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5"/>
    <p:sldMasterId id="2147483688" r:id="rId6"/>
    <p:sldMasterId id="2147483648" r:id="rId7"/>
  </p:sldMasterIdLst>
  <p:notesMasterIdLst>
    <p:notesMasterId r:id="rId45"/>
  </p:notesMasterIdLst>
  <p:handoutMasterIdLst>
    <p:handoutMasterId r:id="rId46"/>
  </p:handoutMasterIdLst>
  <p:sldIdLst>
    <p:sldId id="360" r:id="rId8"/>
    <p:sldId id="495" r:id="rId9"/>
    <p:sldId id="496" r:id="rId10"/>
    <p:sldId id="497" r:id="rId11"/>
    <p:sldId id="498" r:id="rId12"/>
    <p:sldId id="499" r:id="rId13"/>
    <p:sldId id="500" r:id="rId14"/>
    <p:sldId id="501" r:id="rId15"/>
    <p:sldId id="502" r:id="rId16"/>
    <p:sldId id="503" r:id="rId17"/>
    <p:sldId id="504" r:id="rId18"/>
    <p:sldId id="505" r:id="rId19"/>
    <p:sldId id="506" r:id="rId20"/>
    <p:sldId id="507" r:id="rId21"/>
    <p:sldId id="508" r:id="rId22"/>
    <p:sldId id="509" r:id="rId23"/>
    <p:sldId id="510" r:id="rId24"/>
    <p:sldId id="513" r:id="rId25"/>
    <p:sldId id="512" r:id="rId26"/>
    <p:sldId id="514" r:id="rId27"/>
    <p:sldId id="515" r:id="rId28"/>
    <p:sldId id="516" r:id="rId29"/>
    <p:sldId id="517" r:id="rId30"/>
    <p:sldId id="518" r:id="rId31"/>
    <p:sldId id="519" r:id="rId32"/>
    <p:sldId id="520" r:id="rId33"/>
    <p:sldId id="521" r:id="rId34"/>
    <p:sldId id="522" r:id="rId35"/>
    <p:sldId id="524" r:id="rId36"/>
    <p:sldId id="525" r:id="rId37"/>
    <p:sldId id="526" r:id="rId38"/>
    <p:sldId id="527" r:id="rId39"/>
    <p:sldId id="528" r:id="rId40"/>
    <p:sldId id="529" r:id="rId41"/>
    <p:sldId id="530" r:id="rId42"/>
    <p:sldId id="523" r:id="rId43"/>
    <p:sldId id="361"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errari" initials="f"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556"/>
    <a:srgbClr val="E24301"/>
    <a:srgbClr val="003F5F"/>
    <a:srgbClr val="A7B3B4"/>
    <a:srgbClr val="CC007B"/>
    <a:srgbClr val="712177"/>
    <a:srgbClr val="065081"/>
    <a:srgbClr val="99BDCB"/>
    <a:srgbClr val="4C7F94"/>
    <a:srgbClr val="C7DB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5" autoAdjust="0"/>
    <p:restoredTop sz="81703" autoAdjust="0"/>
  </p:normalViewPr>
  <p:slideViewPr>
    <p:cSldViewPr snapToGrid="0">
      <p:cViewPr varScale="1">
        <p:scale>
          <a:sx n="116" d="100"/>
          <a:sy n="116" d="100"/>
        </p:scale>
        <p:origin x="224" y="360"/>
      </p:cViewPr>
      <p:guideLst>
        <p:guide orient="horz" pos="2160"/>
        <p:guide pos="3840"/>
      </p:guideLst>
    </p:cSldViewPr>
  </p:slideViewPr>
  <p:notesTextViewPr>
    <p:cViewPr>
      <p:scale>
        <a:sx n="3" d="2"/>
        <a:sy n="3" d="2"/>
      </p:scale>
      <p:origin x="0" y="0"/>
    </p:cViewPr>
  </p:notesTextViewPr>
  <p:notesViewPr>
    <p:cSldViewPr snapToGrid="0">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handoutMaster" Target="handoutMasters/handoutMaster1.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642815-F46D-413B-97BD-13EB171EF245}" type="datetimeFigureOut">
              <a:rPr lang="el-GR" smtClean="0"/>
              <a:t>1/7/19</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CE74B75-EF5C-4814-9911-D33C8965F783}" type="slidenum">
              <a:rPr lang="el-GR" smtClean="0"/>
              <a:t>‹#›</a:t>
            </a:fld>
            <a:endParaRPr lang="el-GR"/>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pPr/>
              <a:t>01/07/2019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pPr/>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elastic.co/products/logstash"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elastic.co/products/beats/filebeat"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elastic.co/products/logstash"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elastic.co/products/beats/filebeat"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GB" sz="800" dirty="0"/>
              <a:t>Mobile Crowd Sensing System</a:t>
            </a:r>
            <a:r>
              <a:rPr lang="en-GB" sz="800" baseline="0" dirty="0"/>
              <a:t>: An example and how </a:t>
            </a:r>
            <a:r>
              <a:rPr lang="en-GB" sz="800" baseline="0" dirty="0" err="1"/>
              <a:t>Wifimon</a:t>
            </a:r>
            <a:r>
              <a:rPr lang="en-GB" sz="800" baseline="0" dirty="0"/>
              <a:t> could proceed</a:t>
            </a:r>
          </a:p>
          <a:p>
            <a:pPr marL="171450" indent="-171450">
              <a:buFont typeface="Arial"/>
              <a:buChar char="•"/>
            </a:pPr>
            <a:r>
              <a:rPr lang="en-GB" sz="800" dirty="0" err="1"/>
              <a:t>WCsPM</a:t>
            </a:r>
            <a:r>
              <a:rPr lang="en-GB" sz="800" baseline="0" dirty="0"/>
              <a:t>: Discuss several points to understand </a:t>
            </a:r>
            <a:r>
              <a:rPr lang="en-GB" sz="800" baseline="0" dirty="0" err="1"/>
              <a:t>WiFiMon</a:t>
            </a:r>
            <a:r>
              <a:rPr lang="en-GB" sz="800" baseline="0" dirty="0"/>
              <a:t> functionality (i) </a:t>
            </a:r>
            <a:r>
              <a:rPr lang="en-GB" sz="800" dirty="0"/>
              <a:t>Concept Overview</a:t>
            </a:r>
            <a:r>
              <a:rPr lang="en-GB" sz="800" baseline="0" dirty="0"/>
              <a:t>, (ii) Process, (iii) </a:t>
            </a:r>
            <a:r>
              <a:rPr lang="en-GB" sz="800" dirty="0"/>
              <a:t>Architecture</a:t>
            </a:r>
            <a:r>
              <a:rPr lang="en-GB" sz="800" baseline="0" dirty="0"/>
              <a:t> </a:t>
            </a:r>
            <a:r>
              <a:rPr lang="en-GB" sz="800" dirty="0"/>
              <a:t>Building blocks</a:t>
            </a:r>
            <a:r>
              <a:rPr lang="en-GB" sz="800" baseline="0" dirty="0"/>
              <a:t>, (iv) w</a:t>
            </a:r>
            <a:r>
              <a:rPr lang="en-GB" sz="800" dirty="0"/>
              <a:t>alk</a:t>
            </a:r>
            <a:r>
              <a:rPr lang="en-GB" sz="800" baseline="0" dirty="0"/>
              <a:t> through (Data Flow Diagram), (v) GUI screenshots</a:t>
            </a:r>
            <a:endParaRPr lang="en-GB" sz="800" dirty="0"/>
          </a:p>
          <a:p>
            <a:pPr marL="171450" indent="-171450">
              <a:buFont typeface="Arial"/>
              <a:buChar char="•"/>
            </a:pPr>
            <a:r>
              <a:rPr lang="en-GB" sz="800" dirty="0"/>
              <a:t>Mobile application measurement:</a:t>
            </a:r>
            <a:r>
              <a:rPr lang="en-GB" sz="800" baseline="0" dirty="0"/>
              <a:t> (i) </a:t>
            </a:r>
            <a:r>
              <a:rPr lang="en-GB" sz="800" dirty="0"/>
              <a:t>Architecture,</a:t>
            </a:r>
            <a:r>
              <a:rPr lang="en-GB" sz="800" baseline="0" dirty="0"/>
              <a:t> (ii) Mobile Measurements process</a:t>
            </a:r>
          </a:p>
          <a:p>
            <a:pPr marL="171450" lvl="0" indent="-171450">
              <a:buFont typeface="Arial"/>
              <a:buChar char="•"/>
            </a:pPr>
            <a:r>
              <a:rPr lang="en-GB" sz="800" baseline="0" dirty="0"/>
              <a:t>Hybrid Approach: (i) Prerequisites, (ii) Setup procedure</a:t>
            </a:r>
          </a:p>
          <a:p>
            <a:pPr marL="171450" lvl="0" indent="-171450">
              <a:buFont typeface="Arial"/>
              <a:buChar char="•"/>
            </a:pPr>
            <a:r>
              <a:rPr lang="en-GB" sz="800" baseline="0" dirty="0" err="1"/>
              <a:t>WiFiMon</a:t>
            </a:r>
            <a:r>
              <a:rPr lang="en-GB" sz="800" baseline="0" dirty="0"/>
              <a:t> Security &amp; Privacy: Beyond </a:t>
            </a:r>
            <a:r>
              <a:rPr lang="en-GB" sz="800" baseline="0" dirty="0" err="1"/>
              <a:t>WCsPMV</a:t>
            </a:r>
            <a:r>
              <a:rPr lang="en-GB" sz="800" baseline="0" dirty="0"/>
              <a:t> </a:t>
            </a:r>
            <a:r>
              <a:rPr lang="mr-IN" sz="800" baseline="0" dirty="0"/>
              <a:t>–</a:t>
            </a:r>
            <a:r>
              <a:rPr lang="en-GB" sz="800" baseline="0" dirty="0"/>
              <a:t> </a:t>
            </a:r>
            <a:r>
              <a:rPr lang="en-GB" sz="800" baseline="0" dirty="0" err="1"/>
              <a:t>eduroam</a:t>
            </a:r>
            <a:r>
              <a:rPr lang="en-GB" sz="800" baseline="0" dirty="0"/>
              <a:t> SP and </a:t>
            </a:r>
            <a:r>
              <a:rPr lang="en-GB" sz="800" baseline="0" dirty="0" err="1"/>
              <a:t>IdP</a:t>
            </a:r>
            <a:r>
              <a:rPr lang="en-GB" sz="800" baseline="0" dirty="0"/>
              <a:t> policy/Process/</a:t>
            </a:r>
          </a:p>
          <a:p>
            <a:pPr marL="171450" lvl="0" indent="-171450">
              <a:buFont typeface="Arial"/>
              <a:buChar char="•"/>
            </a:pPr>
            <a:r>
              <a:rPr lang="en-GB" sz="800" baseline="0" dirty="0"/>
              <a:t>Results discussions End-User Meeting in Zurich (May 2017)</a:t>
            </a:r>
          </a:p>
        </p:txBody>
      </p:sp>
    </p:spTree>
    <p:extLst>
      <p:ext uri="{BB962C8B-B14F-4D97-AF65-F5344CB8AC3E}">
        <p14:creationId xmlns:p14="http://schemas.microsoft.com/office/powerpoint/2010/main" val="21833200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11</a:t>
            </a:fld>
            <a:endParaRPr lang="en-GB"/>
          </a:p>
        </p:txBody>
      </p:sp>
    </p:spTree>
    <p:extLst>
      <p:ext uri="{BB962C8B-B14F-4D97-AF65-F5344CB8AC3E}">
        <p14:creationId xmlns:p14="http://schemas.microsoft.com/office/powerpoint/2010/main" val="40859241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12</a:t>
            </a:fld>
            <a:endParaRPr lang="en-GB"/>
          </a:p>
        </p:txBody>
      </p:sp>
    </p:spTree>
    <p:extLst>
      <p:ext uri="{BB962C8B-B14F-4D97-AF65-F5344CB8AC3E}">
        <p14:creationId xmlns:p14="http://schemas.microsoft.com/office/powerpoint/2010/main" val="333346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13</a:t>
            </a:fld>
            <a:endParaRPr lang="en-GB"/>
          </a:p>
        </p:txBody>
      </p:sp>
    </p:spTree>
    <p:extLst>
      <p:ext uri="{BB962C8B-B14F-4D97-AF65-F5344CB8AC3E}">
        <p14:creationId xmlns:p14="http://schemas.microsoft.com/office/powerpoint/2010/main" val="2172487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14</a:t>
            </a:fld>
            <a:endParaRPr lang="en-GB"/>
          </a:p>
        </p:txBody>
      </p:sp>
    </p:spTree>
    <p:extLst>
      <p:ext uri="{BB962C8B-B14F-4D97-AF65-F5344CB8AC3E}">
        <p14:creationId xmlns:p14="http://schemas.microsoft.com/office/powerpoint/2010/main" val="1181723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15</a:t>
            </a:fld>
            <a:endParaRPr lang="en-GB"/>
          </a:p>
        </p:txBody>
      </p:sp>
    </p:spTree>
    <p:extLst>
      <p:ext uri="{BB962C8B-B14F-4D97-AF65-F5344CB8AC3E}">
        <p14:creationId xmlns:p14="http://schemas.microsoft.com/office/powerpoint/2010/main" val="17031845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US" sz="900" dirty="0"/>
              <a:t>Mitigation</a:t>
            </a:r>
            <a:r>
              <a:rPr lang="en-US" sz="900" baseline="0" dirty="0"/>
              <a:t> (various approaches): </a:t>
            </a:r>
            <a:endParaRPr lang="en-US" sz="900" dirty="0"/>
          </a:p>
          <a:p>
            <a:pPr marL="171450" indent="-171450">
              <a:buFont typeface="Arial" charset="0"/>
              <a:buChar char="•"/>
            </a:pPr>
            <a:r>
              <a:rPr lang="en-US" sz="900" dirty="0"/>
              <a:t>Different dashboards</a:t>
            </a:r>
          </a:p>
          <a:p>
            <a:pPr marL="171450" indent="-171450">
              <a:buFont typeface="Arial" charset="0"/>
              <a:buChar char="•"/>
            </a:pPr>
            <a:r>
              <a:rPr lang="en-US" sz="900" dirty="0"/>
              <a:t>Hash the username (anonymization)</a:t>
            </a:r>
          </a:p>
          <a:p>
            <a:pPr marL="171450" indent="-171450">
              <a:buFont typeface="Arial" charset="0"/>
              <a:buChar char="•"/>
            </a:pPr>
            <a:r>
              <a:rPr lang="en-US" sz="900" dirty="0"/>
              <a:t>Proper disclosure of </a:t>
            </a:r>
            <a:r>
              <a:rPr lang="en-US" sz="900" dirty="0" err="1"/>
              <a:t>WiFimon</a:t>
            </a:r>
            <a:r>
              <a:rPr lang="en-US" sz="900" dirty="0"/>
              <a:t> process/data kept</a:t>
            </a:r>
          </a:p>
          <a:p>
            <a:pPr marL="171450" indent="-171450">
              <a:buFont typeface="Arial" charset="0"/>
              <a:buChar char="•"/>
            </a:pPr>
            <a:r>
              <a:rPr lang="en-US" sz="900" dirty="0"/>
              <a:t>Consent to participate / Opt-out</a:t>
            </a:r>
          </a:p>
          <a:p>
            <a:pPr marL="171450" indent="-171450">
              <a:buFont typeface="Arial" charset="0"/>
              <a:buChar char="•"/>
            </a:pPr>
            <a:r>
              <a:rPr lang="en-US" sz="900" dirty="0"/>
              <a:t>Measures based on AP only</a:t>
            </a:r>
            <a:endParaRPr lang="en-US" sz="800" dirty="0"/>
          </a:p>
          <a:p>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16</a:t>
            </a:fld>
            <a:endParaRPr lang="en-GB"/>
          </a:p>
        </p:txBody>
      </p:sp>
    </p:spTree>
    <p:extLst>
      <p:ext uri="{BB962C8B-B14F-4D97-AF65-F5344CB8AC3E}">
        <p14:creationId xmlns:p14="http://schemas.microsoft.com/office/powerpoint/2010/main" val="1950261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17</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18</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19</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20</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Generic statement: </a:t>
            </a:r>
          </a:p>
          <a:p>
            <a:pPr marL="171450" indent="-171450">
              <a:buFont typeface="Arial" charset="0"/>
              <a:buChar char="•"/>
            </a:pPr>
            <a:r>
              <a:rPr lang="en-GB" dirty="0"/>
              <a:t>Gather data from multiple sources, </a:t>
            </a:r>
          </a:p>
          <a:p>
            <a:pPr marL="171450" indent="-171450">
              <a:buFont typeface="Arial" charset="0"/>
              <a:buChar char="•"/>
            </a:pPr>
            <a:r>
              <a:rPr lang="en-GB" dirty="0"/>
              <a:t>Browser based measurement</a:t>
            </a:r>
            <a:r>
              <a:rPr lang="en-GB" baseline="0" dirty="0"/>
              <a:t> i</a:t>
            </a:r>
            <a:r>
              <a:rPr lang="en-GB" dirty="0"/>
              <a:t>n</a:t>
            </a:r>
            <a:r>
              <a:rPr lang="en-GB" baseline="0" dirty="0"/>
              <a:t> addition to traditional monitoring</a:t>
            </a:r>
          </a:p>
          <a:p>
            <a:pPr marL="171450" indent="-171450">
              <a:buFont typeface="Arial" charset="0"/>
              <a:buChar char="•"/>
            </a:pPr>
            <a:r>
              <a:rPr lang="en-GB" baseline="0" dirty="0"/>
              <a:t>Extract Data: Accurate enough so that we can propagate a “Performance statement for a </a:t>
            </a:r>
            <a:r>
              <a:rPr lang="en-GB" baseline="0" dirty="0" err="1"/>
              <a:t>WiFi</a:t>
            </a:r>
            <a:r>
              <a:rPr lang="en-GB" baseline="0" dirty="0"/>
              <a:t> campus”</a:t>
            </a:r>
          </a:p>
          <a:p>
            <a:pPr marL="0" indent="0">
              <a:buFont typeface="Arial" charset="0"/>
              <a:buNone/>
            </a:pPr>
            <a:endParaRPr lang="en-GB" baseline="0" dirty="0"/>
          </a:p>
          <a:p>
            <a:pPr marL="0" indent="0">
              <a:buFont typeface="Arial" charset="0"/>
              <a:buNone/>
            </a:pPr>
            <a:r>
              <a:rPr lang="en-GB" baseline="0" dirty="0"/>
              <a:t>So we figured out a problem statement</a:t>
            </a:r>
            <a:r>
              <a:rPr lang="mr-IN" baseline="0" dirty="0"/>
              <a:t>…</a:t>
            </a:r>
            <a:endParaRPr lang="en-GB" baseline="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3</a:t>
            </a:fld>
            <a:endParaRPr lang="en-GB"/>
          </a:p>
        </p:txBody>
      </p:sp>
    </p:spTree>
    <p:extLst>
      <p:ext uri="{BB962C8B-B14F-4D97-AF65-F5344CB8AC3E}">
        <p14:creationId xmlns:p14="http://schemas.microsoft.com/office/powerpoint/2010/main" val="32535026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21</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22</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23</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24</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25</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26</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27</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28</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29</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30</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4</a:t>
            </a:fld>
            <a:endParaRPr lang="en-GB"/>
          </a:p>
        </p:txBody>
      </p:sp>
    </p:spTree>
    <p:extLst>
      <p:ext uri="{BB962C8B-B14F-4D97-AF65-F5344CB8AC3E}">
        <p14:creationId xmlns:p14="http://schemas.microsoft.com/office/powerpoint/2010/main" val="10119645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31</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32</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33</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34</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35</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a:t>
            </a:r>
            <a:r>
              <a:rPr lang="en-US" baseline="0" dirty="0"/>
              <a:t> a conclusion, we are able today: </a:t>
            </a:r>
          </a:p>
          <a:p>
            <a:pPr marL="171450" indent="-171450">
              <a:buFont typeface="Arial" charset="0"/>
              <a:buChar char="•"/>
            </a:pPr>
            <a:r>
              <a:rPr lang="en-US" baseline="0" dirty="0"/>
              <a:t>To measure specific parameters, to correlate them</a:t>
            </a:r>
          </a:p>
          <a:p>
            <a:pPr marL="171450" indent="-171450">
              <a:buFont typeface="Arial" charset="0"/>
              <a:buChar char="•"/>
            </a:pPr>
            <a:r>
              <a:rPr lang="en-US" baseline="0" dirty="0"/>
              <a:t>Make a quality statement through the end-user behavior</a:t>
            </a:r>
          </a:p>
          <a:p>
            <a:pPr marL="171450" indent="-171450">
              <a:buFont typeface="Arial" charset="0"/>
              <a:buChar char="•"/>
            </a:pPr>
            <a:r>
              <a:rPr lang="en-US" baseline="0" dirty="0"/>
              <a:t>With Hybrid approach to validate our measurements</a:t>
            </a:r>
          </a:p>
          <a:p>
            <a:pPr marL="0" indent="0">
              <a:buFont typeface="Arial" charset="0"/>
              <a:buNone/>
            </a:pPr>
            <a:r>
              <a:rPr lang="en-US" baseline="0" dirty="0"/>
              <a:t>In the Future: </a:t>
            </a:r>
          </a:p>
          <a:p>
            <a:pPr marL="171450" indent="-171450">
              <a:buFont typeface="Arial" charset="0"/>
              <a:buChar char="•"/>
            </a:pPr>
            <a:r>
              <a:rPr lang="en-US" baseline="0" dirty="0"/>
              <a:t>To force Data Analysis (Big Data Management)</a:t>
            </a:r>
          </a:p>
          <a:p>
            <a:pPr marL="171450" indent="-171450">
              <a:buFont typeface="Arial" charset="0"/>
              <a:buChar char="•"/>
            </a:pPr>
            <a:r>
              <a:rPr lang="en-US" baseline="0" dirty="0"/>
              <a:t>With Data Analysis to understand better measured data</a:t>
            </a:r>
          </a:p>
          <a:p>
            <a:pPr marL="171450" indent="-171450">
              <a:buFont typeface="Arial" charset="0"/>
              <a:buChar char="•"/>
            </a:pPr>
            <a:r>
              <a:rPr lang="en-US" baseline="0" dirty="0"/>
              <a:t>To design a service</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36</a:t>
            </a:fld>
            <a:endParaRPr lang="en-GB"/>
          </a:p>
        </p:txBody>
      </p:sp>
    </p:spTree>
    <p:extLst>
      <p:ext uri="{BB962C8B-B14F-4D97-AF65-F5344CB8AC3E}">
        <p14:creationId xmlns:p14="http://schemas.microsoft.com/office/powerpoint/2010/main" val="1704628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316" y="4400601"/>
            <a:ext cx="5487379" cy="3600224"/>
          </a:xfrm>
          <a:prstGeom prst="rect">
            <a:avLst/>
          </a:prstGeom>
          <a:noFill/>
          <a:ln>
            <a:noFill/>
          </a:ln>
        </p:spPr>
        <p:txBody>
          <a:bodyPr lIns="91425" tIns="91425" rIns="91425" bIns="91425"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noProof="0" dirty="0"/>
              <a:t>The aim of our approach is to record network performance measurements by using collected raw data (data source) on </a:t>
            </a:r>
            <a:r>
              <a:rPr lang="en-GB" baseline="0" noProof="0" dirty="0" err="1"/>
              <a:t>WiFi</a:t>
            </a:r>
            <a:r>
              <a:rPr lang="en-GB" baseline="0" noProof="0" dirty="0"/>
              <a:t> and to visualize them. ========== </a:t>
            </a:r>
          </a:p>
          <a:p>
            <a:pPr lvl="0">
              <a:spcBef>
                <a:spcPts val="0"/>
              </a:spcBef>
              <a:buNone/>
            </a:pPr>
            <a:r>
              <a:rPr lang="en-GB" noProof="0" dirty="0"/>
              <a:t>Temporary</a:t>
            </a:r>
            <a:r>
              <a:rPr lang="en-GB" baseline="0" noProof="0" dirty="0"/>
              <a:t> Data – Raw data from the data source</a:t>
            </a:r>
          </a:p>
          <a:p>
            <a:pPr lvl="0">
              <a:spcBef>
                <a:spcPts val="0"/>
              </a:spcBef>
              <a:buNone/>
            </a:pPr>
            <a:r>
              <a:rPr lang="en-GB" baseline="0" noProof="0" dirty="0"/>
              <a:t>Persistent Data – Correlated data</a:t>
            </a:r>
          </a:p>
          <a:p>
            <a:pPr lvl="0">
              <a:spcBef>
                <a:spcPts val="0"/>
              </a:spcBef>
              <a:buNone/>
            </a:pPr>
            <a:r>
              <a:rPr lang="en-GB" baseline="0" noProof="0" dirty="0"/>
              <a:t>==========</a:t>
            </a:r>
          </a:p>
          <a:p>
            <a:pPr lvl="0">
              <a:spcBef>
                <a:spcPts val="0"/>
              </a:spcBef>
              <a:buNone/>
            </a:pPr>
            <a:r>
              <a:rPr lang="en-GB" baseline="0" noProof="0" dirty="0"/>
              <a:t>Only correlated data will be stored and analysed</a:t>
            </a:r>
          </a:p>
          <a:p>
            <a:pPr lvl="0">
              <a:spcBef>
                <a:spcPts val="0"/>
              </a:spcBef>
              <a:buNone/>
            </a:pPr>
            <a:r>
              <a:rPr lang="en-GB" baseline="0" noProof="0" dirty="0"/>
              <a:t>Mobility prediction and focus is possible, so the correlation with the AP helps us to provide a localized statement to the network performance. </a:t>
            </a:r>
          </a:p>
          <a:p>
            <a:pPr lvl="0">
              <a:spcBef>
                <a:spcPts val="0"/>
              </a:spcBef>
              <a:buNone/>
            </a:pPr>
            <a:r>
              <a:rPr lang="en-GB" baseline="0" noProof="0" dirty="0"/>
              <a:t>==========</a:t>
            </a:r>
          </a:p>
          <a:p>
            <a:pPr lvl="0">
              <a:spcBef>
                <a:spcPts val="0"/>
              </a:spcBef>
              <a:buNone/>
            </a:pPr>
            <a:r>
              <a:rPr lang="en-GB" baseline="0" noProof="0" dirty="0"/>
              <a:t>The Web-User Interface is the Network Administrators view, about their own data. In our concept use Kibana (for visualization) and Elasticsearch (as a DB). </a:t>
            </a:r>
          </a:p>
          <a:p>
            <a:pPr lvl="0">
              <a:spcBef>
                <a:spcPts val="0"/>
              </a:spcBef>
              <a:buNone/>
            </a:pPr>
            <a:r>
              <a:rPr lang="en-GB" baseline="0" noProof="0" dirty="0"/>
              <a:t>It is worth mentioning that previous </a:t>
            </a:r>
            <a:r>
              <a:rPr lang="en-GB" baseline="0" noProof="0" dirty="0" err="1"/>
              <a:t>WiFiMon</a:t>
            </a:r>
            <a:r>
              <a:rPr lang="en-GB" baseline="0" noProof="0" dirty="0"/>
              <a:t> versions used Grafana/</a:t>
            </a:r>
            <a:r>
              <a:rPr lang="en-GB" baseline="0" noProof="0" dirty="0" err="1"/>
              <a:t>InfluxDB</a:t>
            </a:r>
            <a:r>
              <a:rPr lang="en-GB" baseline="0" noProof="0" dirty="0"/>
              <a:t> and </a:t>
            </a:r>
            <a:r>
              <a:rPr lang="en-GB" baseline="0" noProof="0" dirty="0" err="1"/>
              <a:t>PostGresql</a:t>
            </a:r>
            <a:endParaRPr lang="en-GB" baseline="0" noProof="0" dirty="0"/>
          </a:p>
          <a:p>
            <a:pPr lvl="0">
              <a:spcBef>
                <a:spcPts val="0"/>
              </a:spcBef>
              <a:buNone/>
            </a:pPr>
            <a:endParaRPr lang="en-GB" baseline="0" noProof="0" dirty="0"/>
          </a:p>
        </p:txBody>
      </p:sp>
      <p:sp>
        <p:nvSpPr>
          <p:cNvPr id="162" name="Shape 1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900" b="1" i="0" u="none" strike="noStrike" kern="1200" dirty="0">
                <a:solidFill>
                  <a:schemeClr val="tx1"/>
                </a:solidFill>
                <a:effectLst/>
                <a:latin typeface="+mn-lt"/>
                <a:ea typeface="+mn-ea"/>
                <a:cs typeface="+mn-cs"/>
              </a:rPr>
              <a:t>Mobile Client:</a:t>
            </a:r>
            <a:r>
              <a:rPr lang="en-US" sz="900" b="0" i="0" u="none" strike="noStrike" kern="1200" dirty="0">
                <a:solidFill>
                  <a:schemeClr val="tx1"/>
                </a:solidFill>
                <a:effectLst/>
                <a:latin typeface="+mn-lt"/>
                <a:ea typeface="+mn-ea"/>
                <a:cs typeface="+mn-cs"/>
              </a:rPr>
              <a:t> In </a:t>
            </a:r>
            <a:r>
              <a:rPr lang="en-US" sz="900" b="0" i="0" u="none" strike="noStrike" kern="1200" dirty="0" err="1">
                <a:solidFill>
                  <a:schemeClr val="tx1"/>
                </a:solidFill>
                <a:effectLst/>
                <a:latin typeface="+mn-lt"/>
                <a:ea typeface="+mn-ea"/>
                <a:cs typeface="+mn-cs"/>
              </a:rPr>
              <a:t>WiFiMon</a:t>
            </a:r>
            <a:r>
              <a:rPr lang="en-US" sz="900" b="0" i="0" u="none" strike="noStrike" kern="1200" dirty="0">
                <a:solidFill>
                  <a:schemeClr val="tx1"/>
                </a:solidFill>
                <a:effectLst/>
                <a:latin typeface="+mn-lt"/>
                <a:ea typeface="+mn-ea"/>
                <a:cs typeface="+mn-cs"/>
              </a:rPr>
              <a:t> we have the mobile client connecting through </a:t>
            </a:r>
            <a:r>
              <a:rPr lang="en-US" sz="900" b="0" i="0" u="none" strike="noStrike" kern="1200" dirty="0" err="1">
                <a:solidFill>
                  <a:schemeClr val="tx1"/>
                </a:solidFill>
                <a:effectLst/>
                <a:latin typeface="+mn-lt"/>
                <a:ea typeface="+mn-ea"/>
                <a:cs typeface="+mn-cs"/>
              </a:rPr>
              <a:t>eduroam</a:t>
            </a:r>
            <a:r>
              <a:rPr lang="en-US" sz="900" b="0" i="0" u="none" strike="noStrike" kern="1200" dirty="0">
                <a:solidFill>
                  <a:schemeClr val="tx1"/>
                </a:solidFill>
                <a:effectLst/>
                <a:latin typeface="+mn-lt"/>
                <a:ea typeface="+mn-ea"/>
                <a:cs typeface="+mn-cs"/>
              </a:rPr>
              <a:t> to the </a:t>
            </a:r>
            <a:r>
              <a:rPr lang="en-US" sz="900" b="0" i="0" u="none" strike="noStrike" kern="1200" dirty="0" err="1">
                <a:solidFill>
                  <a:schemeClr val="tx1"/>
                </a:solidFill>
                <a:effectLst/>
                <a:latin typeface="+mn-lt"/>
                <a:ea typeface="+mn-ea"/>
                <a:cs typeface="+mn-cs"/>
              </a:rPr>
              <a:t>WiFi</a:t>
            </a:r>
            <a:r>
              <a:rPr lang="en-US" sz="900" b="0" i="0" u="none" strike="noStrike" kern="1200" dirty="0">
                <a:solidFill>
                  <a:schemeClr val="tx1"/>
                </a:solidFill>
                <a:effectLst/>
                <a:latin typeface="+mn-lt"/>
                <a:ea typeface="+mn-ea"/>
                <a:cs typeface="+mn-cs"/>
              </a:rPr>
              <a:t> network on the campus. </a:t>
            </a:r>
          </a:p>
          <a:p>
            <a:endParaRPr lang="en-GB" baseline="0" dirty="0"/>
          </a:p>
          <a:p>
            <a:pPr rtl="0"/>
            <a:r>
              <a:rPr lang="en-US" sz="900" b="1" i="0" u="none" strike="noStrike" kern="1200" dirty="0">
                <a:solidFill>
                  <a:schemeClr val="tx1"/>
                </a:solidFill>
                <a:effectLst/>
                <a:latin typeface="+mn-lt"/>
                <a:ea typeface="+mn-ea"/>
                <a:cs typeface="+mn-cs"/>
              </a:rPr>
              <a:t>Data Sources:</a:t>
            </a:r>
            <a:r>
              <a:rPr lang="en-US" sz="900" b="0" i="0" u="none" strike="noStrike" kern="1200" dirty="0">
                <a:solidFill>
                  <a:schemeClr val="tx1"/>
                </a:solidFill>
                <a:effectLst/>
                <a:latin typeface="+mn-lt"/>
                <a:ea typeface="+mn-ea"/>
                <a:cs typeface="+mn-cs"/>
              </a:rPr>
              <a:t> The data sources block includes: </a:t>
            </a:r>
            <a:endParaRPr lang="en-US" b="0" dirty="0">
              <a:effectLst/>
            </a:endParaRPr>
          </a:p>
          <a:p>
            <a:pPr rtl="0" fontAlgn="base"/>
            <a:r>
              <a:rPr lang="en-US" sz="900" b="0" i="0" u="none" strike="noStrike" kern="1200" dirty="0">
                <a:solidFill>
                  <a:schemeClr val="tx1"/>
                </a:solidFill>
                <a:effectLst/>
                <a:latin typeface="+mn-lt"/>
                <a:ea typeface="+mn-ea"/>
                <a:cs typeface="+mn-cs"/>
              </a:rPr>
              <a:t>(A) collected reference data generated by network performance tools (Boomerang, </a:t>
            </a:r>
            <a:r>
              <a:rPr lang="en-US" sz="900" b="0" i="0" u="none" strike="noStrike" kern="1200" dirty="0" err="1">
                <a:solidFill>
                  <a:schemeClr val="tx1"/>
                </a:solidFill>
                <a:effectLst/>
                <a:latin typeface="+mn-lt"/>
                <a:ea typeface="+mn-ea"/>
                <a:cs typeface="+mn-cs"/>
              </a:rPr>
              <a:t>NetTest</a:t>
            </a:r>
            <a:r>
              <a:rPr lang="en-US" sz="900" b="0" i="0" u="none" strike="noStrike" kern="1200" dirty="0">
                <a:solidFill>
                  <a:schemeClr val="tx1"/>
                </a:solidFill>
                <a:effectLst/>
                <a:latin typeface="+mn-lt"/>
                <a:ea typeface="+mn-ea"/>
                <a:cs typeface="+mn-cs"/>
              </a:rPr>
              <a:t> and HTML5) utilizing JavaScript code embedded on chosen web sources, running tests without client-intervention and performance data retrieved when the HW probes visit these web sources, and </a:t>
            </a:r>
          </a:p>
          <a:p>
            <a:pPr rtl="0" fontAlgn="base"/>
            <a:r>
              <a:rPr lang="en-US" sz="900" b="0" i="0" u="none" strike="noStrike" kern="1200" dirty="0">
                <a:solidFill>
                  <a:schemeClr val="tx1"/>
                </a:solidFill>
                <a:effectLst/>
                <a:latin typeface="+mn-lt"/>
                <a:ea typeface="+mn-ea"/>
                <a:cs typeface="+mn-cs"/>
              </a:rPr>
              <a:t>(B) raw data from data sources (collectors) like Syslog, Server Log, RADIUS Accounting, DHCP logs that can help us identify the AP that the measurements were triggered from</a:t>
            </a:r>
          </a:p>
          <a:p>
            <a:pPr marL="0" lvl="0" indent="-285750">
              <a:spcBef>
                <a:spcPts val="750"/>
              </a:spcBef>
            </a:pPr>
            <a:endParaRPr lang="en-US" sz="1100" dirty="0">
              <a:solidFill>
                <a:srgbClr val="004360"/>
              </a:solidFill>
            </a:endParaRPr>
          </a:p>
          <a:p>
            <a:pPr marL="0" lvl="0" indent="-285750">
              <a:spcBef>
                <a:spcPts val="750"/>
              </a:spcBef>
            </a:pPr>
            <a:r>
              <a:rPr lang="en-US" sz="900" b="1" i="0" u="none" strike="noStrike" kern="1200" dirty="0">
                <a:solidFill>
                  <a:schemeClr val="tx1"/>
                </a:solidFill>
                <a:effectLst/>
                <a:latin typeface="+mn-lt"/>
                <a:ea typeface="+mn-ea"/>
                <a:cs typeface="+mn-cs"/>
              </a:rPr>
              <a:t>Elastic Cloud:</a:t>
            </a:r>
            <a:r>
              <a:rPr lang="en-US" sz="900" b="0" i="0" u="none" strike="noStrike" kern="1200" dirty="0">
                <a:solidFill>
                  <a:schemeClr val="tx1"/>
                </a:solidFill>
                <a:effectLst/>
                <a:latin typeface="+mn-lt"/>
                <a:ea typeface="+mn-ea"/>
                <a:cs typeface="+mn-cs"/>
              </a:rPr>
              <a:t> The raw data, will be automatically collected and </a:t>
            </a:r>
            <a:r>
              <a:rPr lang="en-US" sz="900" b="0" i="0" u="none" strike="noStrike" kern="1200" dirty="0" err="1">
                <a:solidFill>
                  <a:schemeClr val="tx1"/>
                </a:solidFill>
                <a:effectLst/>
                <a:latin typeface="+mn-lt"/>
                <a:ea typeface="+mn-ea"/>
                <a:cs typeface="+mn-cs"/>
              </a:rPr>
              <a:t>feeded</a:t>
            </a:r>
            <a:r>
              <a:rPr lang="en-US" sz="900" b="0" i="0" u="none" strike="noStrike" kern="1200" dirty="0">
                <a:solidFill>
                  <a:schemeClr val="tx1"/>
                </a:solidFill>
                <a:effectLst/>
                <a:latin typeface="+mn-lt"/>
                <a:ea typeface="+mn-ea"/>
                <a:cs typeface="+mn-cs"/>
              </a:rPr>
              <a:t> into the </a:t>
            </a:r>
            <a:r>
              <a:rPr lang="en-US" sz="900" b="0" i="0" u="none" strike="noStrike" kern="1200" dirty="0" err="1">
                <a:solidFill>
                  <a:schemeClr val="tx1"/>
                </a:solidFill>
                <a:effectLst/>
                <a:latin typeface="+mn-lt"/>
                <a:ea typeface="+mn-ea"/>
                <a:cs typeface="+mn-cs"/>
              </a:rPr>
              <a:t>WiFiMon</a:t>
            </a:r>
            <a:r>
              <a:rPr lang="en-US" sz="900" b="0" i="0" u="none" strike="noStrike" kern="1200" dirty="0">
                <a:solidFill>
                  <a:schemeClr val="tx1"/>
                </a:solidFill>
                <a:effectLst/>
                <a:latin typeface="+mn-lt"/>
                <a:ea typeface="+mn-ea"/>
                <a:cs typeface="+mn-cs"/>
              </a:rPr>
              <a:t> agent (Java based), where they are correlated and stored in the Elasticsearch database. Elasticsearch allows leveraging and accessing data at very high speeds and making it appropriate for </a:t>
            </a:r>
            <a:r>
              <a:rPr lang="en-US" sz="900" b="0" i="0" u="none" strike="noStrike" kern="1200" dirty="0" err="1">
                <a:solidFill>
                  <a:schemeClr val="tx1"/>
                </a:solidFill>
                <a:effectLst/>
                <a:latin typeface="+mn-lt"/>
                <a:ea typeface="+mn-ea"/>
                <a:cs typeface="+mn-cs"/>
              </a:rPr>
              <a:t>WiFiMon</a:t>
            </a:r>
            <a:r>
              <a:rPr lang="en-US" sz="900" b="0" i="0" u="none" strike="noStrike" kern="1200" dirty="0">
                <a:solidFill>
                  <a:schemeClr val="tx1"/>
                </a:solidFill>
                <a:effectLst/>
                <a:latin typeface="+mn-lt"/>
                <a:ea typeface="+mn-ea"/>
                <a:cs typeface="+mn-cs"/>
              </a:rPr>
              <a:t>. In addition, the Elastic cloud uses technologies such as </a:t>
            </a:r>
            <a:r>
              <a:rPr lang="en-US" sz="900" b="0" i="0" u="sng" strike="noStrike" kern="1200" dirty="0">
                <a:solidFill>
                  <a:schemeClr val="tx1"/>
                </a:solidFill>
                <a:effectLst/>
                <a:latin typeface="+mn-lt"/>
                <a:ea typeface="+mn-ea"/>
                <a:cs typeface="+mn-cs"/>
                <a:hlinkClick r:id="rId3"/>
              </a:rPr>
              <a:t>“</a:t>
            </a:r>
            <a:r>
              <a:rPr lang="en-US" sz="900" b="0" i="0" u="sng" strike="noStrike" kern="1200" dirty="0" err="1">
                <a:solidFill>
                  <a:schemeClr val="tx1"/>
                </a:solidFill>
                <a:effectLst/>
                <a:latin typeface="+mn-lt"/>
                <a:ea typeface="+mn-ea"/>
                <a:cs typeface="+mn-cs"/>
                <a:hlinkClick r:id="rId3"/>
              </a:rPr>
              <a:t>logstash</a:t>
            </a:r>
            <a:r>
              <a:rPr lang="en-US" sz="900" b="0" i="0" u="sng" strike="noStrike" kern="1200" dirty="0">
                <a:solidFill>
                  <a:schemeClr val="tx1"/>
                </a:solidFill>
                <a:effectLst/>
                <a:latin typeface="+mn-lt"/>
                <a:ea typeface="+mn-ea"/>
                <a:cs typeface="+mn-cs"/>
                <a:hlinkClick r:id="rId3"/>
              </a:rPr>
              <a:t>”</a:t>
            </a:r>
            <a:r>
              <a:rPr lang="en-US" sz="900" b="0" i="0" u="none" strike="noStrike" kern="1200" dirty="0">
                <a:solidFill>
                  <a:schemeClr val="tx1"/>
                </a:solidFill>
                <a:effectLst/>
                <a:latin typeface="+mn-lt"/>
                <a:ea typeface="+mn-ea"/>
                <a:cs typeface="+mn-cs"/>
              </a:rPr>
              <a:t> and </a:t>
            </a:r>
            <a:r>
              <a:rPr lang="en-US" sz="900" b="0" i="0" u="sng" strike="noStrike" kern="1200" dirty="0" err="1">
                <a:solidFill>
                  <a:schemeClr val="tx1"/>
                </a:solidFill>
                <a:effectLst/>
                <a:latin typeface="+mn-lt"/>
                <a:ea typeface="+mn-ea"/>
                <a:cs typeface="+mn-cs"/>
                <a:hlinkClick r:id="rId4"/>
              </a:rPr>
              <a:t>filebeat</a:t>
            </a:r>
            <a:r>
              <a:rPr lang="en-US" sz="900" b="0" i="0" u="none" strike="noStrike" kern="1200" dirty="0">
                <a:solidFill>
                  <a:schemeClr val="tx1"/>
                </a:solidFill>
                <a:effectLst/>
                <a:latin typeface="+mn-lt"/>
                <a:ea typeface="+mn-ea"/>
                <a:cs typeface="+mn-cs"/>
              </a:rPr>
              <a:t> to pipeline the raw data from the Data sources simultaneously, transform these data and send it to Elasticsearch. For scalability and security issues, the raw data from all APs will be sent to one database per site/campus. </a:t>
            </a:r>
            <a:endParaRPr lang="en-US" sz="1100" dirty="0">
              <a:solidFill>
                <a:srgbClr val="004360"/>
              </a:solidFill>
            </a:endParaRPr>
          </a:p>
          <a:p>
            <a:pPr marL="0" marR="0" lvl="0" indent="-285750" algn="l" defTabSz="457200" rtl="0" eaLnBrk="1" fontAlgn="auto" latinLnBrk="0" hangingPunct="1">
              <a:lnSpc>
                <a:spcPct val="100000"/>
              </a:lnSpc>
              <a:spcBef>
                <a:spcPts val="750"/>
              </a:spcBef>
              <a:spcAft>
                <a:spcPts val="0"/>
              </a:spcAft>
              <a:buClrTx/>
              <a:buSzTx/>
              <a:buFontTx/>
              <a:buNone/>
              <a:tabLst/>
              <a:defRPr/>
            </a:pPr>
            <a:endParaRPr lang="en-US" sz="1100" dirty="0">
              <a:solidFill>
                <a:srgbClr val="004360"/>
              </a:solidFill>
            </a:endParaRPr>
          </a:p>
          <a:p>
            <a:pPr rtl="0"/>
            <a:r>
              <a:rPr lang="en-US" sz="900" b="1" i="0" u="none" strike="noStrike" kern="1200" dirty="0">
                <a:solidFill>
                  <a:schemeClr val="tx1"/>
                </a:solidFill>
                <a:effectLst/>
                <a:latin typeface="+mn-lt"/>
                <a:ea typeface="+mn-ea"/>
                <a:cs typeface="+mn-cs"/>
              </a:rPr>
              <a:t>Web-UI Interface:</a:t>
            </a:r>
            <a:r>
              <a:rPr lang="en-US" sz="900" b="0" i="0" u="none" strike="noStrike" kern="1200" dirty="0">
                <a:solidFill>
                  <a:schemeClr val="tx1"/>
                </a:solidFill>
                <a:effectLst/>
                <a:latin typeface="+mn-lt"/>
                <a:ea typeface="+mn-ea"/>
                <a:cs typeface="+mn-cs"/>
              </a:rPr>
              <a:t> Raw and reference data from the Elastic Cloud accessible through a network admin Web-UI that allows querying and customized status checks of the wireless network. This block of the architecture is for projecting the collected data and allowing real-time </a:t>
            </a:r>
            <a:r>
              <a:rPr lang="en-US" sz="900" b="0" i="0" u="none" strike="noStrike" kern="1200" dirty="0" err="1">
                <a:solidFill>
                  <a:schemeClr val="tx1"/>
                </a:solidFill>
                <a:effectLst/>
                <a:latin typeface="+mn-lt"/>
                <a:ea typeface="+mn-ea"/>
                <a:cs typeface="+mn-cs"/>
              </a:rPr>
              <a:t>visualisation</a:t>
            </a:r>
            <a:r>
              <a:rPr lang="en-US" sz="900" b="0" i="0" u="none" strike="noStrike" kern="1200" dirty="0">
                <a:solidFill>
                  <a:schemeClr val="tx1"/>
                </a:solidFill>
                <a:effectLst/>
                <a:latin typeface="+mn-lt"/>
                <a:ea typeface="+mn-ea"/>
                <a:cs typeface="+mn-cs"/>
              </a:rPr>
              <a:t> options, such as: Collected data for a specific time period, collected data for a specific AP, min-max-mean values of download/upload/latency measurements, maps for measurements visualizations, Top/Bottom AP performance. </a:t>
            </a:r>
            <a:endParaRPr lang="en-US" sz="1100" b="0" dirty="0">
              <a:effectLst/>
            </a:endParaRPr>
          </a:p>
        </p:txBody>
      </p:sp>
    </p:spTree>
    <p:extLst>
      <p:ext uri="{BB962C8B-B14F-4D97-AF65-F5344CB8AC3E}">
        <p14:creationId xmlns:p14="http://schemas.microsoft.com/office/powerpoint/2010/main" val="2927423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noProof="0" dirty="0"/>
              <a:t>Mobile Client </a:t>
            </a:r>
            <a:r>
              <a:rPr lang="en-GB" b="0" baseline="0" noProof="0" dirty="0"/>
              <a:t>connects </a:t>
            </a:r>
            <a:r>
              <a:rPr lang="en-GB" baseline="0" noProof="0" dirty="0"/>
              <a:t>to the WAP with </a:t>
            </a:r>
            <a:r>
              <a:rPr lang="en-GB" baseline="0" noProof="0" dirty="0" err="1"/>
              <a:t>EduRoam</a:t>
            </a:r>
            <a:r>
              <a:rPr lang="en-GB" baseline="0" noProof="0" dirty="0"/>
              <a:t>. </a:t>
            </a:r>
          </a:p>
          <a:p>
            <a:r>
              <a:rPr lang="en-GB" baseline="0" noProof="0" dirty="0"/>
              <a:t>The AP is proxying this request to the authentication identity (Radius Server)</a:t>
            </a:r>
          </a:p>
          <a:p>
            <a:r>
              <a:rPr lang="en-GB" baseline="0" noProof="0" dirty="0"/>
              <a:t>After a successful </a:t>
            </a:r>
            <a:r>
              <a:rPr lang="en-GB" baseline="0" noProof="0" dirty="0" err="1"/>
              <a:t>authN</a:t>
            </a:r>
            <a:r>
              <a:rPr lang="en-GB" baseline="0" noProof="0" dirty="0"/>
              <a:t>, a Radius log entry (with time-stamp) takes place, and the an IP-address is assigned to the mobile client. The Radius log entry includes additional information such as Client MAC and IP address, AP MAC and IP, etc</a:t>
            </a:r>
          </a:p>
          <a:p>
            <a:endParaRPr lang="en-GB" baseline="0" noProof="0" dirty="0"/>
          </a:p>
          <a:p>
            <a:r>
              <a:rPr lang="en-GB" b="1" baseline="0" noProof="0" dirty="0"/>
              <a:t>The RADIUS accounting</a:t>
            </a:r>
            <a:r>
              <a:rPr lang="en-GB" baseline="0" noProof="0" dirty="0"/>
              <a:t> are streamed to the Elasticsearch database using technologies such as </a:t>
            </a:r>
            <a:r>
              <a:rPr lang="en-US" sz="900" b="0" i="0" u="sng" strike="noStrike" kern="1200" dirty="0">
                <a:solidFill>
                  <a:schemeClr val="tx1"/>
                </a:solidFill>
                <a:effectLst/>
                <a:latin typeface="+mn-lt"/>
                <a:ea typeface="+mn-ea"/>
                <a:cs typeface="+mn-cs"/>
                <a:hlinkClick r:id="rId3"/>
              </a:rPr>
              <a:t>“</a:t>
            </a:r>
            <a:r>
              <a:rPr lang="en-US" sz="900" b="0" i="0" u="sng" strike="noStrike" kern="1200" dirty="0" err="1">
                <a:solidFill>
                  <a:schemeClr val="tx1"/>
                </a:solidFill>
                <a:effectLst/>
                <a:latin typeface="+mn-lt"/>
                <a:ea typeface="+mn-ea"/>
                <a:cs typeface="+mn-cs"/>
                <a:hlinkClick r:id="rId3"/>
              </a:rPr>
              <a:t>logstash</a:t>
            </a:r>
            <a:r>
              <a:rPr lang="en-US" sz="900" b="0" i="0" u="sng" strike="noStrike" kern="1200" dirty="0">
                <a:solidFill>
                  <a:schemeClr val="tx1"/>
                </a:solidFill>
                <a:effectLst/>
                <a:latin typeface="+mn-lt"/>
                <a:ea typeface="+mn-ea"/>
                <a:cs typeface="+mn-cs"/>
                <a:hlinkClick r:id="rId3"/>
              </a:rPr>
              <a:t>”</a:t>
            </a:r>
            <a:r>
              <a:rPr lang="en-US" sz="900" b="0" i="0" u="none" strike="noStrike" kern="1200" dirty="0">
                <a:solidFill>
                  <a:schemeClr val="tx1"/>
                </a:solidFill>
                <a:effectLst/>
                <a:latin typeface="+mn-lt"/>
                <a:ea typeface="+mn-ea"/>
                <a:cs typeface="+mn-cs"/>
              </a:rPr>
              <a:t> and </a:t>
            </a:r>
            <a:r>
              <a:rPr lang="en-US" sz="900" b="0" i="0" u="sng" strike="noStrike" kern="1200" dirty="0" err="1">
                <a:solidFill>
                  <a:schemeClr val="tx1"/>
                </a:solidFill>
                <a:effectLst/>
                <a:latin typeface="+mn-lt"/>
                <a:ea typeface="+mn-ea"/>
                <a:cs typeface="+mn-cs"/>
                <a:hlinkClick r:id="rId4"/>
              </a:rPr>
              <a:t>filebeat</a:t>
            </a:r>
            <a:r>
              <a:rPr lang="en-US" sz="900" b="0" i="0" u="none" strike="noStrike" kern="1200" dirty="0">
                <a:solidFill>
                  <a:schemeClr val="tx1"/>
                </a:solidFill>
                <a:effectLst/>
                <a:latin typeface="+mn-lt"/>
                <a:ea typeface="+mn-ea"/>
                <a:cs typeface="+mn-cs"/>
              </a:rPr>
              <a:t>.</a:t>
            </a:r>
            <a:endParaRPr lang="en-GB" baseline="0" noProof="0" dirty="0"/>
          </a:p>
          <a:p>
            <a:endParaRPr lang="en-GB" baseline="0" noProof="0" dirty="0"/>
          </a:p>
          <a:p>
            <a:r>
              <a:rPr lang="en-GB" baseline="0" noProof="0" dirty="0"/>
              <a:t>Once the </a:t>
            </a:r>
            <a:r>
              <a:rPr lang="en-GB" b="1" baseline="0" noProof="0" dirty="0"/>
              <a:t>Mobile Client </a:t>
            </a:r>
            <a:r>
              <a:rPr lang="en-GB" b="0" baseline="0" noProof="0" dirty="0"/>
              <a:t>visits a </a:t>
            </a:r>
            <a:r>
              <a:rPr lang="en-GB" b="0" baseline="0" noProof="0" dirty="0" err="1"/>
              <a:t>wifimon</a:t>
            </a:r>
            <a:r>
              <a:rPr lang="en-GB" b="0" baseline="0" noProof="0" dirty="0"/>
              <a:t>-enabled webpage (or </a:t>
            </a:r>
            <a:r>
              <a:rPr lang="en-GB" b="0" baseline="0" noProof="0" dirty="0" err="1"/>
              <a:t>wifimon</a:t>
            </a:r>
            <a:r>
              <a:rPr lang="en-GB" b="0" baseline="0" noProof="0" dirty="0"/>
              <a:t> app) p</a:t>
            </a:r>
            <a:r>
              <a:rPr lang="en-GB" baseline="0" noProof="0" dirty="0"/>
              <a:t>erformance tests (using open source approaches such as </a:t>
            </a:r>
            <a:r>
              <a:rPr lang="en-GB" baseline="0" noProof="0" dirty="0" err="1"/>
              <a:t>NetTest</a:t>
            </a:r>
            <a:r>
              <a:rPr lang="en-GB" baseline="0" noProof="0" dirty="0"/>
              <a:t> and Boomerang) are triggered automatically (using </a:t>
            </a:r>
            <a:r>
              <a:rPr lang="en-GB" baseline="0" noProof="0" dirty="0" err="1"/>
              <a:t>javascript</a:t>
            </a:r>
            <a:r>
              <a:rPr lang="en-GB" baseline="0" noProof="0" dirty="0"/>
              <a:t>). Once the measurements are completed, a JSON post is performed to send the results to the </a:t>
            </a:r>
            <a:r>
              <a:rPr lang="en-GB" baseline="0" noProof="0" dirty="0" err="1"/>
              <a:t>WiFiMon</a:t>
            </a:r>
            <a:r>
              <a:rPr lang="en-GB" baseline="0" noProof="0" dirty="0"/>
              <a:t> agent, where the performance tests are </a:t>
            </a:r>
            <a:r>
              <a:rPr lang="en-GB" baseline="0" noProof="0" dirty="0" err="1"/>
              <a:t>corellated</a:t>
            </a:r>
            <a:r>
              <a:rPr lang="en-GB" baseline="0" noProof="0" dirty="0"/>
              <a:t> with the Radius accounting data.</a:t>
            </a:r>
          </a:p>
          <a:p>
            <a:endParaRPr lang="en-GB" baseline="0" noProof="0" dirty="0"/>
          </a:p>
          <a:p>
            <a:r>
              <a:rPr lang="en-GB" baseline="0" noProof="0" dirty="0"/>
              <a:t>The </a:t>
            </a:r>
            <a:r>
              <a:rPr lang="en-GB" b="1" baseline="0" noProof="0" dirty="0"/>
              <a:t>Web-UI </a:t>
            </a:r>
            <a:r>
              <a:rPr lang="en-US" baseline="0" noProof="0" dirty="0"/>
              <a:t>allows </a:t>
            </a:r>
            <a:r>
              <a:rPr lang="en-US" sz="900" b="0" i="0" u="none" strike="noStrike" kern="1200" dirty="0">
                <a:solidFill>
                  <a:schemeClr val="tx1"/>
                </a:solidFill>
                <a:effectLst/>
                <a:latin typeface="+mn-lt"/>
                <a:ea typeface="+mn-ea"/>
                <a:cs typeface="+mn-cs"/>
              </a:rPr>
              <a:t>real-time </a:t>
            </a:r>
            <a:r>
              <a:rPr lang="en-US" sz="900" b="0" i="0" u="none" strike="noStrike" kern="1200" dirty="0" err="1">
                <a:solidFill>
                  <a:schemeClr val="tx1"/>
                </a:solidFill>
                <a:effectLst/>
                <a:latin typeface="+mn-lt"/>
                <a:ea typeface="+mn-ea"/>
                <a:cs typeface="+mn-cs"/>
              </a:rPr>
              <a:t>visualisation</a:t>
            </a:r>
            <a:r>
              <a:rPr lang="en-US" sz="900" b="0" i="0" u="none" strike="noStrike" kern="1200" dirty="0">
                <a:solidFill>
                  <a:schemeClr val="tx1"/>
                </a:solidFill>
                <a:effectLst/>
                <a:latin typeface="+mn-lt"/>
                <a:ea typeface="+mn-ea"/>
                <a:cs typeface="+mn-cs"/>
              </a:rPr>
              <a:t> options.</a:t>
            </a:r>
            <a:endParaRPr lang="en-GB" baseline="0" noProof="0" dirty="0"/>
          </a:p>
          <a:p>
            <a:endParaRPr lang="en-GB" baseline="0" noProof="0" dirty="0"/>
          </a:p>
          <a:p>
            <a:r>
              <a:rPr lang="en-GB" b="1" baseline="0" noProof="0" dirty="0" err="1"/>
              <a:t>NetTest</a:t>
            </a:r>
            <a:r>
              <a:rPr lang="en-GB" b="1" baseline="0" noProof="0" dirty="0"/>
              <a:t> performance data, bandwidth </a:t>
            </a:r>
            <a:r>
              <a:rPr lang="en-GB" baseline="0" noProof="0" dirty="0"/>
              <a:t>(upload/download images)), and latency (RTTs (ping) will be correlation relevant for correlation </a:t>
            </a:r>
            <a:r>
              <a:rPr lang="mr-IN" baseline="0" noProof="0" dirty="0"/>
              <a:t>–</a:t>
            </a:r>
            <a:r>
              <a:rPr lang="en-GB" baseline="0" noProof="0" dirty="0"/>
              <a:t> Time stamp / AP-ID / Mobile Client IP </a:t>
            </a:r>
            <a:r>
              <a:rPr lang="mr-IN" baseline="0" noProof="0" dirty="0"/>
              <a:t>–</a:t>
            </a:r>
            <a:r>
              <a:rPr lang="en-GB" baseline="0" noProof="0" dirty="0"/>
              <a:t> only correlated data sets will be stored. </a:t>
            </a:r>
          </a:p>
          <a:p>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7</a:t>
            </a:fld>
            <a:endParaRPr lang="en-GB"/>
          </a:p>
        </p:txBody>
      </p:sp>
    </p:spTree>
    <p:extLst>
      <p:ext uri="{BB962C8B-B14F-4D97-AF65-F5344CB8AC3E}">
        <p14:creationId xmlns:p14="http://schemas.microsoft.com/office/powerpoint/2010/main" val="1202675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noProof="0" dirty="0"/>
              <a:t>To the 1</a:t>
            </a:r>
            <a:r>
              <a:rPr lang="en-GB" baseline="30000" noProof="0" dirty="0"/>
              <a:t>st</a:t>
            </a:r>
            <a:r>
              <a:rPr lang="en-GB" baseline="0" noProof="0" dirty="0"/>
              <a:t> step. -- web-server JS:</a:t>
            </a:r>
          </a:p>
          <a:p>
            <a:pPr marL="171450" indent="-171450">
              <a:buFontTx/>
              <a:buChar char="-"/>
            </a:pPr>
            <a:r>
              <a:rPr lang="en-GB" baseline="0" noProof="0" dirty="0"/>
              <a:t>The Domain Name (e.g. </a:t>
            </a:r>
            <a:r>
              <a:rPr lang="en-GB" baseline="0" noProof="0" dirty="0" err="1"/>
              <a:t>www.switch.ch</a:t>
            </a:r>
            <a:r>
              <a:rPr lang="en-GB" baseline="0" noProof="0" dirty="0"/>
              <a:t>) or the IP of the web-server is needed</a:t>
            </a:r>
          </a:p>
          <a:p>
            <a:pPr marL="171450" indent="-171450">
              <a:buFontTx/>
              <a:buChar char="-"/>
            </a:pPr>
            <a:r>
              <a:rPr lang="en-GB" baseline="0" noProof="0" dirty="0"/>
              <a:t>The location path of the images is important (location where the </a:t>
            </a:r>
            <a:r>
              <a:rPr lang="en-GB" baseline="0" noProof="0" dirty="0" err="1"/>
              <a:t>NetTest</a:t>
            </a:r>
            <a:r>
              <a:rPr lang="en-GB" baseline="0" noProof="0" dirty="0"/>
              <a:t> servers is running </a:t>
            </a:r>
            <a:r>
              <a:rPr lang="mr-IN" baseline="0" noProof="0" dirty="0"/>
              <a:t>–</a:t>
            </a:r>
            <a:r>
              <a:rPr lang="en-GB" baseline="0" noProof="0" dirty="0"/>
              <a:t> </a:t>
            </a:r>
            <a:r>
              <a:rPr lang="en-GB" baseline="0" noProof="0" dirty="0" err="1"/>
              <a:t>Grnet</a:t>
            </a:r>
            <a:r>
              <a:rPr lang="en-GB" baseline="0" noProof="0" dirty="0"/>
              <a:t>)</a:t>
            </a:r>
          </a:p>
          <a:p>
            <a:pPr marL="171450" indent="-171450">
              <a:buFontTx/>
              <a:buChar char="-"/>
            </a:pPr>
            <a:r>
              <a:rPr lang="en-GB" baseline="0" noProof="0" dirty="0"/>
              <a:t>Cookie time is essential, as we don’t like to affect the network --- non-invasive</a:t>
            </a:r>
          </a:p>
          <a:p>
            <a:pPr marL="0" indent="0">
              <a:buFontTx/>
              <a:buNone/>
            </a:pPr>
            <a:endParaRPr lang="en-GB" baseline="0" noProof="0" dirty="0"/>
          </a:p>
          <a:p>
            <a:pPr marL="0" indent="0">
              <a:buFontTx/>
              <a:buNone/>
            </a:pPr>
            <a:r>
              <a:rPr lang="en-GB" baseline="0" noProof="0" dirty="0"/>
              <a:t>Additional information:</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JS lines should be embedded at a frequently-visited web page (conference program, university website, etc)</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web page can be hosted anywhere without affecting the results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agent could be installed anywhere, however it is advised to be installed near the conference venue or the university campus. The agent performs the correlations and stores the correlated measurements.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measurement results are relative to the location of the web server, where the images are hosted.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website, the </a:t>
            </a:r>
            <a:r>
              <a:rPr lang="en-GB" baseline="0" noProof="0" dirty="0" err="1"/>
              <a:t>WiFiMon</a:t>
            </a:r>
            <a:r>
              <a:rPr lang="en-GB" baseline="0" noProof="0" dirty="0"/>
              <a:t> agent and the test tool servers can be located at a different physical infrastructure. Only the test tool servers location affect the measurement results!!</a:t>
            </a:r>
          </a:p>
          <a:p>
            <a:pPr marL="0" indent="0">
              <a:buFontTx/>
              <a:buNone/>
            </a:pPr>
            <a:endParaRPr lang="en-GB" baseline="0" noProof="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8</a:t>
            </a:fld>
            <a:endParaRPr lang="en-GB"/>
          </a:p>
        </p:txBody>
      </p:sp>
    </p:spTree>
    <p:extLst>
      <p:ext uri="{BB962C8B-B14F-4D97-AF65-F5344CB8AC3E}">
        <p14:creationId xmlns:p14="http://schemas.microsoft.com/office/powerpoint/2010/main" val="602064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the 2</a:t>
            </a:r>
            <a:r>
              <a:rPr lang="en-US" baseline="30000" dirty="0"/>
              <a:t>nd</a:t>
            </a:r>
            <a:r>
              <a:rPr lang="en-US" dirty="0"/>
              <a:t> step -  performing and storing of measurements at the database:</a:t>
            </a:r>
          </a:p>
          <a:p>
            <a:r>
              <a:rPr lang="en-US" dirty="0"/>
              <a:t>Per</a:t>
            </a:r>
            <a:r>
              <a:rPr lang="en-US" baseline="0" dirty="0"/>
              <a:t> configuration: </a:t>
            </a:r>
          </a:p>
          <a:p>
            <a:pPr marL="171450" indent="-171450">
              <a:buFontTx/>
              <a:buChar char="-"/>
            </a:pPr>
            <a:r>
              <a:rPr lang="en-US" baseline="0" dirty="0"/>
              <a:t>Sub-Net defined =&gt; Measurements only from the sub-nets</a:t>
            </a:r>
          </a:p>
          <a:p>
            <a:pPr marL="171450" indent="-171450">
              <a:buFontTx/>
              <a:buChar char="-"/>
            </a:pPr>
            <a:r>
              <a:rPr lang="en-US" baseline="0" dirty="0"/>
              <a:t>Check is Cookie set, YES/NO =&gt; Expiration time after the measurements done </a:t>
            </a:r>
            <a:r>
              <a:rPr lang="mr-IN" baseline="0" dirty="0"/>
              <a:t>–</a:t>
            </a:r>
            <a:r>
              <a:rPr lang="en-US" baseline="0" dirty="0"/>
              <a:t> 1.5’</a:t>
            </a:r>
          </a:p>
          <a:p>
            <a:pPr marL="171450" indent="-171450">
              <a:buFontTx/>
              <a:buChar char="-"/>
            </a:pPr>
            <a:endParaRPr lang="en-US" dirty="0"/>
          </a:p>
          <a:p>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9</a:t>
            </a:fld>
            <a:endParaRPr lang="en-GB"/>
          </a:p>
        </p:txBody>
      </p:sp>
    </p:spTree>
    <p:extLst>
      <p:ext uri="{BB962C8B-B14F-4D97-AF65-F5344CB8AC3E}">
        <p14:creationId xmlns:p14="http://schemas.microsoft.com/office/powerpoint/2010/main" val="1670152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the 3</a:t>
            </a:r>
            <a:r>
              <a:rPr lang="en-GB" baseline="30000" dirty="0"/>
              <a:t>rd</a:t>
            </a:r>
            <a:r>
              <a:rPr lang="en-GB" dirty="0"/>
              <a:t> step: </a:t>
            </a:r>
          </a:p>
          <a:p>
            <a:r>
              <a:rPr lang="en-GB" dirty="0"/>
              <a:t>Correlation Performance Data with RADIUS</a:t>
            </a:r>
            <a:r>
              <a:rPr lang="en-GB" baseline="0" dirty="0"/>
              <a:t> accounting: </a:t>
            </a:r>
          </a:p>
          <a:p>
            <a:r>
              <a:rPr lang="en-GB" baseline="0" dirty="0"/>
              <a:t>Element: </a:t>
            </a:r>
          </a:p>
          <a:p>
            <a:pPr marL="171450" indent="-171450">
              <a:buFont typeface="Arial" charset="0"/>
              <a:buChar char="•"/>
            </a:pPr>
            <a:r>
              <a:rPr lang="en-GB" baseline="0" dirty="0"/>
              <a:t>User IP from measurements (</a:t>
            </a:r>
            <a:r>
              <a:rPr lang="en-GB" baseline="0" dirty="0" err="1"/>
              <a:t>javascript</a:t>
            </a:r>
            <a:r>
              <a:rPr lang="en-GB" baseline="0" dirty="0"/>
              <a:t>) </a:t>
            </a:r>
          </a:p>
          <a:p>
            <a:pPr marL="171450" indent="-171450">
              <a:buFont typeface="Arial" charset="0"/>
              <a:buChar char="•"/>
            </a:pPr>
            <a:r>
              <a:rPr lang="en-GB" baseline="0" dirty="0"/>
              <a:t>Client IP from </a:t>
            </a:r>
            <a:r>
              <a:rPr lang="en-GB" baseline="0" dirty="0" err="1"/>
              <a:t>authN</a:t>
            </a:r>
            <a:r>
              <a:rPr lang="en-GB" baseline="0" dirty="0"/>
              <a:t>/Z </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10</a:t>
            </a:fld>
            <a:endParaRPr lang="en-GB"/>
          </a:p>
        </p:txBody>
      </p:sp>
    </p:spTree>
    <p:extLst>
      <p:ext uri="{BB962C8B-B14F-4D97-AF65-F5344CB8AC3E}">
        <p14:creationId xmlns:p14="http://schemas.microsoft.com/office/powerpoint/2010/main" val="2005552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7084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12608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42065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75857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61965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33205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855034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088894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58810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234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9270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187293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563097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406311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806841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904316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129707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598214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8282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751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056359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45880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34639"/>
          <a:stretch/>
        </p:blipFill>
        <p:spPr>
          <a:xfrm>
            <a:off x="10319656" y="0"/>
            <a:ext cx="1872343"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r>
              <a:rPr lang="en-US" dirty="0"/>
              <a:t>Click to edit Master title style</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34079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9543991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292538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3524870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000926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428931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097782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76923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6558624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 Type="http://schemas.openxmlformats.org/officeDocument/2006/relationships/slideLayout" Target="../slideLayouts/slideLayout5.xml"/><Relationship Id="rId21" Type="http://schemas.openxmlformats.org/officeDocument/2006/relationships/slideLayout" Target="../slideLayouts/slideLayout23.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slideLayout" Target="../slideLayouts/slideLayout31.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slideLayout" Target="../slideLayouts/slideLayout30.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Kλικ για επεξεργασία του τίτλου</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pPr/>
              <a:t>01/07/2019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pPr/>
              <a:t>‹#›</a:t>
            </a:fld>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10"/>
          <p:cNvSpPr txBox="1">
            <a:spLocks/>
          </p:cNvSpPr>
          <p:nvPr/>
        </p:nvSpPr>
        <p:spPr>
          <a:xfrm>
            <a:off x="238966" y="1306406"/>
            <a:ext cx="8080787"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200" b="1" i="0" kern="1200" dirty="0" err="1">
                <a:solidFill>
                  <a:schemeClr val="bg1"/>
                </a:solidFill>
                <a:effectLst/>
                <a:latin typeface="+mn-lt"/>
                <a:ea typeface="+mn-ea"/>
                <a:cs typeface="+mn-cs"/>
              </a:rPr>
              <a:t>WiFiMon</a:t>
            </a:r>
            <a:r>
              <a:rPr lang="en-GB" sz="3200" b="1" i="0" kern="1200" dirty="0">
                <a:solidFill>
                  <a:schemeClr val="bg1"/>
                </a:solidFill>
                <a:effectLst/>
                <a:latin typeface="+mn-lt"/>
                <a:ea typeface="+mn-ea"/>
                <a:cs typeface="+mn-cs"/>
              </a:rPr>
              <a:t> – Overview</a:t>
            </a:r>
            <a:r>
              <a:rPr lang="en-GB" sz="3200" b="1" i="0" kern="1200" baseline="0" dirty="0">
                <a:solidFill>
                  <a:schemeClr val="bg1"/>
                </a:solidFill>
                <a:effectLst/>
                <a:latin typeface="+mn-lt"/>
                <a:ea typeface="+mn-ea"/>
                <a:cs typeface="+mn-cs"/>
              </a:rPr>
              <a:t> &amp; TNC19 Pilot Outcomes</a:t>
            </a:r>
            <a:endParaRPr lang="en-US" sz="3200" b="1" dirty="0">
              <a:solidFill>
                <a:schemeClr val="bg1"/>
              </a:solidFill>
              <a:latin typeface="+mn-lt"/>
            </a:endParaRPr>
          </a:p>
        </p:txBody>
      </p:sp>
      <p:sp>
        <p:nvSpPr>
          <p:cNvPr id="9" name="Text Placeholder 6"/>
          <p:cNvSpPr txBox="1">
            <a:spLocks/>
          </p:cNvSpPr>
          <p:nvPr/>
        </p:nvSpPr>
        <p:spPr>
          <a:xfrm>
            <a:off x="274251" y="1780927"/>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b="1" dirty="0">
                <a:solidFill>
                  <a:schemeClr val="bg1"/>
                </a:solidFill>
                <a:latin typeface="+mn-lt"/>
              </a:rPr>
              <a:t>GN4-3 WP6</a:t>
            </a:r>
            <a:r>
              <a:rPr lang="en-US" sz="2400" b="1" baseline="0" dirty="0">
                <a:solidFill>
                  <a:schemeClr val="bg1"/>
                </a:solidFill>
                <a:latin typeface="+mn-lt"/>
              </a:rPr>
              <a:t> T3 Subtask </a:t>
            </a:r>
            <a:endParaRPr lang="en-GB" sz="2400" b="1" dirty="0">
              <a:solidFill>
                <a:schemeClr val="bg1"/>
              </a:solidFill>
              <a:latin typeface="+mn-lt"/>
            </a:endParaRPr>
          </a:p>
          <a:p>
            <a:endParaRPr lang="en-GB" sz="2400" dirty="0">
              <a:solidFill>
                <a:schemeClr val="bg1"/>
              </a:solidFill>
              <a:latin typeface="+mn-lt"/>
            </a:endParaRPr>
          </a:p>
        </p:txBody>
      </p:sp>
      <p:sp>
        <p:nvSpPr>
          <p:cNvPr id="10" name="Text Placeholder 6"/>
          <p:cNvSpPr txBox="1">
            <a:spLocks/>
          </p:cNvSpPr>
          <p:nvPr/>
        </p:nvSpPr>
        <p:spPr>
          <a:xfrm>
            <a:off x="325768" y="6074398"/>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t="-1" b="-7428"/>
          <a:stretch/>
        </p:blipFill>
        <p:spPr>
          <a:xfrm>
            <a:off x="496619" y="262719"/>
            <a:ext cx="1432450" cy="876891"/>
          </a:xfrm>
          <a:prstGeom prst="rect">
            <a:avLst/>
          </a:prstGeom>
        </p:spPr>
      </p:pic>
      <p:sp>
        <p:nvSpPr>
          <p:cNvPr id="12" name="Text Placeholder 6"/>
          <p:cNvSpPr txBox="1">
            <a:spLocks/>
          </p:cNvSpPr>
          <p:nvPr/>
        </p:nvSpPr>
        <p:spPr>
          <a:xfrm>
            <a:off x="274253" y="2615064"/>
            <a:ext cx="735004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800" b="1" i="0" dirty="0">
                <a:solidFill>
                  <a:schemeClr val="bg1"/>
                </a:solidFill>
                <a:latin typeface="+mn-lt"/>
              </a:rPr>
              <a:t>Nikos</a:t>
            </a:r>
            <a:r>
              <a:rPr lang="en-US" sz="2800" b="1" i="0" baseline="0" dirty="0">
                <a:solidFill>
                  <a:schemeClr val="bg1"/>
                </a:solidFill>
                <a:latin typeface="+mn-lt"/>
              </a:rPr>
              <a:t> </a:t>
            </a:r>
            <a:r>
              <a:rPr lang="en-US" sz="2800" b="1" i="0" baseline="0" dirty="0" err="1">
                <a:solidFill>
                  <a:schemeClr val="bg1"/>
                </a:solidFill>
                <a:latin typeface="+mn-lt"/>
              </a:rPr>
              <a:t>Kostopoulos</a:t>
            </a:r>
            <a:endParaRPr lang="en-US" sz="2800" b="1" i="0" dirty="0">
              <a:solidFill>
                <a:schemeClr val="bg1"/>
              </a:solidFill>
              <a:latin typeface="+mn-lt"/>
            </a:endParaRPr>
          </a:p>
          <a:p>
            <a:pPr>
              <a:lnSpc>
                <a:spcPct val="100000"/>
              </a:lnSpc>
              <a:spcBef>
                <a:spcPts val="0"/>
              </a:spcBef>
            </a:pPr>
            <a:r>
              <a:rPr lang="en-US" sz="2400" i="1" dirty="0" err="1">
                <a:solidFill>
                  <a:schemeClr val="bg1"/>
                </a:solidFill>
                <a:latin typeface="+mn-lt"/>
              </a:rPr>
              <a:t>Ph.D</a:t>
            </a:r>
            <a:r>
              <a:rPr lang="en-US" sz="2400" i="1" baseline="0" dirty="0">
                <a:solidFill>
                  <a:schemeClr val="bg1"/>
                </a:solidFill>
                <a:latin typeface="+mn-lt"/>
              </a:rPr>
              <a:t> Candidate at NTUA, Athens (NETMODE Lab)</a:t>
            </a:r>
            <a:endParaRPr lang="en-GB" sz="2400" i="1" cap="all" baseline="0" dirty="0">
              <a:solidFill>
                <a:schemeClr val="bg1"/>
              </a:solidFill>
              <a:latin typeface="+mn-lt"/>
            </a:endParaRPr>
          </a:p>
        </p:txBody>
      </p:sp>
      <p:sp>
        <p:nvSpPr>
          <p:cNvPr id="13" name="Text Placeholder 6"/>
          <p:cNvSpPr txBox="1">
            <a:spLocks/>
          </p:cNvSpPr>
          <p:nvPr/>
        </p:nvSpPr>
        <p:spPr>
          <a:xfrm>
            <a:off x="274252" y="441890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b="1" dirty="0">
                <a:solidFill>
                  <a:schemeClr val="bg1"/>
                </a:solidFill>
                <a:latin typeface="+mn-lt"/>
              </a:rPr>
              <a:t>6th SIG-PMV</a:t>
            </a:r>
            <a:r>
              <a:rPr lang="en-US" sz="2200" b="1" baseline="0" dirty="0">
                <a:solidFill>
                  <a:schemeClr val="bg1"/>
                </a:solidFill>
                <a:latin typeface="+mn-lt"/>
              </a:rPr>
              <a:t> Meeting @ Dublin</a:t>
            </a:r>
          </a:p>
          <a:p>
            <a:r>
              <a:rPr lang="en-US" sz="2200" baseline="0" dirty="0" err="1">
                <a:solidFill>
                  <a:schemeClr val="bg1"/>
                </a:solidFill>
                <a:latin typeface="+mn-lt"/>
              </a:rPr>
              <a:t>HEAnet</a:t>
            </a:r>
            <a:r>
              <a:rPr lang="en-US" sz="2200" baseline="0" dirty="0">
                <a:solidFill>
                  <a:schemeClr val="bg1"/>
                </a:solidFill>
                <a:latin typeface="+mn-lt"/>
              </a:rPr>
              <a:t> Headquarters</a:t>
            </a:r>
          </a:p>
          <a:p>
            <a:r>
              <a:rPr lang="en-US" sz="2200" baseline="0" dirty="0">
                <a:solidFill>
                  <a:schemeClr val="bg1"/>
                </a:solidFill>
                <a:latin typeface="+mn-lt"/>
              </a:rPr>
              <a:t>07/03/2019</a:t>
            </a:r>
            <a:endParaRPr lang="en-GB" sz="2200" dirty="0">
              <a:solidFill>
                <a:schemeClr val="bg1"/>
              </a:solidFill>
              <a:latin typeface="+mn-lt"/>
            </a:endParaRPr>
          </a:p>
        </p:txBody>
      </p:sp>
      <p:sp>
        <p:nvSpPr>
          <p:cNvPr id="16" name="Text Placeholder 6"/>
          <p:cNvSpPr txBox="1">
            <a:spLocks/>
          </p:cNvSpPr>
          <p:nvPr userDrawn="1"/>
        </p:nvSpPr>
        <p:spPr>
          <a:xfrm>
            <a:off x="261372" y="3491620"/>
            <a:ext cx="6216699"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0" i="1" dirty="0" err="1">
                <a:solidFill>
                  <a:schemeClr val="bg1"/>
                </a:solidFill>
                <a:latin typeface="+mn-lt"/>
              </a:rPr>
              <a:t>WiFiMon</a:t>
            </a:r>
            <a:r>
              <a:rPr lang="en-US" sz="2400" b="0" i="1" dirty="0">
                <a:solidFill>
                  <a:schemeClr val="bg1"/>
                </a:solidFill>
                <a:latin typeface="+mn-lt"/>
              </a:rPr>
              <a:t> Project</a:t>
            </a:r>
            <a:r>
              <a:rPr lang="en-US" sz="2400" b="0" i="1" baseline="0" dirty="0">
                <a:solidFill>
                  <a:schemeClr val="bg1"/>
                </a:solidFill>
                <a:latin typeface="+mn-lt"/>
              </a:rPr>
              <a:t> </a:t>
            </a:r>
            <a:r>
              <a:rPr lang="en-US" sz="2400" b="0" i="1" dirty="0">
                <a:solidFill>
                  <a:schemeClr val="bg1"/>
                </a:solidFill>
                <a:latin typeface="+mn-lt"/>
              </a:rPr>
              <a:t>Team Member</a:t>
            </a:r>
            <a:endParaRPr lang="en-GB" sz="2400" b="0" i="1" dirty="0">
              <a:solidFill>
                <a:schemeClr val="bg1"/>
              </a:solidFill>
              <a:latin typeface="+mn-lt"/>
            </a:endParaRPr>
          </a:p>
        </p:txBody>
      </p:sp>
    </p:spTree>
    <p:extLst>
      <p:ext uri="{BB962C8B-B14F-4D97-AF65-F5344CB8AC3E}">
        <p14:creationId xmlns:p14="http://schemas.microsoft.com/office/powerpoint/2010/main" val="84529692"/>
      </p:ext>
    </p:extLst>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pPr/>
              <a:t>01/07/2019</a:t>
            </a:fld>
            <a:endParaRPr lang="en-GB"/>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pPr/>
              <a:t>‹#›</a:t>
            </a:fld>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2" y="-24064"/>
            <a:ext cx="12208809" cy="6882064"/>
          </a:xfrm>
          <a:prstGeom prst="rect">
            <a:avLst/>
          </a:prstGeom>
          <a:ln>
            <a:noFill/>
          </a:ln>
        </p:spPr>
      </p:pic>
      <p:sp>
        <p:nvSpPr>
          <p:cNvPr id="8" name="Text Placeholder 10"/>
          <p:cNvSpPr txBox="1">
            <a:spLocks/>
          </p:cNvSpPr>
          <p:nvPr/>
        </p:nvSpPr>
        <p:spPr>
          <a:xfrm>
            <a:off x="998897" y="2538238"/>
            <a:ext cx="6087103"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b="1" dirty="0">
                <a:solidFill>
                  <a:schemeClr val="bg1"/>
                </a:solidFill>
                <a:latin typeface="+mn-lt"/>
              </a:rPr>
              <a:t>Thank</a:t>
            </a:r>
            <a:r>
              <a:rPr lang="en-US" sz="4400" b="1" baseline="0" dirty="0">
                <a:solidFill>
                  <a:schemeClr val="bg1"/>
                </a:solidFill>
                <a:latin typeface="+mn-lt"/>
              </a:rPr>
              <a:t> you</a:t>
            </a:r>
            <a:endParaRPr lang="en-US" sz="4400" b="1" dirty="0">
              <a:solidFill>
                <a:schemeClr val="bg1"/>
              </a:solidFill>
              <a:latin typeface="+mn-lt"/>
            </a:endParaRPr>
          </a:p>
        </p:txBody>
      </p:sp>
      <p:sp>
        <p:nvSpPr>
          <p:cNvPr id="10" name="Text Placeholder 6"/>
          <p:cNvSpPr txBox="1">
            <a:spLocks/>
          </p:cNvSpPr>
          <p:nvPr/>
        </p:nvSpPr>
        <p:spPr>
          <a:xfrm>
            <a:off x="998896" y="511082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sp>
        <p:nvSpPr>
          <p:cNvPr id="13" name="Text Placeholder 6"/>
          <p:cNvSpPr txBox="1">
            <a:spLocks/>
          </p:cNvSpPr>
          <p:nvPr/>
        </p:nvSpPr>
        <p:spPr>
          <a:xfrm>
            <a:off x="998898" y="3357061"/>
            <a:ext cx="5003271"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Any questions?</a:t>
            </a:r>
            <a:endParaRPr lang="en-GB" sz="2000" dirty="0">
              <a:solidFill>
                <a:schemeClr val="bg1"/>
              </a:solidFill>
              <a:latin typeface="+mn-lt"/>
            </a:endParaRPr>
          </a:p>
        </p:txBody>
      </p:sp>
      <p:sp>
        <p:nvSpPr>
          <p:cNvPr id="14" name="TextBox 13"/>
          <p:cNvSpPr txBox="1"/>
          <p:nvPr/>
        </p:nvSpPr>
        <p:spPr>
          <a:xfrm>
            <a:off x="1622019" y="6108116"/>
            <a:ext cx="2348151" cy="461665"/>
          </a:xfrm>
          <a:prstGeom prst="rect">
            <a:avLst/>
          </a:prstGeom>
          <a:noFill/>
        </p:spPr>
        <p:txBody>
          <a:bodyPr wrap="square" rtlCol="0">
            <a:spAutoFit/>
          </a:bodyPr>
          <a:lstStyle/>
          <a:p>
            <a:pPr algn="l"/>
            <a:r>
              <a:rPr lang="en-GB" sz="600" kern="1200" dirty="0">
                <a:solidFill>
                  <a:schemeClr val="bg1"/>
                </a:solidFill>
                <a:effectLst/>
                <a:latin typeface="+mn-lt"/>
                <a:ea typeface="+mn-ea"/>
                <a:cs typeface="+mn-cs"/>
              </a:rPr>
              <a:t>© GÉANT Association on behalf of the GN4 Phase 3 project (GN4-3).</a:t>
            </a:r>
          </a:p>
          <a:p>
            <a:r>
              <a:rPr lang="en-GB" sz="600" kern="1200" dirty="0">
                <a:solidFill>
                  <a:schemeClr val="bg1"/>
                </a:solidFill>
                <a:effectLst/>
                <a:latin typeface="+mn-lt"/>
                <a:ea typeface="+mn-ea"/>
                <a:cs typeface="+mn-cs"/>
              </a:rPr>
              <a:t>The research leading to these results has received funding from</a:t>
            </a:r>
          </a:p>
          <a:p>
            <a:r>
              <a:rPr lang="en-GB" sz="600" kern="1200" dirty="0">
                <a:solidFill>
                  <a:schemeClr val="bg1"/>
                </a:solidFill>
                <a:effectLst/>
                <a:latin typeface="+mn-lt"/>
                <a:ea typeface="+mn-ea"/>
                <a:cs typeface="+mn-cs"/>
              </a:rPr>
              <a:t>the European Union’s Horizon 2020 research and innovation programme under Grant Agreement No. 856726 (GN4-3).</a:t>
            </a:r>
            <a:endParaRPr lang="en-GB" sz="600" dirty="0">
              <a:solidFill>
                <a:schemeClr val="bg1"/>
              </a:solidFill>
              <a:effectLst/>
              <a:latin typeface="+mn-lt"/>
            </a:endParaRP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3349" y="6157486"/>
            <a:ext cx="568671" cy="362920"/>
          </a:xfrm>
          <a:prstGeom prst="rect">
            <a:avLst/>
          </a:prstGeom>
        </p:spPr>
      </p:pic>
      <p:pic>
        <p:nvPicPr>
          <p:cNvPr id="16" name="Picture 15"/>
          <p:cNvPicPr>
            <a:picLocks noChangeAspect="1"/>
          </p:cNvPicPr>
          <p:nvPr/>
        </p:nvPicPr>
        <p:blipFill rotWithShape="1">
          <a:blip r:embed="rId5" cstate="print">
            <a:extLst>
              <a:ext uri="{28A0092B-C50C-407E-A947-70E740481C1C}">
                <a14:useLocalDpi xmlns:a14="http://schemas.microsoft.com/office/drawing/2010/main" val="0"/>
              </a:ext>
            </a:extLst>
          </a:blip>
          <a:srcRect t="-1" b="-7428"/>
          <a:stretch/>
        </p:blipFill>
        <p:spPr>
          <a:xfrm>
            <a:off x="492121" y="255895"/>
            <a:ext cx="1432451" cy="876891"/>
          </a:xfrm>
          <a:prstGeom prst="rect">
            <a:avLst/>
          </a:prstGeom>
        </p:spPr>
      </p:pic>
    </p:spTree>
    <p:extLst>
      <p:ext uri="{BB962C8B-B14F-4D97-AF65-F5344CB8AC3E}">
        <p14:creationId xmlns:p14="http://schemas.microsoft.com/office/powerpoint/2010/main" val="1125346796"/>
      </p:ext>
    </p:extLst>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98895"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Box 3"/>
          <p:cNvSpPr txBox="1"/>
          <p:nvPr/>
        </p:nvSpPr>
        <p:spPr>
          <a:xfrm>
            <a:off x="998895" y="6229350"/>
            <a:ext cx="1327171" cy="276999"/>
          </a:xfrm>
          <a:prstGeom prst="rect">
            <a:avLst/>
          </a:prstGeom>
          <a:noFill/>
        </p:spPr>
        <p:txBody>
          <a:bodyPr wrap="square" rtlCol="0">
            <a:spAutoFit/>
          </a:bodyPr>
          <a:lstStyle/>
          <a:p>
            <a:fld id="{C291A8E1-EA52-46DB-B869-DB8F37812DDF}" type="slidenum">
              <a:rPr lang="en-GB" sz="1200" smtClean="0">
                <a:solidFill>
                  <a:srgbClr val="065081"/>
                </a:solidFill>
                <a:latin typeface="+mn-lt"/>
              </a:rPr>
              <a:pPr/>
              <a:t>‹#›</a:t>
            </a:fld>
            <a:endParaRPr lang="en-GB" sz="1200" dirty="0">
              <a:solidFill>
                <a:srgbClr val="065081"/>
              </a:solidFill>
              <a:latin typeface="+mn-lt"/>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txStyles>
    <p:title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hyperlink" Target="https://wifimon.switch.ch/wifimon/downloads/WiFiMonHWprobe.img" TargetMode="External"/><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44.jpeg"/></Relationships>
</file>

<file path=ppt/slides/_rels/slide15.xml.rels><?xml version="1.0" encoding="UTF-8" standalone="yes"?>
<Relationships xmlns="http://schemas.openxmlformats.org/package/2006/relationships"><Relationship Id="rId3" Type="http://schemas.openxmlformats.org/officeDocument/2006/relationships/hyperlink" Target="https://wifimon.switch.ch/wifimon/hw-probe-setup.html"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46.png"/><Relationship Id="rId4" Type="http://schemas.openxmlformats.org/officeDocument/2006/relationships/image" Target="../media/image34.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760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79862" y="515593"/>
            <a:ext cx="11251581" cy="430909"/>
          </a:xfrm>
        </p:spPr>
        <p:txBody>
          <a:bodyPr>
            <a:noAutofit/>
          </a:bodyPr>
          <a:lstStyle/>
          <a:p>
            <a:r>
              <a:rPr lang="en-GB" sz="3600" dirty="0" err="1"/>
              <a:t>WiFiMon</a:t>
            </a:r>
            <a:r>
              <a:rPr lang="en-GB" sz="3600" dirty="0"/>
              <a:t> - How we manage/correlate performance data</a:t>
            </a:r>
          </a:p>
        </p:txBody>
      </p:sp>
      <p:pic>
        <p:nvPicPr>
          <p:cNvPr id="7170" name="Picture 2" descr="What_we_need"/>
          <p:cNvPicPr>
            <a:picLocks noChangeAspect="1" noChangeArrowheads="1"/>
          </p:cNvPicPr>
          <p:nvPr/>
        </p:nvPicPr>
        <p:blipFill>
          <a:blip r:embed="rId3" cstate="print"/>
          <a:srcRect/>
          <a:stretch>
            <a:fillRect/>
          </a:stretch>
        </p:blipFill>
        <p:spPr bwMode="auto">
          <a:xfrm>
            <a:off x="355447" y="1770979"/>
            <a:ext cx="4817360" cy="3605901"/>
          </a:xfrm>
          <a:prstGeom prst="rect">
            <a:avLst/>
          </a:prstGeom>
          <a:noFill/>
          <a:ln w="9525">
            <a:noFill/>
            <a:miter lim="800000"/>
            <a:headEnd/>
            <a:tailEnd/>
          </a:ln>
        </p:spPr>
      </p:pic>
      <p:pic>
        <p:nvPicPr>
          <p:cNvPr id="2" name="Picture 1" descr="Correlation.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53721" y="1667961"/>
            <a:ext cx="5599398" cy="3026702"/>
          </a:xfrm>
          <a:prstGeom prst="rect">
            <a:avLst/>
          </a:prstGeom>
        </p:spPr>
      </p:pic>
    </p:spTree>
    <p:extLst>
      <p:ext uri="{BB962C8B-B14F-4D97-AF65-F5344CB8AC3E}">
        <p14:creationId xmlns:p14="http://schemas.microsoft.com/office/powerpoint/2010/main" val="2816615195"/>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F061FA0-2AAD-42F7-B88F-F0363EA70F4D}"/>
              </a:ext>
            </a:extLst>
          </p:cNvPr>
          <p:cNvPicPr>
            <a:picLocks noChangeAspect="1"/>
          </p:cNvPicPr>
          <p:nvPr/>
        </p:nvPicPr>
        <p:blipFill>
          <a:blip r:embed="rId3" cstate="print"/>
          <a:srcRect b="20870"/>
          <a:stretch>
            <a:fillRect/>
          </a:stretch>
        </p:blipFill>
        <p:spPr>
          <a:xfrm>
            <a:off x="1475674" y="1393901"/>
            <a:ext cx="8307664" cy="4226758"/>
          </a:xfrm>
          <a:prstGeom prst="rect">
            <a:avLst/>
          </a:prstGeom>
        </p:spPr>
      </p:pic>
      <p:sp>
        <p:nvSpPr>
          <p:cNvPr id="5" name="Title 4"/>
          <p:cNvSpPr>
            <a:spLocks noGrp="1"/>
          </p:cNvSpPr>
          <p:nvPr>
            <p:ph type="title"/>
          </p:nvPr>
        </p:nvSpPr>
        <p:spPr>
          <a:xfrm>
            <a:off x="708963" y="459837"/>
            <a:ext cx="9894723" cy="430909"/>
          </a:xfrm>
        </p:spPr>
        <p:txBody>
          <a:bodyPr>
            <a:noAutofit/>
          </a:bodyPr>
          <a:lstStyle/>
          <a:p>
            <a:r>
              <a:rPr lang="en-GB" sz="3600" dirty="0" err="1"/>
              <a:t>WiFiMon</a:t>
            </a:r>
            <a:r>
              <a:rPr lang="en-GB" sz="3600" dirty="0"/>
              <a:t> - Web-UI (Overview Tab)</a:t>
            </a:r>
          </a:p>
        </p:txBody>
      </p:sp>
    </p:spTree>
    <p:extLst>
      <p:ext uri="{BB962C8B-B14F-4D97-AF65-F5344CB8AC3E}">
        <p14:creationId xmlns:p14="http://schemas.microsoft.com/office/powerpoint/2010/main" val="3501033242"/>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2F773F-8655-41A8-9377-DD2A1DF2B533}"/>
              </a:ext>
            </a:extLst>
          </p:cNvPr>
          <p:cNvPicPr>
            <a:picLocks noChangeAspect="1"/>
          </p:cNvPicPr>
          <p:nvPr/>
        </p:nvPicPr>
        <p:blipFill>
          <a:blip r:embed="rId3" cstate="print"/>
          <a:stretch>
            <a:fillRect/>
          </a:stretch>
        </p:blipFill>
        <p:spPr>
          <a:xfrm>
            <a:off x="1650381" y="996010"/>
            <a:ext cx="7558891" cy="5288808"/>
          </a:xfrm>
          <a:prstGeom prst="rect">
            <a:avLst/>
          </a:prstGeom>
        </p:spPr>
      </p:pic>
      <p:sp>
        <p:nvSpPr>
          <p:cNvPr id="5" name="Title 4"/>
          <p:cNvSpPr>
            <a:spLocks noGrp="1"/>
          </p:cNvSpPr>
          <p:nvPr>
            <p:ph type="title"/>
          </p:nvPr>
        </p:nvSpPr>
        <p:spPr>
          <a:xfrm>
            <a:off x="720114" y="303721"/>
            <a:ext cx="9894723" cy="430909"/>
          </a:xfrm>
        </p:spPr>
        <p:txBody>
          <a:bodyPr>
            <a:noAutofit/>
          </a:bodyPr>
          <a:lstStyle/>
          <a:p>
            <a:r>
              <a:rPr lang="en-GB" sz="3600" dirty="0" err="1"/>
              <a:t>WiFiMon</a:t>
            </a:r>
            <a:r>
              <a:rPr lang="en-GB" sz="3600" dirty="0"/>
              <a:t> - Web-UI (</a:t>
            </a:r>
            <a:r>
              <a:rPr lang="en-GB" sz="3600" dirty="0" err="1"/>
              <a:t>Timeseries</a:t>
            </a:r>
            <a:r>
              <a:rPr lang="en-GB" sz="3600" dirty="0"/>
              <a:t> Tab)</a:t>
            </a:r>
          </a:p>
        </p:txBody>
      </p:sp>
    </p:spTree>
    <p:extLst>
      <p:ext uri="{BB962C8B-B14F-4D97-AF65-F5344CB8AC3E}">
        <p14:creationId xmlns:p14="http://schemas.microsoft.com/office/powerpoint/2010/main" val="3758030254"/>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4719" y="482140"/>
            <a:ext cx="9894723" cy="430909"/>
          </a:xfrm>
        </p:spPr>
        <p:txBody>
          <a:bodyPr>
            <a:noAutofit/>
          </a:bodyPr>
          <a:lstStyle/>
          <a:p>
            <a:r>
              <a:rPr lang="en-GB" sz="3600" dirty="0" err="1"/>
              <a:t>WiFiMon</a:t>
            </a:r>
            <a:r>
              <a:rPr lang="en-GB" sz="3600" dirty="0"/>
              <a:t> - Web-UI (Maps Tab)</a:t>
            </a:r>
          </a:p>
        </p:txBody>
      </p:sp>
      <p:pic>
        <p:nvPicPr>
          <p:cNvPr id="2" name="Picture 1">
            <a:extLst>
              <a:ext uri="{FF2B5EF4-FFF2-40B4-BE49-F238E27FC236}">
                <a16:creationId xmlns:a16="http://schemas.microsoft.com/office/drawing/2014/main" id="{E0E85459-F6E7-47F9-B518-7D93B973B280}"/>
              </a:ext>
            </a:extLst>
          </p:cNvPr>
          <p:cNvPicPr>
            <a:picLocks noChangeAspect="1"/>
          </p:cNvPicPr>
          <p:nvPr/>
        </p:nvPicPr>
        <p:blipFill rotWithShape="1">
          <a:blip r:embed="rId3" cstate="print"/>
          <a:srcRect b="16898"/>
          <a:stretch/>
        </p:blipFill>
        <p:spPr>
          <a:xfrm>
            <a:off x="1494113" y="1126274"/>
            <a:ext cx="8568855" cy="4915052"/>
          </a:xfrm>
          <a:prstGeom prst="rect">
            <a:avLst/>
          </a:prstGeom>
        </p:spPr>
      </p:pic>
    </p:spTree>
    <p:extLst>
      <p:ext uri="{BB962C8B-B14F-4D97-AF65-F5344CB8AC3E}">
        <p14:creationId xmlns:p14="http://schemas.microsoft.com/office/powerpoint/2010/main" val="2574980011"/>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0114" y="515593"/>
            <a:ext cx="9894723" cy="430909"/>
          </a:xfrm>
        </p:spPr>
        <p:txBody>
          <a:bodyPr>
            <a:noAutofit/>
          </a:bodyPr>
          <a:lstStyle/>
          <a:p>
            <a:r>
              <a:rPr lang="en-GB" sz="3600" dirty="0" err="1"/>
              <a:t>WiFiMon</a:t>
            </a:r>
            <a:r>
              <a:rPr lang="en-GB" sz="3600" dirty="0"/>
              <a:t> </a:t>
            </a:r>
            <a:r>
              <a:rPr lang="mr-IN" sz="3600" dirty="0"/>
              <a:t>–</a:t>
            </a:r>
            <a:r>
              <a:rPr lang="en-GB" sz="3600" dirty="0"/>
              <a:t> Hybrid Approach</a:t>
            </a:r>
          </a:p>
        </p:txBody>
      </p:sp>
      <p:sp>
        <p:nvSpPr>
          <p:cNvPr id="5" name="TextBox 4"/>
          <p:cNvSpPr txBox="1"/>
          <p:nvPr/>
        </p:nvSpPr>
        <p:spPr>
          <a:xfrm>
            <a:off x="859276" y="1946732"/>
            <a:ext cx="4606576" cy="2708430"/>
          </a:xfrm>
          <a:prstGeom prst="rect">
            <a:avLst/>
          </a:prstGeom>
          <a:noFill/>
        </p:spPr>
        <p:txBody>
          <a:bodyPr wrap="square" lIns="121917" tIns="60958" rIns="121917" bIns="60958" rtlCol="0">
            <a:spAutoFit/>
          </a:bodyPr>
          <a:lstStyle/>
          <a:p>
            <a:r>
              <a:rPr lang="en-US" sz="2400" b="1" dirty="0"/>
              <a:t>Prerequisites</a:t>
            </a:r>
            <a:endParaRPr lang="en-US" sz="2400" dirty="0"/>
          </a:p>
          <a:p>
            <a:pPr marL="380990" indent="-380990">
              <a:buFont typeface="Arial" panose="020B0604020202020204" pitchFamily="34" charset="0"/>
              <a:buChar char="•"/>
            </a:pPr>
            <a:r>
              <a:rPr lang="en-US" sz="2400" dirty="0"/>
              <a:t>A Raspberry Pi 3 Model B+</a:t>
            </a:r>
          </a:p>
          <a:p>
            <a:pPr marL="380990" indent="-380990">
              <a:buFont typeface="Arial" panose="020B0604020202020204" pitchFamily="34" charset="0"/>
              <a:buChar char="•"/>
            </a:pPr>
            <a:r>
              <a:rPr lang="en-US" sz="2400" dirty="0"/>
              <a:t>A micro SD card with at least 16GB size</a:t>
            </a:r>
          </a:p>
          <a:p>
            <a:pPr marL="380990" indent="-380990">
              <a:buFont typeface="Arial" panose="020B0604020202020204" pitchFamily="34" charset="0"/>
              <a:buChar char="•"/>
            </a:pPr>
            <a:r>
              <a:rPr lang="en-US" sz="2400" b="1" dirty="0" err="1">
                <a:hlinkClick r:id="rId3"/>
              </a:rPr>
              <a:t>WiFiMon</a:t>
            </a:r>
            <a:r>
              <a:rPr lang="en-US" sz="2400" b="1" dirty="0">
                <a:hlinkClick r:id="rId3"/>
              </a:rPr>
              <a:t> Raspberry Pi operating system image</a:t>
            </a:r>
            <a:r>
              <a:rPr lang="en-US" sz="2400" dirty="0"/>
              <a:t>. Size ~ 3.6 GB</a:t>
            </a:r>
          </a:p>
        </p:txBody>
      </p:sp>
      <p:pic>
        <p:nvPicPr>
          <p:cNvPr id="4100" name="Picture 4" descr="https://www.raspberrypi.org/homepage-9df4b/static/eef5d5d91acb34be0d7443b02cece1d1/bc3a8/8c67a3e02f41441dae98f8b91c792c1e1b4afef1_770a5842.jpg">
            <a:extLst>
              <a:ext uri="{FF2B5EF4-FFF2-40B4-BE49-F238E27FC236}">
                <a16:creationId xmlns:a16="http://schemas.microsoft.com/office/drawing/2014/main" id="{9D0C552D-257C-44E0-BCF7-53DB7448409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17594" y="1261684"/>
            <a:ext cx="5002807" cy="3752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0621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6661" y="470989"/>
            <a:ext cx="9894723" cy="430909"/>
          </a:xfrm>
        </p:spPr>
        <p:txBody>
          <a:bodyPr>
            <a:noAutofit/>
          </a:bodyPr>
          <a:lstStyle/>
          <a:p>
            <a:r>
              <a:rPr lang="en-GB" sz="3600" dirty="0" err="1"/>
              <a:t>WiFiMon</a:t>
            </a:r>
            <a:r>
              <a:rPr lang="en-GB" sz="3600" dirty="0"/>
              <a:t> </a:t>
            </a:r>
            <a:r>
              <a:rPr lang="mr-IN" sz="3600" dirty="0"/>
              <a:t>–</a:t>
            </a:r>
            <a:r>
              <a:rPr lang="en-GB" sz="3600" dirty="0"/>
              <a:t> HW Probe setup steps</a:t>
            </a:r>
          </a:p>
        </p:txBody>
      </p:sp>
      <p:sp>
        <p:nvSpPr>
          <p:cNvPr id="5" name="TextBox 4"/>
          <p:cNvSpPr txBox="1"/>
          <p:nvPr/>
        </p:nvSpPr>
        <p:spPr>
          <a:xfrm>
            <a:off x="820727" y="1098656"/>
            <a:ext cx="9894721" cy="5586141"/>
          </a:xfrm>
          <a:prstGeom prst="rect">
            <a:avLst/>
          </a:prstGeom>
          <a:noFill/>
        </p:spPr>
        <p:txBody>
          <a:bodyPr wrap="square" lIns="121917" tIns="60958" rIns="121917" bIns="60958" rtlCol="0">
            <a:spAutoFit/>
          </a:bodyPr>
          <a:lstStyle/>
          <a:p>
            <a:r>
              <a:rPr lang="en-US" sz="1900" b="1" dirty="0"/>
              <a:t>Step 1: Write the image to the micro SD card</a:t>
            </a:r>
            <a:endParaRPr lang="en-US" sz="1900" dirty="0"/>
          </a:p>
          <a:p>
            <a:r>
              <a:rPr lang="en-US" sz="1900" dirty="0"/>
              <a:t>Follow the instructions at the official Raspberry Pi. Skip the "Download the image" step and use the </a:t>
            </a:r>
            <a:r>
              <a:rPr lang="en-US" sz="1900" dirty="0" err="1"/>
              <a:t>WiFiMon</a:t>
            </a:r>
            <a:r>
              <a:rPr lang="en-US" sz="1900" dirty="0"/>
              <a:t> Raspberry Pi operating system image instead.</a:t>
            </a:r>
          </a:p>
          <a:p>
            <a:br>
              <a:rPr lang="en-US" sz="1900" dirty="0"/>
            </a:br>
            <a:r>
              <a:rPr lang="en-US" sz="1900" b="1" dirty="0"/>
              <a:t>Step 2: Start the </a:t>
            </a:r>
            <a:r>
              <a:rPr lang="en-US" sz="1900" b="1" dirty="0" err="1"/>
              <a:t>RPi</a:t>
            </a:r>
            <a:endParaRPr lang="en-US" sz="1900" dirty="0"/>
          </a:p>
          <a:p>
            <a:pPr marL="380990" indent="-380990">
              <a:buFont typeface="Arial" panose="020B0604020202020204" pitchFamily="34" charset="0"/>
              <a:buChar char="•"/>
            </a:pPr>
            <a:r>
              <a:rPr lang="en-US" sz="1900" dirty="0"/>
              <a:t>Insert the microSD in the </a:t>
            </a:r>
            <a:r>
              <a:rPr lang="en-US" sz="1900" dirty="0" err="1"/>
              <a:t>RPi</a:t>
            </a:r>
            <a:endParaRPr lang="en-US" sz="1900" dirty="0"/>
          </a:p>
          <a:p>
            <a:pPr marL="380990" indent="-380990">
              <a:buFont typeface="Arial" panose="020B0604020202020204" pitchFamily="34" charset="0"/>
              <a:buChar char="•"/>
            </a:pPr>
            <a:r>
              <a:rPr lang="en-US" sz="1900" dirty="0"/>
              <a:t>Plug the USB keyboard and USB mouse</a:t>
            </a:r>
          </a:p>
          <a:p>
            <a:pPr marL="380990" indent="-380990">
              <a:buFont typeface="Arial" panose="020B0604020202020204" pitchFamily="34" charset="0"/>
              <a:buChar char="•"/>
            </a:pPr>
            <a:r>
              <a:rPr lang="en-US" sz="1900" dirty="0"/>
              <a:t>Connect the monitor cable to the Pi's HDMI port</a:t>
            </a:r>
          </a:p>
          <a:p>
            <a:pPr marL="380990" indent="-380990">
              <a:buFont typeface="Arial" panose="020B0604020202020204" pitchFamily="34" charset="0"/>
              <a:buChar char="•"/>
            </a:pPr>
            <a:r>
              <a:rPr lang="en-US" sz="1900" dirty="0"/>
              <a:t>Plug the power supply into a socket and connect it to the micro USB power port</a:t>
            </a:r>
          </a:p>
          <a:p>
            <a:pPr marL="380990" indent="-380990">
              <a:buFont typeface="Arial" panose="020B0604020202020204" pitchFamily="34" charset="0"/>
              <a:buChar char="•"/>
            </a:pPr>
            <a:r>
              <a:rPr lang="en-US" sz="1900" dirty="0"/>
              <a:t>The Pi will boot up into a graphical desktop</a:t>
            </a:r>
          </a:p>
          <a:p>
            <a:endParaRPr lang="en-US" sz="1900" dirty="0"/>
          </a:p>
          <a:p>
            <a:r>
              <a:rPr lang="en-US" sz="1900" b="1" dirty="0"/>
              <a:t>Step 3: Configure the </a:t>
            </a:r>
            <a:r>
              <a:rPr lang="en-US" sz="1900" b="1" dirty="0" err="1"/>
              <a:t>RPi</a:t>
            </a:r>
            <a:endParaRPr lang="en-US" sz="1900" b="1" dirty="0"/>
          </a:p>
          <a:p>
            <a:pPr marL="380990" indent="-380990">
              <a:buFont typeface="Arial" panose="020B0604020202020204" pitchFamily="34" charset="0"/>
              <a:buChar char="•"/>
            </a:pPr>
            <a:r>
              <a:rPr lang="en-US" sz="1900" dirty="0"/>
              <a:t>Connect to the wireless network you want to measure.</a:t>
            </a:r>
          </a:p>
          <a:p>
            <a:pPr marL="380990" indent="-380990">
              <a:buFont typeface="Arial" panose="020B0604020202020204" pitchFamily="34" charset="0"/>
              <a:buChar char="•"/>
            </a:pPr>
            <a:r>
              <a:rPr lang="en-US" sz="1900" dirty="0"/>
              <a:t>Set which tests will be executed and how often</a:t>
            </a:r>
          </a:p>
          <a:p>
            <a:endParaRPr lang="en-US" sz="1900" dirty="0"/>
          </a:p>
          <a:p>
            <a:r>
              <a:rPr lang="en-US" sz="1900" b="1" dirty="0"/>
              <a:t>That's all! Unplug keyboard, mouse and monitor and let the HW probe measure your network!</a:t>
            </a:r>
          </a:p>
          <a:p>
            <a:endParaRPr lang="en-US" sz="1900" b="1" dirty="0"/>
          </a:p>
          <a:p>
            <a:pPr lvl="0" algn="ctr"/>
            <a:r>
              <a:rPr lang="en-GB" sz="1600" dirty="0"/>
              <a:t>Instruction page: </a:t>
            </a:r>
          </a:p>
          <a:p>
            <a:pPr lvl="0" algn="ctr"/>
            <a:r>
              <a:rPr lang="en-US" sz="1600" dirty="0">
                <a:hlinkClick r:id="rId3"/>
              </a:rPr>
              <a:t>https://wifimon.switch.ch/wifimon/hw-probe-setup.html</a:t>
            </a:r>
            <a:endParaRPr lang="en-US" sz="1900" b="1" dirty="0"/>
          </a:p>
        </p:txBody>
      </p:sp>
    </p:spTree>
    <p:extLst>
      <p:ext uri="{BB962C8B-B14F-4D97-AF65-F5344CB8AC3E}">
        <p14:creationId xmlns:p14="http://schemas.microsoft.com/office/powerpoint/2010/main" val="446555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31265" y="482140"/>
            <a:ext cx="9894723" cy="430909"/>
          </a:xfrm>
        </p:spPr>
        <p:txBody>
          <a:bodyPr>
            <a:noAutofit/>
          </a:bodyPr>
          <a:lstStyle/>
          <a:p>
            <a:r>
              <a:rPr lang="en-GB" sz="3600" dirty="0" err="1"/>
              <a:t>WiFiMon</a:t>
            </a:r>
            <a:r>
              <a:rPr lang="en-GB" sz="3600" dirty="0"/>
              <a:t> </a:t>
            </a:r>
            <a:r>
              <a:rPr lang="mr-IN" sz="3600" dirty="0"/>
              <a:t>–</a:t>
            </a:r>
            <a:r>
              <a:rPr lang="en-GB" sz="3600" dirty="0"/>
              <a:t> Security and Privacy</a:t>
            </a:r>
          </a:p>
        </p:txBody>
      </p:sp>
      <p:sp>
        <p:nvSpPr>
          <p:cNvPr id="2" name="Text Placeholder 1"/>
          <p:cNvSpPr>
            <a:spLocks noGrp="1"/>
          </p:cNvSpPr>
          <p:nvPr>
            <p:ph idx="1"/>
          </p:nvPr>
        </p:nvSpPr>
        <p:spPr>
          <a:xfrm>
            <a:off x="998895" y="1204332"/>
            <a:ext cx="9059505" cy="4575056"/>
          </a:xfrm>
        </p:spPr>
        <p:txBody>
          <a:bodyPr>
            <a:normAutofit fontScale="92500" lnSpcReduction="20000"/>
          </a:bodyPr>
          <a:lstStyle/>
          <a:p>
            <a:r>
              <a:rPr lang="en-GB" sz="2200" dirty="0"/>
              <a:t>Process Data Management </a:t>
            </a:r>
          </a:p>
          <a:p>
            <a:pPr lvl="1"/>
            <a:r>
              <a:rPr lang="en-GB" sz="2200" dirty="0">
                <a:solidFill>
                  <a:schemeClr val="tx1"/>
                </a:solidFill>
              </a:rPr>
              <a:t>Legal aspect of Collecting, Storing, Analysing, Consuming and Visualizing of data</a:t>
            </a:r>
          </a:p>
          <a:p>
            <a:pPr lvl="2"/>
            <a:r>
              <a:rPr lang="en-US" sz="2200" dirty="0"/>
              <a:t>Exercising caution when processing personal data (Management at SWITCH)</a:t>
            </a:r>
          </a:p>
          <a:p>
            <a:pPr lvl="1"/>
            <a:r>
              <a:rPr lang="en-GB" sz="2200" dirty="0">
                <a:solidFill>
                  <a:schemeClr val="tx1"/>
                </a:solidFill>
              </a:rPr>
              <a:t>EC point of view about Privacy and Security to </a:t>
            </a:r>
            <a:r>
              <a:rPr lang="en-GB" sz="2200" dirty="0" err="1">
                <a:solidFill>
                  <a:schemeClr val="tx1"/>
                </a:solidFill>
              </a:rPr>
              <a:t>WiFiMon</a:t>
            </a:r>
            <a:r>
              <a:rPr lang="en-GB" sz="2200" dirty="0">
                <a:solidFill>
                  <a:schemeClr val="tx1"/>
                </a:solidFill>
              </a:rPr>
              <a:t> </a:t>
            </a:r>
            <a:r>
              <a:rPr lang="en-GB" sz="2200" dirty="0">
                <a:solidFill>
                  <a:schemeClr val="tx1"/>
                </a:solidFill>
                <a:sym typeface="Wingdings"/>
              </a:rPr>
              <a:t> Legitimation </a:t>
            </a:r>
            <a:endParaRPr lang="en-US" sz="2200" dirty="0">
              <a:solidFill>
                <a:schemeClr val="tx1"/>
              </a:solidFill>
            </a:endParaRPr>
          </a:p>
          <a:p>
            <a:pPr lvl="2"/>
            <a:r>
              <a:rPr lang="en-US" sz="2200" dirty="0">
                <a:solidFill>
                  <a:schemeClr val="tx1">
                    <a:lumMod val="85000"/>
                  </a:schemeClr>
                </a:solidFill>
              </a:rPr>
              <a:t>EU General Data Protection Regulation (GDPR)</a:t>
            </a:r>
            <a:endParaRPr lang="en-GB" sz="2200" dirty="0"/>
          </a:p>
          <a:p>
            <a:r>
              <a:rPr lang="en-GB" sz="3000" dirty="0"/>
              <a:t> </a:t>
            </a:r>
            <a:r>
              <a:rPr lang="en-GB" sz="2200" dirty="0"/>
              <a:t>Technical aspects</a:t>
            </a:r>
          </a:p>
          <a:p>
            <a:pPr lvl="1"/>
            <a:r>
              <a:rPr lang="en-GB" sz="2200" dirty="0">
                <a:solidFill>
                  <a:schemeClr val="tx1"/>
                </a:solidFill>
              </a:rPr>
              <a:t>From beyond </a:t>
            </a:r>
            <a:r>
              <a:rPr lang="en-GB" sz="2200" dirty="0" err="1">
                <a:solidFill>
                  <a:schemeClr val="tx1"/>
                </a:solidFill>
              </a:rPr>
              <a:t>WiFiMon</a:t>
            </a:r>
            <a:r>
              <a:rPr lang="en-GB" sz="2200" dirty="0">
                <a:solidFill>
                  <a:schemeClr val="tx1"/>
                </a:solidFill>
              </a:rPr>
              <a:t> to concrete implementation of features</a:t>
            </a:r>
          </a:p>
          <a:p>
            <a:pPr lvl="2"/>
            <a:r>
              <a:rPr lang="en-GB" sz="2200" dirty="0">
                <a:solidFill>
                  <a:schemeClr val="tx1"/>
                </a:solidFill>
              </a:rPr>
              <a:t>Collection process: </a:t>
            </a:r>
          </a:p>
          <a:p>
            <a:pPr lvl="3"/>
            <a:r>
              <a:rPr lang="en-GB" sz="2200" dirty="0">
                <a:solidFill>
                  <a:schemeClr val="tx1"/>
                </a:solidFill>
              </a:rPr>
              <a:t>End-User dialog through popups (agree / disagree measurement)</a:t>
            </a:r>
          </a:p>
          <a:p>
            <a:pPr lvl="2"/>
            <a:r>
              <a:rPr lang="en-GB" sz="2200" dirty="0">
                <a:solidFill>
                  <a:schemeClr val="tx1"/>
                </a:solidFill>
              </a:rPr>
              <a:t>Storing: Only correlated information (raw data will not be stored) </a:t>
            </a:r>
          </a:p>
          <a:p>
            <a:pPr lvl="2"/>
            <a:r>
              <a:rPr lang="en-GB" sz="2200" dirty="0">
                <a:solidFill>
                  <a:schemeClr val="tx1"/>
                </a:solidFill>
              </a:rPr>
              <a:t>Web site </a:t>
            </a:r>
            <a:r>
              <a:rPr lang="mr-IN" sz="2200" dirty="0">
                <a:solidFill>
                  <a:schemeClr val="tx1"/>
                </a:solidFill>
              </a:rPr>
              <a:t>–</a:t>
            </a:r>
            <a:r>
              <a:rPr lang="en-GB" sz="2200" dirty="0">
                <a:solidFill>
                  <a:schemeClr val="tx1"/>
                </a:solidFill>
              </a:rPr>
              <a:t> proper disclosure on </a:t>
            </a:r>
            <a:r>
              <a:rPr lang="en-GB" sz="2200" dirty="0" err="1">
                <a:solidFill>
                  <a:schemeClr val="tx1"/>
                </a:solidFill>
              </a:rPr>
              <a:t>WiFiMon</a:t>
            </a:r>
            <a:r>
              <a:rPr lang="en-GB" sz="2200" dirty="0">
                <a:solidFill>
                  <a:schemeClr val="tx1"/>
                </a:solidFill>
              </a:rPr>
              <a:t> process / data kept </a:t>
            </a:r>
          </a:p>
          <a:p>
            <a:pPr lvl="2">
              <a:lnSpc>
                <a:spcPct val="100000"/>
              </a:lnSpc>
            </a:pPr>
            <a:r>
              <a:rPr lang="en-GB" sz="2200" dirty="0">
                <a:solidFill>
                  <a:schemeClr val="tx1"/>
                </a:solidFill>
              </a:rPr>
              <a:t>Possibility to store only non-user related data</a:t>
            </a:r>
          </a:p>
          <a:p>
            <a:pPr lvl="2">
              <a:lnSpc>
                <a:spcPct val="100000"/>
              </a:lnSpc>
            </a:pPr>
            <a:r>
              <a:rPr lang="en-GB" sz="2200" dirty="0">
                <a:solidFill>
                  <a:schemeClr val="tx1"/>
                </a:solidFill>
              </a:rPr>
              <a:t>Hash user-related data</a:t>
            </a:r>
          </a:p>
          <a:p>
            <a:pPr lvl="2"/>
            <a:endParaRPr lang="en-GB" sz="1900" dirty="0">
              <a:sym typeface="Wingdings"/>
            </a:endParaRPr>
          </a:p>
        </p:txBody>
      </p:sp>
    </p:spTree>
    <p:extLst>
      <p:ext uri="{BB962C8B-B14F-4D97-AF65-F5344CB8AC3E}">
        <p14:creationId xmlns:p14="http://schemas.microsoft.com/office/powerpoint/2010/main" val="3000668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5675" y="140019"/>
            <a:ext cx="9894723" cy="430909"/>
          </a:xfrm>
        </p:spPr>
        <p:txBody>
          <a:bodyPr>
            <a:noAutofit/>
          </a:bodyPr>
          <a:lstStyle/>
          <a:p>
            <a:r>
              <a:rPr lang="en-GB" sz="3600" dirty="0" err="1"/>
              <a:t>WiFiMon</a:t>
            </a:r>
            <a:r>
              <a:rPr lang="en-GB" sz="3600" dirty="0"/>
              <a:t> - Dissemination</a:t>
            </a:r>
          </a:p>
        </p:txBody>
      </p:sp>
      <p:grpSp>
        <p:nvGrpSpPr>
          <p:cNvPr id="2" name="Group 1">
            <a:extLst>
              <a:ext uri="{FF2B5EF4-FFF2-40B4-BE49-F238E27FC236}">
                <a16:creationId xmlns:a16="http://schemas.microsoft.com/office/drawing/2014/main" id="{99A87067-2415-9744-A87B-6192CDA5D148}"/>
              </a:ext>
            </a:extLst>
          </p:cNvPr>
          <p:cNvGrpSpPr/>
          <p:nvPr/>
        </p:nvGrpSpPr>
        <p:grpSpPr>
          <a:xfrm>
            <a:off x="349460" y="800179"/>
            <a:ext cx="11192163" cy="5443216"/>
            <a:chOff x="262094" y="549955"/>
            <a:chExt cx="8394122" cy="4082412"/>
          </a:xfrm>
        </p:grpSpPr>
        <p:pic>
          <p:nvPicPr>
            <p:cNvPr id="5" name="Picture 4" descr="Lisboa.png"/>
            <p:cNvPicPr>
              <a:picLocks noChangeAspect="1"/>
            </p:cNvPicPr>
            <p:nvPr/>
          </p:nvPicPr>
          <p:blipFill rotWithShape="1">
            <a:blip r:embed="rId3" cstate="print">
              <a:extLst>
                <a:ext uri="{28A0092B-C50C-407E-A947-70E740481C1C}">
                  <a14:useLocalDpi xmlns:a14="http://schemas.microsoft.com/office/drawing/2010/main" val="0"/>
                </a:ext>
              </a:extLst>
            </a:blip>
            <a:srcRect t="-1291" b="1291"/>
            <a:stretch/>
          </p:blipFill>
          <p:spPr>
            <a:xfrm rot="20297970">
              <a:off x="513408" y="1213662"/>
              <a:ext cx="4085631" cy="2931674"/>
            </a:xfrm>
            <a:prstGeom prst="flowChartDocument">
              <a:avLst/>
            </a:prstGeom>
            <a:ln w="88900" cap="sq">
              <a:solidFill>
                <a:srgbClr val="FFFFFF"/>
              </a:solidFill>
              <a:miter lim="800000"/>
            </a:ln>
            <a:effectLst>
              <a:outerShdw blurRad="254000" algn="tl" rotWithShape="0">
                <a:srgbClr val="000000">
                  <a:alpha val="43000"/>
                </a:srgbClr>
              </a:outerShdw>
            </a:effectLst>
          </p:spPr>
        </p:pic>
        <p:pic>
          <p:nvPicPr>
            <p:cNvPr id="7" name="Picture 6" descr="Poster_2016_WiFiMon_GN4_1_SA3T3_TNC2016.pptx.pd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403010">
              <a:off x="3250604" y="549955"/>
              <a:ext cx="3051172" cy="4082412"/>
            </a:xfrm>
            <a:prstGeom prst="rect">
              <a:avLst/>
            </a:prstGeom>
            <a:ln>
              <a:solidFill>
                <a:schemeClr val="tx1"/>
              </a:solidFill>
            </a:ln>
          </p:spPr>
        </p:pic>
        <p:pic>
          <p:nvPicPr>
            <p:cNvPr id="6" name="Picture 5" descr="Limassol.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55140">
              <a:off x="4403879" y="1714683"/>
              <a:ext cx="4252337" cy="2799200"/>
            </a:xfrm>
            <a:prstGeom prst="flowChartDocument">
              <a:avLst/>
            </a:prstGeom>
          </p:spPr>
        </p:pic>
        <p:sp>
          <p:nvSpPr>
            <p:cNvPr id="8" name="TextBox 7"/>
            <p:cNvSpPr txBox="1"/>
            <p:nvPr/>
          </p:nvSpPr>
          <p:spPr>
            <a:xfrm rot="1671634">
              <a:off x="6554648" y="1455396"/>
              <a:ext cx="1848967" cy="484748"/>
            </a:xfrm>
            <a:prstGeom prst="rect">
              <a:avLst/>
            </a:prstGeom>
            <a:noFill/>
          </p:spPr>
          <p:txBody>
            <a:bodyPr wrap="none" rtlCol="0">
              <a:spAutoFit/>
            </a:bodyPr>
            <a:lstStyle/>
            <a:p>
              <a:r>
                <a:rPr lang="en-GB" b="1" dirty="0">
                  <a:solidFill>
                    <a:srgbClr val="FF0000"/>
                  </a:solidFill>
                </a:rPr>
                <a:t>IEEE: ICT-2017, Limassol</a:t>
              </a:r>
            </a:p>
            <a:p>
              <a:r>
                <a:rPr lang="en-GB" b="1" dirty="0">
                  <a:solidFill>
                    <a:srgbClr val="FF0000"/>
                  </a:solidFill>
                </a:rPr>
                <a:t>May 2017</a:t>
              </a:r>
            </a:p>
          </p:txBody>
        </p:sp>
        <p:sp>
          <p:nvSpPr>
            <p:cNvPr id="9" name="TextBox 8"/>
            <p:cNvSpPr txBox="1"/>
            <p:nvPr/>
          </p:nvSpPr>
          <p:spPr>
            <a:xfrm rot="20871227">
              <a:off x="338178" y="1071738"/>
              <a:ext cx="1380763" cy="276999"/>
            </a:xfrm>
            <a:prstGeom prst="rect">
              <a:avLst/>
            </a:prstGeom>
            <a:noFill/>
          </p:spPr>
          <p:txBody>
            <a:bodyPr wrap="none" rtlCol="0">
              <a:spAutoFit/>
            </a:bodyPr>
            <a:lstStyle/>
            <a:p>
              <a:r>
                <a:rPr lang="en-GB" b="1" dirty="0">
                  <a:solidFill>
                    <a:srgbClr val="FF0000"/>
                  </a:solidFill>
                </a:rPr>
                <a:t>TNC2015 </a:t>
              </a:r>
              <a:r>
                <a:rPr lang="mr-IN" b="1" dirty="0">
                  <a:solidFill>
                    <a:srgbClr val="FF0000"/>
                  </a:solidFill>
                </a:rPr>
                <a:t>–</a:t>
              </a:r>
              <a:r>
                <a:rPr lang="en-GB" b="1" dirty="0">
                  <a:solidFill>
                    <a:srgbClr val="FF0000"/>
                  </a:solidFill>
                </a:rPr>
                <a:t> Porto </a:t>
              </a:r>
            </a:p>
          </p:txBody>
        </p:sp>
        <p:sp>
          <p:nvSpPr>
            <p:cNvPr id="10" name="TextBox 9"/>
            <p:cNvSpPr txBox="1"/>
            <p:nvPr/>
          </p:nvSpPr>
          <p:spPr>
            <a:xfrm rot="19709041">
              <a:off x="262094" y="3462797"/>
              <a:ext cx="1608613" cy="484748"/>
            </a:xfrm>
            <a:prstGeom prst="rect">
              <a:avLst/>
            </a:prstGeom>
            <a:noFill/>
          </p:spPr>
          <p:txBody>
            <a:bodyPr wrap="none" rtlCol="0">
              <a:spAutoFit/>
            </a:bodyPr>
            <a:lstStyle/>
            <a:p>
              <a:r>
                <a:rPr lang="en-GB" b="1" dirty="0">
                  <a:solidFill>
                    <a:srgbClr val="FF0000"/>
                  </a:solidFill>
                </a:rPr>
                <a:t>IEEE: ICUMT- Lisbon</a:t>
              </a:r>
            </a:p>
            <a:p>
              <a:pPr algn="ctr"/>
              <a:r>
                <a:rPr lang="en-GB" b="1" dirty="0">
                  <a:solidFill>
                    <a:srgbClr val="FF0000"/>
                  </a:solidFill>
                </a:rPr>
                <a:t>October 2016</a:t>
              </a:r>
            </a:p>
          </p:txBody>
        </p:sp>
        <p:sp>
          <p:nvSpPr>
            <p:cNvPr id="11" name="TextBox 10"/>
            <p:cNvSpPr txBox="1"/>
            <p:nvPr/>
          </p:nvSpPr>
          <p:spPr>
            <a:xfrm rot="331291">
              <a:off x="2643189" y="2272125"/>
              <a:ext cx="1326132" cy="276999"/>
            </a:xfrm>
            <a:prstGeom prst="rect">
              <a:avLst/>
            </a:prstGeom>
            <a:noFill/>
          </p:spPr>
          <p:txBody>
            <a:bodyPr wrap="none" rtlCol="0">
              <a:spAutoFit/>
            </a:bodyPr>
            <a:lstStyle/>
            <a:p>
              <a:r>
                <a:rPr lang="en-GB" b="1" dirty="0">
                  <a:solidFill>
                    <a:srgbClr val="FF0000"/>
                  </a:solidFill>
                </a:rPr>
                <a:t>TNC2016 - </a:t>
              </a:r>
              <a:r>
                <a:rPr lang="en-GB" b="1" dirty="0" err="1">
                  <a:solidFill>
                    <a:srgbClr val="FF0000"/>
                  </a:solidFill>
                </a:rPr>
                <a:t>Praha</a:t>
              </a:r>
              <a:endParaRPr lang="en-GB" b="1" dirty="0">
                <a:solidFill>
                  <a:srgbClr val="FF0000"/>
                </a:solidFill>
              </a:endParaRPr>
            </a:p>
          </p:txBody>
        </p:sp>
      </p:grpSp>
    </p:spTree>
    <p:extLst>
      <p:ext uri="{BB962C8B-B14F-4D97-AF65-F5344CB8AC3E}">
        <p14:creationId xmlns:p14="http://schemas.microsoft.com/office/powerpoint/2010/main" val="3582973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470207" y="2742499"/>
            <a:ext cx="10515600" cy="832863"/>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5400" b="1" i="0" u="none" strike="noStrike" kern="1200" cap="none" spc="0" normalizeH="0" baseline="0" noProof="0" dirty="0" err="1">
                <a:ln>
                  <a:noFill/>
                </a:ln>
                <a:solidFill>
                  <a:schemeClr val="accent1">
                    <a:lumMod val="50000"/>
                  </a:schemeClr>
                </a:solidFill>
                <a:effectLst/>
                <a:uLnTx/>
                <a:uFillTx/>
                <a:latin typeface="TImes New Roman"/>
                <a:ea typeface="TImes New Roman"/>
                <a:cs typeface="TImes New Roman"/>
              </a:rPr>
              <a:t>WiFiMon</a:t>
            </a:r>
            <a:r>
              <a:rPr kumimoji="0" lang="en-GB" sz="5400" b="1" i="0" u="none" strike="noStrike" kern="1200" cap="none" spc="0" normalizeH="0" baseline="0" noProof="0" dirty="0">
                <a:ln>
                  <a:noFill/>
                </a:ln>
                <a:solidFill>
                  <a:schemeClr val="accent1">
                    <a:lumMod val="50000"/>
                  </a:schemeClr>
                </a:solidFill>
                <a:effectLst/>
                <a:uLnTx/>
                <a:uFillTx/>
                <a:latin typeface="TImes New Roman"/>
                <a:ea typeface="TImes New Roman"/>
                <a:cs typeface="TImes New Roman"/>
              </a:rPr>
              <a:t> Pilot @ TNC19</a:t>
            </a:r>
          </a:p>
        </p:txBody>
      </p:sp>
    </p:spTree>
    <p:extLst>
      <p:ext uri="{BB962C8B-B14F-4D97-AF65-F5344CB8AC3E}">
        <p14:creationId xmlns:p14="http://schemas.microsoft.com/office/powerpoint/2010/main" val="35829731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idx="1"/>
          </p:nvPr>
        </p:nvSpPr>
        <p:spPr bwMode="auto">
          <a:xfrm>
            <a:off x="612982" y="1253588"/>
            <a:ext cx="9802258" cy="4881153"/>
          </a:xfrm>
        </p:spPr>
        <p:txBody>
          <a:bodyPr>
            <a:normAutofit/>
          </a:bodyPr>
          <a:lstStyle/>
          <a:p>
            <a:pPr algn="just">
              <a:defRPr/>
            </a:pPr>
            <a:r>
              <a:rPr lang="en-US" sz="2400" b="0" i="0" u="none" strike="noStrike" cap="none" spc="0" dirty="0">
                <a:solidFill>
                  <a:schemeClr val="tx1"/>
                </a:solidFill>
                <a:ea typeface="Times New Roman"/>
                <a:cs typeface="Times New Roman"/>
              </a:rPr>
              <a:t>Demonstration of </a:t>
            </a:r>
            <a:r>
              <a:rPr lang="en-US" sz="2400" b="0" i="0" u="none" strike="noStrike" cap="none" spc="0" dirty="0" err="1">
                <a:solidFill>
                  <a:schemeClr val="tx1"/>
                </a:solidFill>
                <a:ea typeface="Times New Roman"/>
                <a:cs typeface="Times New Roman"/>
              </a:rPr>
              <a:t>WiFiMon</a:t>
            </a:r>
            <a:r>
              <a:rPr lang="en-US" sz="2400" b="0" i="0" u="none" strike="noStrike" cap="none" spc="0" dirty="0">
                <a:solidFill>
                  <a:schemeClr val="tx1"/>
                </a:solidFill>
                <a:ea typeface="Times New Roman"/>
                <a:cs typeface="Times New Roman"/>
              </a:rPr>
              <a:t> capabilities in measuring the performance of </a:t>
            </a:r>
            <a:r>
              <a:rPr lang="en-US" sz="2400" b="0" i="0" u="none" strike="noStrike" cap="none" spc="0" dirty="0" err="1">
                <a:solidFill>
                  <a:schemeClr val="tx1"/>
                </a:solidFill>
                <a:ea typeface="Times New Roman"/>
                <a:cs typeface="Times New Roman"/>
              </a:rPr>
              <a:t>WiFi</a:t>
            </a:r>
            <a:r>
              <a:rPr lang="en-US" sz="2400" b="0" i="0" u="none" strike="noStrike" cap="none" spc="0" dirty="0">
                <a:solidFill>
                  <a:schemeClr val="tx1"/>
                </a:solidFill>
                <a:ea typeface="Times New Roman"/>
                <a:cs typeface="Times New Roman"/>
              </a:rPr>
              <a:t> networks</a:t>
            </a:r>
          </a:p>
          <a:p>
            <a:pPr algn="just">
              <a:defRPr/>
            </a:pPr>
            <a:endParaRPr lang="en-US" sz="2400" b="0" i="0" u="none" strike="noStrike" cap="none" spc="0" dirty="0">
              <a:solidFill>
                <a:schemeClr val="tx1"/>
              </a:solidFill>
              <a:ea typeface="Times New Roman"/>
              <a:cs typeface="Times New Roman"/>
            </a:endParaRPr>
          </a:p>
          <a:p>
            <a:pPr algn="just">
              <a:defRPr/>
            </a:pPr>
            <a:r>
              <a:rPr lang="en-US" sz="2400" b="0" i="0" u="none" strike="noStrike" cap="none" spc="0" dirty="0">
                <a:solidFill>
                  <a:schemeClr val="tx1"/>
                </a:solidFill>
                <a:ea typeface="Times New Roman"/>
                <a:cs typeface="Times New Roman"/>
              </a:rPr>
              <a:t>Comparison between </a:t>
            </a:r>
            <a:r>
              <a:rPr lang="en-US" sz="2400" b="0" i="0" u="none" strike="noStrike" cap="none" spc="0" dirty="0" err="1">
                <a:solidFill>
                  <a:schemeClr val="tx1"/>
                </a:solidFill>
                <a:ea typeface="Times New Roman"/>
                <a:cs typeface="Times New Roman"/>
              </a:rPr>
              <a:t>crowdsourced</a:t>
            </a:r>
            <a:r>
              <a:rPr lang="en-US" sz="2400" b="0" i="0" u="none" strike="noStrike" cap="none" spc="0" dirty="0">
                <a:solidFill>
                  <a:schemeClr val="tx1"/>
                </a:solidFill>
                <a:ea typeface="Times New Roman"/>
                <a:cs typeface="Times New Roman"/>
              </a:rPr>
              <a:t> measurements and deterministic measurements (HW Probes)</a:t>
            </a:r>
          </a:p>
          <a:p>
            <a:pPr algn="just">
              <a:defRPr/>
            </a:pPr>
            <a:endParaRPr lang="en-US" sz="2400" b="0" i="0" u="none" strike="noStrike" cap="none" spc="0" dirty="0">
              <a:solidFill>
                <a:schemeClr val="tx1"/>
              </a:solidFill>
              <a:ea typeface="Times New Roman"/>
              <a:cs typeface="Times New Roman"/>
            </a:endParaRPr>
          </a:p>
          <a:p>
            <a:pPr algn="just">
              <a:defRPr/>
            </a:pPr>
            <a:r>
              <a:rPr lang="en-US" sz="2400" b="0" i="0" u="none" strike="noStrike" cap="none" spc="0" dirty="0">
                <a:solidFill>
                  <a:schemeClr val="tx1"/>
                </a:solidFill>
                <a:ea typeface="Times New Roman"/>
                <a:cs typeface="Times New Roman"/>
              </a:rPr>
              <a:t>Deploying </a:t>
            </a:r>
            <a:r>
              <a:rPr lang="en-US" sz="2400" b="0" i="0" u="none" strike="noStrike" cap="none" spc="0" dirty="0" err="1">
                <a:solidFill>
                  <a:schemeClr val="tx1"/>
                </a:solidFill>
                <a:ea typeface="Times New Roman"/>
                <a:cs typeface="Times New Roman"/>
              </a:rPr>
              <a:t>WiFiMon</a:t>
            </a:r>
            <a:r>
              <a:rPr lang="en-US" sz="2400" b="0" i="0" u="none" strike="noStrike" cap="none" spc="0" dirty="0">
                <a:solidFill>
                  <a:schemeClr val="tx1"/>
                </a:solidFill>
                <a:ea typeface="Times New Roman"/>
                <a:cs typeface="Times New Roman"/>
              </a:rPr>
              <a:t> HW Probes in an event for the first time</a:t>
            </a:r>
          </a:p>
          <a:p>
            <a:pPr algn="just">
              <a:defRPr/>
            </a:pPr>
            <a:endParaRPr lang="en-US" sz="2400" b="0" i="0" u="none" strike="noStrike" cap="none" spc="0" dirty="0">
              <a:solidFill>
                <a:schemeClr val="tx1"/>
              </a:solidFill>
              <a:ea typeface="Times New Roman"/>
              <a:cs typeface="Times New Roman"/>
            </a:endParaRPr>
          </a:p>
          <a:p>
            <a:pPr algn="just">
              <a:defRPr/>
            </a:pPr>
            <a:r>
              <a:rPr lang="en-US" sz="2400" b="0" i="0" u="none" strike="noStrike" cap="none" spc="0" dirty="0">
                <a:solidFill>
                  <a:schemeClr val="tx1"/>
                </a:solidFill>
                <a:ea typeface="Times New Roman"/>
                <a:cs typeface="Times New Roman"/>
              </a:rPr>
              <a:t>Discussing with participants about potential enhancements and the future steps of </a:t>
            </a:r>
            <a:r>
              <a:rPr lang="en-US" sz="2400" b="0" i="0" u="none" strike="noStrike" cap="none" spc="0" dirty="0" err="1">
                <a:solidFill>
                  <a:schemeClr val="tx1"/>
                </a:solidFill>
                <a:ea typeface="Times New Roman"/>
                <a:cs typeface="Times New Roman"/>
              </a:rPr>
              <a:t>WiFiMon</a:t>
            </a:r>
            <a:endParaRPr lang="en-US" sz="2400" b="0" i="0" u="none" strike="noStrike" cap="none" spc="0" dirty="0">
              <a:solidFill>
                <a:schemeClr val="tx1"/>
              </a:solidFill>
              <a:ea typeface="Times New Roman"/>
              <a:cs typeface="Times New Roman"/>
            </a:endParaRPr>
          </a:p>
        </p:txBody>
      </p:sp>
      <p:sp>
        <p:nvSpPr>
          <p:cNvPr id="13" name="Title 1"/>
          <p:cNvSpPr txBox="1">
            <a:spLocks/>
          </p:cNvSpPr>
          <p:nvPr/>
        </p:nvSpPr>
        <p:spPr bwMode="auto">
          <a:xfrm>
            <a:off x="838198" y="266928"/>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err="1">
                <a:ln>
                  <a:noFill/>
                </a:ln>
                <a:solidFill>
                  <a:schemeClr val="accent1">
                    <a:lumMod val="50000"/>
                  </a:schemeClr>
                </a:solidFill>
                <a:effectLst/>
                <a:uLnTx/>
                <a:uFillTx/>
                <a:ea typeface="TImes New Roman"/>
                <a:cs typeface="TImes New Roman"/>
              </a:rPr>
              <a:t>WiFiMon</a:t>
            </a:r>
            <a:r>
              <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rPr>
              <a:t> Milestones @ TNC19</a:t>
            </a:r>
          </a:p>
        </p:txBody>
      </p:sp>
    </p:spTree>
    <p:extLst>
      <p:ext uri="{BB962C8B-B14F-4D97-AF65-F5344CB8AC3E}">
        <p14:creationId xmlns:p14="http://schemas.microsoft.com/office/powerpoint/2010/main" val="3582973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97812" y="404080"/>
            <a:ext cx="9894723" cy="430909"/>
          </a:xfrm>
        </p:spPr>
        <p:txBody>
          <a:bodyPr>
            <a:noAutofit/>
          </a:bodyPr>
          <a:lstStyle/>
          <a:p>
            <a:r>
              <a:rPr lang="en-GB" sz="3600" dirty="0"/>
              <a:t>Presentation Outline</a:t>
            </a:r>
          </a:p>
        </p:txBody>
      </p:sp>
      <p:sp>
        <p:nvSpPr>
          <p:cNvPr id="2" name="Content Placeholder 1"/>
          <p:cNvSpPr>
            <a:spLocks noGrp="1"/>
          </p:cNvSpPr>
          <p:nvPr>
            <p:ph idx="1"/>
          </p:nvPr>
        </p:nvSpPr>
        <p:spPr>
          <a:xfrm>
            <a:off x="842778" y="1757429"/>
            <a:ext cx="9528175" cy="5100571"/>
          </a:xfrm>
        </p:spPr>
        <p:txBody>
          <a:bodyPr>
            <a:normAutofit/>
          </a:bodyPr>
          <a:lstStyle/>
          <a:p>
            <a:pPr lvl="0">
              <a:lnSpc>
                <a:spcPct val="120000"/>
              </a:lnSpc>
            </a:pPr>
            <a:r>
              <a:rPr lang="en-GB" sz="2400" dirty="0" err="1">
                <a:solidFill>
                  <a:schemeClr val="tx1"/>
                </a:solidFill>
                <a:latin typeface="Times New Roman" pitchFamily="18" charset="0"/>
                <a:cs typeface="Times New Roman" pitchFamily="18" charset="0"/>
              </a:rPr>
              <a:t>WiFiMon</a:t>
            </a:r>
            <a:r>
              <a:rPr lang="en-GB" sz="2400" dirty="0">
                <a:solidFill>
                  <a:schemeClr val="tx1"/>
                </a:solidFill>
                <a:latin typeface="Times New Roman" pitchFamily="18" charset="0"/>
                <a:cs typeface="Times New Roman" pitchFamily="18" charset="0"/>
              </a:rPr>
              <a:t>: Problem Statement, Architecture, Data Flow</a:t>
            </a:r>
          </a:p>
          <a:p>
            <a:pPr lvl="0">
              <a:lnSpc>
                <a:spcPct val="120000"/>
              </a:lnSpc>
            </a:pPr>
            <a:r>
              <a:rPr lang="en-GB" sz="2400" dirty="0">
                <a:solidFill>
                  <a:schemeClr val="tx1"/>
                </a:solidFill>
                <a:latin typeface="Times New Roman" pitchFamily="18" charset="0"/>
                <a:cs typeface="Times New Roman" pitchFamily="18" charset="0"/>
              </a:rPr>
              <a:t>Web-based Measurements</a:t>
            </a:r>
          </a:p>
          <a:p>
            <a:pPr lvl="0">
              <a:lnSpc>
                <a:spcPct val="120000"/>
              </a:lnSpc>
            </a:pPr>
            <a:r>
              <a:rPr lang="en-GB" sz="2400" dirty="0">
                <a:solidFill>
                  <a:schemeClr val="tx1"/>
                </a:solidFill>
                <a:latin typeface="Times New Roman" pitchFamily="18" charset="0"/>
                <a:cs typeface="Times New Roman" pitchFamily="18" charset="0"/>
              </a:rPr>
              <a:t>Hybrid Approach (</a:t>
            </a:r>
            <a:r>
              <a:rPr lang="en-GB" sz="2400" dirty="0" err="1">
                <a:solidFill>
                  <a:schemeClr val="tx1"/>
                </a:solidFill>
                <a:latin typeface="Times New Roman" pitchFamily="18" charset="0"/>
                <a:cs typeface="Times New Roman" pitchFamily="18" charset="0"/>
              </a:rPr>
              <a:t>Crowdsourced</a:t>
            </a:r>
            <a:r>
              <a:rPr lang="en-GB" sz="2400" dirty="0">
                <a:solidFill>
                  <a:schemeClr val="tx1"/>
                </a:solidFill>
                <a:latin typeface="Times New Roman" pitchFamily="18" charset="0"/>
                <a:cs typeface="Times New Roman" pitchFamily="18" charset="0"/>
              </a:rPr>
              <a:t> &amp; HW Probe Measurements)</a:t>
            </a:r>
          </a:p>
          <a:p>
            <a:pPr lvl="0">
              <a:lnSpc>
                <a:spcPct val="120000"/>
              </a:lnSpc>
            </a:pPr>
            <a:r>
              <a:rPr lang="en-GB" sz="2400" dirty="0">
                <a:solidFill>
                  <a:schemeClr val="tx1"/>
                </a:solidFill>
                <a:latin typeface="Times New Roman" pitchFamily="18" charset="0"/>
                <a:cs typeface="Times New Roman" pitchFamily="18" charset="0"/>
              </a:rPr>
              <a:t>Security and Privacy Concerns</a:t>
            </a:r>
          </a:p>
          <a:p>
            <a:pPr lvl="0">
              <a:lnSpc>
                <a:spcPct val="120000"/>
              </a:lnSpc>
            </a:pPr>
            <a:r>
              <a:rPr lang="en-GB" sz="2400" dirty="0">
                <a:solidFill>
                  <a:schemeClr val="tx1"/>
                </a:solidFill>
                <a:latin typeface="Times New Roman" pitchFamily="18" charset="0"/>
                <a:cs typeface="Times New Roman" pitchFamily="18" charset="0"/>
              </a:rPr>
              <a:t>TNC19 Pilot &amp; Results</a:t>
            </a:r>
          </a:p>
          <a:p>
            <a:pPr lvl="0">
              <a:lnSpc>
                <a:spcPct val="120000"/>
              </a:lnSpc>
            </a:pPr>
            <a:r>
              <a:rPr lang="en-GB" sz="2400" dirty="0">
                <a:solidFill>
                  <a:schemeClr val="tx1"/>
                </a:solidFill>
                <a:latin typeface="Times New Roman" pitchFamily="18" charset="0"/>
                <a:cs typeface="Times New Roman" pitchFamily="18" charset="0"/>
              </a:rPr>
              <a:t>Conclusions and Future Work </a:t>
            </a:r>
          </a:p>
          <a:p>
            <a:pPr marL="0" indent="0" algn="ctr">
              <a:buNone/>
            </a:pPr>
            <a:endParaRPr lang="en-GB" sz="1900" dirty="0"/>
          </a:p>
          <a:p>
            <a:pPr marL="0" indent="0" algn="ctr">
              <a:buNone/>
            </a:pPr>
            <a:endParaRPr lang="en-GB" sz="1900" dirty="0"/>
          </a:p>
        </p:txBody>
      </p:sp>
    </p:spTree>
    <p:extLst>
      <p:ext uri="{BB962C8B-B14F-4D97-AF65-F5344CB8AC3E}">
        <p14:creationId xmlns:p14="http://schemas.microsoft.com/office/powerpoint/2010/main" val="4175841842"/>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idx="1"/>
          </p:nvPr>
        </p:nvSpPr>
        <p:spPr bwMode="auto">
          <a:xfrm>
            <a:off x="612982" y="1253588"/>
            <a:ext cx="9802258" cy="4881153"/>
          </a:xfrm>
        </p:spPr>
        <p:txBody>
          <a:bodyPr>
            <a:normAutofit/>
          </a:bodyPr>
          <a:lstStyle/>
          <a:p>
            <a:pPr>
              <a:defRPr/>
            </a:pPr>
            <a:r>
              <a:rPr lang="en-US" sz="2400" b="1" i="1" dirty="0">
                <a:latin typeface="Times New Roman"/>
                <a:ea typeface="Times New Roman"/>
                <a:cs typeface="Times New Roman"/>
              </a:rPr>
              <a:t>5 Raspberry PI</a:t>
            </a:r>
            <a:r>
              <a:rPr lang="en-US" sz="2400" b="1" i="1" dirty="0">
                <a:solidFill>
                  <a:schemeClr val="tx1"/>
                </a:solidFill>
                <a:latin typeface="Times New Roman"/>
                <a:ea typeface="Times New Roman"/>
                <a:cs typeface="Times New Roman"/>
              </a:rPr>
              <a:t> 3 Model B+</a:t>
            </a:r>
            <a:r>
              <a:rPr lang="en-US" sz="2400" dirty="0">
                <a:solidFill>
                  <a:schemeClr val="tx1"/>
                </a:solidFill>
                <a:latin typeface="Times New Roman"/>
                <a:ea typeface="Times New Roman"/>
                <a:cs typeface="Times New Roman"/>
              </a:rPr>
              <a:t>, 64-bit quad-core ARMv8 CPU, 2.4 &amp; 5 GHz, 802.11b/g/n/ac Wireless LAN, Bluetooth 4.2 &amp; BLE</a:t>
            </a:r>
          </a:p>
          <a:p>
            <a:pPr>
              <a:defRPr/>
            </a:pPr>
            <a:endParaRPr lang="en-US" sz="2400" dirty="0">
              <a:solidFill>
                <a:schemeClr val="tx1"/>
              </a:solidFill>
              <a:latin typeface="Times New Roman"/>
              <a:ea typeface="Times New Roman"/>
              <a:cs typeface="Times New Roman"/>
            </a:endParaRPr>
          </a:p>
          <a:p>
            <a:pPr>
              <a:defRPr/>
            </a:pPr>
            <a:r>
              <a:rPr lang="en-US" sz="2400" b="1" i="1" dirty="0">
                <a:solidFill>
                  <a:schemeClr val="tx1"/>
                </a:solidFill>
                <a:latin typeface="Times New Roman"/>
                <a:ea typeface="Times New Roman"/>
                <a:cs typeface="Times New Roman"/>
              </a:rPr>
              <a:t>Laptops &amp; </a:t>
            </a:r>
            <a:r>
              <a:rPr lang="en-US" sz="2400" b="1" i="1" dirty="0" err="1">
                <a:solidFill>
                  <a:schemeClr val="tx1"/>
                </a:solidFill>
                <a:latin typeface="Times New Roman"/>
                <a:ea typeface="Times New Roman"/>
                <a:cs typeface="Times New Roman"/>
              </a:rPr>
              <a:t>Smartphones</a:t>
            </a:r>
            <a:r>
              <a:rPr lang="en-US" sz="2400" b="1" i="1" dirty="0">
                <a:solidFill>
                  <a:schemeClr val="tx1"/>
                </a:solidFill>
                <a:latin typeface="Times New Roman"/>
                <a:ea typeface="Times New Roman"/>
                <a:cs typeface="Times New Roman"/>
              </a:rPr>
              <a:t> </a:t>
            </a:r>
            <a:r>
              <a:rPr lang="en-US" sz="2400" dirty="0">
                <a:solidFill>
                  <a:schemeClr val="tx1"/>
                </a:solidFill>
                <a:latin typeface="Times New Roman"/>
                <a:ea typeface="Times New Roman"/>
                <a:cs typeface="Times New Roman"/>
              </a:rPr>
              <a:t>of </a:t>
            </a:r>
            <a:r>
              <a:rPr lang="en-US" sz="2400" dirty="0" err="1">
                <a:solidFill>
                  <a:schemeClr val="tx1"/>
                </a:solidFill>
                <a:latin typeface="Times New Roman"/>
                <a:ea typeface="Times New Roman"/>
                <a:cs typeface="Times New Roman"/>
              </a:rPr>
              <a:t>WiFiMon</a:t>
            </a:r>
            <a:r>
              <a:rPr lang="en-US" sz="2400" dirty="0">
                <a:solidFill>
                  <a:schemeClr val="tx1"/>
                </a:solidFill>
                <a:latin typeface="Times New Roman"/>
                <a:ea typeface="Times New Roman"/>
                <a:cs typeface="Times New Roman"/>
              </a:rPr>
              <a:t> team members</a:t>
            </a:r>
          </a:p>
          <a:p>
            <a:pPr>
              <a:defRPr/>
            </a:pPr>
            <a:endParaRPr lang="en-US" sz="2400" dirty="0">
              <a:solidFill>
                <a:schemeClr val="tx1"/>
              </a:solidFill>
              <a:latin typeface="Times New Roman"/>
              <a:ea typeface="Times New Roman"/>
              <a:cs typeface="Times New Roman"/>
            </a:endParaRPr>
          </a:p>
          <a:p>
            <a:pPr marL="0" indent="0">
              <a:buNone/>
              <a:defRPr/>
            </a:pPr>
            <a:r>
              <a:rPr lang="en-US" sz="2400" b="1" i="1" dirty="0">
                <a:solidFill>
                  <a:schemeClr val="tx1"/>
                </a:solidFill>
                <a:latin typeface="Times New Roman"/>
                <a:ea typeface="Times New Roman"/>
                <a:cs typeface="Times New Roman"/>
              </a:rPr>
              <a:t>Why not TNC19 participants?</a:t>
            </a:r>
          </a:p>
          <a:p>
            <a:pPr>
              <a:defRPr/>
            </a:pPr>
            <a:r>
              <a:rPr lang="en-US" sz="2400" dirty="0">
                <a:solidFill>
                  <a:schemeClr val="tx1"/>
                </a:solidFill>
                <a:latin typeface="Times New Roman"/>
                <a:ea typeface="Times New Roman"/>
                <a:cs typeface="Times New Roman"/>
              </a:rPr>
              <a:t>GDPR issues</a:t>
            </a:r>
          </a:p>
          <a:p>
            <a:pPr>
              <a:defRPr/>
            </a:pPr>
            <a:r>
              <a:rPr lang="en-US" sz="2400" dirty="0" err="1">
                <a:solidFill>
                  <a:schemeClr val="tx1"/>
                </a:solidFill>
                <a:latin typeface="Times New Roman"/>
                <a:ea typeface="Times New Roman"/>
                <a:cs typeface="Times New Roman"/>
              </a:rPr>
              <a:t>WiFiMon</a:t>
            </a:r>
            <a:r>
              <a:rPr lang="en-US" sz="2400" dirty="0">
                <a:solidFill>
                  <a:schemeClr val="tx1"/>
                </a:solidFill>
                <a:latin typeface="Times New Roman"/>
                <a:ea typeface="Times New Roman"/>
                <a:cs typeface="Times New Roman"/>
              </a:rPr>
              <a:t> was late to include its purposes in TNC19 privacy notice</a:t>
            </a:r>
          </a:p>
          <a:p>
            <a:pPr>
              <a:defRPr/>
            </a:pPr>
            <a:r>
              <a:rPr lang="en-US" sz="2400" dirty="0">
                <a:solidFill>
                  <a:schemeClr val="tx1"/>
                </a:solidFill>
                <a:latin typeface="Times New Roman"/>
                <a:ea typeface="Times New Roman"/>
                <a:cs typeface="Times New Roman"/>
              </a:rPr>
              <a:t>Definitely in the future</a:t>
            </a:r>
          </a:p>
          <a:p>
            <a:pPr algn="just">
              <a:defRPr/>
            </a:pPr>
            <a:endParaRPr lang="en-US" sz="2400" b="0" i="0" u="none" strike="noStrike" cap="none" spc="0" dirty="0">
              <a:solidFill>
                <a:schemeClr val="tx1"/>
              </a:solidFill>
              <a:ea typeface="Times New Roman"/>
              <a:cs typeface="Times New Roman"/>
            </a:endParaRPr>
          </a:p>
        </p:txBody>
      </p:sp>
      <p:sp>
        <p:nvSpPr>
          <p:cNvPr id="13" name="Title 1"/>
          <p:cNvSpPr txBox="1">
            <a:spLocks/>
          </p:cNvSpPr>
          <p:nvPr/>
        </p:nvSpPr>
        <p:spPr bwMode="auto">
          <a:xfrm>
            <a:off x="670930" y="266928"/>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rPr>
              <a:t>Available Equipment</a:t>
            </a:r>
          </a:p>
        </p:txBody>
      </p:sp>
    </p:spTree>
    <p:extLst>
      <p:ext uri="{BB962C8B-B14F-4D97-AF65-F5344CB8AC3E}">
        <p14:creationId xmlns:p14="http://schemas.microsoft.com/office/powerpoint/2010/main" val="35829731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670930" y="266928"/>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err="1">
                <a:ln>
                  <a:noFill/>
                </a:ln>
                <a:solidFill>
                  <a:schemeClr val="accent1">
                    <a:lumMod val="50000"/>
                  </a:schemeClr>
                </a:solidFill>
                <a:effectLst/>
                <a:uLnTx/>
                <a:uFillTx/>
                <a:ea typeface="TImes New Roman"/>
                <a:cs typeface="TImes New Roman"/>
              </a:rPr>
              <a:t>Testbed</a:t>
            </a:r>
            <a:r>
              <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rPr>
              <a:t> Overview</a:t>
            </a:r>
          </a:p>
        </p:txBody>
      </p:sp>
      <p:pic>
        <p:nvPicPr>
          <p:cNvPr id="5" name="4 - Θέση περιεχομένου" descr="TNC19_Arch.png"/>
          <p:cNvPicPr>
            <a:picLocks noGrp="1" noChangeAspect="1"/>
          </p:cNvPicPr>
          <p:nvPr>
            <p:ph idx="1"/>
          </p:nvPr>
        </p:nvPicPr>
        <p:blipFill>
          <a:blip r:embed="rId3" cstate="print"/>
          <a:stretch>
            <a:fillRect/>
          </a:stretch>
        </p:blipFill>
        <p:spPr>
          <a:xfrm>
            <a:off x="632558" y="903118"/>
            <a:ext cx="9804983" cy="5398508"/>
          </a:xfrm>
        </p:spPr>
      </p:pic>
    </p:spTree>
    <p:extLst>
      <p:ext uri="{BB962C8B-B14F-4D97-AF65-F5344CB8AC3E}">
        <p14:creationId xmlns:p14="http://schemas.microsoft.com/office/powerpoint/2010/main" val="3582973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idx="1"/>
          </p:nvPr>
        </p:nvSpPr>
        <p:spPr bwMode="auto">
          <a:xfrm>
            <a:off x="612982" y="1409705"/>
            <a:ext cx="9802258" cy="4881153"/>
          </a:xfrm>
        </p:spPr>
        <p:txBody>
          <a:bodyPr>
            <a:normAutofit/>
          </a:bodyPr>
          <a:lstStyle/>
          <a:p>
            <a:pPr>
              <a:defRPr/>
            </a:pPr>
            <a:r>
              <a:rPr lang="en-US" sz="2400" b="1" i="1" dirty="0" err="1">
                <a:solidFill>
                  <a:schemeClr val="tx1"/>
                </a:solidFill>
                <a:latin typeface="Times New Roman"/>
                <a:ea typeface="Times New Roman"/>
                <a:cs typeface="Times New Roman"/>
              </a:rPr>
              <a:t>NetTest</a:t>
            </a:r>
            <a:endParaRPr lang="en-US" sz="2400" b="1" i="1" dirty="0">
              <a:solidFill>
                <a:schemeClr val="tx1"/>
              </a:solidFill>
              <a:latin typeface="Times New Roman"/>
              <a:ea typeface="Times New Roman"/>
              <a:cs typeface="Times New Roman"/>
            </a:endParaRPr>
          </a:p>
          <a:p>
            <a:pPr>
              <a:defRPr/>
            </a:pPr>
            <a:endParaRPr lang="en-US" sz="2400" dirty="0">
              <a:solidFill>
                <a:schemeClr val="tx1"/>
              </a:solidFill>
              <a:latin typeface="Times New Roman"/>
              <a:ea typeface="Times New Roman"/>
              <a:cs typeface="Times New Roman"/>
            </a:endParaRPr>
          </a:p>
          <a:p>
            <a:pPr>
              <a:defRPr/>
            </a:pPr>
            <a:r>
              <a:rPr lang="en-US" sz="2400" b="1" i="1" dirty="0">
                <a:solidFill>
                  <a:schemeClr val="tx1"/>
                </a:solidFill>
                <a:latin typeface="Times New Roman"/>
                <a:ea typeface="Times New Roman"/>
                <a:cs typeface="Times New Roman"/>
              </a:rPr>
              <a:t>Boomerang</a:t>
            </a:r>
          </a:p>
          <a:p>
            <a:pPr>
              <a:defRPr/>
            </a:pPr>
            <a:endParaRPr lang="en-US" sz="2400" dirty="0">
              <a:solidFill>
                <a:schemeClr val="tx1"/>
              </a:solidFill>
              <a:latin typeface="Times New Roman"/>
              <a:ea typeface="Times New Roman"/>
              <a:cs typeface="Times New Roman"/>
            </a:endParaRPr>
          </a:p>
          <a:p>
            <a:pPr>
              <a:defRPr/>
            </a:pPr>
            <a:r>
              <a:rPr lang="en-US" sz="2400" b="1" i="1" dirty="0" err="1">
                <a:solidFill>
                  <a:schemeClr val="tx1"/>
                </a:solidFill>
                <a:latin typeface="Times New Roman"/>
                <a:ea typeface="Times New Roman"/>
                <a:cs typeface="Times New Roman"/>
              </a:rPr>
              <a:t>Speedtest</a:t>
            </a:r>
            <a:endParaRPr lang="en-US" sz="2400" b="1" i="1" dirty="0">
              <a:solidFill>
                <a:schemeClr val="tx1"/>
              </a:solidFill>
              <a:latin typeface="Times New Roman"/>
              <a:ea typeface="Times New Roman"/>
              <a:cs typeface="Times New Roman"/>
            </a:endParaRPr>
          </a:p>
          <a:p>
            <a:pPr>
              <a:defRPr/>
            </a:pPr>
            <a:endParaRPr lang="en-US" sz="2400" b="1" i="1" dirty="0">
              <a:solidFill>
                <a:schemeClr val="tx1"/>
              </a:solidFill>
              <a:latin typeface="Times New Roman"/>
              <a:ea typeface="Times New Roman"/>
              <a:cs typeface="Times New Roman"/>
            </a:endParaRPr>
          </a:p>
          <a:p>
            <a:pPr marL="0" indent="0">
              <a:buNone/>
              <a:defRPr/>
            </a:pPr>
            <a:r>
              <a:rPr lang="en-US" sz="2400" b="1" dirty="0">
                <a:solidFill>
                  <a:schemeClr val="tx1"/>
                </a:solidFill>
                <a:latin typeface="Times New Roman"/>
                <a:ea typeface="Times New Roman"/>
                <a:cs typeface="Times New Roman"/>
              </a:rPr>
              <a:t>10 </a:t>
            </a:r>
            <a:r>
              <a:rPr lang="en-US" sz="2400" dirty="0">
                <a:solidFill>
                  <a:schemeClr val="tx1"/>
                </a:solidFill>
                <a:latin typeface="Times New Roman"/>
                <a:ea typeface="Times New Roman"/>
                <a:cs typeface="Times New Roman"/>
              </a:rPr>
              <a:t>available test pages per test tool</a:t>
            </a:r>
            <a:r>
              <a:rPr lang="en-US" sz="2400" i="1" dirty="0">
                <a:solidFill>
                  <a:schemeClr val="tx1"/>
                </a:solidFill>
                <a:latin typeface="Times New Roman"/>
                <a:ea typeface="Times New Roman"/>
                <a:cs typeface="Times New Roman"/>
              </a:rPr>
              <a:t> (</a:t>
            </a:r>
            <a:r>
              <a:rPr lang="en-US" sz="2400" i="1" dirty="0" err="1">
                <a:solidFill>
                  <a:schemeClr val="tx1"/>
                </a:solidFill>
                <a:latin typeface="Times New Roman"/>
                <a:ea typeface="Times New Roman"/>
                <a:cs typeface="Times New Roman"/>
              </a:rPr>
              <a:t>NetTest</a:t>
            </a:r>
            <a:r>
              <a:rPr lang="en-US" sz="2400" i="1" dirty="0">
                <a:solidFill>
                  <a:schemeClr val="tx1"/>
                </a:solidFill>
                <a:latin typeface="Times New Roman"/>
                <a:ea typeface="Times New Roman"/>
                <a:cs typeface="Times New Roman"/>
              </a:rPr>
              <a:t>-x, boomerang-x, </a:t>
            </a:r>
            <a:r>
              <a:rPr lang="en-US" sz="2400" i="1" dirty="0" err="1">
                <a:solidFill>
                  <a:schemeClr val="tx1"/>
                </a:solidFill>
                <a:latin typeface="Times New Roman"/>
                <a:ea typeface="Times New Roman"/>
                <a:cs typeface="Times New Roman"/>
              </a:rPr>
              <a:t>speedtest</a:t>
            </a:r>
            <a:r>
              <a:rPr lang="en-US" sz="2400" i="1" dirty="0">
                <a:solidFill>
                  <a:schemeClr val="tx1"/>
                </a:solidFill>
                <a:latin typeface="Times New Roman"/>
                <a:ea typeface="Times New Roman"/>
                <a:cs typeface="Times New Roman"/>
              </a:rPr>
              <a:t>-x):</a:t>
            </a:r>
          </a:p>
          <a:p>
            <a:pPr>
              <a:defRPr/>
            </a:pPr>
            <a:r>
              <a:rPr lang="en-US" sz="2400" dirty="0">
                <a:solidFill>
                  <a:schemeClr val="tx1"/>
                </a:solidFill>
                <a:latin typeface="Times New Roman"/>
                <a:ea typeface="Times New Roman"/>
                <a:cs typeface="Times New Roman"/>
              </a:rPr>
              <a:t>5 dedicated to each of the HW Probes (numbers 1, 5, 6, 7, 8)</a:t>
            </a:r>
          </a:p>
          <a:p>
            <a:pPr>
              <a:defRPr/>
            </a:pPr>
            <a:r>
              <a:rPr lang="en-US" sz="2400" dirty="0">
                <a:solidFill>
                  <a:schemeClr val="tx1"/>
                </a:solidFill>
                <a:latin typeface="Times New Roman"/>
                <a:ea typeface="Times New Roman"/>
                <a:cs typeface="Times New Roman"/>
              </a:rPr>
              <a:t>5 assigned to </a:t>
            </a:r>
            <a:r>
              <a:rPr lang="en-US" sz="2400" dirty="0" err="1">
                <a:solidFill>
                  <a:schemeClr val="tx1"/>
                </a:solidFill>
                <a:latin typeface="Times New Roman"/>
                <a:ea typeface="Times New Roman"/>
                <a:cs typeface="Times New Roman"/>
              </a:rPr>
              <a:t>WiFiMon</a:t>
            </a:r>
            <a:r>
              <a:rPr lang="en-US" sz="2400" dirty="0">
                <a:solidFill>
                  <a:schemeClr val="tx1"/>
                </a:solidFill>
                <a:latin typeface="Times New Roman"/>
                <a:ea typeface="Times New Roman"/>
                <a:cs typeface="Times New Roman"/>
              </a:rPr>
              <a:t> team members (numbers 2, 3, 4, 9, 10)</a:t>
            </a:r>
          </a:p>
        </p:txBody>
      </p:sp>
      <p:sp>
        <p:nvSpPr>
          <p:cNvPr id="13" name="Title 1"/>
          <p:cNvSpPr txBox="1">
            <a:spLocks/>
          </p:cNvSpPr>
          <p:nvPr/>
        </p:nvSpPr>
        <p:spPr bwMode="auto">
          <a:xfrm>
            <a:off x="670930" y="266928"/>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rPr>
              <a:t>Available Test Tools</a:t>
            </a:r>
          </a:p>
        </p:txBody>
      </p:sp>
    </p:spTree>
    <p:extLst>
      <p:ext uri="{BB962C8B-B14F-4D97-AF65-F5344CB8AC3E}">
        <p14:creationId xmlns:p14="http://schemas.microsoft.com/office/powerpoint/2010/main" val="3582973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idx="1"/>
          </p:nvPr>
        </p:nvSpPr>
        <p:spPr bwMode="auto">
          <a:xfrm>
            <a:off x="612982" y="1409705"/>
            <a:ext cx="9802258" cy="4881153"/>
          </a:xfrm>
        </p:spPr>
        <p:txBody>
          <a:bodyPr>
            <a:normAutofit/>
          </a:bodyPr>
          <a:lstStyle/>
          <a:p>
            <a:pPr>
              <a:defRPr/>
            </a:pPr>
            <a:r>
              <a:rPr lang="en-US" sz="2400" dirty="0">
                <a:solidFill>
                  <a:schemeClr val="tx1"/>
                </a:solidFill>
                <a:latin typeface="Times New Roman"/>
                <a:ea typeface="Times New Roman"/>
                <a:cs typeface="Times New Roman"/>
              </a:rPr>
              <a:t>Small Hall &amp; Small Hall Balcony (Posters)</a:t>
            </a:r>
          </a:p>
          <a:p>
            <a:pPr>
              <a:defRPr/>
            </a:pPr>
            <a:endParaRPr lang="en-US" sz="2400" dirty="0">
              <a:solidFill>
                <a:schemeClr val="tx1"/>
              </a:solidFill>
              <a:latin typeface="Times New Roman"/>
              <a:ea typeface="Times New Roman"/>
              <a:cs typeface="Times New Roman"/>
            </a:endParaRPr>
          </a:p>
          <a:p>
            <a:pPr>
              <a:defRPr/>
            </a:pPr>
            <a:r>
              <a:rPr lang="en-US" sz="2400" dirty="0">
                <a:solidFill>
                  <a:schemeClr val="tx1"/>
                </a:solidFill>
                <a:latin typeface="Times New Roman"/>
                <a:ea typeface="Times New Roman"/>
                <a:cs typeface="Times New Roman"/>
              </a:rPr>
              <a:t>Black Box room during the 1st round of lightning talks</a:t>
            </a:r>
          </a:p>
          <a:p>
            <a:pPr>
              <a:defRPr/>
            </a:pPr>
            <a:endParaRPr lang="en-US" sz="2400" dirty="0">
              <a:solidFill>
                <a:schemeClr val="tx1"/>
              </a:solidFill>
              <a:latin typeface="Times New Roman"/>
              <a:ea typeface="Times New Roman"/>
              <a:cs typeface="Times New Roman"/>
            </a:endParaRPr>
          </a:p>
          <a:p>
            <a:pPr>
              <a:defRPr/>
            </a:pPr>
            <a:r>
              <a:rPr lang="en-US" sz="2400" dirty="0">
                <a:solidFill>
                  <a:schemeClr val="tx1"/>
                </a:solidFill>
                <a:latin typeface="Times New Roman"/>
                <a:ea typeface="Times New Roman"/>
                <a:cs typeface="Times New Roman"/>
              </a:rPr>
              <a:t>Cauldron Hall</a:t>
            </a:r>
          </a:p>
          <a:p>
            <a:pPr>
              <a:defRPr/>
            </a:pPr>
            <a:endParaRPr lang="en-US" sz="2400" dirty="0">
              <a:solidFill>
                <a:schemeClr val="tx1"/>
              </a:solidFill>
              <a:latin typeface="Times New Roman"/>
              <a:ea typeface="Times New Roman"/>
              <a:cs typeface="Times New Roman"/>
            </a:endParaRPr>
          </a:p>
          <a:p>
            <a:pPr>
              <a:defRPr/>
            </a:pPr>
            <a:r>
              <a:rPr lang="en-US" sz="2400" dirty="0">
                <a:solidFill>
                  <a:schemeClr val="tx1"/>
                </a:solidFill>
                <a:latin typeface="Times New Roman"/>
                <a:ea typeface="Times New Roman"/>
                <a:cs typeface="Times New Roman"/>
              </a:rPr>
              <a:t>Atrium Hall</a:t>
            </a:r>
          </a:p>
          <a:p>
            <a:pPr>
              <a:defRPr/>
            </a:pPr>
            <a:endParaRPr lang="en-US" sz="2400" dirty="0">
              <a:solidFill>
                <a:schemeClr val="tx1"/>
              </a:solidFill>
              <a:latin typeface="Times New Roman"/>
              <a:ea typeface="Times New Roman"/>
              <a:cs typeface="Times New Roman"/>
            </a:endParaRPr>
          </a:p>
          <a:p>
            <a:pPr>
              <a:defRPr/>
            </a:pPr>
            <a:r>
              <a:rPr lang="en-US" sz="2400" dirty="0">
                <a:solidFill>
                  <a:schemeClr val="tx1"/>
                </a:solidFill>
                <a:latin typeface="Times New Roman"/>
                <a:ea typeface="Times New Roman"/>
                <a:cs typeface="Times New Roman"/>
              </a:rPr>
              <a:t>D- Hall</a:t>
            </a:r>
          </a:p>
        </p:txBody>
      </p:sp>
      <p:sp>
        <p:nvSpPr>
          <p:cNvPr id="13" name="Title 1"/>
          <p:cNvSpPr txBox="1">
            <a:spLocks/>
          </p:cNvSpPr>
          <p:nvPr/>
        </p:nvSpPr>
        <p:spPr bwMode="auto">
          <a:xfrm>
            <a:off x="670930" y="266928"/>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rPr>
              <a:t>Monitored </a:t>
            </a:r>
            <a:r>
              <a:rPr kumimoji="0" lang="en-GB" sz="3600" b="1" i="0" u="none" strike="noStrike" kern="1200" cap="none" spc="0" normalizeH="0" baseline="0" noProof="0" dirty="0" err="1">
                <a:ln>
                  <a:noFill/>
                </a:ln>
                <a:solidFill>
                  <a:schemeClr val="accent1">
                    <a:lumMod val="50000"/>
                  </a:schemeClr>
                </a:solidFill>
                <a:effectLst/>
                <a:uLnTx/>
                <a:uFillTx/>
                <a:ea typeface="TImes New Roman"/>
                <a:cs typeface="TImes New Roman"/>
              </a:rPr>
              <a:t>Roo</a:t>
            </a:r>
            <a:r>
              <a:rPr lang="en-GB" sz="3600" b="1" dirty="0">
                <a:solidFill>
                  <a:schemeClr val="accent1">
                    <a:lumMod val="50000"/>
                  </a:schemeClr>
                </a:solidFill>
                <a:ea typeface="TImes New Roman"/>
                <a:cs typeface="TImes New Roman"/>
              </a:rPr>
              <a:t>ms</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Tree>
    <p:extLst>
      <p:ext uri="{BB962C8B-B14F-4D97-AF65-F5344CB8AC3E}">
        <p14:creationId xmlns:p14="http://schemas.microsoft.com/office/powerpoint/2010/main" val="35829731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36394" y="166567"/>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rPr>
              <a:t>Small Hall &amp; Small</a:t>
            </a:r>
            <a:r>
              <a:rPr kumimoji="0" lang="en-GB" sz="3600" b="1" i="0" u="none" strike="noStrike" kern="1200" cap="none" spc="0" normalizeH="0" noProof="0" dirty="0">
                <a:ln>
                  <a:noFill/>
                </a:ln>
                <a:solidFill>
                  <a:schemeClr val="accent1">
                    <a:lumMod val="50000"/>
                  </a:schemeClr>
                </a:solidFill>
                <a:effectLst/>
                <a:uLnTx/>
                <a:uFillTx/>
                <a:ea typeface="TImes New Roman"/>
                <a:cs typeface="TImes New Roman"/>
              </a:rPr>
              <a:t> Hall Balcony (Posters)</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pic>
        <p:nvPicPr>
          <p:cNvPr id="5" name="4 - Εικόνα"/>
          <p:cNvPicPr>
            <a:picLocks noChangeAspect="1"/>
          </p:cNvPicPr>
          <p:nvPr/>
        </p:nvPicPr>
        <p:blipFill>
          <a:blip r:embed="rId3" cstate="print"/>
          <a:stretch/>
        </p:blipFill>
        <p:spPr bwMode="auto">
          <a:xfrm>
            <a:off x="2812932" y="919881"/>
            <a:ext cx="5673885" cy="4399252"/>
          </a:xfrm>
          <a:prstGeom prst="rect">
            <a:avLst/>
          </a:prstGeom>
        </p:spPr>
      </p:pic>
      <p:sp>
        <p:nvSpPr>
          <p:cNvPr id="6" name="Content Placeholder 2"/>
          <p:cNvSpPr>
            <a:spLocks noGrp="1"/>
          </p:cNvSpPr>
          <p:nvPr>
            <p:ph idx="1"/>
          </p:nvPr>
        </p:nvSpPr>
        <p:spPr bwMode="auto">
          <a:xfrm>
            <a:off x="2042530" y="5494475"/>
            <a:ext cx="9610495" cy="1062442"/>
          </a:xfrm>
        </p:spPr>
        <p:txBody>
          <a:bodyPr>
            <a:noAutofit/>
          </a:bodyPr>
          <a:lstStyle/>
          <a:p>
            <a:pPr>
              <a:defRPr/>
            </a:pPr>
            <a:r>
              <a:rPr sz="2000" b="1" i="1" dirty="0">
                <a:latin typeface="Times New Roman"/>
                <a:ea typeface="Times New Roman"/>
                <a:cs typeface="Times New Roman"/>
              </a:rPr>
              <a:t>HW Probe #1</a:t>
            </a:r>
            <a:r>
              <a:rPr sz="2000" b="1" dirty="0">
                <a:latin typeface="Times New Roman"/>
                <a:ea typeface="Times New Roman"/>
                <a:cs typeface="Times New Roman"/>
              </a:rPr>
              <a:t>:</a:t>
            </a:r>
            <a:r>
              <a:rPr sz="2000" dirty="0">
                <a:latin typeface="Times New Roman"/>
                <a:ea typeface="Times New Roman"/>
                <a:cs typeface="Times New Roman"/>
              </a:rPr>
              <a:t> Sunday 16.00 - Tuesday 10.00 (upper left corner)</a:t>
            </a:r>
            <a:endParaRPr sz="2000" b="1" dirty="0">
              <a:latin typeface="Times New Roman"/>
              <a:ea typeface="Times New Roman"/>
              <a:cs typeface="Times New Roman"/>
            </a:endParaRPr>
          </a:p>
          <a:p>
            <a:pPr>
              <a:defRPr/>
            </a:pPr>
            <a:r>
              <a:rPr sz="2000" b="1" i="1" dirty="0">
                <a:latin typeface="Times New Roman"/>
                <a:ea typeface="Times New Roman"/>
                <a:cs typeface="Times New Roman"/>
              </a:rPr>
              <a:t>HW Probe #1</a:t>
            </a:r>
            <a:r>
              <a:rPr sz="2000" b="1" dirty="0">
                <a:latin typeface="Times New Roman"/>
                <a:ea typeface="Times New Roman"/>
                <a:cs typeface="Times New Roman"/>
              </a:rPr>
              <a:t>:</a:t>
            </a:r>
            <a:r>
              <a:rPr sz="2000" dirty="0">
                <a:latin typeface="Times New Roman"/>
                <a:ea typeface="Times New Roman"/>
                <a:cs typeface="Times New Roman"/>
              </a:rPr>
              <a:t> Tuesday 10.00 - Tuesday 17.00 (lower left corner)</a:t>
            </a:r>
            <a:endParaRPr sz="2000" b="1" dirty="0">
              <a:latin typeface="Times New Roman"/>
              <a:ea typeface="Times New Roman"/>
              <a:cs typeface="Times New Roman"/>
            </a:endParaRPr>
          </a:p>
          <a:p>
            <a:pPr>
              <a:defRPr/>
            </a:pPr>
            <a:r>
              <a:rPr sz="2000" b="1" i="1" dirty="0">
                <a:latin typeface="Times New Roman"/>
                <a:ea typeface="Times New Roman"/>
                <a:cs typeface="Times New Roman"/>
              </a:rPr>
              <a:t>HW Probe #8</a:t>
            </a:r>
            <a:r>
              <a:rPr sz="2000" b="1" dirty="0">
                <a:latin typeface="Times New Roman"/>
                <a:ea typeface="Times New Roman"/>
                <a:cs typeface="Times New Roman"/>
              </a:rPr>
              <a:t>:</a:t>
            </a:r>
            <a:r>
              <a:rPr sz="2000" dirty="0">
                <a:latin typeface="Times New Roman"/>
                <a:ea typeface="Times New Roman"/>
                <a:cs typeface="Times New Roman"/>
              </a:rPr>
              <a:t> Sunday 16:00 - Wednesday 15.30 (poster area) </a:t>
            </a:r>
            <a:endParaRPr sz="2400" dirty="0">
              <a:latin typeface="Times New Roman"/>
              <a:ea typeface="Times New Roman"/>
              <a:cs typeface="Times New Roman"/>
            </a:endParaRPr>
          </a:p>
        </p:txBody>
      </p:sp>
    </p:spTree>
    <p:extLst>
      <p:ext uri="{BB962C8B-B14F-4D97-AF65-F5344CB8AC3E}">
        <p14:creationId xmlns:p14="http://schemas.microsoft.com/office/powerpoint/2010/main" val="35829731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36394" y="166567"/>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rPr>
              <a:t>Black</a:t>
            </a:r>
            <a:r>
              <a:rPr kumimoji="0" lang="en-GB" sz="3600" b="1" i="0" u="none" strike="noStrike" kern="1200" cap="none" spc="0" normalizeH="0" noProof="0" dirty="0">
                <a:ln>
                  <a:noFill/>
                </a:ln>
                <a:solidFill>
                  <a:schemeClr val="accent1">
                    <a:lumMod val="50000"/>
                  </a:schemeClr>
                </a:solidFill>
                <a:effectLst/>
                <a:uLnTx/>
                <a:uFillTx/>
                <a:ea typeface="TImes New Roman"/>
                <a:cs typeface="TImes New Roman"/>
              </a:rPr>
              <a:t> Box Room (Main Room &amp; Lightning Talks)</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pic>
        <p:nvPicPr>
          <p:cNvPr id="7" name="6 - Εικόνα"/>
          <p:cNvPicPr>
            <a:picLocks noChangeAspect="1"/>
          </p:cNvPicPr>
          <p:nvPr/>
        </p:nvPicPr>
        <p:blipFill>
          <a:blip r:embed="rId3" cstate="print"/>
          <a:stretch/>
        </p:blipFill>
        <p:spPr bwMode="auto">
          <a:xfrm>
            <a:off x="2556798" y="1010420"/>
            <a:ext cx="6263816" cy="4119527"/>
          </a:xfrm>
          <a:prstGeom prst="rect">
            <a:avLst/>
          </a:prstGeom>
        </p:spPr>
      </p:pic>
      <p:sp>
        <p:nvSpPr>
          <p:cNvPr id="9" name="Content Placeholder 2"/>
          <p:cNvSpPr txBox="1">
            <a:spLocks/>
          </p:cNvSpPr>
          <p:nvPr/>
        </p:nvSpPr>
        <p:spPr bwMode="auto">
          <a:xfrm>
            <a:off x="2343612" y="5336705"/>
            <a:ext cx="10515600" cy="1296184"/>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1" i="1" u="none" strike="noStrike" kern="1200" cap="none" spc="0" normalizeH="0" baseline="0" noProof="0" dirty="0">
                <a:ln>
                  <a:noFill/>
                </a:ln>
                <a:solidFill>
                  <a:schemeClr val="accent1">
                    <a:lumMod val="50000"/>
                  </a:schemeClr>
                </a:solidFill>
                <a:effectLst/>
                <a:uLnTx/>
                <a:uFillTx/>
                <a:latin typeface="Times New Roman"/>
                <a:ea typeface="Times New Roman"/>
                <a:cs typeface="Times New Roman"/>
              </a:rPr>
              <a:t>HW Probe #6</a:t>
            </a:r>
            <a:r>
              <a:rPr kumimoji="0" lang="en-US" sz="2000" b="1" i="0" u="none" strike="noStrike" kern="1200" cap="none" spc="0" normalizeH="0" baseline="0" noProof="0" dirty="0">
                <a:ln>
                  <a:noFill/>
                </a:ln>
                <a:solidFill>
                  <a:schemeClr val="accent1">
                    <a:lumMod val="50000"/>
                  </a:schemeClr>
                </a:solidFill>
                <a:effectLst/>
                <a:uLnTx/>
                <a:uFillTx/>
                <a:latin typeface="Times New Roman"/>
                <a:ea typeface="Times New Roman"/>
                <a:cs typeface="Times New Roman"/>
              </a:rPr>
              <a:t>:</a:t>
            </a:r>
            <a:r>
              <a:rPr kumimoji="0" lang="en-US" sz="2000" b="0" i="0" u="none" strike="noStrike" kern="1200" cap="none" spc="0" normalizeH="0" baseline="0" noProof="0" dirty="0">
                <a:ln>
                  <a:noFill/>
                </a:ln>
                <a:solidFill>
                  <a:schemeClr val="accent1">
                    <a:lumMod val="50000"/>
                  </a:schemeClr>
                </a:solidFill>
                <a:effectLst/>
                <a:uLnTx/>
                <a:uFillTx/>
                <a:latin typeface="Times New Roman"/>
                <a:ea typeface="Times New Roman"/>
                <a:cs typeface="Times New Roman"/>
              </a:rPr>
              <a:t> Monday 11.00 - Tuesday 10.00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1" i="1" u="none" strike="noStrike" kern="1200" cap="none" spc="0" normalizeH="0" baseline="0" noProof="0" dirty="0">
                <a:ln>
                  <a:noFill/>
                </a:ln>
                <a:solidFill>
                  <a:schemeClr val="accent1">
                    <a:lumMod val="50000"/>
                  </a:schemeClr>
                </a:solidFill>
                <a:effectLst/>
                <a:uLnTx/>
                <a:uFillTx/>
                <a:latin typeface="Times New Roman"/>
                <a:ea typeface="Times New Roman"/>
                <a:cs typeface="Times New Roman"/>
              </a:rPr>
              <a:t>User #3</a:t>
            </a:r>
            <a:r>
              <a:rPr kumimoji="0" lang="en-US" sz="2000" b="1" i="0" u="none" strike="noStrike" kern="1200" cap="none" spc="0" normalizeH="0" baseline="0" noProof="0" dirty="0">
                <a:ln>
                  <a:noFill/>
                </a:ln>
                <a:solidFill>
                  <a:schemeClr val="accent1">
                    <a:lumMod val="50000"/>
                  </a:schemeClr>
                </a:solidFill>
                <a:effectLst/>
                <a:uLnTx/>
                <a:uFillTx/>
                <a:latin typeface="Times New Roman"/>
                <a:ea typeface="Times New Roman"/>
                <a:cs typeface="Times New Roman"/>
              </a:rPr>
              <a:t>:</a:t>
            </a:r>
            <a:r>
              <a:rPr kumimoji="0" lang="en-US" sz="2000" b="0" i="0" u="none" strike="noStrike" kern="1200" cap="none" spc="0" normalizeH="0" baseline="0" noProof="0" dirty="0">
                <a:ln>
                  <a:noFill/>
                </a:ln>
                <a:solidFill>
                  <a:schemeClr val="accent1">
                    <a:lumMod val="50000"/>
                  </a:schemeClr>
                </a:solidFill>
                <a:effectLst/>
                <a:uLnTx/>
                <a:uFillTx/>
                <a:latin typeface="Times New Roman"/>
                <a:ea typeface="Times New Roman"/>
                <a:cs typeface="Times New Roman"/>
              </a:rPr>
              <a:t> Monday 14.00 - Monday 15.30 (1st lightning talks round)</a:t>
            </a:r>
          </a:p>
        </p:txBody>
      </p:sp>
    </p:spTree>
    <p:extLst>
      <p:ext uri="{BB962C8B-B14F-4D97-AF65-F5344CB8AC3E}">
        <p14:creationId xmlns:p14="http://schemas.microsoft.com/office/powerpoint/2010/main" val="35829731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36394" y="166567"/>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rPr>
              <a:t>Cauldron Hall (Opening</a:t>
            </a:r>
            <a:r>
              <a:rPr kumimoji="0" lang="en-GB" sz="3600" b="1" i="0" u="none" strike="noStrike" kern="1200" cap="none" spc="0" normalizeH="0" noProof="0" dirty="0">
                <a:ln>
                  <a:noFill/>
                </a:ln>
                <a:solidFill>
                  <a:schemeClr val="accent1">
                    <a:lumMod val="50000"/>
                  </a:schemeClr>
                </a:solidFill>
                <a:effectLst/>
                <a:uLnTx/>
                <a:uFillTx/>
                <a:ea typeface="TImes New Roman"/>
                <a:cs typeface="TImes New Roman"/>
              </a:rPr>
              <a:t> Plenary &amp; Lobby)</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pic>
        <p:nvPicPr>
          <p:cNvPr id="5" name="4 - Εικόνα"/>
          <p:cNvPicPr>
            <a:picLocks noChangeAspect="1"/>
          </p:cNvPicPr>
          <p:nvPr/>
        </p:nvPicPr>
        <p:blipFill>
          <a:blip r:embed="rId3" cstate="print"/>
          <a:stretch/>
        </p:blipFill>
        <p:spPr bwMode="auto">
          <a:xfrm>
            <a:off x="2684071" y="965464"/>
            <a:ext cx="6560290" cy="4406867"/>
          </a:xfrm>
          <a:prstGeom prst="rect">
            <a:avLst/>
          </a:prstGeom>
        </p:spPr>
      </p:pic>
      <p:sp>
        <p:nvSpPr>
          <p:cNvPr id="6" name="Content Placeholder 2"/>
          <p:cNvSpPr>
            <a:spLocks noGrp="1"/>
          </p:cNvSpPr>
          <p:nvPr>
            <p:ph idx="1"/>
          </p:nvPr>
        </p:nvSpPr>
        <p:spPr bwMode="auto">
          <a:xfrm>
            <a:off x="2512741" y="5706781"/>
            <a:ext cx="10515600" cy="1296184"/>
          </a:xfrm>
        </p:spPr>
        <p:txBody>
          <a:bodyPr>
            <a:normAutofit/>
          </a:bodyPr>
          <a:lstStyle/>
          <a:p>
            <a:pPr>
              <a:defRPr/>
            </a:pPr>
            <a:r>
              <a:rPr sz="2000" b="1" i="1" strike="noStrike" dirty="0">
                <a:latin typeface="Times New Roman"/>
                <a:ea typeface="Times New Roman"/>
                <a:cs typeface="Times New Roman"/>
              </a:rPr>
              <a:t>HW Probe #8</a:t>
            </a:r>
            <a:r>
              <a:rPr sz="2000" b="1" strike="noStrike" dirty="0">
                <a:latin typeface="Times New Roman"/>
                <a:ea typeface="Times New Roman"/>
                <a:cs typeface="Times New Roman"/>
              </a:rPr>
              <a:t>: </a:t>
            </a:r>
            <a:r>
              <a:rPr sz="2000" strike="noStrike" dirty="0">
                <a:latin typeface="Times New Roman"/>
                <a:ea typeface="Times New Roman"/>
                <a:cs typeface="Times New Roman"/>
              </a:rPr>
              <a:t>Sunday 16.00 - Wednesday 15.30</a:t>
            </a:r>
          </a:p>
        </p:txBody>
      </p:sp>
    </p:spTree>
    <p:extLst>
      <p:ext uri="{BB962C8B-B14F-4D97-AF65-F5344CB8AC3E}">
        <p14:creationId xmlns:p14="http://schemas.microsoft.com/office/powerpoint/2010/main" val="35829731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36394" y="166567"/>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rPr>
              <a:t>Atrium Hall (Coffee Breaks, Opening</a:t>
            </a:r>
            <a:r>
              <a:rPr kumimoji="0" lang="en-GB" sz="3600" b="1" i="0" u="none" strike="noStrike" kern="1200" cap="none" spc="0" normalizeH="0" noProof="0" dirty="0">
                <a:ln>
                  <a:noFill/>
                </a:ln>
                <a:solidFill>
                  <a:schemeClr val="accent1">
                    <a:lumMod val="50000"/>
                  </a:schemeClr>
                </a:solidFill>
                <a:effectLst/>
                <a:uLnTx/>
                <a:uFillTx/>
                <a:ea typeface="TImes New Roman"/>
                <a:cs typeface="TImes New Roman"/>
              </a:rPr>
              <a:t> Reception)</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pic>
        <p:nvPicPr>
          <p:cNvPr id="8" name="7 - Εικόνα"/>
          <p:cNvPicPr>
            <a:picLocks noChangeAspect="1"/>
          </p:cNvPicPr>
          <p:nvPr/>
        </p:nvPicPr>
        <p:blipFill>
          <a:blip r:embed="rId3" cstate="print"/>
          <a:stretch/>
        </p:blipFill>
        <p:spPr bwMode="auto">
          <a:xfrm>
            <a:off x="1734108" y="1295414"/>
            <a:ext cx="8050855" cy="3556206"/>
          </a:xfrm>
          <a:prstGeom prst="rect">
            <a:avLst/>
          </a:prstGeom>
        </p:spPr>
      </p:pic>
      <p:sp>
        <p:nvSpPr>
          <p:cNvPr id="9" name="Content Placeholder 2"/>
          <p:cNvSpPr>
            <a:spLocks noGrp="1"/>
          </p:cNvSpPr>
          <p:nvPr>
            <p:ph idx="1"/>
          </p:nvPr>
        </p:nvSpPr>
        <p:spPr bwMode="auto">
          <a:xfrm>
            <a:off x="2566638" y="5124669"/>
            <a:ext cx="10515600" cy="1296184"/>
          </a:xfrm>
        </p:spPr>
        <p:txBody>
          <a:bodyPr>
            <a:normAutofit/>
          </a:bodyPr>
          <a:lstStyle/>
          <a:p>
            <a:pPr>
              <a:defRPr/>
            </a:pPr>
            <a:r>
              <a:rPr sz="2000" b="1" i="1" strike="noStrike" dirty="0">
                <a:latin typeface="Times New Roman"/>
                <a:ea typeface="Times New Roman"/>
                <a:cs typeface="Times New Roman"/>
              </a:rPr>
              <a:t>HW Probe #6</a:t>
            </a:r>
            <a:r>
              <a:rPr sz="2000" b="1" strike="noStrike" dirty="0">
                <a:latin typeface="Times New Roman"/>
                <a:ea typeface="Times New Roman"/>
                <a:cs typeface="Times New Roman"/>
              </a:rPr>
              <a:t>:</a:t>
            </a:r>
            <a:r>
              <a:rPr sz="2000" strike="noStrike" dirty="0">
                <a:latin typeface="Times New Roman"/>
                <a:ea typeface="Times New Roman"/>
                <a:cs typeface="Times New Roman"/>
              </a:rPr>
              <a:t> Tuesday 10.00 - Wednesday 15.30</a:t>
            </a:r>
          </a:p>
          <a:p>
            <a:pPr>
              <a:defRPr/>
            </a:pPr>
            <a:r>
              <a:rPr sz="2000" b="1" i="1" strike="noStrike" dirty="0">
                <a:latin typeface="Times New Roman"/>
                <a:ea typeface="Times New Roman"/>
                <a:cs typeface="Times New Roman"/>
              </a:rPr>
              <a:t>HW Probe #7</a:t>
            </a:r>
            <a:r>
              <a:rPr sz="2000" b="1" strike="noStrike" dirty="0">
                <a:latin typeface="Times New Roman"/>
                <a:ea typeface="Times New Roman"/>
                <a:cs typeface="Times New Roman"/>
              </a:rPr>
              <a:t>:</a:t>
            </a:r>
            <a:r>
              <a:rPr sz="2000" strike="noStrike" dirty="0">
                <a:latin typeface="Times New Roman"/>
                <a:ea typeface="Times New Roman"/>
                <a:cs typeface="Times New Roman"/>
              </a:rPr>
              <a:t> Monday 11.00 - Wednesday 15.30</a:t>
            </a:r>
          </a:p>
        </p:txBody>
      </p:sp>
    </p:spTree>
    <p:extLst>
      <p:ext uri="{BB962C8B-B14F-4D97-AF65-F5344CB8AC3E}">
        <p14:creationId xmlns:p14="http://schemas.microsoft.com/office/powerpoint/2010/main" val="35829731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36394" y="166567"/>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rPr>
              <a:t>D-Hall (Some</a:t>
            </a:r>
            <a:r>
              <a:rPr kumimoji="0" lang="en-GB" sz="3600" b="1" i="0" u="none" strike="noStrike" kern="1200" cap="none" spc="0" normalizeH="0" noProof="0" dirty="0">
                <a:ln>
                  <a:noFill/>
                </a:ln>
                <a:solidFill>
                  <a:schemeClr val="accent1">
                    <a:lumMod val="50000"/>
                  </a:schemeClr>
                </a:solidFill>
                <a:effectLst/>
                <a:uLnTx/>
                <a:uFillTx/>
                <a:ea typeface="TImes New Roman"/>
                <a:cs typeface="TImes New Roman"/>
              </a:rPr>
              <a:t> Sessions)</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pic>
        <p:nvPicPr>
          <p:cNvPr id="6" name="5 - Εικόνα"/>
          <p:cNvPicPr>
            <a:picLocks noChangeAspect="1"/>
          </p:cNvPicPr>
          <p:nvPr/>
        </p:nvPicPr>
        <p:blipFill>
          <a:blip r:embed="rId3" cstate="print"/>
          <a:stretch/>
        </p:blipFill>
        <p:spPr bwMode="auto">
          <a:xfrm>
            <a:off x="2082050" y="1299012"/>
            <a:ext cx="7559541" cy="3282282"/>
          </a:xfrm>
          <a:prstGeom prst="rect">
            <a:avLst/>
          </a:prstGeom>
        </p:spPr>
      </p:pic>
      <p:sp>
        <p:nvSpPr>
          <p:cNvPr id="7" name="Content Placeholder 2"/>
          <p:cNvSpPr>
            <a:spLocks noGrp="1"/>
          </p:cNvSpPr>
          <p:nvPr>
            <p:ph idx="1"/>
          </p:nvPr>
        </p:nvSpPr>
        <p:spPr bwMode="auto">
          <a:xfrm>
            <a:off x="2789737" y="4854540"/>
            <a:ext cx="10515600" cy="1296184"/>
          </a:xfrm>
        </p:spPr>
        <p:txBody>
          <a:bodyPr>
            <a:normAutofit/>
          </a:bodyPr>
          <a:lstStyle/>
          <a:p>
            <a:pPr>
              <a:defRPr/>
            </a:pPr>
            <a:r>
              <a:rPr sz="2000" b="1" i="1" strike="noStrike" dirty="0">
                <a:latin typeface="Times New Roman"/>
                <a:ea typeface="Times New Roman"/>
                <a:cs typeface="Times New Roman"/>
              </a:rPr>
              <a:t>HW probe #1</a:t>
            </a:r>
            <a:r>
              <a:rPr sz="2000" b="1" i="0" strike="noStrike" dirty="0">
                <a:latin typeface="Times New Roman"/>
                <a:ea typeface="Times New Roman"/>
                <a:cs typeface="Times New Roman"/>
              </a:rPr>
              <a:t>:</a:t>
            </a:r>
            <a:r>
              <a:rPr sz="2000" b="0" i="0" strike="noStrike" dirty="0">
                <a:latin typeface="Times New Roman"/>
                <a:ea typeface="Times New Roman"/>
                <a:cs typeface="Times New Roman"/>
              </a:rPr>
              <a:t> moved to D-Hall in Tuesday 15.30</a:t>
            </a:r>
            <a:endParaRPr sz="2000" b="1" i="1" strike="noStrike" dirty="0">
              <a:latin typeface="Times New Roman"/>
              <a:ea typeface="Times New Roman"/>
              <a:cs typeface="Times New Roman"/>
            </a:endParaRPr>
          </a:p>
        </p:txBody>
      </p:sp>
    </p:spTree>
    <p:extLst>
      <p:ext uri="{BB962C8B-B14F-4D97-AF65-F5344CB8AC3E}">
        <p14:creationId xmlns:p14="http://schemas.microsoft.com/office/powerpoint/2010/main" val="35829731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14091" y="333835"/>
            <a:ext cx="11238572" cy="1026613"/>
          </a:xfrm>
          <a:prstGeom prst="rect">
            <a:avLst/>
          </a:prstGeom>
        </p:spPr>
        <p:txBody>
          <a:bodyPr vert="horz" lIns="91440" tIns="45720" rIns="91440" bIns="45720" rtlCol="0" anchor="ctr">
            <a:normAutofit lnSpcReduction="10000"/>
          </a:bodyPr>
          <a:lstStyle/>
          <a:p>
            <a:pPr lvl="0">
              <a:lnSpc>
                <a:spcPct val="90000"/>
              </a:lnSpc>
              <a:spcBef>
                <a:spcPct val="0"/>
              </a:spcBef>
              <a:defRPr/>
            </a:pPr>
            <a:r>
              <a:rPr lang="en-US" sz="3600" b="1" dirty="0">
                <a:solidFill>
                  <a:schemeClr val="accent1">
                    <a:lumMod val="50000"/>
                  </a:schemeClr>
                </a:solidFill>
                <a:ea typeface="TImes New Roman"/>
                <a:cs typeface="TImes New Roman"/>
              </a:rPr>
              <a:t>Download Throughput HW Probe #6 in Black Box, </a:t>
            </a:r>
          </a:p>
          <a:p>
            <a:pPr lvl="0">
              <a:lnSpc>
                <a:spcPct val="90000"/>
              </a:lnSpc>
              <a:spcBef>
                <a:spcPct val="0"/>
              </a:spcBef>
              <a:defRPr/>
            </a:pPr>
            <a:r>
              <a:rPr lang="en-US" sz="3600" b="1" dirty="0">
                <a:solidFill>
                  <a:schemeClr val="accent1">
                    <a:lumMod val="50000"/>
                  </a:schemeClr>
                </a:solidFill>
                <a:ea typeface="TImes New Roman"/>
                <a:cs typeface="TImes New Roman"/>
              </a:rPr>
              <a:t>Monday (14.00 - 21.00), </a:t>
            </a:r>
            <a:r>
              <a:rPr lang="en-US" sz="3600" b="1" dirty="0">
                <a:solidFill>
                  <a:srgbClr val="FF0000"/>
                </a:solidFill>
                <a:ea typeface="TImes New Roman"/>
                <a:cs typeface="TImes New Roman"/>
              </a:rPr>
              <a:t>including all test tools</a:t>
            </a: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10" name="9 - Εικόνα" descr="chart(1).png"/>
          <p:cNvPicPr>
            <a:picLocks noChangeAspect="1"/>
          </p:cNvPicPr>
          <p:nvPr/>
        </p:nvPicPr>
        <p:blipFill>
          <a:blip r:embed="rId3" cstate="print"/>
          <a:stretch>
            <a:fillRect/>
          </a:stretch>
        </p:blipFill>
        <p:spPr>
          <a:xfrm>
            <a:off x="1256369" y="1145693"/>
            <a:ext cx="8355981" cy="5166782"/>
          </a:xfrm>
          <a:prstGeom prst="rect">
            <a:avLst/>
          </a:prstGeom>
        </p:spPr>
      </p:pic>
    </p:spTree>
    <p:extLst>
      <p:ext uri="{BB962C8B-B14F-4D97-AF65-F5344CB8AC3E}">
        <p14:creationId xmlns:p14="http://schemas.microsoft.com/office/powerpoint/2010/main" val="3582973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6662" y="415232"/>
            <a:ext cx="9894723" cy="430909"/>
          </a:xfrm>
        </p:spPr>
        <p:txBody>
          <a:bodyPr>
            <a:noAutofit/>
          </a:bodyPr>
          <a:lstStyle/>
          <a:p>
            <a:r>
              <a:rPr lang="en-GB" sz="3600" dirty="0" err="1"/>
              <a:t>WiFiMon</a:t>
            </a:r>
            <a:r>
              <a:rPr lang="en-GB" sz="3600" dirty="0"/>
              <a:t>: Introduction</a:t>
            </a:r>
          </a:p>
        </p:txBody>
      </p:sp>
      <p:sp>
        <p:nvSpPr>
          <p:cNvPr id="6" name="TextBox 5"/>
          <p:cNvSpPr txBox="1"/>
          <p:nvPr/>
        </p:nvSpPr>
        <p:spPr>
          <a:xfrm>
            <a:off x="307383" y="2180145"/>
            <a:ext cx="5636217" cy="1738934"/>
          </a:xfrm>
          <a:prstGeom prst="rect">
            <a:avLst/>
          </a:prstGeom>
          <a:noFill/>
        </p:spPr>
        <p:txBody>
          <a:bodyPr wrap="square" lIns="121917" tIns="60958" rIns="121917" bIns="60958" rtlCol="0">
            <a:spAutoFit/>
          </a:bodyPr>
          <a:lstStyle/>
          <a:p>
            <a:pPr algn="just"/>
            <a:r>
              <a:rPr lang="en-GB" sz="2100" b="1" dirty="0"/>
              <a:t>“…</a:t>
            </a:r>
            <a:r>
              <a:rPr lang="en-GB" sz="2100" i="1" dirty="0"/>
              <a:t>It is possible to gather data from multiple sources, including browser-based measurements, in addition to traditional monitoring, and extract meaningful information on the performance of a </a:t>
            </a:r>
            <a:r>
              <a:rPr lang="en-GB" sz="2100" i="1" dirty="0" err="1"/>
              <a:t>WiFi</a:t>
            </a:r>
            <a:r>
              <a:rPr lang="en-GB" sz="2100" i="1" dirty="0"/>
              <a:t> network from that data…</a:t>
            </a:r>
            <a:r>
              <a:rPr lang="en-GB" sz="2100" b="1" dirty="0"/>
              <a:t>”</a:t>
            </a:r>
            <a:r>
              <a:rPr lang="en-US" sz="2100" dirty="0"/>
              <a:t> </a:t>
            </a:r>
            <a:endParaRPr lang="en-GB" sz="2100" dirty="0"/>
          </a:p>
        </p:txBody>
      </p:sp>
      <p:sp>
        <p:nvSpPr>
          <p:cNvPr id="7" name="TextBox 6"/>
          <p:cNvSpPr txBox="1"/>
          <p:nvPr/>
        </p:nvSpPr>
        <p:spPr>
          <a:xfrm>
            <a:off x="298969" y="1400212"/>
            <a:ext cx="2773495" cy="492443"/>
          </a:xfrm>
          <a:prstGeom prst="rect">
            <a:avLst/>
          </a:prstGeom>
          <a:noFill/>
        </p:spPr>
        <p:txBody>
          <a:bodyPr wrap="none" lIns="121917" tIns="60958" rIns="121917" bIns="60958" rtlCol="0">
            <a:spAutoFit/>
          </a:bodyPr>
          <a:lstStyle/>
          <a:p>
            <a:r>
              <a:rPr lang="en-GB" sz="2400" b="1" dirty="0"/>
              <a:t>Mission Statement:</a:t>
            </a:r>
            <a:r>
              <a:rPr lang="en-GB" dirty="0"/>
              <a:t> </a:t>
            </a:r>
          </a:p>
        </p:txBody>
      </p:sp>
      <p:pic>
        <p:nvPicPr>
          <p:cNvPr id="8" name="Picture 7" descr="Poster_2016_WiFiMon_GN4_1_SA3T3_TNC2016.pptx.pd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5841" y="762798"/>
            <a:ext cx="4068229" cy="5443216"/>
          </a:xfrm>
          <a:prstGeom prst="rect">
            <a:avLst/>
          </a:prstGeom>
          <a:ln>
            <a:solidFill>
              <a:schemeClr val="tx1"/>
            </a:solidFill>
          </a:ln>
        </p:spPr>
      </p:pic>
    </p:spTree>
    <p:extLst>
      <p:ext uri="{BB962C8B-B14F-4D97-AF65-F5344CB8AC3E}">
        <p14:creationId xmlns:p14="http://schemas.microsoft.com/office/powerpoint/2010/main" val="32535232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 Εικόνα" descr="chart(5).png"/>
          <p:cNvPicPr>
            <a:picLocks noChangeAspect="1"/>
          </p:cNvPicPr>
          <p:nvPr/>
        </p:nvPicPr>
        <p:blipFill>
          <a:blip r:embed="rId3" cstate="print"/>
          <a:stretch>
            <a:fillRect/>
          </a:stretch>
        </p:blipFill>
        <p:spPr>
          <a:xfrm>
            <a:off x="-67479" y="1260088"/>
            <a:ext cx="7610480" cy="4705814"/>
          </a:xfrm>
          <a:prstGeom prst="rect">
            <a:avLst/>
          </a:prstGeom>
        </p:spPr>
      </p:pic>
      <p:sp>
        <p:nvSpPr>
          <p:cNvPr id="13" name="Title 1"/>
          <p:cNvSpPr txBox="1">
            <a:spLocks/>
          </p:cNvSpPr>
          <p:nvPr/>
        </p:nvSpPr>
        <p:spPr bwMode="auto">
          <a:xfrm>
            <a:off x="314091" y="333835"/>
            <a:ext cx="11238572" cy="1026613"/>
          </a:xfrm>
          <a:prstGeom prst="rect">
            <a:avLst/>
          </a:prstGeom>
        </p:spPr>
        <p:txBody>
          <a:bodyPr vert="horz" lIns="91440" tIns="45720" rIns="91440" bIns="45720" rtlCol="0" anchor="ctr">
            <a:normAutofit lnSpcReduction="10000"/>
          </a:bodyPr>
          <a:lstStyle/>
          <a:p>
            <a:pPr lvl="0">
              <a:lnSpc>
                <a:spcPct val="90000"/>
              </a:lnSpc>
              <a:spcBef>
                <a:spcPct val="0"/>
              </a:spcBef>
              <a:defRPr/>
            </a:pPr>
            <a:r>
              <a:rPr lang="en-US" sz="3600" b="1" dirty="0">
                <a:solidFill>
                  <a:schemeClr val="accent1">
                    <a:lumMod val="50000"/>
                  </a:schemeClr>
                </a:solidFill>
                <a:ea typeface="TImes New Roman"/>
                <a:cs typeface="TImes New Roman"/>
              </a:rPr>
              <a:t>Download Throughput HW Probe #6 in Black Box, </a:t>
            </a:r>
          </a:p>
          <a:p>
            <a:pPr lvl="0">
              <a:lnSpc>
                <a:spcPct val="90000"/>
              </a:lnSpc>
              <a:spcBef>
                <a:spcPct val="0"/>
              </a:spcBef>
              <a:defRPr/>
            </a:pPr>
            <a:r>
              <a:rPr lang="en-US" sz="3600" b="1" dirty="0">
                <a:solidFill>
                  <a:schemeClr val="accent1">
                    <a:lumMod val="50000"/>
                  </a:schemeClr>
                </a:solidFill>
                <a:ea typeface="TImes New Roman"/>
                <a:cs typeface="TImes New Roman"/>
              </a:rPr>
              <a:t>Monday (14.00 - 21.00), </a:t>
            </a:r>
            <a:r>
              <a:rPr lang="en-US" sz="3600" b="1" dirty="0">
                <a:solidFill>
                  <a:srgbClr val="FF0000"/>
                </a:solidFill>
                <a:ea typeface="TImes New Roman"/>
                <a:cs typeface="TImes New Roman"/>
              </a:rPr>
              <a:t>Test tools average</a:t>
            </a: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7" name="Content Placeholder 2"/>
          <p:cNvSpPr>
            <a:spLocks noGrp="1"/>
          </p:cNvSpPr>
          <p:nvPr>
            <p:ph idx="1"/>
          </p:nvPr>
        </p:nvSpPr>
        <p:spPr bwMode="auto">
          <a:xfrm>
            <a:off x="7268455" y="1987191"/>
            <a:ext cx="3949671" cy="1296184"/>
          </a:xfrm>
        </p:spPr>
        <p:txBody>
          <a:bodyPr>
            <a:noAutofit/>
          </a:bodyPr>
          <a:lstStyle/>
          <a:p>
            <a:pPr algn="just">
              <a:defRPr/>
            </a:pPr>
            <a:r>
              <a:rPr sz="2000" b="0" i="0" strike="noStrike" dirty="0" err="1">
                <a:solidFill>
                  <a:schemeClr val="tx1"/>
                </a:solidFill>
                <a:latin typeface="Times New Roman"/>
                <a:ea typeface="Times New Roman"/>
                <a:cs typeface="Times New Roman"/>
              </a:rPr>
              <a:t>WiFi</a:t>
            </a:r>
            <a:r>
              <a:rPr sz="2000" b="0" i="0" strike="noStrike" dirty="0">
                <a:solidFill>
                  <a:schemeClr val="tx1"/>
                </a:solidFill>
                <a:latin typeface="Times New Roman"/>
                <a:ea typeface="Times New Roman"/>
                <a:cs typeface="Times New Roman"/>
              </a:rPr>
              <a:t> </a:t>
            </a:r>
            <a:r>
              <a:rPr lang="en-US" sz="2000" b="0" i="0" strike="noStrike" dirty="0">
                <a:solidFill>
                  <a:schemeClr val="tx1"/>
                </a:solidFill>
                <a:latin typeface="Times New Roman"/>
                <a:ea typeface="Times New Roman"/>
                <a:cs typeface="Times New Roman"/>
              </a:rPr>
              <a:t>problematic </a:t>
            </a:r>
            <a:r>
              <a:rPr sz="2000" b="0" i="0" strike="noStrike" dirty="0">
                <a:solidFill>
                  <a:schemeClr val="tx1"/>
                </a:solidFill>
                <a:latin typeface="Times New Roman"/>
                <a:ea typeface="Times New Roman"/>
                <a:cs typeface="Times New Roman"/>
              </a:rPr>
              <a:t>during lightning talks (14.00 - 15.20)</a:t>
            </a:r>
          </a:p>
          <a:p>
            <a:pPr algn="just">
              <a:defRPr/>
            </a:pPr>
            <a:r>
              <a:rPr sz="2000" b="0" i="0" strike="noStrike" dirty="0" err="1">
                <a:solidFill>
                  <a:schemeClr val="tx1"/>
                </a:solidFill>
                <a:latin typeface="Times New Roman"/>
                <a:ea typeface="Times New Roman"/>
                <a:cs typeface="Times New Roman"/>
              </a:rPr>
              <a:t>WiFi</a:t>
            </a:r>
            <a:r>
              <a:rPr sz="2000" b="0" i="0" strike="noStrike" dirty="0">
                <a:solidFill>
                  <a:schemeClr val="tx1"/>
                </a:solidFill>
                <a:latin typeface="Times New Roman"/>
                <a:ea typeface="Times New Roman"/>
                <a:cs typeface="Times New Roman"/>
              </a:rPr>
              <a:t> </a:t>
            </a:r>
            <a:r>
              <a:rPr lang="en-US" sz="2000" b="0" i="0" strike="noStrike" dirty="0">
                <a:solidFill>
                  <a:schemeClr val="tx1"/>
                </a:solidFill>
                <a:latin typeface="Times New Roman"/>
                <a:ea typeface="Times New Roman"/>
                <a:cs typeface="Times New Roman"/>
              </a:rPr>
              <a:t>OK </a:t>
            </a:r>
            <a:r>
              <a:rPr sz="2000" b="0" i="0" strike="noStrike" dirty="0">
                <a:solidFill>
                  <a:schemeClr val="tx1"/>
                </a:solidFill>
                <a:latin typeface="Times New Roman"/>
                <a:ea typeface="Times New Roman"/>
                <a:cs typeface="Times New Roman"/>
              </a:rPr>
              <a:t>in the afternoon when lots of people</a:t>
            </a:r>
            <a:r>
              <a:rPr lang="en-US" sz="2000" dirty="0">
                <a:solidFill>
                  <a:schemeClr val="tx1"/>
                </a:solidFill>
                <a:latin typeface="Times New Roman"/>
                <a:ea typeface="Times New Roman"/>
                <a:cs typeface="Times New Roman"/>
              </a:rPr>
              <a:t> have </a:t>
            </a:r>
            <a:r>
              <a:rPr sz="2000" b="0" i="0" strike="noStrike" dirty="0">
                <a:solidFill>
                  <a:schemeClr val="tx1"/>
                </a:solidFill>
                <a:latin typeface="Times New Roman"/>
                <a:ea typeface="Times New Roman"/>
                <a:cs typeface="Times New Roman"/>
              </a:rPr>
              <a:t>left the venue</a:t>
            </a:r>
            <a:endParaRPr lang="en-US" sz="2000" dirty="0">
              <a:solidFill>
                <a:schemeClr val="tx1"/>
              </a:solidFill>
              <a:latin typeface="Times New Roman"/>
              <a:ea typeface="Times New Roman"/>
              <a:cs typeface="Times New Roman"/>
            </a:endParaRPr>
          </a:p>
          <a:p>
            <a:pPr algn="just">
              <a:defRPr/>
            </a:pPr>
            <a:r>
              <a:rPr lang="en-US" sz="2000" dirty="0">
                <a:solidFill>
                  <a:schemeClr val="tx1"/>
                </a:solidFill>
                <a:latin typeface="Times New Roman"/>
                <a:ea typeface="Times New Roman"/>
                <a:cs typeface="Times New Roman"/>
              </a:rPr>
              <a:t>Worse throughput </a:t>
            </a:r>
            <a:r>
              <a:rPr sz="2000" b="0" i="0" strike="noStrike" dirty="0">
                <a:solidFill>
                  <a:schemeClr val="tx1"/>
                </a:solidFill>
                <a:latin typeface="Times New Roman"/>
                <a:ea typeface="Times New Roman"/>
                <a:cs typeface="Times New Roman"/>
              </a:rPr>
              <a:t>during the opening reception</a:t>
            </a:r>
            <a:r>
              <a:rPr lang="en-US" sz="2000" b="0" i="0" strike="noStrike" dirty="0">
                <a:solidFill>
                  <a:schemeClr val="tx1"/>
                </a:solidFill>
                <a:latin typeface="Times New Roman"/>
                <a:ea typeface="Times New Roman"/>
                <a:cs typeface="Times New Roman"/>
              </a:rPr>
              <a:t> (17.00)</a:t>
            </a:r>
            <a:endParaRPr sz="2000" b="0" i="0" strike="noStrike" dirty="0">
              <a:solidFill>
                <a:schemeClr val="tx1"/>
              </a:solidFill>
              <a:latin typeface="Times New Roman"/>
              <a:ea typeface="Times New Roman"/>
              <a:cs typeface="Times New Roman"/>
            </a:endParaRPr>
          </a:p>
          <a:p>
            <a:pPr algn="just">
              <a:defRPr/>
            </a:pPr>
            <a:r>
              <a:rPr sz="2000" b="0" i="0" strike="noStrike" dirty="0" err="1">
                <a:solidFill>
                  <a:schemeClr val="tx1"/>
                </a:solidFill>
                <a:latin typeface="Times New Roman"/>
                <a:ea typeface="Times New Roman"/>
                <a:cs typeface="Times New Roman"/>
              </a:rPr>
              <a:t>WiF</a:t>
            </a:r>
            <a:r>
              <a:rPr lang="en-US" sz="2000" b="0" i="0" strike="noStrike" dirty="0" err="1">
                <a:solidFill>
                  <a:schemeClr val="tx1"/>
                </a:solidFill>
                <a:latin typeface="Times New Roman"/>
                <a:ea typeface="Times New Roman"/>
                <a:cs typeface="Times New Roman"/>
              </a:rPr>
              <a:t>i</a:t>
            </a:r>
            <a:r>
              <a:rPr sz="2000" b="0" i="0" strike="noStrike" dirty="0">
                <a:solidFill>
                  <a:schemeClr val="tx1"/>
                </a:solidFill>
                <a:latin typeface="Times New Roman"/>
                <a:ea typeface="Times New Roman"/>
                <a:cs typeface="Times New Roman"/>
              </a:rPr>
              <a:t> </a:t>
            </a:r>
            <a:r>
              <a:rPr lang="en-US" sz="2000" b="0" i="0" strike="noStrike" dirty="0">
                <a:solidFill>
                  <a:schemeClr val="tx1"/>
                </a:solidFill>
                <a:latin typeface="Times New Roman"/>
                <a:ea typeface="Times New Roman"/>
                <a:cs typeface="Times New Roman"/>
              </a:rPr>
              <a:t>OK </a:t>
            </a:r>
            <a:r>
              <a:rPr sz="2000" b="0" i="0" strike="noStrike" dirty="0">
                <a:solidFill>
                  <a:schemeClr val="tx1"/>
                </a:solidFill>
                <a:latin typeface="Times New Roman"/>
                <a:ea typeface="Times New Roman"/>
                <a:cs typeface="Times New Roman"/>
              </a:rPr>
              <a:t>in the evening</a:t>
            </a:r>
          </a:p>
        </p:txBody>
      </p:sp>
    </p:spTree>
    <p:extLst>
      <p:ext uri="{BB962C8B-B14F-4D97-AF65-F5344CB8AC3E}">
        <p14:creationId xmlns:p14="http://schemas.microsoft.com/office/powerpoint/2010/main" val="35829731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14091" y="333835"/>
            <a:ext cx="11238572" cy="1026613"/>
          </a:xfrm>
          <a:prstGeom prst="rect">
            <a:avLst/>
          </a:prstGeom>
        </p:spPr>
        <p:txBody>
          <a:bodyPr vert="horz" lIns="91440" tIns="45720" rIns="91440" bIns="45720" rtlCol="0" anchor="ctr">
            <a:normAutofit lnSpcReduction="10000"/>
          </a:bodyPr>
          <a:lstStyle/>
          <a:p>
            <a:pPr lvl="0">
              <a:lnSpc>
                <a:spcPct val="90000"/>
              </a:lnSpc>
              <a:spcBef>
                <a:spcPct val="0"/>
              </a:spcBef>
              <a:defRPr/>
            </a:pPr>
            <a:r>
              <a:rPr lang="en-US" sz="3600" b="1" dirty="0">
                <a:solidFill>
                  <a:schemeClr val="accent1">
                    <a:lumMod val="50000"/>
                  </a:schemeClr>
                </a:solidFill>
                <a:ea typeface="TImes New Roman"/>
                <a:cs typeface="TImes New Roman"/>
              </a:rPr>
              <a:t>Average Ping Time, HW Probe #6 in Black Box, </a:t>
            </a:r>
          </a:p>
          <a:p>
            <a:pPr lvl="0">
              <a:lnSpc>
                <a:spcPct val="90000"/>
              </a:lnSpc>
              <a:spcBef>
                <a:spcPct val="0"/>
              </a:spcBef>
              <a:defRPr/>
            </a:pPr>
            <a:r>
              <a:rPr lang="en-US" sz="3600" b="1" dirty="0">
                <a:solidFill>
                  <a:schemeClr val="accent1">
                    <a:lumMod val="50000"/>
                  </a:schemeClr>
                </a:solidFill>
                <a:ea typeface="TImes New Roman"/>
                <a:cs typeface="TImes New Roman"/>
              </a:rPr>
              <a:t>Monday (14.00 - 21.00), Test tools average</a:t>
            </a: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10" name="9 - Εικόνα" descr="chart(4).png"/>
          <p:cNvPicPr>
            <a:picLocks noChangeAspect="1"/>
          </p:cNvPicPr>
          <p:nvPr/>
        </p:nvPicPr>
        <p:blipFill>
          <a:blip r:embed="rId3" cstate="print"/>
          <a:stretch>
            <a:fillRect/>
          </a:stretch>
        </p:blipFill>
        <p:spPr>
          <a:xfrm>
            <a:off x="0" y="1602152"/>
            <a:ext cx="10805532" cy="3749310"/>
          </a:xfrm>
          <a:prstGeom prst="rect">
            <a:avLst/>
          </a:prstGeom>
        </p:spPr>
      </p:pic>
    </p:spTree>
    <p:extLst>
      <p:ext uri="{BB962C8B-B14F-4D97-AF65-F5344CB8AC3E}">
        <p14:creationId xmlns:p14="http://schemas.microsoft.com/office/powerpoint/2010/main" val="35829731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269486" y="289230"/>
            <a:ext cx="11238572" cy="1026613"/>
          </a:xfrm>
          <a:prstGeom prst="rect">
            <a:avLst/>
          </a:prstGeom>
        </p:spPr>
        <p:txBody>
          <a:bodyPr vert="horz" lIns="91440" tIns="45720" rIns="91440" bIns="45720" rtlCol="0" anchor="ctr">
            <a:normAutofit fontScale="92500"/>
          </a:bodyPr>
          <a:lstStyle/>
          <a:p>
            <a:pPr lvl="0">
              <a:lnSpc>
                <a:spcPct val="90000"/>
              </a:lnSpc>
              <a:spcBef>
                <a:spcPct val="0"/>
              </a:spcBef>
              <a:defRPr/>
            </a:pPr>
            <a:r>
              <a:rPr lang="en-US" sz="3600" b="1" dirty="0">
                <a:solidFill>
                  <a:schemeClr val="accent1">
                    <a:lumMod val="50000"/>
                  </a:schemeClr>
                </a:solidFill>
                <a:ea typeface="TImes New Roman"/>
                <a:cs typeface="TImes New Roman"/>
              </a:rPr>
              <a:t>Comparison of </a:t>
            </a:r>
            <a:r>
              <a:rPr lang="en-US" sz="3600" b="1" dirty="0" err="1">
                <a:solidFill>
                  <a:schemeClr val="accent1">
                    <a:lumMod val="50000"/>
                  </a:schemeClr>
                </a:solidFill>
                <a:ea typeface="TImes New Roman"/>
                <a:cs typeface="TImes New Roman"/>
              </a:rPr>
              <a:t>crowdsourced</a:t>
            </a:r>
            <a:r>
              <a:rPr lang="en-US" sz="3600" b="1" dirty="0">
                <a:solidFill>
                  <a:schemeClr val="accent1">
                    <a:lumMod val="50000"/>
                  </a:schemeClr>
                </a:solidFill>
                <a:ea typeface="TImes New Roman"/>
                <a:cs typeface="TImes New Roman"/>
              </a:rPr>
              <a:t> measurements with HW Probe #6 during lightning talks on Monday (Download Throughput)</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6" name="5 - Εικόνα"/>
          <p:cNvPicPr>
            <a:picLocks noChangeAspect="1"/>
          </p:cNvPicPr>
          <p:nvPr/>
        </p:nvPicPr>
        <p:blipFill>
          <a:blip r:embed="rId3" cstate="print"/>
          <a:stretch/>
        </p:blipFill>
        <p:spPr bwMode="auto">
          <a:xfrm>
            <a:off x="338774" y="1639229"/>
            <a:ext cx="10567119" cy="3119111"/>
          </a:xfrm>
          <a:prstGeom prst="rect">
            <a:avLst/>
          </a:prstGeom>
        </p:spPr>
      </p:pic>
      <p:sp>
        <p:nvSpPr>
          <p:cNvPr id="7" name="Content Placeholder 2"/>
          <p:cNvSpPr>
            <a:spLocks noGrp="1"/>
          </p:cNvSpPr>
          <p:nvPr>
            <p:ph idx="1"/>
          </p:nvPr>
        </p:nvSpPr>
        <p:spPr bwMode="auto">
          <a:xfrm>
            <a:off x="934563" y="5221045"/>
            <a:ext cx="8097925" cy="1296184"/>
          </a:xfrm>
        </p:spPr>
        <p:txBody>
          <a:bodyPr>
            <a:noAutofit/>
          </a:bodyPr>
          <a:lstStyle/>
          <a:p>
            <a:pPr algn="just">
              <a:buNone/>
              <a:defRPr/>
            </a:pPr>
            <a:r>
              <a:rPr lang="en-US" sz="2000" b="1" i="0" strike="noStrike" dirty="0">
                <a:solidFill>
                  <a:schemeClr val="tx1"/>
                </a:solidFill>
                <a:latin typeface="Times New Roman"/>
                <a:ea typeface="Times New Roman"/>
                <a:cs typeface="Times New Roman"/>
              </a:rPr>
              <a:t>Both kinds of measurements follow the same trends</a:t>
            </a:r>
            <a:endParaRPr sz="2000" b="1" i="0" strike="noStrike" dirty="0">
              <a:solidFill>
                <a:schemeClr val="tx1"/>
              </a:solidFill>
              <a:latin typeface="Times New Roman"/>
              <a:ea typeface="Times New Roman"/>
              <a:cs typeface="Times New Roman"/>
            </a:endParaRPr>
          </a:p>
        </p:txBody>
      </p:sp>
    </p:spTree>
    <p:extLst>
      <p:ext uri="{BB962C8B-B14F-4D97-AF65-F5344CB8AC3E}">
        <p14:creationId xmlns:p14="http://schemas.microsoft.com/office/powerpoint/2010/main" val="35829731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 Εικόνα" descr="chart(6).png"/>
          <p:cNvPicPr>
            <a:picLocks noChangeAspect="1"/>
          </p:cNvPicPr>
          <p:nvPr/>
        </p:nvPicPr>
        <p:blipFill>
          <a:blip r:embed="rId3" cstate="print"/>
          <a:stretch>
            <a:fillRect/>
          </a:stretch>
        </p:blipFill>
        <p:spPr>
          <a:xfrm>
            <a:off x="1123019" y="1293263"/>
            <a:ext cx="8768111" cy="4238755"/>
          </a:xfrm>
          <a:prstGeom prst="rect">
            <a:avLst/>
          </a:prstGeom>
        </p:spPr>
      </p:pic>
      <p:sp>
        <p:nvSpPr>
          <p:cNvPr id="13" name="Title 1"/>
          <p:cNvSpPr txBox="1">
            <a:spLocks/>
          </p:cNvSpPr>
          <p:nvPr/>
        </p:nvSpPr>
        <p:spPr bwMode="auto">
          <a:xfrm>
            <a:off x="269486" y="211172"/>
            <a:ext cx="11238572" cy="1026613"/>
          </a:xfrm>
          <a:prstGeom prst="rect">
            <a:avLst/>
          </a:prstGeom>
        </p:spPr>
        <p:txBody>
          <a:bodyPr vert="horz" lIns="91440" tIns="45720" rIns="91440" bIns="45720" rtlCol="0" anchor="ctr">
            <a:normAutofit lnSpcReduction="10000"/>
          </a:bodyPr>
          <a:lstStyle/>
          <a:p>
            <a:pPr lvl="0">
              <a:lnSpc>
                <a:spcPct val="90000"/>
              </a:lnSpc>
              <a:spcBef>
                <a:spcPct val="0"/>
              </a:spcBef>
              <a:defRPr/>
            </a:pPr>
            <a:r>
              <a:rPr lang="en-US" sz="3600" b="1" dirty="0">
                <a:solidFill>
                  <a:schemeClr val="accent1">
                    <a:lumMod val="50000"/>
                  </a:schemeClr>
                </a:solidFill>
                <a:ea typeface="TImes New Roman"/>
                <a:cs typeface="TImes New Roman"/>
              </a:rPr>
              <a:t>Download Throughput of HW Probe #1 in Small Hall, Monday (all day), Test Tools Average</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1" name="Content Placeholder 2"/>
          <p:cNvSpPr>
            <a:spLocks noGrp="1"/>
          </p:cNvSpPr>
          <p:nvPr>
            <p:ph idx="1"/>
          </p:nvPr>
        </p:nvSpPr>
        <p:spPr bwMode="auto">
          <a:xfrm>
            <a:off x="1191040" y="5410615"/>
            <a:ext cx="9826365" cy="1296184"/>
          </a:xfrm>
        </p:spPr>
        <p:txBody>
          <a:bodyPr>
            <a:noAutofit/>
          </a:bodyPr>
          <a:lstStyle/>
          <a:p>
            <a:pPr algn="just">
              <a:buNone/>
              <a:defRPr/>
            </a:pPr>
            <a:r>
              <a:rPr lang="en-US" sz="2400" b="1" dirty="0">
                <a:solidFill>
                  <a:schemeClr val="tx1"/>
                </a:solidFill>
                <a:latin typeface="Times New Roman"/>
                <a:ea typeface="Times New Roman"/>
                <a:cs typeface="Times New Roman"/>
              </a:rPr>
              <a:t>Worse throughput when lots of people are in the venue</a:t>
            </a:r>
            <a:endParaRPr sz="2400" b="1" i="0" strike="noStrike" dirty="0">
              <a:solidFill>
                <a:schemeClr val="tx1"/>
              </a:solidFill>
              <a:latin typeface="Times New Roman"/>
              <a:ea typeface="Times New Roman"/>
              <a:cs typeface="Times New Roman"/>
            </a:endParaRPr>
          </a:p>
        </p:txBody>
      </p:sp>
    </p:spTree>
    <p:extLst>
      <p:ext uri="{BB962C8B-B14F-4D97-AF65-F5344CB8AC3E}">
        <p14:creationId xmlns:p14="http://schemas.microsoft.com/office/powerpoint/2010/main" val="35829731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 Εικόνα" descr="chart(7).png"/>
          <p:cNvPicPr>
            <a:picLocks noChangeAspect="1"/>
          </p:cNvPicPr>
          <p:nvPr/>
        </p:nvPicPr>
        <p:blipFill>
          <a:blip r:embed="rId3" cstate="print"/>
          <a:stretch>
            <a:fillRect/>
          </a:stretch>
        </p:blipFill>
        <p:spPr>
          <a:xfrm>
            <a:off x="992459" y="1179147"/>
            <a:ext cx="8842917" cy="4677224"/>
          </a:xfrm>
          <a:prstGeom prst="rect">
            <a:avLst/>
          </a:prstGeom>
        </p:spPr>
      </p:pic>
      <p:sp>
        <p:nvSpPr>
          <p:cNvPr id="13" name="Title 1"/>
          <p:cNvSpPr txBox="1">
            <a:spLocks/>
          </p:cNvSpPr>
          <p:nvPr/>
        </p:nvSpPr>
        <p:spPr bwMode="auto">
          <a:xfrm>
            <a:off x="314091" y="333835"/>
            <a:ext cx="11238572" cy="1026613"/>
          </a:xfrm>
          <a:prstGeom prst="rect">
            <a:avLst/>
          </a:prstGeom>
        </p:spPr>
        <p:txBody>
          <a:bodyPr vert="horz" lIns="91440" tIns="45720" rIns="91440" bIns="45720" rtlCol="0" anchor="ctr">
            <a:normAutofit lnSpcReduction="10000"/>
          </a:bodyPr>
          <a:lstStyle/>
          <a:p>
            <a:pPr lvl="0">
              <a:lnSpc>
                <a:spcPct val="90000"/>
              </a:lnSpc>
              <a:spcBef>
                <a:spcPct val="0"/>
              </a:spcBef>
              <a:defRPr/>
            </a:pPr>
            <a:r>
              <a:rPr lang="en-US" sz="3600" b="1" dirty="0">
                <a:solidFill>
                  <a:schemeClr val="accent1">
                    <a:lumMod val="50000"/>
                  </a:schemeClr>
                </a:solidFill>
                <a:ea typeface="TImes New Roman"/>
                <a:cs typeface="TImes New Roman"/>
              </a:rPr>
              <a:t>Download Throughput of HW Probe #1 moved from Small Hall to D-Hall, Test Tools Average</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1" name="Content Placeholder 2"/>
          <p:cNvSpPr>
            <a:spLocks noGrp="1"/>
          </p:cNvSpPr>
          <p:nvPr>
            <p:ph idx="1"/>
          </p:nvPr>
        </p:nvSpPr>
        <p:spPr bwMode="auto">
          <a:xfrm>
            <a:off x="1257948" y="5795991"/>
            <a:ext cx="9826365" cy="1296184"/>
          </a:xfrm>
        </p:spPr>
        <p:txBody>
          <a:bodyPr>
            <a:noAutofit/>
          </a:bodyPr>
          <a:lstStyle/>
          <a:p>
            <a:pPr algn="just">
              <a:buNone/>
              <a:defRPr/>
            </a:pPr>
            <a:r>
              <a:rPr lang="en-US" sz="2400" b="1" dirty="0">
                <a:solidFill>
                  <a:schemeClr val="tx1"/>
                </a:solidFill>
                <a:latin typeface="Times New Roman"/>
                <a:ea typeface="Times New Roman"/>
                <a:cs typeface="Times New Roman"/>
              </a:rPr>
              <a:t>Worse throughput in Small Hall than in D-Hall</a:t>
            </a:r>
            <a:endParaRPr sz="2400" b="1" i="0" strike="noStrike" dirty="0">
              <a:solidFill>
                <a:schemeClr val="tx1"/>
              </a:solidFill>
              <a:latin typeface="Times New Roman"/>
              <a:ea typeface="Times New Roman"/>
              <a:cs typeface="Times New Roman"/>
            </a:endParaRPr>
          </a:p>
        </p:txBody>
      </p:sp>
    </p:spTree>
    <p:extLst>
      <p:ext uri="{BB962C8B-B14F-4D97-AF65-F5344CB8AC3E}">
        <p14:creationId xmlns:p14="http://schemas.microsoft.com/office/powerpoint/2010/main" val="35829731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14091" y="333835"/>
            <a:ext cx="11238572" cy="1026613"/>
          </a:xfrm>
          <a:prstGeom prst="rect">
            <a:avLst/>
          </a:prstGeom>
        </p:spPr>
        <p:txBody>
          <a:bodyPr vert="horz" lIns="91440" tIns="45720" rIns="91440" bIns="45720" rtlCol="0" anchor="ctr">
            <a:normAutofit lnSpcReduction="10000"/>
          </a:bodyPr>
          <a:lstStyle/>
          <a:p>
            <a:pPr lvl="0">
              <a:lnSpc>
                <a:spcPct val="90000"/>
              </a:lnSpc>
              <a:spcBef>
                <a:spcPct val="0"/>
              </a:spcBef>
              <a:defRPr/>
            </a:pPr>
            <a:r>
              <a:rPr lang="en-US" sz="3600" b="1" dirty="0">
                <a:solidFill>
                  <a:schemeClr val="accent1">
                    <a:lumMod val="50000"/>
                  </a:schemeClr>
                </a:solidFill>
                <a:ea typeface="TImes New Roman"/>
                <a:cs typeface="TImes New Roman"/>
              </a:rPr>
              <a:t>Download Throughput of HW Probe #7 in Atrium Hall,</a:t>
            </a:r>
            <a:br>
              <a:rPr lang="en-US" sz="3600" b="1" dirty="0">
                <a:solidFill>
                  <a:schemeClr val="accent1">
                    <a:lumMod val="50000"/>
                  </a:schemeClr>
                </a:solidFill>
                <a:ea typeface="TImes New Roman"/>
                <a:cs typeface="TImes New Roman"/>
              </a:rPr>
            </a:br>
            <a:r>
              <a:rPr lang="en-US" sz="3600" b="1" dirty="0">
                <a:solidFill>
                  <a:schemeClr val="accent1">
                    <a:lumMod val="50000"/>
                  </a:schemeClr>
                </a:solidFill>
                <a:ea typeface="TImes New Roman"/>
                <a:cs typeface="TImes New Roman"/>
              </a:rPr>
              <a:t>Monday 11.00 till Wednesday 15.30, Test Tools Average</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1" name="Content Placeholder 2"/>
          <p:cNvSpPr>
            <a:spLocks noGrp="1"/>
          </p:cNvSpPr>
          <p:nvPr>
            <p:ph idx="1"/>
          </p:nvPr>
        </p:nvSpPr>
        <p:spPr bwMode="auto">
          <a:xfrm>
            <a:off x="1369461" y="5717933"/>
            <a:ext cx="9826365" cy="1296184"/>
          </a:xfrm>
        </p:spPr>
        <p:txBody>
          <a:bodyPr>
            <a:noAutofit/>
          </a:bodyPr>
          <a:lstStyle/>
          <a:p>
            <a:pPr algn="just">
              <a:buNone/>
              <a:defRPr/>
            </a:pPr>
            <a:r>
              <a:rPr lang="en-US" sz="2400" b="1" dirty="0">
                <a:solidFill>
                  <a:schemeClr val="tx1"/>
                </a:solidFill>
                <a:latin typeface="Times New Roman"/>
                <a:ea typeface="Times New Roman"/>
                <a:cs typeface="Times New Roman"/>
              </a:rPr>
              <a:t>Worse average download throughput during coffee breaks</a:t>
            </a:r>
            <a:endParaRPr sz="2400" b="1" i="0" strike="noStrike" dirty="0">
              <a:solidFill>
                <a:schemeClr val="tx1"/>
              </a:solidFill>
              <a:latin typeface="Times New Roman"/>
              <a:ea typeface="Times New Roman"/>
              <a:cs typeface="Times New Roman"/>
            </a:endParaRPr>
          </a:p>
        </p:txBody>
      </p:sp>
      <p:pic>
        <p:nvPicPr>
          <p:cNvPr id="7" name="6 - Εικόνα" descr="chart(8).png"/>
          <p:cNvPicPr>
            <a:picLocks noChangeAspect="1"/>
          </p:cNvPicPr>
          <p:nvPr/>
        </p:nvPicPr>
        <p:blipFill>
          <a:blip r:embed="rId3" cstate="print"/>
          <a:stretch>
            <a:fillRect/>
          </a:stretch>
        </p:blipFill>
        <p:spPr>
          <a:xfrm>
            <a:off x="802888" y="1428674"/>
            <a:ext cx="9110546" cy="4274518"/>
          </a:xfrm>
          <a:prstGeom prst="rect">
            <a:avLst/>
          </a:prstGeom>
        </p:spPr>
      </p:pic>
    </p:spTree>
    <p:extLst>
      <p:ext uri="{BB962C8B-B14F-4D97-AF65-F5344CB8AC3E}">
        <p14:creationId xmlns:p14="http://schemas.microsoft.com/office/powerpoint/2010/main" val="35829731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30183" y="370627"/>
            <a:ext cx="9894723" cy="430909"/>
          </a:xfrm>
        </p:spPr>
        <p:txBody>
          <a:bodyPr>
            <a:noAutofit/>
          </a:bodyPr>
          <a:lstStyle/>
          <a:p>
            <a:r>
              <a:rPr lang="en-GB" sz="3600" dirty="0"/>
              <a:t>Conclusions and future work</a:t>
            </a:r>
          </a:p>
        </p:txBody>
      </p:sp>
      <p:sp>
        <p:nvSpPr>
          <p:cNvPr id="2" name="Content Placeholder 1"/>
          <p:cNvSpPr>
            <a:spLocks noGrp="1"/>
          </p:cNvSpPr>
          <p:nvPr>
            <p:ph idx="1"/>
          </p:nvPr>
        </p:nvSpPr>
        <p:spPr>
          <a:xfrm>
            <a:off x="490654" y="1060059"/>
            <a:ext cx="10181063" cy="4914531"/>
          </a:xfrm>
        </p:spPr>
        <p:txBody>
          <a:bodyPr>
            <a:noAutofit/>
          </a:bodyPr>
          <a:lstStyle/>
          <a:p>
            <a:pPr marL="0" indent="0">
              <a:buNone/>
            </a:pPr>
            <a:r>
              <a:rPr lang="en-US" sz="1800" b="1" dirty="0">
                <a:solidFill>
                  <a:schemeClr val="tx1"/>
                </a:solidFill>
              </a:rPr>
              <a:t>The expertise gained so far revealed that it is possible to:</a:t>
            </a:r>
          </a:p>
          <a:p>
            <a:r>
              <a:rPr lang="en-US" sz="1800" dirty="0">
                <a:solidFill>
                  <a:schemeClr val="tx1"/>
                </a:solidFill>
              </a:rPr>
              <a:t>Measure specific parameters of a wireless network through JavaScript</a:t>
            </a:r>
          </a:p>
          <a:p>
            <a:r>
              <a:rPr lang="en-US" sz="1800" dirty="0">
                <a:solidFill>
                  <a:schemeClr val="tx1"/>
                </a:solidFill>
              </a:rPr>
              <a:t>Correlate these measured raw data from various log files</a:t>
            </a:r>
          </a:p>
          <a:p>
            <a:r>
              <a:rPr lang="en-US" sz="1800" dirty="0">
                <a:solidFill>
                  <a:schemeClr val="tx1"/>
                </a:solidFill>
              </a:rPr>
              <a:t>Monitor and validate the performance of </a:t>
            </a:r>
            <a:r>
              <a:rPr lang="en-US" sz="1800" dirty="0" err="1">
                <a:solidFill>
                  <a:schemeClr val="tx1"/>
                </a:solidFill>
              </a:rPr>
              <a:t>WiFi</a:t>
            </a:r>
            <a:r>
              <a:rPr lang="en-US" sz="1800" dirty="0">
                <a:solidFill>
                  <a:schemeClr val="tx1"/>
                </a:solidFill>
              </a:rPr>
              <a:t> as experienced by end-users</a:t>
            </a:r>
          </a:p>
          <a:p>
            <a:pPr marL="0" indent="0">
              <a:buNone/>
            </a:pPr>
            <a:r>
              <a:rPr lang="en-US" sz="1800" b="1" dirty="0">
                <a:solidFill>
                  <a:schemeClr val="tx1"/>
                </a:solidFill>
              </a:rPr>
              <a:t>Future steps:</a:t>
            </a:r>
          </a:p>
          <a:p>
            <a:r>
              <a:rPr lang="en-US" sz="1800" dirty="0">
                <a:solidFill>
                  <a:schemeClr val="tx1"/>
                </a:solidFill>
              </a:rPr>
              <a:t>Verification of JavaScript measurements accuracy (comparison with HW monitoring probes)</a:t>
            </a:r>
          </a:p>
          <a:p>
            <a:r>
              <a:rPr lang="en-US" sz="1800" dirty="0">
                <a:solidFill>
                  <a:schemeClr val="tx1"/>
                </a:solidFill>
              </a:rPr>
              <a:t>Explore privacy issues so as to be in accordance with campus policies </a:t>
            </a:r>
          </a:p>
          <a:p>
            <a:pPr lvl="1"/>
            <a:r>
              <a:rPr lang="en-US" sz="1600" dirty="0">
                <a:solidFill>
                  <a:schemeClr val="tx1"/>
                </a:solidFill>
              </a:rPr>
              <a:t>Inform the end-user through pop-ups, approve performance tests</a:t>
            </a:r>
          </a:p>
          <a:p>
            <a:pPr lvl="1"/>
            <a:r>
              <a:rPr lang="en-US" sz="1600" dirty="0">
                <a:solidFill>
                  <a:schemeClr val="tx1"/>
                </a:solidFill>
              </a:rPr>
              <a:t>Links or pop-ups that explain the process of data collection.</a:t>
            </a:r>
          </a:p>
          <a:p>
            <a:pPr lvl="1"/>
            <a:r>
              <a:rPr lang="en-US" sz="1600" dirty="0">
                <a:solidFill>
                  <a:schemeClr val="tx1"/>
                </a:solidFill>
              </a:rPr>
              <a:t>If tests are performed without user intervention, ensure that sensitive data will be </a:t>
            </a:r>
            <a:r>
              <a:rPr lang="en-US" sz="1600" dirty="0" err="1">
                <a:solidFill>
                  <a:schemeClr val="tx1"/>
                </a:solidFill>
              </a:rPr>
              <a:t>analysed</a:t>
            </a:r>
            <a:r>
              <a:rPr lang="en-US" sz="1600" dirty="0">
                <a:solidFill>
                  <a:schemeClr val="tx1"/>
                </a:solidFill>
              </a:rPr>
              <a:t> with caution.</a:t>
            </a:r>
          </a:p>
          <a:p>
            <a:r>
              <a:rPr lang="en-US" sz="1800" dirty="0">
                <a:solidFill>
                  <a:schemeClr val="tx1"/>
                </a:solidFill>
              </a:rPr>
              <a:t>Data Analysis (Elastic Search) </a:t>
            </a:r>
          </a:p>
          <a:p>
            <a:pPr lvl="1"/>
            <a:r>
              <a:rPr lang="en-US" sz="1600" dirty="0">
                <a:solidFill>
                  <a:schemeClr val="tx1"/>
                </a:solidFill>
              </a:rPr>
              <a:t>To process a long time history</a:t>
            </a:r>
          </a:p>
          <a:p>
            <a:pPr lvl="1"/>
            <a:r>
              <a:rPr lang="en-US" sz="1600" dirty="0">
                <a:solidFill>
                  <a:schemeClr val="tx1"/>
                </a:solidFill>
              </a:rPr>
              <a:t>To elaborate a “PERFORMANCE Benchmark”</a:t>
            </a:r>
          </a:p>
          <a:p>
            <a:r>
              <a:rPr lang="en-US" sz="1800" dirty="0">
                <a:solidFill>
                  <a:schemeClr val="tx1"/>
                </a:solidFill>
              </a:rPr>
              <a:t>Design a Service (roll out to the most of the NRENs)</a:t>
            </a:r>
          </a:p>
          <a:p>
            <a:pPr lvl="1"/>
            <a:r>
              <a:rPr lang="en-US" sz="1600" dirty="0">
                <a:solidFill>
                  <a:schemeClr val="tx1"/>
                </a:solidFill>
              </a:rPr>
              <a:t>Commercial aspect in focus of our investigations</a:t>
            </a:r>
            <a:endParaRPr lang="en-GB" sz="1600" dirty="0">
              <a:solidFill>
                <a:schemeClr val="tx1"/>
              </a:solidFill>
            </a:endParaRPr>
          </a:p>
        </p:txBody>
      </p:sp>
    </p:spTree>
    <p:extLst>
      <p:ext uri="{BB962C8B-B14F-4D97-AF65-F5344CB8AC3E}">
        <p14:creationId xmlns:p14="http://schemas.microsoft.com/office/powerpoint/2010/main" val="2816615195"/>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281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75510" y="426384"/>
            <a:ext cx="9894723" cy="430909"/>
          </a:xfrm>
        </p:spPr>
        <p:txBody>
          <a:bodyPr>
            <a:noAutofit/>
          </a:bodyPr>
          <a:lstStyle/>
          <a:p>
            <a:r>
              <a:rPr lang="en-GB" sz="3600" dirty="0" err="1"/>
              <a:t>WiFiMon</a:t>
            </a:r>
            <a:r>
              <a:rPr lang="en-GB" sz="3600" dirty="0"/>
              <a:t> - Problem statement</a:t>
            </a:r>
          </a:p>
        </p:txBody>
      </p:sp>
      <p:sp>
        <p:nvSpPr>
          <p:cNvPr id="6" name="TextBox 5"/>
          <p:cNvSpPr txBox="1"/>
          <p:nvPr/>
        </p:nvSpPr>
        <p:spPr>
          <a:xfrm>
            <a:off x="770148" y="1126469"/>
            <a:ext cx="10126993" cy="1738934"/>
          </a:xfrm>
          <a:prstGeom prst="rect">
            <a:avLst/>
          </a:prstGeom>
          <a:noFill/>
        </p:spPr>
        <p:txBody>
          <a:bodyPr wrap="square" lIns="121917" tIns="60958" rIns="121917" bIns="60958" rtlCol="0">
            <a:spAutoFit/>
          </a:bodyPr>
          <a:lstStyle/>
          <a:p>
            <a:r>
              <a:rPr lang="en-GB" sz="2100" b="1" dirty="0"/>
              <a:t>Measuring and verifying the performance of </a:t>
            </a:r>
            <a:r>
              <a:rPr lang="en-GB" sz="2100" b="1" dirty="0" err="1"/>
              <a:t>WiFi</a:t>
            </a:r>
            <a:r>
              <a:rPr lang="en-GB" sz="2100" b="1" dirty="0"/>
              <a:t> networks is challenging.</a:t>
            </a:r>
          </a:p>
          <a:p>
            <a:r>
              <a:rPr lang="en-GB" sz="2100" b="1" dirty="0"/>
              <a:t>There are no tools that:</a:t>
            </a:r>
          </a:p>
          <a:p>
            <a:pPr marL="380990" indent="-380990">
              <a:buFont typeface="Arial"/>
              <a:buChar char="•"/>
            </a:pPr>
            <a:r>
              <a:rPr lang="en-GB" sz="2100" dirty="0"/>
              <a:t>Cover all aspects of performance monitoring and verification.</a:t>
            </a:r>
          </a:p>
          <a:p>
            <a:pPr marL="380990" indent="-380990">
              <a:buFont typeface="Arial"/>
              <a:buChar char="•"/>
            </a:pPr>
            <a:r>
              <a:rPr lang="en-GB" sz="2100" dirty="0"/>
              <a:t>Determine how end-users experience </a:t>
            </a:r>
            <a:r>
              <a:rPr lang="en-GB" sz="2100" dirty="0" err="1"/>
              <a:t>WiFi</a:t>
            </a:r>
            <a:r>
              <a:rPr lang="en-GB" sz="2100" dirty="0"/>
              <a:t> at a given place on the network, </a:t>
            </a:r>
          </a:p>
          <a:p>
            <a:pPr marL="380990" indent="-380990"/>
            <a:r>
              <a:rPr lang="en-GB" sz="2100" dirty="0"/>
              <a:t>       at a given time.</a:t>
            </a:r>
          </a:p>
        </p:txBody>
      </p:sp>
      <p:sp>
        <p:nvSpPr>
          <p:cNvPr id="7" name="TextBox 6"/>
          <p:cNvSpPr txBox="1"/>
          <p:nvPr/>
        </p:nvSpPr>
        <p:spPr>
          <a:xfrm>
            <a:off x="803598" y="2936933"/>
            <a:ext cx="9466675" cy="1415768"/>
          </a:xfrm>
          <a:prstGeom prst="rect">
            <a:avLst/>
          </a:prstGeom>
          <a:noFill/>
        </p:spPr>
        <p:txBody>
          <a:bodyPr wrap="square" lIns="121917" tIns="60958" rIns="121917" bIns="60958" rtlCol="0">
            <a:spAutoFit/>
          </a:bodyPr>
          <a:lstStyle/>
          <a:p>
            <a:r>
              <a:rPr lang="en-GB" sz="2100" b="1" dirty="0"/>
              <a:t>At present, information for wireless networks can be reported in three ways: </a:t>
            </a:r>
          </a:p>
          <a:p>
            <a:pPr marL="380990" indent="-380990">
              <a:buFont typeface="Arial"/>
              <a:buChar char="•"/>
            </a:pPr>
            <a:r>
              <a:rPr lang="en-GB" sz="2100" dirty="0"/>
              <a:t>Mobile End-User Device</a:t>
            </a:r>
          </a:p>
          <a:p>
            <a:pPr marL="380990" indent="-380990">
              <a:buFont typeface="Arial"/>
              <a:buChar char="•"/>
            </a:pPr>
            <a:r>
              <a:rPr lang="en-GB" sz="2100" dirty="0"/>
              <a:t>Wireless Access Points (WAP) / </a:t>
            </a:r>
            <a:r>
              <a:rPr lang="en-GB" sz="2100" dirty="0" err="1"/>
              <a:t>WiFi</a:t>
            </a:r>
            <a:r>
              <a:rPr lang="en-GB" sz="2100" dirty="0"/>
              <a:t>-Controller</a:t>
            </a:r>
          </a:p>
          <a:p>
            <a:pPr marL="380990" indent="-380990">
              <a:buFont typeface="Arial"/>
              <a:buChar char="•"/>
            </a:pPr>
            <a:r>
              <a:rPr lang="en-GB" sz="2100" dirty="0"/>
              <a:t>Network Management Systems (NMS)</a:t>
            </a:r>
          </a:p>
        </p:txBody>
      </p:sp>
      <p:sp>
        <p:nvSpPr>
          <p:cNvPr id="8" name="TextBox 7"/>
          <p:cNvSpPr txBox="1"/>
          <p:nvPr/>
        </p:nvSpPr>
        <p:spPr>
          <a:xfrm>
            <a:off x="779338" y="4535603"/>
            <a:ext cx="9341993" cy="1415768"/>
          </a:xfrm>
          <a:prstGeom prst="rect">
            <a:avLst/>
          </a:prstGeom>
          <a:noFill/>
        </p:spPr>
        <p:txBody>
          <a:bodyPr wrap="square" lIns="121917" tIns="60958" rIns="121917" bIns="60958" rtlCol="0">
            <a:spAutoFit/>
          </a:bodyPr>
          <a:lstStyle/>
          <a:p>
            <a:r>
              <a:rPr lang="en-GB" sz="2100" b="1" dirty="0"/>
              <a:t>These sources allow “only” determining the wireless network is overall OK, </a:t>
            </a:r>
          </a:p>
          <a:p>
            <a:r>
              <a:rPr lang="en-GB" sz="2100" b="1" dirty="0"/>
              <a:t>e.g. up/down </a:t>
            </a:r>
          </a:p>
          <a:p>
            <a:pPr marL="380990" indent="-380990">
              <a:buFont typeface="Arial"/>
              <a:buChar char="•"/>
            </a:pPr>
            <a:r>
              <a:rPr lang="en-GB" sz="2100" dirty="0"/>
              <a:t>HW probes collect performance measurements but are installed at fixed locations. </a:t>
            </a:r>
            <a:r>
              <a:rPr lang="en-GB" sz="2100" dirty="0" err="1"/>
              <a:t>Crowdsourced</a:t>
            </a:r>
            <a:r>
              <a:rPr lang="en-GB" sz="2100" dirty="0"/>
              <a:t> measurements are also required.</a:t>
            </a:r>
          </a:p>
        </p:txBody>
      </p:sp>
    </p:spTree>
    <p:extLst>
      <p:ext uri="{BB962C8B-B14F-4D97-AF65-F5344CB8AC3E}">
        <p14:creationId xmlns:p14="http://schemas.microsoft.com/office/powerpoint/2010/main" val="198936067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p:nvPr/>
        </p:nvSpPr>
        <p:spPr>
          <a:xfrm>
            <a:off x="11061096" y="6405561"/>
            <a:ext cx="740833" cy="274411"/>
          </a:xfrm>
          <a:prstGeom prst="rect">
            <a:avLst/>
          </a:prstGeom>
          <a:noFill/>
          <a:ln>
            <a:noFill/>
          </a:ln>
        </p:spPr>
        <p:txBody>
          <a:bodyPr lIns="111731" tIns="55865" rIns="111731" bIns="55865" anchor="ctr" anchorCtr="0">
            <a:noAutofit/>
          </a:bodyPr>
          <a:lstStyle/>
          <a:p>
            <a:pPr algn="r">
              <a:buClr>
                <a:srgbClr val="898989"/>
              </a:buClr>
              <a:buSzPct val="25000"/>
            </a:pPr>
            <a:fld id="{00000000-1234-1234-1234-123412341234}" type="slidenum">
              <a:rPr lang="en-GB" sz="1200">
                <a:solidFill>
                  <a:srgbClr val="898989"/>
                </a:solidFill>
                <a:latin typeface="Calibri"/>
                <a:ea typeface="Calibri"/>
                <a:cs typeface="Calibri"/>
                <a:sym typeface="Calibri"/>
              </a:rPr>
              <a:pPr algn="r">
                <a:buClr>
                  <a:srgbClr val="898989"/>
                </a:buClr>
                <a:buSzPct val="25000"/>
              </a:pPr>
              <a:t>5</a:t>
            </a:fld>
            <a:endParaRPr lang="en-GB" sz="1200" dirty="0">
              <a:solidFill>
                <a:srgbClr val="898989"/>
              </a:solidFill>
              <a:latin typeface="Calibri"/>
              <a:ea typeface="Calibri"/>
              <a:cs typeface="Calibri"/>
              <a:sym typeface="Calibri"/>
            </a:endParaRPr>
          </a:p>
        </p:txBody>
      </p:sp>
      <p:sp>
        <p:nvSpPr>
          <p:cNvPr id="165" name="Shape 165"/>
          <p:cNvSpPr txBox="1">
            <a:spLocks noGrp="1"/>
          </p:cNvSpPr>
          <p:nvPr>
            <p:ph type="title"/>
          </p:nvPr>
        </p:nvSpPr>
        <p:spPr>
          <a:xfrm>
            <a:off x="764719" y="459837"/>
            <a:ext cx="9894723" cy="430909"/>
          </a:xfrm>
          <a:prstGeom prst="rect">
            <a:avLst/>
          </a:prstGeom>
          <a:noFill/>
          <a:ln>
            <a:noFill/>
          </a:ln>
        </p:spPr>
        <p:txBody>
          <a:bodyPr lIns="111731" tIns="55865" rIns="111731" bIns="55865" anchor="ctr" anchorCtr="0">
            <a:noAutofit/>
          </a:bodyPr>
          <a:lstStyle/>
          <a:p>
            <a:pPr>
              <a:spcBef>
                <a:spcPts val="0"/>
              </a:spcBef>
              <a:buClr>
                <a:srgbClr val="004361"/>
              </a:buClr>
              <a:buSzPct val="25000"/>
            </a:pPr>
            <a:r>
              <a:rPr lang="en-GB" sz="3600" dirty="0" err="1">
                <a:latin typeface="Calibri"/>
                <a:ea typeface="Calibri"/>
                <a:cs typeface="Calibri"/>
                <a:sym typeface="Calibri"/>
              </a:rPr>
              <a:t>WiFiMon</a:t>
            </a:r>
            <a:r>
              <a:rPr lang="en-GB" sz="3600" dirty="0">
                <a:latin typeface="Calibri"/>
                <a:ea typeface="Calibri"/>
                <a:cs typeface="Calibri"/>
                <a:sym typeface="Calibri"/>
              </a:rPr>
              <a:t> </a:t>
            </a:r>
            <a:r>
              <a:rPr lang="en-GB" sz="3600" dirty="0">
                <a:solidFill>
                  <a:srgbClr val="004361"/>
                </a:solidFill>
                <a:latin typeface="Calibri"/>
                <a:ea typeface="Calibri"/>
                <a:cs typeface="Calibri"/>
                <a:sym typeface="Calibri"/>
              </a:rPr>
              <a:t>Process </a:t>
            </a:r>
          </a:p>
        </p:txBody>
      </p:sp>
      <p:sp>
        <p:nvSpPr>
          <p:cNvPr id="166" name="Shape 166"/>
          <p:cNvSpPr/>
          <p:nvPr/>
        </p:nvSpPr>
        <p:spPr>
          <a:xfrm>
            <a:off x="919812" y="2699862"/>
            <a:ext cx="2036400" cy="854589"/>
          </a:xfrm>
          <a:prstGeom prst="homePlate">
            <a:avLst>
              <a:gd name="adj" fmla="val 16447"/>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1600" b="1" dirty="0">
                <a:ea typeface="Calibri"/>
                <a:cs typeface="Calibri"/>
                <a:sym typeface="Calibri"/>
              </a:rPr>
              <a:t>COLLECT DATA</a:t>
            </a:r>
          </a:p>
        </p:txBody>
      </p:sp>
      <p:sp>
        <p:nvSpPr>
          <p:cNvPr id="167" name="Shape 167"/>
          <p:cNvSpPr/>
          <p:nvPr/>
        </p:nvSpPr>
        <p:spPr>
          <a:xfrm>
            <a:off x="2966924" y="2697589"/>
            <a:ext cx="2240643" cy="863504"/>
          </a:xfrm>
          <a:prstGeom prst="chevron">
            <a:avLst>
              <a:gd name="adj" fmla="val 16884"/>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1600" b="1" dirty="0">
                <a:ea typeface="Calibri"/>
                <a:cs typeface="Calibri"/>
                <a:sym typeface="Calibri"/>
              </a:rPr>
              <a:t>STORE DATA</a:t>
            </a:r>
          </a:p>
        </p:txBody>
      </p:sp>
      <p:sp>
        <p:nvSpPr>
          <p:cNvPr id="168" name="Shape 168"/>
          <p:cNvSpPr/>
          <p:nvPr/>
        </p:nvSpPr>
        <p:spPr>
          <a:xfrm>
            <a:off x="5207548" y="2689729"/>
            <a:ext cx="2840800" cy="871364"/>
          </a:xfrm>
          <a:prstGeom prst="chevron">
            <a:avLst>
              <a:gd name="adj" fmla="val 17882"/>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1600" b="1" dirty="0">
                <a:ea typeface="Calibri"/>
                <a:cs typeface="Calibri"/>
                <a:sym typeface="Calibri"/>
              </a:rPr>
              <a:t>ANALYSE DATA</a:t>
            </a:r>
          </a:p>
        </p:txBody>
      </p:sp>
      <p:sp>
        <p:nvSpPr>
          <p:cNvPr id="169" name="Shape 169"/>
          <p:cNvSpPr/>
          <p:nvPr/>
        </p:nvSpPr>
        <p:spPr>
          <a:xfrm>
            <a:off x="8056017" y="2693654"/>
            <a:ext cx="2216484" cy="867439"/>
          </a:xfrm>
          <a:prstGeom prst="chevron">
            <a:avLst>
              <a:gd name="adj" fmla="val 17284"/>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1600" b="1" dirty="0">
                <a:ea typeface="Calibri"/>
                <a:cs typeface="Calibri"/>
                <a:sym typeface="Calibri"/>
              </a:rPr>
              <a:t>CONSUME and VISUALIZE of DATA</a:t>
            </a:r>
          </a:p>
        </p:txBody>
      </p:sp>
      <p:sp>
        <p:nvSpPr>
          <p:cNvPr id="170" name="Shape 170"/>
          <p:cNvSpPr txBox="1"/>
          <p:nvPr/>
        </p:nvSpPr>
        <p:spPr>
          <a:xfrm>
            <a:off x="943087" y="3674427"/>
            <a:ext cx="1777396" cy="466044"/>
          </a:xfrm>
          <a:prstGeom prst="rect">
            <a:avLst/>
          </a:prstGeom>
          <a:noFill/>
          <a:ln>
            <a:noFill/>
          </a:ln>
        </p:spPr>
        <p:txBody>
          <a:bodyPr lIns="111731" tIns="55865" rIns="111731" bIns="55865" anchor="t" anchorCtr="0">
            <a:noAutofit/>
          </a:bodyPr>
          <a:lstStyle/>
          <a:p>
            <a:pPr>
              <a:buClr>
                <a:schemeClr val="dk1"/>
              </a:buClr>
              <a:buSzPct val="25000"/>
            </a:pPr>
            <a:r>
              <a:rPr lang="en-GB" sz="1500" b="1" dirty="0" err="1">
                <a:solidFill>
                  <a:schemeClr val="dk1"/>
                </a:solidFill>
                <a:latin typeface="Calibri"/>
                <a:ea typeface="Calibri"/>
                <a:cs typeface="Calibri"/>
                <a:sym typeface="Calibri"/>
              </a:rPr>
              <a:t>WiFi</a:t>
            </a:r>
            <a:r>
              <a:rPr lang="en-GB" sz="1500" b="1" dirty="0">
                <a:solidFill>
                  <a:schemeClr val="dk1"/>
                </a:solidFill>
                <a:latin typeface="Calibri"/>
                <a:ea typeface="Calibri"/>
                <a:cs typeface="Calibri"/>
                <a:sym typeface="Calibri"/>
              </a:rPr>
              <a:t> Interface</a:t>
            </a:r>
            <a:r>
              <a:rPr lang="en-GB" sz="1500" dirty="0">
                <a:solidFill>
                  <a:schemeClr val="dk1"/>
                </a:solidFill>
                <a:latin typeface="Calibri"/>
                <a:ea typeface="Calibri"/>
                <a:cs typeface="Calibri"/>
                <a:sym typeface="Calibri"/>
              </a:rPr>
              <a:t> </a:t>
            </a:r>
          </a:p>
          <a:p>
            <a:pPr>
              <a:buClr>
                <a:schemeClr val="dk1"/>
              </a:buClr>
              <a:buSzPct val="25000"/>
            </a:pPr>
            <a:r>
              <a:rPr lang="en-GB" sz="1500" dirty="0">
                <a:solidFill>
                  <a:schemeClr val="dk1"/>
                </a:solidFill>
                <a:latin typeface="Calibri"/>
                <a:ea typeface="Calibri"/>
                <a:cs typeface="Calibri"/>
                <a:sym typeface="Calibri"/>
              </a:rPr>
              <a:t>Focus: </a:t>
            </a:r>
            <a:r>
              <a:rPr lang="en-GB" sz="1500" dirty="0" err="1">
                <a:solidFill>
                  <a:schemeClr val="dk1"/>
                </a:solidFill>
                <a:latin typeface="Calibri"/>
                <a:ea typeface="Calibri"/>
                <a:cs typeface="Calibri"/>
                <a:sym typeface="Calibri"/>
              </a:rPr>
              <a:t>WiFi</a:t>
            </a:r>
            <a:r>
              <a:rPr lang="en-GB" sz="1500" dirty="0">
                <a:solidFill>
                  <a:schemeClr val="dk1"/>
                </a:solidFill>
                <a:latin typeface="Calibri"/>
                <a:ea typeface="Calibri"/>
                <a:cs typeface="Calibri"/>
                <a:sym typeface="Calibri"/>
              </a:rPr>
              <a:t> /</a:t>
            </a:r>
            <a:r>
              <a:rPr lang="en-GB" sz="1500" dirty="0" err="1">
                <a:solidFill>
                  <a:schemeClr val="dk1"/>
                </a:solidFill>
                <a:latin typeface="Calibri"/>
                <a:ea typeface="Calibri"/>
                <a:cs typeface="Calibri"/>
                <a:sym typeface="Calibri"/>
              </a:rPr>
              <a:t>eduroam</a:t>
            </a:r>
            <a:r>
              <a:rPr lang="en-GB" sz="1500" dirty="0">
                <a:solidFill>
                  <a:schemeClr val="dk1"/>
                </a:solidFill>
                <a:latin typeface="Calibri"/>
                <a:ea typeface="Calibri"/>
                <a:cs typeface="Calibri"/>
                <a:sym typeface="Calibri"/>
              </a:rPr>
              <a:t> enabled infrastructure </a:t>
            </a:r>
          </a:p>
          <a:p>
            <a:pPr>
              <a:buClr>
                <a:schemeClr val="dk1"/>
              </a:buClr>
              <a:buSzPct val="25000"/>
            </a:pPr>
            <a:r>
              <a:rPr lang="en-GB" sz="1500" dirty="0">
                <a:solidFill>
                  <a:schemeClr val="dk1"/>
                </a:solidFill>
                <a:latin typeface="Calibri"/>
                <a:ea typeface="Calibri"/>
                <a:cs typeface="Calibri"/>
                <a:sym typeface="Calibri"/>
              </a:rPr>
              <a:t>on Smart Devices  </a:t>
            </a:r>
          </a:p>
        </p:txBody>
      </p:sp>
      <p:sp>
        <p:nvSpPr>
          <p:cNvPr id="171" name="Shape 171"/>
          <p:cNvSpPr txBox="1"/>
          <p:nvPr/>
        </p:nvSpPr>
        <p:spPr>
          <a:xfrm>
            <a:off x="3065214" y="3679833"/>
            <a:ext cx="1616225" cy="1355872"/>
          </a:xfrm>
          <a:prstGeom prst="rect">
            <a:avLst/>
          </a:prstGeom>
          <a:noFill/>
          <a:ln>
            <a:noFill/>
          </a:ln>
        </p:spPr>
        <p:txBody>
          <a:bodyPr lIns="111731" tIns="55865" rIns="111731" bIns="55865" anchor="t" anchorCtr="0">
            <a:noAutofit/>
          </a:bodyPr>
          <a:lstStyle/>
          <a:p>
            <a:pPr>
              <a:buClr>
                <a:schemeClr val="dk1"/>
              </a:buClr>
              <a:buSzPct val="25000"/>
            </a:pPr>
            <a:r>
              <a:rPr lang="en-GB" sz="1500" b="1" dirty="0">
                <a:solidFill>
                  <a:schemeClr val="dk1"/>
                </a:solidFill>
                <a:latin typeface="Calibri"/>
                <a:ea typeface="Calibri"/>
                <a:cs typeface="Calibri"/>
                <a:sym typeface="Calibri"/>
              </a:rPr>
              <a:t>Temporary Data,</a:t>
            </a:r>
          </a:p>
          <a:p>
            <a:pPr>
              <a:buClr>
                <a:schemeClr val="dk1"/>
              </a:buClr>
              <a:buSzPct val="25000"/>
            </a:pPr>
            <a:r>
              <a:rPr lang="en-GB" sz="1500" b="1" dirty="0">
                <a:solidFill>
                  <a:schemeClr val="dk1"/>
                </a:solidFill>
                <a:latin typeface="Calibri"/>
                <a:ea typeface="Calibri"/>
                <a:cs typeface="Calibri"/>
                <a:sym typeface="Calibri"/>
              </a:rPr>
              <a:t>Persistent Data</a:t>
            </a:r>
          </a:p>
          <a:p>
            <a:pPr>
              <a:buClr>
                <a:schemeClr val="dk1"/>
              </a:buClr>
              <a:buSzPct val="25000"/>
            </a:pPr>
            <a:r>
              <a:rPr lang="en-GB" sz="1500" dirty="0">
                <a:solidFill>
                  <a:schemeClr val="dk1"/>
                </a:solidFill>
                <a:latin typeface="Calibri"/>
                <a:ea typeface="Calibri"/>
                <a:cs typeface="Calibri"/>
                <a:sym typeface="Calibri"/>
              </a:rPr>
              <a:t>- Raw data from data sources</a:t>
            </a:r>
          </a:p>
          <a:p>
            <a:pPr>
              <a:buClr>
                <a:schemeClr val="dk1"/>
              </a:buClr>
              <a:buSzPct val="25000"/>
            </a:pPr>
            <a:r>
              <a:rPr lang="en-GB" sz="1500" dirty="0">
                <a:solidFill>
                  <a:schemeClr val="dk1"/>
                </a:solidFill>
                <a:latin typeface="Calibri"/>
                <a:ea typeface="Calibri"/>
                <a:cs typeface="Calibri"/>
                <a:sym typeface="Calibri"/>
              </a:rPr>
              <a:t>- Persistent data   (correlated)</a:t>
            </a:r>
          </a:p>
        </p:txBody>
      </p:sp>
      <p:sp>
        <p:nvSpPr>
          <p:cNvPr id="172" name="Shape 172"/>
          <p:cNvSpPr txBox="1"/>
          <p:nvPr/>
        </p:nvSpPr>
        <p:spPr>
          <a:xfrm>
            <a:off x="5258687" y="3634267"/>
            <a:ext cx="3037788" cy="1735360"/>
          </a:xfrm>
          <a:prstGeom prst="rect">
            <a:avLst/>
          </a:prstGeom>
          <a:noFill/>
          <a:ln>
            <a:noFill/>
          </a:ln>
        </p:spPr>
        <p:txBody>
          <a:bodyPr lIns="111731" tIns="55865" rIns="111731" bIns="55865" anchor="t" anchorCtr="0">
            <a:noAutofit/>
          </a:bodyPr>
          <a:lstStyle/>
          <a:p>
            <a:pPr>
              <a:buClr>
                <a:schemeClr val="dk1"/>
              </a:buClr>
              <a:buSzPct val="25000"/>
            </a:pPr>
            <a:r>
              <a:rPr lang="en-GB" sz="1500" b="1" dirty="0">
                <a:solidFill>
                  <a:schemeClr val="dk1"/>
                </a:solidFill>
                <a:latin typeface="Calibri"/>
                <a:ea typeface="Calibri"/>
                <a:cs typeface="Calibri"/>
                <a:sym typeface="Calibri"/>
              </a:rPr>
              <a:t>Real Time Analysis:</a:t>
            </a:r>
          </a:p>
          <a:p>
            <a:pPr indent="8466">
              <a:buClr>
                <a:schemeClr val="dk1"/>
              </a:buClr>
              <a:buSzPct val="100000"/>
              <a:buFont typeface="Calibri"/>
              <a:buChar char="-"/>
            </a:pPr>
            <a:r>
              <a:rPr lang="en-GB" sz="1500" dirty="0">
                <a:solidFill>
                  <a:schemeClr val="dk1"/>
                </a:solidFill>
                <a:latin typeface="Calibri"/>
                <a:ea typeface="Calibri"/>
                <a:cs typeface="Calibri"/>
                <a:sym typeface="Calibri"/>
              </a:rPr>
              <a:t> Correlation: RADIUS Logs Accounting/Performance data </a:t>
            </a:r>
          </a:p>
          <a:p>
            <a:pPr indent="8466">
              <a:buClr>
                <a:schemeClr val="dk1"/>
              </a:buClr>
              <a:buSzPct val="100000"/>
              <a:buFont typeface="Calibri"/>
              <a:buChar char="-"/>
            </a:pPr>
            <a:r>
              <a:rPr lang="en-GB" sz="1500" dirty="0">
                <a:solidFill>
                  <a:schemeClr val="dk1"/>
                </a:solidFill>
                <a:latin typeface="Calibri"/>
                <a:ea typeface="Calibri"/>
                <a:cs typeface="Calibri"/>
                <a:sym typeface="Calibri"/>
              </a:rPr>
              <a:t> Mobility Prediction (future)</a:t>
            </a:r>
          </a:p>
          <a:p>
            <a:pPr lvl="1" indent="8466">
              <a:buClr>
                <a:schemeClr val="dk1"/>
              </a:buClr>
              <a:buSzPct val="100000"/>
              <a:buFont typeface="Calibri"/>
              <a:buChar char="-"/>
            </a:pPr>
            <a:r>
              <a:rPr lang="en-GB" sz="1500" dirty="0">
                <a:solidFill>
                  <a:schemeClr val="dk1"/>
                </a:solidFill>
                <a:latin typeface="Calibri"/>
                <a:ea typeface="Calibri"/>
                <a:cs typeface="Calibri"/>
                <a:sym typeface="Calibri"/>
              </a:rPr>
              <a:t>Focus: Network Performance </a:t>
            </a:r>
          </a:p>
          <a:p>
            <a:pPr lvl="1" indent="8466">
              <a:buClr>
                <a:schemeClr val="dk1"/>
              </a:buClr>
              <a:buSzPct val="100000"/>
              <a:buFont typeface="Calibri"/>
              <a:buChar char="-"/>
            </a:pPr>
            <a:r>
              <a:rPr lang="en-GB" sz="1500" dirty="0">
                <a:solidFill>
                  <a:schemeClr val="dk1"/>
                </a:solidFill>
                <a:latin typeface="Calibri"/>
                <a:ea typeface="Calibri"/>
                <a:cs typeface="Calibri"/>
                <a:sym typeface="Calibri"/>
              </a:rPr>
              <a:t>Focus: Crowd prediction  etc. </a:t>
            </a:r>
          </a:p>
          <a:p>
            <a:pPr marL="761981" lvl="1" indent="-211661">
              <a:buClr>
                <a:schemeClr val="dk1"/>
              </a:buClr>
              <a:buSzPct val="100000"/>
              <a:buFont typeface="Calibri"/>
              <a:buChar char="-"/>
            </a:pPr>
            <a:endParaRPr lang="en-GB" sz="1500" dirty="0">
              <a:solidFill>
                <a:schemeClr val="dk1"/>
              </a:solidFill>
              <a:latin typeface="Calibri"/>
              <a:ea typeface="Calibri"/>
              <a:cs typeface="Calibri"/>
              <a:sym typeface="Calibri"/>
            </a:endParaRPr>
          </a:p>
        </p:txBody>
      </p:sp>
      <p:sp>
        <p:nvSpPr>
          <p:cNvPr id="173" name="Shape 173"/>
          <p:cNvSpPr txBox="1"/>
          <p:nvPr/>
        </p:nvSpPr>
        <p:spPr>
          <a:xfrm>
            <a:off x="8157763" y="3634267"/>
            <a:ext cx="2471428" cy="731261"/>
          </a:xfrm>
          <a:prstGeom prst="rect">
            <a:avLst/>
          </a:prstGeom>
          <a:noFill/>
          <a:ln>
            <a:noFill/>
          </a:ln>
        </p:spPr>
        <p:txBody>
          <a:bodyPr lIns="111731" tIns="55865" rIns="111731" bIns="55865" anchor="t" anchorCtr="0">
            <a:noAutofit/>
          </a:bodyPr>
          <a:lstStyle/>
          <a:p>
            <a:pPr>
              <a:buClr>
                <a:schemeClr val="dk1"/>
              </a:buClr>
              <a:buSzPct val="25000"/>
            </a:pPr>
            <a:r>
              <a:rPr lang="en-GB" sz="1500" b="1" dirty="0">
                <a:solidFill>
                  <a:schemeClr val="dk1"/>
                </a:solidFill>
                <a:latin typeface="Calibri"/>
                <a:ea typeface="Calibri"/>
                <a:cs typeface="Calibri"/>
                <a:sym typeface="Calibri"/>
              </a:rPr>
              <a:t>Web-UI </a:t>
            </a:r>
          </a:p>
          <a:p>
            <a:pPr>
              <a:buClr>
                <a:schemeClr val="dk1"/>
              </a:buClr>
              <a:buSzPct val="25000"/>
            </a:pPr>
            <a:r>
              <a:rPr lang="en-GB" sz="1500" dirty="0">
                <a:solidFill>
                  <a:schemeClr val="dk1"/>
                </a:solidFill>
                <a:latin typeface="Calibri"/>
                <a:ea typeface="Calibri"/>
                <a:cs typeface="Calibri"/>
                <a:sym typeface="Calibri"/>
              </a:rPr>
              <a:t>- Visualization</a:t>
            </a:r>
            <a:endParaRPr lang="en-GB" sz="1200" dirty="0">
              <a:solidFill>
                <a:schemeClr val="dk1"/>
              </a:solidFill>
              <a:latin typeface="Calibri"/>
              <a:ea typeface="Calibri"/>
              <a:cs typeface="Calibri"/>
              <a:sym typeface="Calibri"/>
            </a:endParaRPr>
          </a:p>
          <a:p>
            <a:pPr>
              <a:buClr>
                <a:schemeClr val="dk1"/>
              </a:buClr>
              <a:buSzPct val="25000"/>
            </a:pPr>
            <a:r>
              <a:rPr lang="en-GB" sz="1500" dirty="0">
                <a:solidFill>
                  <a:schemeClr val="dk1"/>
                </a:solidFill>
                <a:latin typeface="Calibri"/>
                <a:ea typeface="Calibri"/>
                <a:cs typeface="Calibri"/>
                <a:sym typeface="Calibri"/>
              </a:rPr>
              <a:t>- APIs</a:t>
            </a:r>
          </a:p>
        </p:txBody>
      </p:sp>
      <p:sp>
        <p:nvSpPr>
          <p:cNvPr id="179" name="Shape 179"/>
          <p:cNvSpPr txBox="1"/>
          <p:nvPr/>
        </p:nvSpPr>
        <p:spPr>
          <a:xfrm>
            <a:off x="4285664" y="5252469"/>
            <a:ext cx="1666000" cy="278800"/>
          </a:xfrm>
          <a:prstGeom prst="rect">
            <a:avLst/>
          </a:prstGeom>
          <a:noFill/>
          <a:ln>
            <a:noFill/>
          </a:ln>
        </p:spPr>
        <p:txBody>
          <a:bodyPr lIns="111731" tIns="55865" rIns="111731" bIns="55865" anchor="t" anchorCtr="0">
            <a:noAutofit/>
          </a:bodyPr>
          <a:lstStyle/>
          <a:p>
            <a:pPr>
              <a:buClr>
                <a:schemeClr val="dk1"/>
              </a:buClr>
              <a:buSzPct val="25000"/>
            </a:pPr>
            <a:r>
              <a:rPr lang="en-GB" sz="1500" dirty="0">
                <a:solidFill>
                  <a:schemeClr val="dk1"/>
                </a:solidFill>
                <a:latin typeface="Calibri"/>
                <a:ea typeface="Calibri"/>
                <a:cs typeface="Calibri"/>
                <a:sym typeface="Calibri"/>
              </a:rPr>
              <a:t>Multiple </a:t>
            </a:r>
          </a:p>
          <a:p>
            <a:pPr>
              <a:buClr>
                <a:schemeClr val="dk1"/>
              </a:buClr>
              <a:buSzPct val="25000"/>
            </a:pPr>
            <a:r>
              <a:rPr lang="en-GB" sz="1500" dirty="0">
                <a:solidFill>
                  <a:schemeClr val="dk1"/>
                </a:solidFill>
                <a:latin typeface="Calibri"/>
                <a:ea typeface="Calibri"/>
                <a:cs typeface="Calibri"/>
                <a:sym typeface="Calibri"/>
              </a:rPr>
              <a:t>Iteration Process</a:t>
            </a:r>
          </a:p>
        </p:txBody>
      </p:sp>
      <p:sp>
        <p:nvSpPr>
          <p:cNvPr id="6" name="Curved Down Arrow 5"/>
          <p:cNvSpPr/>
          <p:nvPr/>
        </p:nvSpPr>
        <p:spPr>
          <a:xfrm>
            <a:off x="3086345" y="1291971"/>
            <a:ext cx="6358727" cy="1338147"/>
          </a:xfrm>
          <a:prstGeom prst="curvedDownArrow">
            <a:avLst/>
          </a:prstGeom>
          <a:solidFill>
            <a:srgbClr val="FFFF00"/>
          </a:solidFill>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rtlCol="0" anchor="ctr" anchorCtr="0">
            <a:noAutofit/>
          </a:bodyPr>
          <a:lstStyle/>
          <a:p>
            <a:pPr algn="ctr">
              <a:buClr>
                <a:schemeClr val="dk1"/>
              </a:buClr>
              <a:buSzPct val="25000"/>
            </a:pPr>
            <a:endParaRPr lang="en-GB" sz="1600" b="1" dirty="0">
              <a:ea typeface="Calibri"/>
              <a:cs typeface="Calibri"/>
              <a:sym typeface="Calibri"/>
            </a:endParaRPr>
          </a:p>
        </p:txBody>
      </p:sp>
      <p:sp>
        <p:nvSpPr>
          <p:cNvPr id="7" name="Curved Down Arrow 6"/>
          <p:cNvSpPr/>
          <p:nvPr/>
        </p:nvSpPr>
        <p:spPr>
          <a:xfrm>
            <a:off x="3761293" y="1836702"/>
            <a:ext cx="2912936" cy="710521"/>
          </a:xfrm>
          <a:prstGeom prst="curvedDownArrow">
            <a:avLst/>
          </a:prstGeom>
          <a:solidFill>
            <a:srgbClr val="FFFF00"/>
          </a:solidFill>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rtlCol="0" anchor="ctr" anchorCtr="0">
            <a:noAutofit/>
          </a:bodyPr>
          <a:lstStyle/>
          <a:p>
            <a:pPr algn="ctr">
              <a:buClr>
                <a:schemeClr val="dk1"/>
              </a:buClr>
              <a:buSzPct val="25000"/>
            </a:pPr>
            <a:endParaRPr lang="en-GB" sz="1600" b="1" dirty="0">
              <a:ea typeface="Calibri"/>
              <a:cs typeface="Calibri"/>
              <a:sym typeface="Calibri"/>
            </a:endParaRPr>
          </a:p>
        </p:txBody>
      </p:sp>
      <p:sp>
        <p:nvSpPr>
          <p:cNvPr id="24" name="Curved Down Arrow 23"/>
          <p:cNvSpPr/>
          <p:nvPr/>
        </p:nvSpPr>
        <p:spPr>
          <a:xfrm rot="10800000">
            <a:off x="3573733" y="5289480"/>
            <a:ext cx="2912936" cy="710521"/>
          </a:xfrm>
          <a:prstGeom prst="curvedDownArrow">
            <a:avLst/>
          </a:prstGeom>
          <a:solidFill>
            <a:srgbClr val="FFFF00"/>
          </a:solidFill>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rtlCol="0" anchor="ctr" anchorCtr="0">
            <a:noAutofit/>
          </a:bodyPr>
          <a:lstStyle/>
          <a:p>
            <a:pPr algn="ctr">
              <a:buClr>
                <a:schemeClr val="dk1"/>
              </a:buClr>
              <a:buSzPct val="25000"/>
            </a:pPr>
            <a:endParaRPr lang="en-GB" sz="1600" b="1" dirty="0">
              <a:ea typeface="Calibri"/>
              <a:cs typeface="Calibri"/>
              <a:sym typeface="Calibri"/>
            </a:endParaRPr>
          </a:p>
        </p:txBody>
      </p:sp>
    </p:spTree>
    <p:extLst>
      <p:ext uri="{BB962C8B-B14F-4D97-AF65-F5344CB8AC3E}">
        <p14:creationId xmlns:p14="http://schemas.microsoft.com/office/powerpoint/2010/main" val="3763499150"/>
      </p:ext>
    </p:extLst>
  </p:cSld>
  <p:clrMapOvr>
    <a:masterClrMapping/>
  </p:clrMapOvr>
  <p:transition spd="slow" advTm="6852">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4.googleusercontent.com/QiCAOLv8DwNLhuGMr3SGuFjazgUpggKIP8Hxb4HK5OK5qs_k8bI8ABDN1PnKTZ2VpD5SNrOZOVLOjK8WwLP0OCzeJntIiay4OwL-m59pvaRzsXJtxaNdDdqRmnVW1PnottfWQOFU">
            <a:extLst>
              <a:ext uri="{FF2B5EF4-FFF2-40B4-BE49-F238E27FC236}">
                <a16:creationId xmlns:a16="http://schemas.microsoft.com/office/drawing/2014/main" id="{C0AE9FFB-8BD0-4D8E-B778-13BA3392E1B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69658"/>
            <a:ext cx="7170234" cy="510811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708962" y="448686"/>
            <a:ext cx="9894723" cy="430909"/>
          </a:xfrm>
        </p:spPr>
        <p:txBody>
          <a:bodyPr>
            <a:noAutofit/>
          </a:bodyPr>
          <a:lstStyle/>
          <a:p>
            <a:r>
              <a:rPr lang="en-GB" sz="3600" dirty="0" err="1"/>
              <a:t>WiFiMon</a:t>
            </a:r>
            <a:r>
              <a:rPr lang="en-GB" sz="3600" dirty="0"/>
              <a:t> Architecture</a:t>
            </a:r>
          </a:p>
        </p:txBody>
      </p:sp>
      <p:sp>
        <p:nvSpPr>
          <p:cNvPr id="8" name="Content Placeholder 1"/>
          <p:cNvSpPr txBox="1">
            <a:spLocks/>
          </p:cNvSpPr>
          <p:nvPr/>
        </p:nvSpPr>
        <p:spPr>
          <a:xfrm>
            <a:off x="6987458" y="1379315"/>
            <a:ext cx="4930233" cy="1031020"/>
          </a:xfrm>
          <a:prstGeom prst="rect">
            <a:avLst/>
          </a:prstGeom>
          <a:noFill/>
          <a:ln>
            <a:noFill/>
          </a:ln>
        </p:spPr>
        <p:txBody>
          <a:bodyPr lIns="79798" tIns="79798" rIns="79798" bIns="79798" anchor="t" anchorCtr="0">
            <a:normAutofit/>
          </a:bodyPr>
          <a:lstStyle>
            <a:defPPr marR="0" lvl="0" algn="l" rtl="0">
              <a:lnSpc>
                <a:spcPct val="100000"/>
              </a:lnSpc>
              <a:spcBef>
                <a:spcPts val="0"/>
              </a:spcBef>
              <a:spcAft>
                <a:spcPts val="0"/>
              </a:spcAft>
            </a:defPPr>
            <a:lvl1pPr marL="215900" marR="0" lvl="0" indent="-101600" algn="l" rtl="0">
              <a:lnSpc>
                <a:spcPct val="90000"/>
              </a:lnSpc>
              <a:spcBef>
                <a:spcPts val="900"/>
              </a:spcBef>
              <a:spcAft>
                <a:spcPts val="0"/>
              </a:spcAft>
              <a:buClr>
                <a:srgbClr val="004360"/>
              </a:buClr>
              <a:buSzPct val="100000"/>
              <a:buFont typeface="Arial"/>
              <a:buChar char="•"/>
              <a:defRPr sz="1800" b="0" i="0" u="none" strike="noStrike" cap="none">
                <a:solidFill>
                  <a:srgbClr val="004360"/>
                </a:solidFill>
                <a:latin typeface="Calibri"/>
                <a:ea typeface="Calibri"/>
                <a:cs typeface="Calibri"/>
                <a:sym typeface="Calibri"/>
              </a:defRPr>
            </a:lvl1pPr>
            <a:lvl2pPr marL="635000" marR="0" lvl="1" indent="-139700" algn="l" rtl="0">
              <a:lnSpc>
                <a:spcPct val="90000"/>
              </a:lnSpc>
              <a:spcBef>
                <a:spcPts val="500"/>
              </a:spcBef>
              <a:spcAft>
                <a:spcPts val="0"/>
              </a:spcAft>
              <a:buClr>
                <a:srgbClr val="004361"/>
              </a:buClr>
              <a:buSzPct val="100000"/>
              <a:buFont typeface="Arial"/>
              <a:buChar char="•"/>
              <a:defRPr sz="1200" b="0" i="0" u="none" strike="noStrike" cap="none">
                <a:solidFill>
                  <a:srgbClr val="004361"/>
                </a:solidFill>
                <a:latin typeface="Calibri"/>
                <a:ea typeface="Calibri"/>
                <a:cs typeface="Calibri"/>
                <a:sym typeface="Calibri"/>
              </a:defRPr>
            </a:lvl2pPr>
            <a:lvl3pPr marL="1054100" marR="0" lvl="2" indent="-127000" algn="l" rtl="0">
              <a:lnSpc>
                <a:spcPct val="90000"/>
              </a:lnSpc>
              <a:spcBef>
                <a:spcPts val="500"/>
              </a:spcBef>
              <a:spcAft>
                <a:spcPts val="0"/>
              </a:spcAft>
              <a:buClr>
                <a:srgbClr val="003F5E"/>
              </a:buClr>
              <a:buSzPct val="100000"/>
              <a:buFont typeface="Arial"/>
              <a:buChar char="•"/>
              <a:defRPr sz="1400" b="0" i="0" u="none" strike="noStrike" cap="none">
                <a:solidFill>
                  <a:srgbClr val="003F5E"/>
                </a:solidFill>
                <a:latin typeface="Calibri"/>
                <a:ea typeface="Calibri"/>
                <a:cs typeface="Calibri"/>
                <a:sym typeface="Calibri"/>
              </a:defRPr>
            </a:lvl3pPr>
            <a:lvl4pPr marL="1473200" marR="0" lvl="3"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defRPr>
            </a:lvl4pPr>
            <a:lvl5pPr marL="1892300" marR="0" lvl="4"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defRPr>
            </a:lvl5pPr>
            <a:lvl6pPr marL="2311400" marR="0" lvl="5"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730500" marR="0" lvl="6"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149600" marR="0" lvl="7"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568700" marR="0" lvl="8"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pPr marL="0" indent="0">
              <a:buNone/>
            </a:pPr>
            <a:r>
              <a:rPr lang="en-US" b="1" dirty="0">
                <a:solidFill>
                  <a:schemeClr val="tx1"/>
                </a:solidFill>
              </a:rPr>
              <a:t>Mobile Client</a:t>
            </a:r>
          </a:p>
          <a:p>
            <a:pPr marL="228594" lvl="1">
              <a:spcBef>
                <a:spcPts val="1000"/>
              </a:spcBef>
            </a:pPr>
            <a:r>
              <a:rPr lang="en-US" sz="1900" dirty="0">
                <a:solidFill>
                  <a:schemeClr val="tx1"/>
                </a:solidFill>
              </a:rPr>
              <a:t>End-User device (tablet, mobile phone, etc.)</a:t>
            </a:r>
          </a:p>
        </p:txBody>
      </p:sp>
      <p:sp>
        <p:nvSpPr>
          <p:cNvPr id="9" name="Content Placeholder 1"/>
          <p:cNvSpPr txBox="1">
            <a:spLocks/>
          </p:cNvSpPr>
          <p:nvPr/>
        </p:nvSpPr>
        <p:spPr>
          <a:xfrm>
            <a:off x="6987458" y="2408459"/>
            <a:ext cx="4930233" cy="1401045"/>
          </a:xfrm>
          <a:prstGeom prst="rect">
            <a:avLst/>
          </a:prstGeom>
          <a:noFill/>
          <a:ln>
            <a:noFill/>
          </a:ln>
        </p:spPr>
        <p:txBody>
          <a:bodyPr lIns="79798" tIns="79798" rIns="79798" bIns="79798" anchor="t" anchorCtr="0">
            <a:normAutofit/>
          </a:bodyPr>
          <a:lstStyle>
            <a:defPPr marR="0" lvl="0" algn="l" rtl="0">
              <a:lnSpc>
                <a:spcPct val="100000"/>
              </a:lnSpc>
              <a:spcBef>
                <a:spcPts val="0"/>
              </a:spcBef>
              <a:spcAft>
                <a:spcPts val="0"/>
              </a:spcAft>
            </a:defPPr>
            <a:lvl1pPr marL="215900" marR="0" lvl="0" indent="-101600" algn="l" rtl="0">
              <a:lnSpc>
                <a:spcPct val="90000"/>
              </a:lnSpc>
              <a:spcBef>
                <a:spcPts val="900"/>
              </a:spcBef>
              <a:spcAft>
                <a:spcPts val="0"/>
              </a:spcAft>
              <a:buClr>
                <a:srgbClr val="004360"/>
              </a:buClr>
              <a:buSzPct val="100000"/>
              <a:buFont typeface="Arial"/>
              <a:buChar char="•"/>
              <a:defRPr sz="1800" b="0" i="0" u="none" strike="noStrike" cap="none">
                <a:solidFill>
                  <a:srgbClr val="004360"/>
                </a:solidFill>
                <a:latin typeface="Calibri"/>
                <a:ea typeface="Calibri"/>
                <a:cs typeface="Calibri"/>
                <a:sym typeface="Calibri"/>
              </a:defRPr>
            </a:lvl1pPr>
            <a:lvl2pPr marL="635000" marR="0" lvl="1" indent="-139700" algn="l" rtl="0">
              <a:lnSpc>
                <a:spcPct val="90000"/>
              </a:lnSpc>
              <a:spcBef>
                <a:spcPts val="500"/>
              </a:spcBef>
              <a:spcAft>
                <a:spcPts val="0"/>
              </a:spcAft>
              <a:buClr>
                <a:srgbClr val="004361"/>
              </a:buClr>
              <a:buSzPct val="100000"/>
              <a:buFont typeface="Arial"/>
              <a:buChar char="•"/>
              <a:defRPr sz="1200" b="0" i="0" u="none" strike="noStrike" cap="none">
                <a:solidFill>
                  <a:srgbClr val="004361"/>
                </a:solidFill>
                <a:latin typeface="Calibri"/>
                <a:ea typeface="Calibri"/>
                <a:cs typeface="Calibri"/>
                <a:sym typeface="Calibri"/>
              </a:defRPr>
            </a:lvl2pPr>
            <a:lvl3pPr marL="1054100" marR="0" lvl="2" indent="-127000" algn="l" rtl="0">
              <a:lnSpc>
                <a:spcPct val="90000"/>
              </a:lnSpc>
              <a:spcBef>
                <a:spcPts val="500"/>
              </a:spcBef>
              <a:spcAft>
                <a:spcPts val="0"/>
              </a:spcAft>
              <a:buClr>
                <a:srgbClr val="003F5E"/>
              </a:buClr>
              <a:buSzPct val="100000"/>
              <a:buFont typeface="Arial"/>
              <a:buChar char="•"/>
              <a:defRPr sz="1400" b="0" i="0" u="none" strike="noStrike" cap="none">
                <a:solidFill>
                  <a:srgbClr val="003F5E"/>
                </a:solidFill>
                <a:latin typeface="Calibri"/>
                <a:ea typeface="Calibri"/>
                <a:cs typeface="Calibri"/>
                <a:sym typeface="Calibri"/>
              </a:defRPr>
            </a:lvl3pPr>
            <a:lvl4pPr marL="1473200" marR="0" lvl="3"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defRPr>
            </a:lvl4pPr>
            <a:lvl5pPr marL="1892300" marR="0" lvl="4"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defRPr>
            </a:lvl5pPr>
            <a:lvl6pPr marL="2311400" marR="0" lvl="5"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730500" marR="0" lvl="6"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149600" marR="0" lvl="7"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568700" marR="0" lvl="8"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pPr marL="0" indent="0">
              <a:buNone/>
            </a:pPr>
            <a:r>
              <a:rPr lang="en-US" b="1" dirty="0">
                <a:solidFill>
                  <a:schemeClr val="tx1"/>
                </a:solidFill>
              </a:rPr>
              <a:t>Data Source </a:t>
            </a:r>
          </a:p>
          <a:p>
            <a:pPr marL="228594" lvl="1">
              <a:spcBef>
                <a:spcPts val="1000"/>
              </a:spcBef>
            </a:pPr>
            <a:r>
              <a:rPr lang="en-US" sz="1900" dirty="0">
                <a:solidFill>
                  <a:schemeClr val="tx1"/>
                </a:solidFill>
              </a:rPr>
              <a:t>Generates raw data and exports raw data from data source collectors</a:t>
            </a:r>
            <a:endParaRPr lang="en-GB" sz="1900" dirty="0">
              <a:solidFill>
                <a:schemeClr val="tx1"/>
              </a:solidFill>
            </a:endParaRPr>
          </a:p>
          <a:p>
            <a:pPr marL="42332" lvl="1" indent="0">
              <a:spcBef>
                <a:spcPts val="1000"/>
              </a:spcBef>
              <a:buNone/>
            </a:pPr>
            <a:endParaRPr lang="en-GB" dirty="0"/>
          </a:p>
        </p:txBody>
      </p:sp>
      <p:sp>
        <p:nvSpPr>
          <p:cNvPr id="10" name="Content Placeholder 1"/>
          <p:cNvSpPr txBox="1">
            <a:spLocks/>
          </p:cNvSpPr>
          <p:nvPr/>
        </p:nvSpPr>
        <p:spPr>
          <a:xfrm>
            <a:off x="6987458" y="3615262"/>
            <a:ext cx="4930233" cy="1559236"/>
          </a:xfrm>
          <a:prstGeom prst="rect">
            <a:avLst/>
          </a:prstGeom>
          <a:noFill/>
          <a:ln>
            <a:noFill/>
          </a:ln>
        </p:spPr>
        <p:txBody>
          <a:bodyPr lIns="79798" tIns="79798" rIns="79798" bIns="79798" anchor="t" anchorCtr="0">
            <a:normAutofit/>
          </a:bodyPr>
          <a:lstStyle>
            <a:defPPr marR="0" lvl="0" algn="l" rtl="0">
              <a:lnSpc>
                <a:spcPct val="100000"/>
              </a:lnSpc>
              <a:spcBef>
                <a:spcPts val="0"/>
              </a:spcBef>
              <a:spcAft>
                <a:spcPts val="0"/>
              </a:spcAft>
            </a:defPPr>
            <a:lvl1pPr marL="215900" marR="0" lvl="0" indent="-101600" algn="l" rtl="0">
              <a:lnSpc>
                <a:spcPct val="90000"/>
              </a:lnSpc>
              <a:spcBef>
                <a:spcPts val="900"/>
              </a:spcBef>
              <a:spcAft>
                <a:spcPts val="0"/>
              </a:spcAft>
              <a:buClr>
                <a:srgbClr val="004360"/>
              </a:buClr>
              <a:buSzPct val="100000"/>
              <a:buFont typeface="Arial"/>
              <a:buChar char="•"/>
              <a:defRPr sz="1800" b="0" i="0" u="none" strike="noStrike" cap="none">
                <a:solidFill>
                  <a:srgbClr val="004360"/>
                </a:solidFill>
                <a:latin typeface="Calibri"/>
                <a:ea typeface="Calibri"/>
                <a:cs typeface="Calibri"/>
                <a:sym typeface="Calibri"/>
              </a:defRPr>
            </a:lvl1pPr>
            <a:lvl2pPr marL="635000" marR="0" lvl="1" indent="-139700" algn="l" rtl="0">
              <a:lnSpc>
                <a:spcPct val="90000"/>
              </a:lnSpc>
              <a:spcBef>
                <a:spcPts val="500"/>
              </a:spcBef>
              <a:spcAft>
                <a:spcPts val="0"/>
              </a:spcAft>
              <a:buClr>
                <a:srgbClr val="004361"/>
              </a:buClr>
              <a:buSzPct val="100000"/>
              <a:buFont typeface="Arial"/>
              <a:buChar char="•"/>
              <a:defRPr sz="1200" b="0" i="0" u="none" strike="noStrike" cap="none">
                <a:solidFill>
                  <a:srgbClr val="004361"/>
                </a:solidFill>
                <a:latin typeface="Calibri"/>
                <a:ea typeface="Calibri"/>
                <a:cs typeface="Calibri"/>
                <a:sym typeface="Calibri"/>
              </a:defRPr>
            </a:lvl2pPr>
            <a:lvl3pPr marL="1054100" marR="0" lvl="2" indent="-127000" algn="l" rtl="0">
              <a:lnSpc>
                <a:spcPct val="90000"/>
              </a:lnSpc>
              <a:spcBef>
                <a:spcPts val="500"/>
              </a:spcBef>
              <a:spcAft>
                <a:spcPts val="0"/>
              </a:spcAft>
              <a:buClr>
                <a:srgbClr val="003F5E"/>
              </a:buClr>
              <a:buSzPct val="100000"/>
              <a:buFont typeface="Arial"/>
              <a:buChar char="•"/>
              <a:defRPr sz="1400" b="0" i="0" u="none" strike="noStrike" cap="none">
                <a:solidFill>
                  <a:srgbClr val="003F5E"/>
                </a:solidFill>
                <a:latin typeface="Calibri"/>
                <a:ea typeface="Calibri"/>
                <a:cs typeface="Calibri"/>
                <a:sym typeface="Calibri"/>
              </a:defRPr>
            </a:lvl3pPr>
            <a:lvl4pPr marL="1473200" marR="0" lvl="3"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defRPr>
            </a:lvl4pPr>
            <a:lvl5pPr marL="1892300" marR="0" lvl="4"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defRPr>
            </a:lvl5pPr>
            <a:lvl6pPr marL="2311400" marR="0" lvl="5"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730500" marR="0" lvl="6"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149600" marR="0" lvl="7"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568700" marR="0" lvl="8"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pPr marL="0" indent="0">
              <a:buNone/>
            </a:pPr>
            <a:r>
              <a:rPr lang="en-US" b="1" dirty="0">
                <a:solidFill>
                  <a:schemeClr val="tx1"/>
                </a:solidFill>
              </a:rPr>
              <a:t>Elastic Cloud</a:t>
            </a:r>
          </a:p>
          <a:p>
            <a:pPr marL="228594" lvl="1">
              <a:spcBef>
                <a:spcPts val="1000"/>
              </a:spcBef>
            </a:pPr>
            <a:r>
              <a:rPr lang="en-US" sz="1900" dirty="0">
                <a:solidFill>
                  <a:schemeClr val="tx1"/>
                </a:solidFill>
              </a:rPr>
              <a:t>Stores measurements (Elasticsearch)</a:t>
            </a:r>
          </a:p>
          <a:p>
            <a:pPr marL="228594" lvl="1">
              <a:spcBef>
                <a:spcPts val="1000"/>
              </a:spcBef>
            </a:pPr>
            <a:r>
              <a:rPr lang="en-US" sz="1900" dirty="0">
                <a:solidFill>
                  <a:schemeClr val="tx1"/>
                </a:solidFill>
              </a:rPr>
              <a:t>Pipeline raw data to Elasticsearch </a:t>
            </a:r>
            <a:br>
              <a:rPr lang="en-US" sz="1900" dirty="0">
                <a:solidFill>
                  <a:schemeClr val="tx1"/>
                </a:solidFill>
              </a:rPr>
            </a:br>
            <a:r>
              <a:rPr lang="en-US" sz="1900" dirty="0">
                <a:solidFill>
                  <a:schemeClr val="tx1"/>
                </a:solidFill>
              </a:rPr>
              <a:t>(</a:t>
            </a:r>
            <a:r>
              <a:rPr lang="en-US" sz="1900" dirty="0" err="1">
                <a:solidFill>
                  <a:schemeClr val="tx1"/>
                </a:solidFill>
              </a:rPr>
              <a:t>logstash</a:t>
            </a:r>
            <a:r>
              <a:rPr lang="en-US" sz="1900" dirty="0">
                <a:solidFill>
                  <a:schemeClr val="tx1"/>
                </a:solidFill>
              </a:rPr>
              <a:t>, </a:t>
            </a:r>
            <a:r>
              <a:rPr lang="en-US" sz="1900" dirty="0" err="1">
                <a:solidFill>
                  <a:schemeClr val="tx1"/>
                </a:solidFill>
              </a:rPr>
              <a:t>filebeat</a:t>
            </a:r>
            <a:r>
              <a:rPr lang="en-US" sz="1900" dirty="0">
                <a:solidFill>
                  <a:schemeClr val="tx1"/>
                </a:solidFill>
              </a:rPr>
              <a:t>)</a:t>
            </a:r>
          </a:p>
        </p:txBody>
      </p:sp>
      <p:sp>
        <p:nvSpPr>
          <p:cNvPr id="14" name="Content Placeholder 1"/>
          <p:cNvSpPr txBox="1">
            <a:spLocks/>
          </p:cNvSpPr>
          <p:nvPr/>
        </p:nvSpPr>
        <p:spPr>
          <a:xfrm>
            <a:off x="6987458" y="5070662"/>
            <a:ext cx="4930233" cy="1082175"/>
          </a:xfrm>
          <a:prstGeom prst="rect">
            <a:avLst/>
          </a:prstGeom>
          <a:noFill/>
          <a:ln>
            <a:noFill/>
          </a:ln>
        </p:spPr>
        <p:txBody>
          <a:bodyPr lIns="79798" tIns="79798" rIns="79798" bIns="79798" anchor="t" anchorCtr="0">
            <a:normAutofit/>
          </a:bodyPr>
          <a:lstStyle>
            <a:defPPr marR="0" lvl="0" algn="l" rtl="0">
              <a:lnSpc>
                <a:spcPct val="100000"/>
              </a:lnSpc>
              <a:spcBef>
                <a:spcPts val="0"/>
              </a:spcBef>
              <a:spcAft>
                <a:spcPts val="0"/>
              </a:spcAft>
            </a:defPPr>
            <a:lvl1pPr marL="215900" marR="0" lvl="0" indent="-101600" algn="l" rtl="0">
              <a:lnSpc>
                <a:spcPct val="90000"/>
              </a:lnSpc>
              <a:spcBef>
                <a:spcPts val="900"/>
              </a:spcBef>
              <a:spcAft>
                <a:spcPts val="0"/>
              </a:spcAft>
              <a:buClr>
                <a:srgbClr val="004360"/>
              </a:buClr>
              <a:buSzPct val="100000"/>
              <a:buFont typeface="Arial"/>
              <a:buChar char="•"/>
              <a:defRPr sz="1800" b="0" i="0" u="none" strike="noStrike" cap="none">
                <a:solidFill>
                  <a:srgbClr val="004360"/>
                </a:solidFill>
                <a:latin typeface="Calibri"/>
                <a:ea typeface="Calibri"/>
                <a:cs typeface="Calibri"/>
                <a:sym typeface="Calibri"/>
              </a:defRPr>
            </a:lvl1pPr>
            <a:lvl2pPr marL="635000" marR="0" lvl="1" indent="-139700" algn="l" rtl="0">
              <a:lnSpc>
                <a:spcPct val="90000"/>
              </a:lnSpc>
              <a:spcBef>
                <a:spcPts val="500"/>
              </a:spcBef>
              <a:spcAft>
                <a:spcPts val="0"/>
              </a:spcAft>
              <a:buClr>
                <a:srgbClr val="004361"/>
              </a:buClr>
              <a:buSzPct val="100000"/>
              <a:buFont typeface="Arial"/>
              <a:buChar char="•"/>
              <a:defRPr sz="1200" b="0" i="0" u="none" strike="noStrike" cap="none">
                <a:solidFill>
                  <a:srgbClr val="004361"/>
                </a:solidFill>
                <a:latin typeface="Calibri"/>
                <a:ea typeface="Calibri"/>
                <a:cs typeface="Calibri"/>
                <a:sym typeface="Calibri"/>
              </a:defRPr>
            </a:lvl2pPr>
            <a:lvl3pPr marL="1054100" marR="0" lvl="2" indent="-127000" algn="l" rtl="0">
              <a:lnSpc>
                <a:spcPct val="90000"/>
              </a:lnSpc>
              <a:spcBef>
                <a:spcPts val="500"/>
              </a:spcBef>
              <a:spcAft>
                <a:spcPts val="0"/>
              </a:spcAft>
              <a:buClr>
                <a:srgbClr val="003F5E"/>
              </a:buClr>
              <a:buSzPct val="100000"/>
              <a:buFont typeface="Arial"/>
              <a:buChar char="•"/>
              <a:defRPr sz="1400" b="0" i="0" u="none" strike="noStrike" cap="none">
                <a:solidFill>
                  <a:srgbClr val="003F5E"/>
                </a:solidFill>
                <a:latin typeface="Calibri"/>
                <a:ea typeface="Calibri"/>
                <a:cs typeface="Calibri"/>
                <a:sym typeface="Calibri"/>
              </a:defRPr>
            </a:lvl3pPr>
            <a:lvl4pPr marL="1473200" marR="0" lvl="3"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defRPr>
            </a:lvl4pPr>
            <a:lvl5pPr marL="1892300" marR="0" lvl="4"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defRPr>
            </a:lvl5pPr>
            <a:lvl6pPr marL="2311400" marR="0" lvl="5"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730500" marR="0" lvl="6"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149600" marR="0" lvl="7"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568700" marR="0" lvl="8"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pPr marL="0" indent="0">
              <a:buNone/>
            </a:pPr>
            <a:r>
              <a:rPr lang="en-US" b="1" dirty="0"/>
              <a:t> </a:t>
            </a:r>
            <a:r>
              <a:rPr lang="en-US" b="1" dirty="0">
                <a:solidFill>
                  <a:schemeClr val="tx1"/>
                </a:solidFill>
              </a:rPr>
              <a:t>Web User Interface (Web-UI)</a:t>
            </a:r>
          </a:p>
          <a:p>
            <a:pPr marL="228594" lvl="1">
              <a:spcBef>
                <a:spcPts val="1000"/>
              </a:spcBef>
            </a:pPr>
            <a:r>
              <a:rPr lang="en-US" sz="2000" dirty="0">
                <a:solidFill>
                  <a:schemeClr val="tx1"/>
                </a:solidFill>
              </a:rPr>
              <a:t>Allows real-time visualization </a:t>
            </a:r>
            <a:br>
              <a:rPr lang="en-US" sz="2000" dirty="0">
                <a:solidFill>
                  <a:schemeClr val="tx1"/>
                </a:solidFill>
              </a:rPr>
            </a:br>
            <a:r>
              <a:rPr lang="en-US" sz="2000" dirty="0">
                <a:solidFill>
                  <a:schemeClr val="tx1"/>
                </a:solidFill>
              </a:rPr>
              <a:t>options</a:t>
            </a:r>
          </a:p>
        </p:txBody>
      </p:sp>
      <p:sp>
        <p:nvSpPr>
          <p:cNvPr id="7" name="Content Placeholder 1"/>
          <p:cNvSpPr txBox="1">
            <a:spLocks/>
          </p:cNvSpPr>
          <p:nvPr/>
        </p:nvSpPr>
        <p:spPr>
          <a:xfrm>
            <a:off x="3532037" y="5608387"/>
            <a:ext cx="4241803" cy="1249613"/>
          </a:xfrm>
          <a:prstGeom prst="rect">
            <a:avLst/>
          </a:prstGeom>
          <a:noFill/>
          <a:ln>
            <a:noFill/>
          </a:ln>
        </p:spPr>
        <p:txBody>
          <a:bodyPr lIns="79798" tIns="79798" rIns="79798" bIns="79798" anchor="t" anchorCtr="0">
            <a:normAutofit/>
          </a:bodyPr>
          <a:lstStyle>
            <a:defPPr marR="0" lvl="0" algn="l" rtl="0">
              <a:lnSpc>
                <a:spcPct val="100000"/>
              </a:lnSpc>
              <a:spcBef>
                <a:spcPts val="0"/>
              </a:spcBef>
              <a:spcAft>
                <a:spcPts val="0"/>
              </a:spcAft>
            </a:defPPr>
            <a:lvl1pPr marL="215900" marR="0" lvl="0" indent="-101600" algn="l" rtl="0">
              <a:lnSpc>
                <a:spcPct val="90000"/>
              </a:lnSpc>
              <a:spcBef>
                <a:spcPts val="900"/>
              </a:spcBef>
              <a:spcAft>
                <a:spcPts val="0"/>
              </a:spcAft>
              <a:buClr>
                <a:srgbClr val="004360"/>
              </a:buClr>
              <a:buSzPct val="100000"/>
              <a:buFont typeface="Arial"/>
              <a:buChar char="•"/>
              <a:defRPr sz="1800" b="0" i="0" u="none" strike="noStrike" cap="none">
                <a:solidFill>
                  <a:srgbClr val="004360"/>
                </a:solidFill>
                <a:latin typeface="Calibri"/>
                <a:ea typeface="Calibri"/>
                <a:cs typeface="Calibri"/>
                <a:sym typeface="Calibri"/>
              </a:defRPr>
            </a:lvl1pPr>
            <a:lvl2pPr marL="635000" marR="0" lvl="1" indent="-139700" algn="l" rtl="0">
              <a:lnSpc>
                <a:spcPct val="90000"/>
              </a:lnSpc>
              <a:spcBef>
                <a:spcPts val="500"/>
              </a:spcBef>
              <a:spcAft>
                <a:spcPts val="0"/>
              </a:spcAft>
              <a:buClr>
                <a:srgbClr val="004361"/>
              </a:buClr>
              <a:buSzPct val="100000"/>
              <a:buFont typeface="Arial"/>
              <a:buChar char="•"/>
              <a:defRPr sz="1200" b="0" i="0" u="none" strike="noStrike" cap="none">
                <a:solidFill>
                  <a:srgbClr val="004361"/>
                </a:solidFill>
                <a:latin typeface="Calibri"/>
                <a:ea typeface="Calibri"/>
                <a:cs typeface="Calibri"/>
                <a:sym typeface="Calibri"/>
              </a:defRPr>
            </a:lvl2pPr>
            <a:lvl3pPr marL="1054100" marR="0" lvl="2" indent="-127000" algn="l" rtl="0">
              <a:lnSpc>
                <a:spcPct val="90000"/>
              </a:lnSpc>
              <a:spcBef>
                <a:spcPts val="500"/>
              </a:spcBef>
              <a:spcAft>
                <a:spcPts val="0"/>
              </a:spcAft>
              <a:buClr>
                <a:srgbClr val="003F5E"/>
              </a:buClr>
              <a:buSzPct val="100000"/>
              <a:buFont typeface="Arial"/>
              <a:buChar char="•"/>
              <a:defRPr sz="1400" b="0" i="0" u="none" strike="noStrike" cap="none">
                <a:solidFill>
                  <a:srgbClr val="003F5E"/>
                </a:solidFill>
                <a:latin typeface="Calibri"/>
                <a:ea typeface="Calibri"/>
                <a:cs typeface="Calibri"/>
                <a:sym typeface="Calibri"/>
              </a:defRPr>
            </a:lvl3pPr>
            <a:lvl4pPr marL="1473200" marR="0" lvl="3"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defRPr>
            </a:lvl4pPr>
            <a:lvl5pPr marL="1892300" marR="0" lvl="4" indent="-127000" algn="l" rtl="0">
              <a:lnSpc>
                <a:spcPct val="90000"/>
              </a:lnSpc>
              <a:spcBef>
                <a:spcPts val="500"/>
              </a:spcBef>
              <a:spcAft>
                <a:spcPts val="0"/>
              </a:spcAft>
              <a:buClr>
                <a:srgbClr val="004360"/>
              </a:buClr>
              <a:buSzPct val="100000"/>
              <a:buFont typeface="Arial"/>
              <a:buChar char="•"/>
              <a:defRPr sz="1400" b="0" i="0" u="none" strike="noStrike" cap="none">
                <a:solidFill>
                  <a:srgbClr val="004360"/>
                </a:solidFill>
                <a:latin typeface="Calibri"/>
                <a:ea typeface="Calibri"/>
                <a:cs typeface="Calibri"/>
                <a:sym typeface="Calibri"/>
              </a:defRPr>
            </a:lvl5pPr>
            <a:lvl6pPr marL="2311400" marR="0" lvl="5"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730500" marR="0" lvl="6"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149600" marR="0" lvl="7"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568700" marR="0" lvl="8" indent="-114300" algn="l" rtl="0">
              <a:lnSpc>
                <a:spcPct val="90000"/>
              </a:lnSpc>
              <a:spcBef>
                <a:spcPts val="50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pPr marL="228594" lvl="1">
              <a:spcBef>
                <a:spcPts val="1000"/>
              </a:spcBef>
            </a:pPr>
            <a:endParaRPr lang="en-GB" sz="1900" dirty="0"/>
          </a:p>
        </p:txBody>
      </p:sp>
    </p:spTree>
    <p:extLst>
      <p:ext uri="{BB962C8B-B14F-4D97-AF65-F5344CB8AC3E}">
        <p14:creationId xmlns:p14="http://schemas.microsoft.com/office/powerpoint/2010/main" val="450297928"/>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75510" y="470989"/>
            <a:ext cx="9894723" cy="430909"/>
          </a:xfrm>
        </p:spPr>
        <p:txBody>
          <a:bodyPr>
            <a:noAutofit/>
          </a:bodyPr>
          <a:lstStyle/>
          <a:p>
            <a:r>
              <a:rPr lang="en-GB" sz="3600" dirty="0" err="1"/>
              <a:t>WiFiMon</a:t>
            </a:r>
            <a:r>
              <a:rPr lang="en-GB" sz="3600" dirty="0"/>
              <a:t> </a:t>
            </a:r>
            <a:r>
              <a:rPr lang="mr-IN" sz="3600" dirty="0"/>
              <a:t>–</a:t>
            </a:r>
            <a:r>
              <a:rPr lang="en-GB" sz="3600" dirty="0"/>
              <a:t> Data Flow </a:t>
            </a:r>
          </a:p>
        </p:txBody>
      </p:sp>
      <p:pic>
        <p:nvPicPr>
          <p:cNvPr id="5" name="4 - Εικόνα" descr="Snap 2019-06-29 at 15.38.15.png"/>
          <p:cNvPicPr>
            <a:picLocks noChangeAspect="1"/>
          </p:cNvPicPr>
          <p:nvPr/>
        </p:nvPicPr>
        <p:blipFill>
          <a:blip r:embed="rId3" cstate="print"/>
          <a:stretch>
            <a:fillRect/>
          </a:stretch>
        </p:blipFill>
        <p:spPr>
          <a:xfrm>
            <a:off x="479501" y="1252915"/>
            <a:ext cx="10039743" cy="4958313"/>
          </a:xfrm>
          <a:prstGeom prst="rect">
            <a:avLst/>
          </a:prstGeom>
        </p:spPr>
      </p:pic>
    </p:spTree>
    <p:extLst>
      <p:ext uri="{BB962C8B-B14F-4D97-AF65-F5344CB8AC3E}">
        <p14:creationId xmlns:p14="http://schemas.microsoft.com/office/powerpoint/2010/main" val="4014412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 Εικόνα"/>
          <p:cNvPicPr>
            <a:picLocks noChangeAspect="1"/>
          </p:cNvPicPr>
          <p:nvPr/>
        </p:nvPicPr>
        <p:blipFill>
          <a:blip r:embed="rId3" cstate="print"/>
          <a:stretch/>
        </p:blipFill>
        <p:spPr bwMode="auto">
          <a:xfrm>
            <a:off x="742829" y="2247407"/>
            <a:ext cx="9917737" cy="3520536"/>
          </a:xfrm>
          <a:prstGeom prst="rect">
            <a:avLst/>
          </a:prstGeom>
        </p:spPr>
      </p:pic>
      <p:sp>
        <p:nvSpPr>
          <p:cNvPr id="5" name="Title 4"/>
          <p:cNvSpPr>
            <a:spLocks noGrp="1"/>
          </p:cNvSpPr>
          <p:nvPr>
            <p:ph type="title"/>
          </p:nvPr>
        </p:nvSpPr>
        <p:spPr>
          <a:xfrm>
            <a:off x="739698" y="705164"/>
            <a:ext cx="11452302" cy="430909"/>
          </a:xfrm>
        </p:spPr>
        <p:txBody>
          <a:bodyPr>
            <a:noAutofit/>
          </a:bodyPr>
          <a:lstStyle/>
          <a:p>
            <a:r>
              <a:rPr lang="en-GB" sz="3600" dirty="0" err="1"/>
              <a:t>WiFiMon</a:t>
            </a:r>
            <a:r>
              <a:rPr lang="en-GB" sz="3600" dirty="0"/>
              <a:t> </a:t>
            </a:r>
            <a:r>
              <a:rPr lang="mr-IN" sz="3600" dirty="0"/>
              <a:t>–</a:t>
            </a:r>
            <a:r>
              <a:rPr lang="en-GB" sz="3600" dirty="0"/>
              <a:t> </a:t>
            </a:r>
            <a:r>
              <a:rPr lang="en-GB" sz="3600" dirty="0" err="1"/>
              <a:t>eduroam</a:t>
            </a:r>
            <a:r>
              <a:rPr lang="en-GB" sz="3600" dirty="0"/>
              <a:t> enabled </a:t>
            </a:r>
            <a:r>
              <a:rPr lang="en-GB" sz="3600" dirty="0" err="1"/>
              <a:t>WiFi</a:t>
            </a:r>
            <a:r>
              <a:rPr lang="en-GB" sz="3600" dirty="0"/>
              <a:t> Infrastructure: </a:t>
            </a:r>
            <a:br>
              <a:rPr lang="en-GB" sz="3600" dirty="0"/>
            </a:br>
            <a:r>
              <a:rPr lang="en-GB" sz="3600" dirty="0"/>
              <a:t>Walk Through </a:t>
            </a:r>
          </a:p>
        </p:txBody>
      </p:sp>
      <p:sp>
        <p:nvSpPr>
          <p:cNvPr id="6" name="Content Placeholder 1"/>
          <p:cNvSpPr>
            <a:spLocks noGrp="1"/>
          </p:cNvSpPr>
          <p:nvPr>
            <p:ph idx="1"/>
          </p:nvPr>
        </p:nvSpPr>
        <p:spPr>
          <a:xfrm>
            <a:off x="681703" y="1548509"/>
            <a:ext cx="11119275" cy="4351339"/>
          </a:xfrm>
        </p:spPr>
        <p:txBody>
          <a:bodyPr>
            <a:normAutofit/>
          </a:bodyPr>
          <a:lstStyle/>
          <a:p>
            <a:pPr marL="0" indent="0">
              <a:buNone/>
            </a:pPr>
            <a:r>
              <a:rPr lang="en-US" b="1" dirty="0">
                <a:solidFill>
                  <a:schemeClr val="tx1"/>
                </a:solidFill>
              </a:rPr>
              <a:t>The end user is required to visit a web page with JavaScript installed </a:t>
            </a:r>
          </a:p>
        </p:txBody>
      </p:sp>
      <p:sp>
        <p:nvSpPr>
          <p:cNvPr id="3" name="TextBox 2"/>
          <p:cNvSpPr txBox="1"/>
          <p:nvPr/>
        </p:nvSpPr>
        <p:spPr>
          <a:xfrm>
            <a:off x="6844217" y="5240344"/>
            <a:ext cx="1326215" cy="492443"/>
          </a:xfrm>
          <a:prstGeom prst="rect">
            <a:avLst/>
          </a:prstGeom>
          <a:noFill/>
        </p:spPr>
        <p:txBody>
          <a:bodyPr wrap="square" lIns="121917" tIns="60958" rIns="121917" bIns="60958" rtlCol="0">
            <a:spAutoFit/>
          </a:bodyPr>
          <a:lstStyle/>
          <a:p>
            <a:pPr algn="ctr"/>
            <a:r>
              <a:rPr lang="en-GB" sz="1200" dirty="0">
                <a:solidFill>
                  <a:schemeClr val="bg1"/>
                </a:solidFill>
                <a:latin typeface="Arial"/>
                <a:cs typeface="Arial"/>
              </a:rPr>
              <a:t>User Information</a:t>
            </a:r>
          </a:p>
        </p:txBody>
      </p:sp>
    </p:spTree>
    <p:extLst>
      <p:ext uri="{BB962C8B-B14F-4D97-AF65-F5344CB8AC3E}">
        <p14:creationId xmlns:p14="http://schemas.microsoft.com/office/powerpoint/2010/main" val="2560099214"/>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lh4.googleusercontent.com/HEqjLQNRqIVGS0We7S1gjUR2HJqMAIZ69pA2Ih4DhMAZqpFe-o5unkw1FNsPAp_v1CVbjUjAwSCmJbZtRT1bnDEntZMlygTEGxfJY7N1OSjbpd8PV_RDmIrkFyDQ-4TkBd7q1VWr">
            <a:extLst>
              <a:ext uri="{FF2B5EF4-FFF2-40B4-BE49-F238E27FC236}">
                <a16:creationId xmlns:a16="http://schemas.microsoft.com/office/drawing/2014/main" id="{614E97A3-AA3A-42C3-9A83-1ECF88F58E5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17740"/>
            <a:ext cx="7543656" cy="549319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708964" y="504442"/>
            <a:ext cx="9894723" cy="430909"/>
          </a:xfrm>
        </p:spPr>
        <p:txBody>
          <a:bodyPr>
            <a:noAutofit/>
          </a:bodyPr>
          <a:lstStyle/>
          <a:p>
            <a:r>
              <a:rPr lang="en-GB" sz="3600" dirty="0" err="1"/>
              <a:t>WiFiMon</a:t>
            </a:r>
            <a:r>
              <a:rPr lang="en-GB" sz="3600" dirty="0"/>
              <a:t> - Performing / Storing measurements</a:t>
            </a:r>
          </a:p>
        </p:txBody>
      </p:sp>
      <p:sp>
        <p:nvSpPr>
          <p:cNvPr id="5" name="TextBox 5"/>
          <p:cNvSpPr txBox="1"/>
          <p:nvPr/>
        </p:nvSpPr>
        <p:spPr>
          <a:xfrm>
            <a:off x="7115194" y="2297347"/>
            <a:ext cx="4147538" cy="2062099"/>
          </a:xfrm>
          <a:prstGeom prst="rect">
            <a:avLst/>
          </a:prstGeom>
          <a:noFill/>
        </p:spPr>
        <p:txBody>
          <a:bodyPr wrap="square" lIns="121917" tIns="60958" rIns="121917" bIns="60958" rtlCol="0">
            <a:spAutoFit/>
          </a:bodyPr>
          <a:lstStyle/>
          <a:p>
            <a:r>
              <a:rPr lang="en-GB" sz="2100" b="1" dirty="0"/>
              <a:t>Network Overloading Avoidance:</a:t>
            </a:r>
          </a:p>
          <a:p>
            <a:pPr>
              <a:buFont typeface="Arial" pitchFamily="34" charset="0"/>
              <a:buChar char="•"/>
            </a:pPr>
            <a:r>
              <a:rPr lang="en-GB" sz="2100" dirty="0"/>
              <a:t>Measurements accepted only from registered subnets</a:t>
            </a:r>
          </a:p>
          <a:p>
            <a:pPr>
              <a:buFont typeface="Arial" pitchFamily="34" charset="0"/>
              <a:buChar char="•"/>
            </a:pPr>
            <a:r>
              <a:rPr lang="en-GB" sz="2100" dirty="0"/>
              <a:t>Cookie: repeated measurements in short time intervals are not permitted</a:t>
            </a:r>
          </a:p>
        </p:txBody>
      </p:sp>
    </p:spTree>
    <p:extLst>
      <p:ext uri="{BB962C8B-B14F-4D97-AF65-F5344CB8AC3E}">
        <p14:creationId xmlns:p14="http://schemas.microsoft.com/office/powerpoint/2010/main" val="2545476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GÉANT Presentation Template - January 2019(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F0D53517-DC4C-42F8-B944-CCCDD25CB367}"/>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5273F204-CA29-4970-A291-96C38A254A9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4F2CA9C0-1B7A-4C8E-87BD-92F52FBB38D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Document_x0020_ID xmlns="33c70a20-266a-45ad-bf4a-dd457e1766dc" xsi:nil="true"/>
    <_dlc_DocId xmlns="e2e8627e-9120-4592-bf70-1c86d23ddb27">GN43-515-136</_dlc_DocId>
    <_dlc_DocIdUrl xmlns="e2e8627e-9120-4592-bf70-1c86d23ddb27">
      <Url>https://intranet.geant.org/gn4/3/_layouts/15/DocIdRedir.aspx?ID=GN43-515-136</Url>
      <Description>GN43-515-136</Description>
    </_dlc_DocIdUrl>
  </documentManagement>
</p:properties>
</file>

<file path=customXml/item2.xml><?xml version="1.0" encoding="utf-8"?>
<?mso-contentType ?>
<spe:Receivers xmlns:spe="http://schemas.microsoft.com/sharepoint/events"/>
</file>

<file path=customXml/item3.xml><?xml version="1.0" encoding="utf-8"?>
<ct:contentTypeSchema xmlns:ct="http://schemas.microsoft.com/office/2006/metadata/contentType" xmlns:ma="http://schemas.microsoft.com/office/2006/metadata/properties/metaAttributes" ct:_="" ma:_="" ma:contentTypeName="Document" ma:contentTypeID="0x010100EC0D0CCC116D824E94D5197157A71E74" ma:contentTypeVersion="9" ma:contentTypeDescription="Create a new document." ma:contentTypeScope="" ma:versionID="b0dc93aec97a195a8c44618334346013">
  <xsd:schema xmlns:xsd="http://www.w3.org/2001/XMLSchema" xmlns:xs="http://www.w3.org/2001/XMLSchema" xmlns:p="http://schemas.microsoft.com/office/2006/metadata/properties" xmlns:ns2="e2e8627e-9120-4592-bf70-1c86d23ddb27" xmlns:ns3="33c70a20-266a-45ad-bf4a-dd457e1766dc" targetNamespace="http://schemas.microsoft.com/office/2006/metadata/properties" ma:root="true" ma:fieldsID="562224ac87c608219a36e8f3c48ed8c7" ns2:_="" ns3:_="">
    <xsd:import namespace="e2e8627e-9120-4592-bf70-1c86d23ddb27"/>
    <xsd:import namespace="33c70a20-266a-45ad-bf4a-dd457e1766dc"/>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e8627e-9120-4592-bf70-1c86d23ddb2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3c70a20-266a-45ad-bf4a-dd457e1766dc" elementFormDefault="qualified">
    <xsd:import namespace="http://schemas.microsoft.com/office/2006/documentManagement/types"/>
    <xsd:import namespace="http://schemas.microsoft.com/office/infopath/2007/PartnerControls"/>
    <xsd:element name="Document_x0020_ID" ma:index="11" nillable="true" ma:displayName="Document ID" ma:description="This column will be updated automatically 1 minute after the document is added." ma:internalName="Document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12A78A-BF01-44C7-9E35-6D822C0E8866}">
  <ds:schemaRefs>
    <ds:schemaRef ds:uri="http://schemas.microsoft.com/office/2006/metadata/properties"/>
    <ds:schemaRef ds:uri="http://www.w3.org/XML/1998/namespace"/>
    <ds:schemaRef ds:uri="http://schemas.microsoft.com/office/2006/documentManagement/types"/>
    <ds:schemaRef ds:uri="e2e8627e-9120-4592-bf70-1c86d23ddb27"/>
    <ds:schemaRef ds:uri="http://purl.org/dc/dcmitype/"/>
    <ds:schemaRef ds:uri="http://purl.org/dc/terms/"/>
    <ds:schemaRef ds:uri="http://purl.org/dc/elements/1.1/"/>
    <ds:schemaRef ds:uri="http://schemas.microsoft.com/office/infopath/2007/PartnerControls"/>
    <ds:schemaRef ds:uri="http://schemas.openxmlformats.org/package/2006/metadata/core-properties"/>
    <ds:schemaRef ds:uri="33c70a20-266a-45ad-bf4a-dd457e1766dc"/>
  </ds:schemaRefs>
</ds:datastoreItem>
</file>

<file path=customXml/itemProps2.xml><?xml version="1.0" encoding="utf-8"?>
<ds:datastoreItem xmlns:ds="http://schemas.openxmlformats.org/officeDocument/2006/customXml" ds:itemID="{597D2B90-AB67-48DF-A1BF-15BE24952868}">
  <ds:schemaRefs>
    <ds:schemaRef ds:uri="http://schemas.microsoft.com/sharepoint/events"/>
  </ds:schemaRefs>
</ds:datastoreItem>
</file>

<file path=customXml/itemProps3.xml><?xml version="1.0" encoding="utf-8"?>
<ds:datastoreItem xmlns:ds="http://schemas.openxmlformats.org/officeDocument/2006/customXml" ds:itemID="{5FF711D7-E087-42F7-91E8-A6E1BBB82B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e8627e-9120-4592-bf70-1c86d23ddb27"/>
    <ds:schemaRef ds:uri="33c70a20-266a-45ad-bf4a-dd457e1766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8649602F-C3B1-4A2D-B384-20C27439F6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199</TotalTime>
  <Words>2441</Words>
  <Application>Microsoft Macintosh PowerPoint</Application>
  <PresentationFormat>Widescreen</PresentationFormat>
  <Paragraphs>306</Paragraphs>
  <Slides>37</Slides>
  <Notes>35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37</vt:i4>
      </vt:variant>
    </vt:vector>
  </HeadingPairs>
  <TitlesOfParts>
    <vt:vector size="45" baseType="lpstr">
      <vt:lpstr>Arial</vt:lpstr>
      <vt:lpstr>Calibri</vt:lpstr>
      <vt:lpstr>Calibri Light</vt:lpstr>
      <vt:lpstr>Times New Roman</vt:lpstr>
      <vt:lpstr>Times New Roman</vt:lpstr>
      <vt:lpstr>GÉANT Presentation Template - January 2019(1)</vt:lpstr>
      <vt:lpstr>1_Custom Design</vt:lpstr>
      <vt:lpstr>Office Theme</vt:lpstr>
      <vt:lpstr>PowerPoint Presentation</vt:lpstr>
      <vt:lpstr>Presentation Outline</vt:lpstr>
      <vt:lpstr>WiFiMon: Introduction</vt:lpstr>
      <vt:lpstr>WiFiMon - Problem statement</vt:lpstr>
      <vt:lpstr>WiFiMon Process </vt:lpstr>
      <vt:lpstr>WiFiMon Architecture</vt:lpstr>
      <vt:lpstr>WiFiMon – Data Flow </vt:lpstr>
      <vt:lpstr>WiFiMon – eduroam enabled WiFi Infrastructure:  Walk Through </vt:lpstr>
      <vt:lpstr>WiFiMon - Performing / Storing measurements</vt:lpstr>
      <vt:lpstr>WiFiMon - How we manage/correlate performance data</vt:lpstr>
      <vt:lpstr>WiFiMon - Web-UI (Overview Tab)</vt:lpstr>
      <vt:lpstr>WiFiMon - Web-UI (Timeseries Tab)</vt:lpstr>
      <vt:lpstr>WiFiMon - Web-UI (Maps Tab)</vt:lpstr>
      <vt:lpstr>WiFiMon – Hybrid Approach</vt:lpstr>
      <vt:lpstr>WiFiMon – HW Probe setup steps</vt:lpstr>
      <vt:lpstr>WiFiMon – Security and Privacy</vt:lpstr>
      <vt:lpstr>WiFiMon - Dissemination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 and future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ferrari</dc:creator>
  <cp:lastModifiedBy>Tim Chown</cp:lastModifiedBy>
  <cp:revision>36</cp:revision>
  <dcterms:created xsi:type="dcterms:W3CDTF">2019-06-29T11:48:45Z</dcterms:created>
  <dcterms:modified xsi:type="dcterms:W3CDTF">2019-07-01T19:45:03Z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0x010100EC0D0CCC116D824E94D5197157A71E74</vt:lpwstr>
  </property>
  <property fmtid="{D5CDD505-2E9C-101B-9397-08002B2CF9AE}" pid="3" name="_dlc_DocIdItemGuid">
    <vt:lpwstr>68c1bbe1-8a69-42b5-8706-d750b32199af</vt:lpwstr>
  </property>
</Properties>
</file>