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1"/>
  </p:notesMasterIdLst>
  <p:sldIdLst>
    <p:sldId id="291" r:id="rId6"/>
    <p:sldId id="294" r:id="rId7"/>
    <p:sldId id="295" r:id="rId8"/>
    <p:sldId id="296" r:id="rId9"/>
    <p:sldId id="300" r:id="rId10"/>
    <p:sldId id="301" r:id="rId11"/>
    <p:sldId id="302" r:id="rId12"/>
    <p:sldId id="297" r:id="rId13"/>
    <p:sldId id="299" r:id="rId14"/>
    <p:sldId id="306" r:id="rId15"/>
    <p:sldId id="304" r:id="rId16"/>
    <p:sldId id="305" r:id="rId17"/>
    <p:sldId id="298" r:id="rId18"/>
    <p:sldId id="307" r:id="rId19"/>
    <p:sldId id="286" r:id="rId2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0C93E74-4E1C-450F-B48B-5BC1F774B995}">
          <p14:sldIdLst>
            <p14:sldId id="291"/>
            <p14:sldId id="294"/>
            <p14:sldId id="295"/>
            <p14:sldId id="296"/>
            <p14:sldId id="300"/>
            <p14:sldId id="301"/>
            <p14:sldId id="302"/>
            <p14:sldId id="297"/>
            <p14:sldId id="299"/>
            <p14:sldId id="306"/>
            <p14:sldId id="304"/>
            <p14:sldId id="305"/>
            <p14:sldId id="298"/>
            <p14:sldId id="307"/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1A27"/>
    <a:srgbClr val="EE1D29"/>
    <a:srgbClr val="0095DA"/>
    <a:srgbClr val="F26522"/>
    <a:srgbClr val="F7941D"/>
    <a:srgbClr val="34699A"/>
    <a:srgbClr val="2F9285"/>
    <a:srgbClr val="008B96"/>
    <a:srgbClr val="5B2D35"/>
    <a:srgbClr val="F59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01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108" y="1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673AA6B-D74E-254E-B8CC-EA786BFC8EA9}"/>
              </a:ext>
            </a:extLst>
          </p:cNvPr>
          <p:cNvSpPr/>
          <p:nvPr userDrawn="1"/>
        </p:nvSpPr>
        <p:spPr>
          <a:xfrm>
            <a:off x="0" y="-82296"/>
            <a:ext cx="9144000" cy="5225796"/>
          </a:xfrm>
          <a:prstGeom prst="rect">
            <a:avLst/>
          </a:prstGeom>
          <a:solidFill>
            <a:srgbClr val="B4E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54825AA-4DF3-284A-9ACE-5A986464AAFA}"/>
              </a:ext>
            </a:extLst>
          </p:cNvPr>
          <p:cNvGrpSpPr/>
          <p:nvPr userDrawn="1"/>
        </p:nvGrpSpPr>
        <p:grpSpPr>
          <a:xfrm>
            <a:off x="2858204" y="1776052"/>
            <a:ext cx="5661054" cy="3004952"/>
            <a:chOff x="2858204" y="1776052"/>
            <a:chExt cx="5661054" cy="3004952"/>
          </a:xfrm>
        </p:grpSpPr>
        <p:sp>
          <p:nvSpPr>
            <p:cNvPr id="2" name="Triangle 1">
              <a:extLst>
                <a:ext uri="{FF2B5EF4-FFF2-40B4-BE49-F238E27FC236}">
                  <a16:creationId xmlns:a16="http://schemas.microsoft.com/office/drawing/2014/main" id="{F5EE83BF-ACFE-AB45-9312-01EEC9187C35}"/>
                </a:ext>
              </a:extLst>
            </p:cNvPr>
            <p:cNvSpPr/>
            <p:nvPr userDrawn="1"/>
          </p:nvSpPr>
          <p:spPr>
            <a:xfrm rot="16200000">
              <a:off x="4430329" y="2986793"/>
              <a:ext cx="1878338" cy="1256609"/>
            </a:xfrm>
            <a:prstGeom prst="triangle">
              <a:avLst>
                <a:gd name="adj" fmla="val 0"/>
              </a:avLst>
            </a:prstGeom>
            <a:solidFill>
              <a:srgbClr val="00A8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03C1FA28-96D6-DD4D-AFBC-8A39FF5B58A9}"/>
                </a:ext>
              </a:extLst>
            </p:cNvPr>
            <p:cNvSpPr/>
            <p:nvPr userDrawn="1"/>
          </p:nvSpPr>
          <p:spPr>
            <a:xfrm rot="16200000">
              <a:off x="3657668" y="2734560"/>
              <a:ext cx="2063438" cy="1380441"/>
            </a:xfrm>
            <a:prstGeom prst="triangle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iangle 14">
              <a:extLst>
                <a:ext uri="{FF2B5EF4-FFF2-40B4-BE49-F238E27FC236}">
                  <a16:creationId xmlns:a16="http://schemas.microsoft.com/office/drawing/2014/main" id="{19CE9FB1-C610-B946-89AB-E4A35B8E380E}"/>
                </a:ext>
              </a:extLst>
            </p:cNvPr>
            <p:cNvSpPr/>
            <p:nvPr userDrawn="1"/>
          </p:nvSpPr>
          <p:spPr>
            <a:xfrm rot="16200000">
              <a:off x="5522972" y="2224731"/>
              <a:ext cx="2711051" cy="1813694"/>
            </a:xfrm>
            <a:prstGeom prst="triangle">
              <a:avLst>
                <a:gd name="adj" fmla="val 0"/>
              </a:avLst>
            </a:prstGeom>
            <a:solidFill>
              <a:srgbClr val="F59A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A8C3CF35-D4DE-3C47-A7B8-15EC086DE65A}"/>
                </a:ext>
              </a:extLst>
            </p:cNvPr>
            <p:cNvSpPr/>
            <p:nvPr userDrawn="1"/>
          </p:nvSpPr>
          <p:spPr>
            <a:xfrm rot="16200000">
              <a:off x="2634174" y="3497250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5B2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569893A5-AB0D-3548-BCD2-81E2321673DE}"/>
                </a:ext>
              </a:extLst>
            </p:cNvPr>
            <p:cNvSpPr/>
            <p:nvPr userDrawn="1"/>
          </p:nvSpPr>
          <p:spPr>
            <a:xfrm rot="16200000">
              <a:off x="7389630" y="3651376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2F9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2801B13B-18C3-8242-B714-E44D785A6EC0}"/>
              </a:ext>
            </a:extLst>
          </p:cNvPr>
          <p:cNvSpPr/>
          <p:nvPr userDrawn="1"/>
        </p:nvSpPr>
        <p:spPr>
          <a:xfrm>
            <a:off x="-8376" y="4111650"/>
            <a:ext cx="9160751" cy="1039325"/>
          </a:xfrm>
          <a:prstGeom prst="rect">
            <a:avLst/>
          </a:prstGeom>
          <a:solidFill>
            <a:srgbClr val="346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4B73EE5E-0530-7B4F-B1FE-B68852832E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8" t="23780" r="20432" b="39488"/>
          <a:stretch/>
        </p:blipFill>
        <p:spPr>
          <a:xfrm>
            <a:off x="418822" y="4215190"/>
            <a:ext cx="1702233" cy="715443"/>
          </a:xfrm>
          <a:prstGeom prst="rect">
            <a:avLst/>
          </a:prstGeom>
        </p:spPr>
      </p:pic>
      <p:pic>
        <p:nvPicPr>
          <p:cNvPr id="24" name="Picture 23" descr="Logo&#10;&#10;Description automatically generated">
            <a:extLst>
              <a:ext uri="{FF2B5EF4-FFF2-40B4-BE49-F238E27FC236}">
                <a16:creationId xmlns:a16="http://schemas.microsoft.com/office/drawing/2014/main" id="{18588B31-F551-6648-9319-D1F5BA9F2B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8" t="60057" r="20432" b="30580"/>
          <a:stretch/>
        </p:blipFill>
        <p:spPr>
          <a:xfrm>
            <a:off x="5796442" y="4697427"/>
            <a:ext cx="3054529" cy="327255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50356" y="2111595"/>
            <a:ext cx="3822700" cy="281467"/>
          </a:xfrm>
        </p:spPr>
        <p:txBody>
          <a:bodyPr>
            <a:noAutofit/>
          </a:bodyPr>
          <a:lstStyle>
            <a:lvl1pPr marL="0" indent="0">
              <a:buNone/>
              <a:defRPr sz="1400" b="1" baseline="0">
                <a:solidFill>
                  <a:srgbClr val="008B96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50356" y="1399453"/>
            <a:ext cx="5793498" cy="376599"/>
          </a:xfrm>
        </p:spPr>
        <p:txBody>
          <a:bodyPr wrap="square">
            <a:noAutofit/>
          </a:bodyPr>
          <a:lstStyle>
            <a:lvl1pPr marL="0" indent="0">
              <a:lnSpc>
                <a:spcPct val="150000"/>
              </a:lnSpc>
              <a:buNone/>
              <a:defRPr sz="1800" b="0">
                <a:solidFill>
                  <a:srgbClr val="34699A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50357" y="797862"/>
            <a:ext cx="5793498" cy="428813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2800" b="1">
                <a:solidFill>
                  <a:srgbClr val="34699A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50356" y="2482681"/>
            <a:ext cx="3752453" cy="32725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08B96"/>
                </a:solidFill>
              </a:defRPr>
            </a:lvl1pPr>
          </a:lstStyle>
          <a:p>
            <a:pPr lvl="0"/>
            <a:r>
              <a:rPr lang="en-US" dirty="0"/>
              <a:t>Location</a:t>
            </a:r>
            <a:endParaRPr lang="en-GB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50356" y="2777168"/>
            <a:ext cx="3752453" cy="32123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08B96"/>
                </a:solidFill>
              </a:defRPr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BB8B99D-6521-C948-AE37-6BD7E457A47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502622" y="393302"/>
            <a:ext cx="1016636" cy="441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201" y="964417"/>
            <a:ext cx="8439238" cy="2983761"/>
          </a:xfrm>
        </p:spPr>
        <p:txBody>
          <a:bodyPr/>
          <a:lstStyle>
            <a:lvl1pPr>
              <a:defRPr sz="16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50201" y="131562"/>
            <a:ext cx="6437461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815012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EA0734F-6610-E749-95AF-F8E9439E5DF0}"/>
              </a:ext>
            </a:extLst>
          </p:cNvPr>
          <p:cNvGrpSpPr/>
          <p:nvPr userDrawn="1"/>
        </p:nvGrpSpPr>
        <p:grpSpPr>
          <a:xfrm>
            <a:off x="6495135" y="3434206"/>
            <a:ext cx="2294304" cy="1217843"/>
            <a:chOff x="2858204" y="1776052"/>
            <a:chExt cx="5661054" cy="3004952"/>
          </a:xfrm>
        </p:grpSpPr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9FAC8B3B-200D-364F-9F24-B9D52FD96994}"/>
                </a:ext>
              </a:extLst>
            </p:cNvPr>
            <p:cNvSpPr/>
            <p:nvPr userDrawn="1"/>
          </p:nvSpPr>
          <p:spPr>
            <a:xfrm rot="16200000">
              <a:off x="4430329" y="2986793"/>
              <a:ext cx="1878338" cy="1256609"/>
            </a:xfrm>
            <a:prstGeom prst="triangle">
              <a:avLst>
                <a:gd name="adj" fmla="val 0"/>
              </a:avLst>
            </a:prstGeom>
            <a:solidFill>
              <a:srgbClr val="00A8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iangle 14">
              <a:extLst>
                <a:ext uri="{FF2B5EF4-FFF2-40B4-BE49-F238E27FC236}">
                  <a16:creationId xmlns:a16="http://schemas.microsoft.com/office/drawing/2014/main" id="{4BECABA5-0655-D44B-9E91-833E29984F66}"/>
                </a:ext>
              </a:extLst>
            </p:cNvPr>
            <p:cNvSpPr/>
            <p:nvPr userDrawn="1"/>
          </p:nvSpPr>
          <p:spPr>
            <a:xfrm rot="16200000">
              <a:off x="3657668" y="2734560"/>
              <a:ext cx="2063438" cy="1380441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60CE1161-C04F-5040-9440-E3112BFA8DB2}"/>
                </a:ext>
              </a:extLst>
            </p:cNvPr>
            <p:cNvSpPr/>
            <p:nvPr userDrawn="1"/>
          </p:nvSpPr>
          <p:spPr>
            <a:xfrm rot="16200000">
              <a:off x="5522972" y="2224731"/>
              <a:ext cx="2711051" cy="1813694"/>
            </a:xfrm>
            <a:prstGeom prst="triangle">
              <a:avLst>
                <a:gd name="adj" fmla="val 0"/>
              </a:avLst>
            </a:prstGeom>
            <a:solidFill>
              <a:srgbClr val="F59A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6DA01B17-17B5-5346-B951-09688202C2F2}"/>
                </a:ext>
              </a:extLst>
            </p:cNvPr>
            <p:cNvSpPr/>
            <p:nvPr userDrawn="1"/>
          </p:nvSpPr>
          <p:spPr>
            <a:xfrm rot="16200000">
              <a:off x="2634174" y="3497250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5B2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DE3FFE4B-EA58-B344-96FB-FBE03677B225}"/>
                </a:ext>
              </a:extLst>
            </p:cNvPr>
            <p:cNvSpPr/>
            <p:nvPr userDrawn="1"/>
          </p:nvSpPr>
          <p:spPr>
            <a:xfrm rot="16200000">
              <a:off x="7389630" y="3651376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2F9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201" y="964417"/>
            <a:ext cx="8439238" cy="2983761"/>
          </a:xfrm>
        </p:spPr>
        <p:txBody>
          <a:bodyPr/>
          <a:lstStyle>
            <a:lvl1pPr>
              <a:defRPr sz="16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50201" y="131562"/>
            <a:ext cx="6437461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815012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9865EB-D678-CF4C-8491-F982E0BE3C9E}"/>
              </a:ext>
            </a:extLst>
          </p:cNvPr>
          <p:cNvSpPr/>
          <p:nvPr userDrawn="1"/>
        </p:nvSpPr>
        <p:spPr>
          <a:xfrm>
            <a:off x="5884985" y="4366395"/>
            <a:ext cx="3259015" cy="349025"/>
          </a:xfrm>
          <a:prstGeom prst="rect">
            <a:avLst/>
          </a:prstGeom>
          <a:solidFill>
            <a:srgbClr val="346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664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05C6CA2-7AA8-8142-AEBF-7E2890A15820}"/>
              </a:ext>
            </a:extLst>
          </p:cNvPr>
          <p:cNvSpPr/>
          <p:nvPr userDrawn="1"/>
        </p:nvSpPr>
        <p:spPr>
          <a:xfrm>
            <a:off x="0" y="-82296"/>
            <a:ext cx="9144000" cy="5225796"/>
          </a:xfrm>
          <a:prstGeom prst="rect">
            <a:avLst/>
          </a:prstGeom>
          <a:solidFill>
            <a:srgbClr val="B4E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442DD3B-FD6B-F143-999E-7401F3DDACE6}"/>
              </a:ext>
            </a:extLst>
          </p:cNvPr>
          <p:cNvGrpSpPr/>
          <p:nvPr userDrawn="1"/>
        </p:nvGrpSpPr>
        <p:grpSpPr>
          <a:xfrm>
            <a:off x="2858204" y="1776052"/>
            <a:ext cx="5661054" cy="3004952"/>
            <a:chOff x="2858204" y="1776052"/>
            <a:chExt cx="5661054" cy="3004952"/>
          </a:xfrm>
        </p:grpSpPr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93BD516B-DAD0-6445-A2CE-0801603DFEDD}"/>
                </a:ext>
              </a:extLst>
            </p:cNvPr>
            <p:cNvSpPr/>
            <p:nvPr userDrawn="1"/>
          </p:nvSpPr>
          <p:spPr>
            <a:xfrm rot="16200000">
              <a:off x="4430329" y="2986793"/>
              <a:ext cx="1878338" cy="1256609"/>
            </a:xfrm>
            <a:prstGeom prst="triangle">
              <a:avLst>
                <a:gd name="adj" fmla="val 0"/>
              </a:avLst>
            </a:prstGeom>
            <a:solidFill>
              <a:srgbClr val="00A8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iangle 19">
              <a:extLst>
                <a:ext uri="{FF2B5EF4-FFF2-40B4-BE49-F238E27FC236}">
                  <a16:creationId xmlns:a16="http://schemas.microsoft.com/office/drawing/2014/main" id="{4FD32DE3-7C36-0344-930C-A83505E75B0F}"/>
                </a:ext>
              </a:extLst>
            </p:cNvPr>
            <p:cNvSpPr/>
            <p:nvPr userDrawn="1"/>
          </p:nvSpPr>
          <p:spPr>
            <a:xfrm rot="16200000">
              <a:off x="3657668" y="2734560"/>
              <a:ext cx="2063438" cy="1380441"/>
            </a:xfrm>
            <a:prstGeom prst="triangle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iangle 20">
              <a:extLst>
                <a:ext uri="{FF2B5EF4-FFF2-40B4-BE49-F238E27FC236}">
                  <a16:creationId xmlns:a16="http://schemas.microsoft.com/office/drawing/2014/main" id="{EA263101-B12D-824B-8294-FBF813F322D8}"/>
                </a:ext>
              </a:extLst>
            </p:cNvPr>
            <p:cNvSpPr/>
            <p:nvPr userDrawn="1"/>
          </p:nvSpPr>
          <p:spPr>
            <a:xfrm rot="16200000">
              <a:off x="5522972" y="2224731"/>
              <a:ext cx="2711051" cy="1813694"/>
            </a:xfrm>
            <a:prstGeom prst="triangle">
              <a:avLst>
                <a:gd name="adj" fmla="val 0"/>
              </a:avLst>
            </a:prstGeom>
            <a:solidFill>
              <a:srgbClr val="F59A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iangle 21">
              <a:extLst>
                <a:ext uri="{FF2B5EF4-FFF2-40B4-BE49-F238E27FC236}">
                  <a16:creationId xmlns:a16="http://schemas.microsoft.com/office/drawing/2014/main" id="{58F07986-0EB9-7049-9628-A790B65DBAE7}"/>
                </a:ext>
              </a:extLst>
            </p:cNvPr>
            <p:cNvSpPr/>
            <p:nvPr userDrawn="1"/>
          </p:nvSpPr>
          <p:spPr>
            <a:xfrm rot="16200000">
              <a:off x="2634174" y="3497250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5B2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iangle 22">
              <a:extLst>
                <a:ext uri="{FF2B5EF4-FFF2-40B4-BE49-F238E27FC236}">
                  <a16:creationId xmlns:a16="http://schemas.microsoft.com/office/drawing/2014/main" id="{B5E6C297-E65E-0046-BC63-1CFBD25F276E}"/>
                </a:ext>
              </a:extLst>
            </p:cNvPr>
            <p:cNvSpPr/>
            <p:nvPr userDrawn="1"/>
          </p:nvSpPr>
          <p:spPr>
            <a:xfrm rot="16200000">
              <a:off x="7389630" y="3651376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2F9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10E9AC2-0620-6A41-9431-EEEC204F032A}"/>
              </a:ext>
            </a:extLst>
          </p:cNvPr>
          <p:cNvSpPr/>
          <p:nvPr userDrawn="1"/>
        </p:nvSpPr>
        <p:spPr>
          <a:xfrm>
            <a:off x="0" y="4104175"/>
            <a:ext cx="9160751" cy="1039325"/>
          </a:xfrm>
          <a:prstGeom prst="rect">
            <a:avLst/>
          </a:prstGeom>
          <a:solidFill>
            <a:srgbClr val="346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766882" y="1017468"/>
            <a:ext cx="2996919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l"/>
            <a:r>
              <a:rPr lang="en-GB" sz="4000" b="1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1669" y="2440186"/>
            <a:ext cx="3795964" cy="263127"/>
          </a:xfrm>
        </p:spPr>
        <p:txBody>
          <a:bodyPr>
            <a:noAutofit/>
          </a:bodyPr>
          <a:lstStyle>
            <a:lvl1pPr marL="0" indent="0" algn="l">
              <a:buNone/>
              <a:defRPr sz="1400" baseline="0">
                <a:solidFill>
                  <a:srgbClr val="34699A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16" name="Title 3"/>
          <p:cNvSpPr txBox="1">
            <a:spLocks/>
          </p:cNvSpPr>
          <p:nvPr userDrawn="1"/>
        </p:nvSpPr>
        <p:spPr>
          <a:xfrm>
            <a:off x="821669" y="1478556"/>
            <a:ext cx="3704237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 algn="l"/>
            <a:r>
              <a:rPr lang="en-US" sz="2400" b="1" dirty="0">
                <a:solidFill>
                  <a:srgbClr val="00A8B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Questions?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5878078" y="4316065"/>
            <a:ext cx="23090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500" b="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part of the GÉANT 2020 Framework Partnership Agreement (FPA), the project receives funding from the European Union's Horizon 2020 research and innovation programme under Grant Agreement No. 856726 (GN4-3).</a:t>
            </a:r>
            <a:endParaRPr lang="en-GB" sz="500" b="0" i="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5244D8-F192-4845-90D9-B7DB802EE5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75342" y="393302"/>
            <a:ext cx="1016636" cy="441921"/>
          </a:xfrm>
          <a:prstGeom prst="rect">
            <a:avLst/>
          </a:prstGeom>
        </p:spPr>
      </p:pic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ED971B9B-6A8D-694F-AB28-16DBE273D49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196" y="4375155"/>
            <a:ext cx="325062" cy="216708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CEC1B019-5B4B-6146-9E65-8B59D2A2D3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8" t="23780" r="20432" b="39488"/>
          <a:stretch/>
        </p:blipFill>
        <p:spPr>
          <a:xfrm>
            <a:off x="418822" y="4215190"/>
            <a:ext cx="1702233" cy="715443"/>
          </a:xfrm>
          <a:prstGeom prst="rect">
            <a:avLst/>
          </a:prstGeom>
        </p:spPr>
      </p:pic>
      <p:pic>
        <p:nvPicPr>
          <p:cNvPr id="31" name="Picture 30" descr="Logo&#10;&#10;Description automatically generated">
            <a:extLst>
              <a:ext uri="{FF2B5EF4-FFF2-40B4-BE49-F238E27FC236}">
                <a16:creationId xmlns:a16="http://schemas.microsoft.com/office/drawing/2014/main" id="{01D6E56D-F18E-BC47-AB61-117DF020DB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8" t="60057" r="20432" b="30580"/>
          <a:stretch/>
        </p:blipFill>
        <p:spPr>
          <a:xfrm>
            <a:off x="5796442" y="4697427"/>
            <a:ext cx="3054529" cy="327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CC2D494-BFA6-BA47-BD96-D60D63198561}"/>
              </a:ext>
            </a:extLst>
          </p:cNvPr>
          <p:cNvSpPr/>
          <p:nvPr userDrawn="1"/>
        </p:nvSpPr>
        <p:spPr>
          <a:xfrm>
            <a:off x="0" y="4366395"/>
            <a:ext cx="9144000" cy="777105"/>
          </a:xfrm>
          <a:prstGeom prst="rect">
            <a:avLst/>
          </a:prstGeom>
          <a:solidFill>
            <a:srgbClr val="346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201" y="964414"/>
            <a:ext cx="8439238" cy="3189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3175" cap="rnd">
            <a:solidFill>
              <a:srgbClr val="2D6B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8EE7A9C3-2A39-AE4A-ACCF-132C9F45C3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8" t="30195" r="20432" b="39488"/>
          <a:stretch/>
        </p:blipFill>
        <p:spPr>
          <a:xfrm>
            <a:off x="254512" y="4505977"/>
            <a:ext cx="1390934" cy="482513"/>
          </a:xfrm>
          <a:prstGeom prst="rect">
            <a:avLst/>
          </a:prstGeom>
        </p:spPr>
      </p:pic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271CF10B-5905-E541-B922-641440E09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815012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62" r:id="rId3"/>
    <p:sldLayoutId id="2147483661" r:id="rId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00A8B5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600" kern="1200">
          <a:solidFill>
            <a:srgbClr val="34699A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rgbClr val="34699A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34699A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34699A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34699A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eb.archive.org/web/20190522001626/https:/tnc15.terena.org/core/presentation/206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336691-705B-9B42-8E33-1DAA47FC07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0356" y="2111595"/>
            <a:ext cx="3668726" cy="808947"/>
          </a:xfrm>
        </p:spPr>
        <p:txBody>
          <a:bodyPr/>
          <a:lstStyle/>
          <a:p>
            <a:r>
              <a:rPr lang="en-US" dirty="0"/>
              <a:t>Elisantila Gaci, RASH</a:t>
            </a:r>
          </a:p>
          <a:p>
            <a:r>
              <a:rPr lang="en-GB" b="0" dirty="0"/>
              <a:t>Team Leader of Services Department/</a:t>
            </a:r>
            <a:r>
              <a:rPr lang="en-GB" b="0" dirty="0" err="1"/>
              <a:t>WiFiMon</a:t>
            </a:r>
            <a:r>
              <a:rPr lang="en-GB" b="0" dirty="0"/>
              <a:t> Team Member</a:t>
            </a:r>
            <a:endParaRPr lang="en-US" b="0" dirty="0"/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D7E1449-1D84-974B-B357-6E9765B1E0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0356" y="988097"/>
            <a:ext cx="8274569" cy="808947"/>
          </a:xfrm>
        </p:spPr>
        <p:txBody>
          <a:bodyPr/>
          <a:lstStyle/>
          <a:p>
            <a:r>
              <a:rPr lang="en-GB" sz="2400" dirty="0"/>
              <a:t>Wi-Fi Performance Monitoring with </a:t>
            </a:r>
            <a:r>
              <a:rPr lang="en-GB" sz="2400" dirty="0" err="1"/>
              <a:t>WiFiMon</a:t>
            </a:r>
            <a:r>
              <a:rPr lang="en-GB" sz="2400" dirty="0"/>
              <a:t>: Simplifying Installation via Automation</a:t>
            </a:r>
            <a:endParaRPr lang="en-US" sz="24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3363115-8B67-014C-9C42-5957AF563BB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5479" y="3218856"/>
            <a:ext cx="3752453" cy="327255"/>
          </a:xfrm>
        </p:spPr>
        <p:txBody>
          <a:bodyPr/>
          <a:lstStyle/>
          <a:p>
            <a:r>
              <a:rPr lang="en-GB" dirty="0"/>
              <a:t>TNC22 Lightning Talks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C9F0042-B51D-DA44-9BE9-98C8877F37A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50356" y="3460225"/>
            <a:ext cx="3752453" cy="321239"/>
          </a:xfrm>
        </p:spPr>
        <p:txBody>
          <a:bodyPr/>
          <a:lstStyle/>
          <a:p>
            <a:r>
              <a:rPr lang="en-GB" dirty="0"/>
              <a:t>June 2022, Trieste, Italy</a:t>
            </a:r>
            <a:endParaRPr lang="en-US" dirty="0"/>
          </a:p>
        </p:txBody>
      </p:sp>
      <p:pic>
        <p:nvPicPr>
          <p:cNvPr id="10" name="Picture 9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376A2C50-8FBF-AAB1-0850-847A60035C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74" y="443306"/>
            <a:ext cx="1354321" cy="303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66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12" name="Picture 11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3600D61F-2258-5EF2-419A-E4AF2C76C2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E0029A48-22FE-11B0-266D-580E428E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201" y="964417"/>
            <a:ext cx="4559025" cy="2983761"/>
          </a:xfrm>
        </p:spPr>
        <p:txBody>
          <a:bodyPr/>
          <a:lstStyle/>
          <a:p>
            <a:pPr marL="342900" lvl="0" indent="-342900">
              <a:buFont typeface="Symbol" panose="05050102010706020507" pitchFamily="18" charset="2"/>
              <a:buChar char=""/>
            </a:pP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1600" b="1" dirty="0"/>
              <a:t>Installation in less than </a:t>
            </a:r>
            <a:r>
              <a:rPr lang="en-US" sz="1600" b="1" dirty="0">
                <a:solidFill>
                  <a:srgbClr val="FF0000"/>
                </a:solidFill>
              </a:rPr>
              <a:t>15 min</a:t>
            </a:r>
          </a:p>
          <a:p>
            <a:pPr>
              <a:lnSpc>
                <a:spcPct val="200000"/>
              </a:lnSpc>
            </a:pPr>
            <a:r>
              <a:rPr lang="en-GB" sz="1600" b="1" dirty="0"/>
              <a:t>Support for TWAMP measurements (hardware probes)</a:t>
            </a:r>
          </a:p>
          <a:p>
            <a:pPr>
              <a:lnSpc>
                <a:spcPct val="200000"/>
              </a:lnSpc>
            </a:pPr>
            <a:r>
              <a:rPr lang="en-GB" sz="1600" b="1" dirty="0"/>
              <a:t>Support for IPv6</a:t>
            </a:r>
            <a:endParaRPr lang="en-US" sz="1600" b="1" dirty="0"/>
          </a:p>
          <a:p>
            <a:endParaRPr lang="en-GB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6E22387F-03AA-58AA-85FE-04977A4A8EFA}"/>
              </a:ext>
            </a:extLst>
          </p:cNvPr>
          <p:cNvSpPr txBox="1">
            <a:spLocks/>
          </p:cNvSpPr>
          <p:nvPr/>
        </p:nvSpPr>
        <p:spPr>
          <a:xfrm>
            <a:off x="350201" y="660400"/>
            <a:ext cx="6437461" cy="908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rgbClr val="00A8B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2200" dirty="0">
                <a:ea typeface="Times New Roman" panose="02020603050405020304" pitchFamily="18" charset="0"/>
              </a:rPr>
              <a:t>Advantages of the final version </a:t>
            </a:r>
            <a:b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1800" dirty="0">
                <a:ea typeface="Times New Roman" panose="02020603050405020304" pitchFamily="18" charset="0"/>
              </a:rPr>
              <a:t> </a:t>
            </a:r>
            <a:b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GB" dirty="0"/>
          </a:p>
        </p:txBody>
      </p:sp>
      <p:pic>
        <p:nvPicPr>
          <p:cNvPr id="15" name="Picture 14" descr="Graphical user interface&#10;&#10;Description automatically generated">
            <a:extLst>
              <a:ext uri="{FF2B5EF4-FFF2-40B4-BE49-F238E27FC236}">
                <a16:creationId xmlns:a16="http://schemas.microsoft.com/office/drawing/2014/main" id="{793861DE-C309-831C-EED0-6824348200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941" y="1343652"/>
            <a:ext cx="3517730" cy="177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710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D1F585-98DE-7051-E1C4-4300BD708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8086" y="1370510"/>
            <a:ext cx="5255214" cy="203222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2800" b="1" i="0" dirty="0">
                <a:solidFill>
                  <a:srgbClr val="EE1A27"/>
                </a:solidFill>
                <a:effectLst/>
                <a:latin typeface="Comic Sans MS" panose="030F0702030302020204" pitchFamily="66" charset="0"/>
                <a:cs typeface="Dreaming Outloud Script Pro" panose="020B0604020202020204" pitchFamily="66" charset="0"/>
              </a:rPr>
              <a:t>I'm in a serious relationship with my WIFI</a:t>
            </a:r>
          </a:p>
          <a:p>
            <a:pPr marL="0" indent="0" algn="ctr">
              <a:buNone/>
            </a:pPr>
            <a:endParaRPr lang="en-GB" sz="2800" b="1" i="0" dirty="0">
              <a:solidFill>
                <a:srgbClr val="EE1A27"/>
              </a:solidFill>
              <a:effectLst/>
              <a:latin typeface="Comic Sans MS" panose="030F0702030302020204" pitchFamily="66" charset="0"/>
              <a:cs typeface="Dreaming Outloud Script Pro" panose="020B0604020202020204" pitchFamily="66" charset="0"/>
            </a:endParaRPr>
          </a:p>
          <a:p>
            <a:pPr marL="0" indent="0" algn="ctr">
              <a:buNone/>
            </a:pPr>
            <a:r>
              <a:rPr lang="en-GB" sz="2800" b="0" i="0" dirty="0">
                <a:solidFill>
                  <a:srgbClr val="EE1A27"/>
                </a:solidFill>
                <a:effectLst/>
                <a:latin typeface="Comic Sans MS" panose="030F0702030302020204" pitchFamily="66" charset="0"/>
                <a:cs typeface="Dreaming Outloud Script Pro" panose="020B0604020202020204" pitchFamily="66" charset="0"/>
              </a:rPr>
              <a:t>You could say we have a strong connection</a:t>
            </a:r>
          </a:p>
          <a:p>
            <a:pPr marL="0" indent="0" algn="ctr">
              <a:buNone/>
            </a:pPr>
            <a:endParaRPr lang="en-GB" sz="1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DCB05B-A87B-B673-416B-011C53DA57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5" name="Picture 4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A7A116F1-C54C-0AD6-4E9B-911688A3A4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1E67CF6-361F-A7C8-BCCB-959B184CC2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8" b="8430"/>
          <a:stretch/>
        </p:blipFill>
        <p:spPr>
          <a:xfrm>
            <a:off x="6385983" y="224031"/>
            <a:ext cx="2060666" cy="2032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508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48C3C8-408B-AA56-0E5D-6C4EA6E90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WiFiMon</a:t>
            </a: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– Dissemination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ABE1A2-C3AA-49F8-33A4-C11EE08FEF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5" name="Picture 4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ED2928DC-B779-AAEA-C002-C7913D6038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64A31CAE-B2E5-99E8-E52E-9C3FE7177338}"/>
              </a:ext>
            </a:extLst>
          </p:cNvPr>
          <p:cNvSpPr txBox="1">
            <a:spLocks/>
          </p:cNvSpPr>
          <p:nvPr/>
        </p:nvSpPr>
        <p:spPr>
          <a:xfrm>
            <a:off x="6160856" y="1103713"/>
            <a:ext cx="2645921" cy="22504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GB" sz="1100" dirty="0"/>
              <a:t>1. TNC2015 – Porto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100" dirty="0"/>
              <a:t>2. IEEE: ICUMT- Lisbon October 2016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100" dirty="0"/>
              <a:t>3. TNC2016 - Praha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100" dirty="0"/>
              <a:t>4. IEEE: ICT-2017, Limassol May 2017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100" dirty="0"/>
              <a:t>5. 2021 16th Annual Conference on Wireless On-demand Network Systems and Services (WONS) </a:t>
            </a:r>
          </a:p>
        </p:txBody>
      </p:sp>
      <p:pic>
        <p:nvPicPr>
          <p:cNvPr id="16" name="Content Placeholder 15" descr="Text&#10;&#10;Description automatically generated">
            <a:extLst>
              <a:ext uri="{FF2B5EF4-FFF2-40B4-BE49-F238E27FC236}">
                <a16:creationId xmlns:a16="http://schemas.microsoft.com/office/drawing/2014/main" id="{BA16CDE3-B4B0-8FB0-7A64-E92C6FCCCA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88" y="829446"/>
            <a:ext cx="5817144" cy="3997070"/>
          </a:xfrm>
        </p:spPr>
      </p:pic>
    </p:spTree>
    <p:extLst>
      <p:ext uri="{BB962C8B-B14F-4D97-AF65-F5344CB8AC3E}">
        <p14:creationId xmlns:p14="http://schemas.microsoft.com/office/powerpoint/2010/main" val="3151744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4EBD6D-2EA2-6042-B783-C0D39F214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228837"/>
            <a:ext cx="6437461" cy="695826"/>
          </a:xfrm>
        </p:spPr>
        <p:txBody>
          <a:bodyPr/>
          <a:lstStyle/>
          <a:p>
            <a:r>
              <a:rPr lang="en-US" dirty="0" err="1"/>
              <a:t>WiFiMon</a:t>
            </a:r>
            <a:r>
              <a:rPr lang="en-US" dirty="0"/>
              <a:t> Future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B87211-8974-4F44-B1DA-D71F2165E3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65B3A3-D31B-52C5-A616-CF8B99282B7A}"/>
              </a:ext>
            </a:extLst>
          </p:cNvPr>
          <p:cNvSpPr txBox="1"/>
          <p:nvPr/>
        </p:nvSpPr>
        <p:spPr>
          <a:xfrm>
            <a:off x="275360" y="988072"/>
            <a:ext cx="5087823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information from </a:t>
            </a:r>
            <a:r>
              <a:rPr lang="en-US" sz="1400" i="1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WHP</a:t>
            </a:r>
            <a:r>
              <a:rPr lang="en-US" sz="1400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50800" algn="just">
              <a:spcBef>
                <a:spcPts val="0"/>
              </a:spcBef>
            </a:pPr>
            <a:r>
              <a:rPr lang="en-US" sz="1400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CPU/Memory/Disk info</a:t>
            </a:r>
          </a:p>
          <a:p>
            <a:pPr marL="50800" algn="just">
              <a:spcBef>
                <a:spcPts val="0"/>
              </a:spcBef>
            </a:pPr>
            <a:r>
              <a:rPr lang="en-US" sz="1400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Wi-Fi frequency</a:t>
            </a:r>
          </a:p>
          <a:p>
            <a:pPr marL="50800" algn="just">
              <a:spcBef>
                <a:spcPts val="0"/>
              </a:spcBef>
            </a:pPr>
            <a:r>
              <a:rPr lang="en-US" sz="1400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sz="1400" i="1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TWAMP</a:t>
            </a:r>
            <a:r>
              <a:rPr lang="en-US" sz="1400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protocol measurements</a:t>
            </a:r>
          </a:p>
          <a:p>
            <a:pPr marL="3365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3469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monitoring tools</a:t>
            </a:r>
          </a:p>
          <a:p>
            <a:pPr marL="50800" algn="just">
              <a:spcBef>
                <a:spcPts val="0"/>
              </a:spcBef>
            </a:pPr>
            <a:r>
              <a:rPr lang="en-US" sz="1400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Research for appropriate </a:t>
            </a:r>
            <a:r>
              <a:rPr lang="en-US" sz="1400" i="1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UNIX</a:t>
            </a:r>
            <a:r>
              <a:rPr lang="en-US" sz="1400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-based tools</a:t>
            </a:r>
          </a:p>
          <a:p>
            <a:pPr marL="3365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3469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Automatic prediction of Wi-Fi performance drops (</a:t>
            </a:r>
            <a:r>
              <a:rPr lang="en-US" sz="1400" b="1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series analysis</a:t>
            </a:r>
            <a:r>
              <a:rPr lang="en-US" sz="1400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>
              <a:spcBef>
                <a:spcPts val="0"/>
              </a:spcBef>
            </a:pPr>
            <a:endParaRPr lang="en-US" sz="1400" dirty="0">
              <a:solidFill>
                <a:srgbClr val="3469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Automatic correlation between crowdsourced and probe measurements</a:t>
            </a:r>
          </a:p>
          <a:p>
            <a:pPr marL="2857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3469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for IPv6</a:t>
            </a:r>
          </a:p>
        </p:txBody>
      </p:sp>
      <p:pic>
        <p:nvPicPr>
          <p:cNvPr id="8" name="Picture 7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9B37D621-CB86-179C-AAE2-2BA56752BE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8C9E9E5-5FEA-FDCD-D0B3-A1AA55D4FC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337" y="721180"/>
            <a:ext cx="3006418" cy="1519585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16DAC538-EAB2-1AF4-1AA4-0DDC59C7ED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981" y="2866417"/>
            <a:ext cx="2595331" cy="1294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1443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B87211-8974-4F44-B1DA-D71F2165E3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8" name="Picture 7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9B37D621-CB86-179C-AAE2-2BA56752BE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3FFDE686-023A-333D-6C6C-C01EB5B35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440986"/>
            <a:ext cx="6437461" cy="603116"/>
          </a:xfrm>
        </p:spPr>
        <p:txBody>
          <a:bodyPr/>
          <a:lstStyle/>
          <a:p>
            <a:r>
              <a:rPr lang="en-GB" dirty="0" err="1"/>
              <a:t>WiFiMon</a:t>
            </a:r>
            <a:r>
              <a:rPr lang="en-GB" dirty="0"/>
              <a:t> resources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2BCB19-D641-7758-3C7C-C76FC0FCD447}"/>
              </a:ext>
            </a:extLst>
          </p:cNvPr>
          <p:cNvSpPr txBox="1"/>
          <p:nvPr/>
        </p:nvSpPr>
        <p:spPr>
          <a:xfrm>
            <a:off x="194554" y="1531712"/>
            <a:ext cx="6900152" cy="23775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F26522"/>
                </a:solidFill>
              </a:rPr>
              <a:t>WiFiMon</a:t>
            </a:r>
            <a:r>
              <a:rPr lang="en-GB" dirty="0">
                <a:solidFill>
                  <a:srgbClr val="F26522"/>
                </a:solidFill>
              </a:rPr>
              <a:t> video: </a:t>
            </a:r>
            <a:r>
              <a:rPr lang="en-GB" u="sng" dirty="0">
                <a:solidFill>
                  <a:srgbClr val="0095DA"/>
                </a:solidFill>
              </a:rPr>
              <a:t>https://www.youtube.com/watch?v=9LuGlF6JSnA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3469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26522"/>
                </a:solidFill>
              </a:rPr>
              <a:t>GEANT </a:t>
            </a:r>
            <a:r>
              <a:rPr lang="en-GB" dirty="0" err="1">
                <a:solidFill>
                  <a:srgbClr val="F26522"/>
                </a:solidFill>
              </a:rPr>
              <a:t>WiFiMon</a:t>
            </a:r>
            <a:r>
              <a:rPr lang="en-GB" dirty="0">
                <a:solidFill>
                  <a:srgbClr val="F26522"/>
                </a:solidFill>
              </a:rPr>
              <a:t> page: </a:t>
            </a:r>
            <a:r>
              <a:rPr lang="en-GB" u="sng" dirty="0">
                <a:solidFill>
                  <a:srgbClr val="0095DA"/>
                </a:solidFill>
              </a:rPr>
              <a:t>https://www.geant.org/wifimon/Pages/default.aspx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3469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F26522"/>
                </a:solidFill>
              </a:rPr>
              <a:t>WiFiMon</a:t>
            </a:r>
            <a:r>
              <a:rPr lang="en-GB" dirty="0">
                <a:solidFill>
                  <a:srgbClr val="F26522"/>
                </a:solidFill>
              </a:rPr>
              <a:t> wiki page</a:t>
            </a:r>
            <a:r>
              <a:rPr lang="en-GB" u="sng" dirty="0">
                <a:solidFill>
                  <a:srgbClr val="0095DA"/>
                </a:solidFill>
              </a:rPr>
              <a:t>: https://wiki.geant.org/display/WIF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3469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F26522"/>
                </a:solidFill>
              </a:rPr>
              <a:t>WiFiMoncode</a:t>
            </a:r>
            <a:r>
              <a:rPr lang="en-GB" dirty="0">
                <a:solidFill>
                  <a:srgbClr val="F26522"/>
                </a:solidFill>
              </a:rPr>
              <a:t>: </a:t>
            </a:r>
            <a:r>
              <a:rPr lang="en-GB" u="sng" dirty="0">
                <a:solidFill>
                  <a:srgbClr val="0095DA"/>
                </a:solidFill>
              </a:rPr>
              <a:t>https://bitbucket.software.geant.org/projects/WFMON/repos/agent/browse</a:t>
            </a:r>
          </a:p>
          <a:p>
            <a:r>
              <a:rPr lang="en-GB" dirty="0">
                <a:solidFill>
                  <a:srgbClr val="34699A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F26522"/>
                </a:solidFill>
              </a:rPr>
              <a:t>WiFiMon</a:t>
            </a:r>
            <a:r>
              <a:rPr lang="en-GB" dirty="0">
                <a:solidFill>
                  <a:srgbClr val="F26522"/>
                </a:solidFill>
              </a:rPr>
              <a:t> </a:t>
            </a:r>
            <a:r>
              <a:rPr lang="en-GB" dirty="0" err="1">
                <a:solidFill>
                  <a:srgbClr val="F26522"/>
                </a:solidFill>
              </a:rPr>
              <a:t>Infoshare</a:t>
            </a:r>
            <a:r>
              <a:rPr lang="en-GB" dirty="0">
                <a:solidFill>
                  <a:srgbClr val="F26522"/>
                </a:solidFill>
              </a:rPr>
              <a:t>: </a:t>
            </a:r>
            <a:r>
              <a:rPr lang="en-GB" u="sng" dirty="0">
                <a:solidFill>
                  <a:srgbClr val="0095DA"/>
                </a:solidFill>
              </a:rPr>
              <a:t>https://www.youtube.com/watch?v=VXQV2zWRKgo</a:t>
            </a:r>
            <a:r>
              <a:rPr lang="en-GB" dirty="0">
                <a:solidFill>
                  <a:srgbClr val="34699A"/>
                </a:solidFill>
              </a:rPr>
              <a:t> </a:t>
            </a:r>
          </a:p>
          <a:p>
            <a:endParaRPr lang="en-GB" dirty="0">
              <a:solidFill>
                <a:srgbClr val="3469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26522"/>
                </a:solidFill>
              </a:rPr>
              <a:t>Publications and Presentations: </a:t>
            </a:r>
            <a:r>
              <a:rPr lang="en-GB" u="sng" dirty="0">
                <a:solidFill>
                  <a:srgbClr val="0095DA"/>
                </a:solidFill>
              </a:rPr>
              <a:t>https://wiki.geant.org/display/WIF/WiFiMon+Publications </a:t>
            </a:r>
          </a:p>
        </p:txBody>
      </p:sp>
      <p:pic>
        <p:nvPicPr>
          <p:cNvPr id="15" name="Picture 14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B86E8950-93EA-125E-F757-D116D8CEF5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150" y="1343066"/>
            <a:ext cx="2142526" cy="1273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4108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128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D2EB9D-BF5D-2143-B8D4-94398F631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201" y="985729"/>
            <a:ext cx="5175110" cy="3403429"/>
          </a:xfrm>
        </p:spPr>
        <p:txBody>
          <a:bodyPr>
            <a:noAutofit/>
          </a:bodyPr>
          <a:lstStyle/>
          <a:p>
            <a:r>
              <a:rPr lang="en-GB" sz="12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</a:rPr>
              <a:t>More than six years ago an idea about crowdsourced Wi-Fi monitoring was presented at the </a:t>
            </a:r>
            <a:r>
              <a:rPr lang="en-GB" sz="1200" b="0" i="0" u="sng" strike="noStrike" dirty="0">
                <a:solidFill>
                  <a:schemeClr val="accent1">
                    <a:lumMod val="50000"/>
                  </a:schemeClr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TNC15 in Porto</a:t>
            </a:r>
            <a:r>
              <a:rPr lang="en-GB" sz="12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</a:rPr>
              <a:t>.</a:t>
            </a:r>
          </a:p>
          <a:p>
            <a:r>
              <a:rPr lang="en-GB" sz="12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</a:rPr>
              <a:t>The idea came from </a:t>
            </a:r>
            <a:r>
              <a:rPr lang="en-GB" sz="1200" b="0" i="0" u="none" strike="noStrike" dirty="0" err="1">
                <a:solidFill>
                  <a:schemeClr val="accent1">
                    <a:lumMod val="50000"/>
                  </a:schemeClr>
                </a:solidFill>
                <a:effectLst/>
              </a:rPr>
              <a:t>HEAnet</a:t>
            </a:r>
            <a:r>
              <a:rPr lang="en-GB" sz="12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</a:rPr>
              <a:t> representatives within the GN4-1 project-</a:t>
            </a: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 how to capture the user’s perception of the </a:t>
            </a:r>
            <a:r>
              <a:rPr lang="en-GB" sz="1200" dirty="0" err="1">
                <a:solidFill>
                  <a:schemeClr val="accent1">
                    <a:lumMod val="50000"/>
                  </a:schemeClr>
                </a:solidFill>
              </a:rPr>
              <a:t>WiFi</a:t>
            </a: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 network performance </a:t>
            </a:r>
            <a:endParaRPr lang="en-GB" sz="1200" b="0" i="0" u="none" strike="noStrike" dirty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Mission Statement</a:t>
            </a:r>
          </a:p>
          <a:p>
            <a:r>
              <a:rPr lang="en-GB" sz="1200" dirty="0" err="1">
                <a:solidFill>
                  <a:schemeClr val="accent1">
                    <a:lumMod val="50000"/>
                  </a:schemeClr>
                </a:solidFill>
              </a:rPr>
              <a:t>WiFiMon</a:t>
            </a: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 - Problem statement</a:t>
            </a:r>
          </a:p>
          <a:p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en-GB" sz="12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</a:rPr>
              <a:t>aused later development of the </a:t>
            </a:r>
            <a:r>
              <a:rPr lang="en-GB" sz="1200" b="0" i="0" u="none" strike="noStrike" dirty="0" err="1">
                <a:solidFill>
                  <a:schemeClr val="accent1">
                    <a:lumMod val="50000"/>
                  </a:schemeClr>
                </a:solidFill>
                <a:effectLst/>
              </a:rPr>
              <a:t>WiFiMon</a:t>
            </a:r>
            <a:r>
              <a:rPr lang="en-GB" sz="12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</a:rPr>
              <a:t> service within the GÉANT projects</a:t>
            </a:r>
          </a:p>
          <a:p>
            <a:pPr marL="0" indent="0">
              <a:buNone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• Development in GN4-2 – crowdsourced </a:t>
            </a:r>
            <a:r>
              <a:rPr lang="en-GB" sz="1200" dirty="0" err="1">
                <a:solidFill>
                  <a:schemeClr val="accent1">
                    <a:lumMod val="50000"/>
                  </a:schemeClr>
                </a:solidFill>
              </a:rPr>
              <a:t>WiFi</a:t>
            </a: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 monitoring</a:t>
            </a:r>
          </a:p>
          <a:p>
            <a:pPr marL="0" indent="0">
              <a:buNone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• New features in GN4-3 – fixed hardware probes </a:t>
            </a:r>
          </a:p>
          <a:p>
            <a:pPr marL="342900" lvl="1" indent="0">
              <a:buNone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• The same tools as for the crowdsourced monitoring </a:t>
            </a:r>
          </a:p>
          <a:p>
            <a:pPr marL="342900" lvl="1" indent="0">
              <a:buNone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• Information about the signal strength and quality </a:t>
            </a:r>
          </a:p>
          <a:p>
            <a:pPr marL="342900" lvl="1" indent="0">
              <a:buNone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• Correlation with RADIUS logs </a:t>
            </a:r>
          </a:p>
          <a:p>
            <a:pPr marL="0" indent="0">
              <a:buNone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• GEANT service since July 2020</a:t>
            </a:r>
            <a:endParaRPr 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5E4AB5-55D0-7949-A04D-57CF4EA68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382620"/>
            <a:ext cx="6437461" cy="376137"/>
          </a:xfrm>
        </p:spPr>
        <p:txBody>
          <a:bodyPr>
            <a:normAutofit/>
          </a:bodyPr>
          <a:lstStyle/>
          <a:p>
            <a:r>
              <a:rPr lang="en-US" dirty="0" err="1"/>
              <a:t>WiFiMon</a:t>
            </a:r>
            <a:r>
              <a:rPr lang="en-US" dirty="0"/>
              <a:t> History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8" name="Picture 7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8B09F488-80D3-3165-0E74-1DB618B9C7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pic>
        <p:nvPicPr>
          <p:cNvPr id="3" name="Picture 2" descr="A picture containing text, water, outdoor&#10;&#10;Description automatically generated">
            <a:extLst>
              <a:ext uri="{FF2B5EF4-FFF2-40B4-BE49-F238E27FC236}">
                <a16:creationId xmlns:a16="http://schemas.microsoft.com/office/drawing/2014/main" id="{44E481C0-9FBA-B209-4E66-6A7608E151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565" y="382620"/>
            <a:ext cx="2908874" cy="2366221"/>
          </a:xfrm>
          <a:prstGeom prst="rect">
            <a:avLst/>
          </a:prstGeom>
        </p:spPr>
      </p:pic>
      <p:pic>
        <p:nvPicPr>
          <p:cNvPr id="14" name="Picture 1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558859E-DC5B-83E6-AE41-10D50F8ECD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104" y="2955230"/>
            <a:ext cx="2307279" cy="551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606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D2EB9D-BF5D-2143-B8D4-94398F631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201" y="1403350"/>
            <a:ext cx="4759955" cy="2787650"/>
          </a:xfrm>
        </p:spPr>
        <p:txBody>
          <a:bodyPr>
            <a:normAutofit/>
          </a:bodyPr>
          <a:lstStyle/>
          <a:p>
            <a:pPr algn="l"/>
            <a:r>
              <a:rPr lang="en-GB" sz="1800" b="1" i="0" u="none" strike="noStrike" dirty="0" err="1">
                <a:effectLst/>
                <a:latin typeface="Arial" panose="020B0604020202020204" pitchFamily="34" charset="0"/>
              </a:rPr>
              <a:t>WiFiMon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 is now a </a:t>
            </a: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GÉANT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 service:</a:t>
            </a:r>
            <a:endParaRPr lang="en-GB" sz="1800" dirty="0"/>
          </a:p>
          <a:p>
            <a:r>
              <a:rPr lang="en-GB" sz="1800" dirty="0"/>
              <a:t>A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n open-source toolset </a:t>
            </a:r>
          </a:p>
          <a:p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Provides methods for </a:t>
            </a: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evaluating the performance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 of Wi-Fi networks</a:t>
            </a:r>
          </a:p>
          <a:p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Its purpose is to assist network administrators to </a:t>
            </a: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identify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 underperforming areas within their networks.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5E4AB5-55D0-7949-A04D-57CF4EA68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131562"/>
            <a:ext cx="6437461" cy="1271788"/>
          </a:xfrm>
        </p:spPr>
        <p:txBody>
          <a:bodyPr/>
          <a:lstStyle/>
          <a:p>
            <a:r>
              <a:rPr lang="en-US" dirty="0"/>
              <a:t>Introduction </a:t>
            </a:r>
            <a:r>
              <a:rPr lang="en-US" dirty="0" err="1"/>
              <a:t>WiFiMon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827712"/>
            <a:ext cx="2057400" cy="274637"/>
          </a:xfrm>
        </p:spPr>
        <p:txBody>
          <a:bodyPr/>
          <a:lstStyle/>
          <a:p>
            <a:fld id="{9E7CA0F2-EE66-4F60-8C00-E0BE38E7AEC5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9" name="Picture 8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797118D4-6DC6-8940-50C7-4AFF6AA3ED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1FF444FB-A590-0AFC-19E0-0C1E483891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100" y="1807939"/>
            <a:ext cx="2870737" cy="643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615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D2EB9D-BF5D-2143-B8D4-94398F631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endParaRPr lang="en-GB" b="1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5E4AB5-55D0-7949-A04D-57CF4EA68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215867"/>
            <a:ext cx="6437461" cy="695826"/>
          </a:xfrm>
        </p:spPr>
        <p:txBody>
          <a:bodyPr/>
          <a:lstStyle/>
          <a:p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WiFiMon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Web User Interface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10" name="Picture 9" descr="Graphical user interface, text, application, chat or text message, website&#10;&#10;Description automatically generated">
            <a:extLst>
              <a:ext uri="{FF2B5EF4-FFF2-40B4-BE49-F238E27FC236}">
                <a16:creationId xmlns:a16="http://schemas.microsoft.com/office/drawing/2014/main" id="{2B2F45F4-B31F-D5B0-72BE-117C9209D6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434" y="1018004"/>
            <a:ext cx="2726553" cy="11595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Picture 6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15B410AD-6392-D206-ECB1-C6CA0A6996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434" y="2633465"/>
            <a:ext cx="2726552" cy="13561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6" name="Picture 15" descr="Graphical user interface, chart, application, line chart&#10;&#10;Description automatically generated">
            <a:extLst>
              <a:ext uri="{FF2B5EF4-FFF2-40B4-BE49-F238E27FC236}">
                <a16:creationId xmlns:a16="http://schemas.microsoft.com/office/drawing/2014/main" id="{BBB89024-8D77-7538-F406-3ACB1F7E1B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40" y="2731412"/>
            <a:ext cx="2146295" cy="12167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8" name="Picture 1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4EBC5A6-2D09-9770-93BA-28566DA0F5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40" y="1195322"/>
            <a:ext cx="2172662" cy="10406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Picture 10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6A09FD79-A68E-8DD0-7B69-57635C82928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961F75F-9FB5-DC83-3A4C-F1DF30A584B8}"/>
              </a:ext>
            </a:extLst>
          </p:cNvPr>
          <p:cNvSpPr txBox="1">
            <a:spLocks/>
          </p:cNvSpPr>
          <p:nvPr/>
        </p:nvSpPr>
        <p:spPr>
          <a:xfrm>
            <a:off x="531920" y="884062"/>
            <a:ext cx="1690580" cy="287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200" b="1" dirty="0"/>
              <a:t>Old version</a:t>
            </a:r>
            <a:endParaRPr lang="en-GB" sz="1200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0117F7E3-1DE2-E24C-A0A6-E57DFBECE92D}"/>
              </a:ext>
            </a:extLst>
          </p:cNvPr>
          <p:cNvSpPr txBox="1">
            <a:spLocks/>
          </p:cNvSpPr>
          <p:nvPr/>
        </p:nvSpPr>
        <p:spPr>
          <a:xfrm>
            <a:off x="6547888" y="1030704"/>
            <a:ext cx="2245469" cy="22504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GB" sz="1400" dirty="0"/>
              <a:t>In December 2021 was decided to change the User Interface of </a:t>
            </a:r>
            <a:r>
              <a:rPr lang="en-GB" sz="1400" dirty="0" err="1"/>
              <a:t>WiFiMon</a:t>
            </a:r>
            <a:endParaRPr lang="en-GB" sz="1400" dirty="0"/>
          </a:p>
          <a:p>
            <a:pPr marL="0" indent="0">
              <a:lnSpc>
                <a:spcPct val="150000"/>
              </a:lnSpc>
              <a:buNone/>
            </a:pPr>
            <a:r>
              <a:rPr lang="en-GB" sz="1400" dirty="0"/>
              <a:t>This came as a work for changing the logo and the </a:t>
            </a:r>
            <a:r>
              <a:rPr lang="en-GB" sz="1400" dirty="0" err="1"/>
              <a:t>WiFiMon</a:t>
            </a:r>
            <a:r>
              <a:rPr lang="en-GB" sz="1400" dirty="0"/>
              <a:t> wiki pages</a:t>
            </a:r>
          </a:p>
        </p:txBody>
      </p:sp>
    </p:spTree>
    <p:extLst>
      <p:ext uri="{BB962C8B-B14F-4D97-AF65-F5344CB8AC3E}">
        <p14:creationId xmlns:p14="http://schemas.microsoft.com/office/powerpoint/2010/main" val="923927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D2EB9D-BF5D-2143-B8D4-94398F631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endParaRPr lang="en-GB" b="1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5E4AB5-55D0-7949-A04D-57CF4EA68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WiFiMon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Web User Interface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F7604868-0775-3404-0232-61E6D22FAF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70" y="919170"/>
            <a:ext cx="2640249" cy="13217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585699EA-4EF2-7E98-46C1-173F0CF9F0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83" y="2754459"/>
            <a:ext cx="2628436" cy="1322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9D24C2E7-BEA3-8D28-C37A-794323E4A2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795" y="926369"/>
            <a:ext cx="2681714" cy="1347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BCA8D57F-EE9B-DA49-78CF-57E20D9BEC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794" y="2703567"/>
            <a:ext cx="2696715" cy="1373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D8579BF4-0336-0E50-B786-6E650B24ACC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7EA643C6-44E2-1F17-111D-D2F3D52778F5}"/>
              </a:ext>
            </a:extLst>
          </p:cNvPr>
          <p:cNvSpPr txBox="1">
            <a:spLocks/>
          </p:cNvSpPr>
          <p:nvPr/>
        </p:nvSpPr>
        <p:spPr>
          <a:xfrm>
            <a:off x="6996884" y="761905"/>
            <a:ext cx="2245469" cy="22504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GB" sz="1400" dirty="0"/>
              <a:t>Average download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400" dirty="0"/>
              <a:t>Median download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400" dirty="0"/>
              <a:t>Max download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400" dirty="0"/>
              <a:t>Min download</a:t>
            </a:r>
          </a:p>
        </p:txBody>
      </p:sp>
      <p:pic>
        <p:nvPicPr>
          <p:cNvPr id="24" name="Picture 23" descr="Graphical user interface&#10;&#10;Description automatically generated">
            <a:extLst>
              <a:ext uri="{FF2B5EF4-FFF2-40B4-BE49-F238E27FC236}">
                <a16:creationId xmlns:a16="http://schemas.microsoft.com/office/drawing/2014/main" id="{C58E7026-16D0-3ED5-CD6D-C3178E9B7FB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893" y="2612777"/>
            <a:ext cx="2811038" cy="167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576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D2EB9D-BF5D-2143-B8D4-94398F631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endParaRPr lang="en-GB" b="1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5E4AB5-55D0-7949-A04D-57CF4EA68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226812"/>
            <a:ext cx="6437461" cy="695826"/>
          </a:xfrm>
        </p:spPr>
        <p:txBody>
          <a:bodyPr/>
          <a:lstStyle/>
          <a:p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WiFiMon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Web User Interface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D71655F4-EBBF-EEA6-71A3-886DB41802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11" y="2423933"/>
            <a:ext cx="3152758" cy="1589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A picture containing chart&#10;&#10;Description automatically generated">
            <a:extLst>
              <a:ext uri="{FF2B5EF4-FFF2-40B4-BE49-F238E27FC236}">
                <a16:creationId xmlns:a16="http://schemas.microsoft.com/office/drawing/2014/main" id="{A718D2D9-CDA0-4897-C7B6-5436248EB1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184" y="1321540"/>
            <a:ext cx="3168193" cy="1589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ED64C8CB-A4D2-8732-FFDF-4B3E04406A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C68EC54D-CB01-9FCD-4AF9-EDAC236FCCF3}"/>
              </a:ext>
            </a:extLst>
          </p:cNvPr>
          <p:cNvSpPr txBox="1">
            <a:spLocks/>
          </p:cNvSpPr>
          <p:nvPr/>
        </p:nvSpPr>
        <p:spPr>
          <a:xfrm>
            <a:off x="1409700" y="969762"/>
            <a:ext cx="4105572" cy="1018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GB" sz="1400" dirty="0"/>
              <a:t> Average Number of Packets Sent by TWAMP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400" dirty="0"/>
              <a:t>Average Number of Packets Lost by TWAMP</a:t>
            </a:r>
          </a:p>
          <a:p>
            <a:pPr marL="0" indent="0">
              <a:lnSpc>
                <a:spcPct val="150000"/>
              </a:lnSpc>
              <a:buNone/>
            </a:pPr>
            <a:endParaRPr lang="en-GB" sz="1400" dirty="0"/>
          </a:p>
        </p:txBody>
      </p:sp>
      <p:pic>
        <p:nvPicPr>
          <p:cNvPr id="3" name="Picture 2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6C956D4-A729-CD5E-F6DB-4D8927F990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22" y="1094310"/>
            <a:ext cx="747778" cy="74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16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Text&#10;&#10;Description automatically generated">
            <a:extLst>
              <a:ext uri="{FF2B5EF4-FFF2-40B4-BE49-F238E27FC236}">
                <a16:creationId xmlns:a16="http://schemas.microsoft.com/office/drawing/2014/main" id="{53C30DF2-08D4-68C1-0017-642D17A4BF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023" y="332713"/>
            <a:ext cx="6094306" cy="389426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5" name="Picture 4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5EA42CDD-4A89-C472-1D40-D4B3D0303E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813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F5E4AB5-55D0-7949-A04D-57CF4EA68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452906"/>
            <a:ext cx="6437461" cy="286485"/>
          </a:xfrm>
        </p:spPr>
        <p:txBody>
          <a:bodyPr>
            <a:noAutofit/>
          </a:bodyPr>
          <a:lstStyle/>
          <a:p>
            <a:r>
              <a:rPr lang="en-US" dirty="0" err="1"/>
              <a:t>WiFiMon</a:t>
            </a:r>
            <a:r>
              <a:rPr lang="en-US" dirty="0"/>
              <a:t> Installation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Google Shape;295;p42">
            <a:extLst>
              <a:ext uri="{FF2B5EF4-FFF2-40B4-BE49-F238E27FC236}">
                <a16:creationId xmlns:a16="http://schemas.microsoft.com/office/drawing/2014/main" id="{0DCB4040-2D38-F273-B86D-C8339C3C5D2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50838" y="967548"/>
            <a:ext cx="7427912" cy="770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 dirty="0" err="1"/>
              <a:t>WiFiMon</a:t>
            </a:r>
            <a:r>
              <a:rPr lang="en-US" sz="1800" dirty="0"/>
              <a:t> Analysis Installation (WAS): Manual Installation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GB" sz="3600" dirty="0"/>
          </a:p>
        </p:txBody>
      </p:sp>
      <p:sp>
        <p:nvSpPr>
          <p:cNvPr id="12" name="Google Shape;420;p58">
            <a:extLst>
              <a:ext uri="{FF2B5EF4-FFF2-40B4-BE49-F238E27FC236}">
                <a16:creationId xmlns:a16="http://schemas.microsoft.com/office/drawing/2014/main" id="{A2F7E7C2-632A-4473-1285-680D970E47EA}"/>
              </a:ext>
            </a:extLst>
          </p:cNvPr>
          <p:cNvSpPr txBox="1">
            <a:spLocks/>
          </p:cNvSpPr>
          <p:nvPr/>
        </p:nvSpPr>
        <p:spPr>
          <a:xfrm>
            <a:off x="326955" y="1280130"/>
            <a:ext cx="8382000" cy="307975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spcBef>
                <a:spcPts val="1000"/>
              </a:spcBef>
              <a:spcAft>
                <a:spcPts val="600"/>
              </a:spcAft>
              <a:buSzPts val="2800"/>
            </a:pPr>
            <a:r>
              <a:rPr lang="en-US" sz="1200" b="1" dirty="0"/>
              <a:t>PostgreSQL </a:t>
            </a:r>
            <a:r>
              <a:rPr lang="en-US" sz="1200" dirty="0"/>
              <a:t>Installation / Creation of database, users &amp; tables in </a:t>
            </a:r>
            <a:r>
              <a:rPr lang="en-US" sz="1200" b="1" dirty="0"/>
              <a:t>PostgreSQL</a:t>
            </a:r>
          </a:p>
          <a:p>
            <a:pPr marL="228600" indent="-228600">
              <a:spcBef>
                <a:spcPts val="1000"/>
              </a:spcBef>
              <a:spcAft>
                <a:spcPts val="600"/>
              </a:spcAft>
              <a:buSzPts val="2800"/>
            </a:pPr>
            <a:r>
              <a:rPr lang="en-US" sz="1200" dirty="0"/>
              <a:t>Installation of </a:t>
            </a:r>
            <a:r>
              <a:rPr lang="en-US" sz="1200" b="1" dirty="0"/>
              <a:t>Java</a:t>
            </a:r>
          </a:p>
          <a:p>
            <a:pPr marL="228600" indent="-228600">
              <a:spcBef>
                <a:spcPts val="1000"/>
              </a:spcBef>
              <a:spcAft>
                <a:spcPts val="600"/>
              </a:spcAft>
              <a:buSzPts val="2800"/>
            </a:pPr>
            <a:r>
              <a:rPr lang="en-US" sz="1200" b="1" dirty="0"/>
              <a:t>Elasticsearch, Kibana, Logstash (ELK): </a:t>
            </a:r>
            <a:r>
              <a:rPr lang="en-US" sz="1200" dirty="0"/>
              <a:t>Installation/Configuration</a:t>
            </a:r>
          </a:p>
          <a:p>
            <a:pPr marL="228600" indent="-228600">
              <a:spcBef>
                <a:spcPts val="1000"/>
              </a:spcBef>
              <a:spcAft>
                <a:spcPts val="600"/>
              </a:spcAft>
              <a:buSzPts val="2800"/>
            </a:pPr>
            <a:r>
              <a:rPr lang="en-US" sz="1200" dirty="0"/>
              <a:t>Installation of </a:t>
            </a:r>
            <a:r>
              <a:rPr lang="en-US" sz="1200" b="1" dirty="0" err="1"/>
              <a:t>WiFiMon</a:t>
            </a:r>
            <a:r>
              <a:rPr lang="en-US" sz="1200" b="1" dirty="0"/>
              <a:t> Agent &amp; </a:t>
            </a:r>
            <a:r>
              <a:rPr lang="en-US" sz="1200" b="1" dirty="0" err="1"/>
              <a:t>WiFiMon</a:t>
            </a:r>
            <a:r>
              <a:rPr lang="en-US" sz="1200" b="1" dirty="0"/>
              <a:t> User Interface</a:t>
            </a:r>
          </a:p>
          <a:p>
            <a:pPr marL="228600" indent="-228600">
              <a:spcBef>
                <a:spcPts val="1000"/>
              </a:spcBef>
              <a:spcAft>
                <a:spcPts val="600"/>
              </a:spcAft>
              <a:buSzPts val="2800"/>
            </a:pPr>
            <a:r>
              <a:rPr lang="en-US" sz="1200" b="1" dirty="0"/>
              <a:t>Elasticsearch</a:t>
            </a:r>
            <a:r>
              <a:rPr lang="en-US" sz="1200" dirty="0"/>
              <a:t> indices creation &amp; </a:t>
            </a:r>
            <a:r>
              <a:rPr lang="en-US" sz="1200" b="1" dirty="0"/>
              <a:t>Kibana</a:t>
            </a:r>
            <a:r>
              <a:rPr lang="en-US" sz="1200" dirty="0"/>
              <a:t> Dashboards import</a:t>
            </a:r>
          </a:p>
          <a:p>
            <a:pPr marL="228600" indent="-228600">
              <a:spcBef>
                <a:spcPts val="1000"/>
              </a:spcBef>
              <a:spcAft>
                <a:spcPts val="600"/>
              </a:spcAft>
              <a:buSzPts val="2800"/>
            </a:pPr>
            <a:r>
              <a:rPr lang="en-US" sz="1200" dirty="0"/>
              <a:t>Configuration of </a:t>
            </a:r>
            <a:r>
              <a:rPr lang="en-US" sz="1200" b="1" dirty="0" err="1"/>
              <a:t>WiFiMon</a:t>
            </a:r>
            <a:r>
              <a:rPr lang="en-US" sz="1200" b="1" dirty="0"/>
              <a:t> Secure Agent certificates</a:t>
            </a:r>
          </a:p>
          <a:p>
            <a:pPr marL="228600" indent="-228600">
              <a:spcBef>
                <a:spcPts val="1000"/>
              </a:spcBef>
              <a:spcAft>
                <a:spcPts val="600"/>
              </a:spcAft>
              <a:buSzPts val="2800"/>
            </a:pPr>
            <a:r>
              <a:rPr lang="en-US" sz="1200" dirty="0"/>
              <a:t>Correlation with </a:t>
            </a:r>
            <a:r>
              <a:rPr lang="en-US" sz="1200" b="1" dirty="0"/>
              <a:t>RADIUS/DHCP </a:t>
            </a:r>
            <a:r>
              <a:rPr lang="en-US" sz="1200" dirty="0"/>
              <a:t>logs</a:t>
            </a:r>
          </a:p>
          <a:p>
            <a:pPr marL="228600" indent="-228600">
              <a:spcBef>
                <a:spcPts val="1000"/>
              </a:spcBef>
              <a:buSzPts val="2800"/>
            </a:pPr>
            <a:r>
              <a:rPr lang="en-US" sz="1200" dirty="0"/>
              <a:t>Configuration of </a:t>
            </a:r>
            <a:r>
              <a:rPr lang="en-US" sz="1200" b="1" dirty="0"/>
              <a:t>X-Pack for ELK Stack security</a:t>
            </a:r>
          </a:p>
        </p:txBody>
      </p:sp>
      <p:pic>
        <p:nvPicPr>
          <p:cNvPr id="8" name="Picture 7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29418B2F-4CE2-4B5B-8994-22B017A31F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3ABF2FD6-3D70-3363-8D80-84F74FC82B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119" y="1301750"/>
            <a:ext cx="1611733" cy="150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454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F5E4AB5-55D0-7949-A04D-57CF4EA68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242666"/>
            <a:ext cx="6437461" cy="524193"/>
          </a:xfrm>
        </p:spPr>
        <p:txBody>
          <a:bodyPr>
            <a:normAutofit/>
          </a:bodyPr>
          <a:lstStyle/>
          <a:p>
            <a:r>
              <a:rPr lang="en-US" dirty="0" err="1"/>
              <a:t>WiFiMon</a:t>
            </a:r>
            <a:r>
              <a:rPr lang="en-US" dirty="0"/>
              <a:t> Installation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770317E6-2716-0F98-3E8C-D0779ABDD2D5}"/>
              </a:ext>
            </a:extLst>
          </p:cNvPr>
          <p:cNvSpPr txBox="1">
            <a:spLocks/>
          </p:cNvSpPr>
          <p:nvPr/>
        </p:nvSpPr>
        <p:spPr>
          <a:xfrm>
            <a:off x="350201" y="777776"/>
            <a:ext cx="8022979" cy="43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rgbClr val="00A8B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>
              <a:spcBef>
                <a:spcPts val="0"/>
              </a:spcBef>
              <a:buSzPts val="1800"/>
            </a:pPr>
            <a:r>
              <a:rPr lang="en-US" sz="1800" b="0" dirty="0">
                <a:solidFill>
                  <a:schemeClr val="accent1">
                    <a:lumMod val="50000"/>
                  </a:schemeClr>
                </a:solidFill>
              </a:rPr>
              <a:t>WAS Automated Installation</a:t>
            </a:r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A9E9CEA7-A418-F6F2-ECB7-46CE835E3AB1}"/>
              </a:ext>
            </a:extLst>
          </p:cNvPr>
          <p:cNvSpPr txBox="1">
            <a:spLocks/>
          </p:cNvSpPr>
          <p:nvPr/>
        </p:nvSpPr>
        <p:spPr>
          <a:xfrm>
            <a:off x="205151" y="1121483"/>
            <a:ext cx="5644415" cy="3292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endParaRPr lang="en-US" dirty="0"/>
          </a:p>
          <a:p>
            <a:pPr marL="5080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Options:</a:t>
            </a:r>
          </a:p>
          <a:p>
            <a:pPr marL="5080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1. WAS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(institution premises)</a:t>
            </a:r>
          </a:p>
          <a:p>
            <a:pPr marL="5080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Ansible playbook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for automated installation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All data stay within the institution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Installation in less than </a:t>
            </a: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min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2. WAS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(cloud environment)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instance per institution deployed on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NMaaS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Appropriate for trying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WiFiMon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Installation in less than </a:t>
            </a: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min</a:t>
            </a:r>
          </a:p>
          <a:p>
            <a:pPr>
              <a:spcBef>
                <a:spcPts val="0"/>
              </a:spcBef>
            </a:pP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3600D61F-2258-5EF2-419A-E4AF2C76C2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B69DAE4A-3504-74DC-3F1A-F5E5659011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95" y="1219494"/>
            <a:ext cx="1644356" cy="1644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858093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AA3960-760A-4B61-8C8B-DBF90F37C8C8}">
  <ds:schemaRefs>
    <ds:schemaRef ds:uri="e7019c98-23ef-46f8-8434-cfd3a3bc7393"/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6680</TotalTime>
  <Words>626</Words>
  <Application>Microsoft Office PowerPoint</Application>
  <PresentationFormat>On-screen Show (16:9)</PresentationFormat>
  <Paragraphs>113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Comic Sans MS</vt:lpstr>
      <vt:lpstr>Open Sans</vt:lpstr>
      <vt:lpstr>Symbol</vt:lpstr>
      <vt:lpstr>Times New Roman</vt:lpstr>
      <vt:lpstr>GEANT Association</vt:lpstr>
      <vt:lpstr>PowerPoint Presentation</vt:lpstr>
      <vt:lpstr>WiFiMon History</vt:lpstr>
      <vt:lpstr>Introduction WiFiMon</vt:lpstr>
      <vt:lpstr>WiFiMon Web User Interface</vt:lpstr>
      <vt:lpstr>WiFiMon Web User Interface</vt:lpstr>
      <vt:lpstr>WiFiMon Web User Interface</vt:lpstr>
      <vt:lpstr>PowerPoint Presentation</vt:lpstr>
      <vt:lpstr>WiFiMon Installation   </vt:lpstr>
      <vt:lpstr>WiFiMon Installation </vt:lpstr>
      <vt:lpstr>PowerPoint Presentation</vt:lpstr>
      <vt:lpstr>PowerPoint Presentation</vt:lpstr>
      <vt:lpstr>WiFiMon – Dissemination </vt:lpstr>
      <vt:lpstr>WiFiMon Future Steps</vt:lpstr>
      <vt:lpstr>WiFiMon resources 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Elisantila Gaci</cp:lastModifiedBy>
  <cp:revision>152</cp:revision>
  <dcterms:created xsi:type="dcterms:W3CDTF">2015-04-29T14:13:57Z</dcterms:created>
  <dcterms:modified xsi:type="dcterms:W3CDTF">2022-05-24T13:37:33Z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