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10"/>
  </p:notesMasterIdLst>
  <p:sldIdLst>
    <p:sldId id="256" r:id="rId4"/>
    <p:sldId id="257" r:id="rId5"/>
    <p:sldId id="293" r:id="rId6"/>
    <p:sldId id="294" r:id="rId7"/>
    <p:sldId id="295" r:id="rId8"/>
    <p:sldId id="29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83" autoAdjust="0"/>
    <p:restoredTop sz="90247" autoAdjust="0"/>
  </p:normalViewPr>
  <p:slideViewPr>
    <p:cSldViewPr snapToGrid="0">
      <p:cViewPr varScale="1">
        <p:scale>
          <a:sx n="103" d="100"/>
          <a:sy n="103" d="100"/>
        </p:scale>
        <p:origin x="32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528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6377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7417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 userDrawn="1"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4038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93448" y="1164656"/>
            <a:ext cx="5108867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 err="1">
                <a:solidFill>
                  <a:schemeClr val="bg1"/>
                </a:solidFill>
              </a:rPr>
              <a:t>WiFiMon</a:t>
            </a:r>
            <a:r>
              <a:rPr lang="en-US" sz="3600" b="1" dirty="0">
                <a:solidFill>
                  <a:schemeClr val="bg1"/>
                </a:solidFill>
              </a:rPr>
              <a:t> Probes for Digital Generations</a:t>
            </a:r>
            <a:endParaRPr sz="36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4213" y="251714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92901" y="4473676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TNC23</a:t>
            </a:r>
          </a:p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Tirana, Albania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June 2023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WiFiMon: Introduction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308456" y="398294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2400" dirty="0"/>
              <a:t>Monitoring Wi-Fi network performance as experienced by end users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313679" y="1070041"/>
            <a:ext cx="8618262" cy="19844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Purpose: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may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308456" y="3294952"/>
            <a:ext cx="10370321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Main sources of data:</a:t>
            </a:r>
          </a:p>
          <a:p>
            <a:pPr marL="342900" indent="-342900"/>
            <a:r>
              <a:rPr lang="en-US" sz="2400" dirty="0"/>
              <a:t>End users roaming the network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 err="1"/>
              <a:t>WiFiMon</a:t>
            </a:r>
            <a:r>
              <a:rPr lang="en-US" sz="2400" dirty="0"/>
              <a:t> Software Probes (WSP’s)</a:t>
            </a:r>
          </a:p>
          <a:p>
            <a:pPr marL="342900" indent="-342900"/>
            <a:r>
              <a:rPr lang="en-US" sz="2400" dirty="0"/>
              <a:t>Fixed-point devices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 err="1"/>
              <a:t>WiFiMon</a:t>
            </a:r>
            <a:r>
              <a:rPr lang="en-US" sz="2400" dirty="0"/>
              <a:t> Hardware Probes (WHP’s)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59E03C30-36BC-2F2C-131A-9965F7B84F40}"/>
              </a:ext>
            </a:extLst>
          </p:cNvPr>
          <p:cNvSpPr txBox="1">
            <a:spLocks/>
          </p:cNvSpPr>
          <p:nvPr/>
        </p:nvSpPr>
        <p:spPr>
          <a:xfrm>
            <a:off x="1699513" y="5086443"/>
            <a:ext cx="7843322" cy="6837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WHP’s enable baseline comparisons for WSP measurements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408BEEA4-F346-54B0-C93A-B81D93264B8C}"/>
              </a:ext>
            </a:extLst>
          </p:cNvPr>
          <p:cNvSpPr txBox="1">
            <a:spLocks/>
          </p:cNvSpPr>
          <p:nvPr/>
        </p:nvSpPr>
        <p:spPr>
          <a:xfrm>
            <a:off x="308456" y="6022669"/>
            <a:ext cx="8704916" cy="683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Analysis Server (WAS): </a:t>
            </a:r>
            <a:r>
              <a:rPr lang="en-US" sz="2400" dirty="0" err="1"/>
              <a:t>Centralised</a:t>
            </a:r>
            <a:r>
              <a:rPr lang="en-US" sz="2400" dirty="0"/>
              <a:t> processing and control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&amp; Control</a:t>
            </a:r>
            <a:endParaRPr sz="3600"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64332106-981A-19B1-319B-313906D9AB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38958" y="544662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2400" dirty="0"/>
              <a:t>WHP’s are installed by various NREN’s and Universities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1C52E18F-92E4-2EDE-D323-7C9A30989904}"/>
              </a:ext>
            </a:extLst>
          </p:cNvPr>
          <p:cNvSpPr txBox="1">
            <a:spLocks/>
          </p:cNvSpPr>
          <p:nvPr/>
        </p:nvSpPr>
        <p:spPr>
          <a:xfrm>
            <a:off x="257620" y="1155130"/>
            <a:ext cx="11065561" cy="14014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-US" sz="2400" dirty="0"/>
              <a:t>Feedback from Administrators demonstrated </a:t>
            </a:r>
            <a:r>
              <a:rPr lang="en-US" sz="2400" b="1" dirty="0"/>
              <a:t>limitations </a:t>
            </a:r>
            <a:r>
              <a:rPr lang="en-US" sz="2400" dirty="0"/>
              <a:t>for setups with several WHP’s:</a:t>
            </a:r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In</a:t>
            </a:r>
            <a:r>
              <a:rPr lang="en-US" sz="2400" b="1" dirty="0">
                <a:solidFill>
                  <a:srgbClr val="FF0000"/>
                </a:solidFill>
              </a:rPr>
              <a:t> NAT networks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reconfigurations require physically connecting to WHP’s</a:t>
            </a:r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In </a:t>
            </a:r>
            <a:r>
              <a:rPr lang="en-US" sz="2400" b="1" dirty="0">
                <a:solidFill>
                  <a:srgbClr val="FF0000"/>
                </a:solidFill>
              </a:rPr>
              <a:t>public networks</a:t>
            </a:r>
            <a:r>
              <a:rPr lang="en-US" sz="2400" dirty="0"/>
              <a:t>, remote SSH </a:t>
            </a:r>
            <a:r>
              <a:rPr lang="en-US" sz="2400" dirty="0" err="1"/>
              <a:t>connectons</a:t>
            </a:r>
            <a:r>
              <a:rPr lang="en-US" sz="2400" dirty="0"/>
              <a:t> require static IP’s </a:t>
            </a:r>
            <a:r>
              <a:rPr lang="en-US" sz="2400" dirty="0">
                <a:sym typeface="Wingdings" panose="05000000000000000000" pitchFamily="2" charset="2"/>
              </a:rPr>
              <a:t> reduced flexibility</a:t>
            </a:r>
            <a:endParaRPr lang="en-US" sz="2400" dirty="0"/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Administrators must edit configuration files themselves (hard, error-prone)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D8FB6598-23BA-E0F3-E463-A369AE3BEBF6}"/>
              </a:ext>
            </a:extLst>
          </p:cNvPr>
          <p:cNvSpPr txBox="1">
            <a:spLocks/>
          </p:cNvSpPr>
          <p:nvPr/>
        </p:nvSpPr>
        <p:spPr>
          <a:xfrm>
            <a:off x="257620" y="2474735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u="sng" dirty="0">
                <a:solidFill>
                  <a:srgbClr val="FF0000"/>
                </a:solidFill>
              </a:rPr>
              <a:t>Novel approach required!!!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400" b="1" dirty="0">
                <a:sym typeface="Wingdings" panose="05000000000000000000" pitchFamily="2" charset="2"/>
              </a:rPr>
              <a:t> Remote &amp; user-friendly configuration of WHP’s from a central point (WAS)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400" b="1" dirty="0"/>
              <a:t> Ability to control WHP’s behind NAT networks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FF0F99D-40AF-36BB-6FCD-6ABE0AC39A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02"/>
          <a:stretch/>
        </p:blipFill>
        <p:spPr>
          <a:xfrm>
            <a:off x="1729264" y="3636752"/>
            <a:ext cx="7797289" cy="31921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39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Made easy</a:t>
            </a:r>
            <a:endParaRPr sz="3600"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64332106-981A-19B1-319B-313906D9AB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57620" y="549877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/>
            <a:r>
              <a:rPr lang="en-US" sz="2400" b="1" dirty="0">
                <a:solidFill>
                  <a:srgbClr val="FF0000"/>
                </a:solidFill>
              </a:rPr>
              <a:t>New feature integrated within the </a:t>
            </a:r>
            <a:r>
              <a:rPr lang="en-US" sz="2400" b="1" dirty="0" err="1">
                <a:solidFill>
                  <a:srgbClr val="FF0000"/>
                </a:solidFill>
              </a:rPr>
              <a:t>WIFiMon</a:t>
            </a:r>
            <a:r>
              <a:rPr lang="en-US" sz="2400" b="1" dirty="0">
                <a:solidFill>
                  <a:srgbClr val="FF0000"/>
                </a:solidFill>
              </a:rPr>
              <a:t> User Interface (UI)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D420F9DC-EE7E-3374-5912-558FA56FE0DF}"/>
              </a:ext>
            </a:extLst>
          </p:cNvPr>
          <p:cNvSpPr txBox="1">
            <a:spLocks/>
          </p:cNvSpPr>
          <p:nvPr/>
        </p:nvSpPr>
        <p:spPr>
          <a:xfrm>
            <a:off x="257620" y="911972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400" dirty="0" err="1"/>
              <a:t>WiFiMon</a:t>
            </a:r>
            <a:r>
              <a:rPr lang="en-US" sz="2400" dirty="0"/>
              <a:t> Administrators (re)configure WHP’s from the </a:t>
            </a:r>
            <a:r>
              <a:rPr lang="en-US" sz="2400" dirty="0" err="1"/>
              <a:t>WiFiMon</a:t>
            </a:r>
            <a:r>
              <a:rPr lang="en-US" sz="2400" dirty="0"/>
              <a:t> UI instead of manually editing configuration files 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387A7A83-57FA-6193-62DF-7A2417449FE3}"/>
              </a:ext>
            </a:extLst>
          </p:cNvPr>
          <p:cNvSpPr txBox="1">
            <a:spLocks/>
          </p:cNvSpPr>
          <p:nvPr/>
        </p:nvSpPr>
        <p:spPr>
          <a:xfrm>
            <a:off x="5381055" y="5595015"/>
            <a:ext cx="4491467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dirty="0"/>
              <a:t>Configuration files are generated based on Jinja2 templates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C38E3E-39A0-1C6F-72F9-F44437637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97" y="1909575"/>
            <a:ext cx="4226487" cy="4864447"/>
          </a:xfrm>
          <a:prstGeom prst="rect">
            <a:avLst/>
          </a:prstGeom>
        </p:spPr>
      </p:pic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6DCB39FC-DC02-ECF8-CBBB-19FF262C9344}"/>
              </a:ext>
            </a:extLst>
          </p:cNvPr>
          <p:cNvSpPr txBox="1">
            <a:spLocks/>
          </p:cNvSpPr>
          <p:nvPr/>
        </p:nvSpPr>
        <p:spPr>
          <a:xfrm>
            <a:off x="5232529" y="2382950"/>
            <a:ext cx="5271961" cy="239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dirty="0"/>
              <a:t>Provided data: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Device identification number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FQDN’s/IP addresses of </a:t>
            </a:r>
            <a:r>
              <a:rPr lang="en-US" sz="2400" dirty="0" err="1"/>
              <a:t>WiFiMon</a:t>
            </a:r>
            <a:r>
              <a:rPr lang="en-US" sz="2400" dirty="0"/>
              <a:t> components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Location information</a:t>
            </a:r>
          </a:p>
          <a:p>
            <a:pPr marL="0" indent="0">
              <a:buFont typeface="Arial"/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149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Remote WHP Configuration Made Possible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D420F9DC-EE7E-3374-5912-558FA56FE0DF}"/>
              </a:ext>
            </a:extLst>
          </p:cNvPr>
          <p:cNvSpPr txBox="1">
            <a:spLocks/>
          </p:cNvSpPr>
          <p:nvPr/>
        </p:nvSpPr>
        <p:spPr>
          <a:xfrm>
            <a:off x="257620" y="777604"/>
            <a:ext cx="477158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400" dirty="0"/>
              <a:t>Solution based on the </a:t>
            </a:r>
            <a:r>
              <a:rPr lang="en-US" sz="2400" b="1" dirty="0"/>
              <a:t>Salt</a:t>
            </a:r>
            <a:br>
              <a:rPr lang="en-US" sz="2400" b="1" dirty="0"/>
            </a:br>
            <a:r>
              <a:rPr lang="en-US" sz="2400" dirty="0"/>
              <a:t>infrastructure management tool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41D493D-D6B4-B6A0-4251-82DD17D3C2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0" r="5800"/>
          <a:stretch/>
        </p:blipFill>
        <p:spPr>
          <a:xfrm>
            <a:off x="6667016" y="698277"/>
            <a:ext cx="4440979" cy="2907563"/>
          </a:xfrm>
          <a:prstGeom prst="rect">
            <a:avLst/>
          </a:prstGeom>
        </p:spPr>
      </p:pic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8F6E3D61-0812-2B12-2BE8-5075E08F9FCF}"/>
              </a:ext>
            </a:extLst>
          </p:cNvPr>
          <p:cNvSpPr txBox="1">
            <a:spLocks/>
          </p:cNvSpPr>
          <p:nvPr/>
        </p:nvSpPr>
        <p:spPr>
          <a:xfrm>
            <a:off x="455110" y="1876303"/>
            <a:ext cx="5631327" cy="10474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Analysis Server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Salt Master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Hardware Probes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Salt Minions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FF978F3-6850-2781-8D2C-16D04941550F}"/>
              </a:ext>
            </a:extLst>
          </p:cNvPr>
          <p:cNvSpPr txBox="1">
            <a:spLocks/>
          </p:cNvSpPr>
          <p:nvPr/>
        </p:nvSpPr>
        <p:spPr>
          <a:xfrm>
            <a:off x="634246" y="5401776"/>
            <a:ext cx="7707322" cy="76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Configuration files </a:t>
            </a:r>
            <a:r>
              <a:rPr lang="en-US" sz="2400" dirty="0"/>
              <a:t>generated from </a:t>
            </a:r>
            <a:r>
              <a:rPr lang="en-US" sz="2400" b="1" dirty="0">
                <a:solidFill>
                  <a:srgbClr val="FF0000"/>
                </a:solidFill>
              </a:rPr>
              <a:t>templates </a:t>
            </a:r>
            <a:r>
              <a:rPr lang="en-US" sz="2400" dirty="0"/>
              <a:t>are pushed from the WAS to the respective probes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AE584BE-7206-C47F-07C0-C9B9221FAD3A}"/>
              </a:ext>
            </a:extLst>
          </p:cNvPr>
          <p:cNvSpPr/>
          <p:nvPr/>
        </p:nvSpPr>
        <p:spPr>
          <a:xfrm>
            <a:off x="161771" y="3106651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C5F9D0-C4F2-D59D-D3A6-A80B50C8CBEC}"/>
              </a:ext>
            </a:extLst>
          </p:cNvPr>
          <p:cNvSpPr/>
          <p:nvPr/>
        </p:nvSpPr>
        <p:spPr>
          <a:xfrm>
            <a:off x="137631" y="4595684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95348E5D-18E1-CC4E-4CE5-1CE0EE5CC7B9}"/>
              </a:ext>
            </a:extLst>
          </p:cNvPr>
          <p:cNvSpPr txBox="1">
            <a:spLocks/>
          </p:cNvSpPr>
          <p:nvPr/>
        </p:nvSpPr>
        <p:spPr>
          <a:xfrm>
            <a:off x="622824" y="4430915"/>
            <a:ext cx="7569454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Salt includes a </a:t>
            </a:r>
            <a:r>
              <a:rPr lang="en-US" sz="2400" b="1" dirty="0" err="1">
                <a:solidFill>
                  <a:srgbClr val="FF0000"/>
                </a:solidFill>
              </a:rPr>
              <a:t>ZeroMQ</a:t>
            </a:r>
            <a:r>
              <a:rPr lang="en-US" sz="2400" b="1" dirty="0">
                <a:solidFill>
                  <a:srgbClr val="FF0000"/>
                </a:solidFill>
              </a:rPr>
              <a:t> message broker: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/>
              <a:t>Parallel configuration regardless of the WHP total number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2E572F8-88E2-E2B9-338C-7DD1F949E7C5}"/>
              </a:ext>
            </a:extLst>
          </p:cNvPr>
          <p:cNvSpPr/>
          <p:nvPr/>
        </p:nvSpPr>
        <p:spPr>
          <a:xfrm>
            <a:off x="149052" y="5537201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3A9A473E-A6EA-D336-D0DB-1E8961EE9305}"/>
              </a:ext>
            </a:extLst>
          </p:cNvPr>
          <p:cNvSpPr txBox="1">
            <a:spLocks/>
          </p:cNvSpPr>
          <p:nvPr/>
        </p:nvSpPr>
        <p:spPr>
          <a:xfrm>
            <a:off x="634245" y="2914161"/>
            <a:ext cx="9433486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Salt establishes application layer communication: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/>
              <a:t>-   WHP’s are remotely configured from the WAS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400" dirty="0"/>
              <a:t>Remote reconfiguration possible even for WHP’s behind NAT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400" dirty="0"/>
              <a:t>Static IP addresses are not required </a:t>
            </a:r>
            <a:r>
              <a:rPr lang="en-US" sz="2400" dirty="0">
                <a:sym typeface="Wingdings" panose="05000000000000000000" pitchFamily="2" charset="2"/>
              </a:rPr>
              <a:t> Flexibility</a:t>
            </a:r>
            <a:endParaRPr lang="en-US" sz="2400" dirty="0"/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6AEC412C-9616-B1AE-4DDD-54B32399130B}"/>
              </a:ext>
            </a:extLst>
          </p:cNvPr>
          <p:cNvSpPr txBox="1">
            <a:spLocks/>
          </p:cNvSpPr>
          <p:nvPr/>
        </p:nvSpPr>
        <p:spPr>
          <a:xfrm>
            <a:off x="2170911" y="6301022"/>
            <a:ext cx="6571874" cy="4099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Why not Ansible???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ym typeface="Wingdings" panose="05000000000000000000" pitchFamily="2" charset="2"/>
              </a:rPr>
              <a:t>Agentless, but requires SSH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2111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326</Words>
  <Application>Microsoft Office PowerPoint</Application>
  <PresentationFormat>Widescreen</PresentationFormat>
  <Paragraphs>45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WHP Configuration &amp; Control</vt:lpstr>
      <vt:lpstr>WHP Configuration Made easy</vt:lpstr>
      <vt:lpstr>Remote WHP Configuration Made Possible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Νικολαος Κωστοπουλος</cp:lastModifiedBy>
  <cp:revision>161</cp:revision>
  <dcterms:modified xsi:type="dcterms:W3CDTF">2023-03-10T10:29:25Z</dcterms:modified>
</cp:coreProperties>
</file>