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32"/>
  </p:notesMasterIdLst>
  <p:handoutMasterIdLst>
    <p:handoutMasterId r:id="rId33"/>
  </p:handoutMasterIdLst>
  <p:sldIdLst>
    <p:sldId id="360" r:id="rId8"/>
    <p:sldId id="495" r:id="rId9"/>
    <p:sldId id="496" r:id="rId10"/>
    <p:sldId id="497" r:id="rId11"/>
    <p:sldId id="498" r:id="rId12"/>
    <p:sldId id="535" r:id="rId13"/>
    <p:sldId id="501" r:id="rId14"/>
    <p:sldId id="502" r:id="rId15"/>
    <p:sldId id="503" r:id="rId16"/>
    <p:sldId id="507" r:id="rId17"/>
    <p:sldId id="508" r:id="rId18"/>
    <p:sldId id="505" r:id="rId19"/>
    <p:sldId id="514" r:id="rId20"/>
    <p:sldId id="515" r:id="rId21"/>
    <p:sldId id="524" r:id="rId22"/>
    <p:sldId id="525" r:id="rId23"/>
    <p:sldId id="526" r:id="rId24"/>
    <p:sldId id="530" r:id="rId25"/>
    <p:sldId id="527" r:id="rId26"/>
    <p:sldId id="528" r:id="rId27"/>
    <p:sldId id="533" r:id="rId28"/>
    <p:sldId id="536" r:id="rId29"/>
    <p:sldId id="523" r:id="rId30"/>
    <p:sldId id="36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rari" initials="f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3" autoAdjust="0"/>
    <p:restoredTop sz="76896" autoAdjust="0"/>
  </p:normalViewPr>
  <p:slideViewPr>
    <p:cSldViewPr snapToGrid="0">
      <p:cViewPr varScale="1">
        <p:scale>
          <a:sx n="93" d="100"/>
          <a:sy n="93" d="100"/>
        </p:scale>
        <p:origin x="1336" y="2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364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42815-F46D-413B-97BD-13EB171EF245}" type="datetimeFigureOut">
              <a:rPr lang="el-GR" smtClean="0"/>
              <a:t>9/12/19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74B75-EF5C-4814-9911-D33C8965F78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0483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pPr/>
              <a:t>09/12/2019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3364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72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84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46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GB" sz="800" baseline="0" dirty="0"/>
          </a:p>
        </p:txBody>
      </p:sp>
    </p:spTree>
    <p:extLst>
      <p:ext uri="{BB962C8B-B14F-4D97-AF65-F5344CB8AC3E}">
        <p14:creationId xmlns:p14="http://schemas.microsoft.com/office/powerpoint/2010/main" val="21833200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628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502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64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316" y="4400601"/>
            <a:ext cx="5487379" cy="3600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316" y="4400601"/>
            <a:ext cx="5487379" cy="3600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064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152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52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pPr/>
              <a:t>09/12/2019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/>
        </p:nvSpPr>
        <p:spPr>
          <a:xfrm>
            <a:off x="136662" y="1229083"/>
            <a:ext cx="8639476" cy="8351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i="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WiFiMon</a:t>
            </a:r>
            <a:r>
              <a:rPr lang="en-GB" sz="32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: Wireless Crowdsourced Performance Monitoring for Campus networks</a:t>
            </a:r>
            <a:endParaRPr lang="en-GB" sz="3200" b="1" i="0" kern="1200" baseline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57327" y="6154608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496619" y="262719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/>
        </p:nvSpPr>
        <p:spPr>
          <a:xfrm>
            <a:off x="129874" y="2623085"/>
            <a:ext cx="8225849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b="1" i="0" dirty="0">
                <a:solidFill>
                  <a:schemeClr val="bg1"/>
                </a:solidFill>
                <a:latin typeface="+mn-lt"/>
              </a:rPr>
              <a:t>Tim </a:t>
            </a:r>
            <a:r>
              <a:rPr lang="en-US" sz="2800" b="1" i="0" dirty="0" err="1">
                <a:solidFill>
                  <a:schemeClr val="bg1"/>
                </a:solidFill>
                <a:latin typeface="+mn-lt"/>
              </a:rPr>
              <a:t>Chown</a:t>
            </a:r>
            <a:r>
              <a:rPr lang="en-US" sz="2800" b="1" i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800" i="0" baseline="0" dirty="0" err="1">
                <a:solidFill>
                  <a:schemeClr val="bg1"/>
                </a:solidFill>
                <a:latin typeface="+mn-lt"/>
              </a:rPr>
              <a:t>Jisc</a:t>
            </a:r>
            <a:r>
              <a:rPr lang="en-US" sz="2800" i="0" baseline="0" dirty="0">
                <a:solidFill>
                  <a:schemeClr val="bg1"/>
                </a:solidFill>
                <a:latin typeface="+mn-lt"/>
              </a:rPr>
              <a:t>, UK</a:t>
            </a:r>
            <a:endParaRPr lang="en-US" sz="28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b="1" i="0" dirty="0">
                <a:solidFill>
                  <a:schemeClr val="bg1"/>
                </a:solidFill>
                <a:latin typeface="+mn-lt"/>
              </a:rPr>
              <a:t>Nikos</a:t>
            </a:r>
            <a:r>
              <a:rPr lang="en-US" sz="2800" b="1" i="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800" b="1" i="0" baseline="0" dirty="0" err="1">
                <a:solidFill>
                  <a:schemeClr val="bg1"/>
                </a:solidFill>
                <a:latin typeface="+mn-lt"/>
              </a:rPr>
              <a:t>Kostopoulos</a:t>
            </a:r>
            <a:r>
              <a:rPr lang="en-US" sz="2800" b="1" i="0" baseline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400" i="0" baseline="0" dirty="0">
                <a:solidFill>
                  <a:schemeClr val="bg1"/>
                </a:solidFill>
                <a:latin typeface="+mn-lt"/>
              </a:rPr>
              <a:t>NTUA, Athens, Greece (NETMODE Lab)</a:t>
            </a:r>
            <a:endParaRPr lang="en-GB" sz="2400" i="0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129874" y="4282544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>
                <a:solidFill>
                  <a:schemeClr val="bg1"/>
                </a:solidFill>
                <a:latin typeface="+mn-lt"/>
              </a:rPr>
              <a:t>Internet 2 Tech Ex Meeting 2019</a:t>
            </a:r>
            <a:endParaRPr lang="en-US" sz="2200" b="1" baseline="0" dirty="0">
              <a:solidFill>
                <a:schemeClr val="bg1"/>
              </a:solidFill>
              <a:latin typeface="+mn-lt"/>
            </a:endParaRPr>
          </a:p>
          <a:p>
            <a:r>
              <a:rPr lang="en-US" sz="2200" baseline="0" dirty="0">
                <a:solidFill>
                  <a:schemeClr val="bg1"/>
                </a:solidFill>
                <a:latin typeface="+mn-lt"/>
              </a:rPr>
              <a:t>New Orleans, USA</a:t>
            </a:r>
          </a:p>
          <a:p>
            <a:r>
              <a:rPr lang="en-US" sz="2200" baseline="0" dirty="0">
                <a:solidFill>
                  <a:schemeClr val="bg1"/>
                </a:solidFill>
                <a:latin typeface="+mn-lt"/>
              </a:rPr>
              <a:t>12 Dec 2019</a:t>
            </a:r>
            <a:endParaRPr lang="en-GB" sz="2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pPr/>
              <a:t>09/12/2019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/>
        </p:nvSpPr>
        <p:spPr>
          <a:xfrm>
            <a:off x="998897" y="2538238"/>
            <a:ext cx="6087103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6" y="511082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998898" y="3357061"/>
            <a:ext cx="500327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US" sz="2000" dirty="0">
              <a:solidFill>
                <a:schemeClr val="bg1"/>
              </a:solidFill>
              <a:latin typeface="+mn-lt"/>
            </a:endParaRPr>
          </a:p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Email: </a:t>
            </a:r>
            <a:r>
              <a:rPr lang="en-US" sz="2000" dirty="0" err="1">
                <a:solidFill>
                  <a:schemeClr val="bg1"/>
                </a:solidFill>
                <a:latin typeface="+mn-lt"/>
              </a:rPr>
              <a:t>tim.chown@jisc.ac.uk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9" y="6157486"/>
            <a:ext cx="568671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pPr/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594" y="462253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</a:t>
            </a:r>
            <a:r>
              <a:rPr lang="mr-IN" sz="3600" dirty="0"/>
              <a:t>–</a:t>
            </a:r>
            <a:r>
              <a:rPr lang="en-GB" sz="3600" dirty="0"/>
              <a:t> Hardware Probes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9276" y="1946732"/>
            <a:ext cx="4606576" cy="307776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400" b="1" dirty="0"/>
              <a:t>Hardware Probes:</a:t>
            </a:r>
            <a:endParaRPr lang="en-US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A Raspberry Pi 3 Model B+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A micro SD card with at least 16GB size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b="1" dirty="0" err="1"/>
              <a:t>WiFiMon</a:t>
            </a:r>
            <a:r>
              <a:rPr lang="en-US" sz="2400" b="1" dirty="0"/>
              <a:t> Raspberry Pi operating system image</a:t>
            </a:r>
            <a:endParaRPr lang="en-US" sz="2400" dirty="0"/>
          </a:p>
          <a:p>
            <a:r>
              <a:rPr lang="en-US" sz="2400" dirty="0"/>
              <a:t>      (Size ~ 3.6 GB; available if you 	contact us for details)</a:t>
            </a:r>
          </a:p>
        </p:txBody>
      </p:sp>
      <p:pic>
        <p:nvPicPr>
          <p:cNvPr id="4100" name="Picture 4" descr="https://www.raspberrypi.org/homepage-9df4b/static/eef5d5d91acb34be0d7443b02cece1d1/bc3a8/8c67a3e02f41441dae98f8b91c792c1e1b4afef1_770a5842.jpg">
            <a:extLst>
              <a:ext uri="{FF2B5EF4-FFF2-40B4-BE49-F238E27FC236}">
                <a16:creationId xmlns:a16="http://schemas.microsoft.com/office/drawing/2014/main" id="{9D0C552D-257C-44E0-BCF7-53DB74484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334" y="1391224"/>
            <a:ext cx="5002807" cy="375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621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818" y="128089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</a:t>
            </a:r>
            <a:r>
              <a:rPr lang="mr-IN" sz="3600" dirty="0"/>
              <a:t>–</a:t>
            </a:r>
            <a:r>
              <a:rPr lang="en-GB" sz="3600" dirty="0"/>
              <a:t> H/W Probe setup steps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820" y="751675"/>
            <a:ext cx="9894721" cy="427809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b="1" dirty="0"/>
              <a:t>Step 1: Write the image to the micro SD card</a:t>
            </a:r>
            <a:endParaRPr lang="en-US" dirty="0"/>
          </a:p>
          <a:p>
            <a:r>
              <a:rPr lang="en-US" dirty="0"/>
              <a:t>Follow the instructions at the official Raspberry Pi site. Skip the "Download the image" step and use the </a:t>
            </a:r>
            <a:r>
              <a:rPr lang="en-US" dirty="0" err="1"/>
              <a:t>WiFiMon</a:t>
            </a:r>
            <a:r>
              <a:rPr lang="en-US" dirty="0"/>
              <a:t> project’s Raspberry Pi operating system image instead.</a:t>
            </a:r>
          </a:p>
          <a:p>
            <a:br>
              <a:rPr lang="en-US" dirty="0"/>
            </a:br>
            <a:r>
              <a:rPr lang="en-US" b="1" dirty="0"/>
              <a:t>Step 2: Start the </a:t>
            </a:r>
            <a:r>
              <a:rPr lang="en-US" b="1" dirty="0" err="1"/>
              <a:t>RPi</a:t>
            </a:r>
            <a:endParaRPr lang="en-US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Insert the microSD in the </a:t>
            </a:r>
            <a:r>
              <a:rPr lang="en-US" dirty="0" err="1"/>
              <a:t>RPi</a:t>
            </a:r>
            <a:endParaRPr lang="en-US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Plug the USB keyboard and USB mouse and connect the monitor cable to the Pi's HDMI port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Plug the power supply into a socket and connect it to the micro USB power port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The Pi will boot up into a graphical desktop</a:t>
            </a:r>
          </a:p>
          <a:p>
            <a:endParaRPr lang="en-US" dirty="0"/>
          </a:p>
          <a:p>
            <a:r>
              <a:rPr lang="en-US" b="1" dirty="0"/>
              <a:t>Step 3: Configure the </a:t>
            </a:r>
            <a:r>
              <a:rPr lang="en-US" b="1" dirty="0" err="1"/>
              <a:t>RPi</a:t>
            </a:r>
            <a:endParaRPr lang="en-US" b="1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Connect to the wireless network you want to measure.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Set which tests will be executed and how often</a:t>
            </a:r>
          </a:p>
          <a:p>
            <a:endParaRPr lang="en-US" dirty="0"/>
          </a:p>
          <a:p>
            <a:r>
              <a:rPr lang="en-US" b="1" i="1" dirty="0"/>
              <a:t>A simple </a:t>
            </a:r>
            <a:r>
              <a:rPr lang="en-US" b="1" i="1" dirty="0" err="1"/>
              <a:t>crontab</a:t>
            </a:r>
            <a:r>
              <a:rPr lang="en-US" b="1" i="1" dirty="0"/>
              <a:t> </a:t>
            </a:r>
            <a:r>
              <a:rPr lang="en-US" b="1" dirty="0"/>
              <a:t>(</a:t>
            </a:r>
            <a:r>
              <a:rPr lang="en-US" b="1" i="1" dirty="0"/>
              <a:t>20-minute measurements</a:t>
            </a:r>
            <a:r>
              <a:rPr lang="en-US" b="1" dirty="0"/>
              <a:t>)</a:t>
            </a:r>
            <a:r>
              <a:rPr lang="en-US" b="1" i="1" dirty="0"/>
              <a:t>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23" y="5148373"/>
            <a:ext cx="7403122" cy="95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55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2F773F-8655-41A8-9377-DD2A1DF2B5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5553" y="894945"/>
            <a:ext cx="8122847" cy="56833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2464" y="279658"/>
            <a:ext cx="10337936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Web-UI (Timeseries Tab of analysis server)</a:t>
            </a:r>
          </a:p>
        </p:txBody>
      </p:sp>
    </p:spTree>
    <p:extLst>
      <p:ext uri="{BB962C8B-B14F-4D97-AF65-F5344CB8AC3E}">
        <p14:creationId xmlns:p14="http://schemas.microsoft.com/office/powerpoint/2010/main" val="3758030254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612982" y="1253588"/>
            <a:ext cx="9802258" cy="488115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i="1" dirty="0">
                <a:ea typeface="Times New Roman"/>
                <a:cs typeface="Times New Roman"/>
              </a:rPr>
              <a:t>5 Raspberry PI</a:t>
            </a:r>
            <a:r>
              <a:rPr lang="en-US" sz="2400" b="1" i="1" dirty="0">
                <a:solidFill>
                  <a:schemeClr val="tx1"/>
                </a:solidFill>
                <a:ea typeface="Times New Roman"/>
                <a:cs typeface="Times New Roman"/>
              </a:rPr>
              <a:t> 3 Model B+</a:t>
            </a:r>
            <a:r>
              <a:rPr lang="en-US" sz="2400" dirty="0">
                <a:solidFill>
                  <a:schemeClr val="tx1"/>
                </a:solidFill>
                <a:ea typeface="Times New Roman"/>
                <a:cs typeface="Times New Roman"/>
              </a:rPr>
              <a:t>, 64-bit quad-core ARMv8 CPU, 2.4 &amp; 5 GHz, 802.11b/g/n/ac Wireless LAN, Bluetooth 4.2 &amp; BLE</a:t>
            </a:r>
          </a:p>
          <a:p>
            <a:pPr>
              <a:defRPr/>
            </a:pPr>
            <a:endParaRPr lang="en-US" sz="24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2400" b="1" i="1" dirty="0">
                <a:solidFill>
                  <a:schemeClr val="tx1"/>
                </a:solidFill>
                <a:ea typeface="Times New Roman"/>
                <a:cs typeface="Times New Roman"/>
              </a:rPr>
              <a:t>Laptops &amp; </a:t>
            </a:r>
            <a:r>
              <a:rPr lang="en-US" sz="2400" b="1" i="1" dirty="0" err="1">
                <a:solidFill>
                  <a:schemeClr val="tx1"/>
                </a:solidFill>
                <a:ea typeface="Times New Roman"/>
                <a:cs typeface="Times New Roman"/>
              </a:rPr>
              <a:t>Smartphones</a:t>
            </a:r>
            <a:r>
              <a:rPr lang="en-US" sz="2400" b="1" i="1" dirty="0">
                <a:solidFill>
                  <a:schemeClr val="tx1"/>
                </a:solidFill>
                <a:ea typeface="Times New Roman"/>
                <a:cs typeface="Times New Roman"/>
              </a:rPr>
              <a:t> </a:t>
            </a:r>
            <a:r>
              <a:rPr lang="en-US" sz="2400" dirty="0">
                <a:solidFill>
                  <a:schemeClr val="tx1"/>
                </a:solidFill>
                <a:ea typeface="Times New Roman"/>
                <a:cs typeface="Times New Roman"/>
              </a:rPr>
              <a:t>of </a:t>
            </a:r>
            <a:r>
              <a:rPr lang="en-US" sz="2400" dirty="0" err="1">
                <a:solidFill>
                  <a:schemeClr val="tx1"/>
                </a:solidFill>
                <a:ea typeface="Times New Roman"/>
                <a:cs typeface="Times New Roman"/>
              </a:rPr>
              <a:t>WiFiMon</a:t>
            </a:r>
            <a:r>
              <a:rPr lang="en-US" sz="2400" dirty="0">
                <a:solidFill>
                  <a:schemeClr val="tx1"/>
                </a:solidFill>
                <a:ea typeface="Times New Roman"/>
                <a:cs typeface="Times New Roman"/>
              </a:rPr>
              <a:t> team members</a:t>
            </a:r>
          </a:p>
          <a:p>
            <a:pPr>
              <a:defRPr/>
            </a:pPr>
            <a:endParaRPr lang="en-US" sz="24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en-US" sz="2400" b="1" i="1" dirty="0">
                <a:solidFill>
                  <a:schemeClr val="tx1"/>
                </a:solidFill>
                <a:ea typeface="Times New Roman"/>
                <a:cs typeface="Times New Roman"/>
              </a:rPr>
              <a:t>Why did we not include all TNC19 participants (several hundred)?</a:t>
            </a:r>
          </a:p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ea typeface="Times New Roman"/>
                <a:cs typeface="Times New Roman"/>
              </a:rPr>
              <a:t>GDPR issues</a:t>
            </a:r>
          </a:p>
          <a:p>
            <a:pPr>
              <a:defRPr/>
            </a:pPr>
            <a:r>
              <a:rPr lang="en-US" sz="2400" dirty="0" err="1">
                <a:solidFill>
                  <a:schemeClr val="tx1"/>
                </a:solidFill>
                <a:ea typeface="Times New Roman"/>
                <a:cs typeface="Times New Roman"/>
              </a:rPr>
              <a:t>WiFiMon</a:t>
            </a:r>
            <a:r>
              <a:rPr lang="en-US" sz="2400" dirty="0">
                <a:solidFill>
                  <a:schemeClr val="tx1"/>
                </a:solidFill>
                <a:ea typeface="Times New Roman"/>
                <a:cs typeface="Times New Roman"/>
              </a:rPr>
              <a:t> was too late to include the required TNC19 privacy notice</a:t>
            </a:r>
          </a:p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ea typeface="Times New Roman"/>
                <a:cs typeface="Times New Roman"/>
              </a:rPr>
              <a:t>Running fuller pilots in the future, e.g., at the GÉANT Symposium, Feb 2020</a:t>
            </a:r>
          </a:p>
          <a:p>
            <a:pPr algn="just">
              <a:defRPr/>
            </a:pPr>
            <a:endParaRPr lang="en-US" sz="2400" b="0" i="0" u="none" strike="noStrike" cap="none" spc="0" dirty="0">
              <a:solidFill>
                <a:schemeClr val="tx1"/>
              </a:solidFill>
              <a:ea typeface="Times New Roman"/>
              <a:cs typeface="Times New Roman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670930" y="266928"/>
            <a:ext cx="10515600" cy="832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TImes New Roman"/>
                <a:cs typeface="TImes New Roman"/>
              </a:rPr>
              <a:t>WiFiMon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TImes New Roman"/>
                <a:cs typeface="TImes New Roman"/>
              </a:rPr>
              <a:t> Pilot @ TNC19:</a:t>
            </a:r>
            <a:r>
              <a:rPr kumimoji="0" lang="en-GB" sz="3600" b="1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TImes New Roman"/>
                <a:cs typeface="TImes New Roman"/>
              </a:rPr>
              <a:t> Available Equipment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2973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670930" y="266928"/>
            <a:ext cx="10515600" cy="832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TImes New Roman"/>
                <a:cs typeface="TImes New Roman"/>
              </a:rPr>
              <a:t>TNC19 Testbed Overview</a:t>
            </a:r>
          </a:p>
        </p:txBody>
      </p:sp>
      <p:pic>
        <p:nvPicPr>
          <p:cNvPr id="5" name="4 - Θέση περιεχομένου" descr="TNC19_Arch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32558" y="903118"/>
            <a:ext cx="9804983" cy="5398508"/>
          </a:xfrm>
        </p:spPr>
      </p:pic>
    </p:spTree>
    <p:extLst>
      <p:ext uri="{BB962C8B-B14F-4D97-AF65-F5344CB8AC3E}">
        <p14:creationId xmlns:p14="http://schemas.microsoft.com/office/powerpoint/2010/main" val="3582973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658997" y="346826"/>
            <a:ext cx="9745767" cy="864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Average Download Throughput in Main Room for H/W probes, </a:t>
            </a:r>
          </a:p>
          <a:p>
            <a:pPr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Monday (14.00 - 21.00), </a:t>
            </a:r>
            <a:r>
              <a:rPr lang="en-US" sz="3600" b="1" dirty="0">
                <a:solidFill>
                  <a:srgbClr val="FF0000"/>
                </a:solidFill>
                <a:ea typeface="TImes New Roman"/>
                <a:cs typeface="TImes New Roman"/>
              </a:rPr>
              <a:t>including all test tools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9 - Εικόνα" descr="chart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7703" y="1145693"/>
            <a:ext cx="8355981" cy="5166782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8115300" y="2011680"/>
            <a:ext cx="1005840" cy="89154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idx="1"/>
          </p:nvPr>
        </p:nvSpPr>
        <p:spPr bwMode="auto">
          <a:xfrm>
            <a:off x="9166860" y="1607036"/>
            <a:ext cx="2172725" cy="129618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Too many lines!</a:t>
            </a:r>
          </a:p>
          <a:p>
            <a:pPr marL="0" indent="0">
              <a:buNone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Problem reaching useful conclusions</a:t>
            </a:r>
            <a:endParaRPr sz="2000" b="1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473440" y="4046220"/>
            <a:ext cx="457200" cy="76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9023684" y="3436228"/>
            <a:ext cx="2172725" cy="129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Infrequent Measurements!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20 minute intervals not ideal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Should increase the frequency</a:t>
            </a:r>
          </a:p>
        </p:txBody>
      </p:sp>
    </p:spTree>
    <p:extLst>
      <p:ext uri="{BB962C8B-B14F-4D97-AF65-F5344CB8AC3E}">
        <p14:creationId xmlns:p14="http://schemas.microsoft.com/office/powerpoint/2010/main" val="3582973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- Εικόνα" descr="chart(5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7479" y="1260088"/>
            <a:ext cx="7610480" cy="470581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314091" y="333835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Average Download Throughput in Main Room for H/W probes, 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Monday (14.00 - 21.00), </a:t>
            </a:r>
            <a:r>
              <a:rPr lang="en-US" sz="3100" b="1" dirty="0">
                <a:solidFill>
                  <a:srgbClr val="FF0000"/>
                </a:solidFill>
                <a:ea typeface="TImes New Roman"/>
                <a:cs typeface="TImes New Roman"/>
              </a:rPr>
              <a:t>Test tools average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auto">
          <a:xfrm>
            <a:off x="7543001" y="1360448"/>
            <a:ext cx="3949671" cy="3807212"/>
          </a:xfrm>
        </p:spPr>
        <p:txBody>
          <a:bodyPr>
            <a:noAutofit/>
          </a:bodyPr>
          <a:lstStyle/>
          <a:p>
            <a:pPr>
              <a:defRPr/>
            </a:pPr>
            <a:r>
              <a:rPr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problematic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during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the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lightning talks 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plenary session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(14.00 - 15.20)</a:t>
            </a:r>
            <a:endParaRPr lang="en-US"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endParaRPr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r>
              <a:rPr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OK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in the afternoon when lots of people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have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left the 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main room</a:t>
            </a: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Worse throughput seen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during the opening reception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(17.00)</a:t>
            </a:r>
          </a:p>
          <a:p>
            <a:pPr>
              <a:defRPr/>
            </a:pPr>
            <a:endParaRPr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r>
              <a:rPr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</a:t>
            </a:r>
            <a:r>
              <a:rPr lang="en-US"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i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then 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OK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in the evening</a:t>
            </a:r>
          </a:p>
        </p:txBody>
      </p:sp>
    </p:spTree>
    <p:extLst>
      <p:ext uri="{BB962C8B-B14F-4D97-AF65-F5344CB8AC3E}">
        <p14:creationId xmlns:p14="http://schemas.microsoft.com/office/powerpoint/2010/main" val="3582973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14091" y="189373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Feedback from TNC19 &amp; 6th SIG-PMV Meeting Audience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auto">
          <a:xfrm>
            <a:off x="452438" y="952753"/>
            <a:ext cx="10312544" cy="5154653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Probing period of deterministic h/w probe measurements should be decreased. In the TNC19 pilot it was 20 minutes; for the next pilot we will use 5 minutes.  Kibana can aggregate crowdsourced measurements (for the same IP) to specific intervals.</a:t>
            </a:r>
          </a:p>
          <a:p>
            <a:pPr marL="0" indent="0" algn="just">
              <a:buNone/>
              <a:defRPr/>
            </a:pPr>
            <a:endParaRPr lang="en-US" sz="20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Charts that show more than a single line, e.g., three lines corresponding to the measurements of all the available test tools, can hinder a viewer from reaching quick and useful conclusions.</a:t>
            </a:r>
          </a:p>
          <a:p>
            <a:pPr algn="just">
              <a:defRPr/>
            </a:pPr>
            <a:endParaRPr lang="en-US" sz="20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The </a:t>
            </a:r>
            <a:r>
              <a:rPr lang="en-US" sz="2000" dirty="0" err="1">
                <a:solidFill>
                  <a:schemeClr val="tx1"/>
                </a:solidFill>
                <a:ea typeface="Times New Roman"/>
                <a:cs typeface="Times New Roman"/>
              </a:rPr>
              <a:t>WiFiMon</a:t>
            </a: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 dashboard needs to become GDPR compliant, and work needs to be done on RADIUS log privacy.</a:t>
            </a:r>
          </a:p>
          <a:p>
            <a:pPr algn="just">
              <a:defRPr/>
            </a:pPr>
            <a:endParaRPr lang="en-US" sz="20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The </a:t>
            </a:r>
            <a:r>
              <a:rPr lang="en-US" sz="2000" dirty="0" err="1">
                <a:solidFill>
                  <a:schemeClr val="tx1"/>
                </a:solidFill>
                <a:ea typeface="Times New Roman"/>
                <a:cs typeface="Times New Roman"/>
              </a:rPr>
              <a:t>WiFiMon</a:t>
            </a: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 Analysis Server &amp; </a:t>
            </a:r>
            <a:r>
              <a:rPr lang="en-US" sz="2000" dirty="0" err="1">
                <a:solidFill>
                  <a:schemeClr val="tx1"/>
                </a:solidFill>
                <a:ea typeface="Times New Roman"/>
                <a:cs typeface="Times New Roman"/>
              </a:rPr>
              <a:t>WiFiMon</a:t>
            </a: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 Test Server installation needs to be automated.</a:t>
            </a:r>
          </a:p>
          <a:p>
            <a:pPr algn="just">
              <a:defRPr/>
            </a:pPr>
            <a:endParaRPr lang="en-US" sz="20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ea typeface="Times New Roman"/>
                <a:cs typeface="Times New Roman"/>
              </a:rPr>
              <a:t>Additional information could be extracted from Hardware Probes, e.g., signal strength to detect specific connection problems.</a:t>
            </a:r>
          </a:p>
        </p:txBody>
      </p:sp>
    </p:spTree>
    <p:extLst>
      <p:ext uri="{BB962C8B-B14F-4D97-AF65-F5344CB8AC3E}">
        <p14:creationId xmlns:p14="http://schemas.microsoft.com/office/powerpoint/2010/main" val="757035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06070" y="32920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Feedback Integration – H/W Probe (only) </a:t>
            </a:r>
            <a:r>
              <a:rPr lang="en-US" sz="3100" b="1" dirty="0" err="1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Visualisation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 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551498" y="5044413"/>
            <a:ext cx="9974580" cy="899187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All Hardware Probes in one Tab (up: H/W Probe #1, down: H/W Probe #2)</a:t>
            </a:r>
          </a:p>
          <a:p>
            <a:pPr algn="just">
              <a:defRPr/>
            </a:pP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Left Chart: Average of all test tools</a:t>
            </a:r>
          </a:p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Right Chart: Measurements from each test tool (</a:t>
            </a:r>
            <a:r>
              <a:rPr lang="en-US" sz="2000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Nettest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, Boomerang, </a:t>
            </a:r>
            <a:r>
              <a:rPr lang="en-US" sz="2000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Speedtest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)</a:t>
            </a:r>
            <a:endParaRPr lang="en-US"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39" y="569086"/>
            <a:ext cx="10568676" cy="441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32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06070" y="32920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Feedback Integration – Subnets Tab (GDPR Compliance)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" y="556260"/>
            <a:ext cx="9098280" cy="43466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88611" y="1388845"/>
            <a:ext cx="1027230" cy="1636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548640" y="4922493"/>
            <a:ext cx="9974580" cy="1413737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Separate Tab view for each monitored subnet.</a:t>
            </a:r>
          </a:p>
          <a:p>
            <a:pPr algn="just">
              <a:defRPr/>
            </a:pP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Client IP &amp; MAC addresses are stored / displayed encrypted with AES-CBC-256 algorithm.</a:t>
            </a: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Qualitative Approach: Subnet Administrators do not know which IPs triggered the measurements, but they are interested in the results for their own network (subnets).</a:t>
            </a:r>
          </a:p>
        </p:txBody>
      </p:sp>
    </p:spTree>
    <p:extLst>
      <p:ext uri="{BB962C8B-B14F-4D97-AF65-F5344CB8AC3E}">
        <p14:creationId xmlns:p14="http://schemas.microsoft.com/office/powerpoint/2010/main" val="3156837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7812" y="406597"/>
            <a:ext cx="9894723" cy="474000"/>
          </a:xfrm>
        </p:spPr>
        <p:txBody>
          <a:bodyPr>
            <a:noAutofit/>
          </a:bodyPr>
          <a:lstStyle/>
          <a:p>
            <a:r>
              <a:rPr lang="en-GB" sz="3600" dirty="0">
                <a:latin typeface="Calibri" pitchFamily="34" charset="0"/>
                <a:cs typeface="Times New Roman" pitchFamily="18" charset="0"/>
              </a:rPr>
              <a:t>Presentation Outline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0378" y="1404503"/>
            <a:ext cx="9528175" cy="5100571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en-GB" sz="2400" dirty="0" err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: Introduction &amp; Problem Statement</a:t>
            </a:r>
          </a:p>
          <a:p>
            <a:pPr lvl="0">
              <a:lnSpc>
                <a:spcPct val="120000"/>
              </a:lnSpc>
            </a:pPr>
            <a:r>
              <a:rPr lang="en-GB" sz="2400" dirty="0" err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: Data Flow &amp; Overall Architecture</a:t>
            </a:r>
          </a:p>
          <a:p>
            <a:pPr lvl="0">
              <a:lnSpc>
                <a:spcPct val="120000"/>
              </a:lnSpc>
            </a:pP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Data Collection Technology: Crowdsourced &amp; H/W Probe Measurements</a:t>
            </a:r>
          </a:p>
          <a:p>
            <a:pPr lvl="0">
              <a:lnSpc>
                <a:spcPct val="120000"/>
              </a:lnSpc>
            </a:pP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TNC 2019 Pilot &amp; Indicative Results</a:t>
            </a:r>
          </a:p>
          <a:p>
            <a:pPr lvl="0">
              <a:lnSpc>
                <a:spcPct val="120000"/>
              </a:lnSpc>
            </a:pP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Feedback from TNC19 &amp; 6</a:t>
            </a:r>
            <a:r>
              <a:rPr lang="en-GB" sz="2400" baseline="300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th</a:t>
            </a: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SIG-PMV Meeting Audience</a:t>
            </a:r>
          </a:p>
          <a:p>
            <a:pPr lvl="0">
              <a:lnSpc>
                <a:spcPct val="120000"/>
              </a:lnSpc>
            </a:pP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Revision &amp; Changes in </a:t>
            </a:r>
            <a:r>
              <a:rPr lang="en-GB" sz="2400" dirty="0" err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– Feedback Integration</a:t>
            </a:r>
          </a:p>
          <a:p>
            <a:pPr lvl="0">
              <a:lnSpc>
                <a:spcPct val="120000"/>
              </a:lnSpc>
            </a:pP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Future Work </a:t>
            </a:r>
          </a:p>
          <a:p>
            <a:pPr marL="0" indent="0" algn="ctr">
              <a:buNone/>
            </a:pPr>
            <a:endParaRPr lang="en-GB" sz="1900" dirty="0"/>
          </a:p>
          <a:p>
            <a:pPr marL="0" indent="0" algn="ctr">
              <a:buNone/>
            </a:pP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4175841842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16548" y="284380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Feedback Integration – Measurements Tab (GDPR Compliance)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510540" y="4213833"/>
            <a:ext cx="9974580" cy="1413737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Personal Information is removed:</a:t>
            </a:r>
          </a:p>
          <a:p>
            <a:pPr algn="just">
              <a:defRPr/>
            </a:pP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Username (where determinable; this is not required for performance analysis)</a:t>
            </a:r>
          </a:p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Client IP address</a:t>
            </a:r>
          </a:p>
          <a:p>
            <a:pPr algn="just"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Client MAC address</a:t>
            </a:r>
            <a:endParaRPr lang="en-US"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"/>
          <a:stretch/>
        </p:blipFill>
        <p:spPr>
          <a:xfrm>
            <a:off x="312419" y="1120140"/>
            <a:ext cx="10769351" cy="288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79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16548" y="160338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Feedback Integration – RADIUS Logs Privacy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520065" y="4267173"/>
            <a:ext cx="9974580" cy="1813587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b="1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Filebeat</a:t>
            </a: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RADIUS logs are streamed encrypted (TLS) to the </a:t>
            </a:r>
            <a:r>
              <a:rPr lang="en-US" sz="2000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WiFiMon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Agent. Only fields of interest are streamed to reduce total size.</a:t>
            </a:r>
          </a:p>
          <a:p>
            <a:pPr algn="just">
              <a:defRPr/>
            </a:pPr>
            <a:r>
              <a:rPr lang="en-US" sz="2000" b="1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Logstash</a:t>
            </a:r>
            <a:r>
              <a:rPr lang="en-US" sz="2000" b="1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RADIUS logs information is encrypted by </a:t>
            </a:r>
            <a:r>
              <a:rPr lang="en-US"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Logstash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using the AES-CBC-256 algorithm. Thus, they are stored encrypted in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E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lasticsearch.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95" y="879384"/>
            <a:ext cx="10556115" cy="315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14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16548" y="53658"/>
            <a:ext cx="11238572" cy="898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Integration of Additional Information from H/W Probes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452438" y="533373"/>
            <a:ext cx="10291762" cy="998247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  <a:defRPr/>
            </a:pP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Raspberry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PI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 A simple </a:t>
            </a:r>
            <a:r>
              <a:rPr lang="en-US" sz="2000" i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Python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script parses the output of the “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iwconfig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” command and streams a JSON object to the </a:t>
            </a:r>
            <a:r>
              <a:rPr lang="en-US" sz="2000" b="1" i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WiFiMon Analysis Server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(</a:t>
            </a:r>
            <a:r>
              <a:rPr lang="en-US" sz="2000" b="1" i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WAS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) on intervals specified in a </a:t>
            </a:r>
            <a:r>
              <a:rPr lang="en-US" sz="2000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crontab</a:t>
            </a:r>
            <a:endParaRPr lang="en-US"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pic>
        <p:nvPicPr>
          <p:cNvPr id="1027" name="Picture 3" descr="C:\Users\user\Desktop\raspberry_iwconf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110" y="1261110"/>
            <a:ext cx="5280660" cy="130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35150" y="1664496"/>
            <a:ext cx="1327351" cy="1457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4867083" y="1660546"/>
            <a:ext cx="1206684" cy="1603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Rectangle 14"/>
          <p:cNvSpPr/>
          <p:nvPr/>
        </p:nvSpPr>
        <p:spPr>
          <a:xfrm>
            <a:off x="3434415" y="2075976"/>
            <a:ext cx="1327351" cy="1457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4821990" y="2075976"/>
            <a:ext cx="1494844" cy="1457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2438" y="2720313"/>
            <a:ext cx="10291762" cy="449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defRPr/>
            </a:pP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Kibana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 New visualizations to display the collected metrics per H/W Probe: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316834" y="1394460"/>
            <a:ext cx="2362346" cy="3429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8656320" y="1221612"/>
            <a:ext cx="2172725" cy="129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Collected Metrics</a:t>
            </a:r>
            <a:endParaRPr lang="en-US" sz="2000" b="1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1" name="AutoShape 7" descr="https://lh6.googleusercontent.com/6K10QGB_k-lG9J6Byyx8HPesyJSwVexX-0pdUKzDs13DKn-1pGcAE3fF8M-uujH2TcrMjjf3Wk_7myX0gOSJU2v3L4LddObDGCiWo57gxLhRa-YgJWijl5AtjxXX20lXXJ72APJi"/>
          <p:cNvSpPr>
            <a:spLocks noChangeAspect="1" noChangeArrowheads="1"/>
          </p:cNvSpPr>
          <p:nvPr/>
        </p:nvSpPr>
        <p:spPr bwMode="auto">
          <a:xfrm>
            <a:off x="282575" y="-876300"/>
            <a:ext cx="59436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" name="AutoShape 9" descr="https://lh6.googleusercontent.com/6K10QGB_k-lG9J6Byyx8HPesyJSwVexX-0pdUKzDs13DKn-1pGcAE3fF8M-uujH2TcrMjjf3Wk_7myX0gOSJU2v3L4LddObDGCiWo57gxLhRa-YgJWijl5AtjxXX20lXXJ72APJi"/>
          <p:cNvSpPr>
            <a:spLocks noChangeAspect="1" noChangeArrowheads="1"/>
          </p:cNvSpPr>
          <p:nvPr/>
        </p:nvSpPr>
        <p:spPr bwMode="auto">
          <a:xfrm>
            <a:off x="434975" y="-723900"/>
            <a:ext cx="59436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26" y="3070860"/>
            <a:ext cx="9334625" cy="307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5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0183" y="370627"/>
            <a:ext cx="9894723" cy="43090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100" dirty="0">
                <a:ea typeface="TImes New Roman"/>
                <a:cs typeface="TImes New Roman"/>
              </a:rPr>
              <a:t>Future Work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1135" y="1494399"/>
            <a:ext cx="7312226" cy="2475621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Automation of </a:t>
            </a:r>
            <a:r>
              <a:rPr lang="en-US" sz="2000" dirty="0" err="1">
                <a:solidFill>
                  <a:schemeClr val="tx1"/>
                </a:solidFill>
              </a:rPr>
              <a:t>WiFiMon</a:t>
            </a:r>
            <a:r>
              <a:rPr lang="en-US" sz="2000" dirty="0">
                <a:solidFill>
                  <a:schemeClr val="tx1"/>
                </a:solidFill>
              </a:rPr>
              <a:t> Agent &amp; Test Server installation.</a:t>
            </a:r>
          </a:p>
          <a:p>
            <a:pPr marL="0" indent="0">
              <a:buNone/>
            </a:pPr>
            <a:endParaRPr lang="en-GB" sz="1800" dirty="0">
              <a:solidFill>
                <a:schemeClr val="tx1"/>
              </a:solidFill>
            </a:endParaRPr>
          </a:p>
          <a:p>
            <a:r>
              <a:rPr lang="en-GB" sz="1800" dirty="0" err="1">
                <a:solidFill>
                  <a:schemeClr val="tx1"/>
                </a:solidFill>
              </a:rPr>
              <a:t>WiFiMon</a:t>
            </a:r>
            <a:r>
              <a:rPr lang="en-GB" sz="1800" dirty="0">
                <a:solidFill>
                  <a:schemeClr val="tx1"/>
                </a:solidFill>
              </a:rPr>
              <a:t> Pilot involving end users &amp; RADIUS logs correlation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634837" y="4329918"/>
            <a:ext cx="7432964" cy="7230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b="1" dirty="0">
                <a:solidFill>
                  <a:srgbClr val="FF0000"/>
                </a:solidFill>
              </a:rPr>
              <a:t>The </a:t>
            </a:r>
            <a:r>
              <a:rPr lang="en-US" sz="2400" b="1" dirty="0" err="1">
                <a:solidFill>
                  <a:srgbClr val="FF0000"/>
                </a:solidFill>
              </a:rPr>
              <a:t>WiFiMon</a:t>
            </a:r>
            <a:r>
              <a:rPr lang="en-US" sz="2400" b="1" dirty="0">
                <a:solidFill>
                  <a:srgbClr val="FF0000"/>
                </a:solidFill>
              </a:rPr>
              <a:t> Service is planned to be released through the GÉANT GN4-3 project in 2020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615195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686" y="421942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3600" dirty="0">
                <a:latin typeface="Calibri  "/>
                <a:cs typeface="Times New Roman" pitchFamily="18" charset="0"/>
              </a:rPr>
              <a:t>: </a:t>
            </a:r>
            <a:r>
              <a:rPr lang="en-GB" sz="3600" dirty="0">
                <a:latin typeface="Calibri" pitchFamily="34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5840" y="2483364"/>
            <a:ext cx="5636217" cy="367792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i="1" dirty="0">
                <a:cs typeface="Times New Roman" pitchFamily="18" charset="0"/>
              </a:rPr>
              <a:t>“…Is it possible to gather data from multiple sources, including browser-based measurements, in addition to traditional monitoring, and extract meaningful information on the performance of a </a:t>
            </a:r>
            <a:r>
              <a:rPr lang="en-GB" sz="2100" i="1" dirty="0" err="1">
                <a:cs typeface="Times New Roman" pitchFamily="18" charset="0"/>
              </a:rPr>
              <a:t>WiFi</a:t>
            </a:r>
            <a:r>
              <a:rPr lang="en-GB" sz="2100" i="1" dirty="0">
                <a:cs typeface="Times New Roman" pitchFamily="18" charset="0"/>
              </a:rPr>
              <a:t> network from that data?…”</a:t>
            </a:r>
            <a:r>
              <a:rPr lang="en-US" sz="2100" i="1" dirty="0">
                <a:cs typeface="Times New Roman" pitchFamily="18" charset="0"/>
              </a:rPr>
              <a:t> </a:t>
            </a:r>
            <a:endParaRPr lang="en-GB" sz="2100" i="1" dirty="0">
              <a:cs typeface="Times New Roman" pitchFamily="18" charset="0"/>
            </a:endParaRPr>
          </a:p>
          <a:p>
            <a:endParaRPr lang="en-GB" sz="2100" i="1" dirty="0">
              <a:cs typeface="Times New Roman" pitchFamily="18" charset="0"/>
            </a:endParaRPr>
          </a:p>
          <a:p>
            <a:r>
              <a:rPr lang="en-GB" sz="2100" dirty="0">
                <a:cs typeface="Times New Roman" pitchFamily="18" charset="0"/>
              </a:rPr>
              <a:t>Development of </a:t>
            </a:r>
            <a:r>
              <a:rPr lang="en-GB" sz="2100" dirty="0" err="1">
                <a:cs typeface="Times New Roman" pitchFamily="18" charset="0"/>
              </a:rPr>
              <a:t>WiFiMon</a:t>
            </a:r>
            <a:r>
              <a:rPr lang="en-GB" sz="2100" dirty="0">
                <a:cs typeface="Times New Roman" pitchFamily="18" charset="0"/>
              </a:rPr>
              <a:t> is supported by the GÉANT GN4-3 project, under the Network Technologies and Services Evolution work package, where European work on </a:t>
            </a:r>
            <a:r>
              <a:rPr lang="en-GB" sz="2100" dirty="0" err="1">
                <a:cs typeface="Times New Roman" pitchFamily="18" charset="0"/>
              </a:rPr>
              <a:t>perfSONAR</a:t>
            </a:r>
            <a:r>
              <a:rPr lang="en-GB" sz="2100" dirty="0">
                <a:cs typeface="Times New Roman" pitchFamily="18" charset="0"/>
              </a:rPr>
              <a:t> is also undertaken</a:t>
            </a:r>
            <a:endParaRPr lang="en-US" sz="2100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831" y="1489641"/>
            <a:ext cx="2843080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GB" sz="2400" b="1" dirty="0">
                <a:latin typeface="Calibri" pitchFamily="34" charset="0"/>
                <a:cs typeface="Times New Roman" pitchFamily="18" charset="0"/>
              </a:rPr>
              <a:t>Mission Statement: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7" descr="Poster_2016_WiFiMon_GN4_1_SA3T3_TNC2016.pptx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" t="1793" r="4374" b="2284"/>
          <a:stretch/>
        </p:blipFill>
        <p:spPr>
          <a:xfrm>
            <a:off x="6178214" y="400281"/>
            <a:ext cx="4279348" cy="59355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53523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5510" y="426384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3600" dirty="0">
                <a:latin typeface="Calibri" pitchFamily="34" charset="0"/>
                <a:cs typeface="Times New Roman" pitchFamily="18" charset="0"/>
              </a:rPr>
              <a:t> - Problem statement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0148" y="1126469"/>
            <a:ext cx="10126993" cy="173893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Measuring and verifying the performance of </a:t>
            </a:r>
            <a:r>
              <a:rPr lang="en-GB" sz="2100" b="1" dirty="0" err="1"/>
              <a:t>WiFi</a:t>
            </a:r>
            <a:r>
              <a:rPr lang="en-GB" sz="2100" b="1" dirty="0"/>
              <a:t> networks is challenging.</a:t>
            </a:r>
          </a:p>
          <a:p>
            <a:r>
              <a:rPr lang="en-GB" sz="2100" b="1" dirty="0"/>
              <a:t>We have not found any tools that: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Cover all aspects of performance monitoring and verification.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Determine how end-users experience </a:t>
            </a:r>
            <a:r>
              <a:rPr lang="en-GB" sz="2100" dirty="0" err="1"/>
              <a:t>WiFi</a:t>
            </a:r>
            <a:r>
              <a:rPr lang="en-GB" sz="2100" dirty="0"/>
              <a:t> at a given place on the network, </a:t>
            </a:r>
          </a:p>
          <a:p>
            <a:pPr marL="380990" indent="-380990"/>
            <a:r>
              <a:rPr lang="en-GB" sz="2100" dirty="0"/>
              <a:t>       at a given time.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3598" y="2936933"/>
            <a:ext cx="9466675" cy="141576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At present, information for wireless networks can be reported in three ways: 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Mobile End-User Device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Wireless Access Points (WAP) / </a:t>
            </a:r>
            <a:r>
              <a:rPr lang="en-GB" sz="2100" dirty="0" err="1"/>
              <a:t>WiFi</a:t>
            </a:r>
            <a:r>
              <a:rPr lang="en-GB" sz="2100" dirty="0"/>
              <a:t>-Controller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Network Management Systems (NMS)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9338" y="4535603"/>
            <a:ext cx="9341993" cy="141576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These sources “only” allow determining if the wireless network is OK overall, </a:t>
            </a:r>
          </a:p>
          <a:p>
            <a:r>
              <a:rPr lang="en-GB" sz="2100" b="1" dirty="0"/>
              <a:t>e.g., up/down 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H/W probes collect performance measurements but are installed at fixed locations.  We can improve our view via crowdsourced measurements.</a:t>
            </a:r>
          </a:p>
        </p:txBody>
      </p:sp>
    </p:spTree>
    <p:extLst>
      <p:ext uri="{BB962C8B-B14F-4D97-AF65-F5344CB8AC3E}">
        <p14:creationId xmlns:p14="http://schemas.microsoft.com/office/powerpoint/2010/main" val="19893606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11061096" y="6405561"/>
            <a:ext cx="740833" cy="27441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GB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5</a:t>
            </a:fld>
            <a:endParaRPr lang="en-GB" sz="1200" dirty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94363" y="427753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4361"/>
              </a:buClr>
              <a:buSzPct val="25000"/>
            </a:pPr>
            <a:r>
              <a:rPr lang="en-GB" sz="3600" dirty="0" err="1">
                <a:latin typeface="Calibri" pitchFamily="34" charset="0"/>
                <a:cs typeface="Times New Roman" pitchFamily="18" charset="0"/>
                <a:sym typeface="Calibri"/>
              </a:rPr>
              <a:t>WiFiMon</a:t>
            </a:r>
            <a:r>
              <a:rPr lang="en-GB" sz="3600" dirty="0"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3600" dirty="0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Data Flow</a:t>
            </a:r>
          </a:p>
        </p:txBody>
      </p:sp>
      <p:sp>
        <p:nvSpPr>
          <p:cNvPr id="166" name="Shape 166"/>
          <p:cNvSpPr/>
          <p:nvPr/>
        </p:nvSpPr>
        <p:spPr>
          <a:xfrm>
            <a:off x="469565" y="1248055"/>
            <a:ext cx="2690730" cy="854589"/>
          </a:xfrm>
          <a:prstGeom prst="homePlate">
            <a:avLst>
              <a:gd name="adj" fmla="val 2252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PERFORMANCE DATA</a:t>
            </a:r>
          </a:p>
        </p:txBody>
      </p:sp>
      <p:sp>
        <p:nvSpPr>
          <p:cNvPr id="168" name="Shape 168"/>
          <p:cNvSpPr/>
          <p:nvPr/>
        </p:nvSpPr>
        <p:spPr>
          <a:xfrm>
            <a:off x="3505200" y="1246833"/>
            <a:ext cx="3328397" cy="871364"/>
          </a:xfrm>
          <a:custGeom>
            <a:avLst/>
            <a:gdLst>
              <a:gd name="connsiteX0" fmla="*/ 0 w 3334125"/>
              <a:gd name="connsiteY0" fmla="*/ 0 h 871364"/>
              <a:gd name="connsiteX1" fmla="*/ 3170291 w 3334125"/>
              <a:gd name="connsiteY1" fmla="*/ 0 h 871364"/>
              <a:gd name="connsiteX2" fmla="*/ 3334125 w 3334125"/>
              <a:gd name="connsiteY2" fmla="*/ 435682 h 871364"/>
              <a:gd name="connsiteX3" fmla="*/ 3170291 w 3334125"/>
              <a:gd name="connsiteY3" fmla="*/ 871364 h 871364"/>
              <a:gd name="connsiteX4" fmla="*/ 0 w 3334125"/>
              <a:gd name="connsiteY4" fmla="*/ 871364 h 871364"/>
              <a:gd name="connsiteX5" fmla="*/ 163834 w 3334125"/>
              <a:gd name="connsiteY5" fmla="*/ 435682 h 871364"/>
              <a:gd name="connsiteX6" fmla="*/ 0 w 3334125"/>
              <a:gd name="connsiteY6" fmla="*/ 0 h 871364"/>
              <a:gd name="connsiteX0" fmla="*/ 0 w 3205788"/>
              <a:gd name="connsiteY0" fmla="*/ 0 h 871364"/>
              <a:gd name="connsiteX1" fmla="*/ 3170291 w 3205788"/>
              <a:gd name="connsiteY1" fmla="*/ 0 h 871364"/>
              <a:gd name="connsiteX2" fmla="*/ 3205788 w 3205788"/>
              <a:gd name="connsiteY2" fmla="*/ 491829 h 871364"/>
              <a:gd name="connsiteX3" fmla="*/ 3170291 w 3205788"/>
              <a:gd name="connsiteY3" fmla="*/ 871364 h 871364"/>
              <a:gd name="connsiteX4" fmla="*/ 0 w 3205788"/>
              <a:gd name="connsiteY4" fmla="*/ 871364 h 871364"/>
              <a:gd name="connsiteX5" fmla="*/ 163834 w 3205788"/>
              <a:gd name="connsiteY5" fmla="*/ 435682 h 871364"/>
              <a:gd name="connsiteX6" fmla="*/ 0 w 3205788"/>
              <a:gd name="connsiteY6" fmla="*/ 0 h 871364"/>
              <a:gd name="connsiteX0" fmla="*/ 0 w 3181725"/>
              <a:gd name="connsiteY0" fmla="*/ 0 h 871364"/>
              <a:gd name="connsiteX1" fmla="*/ 3170291 w 3181725"/>
              <a:gd name="connsiteY1" fmla="*/ 0 h 871364"/>
              <a:gd name="connsiteX2" fmla="*/ 3181725 w 3181725"/>
              <a:gd name="connsiteY2" fmla="*/ 531935 h 871364"/>
              <a:gd name="connsiteX3" fmla="*/ 3170291 w 3181725"/>
              <a:gd name="connsiteY3" fmla="*/ 871364 h 871364"/>
              <a:gd name="connsiteX4" fmla="*/ 0 w 3181725"/>
              <a:gd name="connsiteY4" fmla="*/ 871364 h 871364"/>
              <a:gd name="connsiteX5" fmla="*/ 163834 w 3181725"/>
              <a:gd name="connsiteY5" fmla="*/ 435682 h 871364"/>
              <a:gd name="connsiteX6" fmla="*/ 0 w 3181725"/>
              <a:gd name="connsiteY6" fmla="*/ 0 h 871364"/>
              <a:gd name="connsiteX0" fmla="*/ 0 w 3173704"/>
              <a:gd name="connsiteY0" fmla="*/ 0 h 871364"/>
              <a:gd name="connsiteX1" fmla="*/ 3170291 w 3173704"/>
              <a:gd name="connsiteY1" fmla="*/ 0 h 871364"/>
              <a:gd name="connsiteX2" fmla="*/ 3173704 w 3173704"/>
              <a:gd name="connsiteY2" fmla="*/ 419641 h 871364"/>
              <a:gd name="connsiteX3" fmla="*/ 3170291 w 3173704"/>
              <a:gd name="connsiteY3" fmla="*/ 871364 h 871364"/>
              <a:gd name="connsiteX4" fmla="*/ 0 w 3173704"/>
              <a:gd name="connsiteY4" fmla="*/ 871364 h 871364"/>
              <a:gd name="connsiteX5" fmla="*/ 163834 w 3173704"/>
              <a:gd name="connsiteY5" fmla="*/ 435682 h 871364"/>
              <a:gd name="connsiteX6" fmla="*/ 0 w 3173704"/>
              <a:gd name="connsiteY6" fmla="*/ 0 h 87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3704" h="871364">
                <a:moveTo>
                  <a:pt x="0" y="0"/>
                </a:moveTo>
                <a:lnTo>
                  <a:pt x="3170291" y="0"/>
                </a:lnTo>
                <a:cubicBezTo>
                  <a:pt x="3171429" y="139880"/>
                  <a:pt x="3172566" y="279761"/>
                  <a:pt x="3173704" y="419641"/>
                </a:cubicBezTo>
                <a:cubicBezTo>
                  <a:pt x="3172566" y="570215"/>
                  <a:pt x="3171429" y="720790"/>
                  <a:pt x="3170291" y="871364"/>
                </a:cubicBezTo>
                <a:lnTo>
                  <a:pt x="0" y="871364"/>
                </a:lnTo>
                <a:lnTo>
                  <a:pt x="163834" y="435682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ANALYSE DATA</a:t>
            </a:r>
          </a:p>
        </p:txBody>
      </p:sp>
      <p:sp>
        <p:nvSpPr>
          <p:cNvPr id="169" name="Shape 169"/>
          <p:cNvSpPr/>
          <p:nvPr/>
        </p:nvSpPr>
        <p:spPr>
          <a:xfrm>
            <a:off x="7427480" y="3820255"/>
            <a:ext cx="2975811" cy="856307"/>
          </a:xfrm>
          <a:custGeom>
            <a:avLst/>
            <a:gdLst>
              <a:gd name="connsiteX0" fmla="*/ 0 w 2573174"/>
              <a:gd name="connsiteY0" fmla="*/ 0 h 867439"/>
              <a:gd name="connsiteX1" fmla="*/ 2415222 w 2573174"/>
              <a:gd name="connsiteY1" fmla="*/ 0 h 867439"/>
              <a:gd name="connsiteX2" fmla="*/ 2573174 w 2573174"/>
              <a:gd name="connsiteY2" fmla="*/ 433720 h 867439"/>
              <a:gd name="connsiteX3" fmla="*/ 2415222 w 2573174"/>
              <a:gd name="connsiteY3" fmla="*/ 867439 h 867439"/>
              <a:gd name="connsiteX4" fmla="*/ 0 w 2573174"/>
              <a:gd name="connsiteY4" fmla="*/ 867439 h 867439"/>
              <a:gd name="connsiteX5" fmla="*/ 157952 w 2573174"/>
              <a:gd name="connsiteY5" fmla="*/ 433720 h 867439"/>
              <a:gd name="connsiteX6" fmla="*/ 0 w 2573174"/>
              <a:gd name="connsiteY6" fmla="*/ 0 h 867439"/>
              <a:gd name="connsiteX0" fmla="*/ 0 w 2420774"/>
              <a:gd name="connsiteY0" fmla="*/ 0 h 867439"/>
              <a:gd name="connsiteX1" fmla="*/ 2415222 w 2420774"/>
              <a:gd name="connsiteY1" fmla="*/ 0 h 867439"/>
              <a:gd name="connsiteX2" fmla="*/ 2420774 w 2420774"/>
              <a:gd name="connsiteY2" fmla="*/ 433720 h 867439"/>
              <a:gd name="connsiteX3" fmla="*/ 2415222 w 2420774"/>
              <a:gd name="connsiteY3" fmla="*/ 867439 h 867439"/>
              <a:gd name="connsiteX4" fmla="*/ 0 w 2420774"/>
              <a:gd name="connsiteY4" fmla="*/ 867439 h 867439"/>
              <a:gd name="connsiteX5" fmla="*/ 157952 w 2420774"/>
              <a:gd name="connsiteY5" fmla="*/ 433720 h 867439"/>
              <a:gd name="connsiteX6" fmla="*/ 0 w 2420774"/>
              <a:gd name="connsiteY6" fmla="*/ 0 h 867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0774" h="867439">
                <a:moveTo>
                  <a:pt x="0" y="0"/>
                </a:moveTo>
                <a:lnTo>
                  <a:pt x="2415222" y="0"/>
                </a:lnTo>
                <a:cubicBezTo>
                  <a:pt x="2417073" y="144573"/>
                  <a:pt x="2418923" y="289147"/>
                  <a:pt x="2420774" y="433720"/>
                </a:cubicBezTo>
                <a:cubicBezTo>
                  <a:pt x="2418923" y="578293"/>
                  <a:pt x="2417073" y="722866"/>
                  <a:pt x="2415222" y="867439"/>
                </a:cubicBezTo>
                <a:lnTo>
                  <a:pt x="0" y="867439"/>
                </a:lnTo>
                <a:lnTo>
                  <a:pt x="157952" y="433720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CONSUME &amp; VISUALIZE DATA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322340" y="2234216"/>
            <a:ext cx="2930200" cy="1028048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IEEE802.1X / </a:t>
            </a: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enabled infrastructures: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End-users: smartphones, laptops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Hardware Probes: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RPi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3240508" y="4819552"/>
            <a:ext cx="3697703" cy="1355872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Storage (Elasticsearch)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Filtered RADIUS Logs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Correlated Results (persistent data): Performance Data correlated with RADIUS logs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7093357" y="1097508"/>
            <a:ext cx="3136232" cy="1735360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Time Analysis: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Performance Data Parsing</a:t>
            </a:r>
          </a:p>
          <a:p>
            <a:pPr indent="8466"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Correlation of Performance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Data with Accounting Data</a:t>
            </a:r>
          </a:p>
          <a:p>
            <a:pPr indent="8466"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Mobility Prediction (Future Work)</a:t>
            </a:r>
          </a:p>
          <a:p>
            <a:pPr>
              <a:buClr>
                <a:schemeClr val="dk1"/>
              </a:buClr>
              <a:buSzPct val="100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- Focus: Network Performance</a:t>
            </a:r>
          </a:p>
          <a:p>
            <a:pPr>
              <a:buClr>
                <a:schemeClr val="dk1"/>
              </a:buClr>
              <a:buSzPct val="100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- Focus: # Users Prediction </a:t>
            </a:r>
          </a:p>
          <a:p>
            <a:pPr marL="761981" lvl="1" indent="-211661">
              <a:buClr>
                <a:schemeClr val="dk1"/>
              </a:buClr>
              <a:buSzPct val="100000"/>
              <a:buFont typeface="Calibri"/>
              <a:buChar char="-"/>
            </a:pP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7526493" y="4788505"/>
            <a:ext cx="2471428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GUI: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Visualisation (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Kibana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for network administrator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User Options</a:t>
            </a:r>
          </a:p>
        </p:txBody>
      </p:sp>
      <p:sp>
        <p:nvSpPr>
          <p:cNvPr id="17" name="Shape 166"/>
          <p:cNvSpPr/>
          <p:nvPr/>
        </p:nvSpPr>
        <p:spPr>
          <a:xfrm>
            <a:off x="469564" y="3820255"/>
            <a:ext cx="2690731" cy="854589"/>
          </a:xfrm>
          <a:prstGeom prst="homePlate">
            <a:avLst>
              <a:gd name="adj" fmla="val 22078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ACCOUNTING DATA</a:t>
            </a:r>
          </a:p>
        </p:txBody>
      </p:sp>
      <p:sp>
        <p:nvSpPr>
          <p:cNvPr id="18" name="Shape 170"/>
          <p:cNvSpPr txBox="1"/>
          <p:nvPr/>
        </p:nvSpPr>
        <p:spPr>
          <a:xfrm>
            <a:off x="400946" y="4836631"/>
            <a:ext cx="2432891" cy="466044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RADIUS Logs: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Data Filtering (</a:t>
            </a: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Logstash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  <p:sp>
        <p:nvSpPr>
          <p:cNvPr id="4" name="Chevron 3"/>
          <p:cNvSpPr/>
          <p:nvPr/>
        </p:nvSpPr>
        <p:spPr>
          <a:xfrm>
            <a:off x="3497179" y="3820255"/>
            <a:ext cx="3556072" cy="854589"/>
          </a:xfrm>
          <a:custGeom>
            <a:avLst/>
            <a:gdLst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427295 w 2727158"/>
              <a:gd name="connsiteY5" fmla="*/ 427295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22495 w 2727158"/>
              <a:gd name="connsiteY5" fmla="*/ 419274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62600 w 2727158"/>
              <a:gd name="connsiteY5" fmla="*/ 427295 h 854589"/>
              <a:gd name="connsiteX6" fmla="*/ 0 w 2727158"/>
              <a:gd name="connsiteY6" fmla="*/ 0 h 854589"/>
              <a:gd name="connsiteX0" fmla="*/ 0 w 2550695"/>
              <a:gd name="connsiteY0" fmla="*/ 0 h 854589"/>
              <a:gd name="connsiteX1" fmla="*/ 2299864 w 2550695"/>
              <a:gd name="connsiteY1" fmla="*/ 0 h 854589"/>
              <a:gd name="connsiteX2" fmla="*/ 2550695 w 2550695"/>
              <a:gd name="connsiteY2" fmla="*/ 411253 h 854589"/>
              <a:gd name="connsiteX3" fmla="*/ 2299864 w 2550695"/>
              <a:gd name="connsiteY3" fmla="*/ 854589 h 854589"/>
              <a:gd name="connsiteX4" fmla="*/ 0 w 2550695"/>
              <a:gd name="connsiteY4" fmla="*/ 854589 h 854589"/>
              <a:gd name="connsiteX5" fmla="*/ 162600 w 2550695"/>
              <a:gd name="connsiteY5" fmla="*/ 427295 h 854589"/>
              <a:gd name="connsiteX6" fmla="*/ 0 w 2550695"/>
              <a:gd name="connsiteY6" fmla="*/ 0 h 854589"/>
              <a:gd name="connsiteX0" fmla="*/ 0 w 2472614"/>
              <a:gd name="connsiteY0" fmla="*/ 0 h 854589"/>
              <a:gd name="connsiteX1" fmla="*/ 2299864 w 2472614"/>
              <a:gd name="connsiteY1" fmla="*/ 0 h 854589"/>
              <a:gd name="connsiteX2" fmla="*/ 2472614 w 2472614"/>
              <a:gd name="connsiteY2" fmla="*/ 435316 h 854589"/>
              <a:gd name="connsiteX3" fmla="*/ 2299864 w 2472614"/>
              <a:gd name="connsiteY3" fmla="*/ 854589 h 854589"/>
              <a:gd name="connsiteX4" fmla="*/ 0 w 2472614"/>
              <a:gd name="connsiteY4" fmla="*/ 854589 h 854589"/>
              <a:gd name="connsiteX5" fmla="*/ 162600 w 2472614"/>
              <a:gd name="connsiteY5" fmla="*/ 427295 h 854589"/>
              <a:gd name="connsiteX6" fmla="*/ 0 w 2472614"/>
              <a:gd name="connsiteY6" fmla="*/ 0 h 854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72614" h="854589">
                <a:moveTo>
                  <a:pt x="0" y="0"/>
                </a:moveTo>
                <a:lnTo>
                  <a:pt x="2299864" y="0"/>
                </a:lnTo>
                <a:lnTo>
                  <a:pt x="2472614" y="435316"/>
                </a:lnTo>
                <a:lnTo>
                  <a:pt x="2299864" y="854589"/>
                </a:lnTo>
                <a:lnTo>
                  <a:pt x="0" y="854589"/>
                </a:lnTo>
                <a:lnTo>
                  <a:pt x="162600" y="427295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2000" b="1" dirty="0">
                <a:solidFill>
                  <a:schemeClr val="dk1"/>
                </a:solidFill>
                <a:ea typeface="Calibri"/>
                <a:cs typeface="Calibri"/>
              </a:rPr>
              <a:t>STORE DATA</a:t>
            </a:r>
            <a:endParaRPr lang="el-GR" sz="2000" b="1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11" name="Bent Arrow 10"/>
          <p:cNvSpPr/>
          <p:nvPr/>
        </p:nvSpPr>
        <p:spPr>
          <a:xfrm rot="19636835">
            <a:off x="4252769" y="2278392"/>
            <a:ext cx="1016981" cy="1249182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b="1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3" name="Bent Arrow 32"/>
          <p:cNvSpPr/>
          <p:nvPr/>
        </p:nvSpPr>
        <p:spPr>
          <a:xfrm rot="8927619">
            <a:off x="5042157" y="2420500"/>
            <a:ext cx="1010983" cy="1226588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4" name="Shape 173"/>
          <p:cNvSpPr txBox="1"/>
          <p:nvPr/>
        </p:nvSpPr>
        <p:spPr>
          <a:xfrm>
            <a:off x="3283019" y="2515763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Filtered RADIUS 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173"/>
          <p:cNvSpPr txBox="1"/>
          <p:nvPr/>
        </p:nvSpPr>
        <p:spPr>
          <a:xfrm>
            <a:off x="5963114" y="2537352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Correlation Results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3499150"/>
      </p:ext>
    </p:extLst>
  </p:cSld>
  <p:clrMapOvr>
    <a:masterClrMapping/>
  </p:clrMapOvr>
  <p:transition spd="slow" advTm="6852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11061096" y="6405561"/>
            <a:ext cx="740833" cy="27441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GB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6</a:t>
            </a:fld>
            <a:endParaRPr lang="en-GB" sz="1200" dirty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73383" y="92473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4361"/>
              </a:buClr>
              <a:buSzPct val="25000"/>
            </a:pPr>
            <a:r>
              <a:rPr lang="en-GB" sz="3600" dirty="0" err="1">
                <a:latin typeface="Calibri" pitchFamily="34" charset="0"/>
                <a:cs typeface="Times New Roman" pitchFamily="18" charset="0"/>
                <a:sym typeface="Calibri"/>
              </a:rPr>
              <a:t>WiFiMon</a:t>
            </a:r>
            <a:r>
              <a:rPr lang="en-GB" sz="3600" dirty="0"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en-GB" sz="3600" dirty="0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Overall Architecture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1689571" y="5527705"/>
            <a:ext cx="9092727" cy="1435672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Components: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Software Probe (WSP)                                            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Test Server (WTS)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Hardware Probe (WHP)                                          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Analysis Server (WAS)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BD51D9-4ED3-9E47-83D5-B0EC6F674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22" y="637943"/>
            <a:ext cx="90297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56339"/>
      </p:ext>
    </p:extLst>
  </p:cSld>
  <p:clrMapOvr>
    <a:masterClrMapping/>
  </p:clrMapOvr>
  <p:transition spd="slow" advTm="6852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- Εικόνα"/>
          <p:cNvPicPr>
            <a:picLocks noChangeAspect="1"/>
          </p:cNvPicPr>
          <p:nvPr/>
        </p:nvPicPr>
        <p:blipFill rotWithShape="1">
          <a:blip r:embed="rId3" cstate="print"/>
          <a:srcRect r="2271"/>
          <a:stretch/>
        </p:blipFill>
        <p:spPr bwMode="auto">
          <a:xfrm>
            <a:off x="742828" y="2521483"/>
            <a:ext cx="9692561" cy="352053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9382" y="420416"/>
            <a:ext cx="11452302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</a:t>
            </a:r>
            <a:r>
              <a:rPr lang="mr-IN" sz="3600" dirty="0"/>
              <a:t>–</a:t>
            </a:r>
            <a:r>
              <a:rPr lang="en-GB" sz="3600" dirty="0"/>
              <a:t> Data Collection Technology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742828" y="1248161"/>
            <a:ext cx="11119275" cy="964090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en-US" b="1" dirty="0">
                <a:solidFill>
                  <a:schemeClr val="tx1"/>
                </a:solidFill>
              </a:rPr>
              <a:t>The end user visits a web page that includes JavaScript code. This triggers measurements.</a:t>
            </a:r>
          </a:p>
          <a:p>
            <a:pPr>
              <a:buFontTx/>
              <a:buChar char="-"/>
            </a:pPr>
            <a:r>
              <a:rPr lang="en-US" b="1" dirty="0">
                <a:solidFill>
                  <a:schemeClr val="tx1"/>
                </a:solidFill>
              </a:rPr>
              <a:t>Available Test Tools: </a:t>
            </a:r>
            <a:r>
              <a:rPr lang="en-US" b="1" dirty="0" err="1">
                <a:solidFill>
                  <a:schemeClr val="tx1"/>
                </a:solidFill>
              </a:rPr>
              <a:t>Nettest</a:t>
            </a:r>
            <a:r>
              <a:rPr lang="en-US" b="1" dirty="0">
                <a:solidFill>
                  <a:schemeClr val="tx1"/>
                </a:solidFill>
              </a:rPr>
              <a:t>, Boomerang, </a:t>
            </a:r>
            <a:r>
              <a:rPr lang="en-US" b="1" dirty="0" err="1">
                <a:solidFill>
                  <a:schemeClr val="tx1"/>
                </a:solidFill>
              </a:rPr>
              <a:t>Speedtest</a:t>
            </a:r>
            <a:endParaRPr lang="en-US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b="1" dirty="0">
                <a:solidFill>
                  <a:schemeClr val="tx1"/>
                </a:solidFill>
              </a:rPr>
              <a:t>The process is collect, store, then (optionally) correlate (this and the next two slides)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44217" y="5240344"/>
            <a:ext cx="1326215" cy="4924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/>
                <a:cs typeface="Arial"/>
              </a:rPr>
              <a:t>User Information</a:t>
            </a:r>
          </a:p>
        </p:txBody>
      </p:sp>
    </p:spTree>
    <p:extLst>
      <p:ext uri="{BB962C8B-B14F-4D97-AF65-F5344CB8AC3E}">
        <p14:creationId xmlns:p14="http://schemas.microsoft.com/office/powerpoint/2010/main" val="2560099214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4.googleusercontent.com/HEqjLQNRqIVGS0We7S1gjUR2HJqMAIZ69pA2Ih4DhMAZqpFe-o5unkw1FNsPAp_v1CVbjUjAwSCmJbZtRT1bnDEntZMlygTEGxfJY7N1OSjbpd8PV_RDmIrkFyDQ-4TkBd7q1VWr">
            <a:extLst>
              <a:ext uri="{FF2B5EF4-FFF2-40B4-BE49-F238E27FC236}">
                <a16:creationId xmlns:a16="http://schemas.microsoft.com/office/drawing/2014/main" id="{614E97A3-AA3A-42C3-9A83-1ECF88F58E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6" t="8267" r="6856" b="7335"/>
          <a:stretch/>
        </p:blipFill>
        <p:spPr bwMode="auto">
          <a:xfrm>
            <a:off x="425114" y="1371599"/>
            <a:ext cx="6513095" cy="46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6775" y="427440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- Performing / Storing measurements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115194" y="2297347"/>
            <a:ext cx="4147538" cy="303159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Network Overloading Avoidance: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Measurements accepted only from registered subnets (campus/venue)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Cookie: repeated measurements in short time intervals are not permitted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Default cookie duration is 1.5mins, can be set lower or higher (e.g., down to 0.01min for our TNC pilot)</a:t>
            </a:r>
          </a:p>
        </p:txBody>
      </p:sp>
    </p:spTree>
    <p:extLst>
      <p:ext uri="{BB962C8B-B14F-4D97-AF65-F5344CB8AC3E}">
        <p14:creationId xmlns:p14="http://schemas.microsoft.com/office/powerpoint/2010/main" val="254547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2913" y="445810"/>
            <a:ext cx="11251581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- How we manage/correlate performance data</a:t>
            </a:r>
          </a:p>
        </p:txBody>
      </p:sp>
      <p:pic>
        <p:nvPicPr>
          <p:cNvPr id="7170" name="Picture 2" descr="What_we_ne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83" y="1714832"/>
            <a:ext cx="4817360" cy="360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Correlation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" t="5026" r="4403" b="9110"/>
          <a:stretch/>
        </p:blipFill>
        <p:spPr>
          <a:xfrm>
            <a:off x="5786332" y="2021306"/>
            <a:ext cx="5258658" cy="2598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0A96DE-7E4F-AC42-8776-7B8D35CA28D1}"/>
              </a:ext>
            </a:extLst>
          </p:cNvPr>
          <p:cNvSpPr txBox="1"/>
          <p:nvPr/>
        </p:nvSpPr>
        <p:spPr>
          <a:xfrm>
            <a:off x="5786332" y="4934862"/>
            <a:ext cx="4659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aim here is to get the most recent measurement for a given (authenticated) IP.</a:t>
            </a:r>
          </a:p>
          <a:p>
            <a:endParaRPr lang="en-US" sz="1600" dirty="0"/>
          </a:p>
          <a:p>
            <a:r>
              <a:rPr lang="en-US" sz="1600" dirty="0"/>
              <a:t>User IP is from measurements (</a:t>
            </a:r>
            <a:r>
              <a:rPr lang="en-US" sz="1600" dirty="0" err="1"/>
              <a:t>Javascript</a:t>
            </a:r>
            <a:r>
              <a:rPr lang="en-US" sz="1600" dirty="0"/>
              <a:t>)</a:t>
            </a:r>
          </a:p>
          <a:p>
            <a:r>
              <a:rPr lang="en-US" sz="1600" dirty="0"/>
              <a:t>Client IP is from RADIUS authentication</a:t>
            </a:r>
          </a:p>
        </p:txBody>
      </p:sp>
    </p:spTree>
    <p:extLst>
      <p:ext uri="{BB962C8B-B14F-4D97-AF65-F5344CB8AC3E}">
        <p14:creationId xmlns:p14="http://schemas.microsoft.com/office/powerpoint/2010/main" val="2816615195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Props1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D12A78A-BF01-44C7-9E35-6D822C0E8866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33c70a20-266a-45ad-bf4a-dd457e1766dc"/>
    <ds:schemaRef ds:uri="http://schemas.microsoft.com/office/infopath/2007/PartnerControls"/>
    <ds:schemaRef ds:uri="e2e8627e-9120-4592-bf70-1c86d23ddb27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</TotalTime>
  <Words>1415</Words>
  <Application>Microsoft Macintosh PowerPoint</Application>
  <PresentationFormat>Widescreen</PresentationFormat>
  <Paragraphs>171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 </vt:lpstr>
      <vt:lpstr>Calibri Light</vt:lpstr>
      <vt:lpstr>GÉANT Presentation Template - January 2019(1)</vt:lpstr>
      <vt:lpstr>1_Custom Design</vt:lpstr>
      <vt:lpstr>Office Theme</vt:lpstr>
      <vt:lpstr>PowerPoint Presentation</vt:lpstr>
      <vt:lpstr>Presentation Outline</vt:lpstr>
      <vt:lpstr>WiFiMon: Introduction</vt:lpstr>
      <vt:lpstr>WiFiMon - Problem statement</vt:lpstr>
      <vt:lpstr>WiFiMon - Data Flow</vt:lpstr>
      <vt:lpstr>WiFiMon – Overall Architecture</vt:lpstr>
      <vt:lpstr>WiFiMon – Data Collection Technology</vt:lpstr>
      <vt:lpstr>WiFiMon - Performing / Storing measurements</vt:lpstr>
      <vt:lpstr>WiFiMon - How we manage/correlate performance data</vt:lpstr>
      <vt:lpstr>WiFiMon – Hardware Probes</vt:lpstr>
      <vt:lpstr>WiFiMon – H/W Probe setup steps</vt:lpstr>
      <vt:lpstr>WiFiMon Web-UI (Timeseries Tab of analysis server)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ferrari</dc:creator>
  <cp:lastModifiedBy>Tim Chown</cp:lastModifiedBy>
  <cp:revision>125</cp:revision>
  <dcterms:created xsi:type="dcterms:W3CDTF">2019-06-29T11:48:45Z</dcterms:created>
  <dcterms:modified xsi:type="dcterms:W3CDTF">2019-12-09T21:27:59Z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