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</p:sldMasterIdLst>
  <p:notesMasterIdLst>
    <p:notesMasterId r:id="rId19"/>
  </p:notesMasterIdLst>
  <p:sldIdLst>
    <p:sldId id="420" r:id="rId10"/>
    <p:sldId id="1088" r:id="rId11"/>
    <p:sldId id="1090" r:id="rId12"/>
    <p:sldId id="1091" r:id="rId13"/>
    <p:sldId id="1092" r:id="rId14"/>
    <p:sldId id="1093" r:id="rId15"/>
    <p:sldId id="1094" r:id="rId16"/>
    <p:sldId id="1095" r:id="rId17"/>
    <p:sldId id="108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B8BD"/>
    <a:srgbClr val="C4457A"/>
    <a:srgbClr val="1F4270"/>
    <a:srgbClr val="F4E200"/>
    <a:srgbClr val="002060"/>
    <a:srgbClr val="45A342"/>
    <a:srgbClr val="0ABBC2"/>
    <a:srgbClr val="1F4E79"/>
    <a:srgbClr val="30338F"/>
    <a:srgbClr val="FFD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68" autoAdjust="0"/>
    <p:restoredTop sz="96300" autoAdjust="0"/>
  </p:normalViewPr>
  <p:slideViewPr>
    <p:cSldViewPr snapToGrid="0">
      <p:cViewPr varScale="1">
        <p:scale>
          <a:sx n="82" d="100"/>
          <a:sy n="82" d="100"/>
        </p:scale>
        <p:origin x="1042" y="58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r>
              <a:rPr lang="en-GB" sz="1200" dirty="0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2015 and the idea of </a:t>
            </a:r>
            <a:r>
              <a:rPr lang="en-GB" sz="1200" dirty="0" err="1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WiFiMon</a:t>
            </a:r>
            <a:r>
              <a:rPr lang="en-GB" sz="1200" dirty="0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born: Monitoring the performance of Wi-Fi networks as experienced by their end users without requiring their intervention, presented</a:t>
            </a:r>
          </a:p>
          <a:p>
            <a:pPr>
              <a:lnSpc>
                <a:spcPct val="107000"/>
              </a:lnSpc>
              <a:spcAft>
                <a:spcPts val="300"/>
              </a:spcAft>
            </a:pPr>
            <a:r>
              <a:rPr lang="en-GB" sz="1200" dirty="0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community at TNC15, Porto. End-user crowdsourced measurements are complemented by</a:t>
            </a:r>
          </a:p>
          <a:p>
            <a:pPr>
              <a:lnSpc>
                <a:spcPct val="107000"/>
              </a:lnSpc>
              <a:spcAft>
                <a:spcPts val="300"/>
              </a:spcAft>
            </a:pPr>
            <a:r>
              <a:rPr lang="en-GB" sz="1200" dirty="0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hardware probes that monitor Wi-Fi performance from fixed network positions, whereas data from RADIUS and DHCP logs are used to report performance per network Access Point, thus enabling the detection of underperforming Wi-Fi segments. </a:t>
            </a:r>
            <a:r>
              <a:rPr lang="en-GB" sz="1200" dirty="0" err="1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WiFiMon</a:t>
            </a:r>
            <a:r>
              <a:rPr lang="en-GB" sz="1200" dirty="0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capabilities will be subsequently challenged by monitoring the conference venues of prominent GÉANT meetings. </a:t>
            </a:r>
            <a:r>
              <a:rPr lang="en-GB" sz="1200" dirty="0" err="1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WiFiMon</a:t>
            </a:r>
            <a:r>
              <a:rPr lang="en-GB" sz="1200" dirty="0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pilots in TNC19 and GÉANT Symposium 2020 delivered promising results and led to the declaration of </a:t>
            </a:r>
            <a:r>
              <a:rPr lang="en-GB" sz="1200" dirty="0" err="1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WiFiMon</a:t>
            </a:r>
            <a:r>
              <a:rPr lang="en-GB" sz="1200" dirty="0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as an official GÉANT service. To offer better services,  </a:t>
            </a:r>
            <a:r>
              <a:rPr lang="en-GB" sz="1200" dirty="0" err="1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WiFiMon</a:t>
            </a:r>
            <a:r>
              <a:rPr lang="en-GB" sz="1200" dirty="0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integrated with </a:t>
            </a:r>
            <a:r>
              <a:rPr lang="en-GB" sz="1200" dirty="0" err="1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NMaaS</a:t>
            </a:r>
            <a:r>
              <a:rPr lang="en-GB" sz="1200" dirty="0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cloudify some of its components, automating  </a:t>
            </a:r>
            <a:r>
              <a:rPr lang="en-GB" sz="1200" dirty="0" err="1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wifimon</a:t>
            </a:r>
            <a:r>
              <a:rPr lang="en-GB" sz="1200" dirty="0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installation. Additional steps are also followed: </a:t>
            </a:r>
            <a:r>
              <a:rPr lang="en-GB" sz="1200" dirty="0" err="1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WiFiMon</a:t>
            </a:r>
            <a:r>
              <a:rPr lang="en-GB" sz="1200" dirty="0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becomes more appealing and user friendly by redesigning its User Interface, support for </a:t>
            </a:r>
            <a:r>
              <a:rPr lang="en-GB" sz="1200" dirty="0" err="1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eduroam</a:t>
            </a:r>
            <a:r>
              <a:rPr lang="en-GB" sz="1200" dirty="0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monitoring is provided, whereas </a:t>
            </a:r>
            <a:r>
              <a:rPr lang="en-GB" sz="1200" dirty="0" err="1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WiFiMon</a:t>
            </a:r>
            <a:r>
              <a:rPr lang="en-GB" sz="1200" dirty="0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monitoring capabilities are</a:t>
            </a:r>
          </a:p>
          <a:p>
            <a:pPr>
              <a:lnSpc>
                <a:spcPct val="107000"/>
              </a:lnSpc>
              <a:spcAft>
                <a:spcPts val="300"/>
              </a:spcAft>
            </a:pPr>
            <a:r>
              <a:rPr lang="en-GB" sz="1200" dirty="0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enriched by incorporating popular network monitoring solutions and standardized protocols, e.g., TWAMP. </a:t>
            </a:r>
            <a:r>
              <a:rPr lang="en-GB" sz="1200" dirty="0" err="1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WiFiMon</a:t>
            </a:r>
            <a:r>
              <a:rPr lang="en-GB" sz="1200" dirty="0">
                <a:solidFill>
                  <a:srgbClr val="1D1C1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team is currently trying to simplify probe configuration and control; automation tools are employed to configure probes from a centralized location, while reducing administrator effort.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218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Gn5-1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11199" y="2952989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endParaRPr lang="en-GB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11AFB44-C939-9C74-C018-C6BB0EDC813E}"/>
              </a:ext>
            </a:extLst>
          </p:cNvPr>
          <p:cNvSpPr txBox="1"/>
          <p:nvPr userDrawn="1"/>
        </p:nvSpPr>
        <p:spPr>
          <a:xfrm>
            <a:off x="788189" y="3888884"/>
            <a:ext cx="61300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EE5634-7C1C-5968-19AF-0C55F30326B9}"/>
              </a:ext>
            </a:extLst>
          </p:cNvPr>
          <p:cNvSpPr txBox="1"/>
          <p:nvPr userDrawn="1"/>
        </p:nvSpPr>
        <p:spPr>
          <a:xfrm>
            <a:off x="734921" y="3532276"/>
            <a:ext cx="613003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>
                <a:solidFill>
                  <a:schemeClr val="bg1"/>
                </a:solidFill>
              </a:rPr>
              <a:t>Homepage</a:t>
            </a:r>
            <a:r>
              <a:rPr lang="en-GB" dirty="0">
                <a:solidFill>
                  <a:schemeClr val="bg1"/>
                </a:solidFill>
              </a:rPr>
              <a:t>: https://wiki.geant.org/display/WIF</a:t>
            </a:r>
            <a:endParaRPr lang="en-US" b="1" dirty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>
                <a:solidFill>
                  <a:schemeClr val="bg1"/>
                </a:solidFill>
              </a:rPr>
              <a:t>WiFiMon</a:t>
            </a:r>
            <a:r>
              <a:rPr lang="en-US" b="1" dirty="0">
                <a:solidFill>
                  <a:schemeClr val="bg1"/>
                </a:solidFill>
              </a:rPr>
              <a:t> mailing list</a:t>
            </a:r>
            <a:r>
              <a:rPr lang="en-US" dirty="0">
                <a:solidFill>
                  <a:schemeClr val="bg1"/>
                </a:solidFill>
              </a:rPr>
              <a:t>: wifimon-ops@lists.geant.org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412741-CD79-9691-1B89-F69256FA9315}"/>
              </a:ext>
            </a:extLst>
          </p:cNvPr>
          <p:cNvSpPr txBox="1"/>
          <p:nvPr userDrawn="1"/>
        </p:nvSpPr>
        <p:spPr>
          <a:xfrm>
            <a:off x="744353" y="4459953"/>
            <a:ext cx="83818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The images and the characters used on this presentation are lend from a sitcom ‘The Big Bang Theory’</a:t>
            </a:r>
          </a:p>
        </p:txBody>
      </p:sp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6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TNC23/Tirana, Albania</a:t>
            </a:r>
          </a:p>
          <a:p>
            <a:r>
              <a:rPr lang="en-US" sz="1600" dirty="0">
                <a:solidFill>
                  <a:schemeClr val="bg1"/>
                </a:solidFill>
              </a:rPr>
              <a:t>June 2023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WiFiMon</a:t>
            </a:r>
            <a:r>
              <a:rPr lang="en-US" dirty="0"/>
              <a:t> Probes for </a:t>
            </a:r>
            <a:br>
              <a:rPr lang="en-US" dirty="0"/>
            </a:br>
            <a:r>
              <a:rPr lang="en-US" dirty="0"/>
              <a:t>Digital Generations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32387" y="3248826"/>
            <a:ext cx="10444393" cy="479323"/>
          </a:xfrm>
        </p:spPr>
        <p:txBody>
          <a:bodyPr lIns="91440" tIns="45720" rIns="91440" bIns="45720" anchor="t"/>
          <a:lstStyle/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MSc. Elisantila Gaci, RASH</a:t>
            </a:r>
          </a:p>
          <a:p>
            <a:r>
              <a:rPr lang="en-US" sz="1800" dirty="0" err="1">
                <a:cs typeface="Calibri"/>
              </a:rPr>
              <a:t>WiFiMon</a:t>
            </a:r>
            <a:r>
              <a:rPr lang="en-US" sz="1800" dirty="0">
                <a:cs typeface="Calibri"/>
              </a:rPr>
              <a:t> Service Owner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00924F-4736-718D-6E2B-FD0A9C6E8802}"/>
              </a:ext>
            </a:extLst>
          </p:cNvPr>
          <p:cNvSpPr/>
          <p:nvPr/>
        </p:nvSpPr>
        <p:spPr>
          <a:xfrm>
            <a:off x="-65316" y="-83975"/>
            <a:ext cx="12439533" cy="70612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text, graphic design, poster, screenshot&#10;&#10;Description automatically generated">
            <a:extLst>
              <a:ext uri="{FF2B5EF4-FFF2-40B4-BE49-F238E27FC236}">
                <a16:creationId xmlns:a16="http://schemas.microsoft.com/office/drawing/2014/main" id="{1BCC7FA8-4FFC-3DD0-6CE3-891A77013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5316" y="139149"/>
            <a:ext cx="12192000" cy="749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910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1CDF6C-75FD-F494-FC65-028C09176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42BD45-6DE1-234A-1D6A-7D62E06D7D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09484" y="0"/>
            <a:ext cx="10865072" cy="725243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E40A9D4-D3C3-4D02-9403-78A5AE46D22F}"/>
              </a:ext>
            </a:extLst>
          </p:cNvPr>
          <p:cNvSpPr/>
          <p:nvPr/>
        </p:nvSpPr>
        <p:spPr>
          <a:xfrm>
            <a:off x="-1" y="-97276"/>
            <a:ext cx="6825343" cy="7085906"/>
          </a:xfrm>
          <a:prstGeom prst="rect">
            <a:avLst/>
          </a:prstGeom>
          <a:gradFill flip="none" rotWithShape="1">
            <a:gsLst>
              <a:gs pos="69000">
                <a:schemeClr val="bg1"/>
              </a:gs>
              <a:gs pos="100000">
                <a:schemeClr val="bg1">
                  <a:alpha val="0"/>
                </a:schemeClr>
              </a:gs>
              <a:gs pos="82000">
                <a:srgbClr val="FFFFFF">
                  <a:alpha val="75000"/>
                </a:srgb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Google Shape;295;p42">
            <a:extLst>
              <a:ext uri="{FF2B5EF4-FFF2-40B4-BE49-F238E27FC236}">
                <a16:creationId xmlns:a16="http://schemas.microsoft.com/office/drawing/2014/main" id="{061E5315-2F9E-10FC-B456-F1BC4ED554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65126" y="558808"/>
            <a:ext cx="5430874" cy="908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WHP Configuration &amp; Control</a:t>
            </a:r>
            <a:endParaRPr sz="3600" dirty="0"/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60D0C6A6-A4D1-5276-8F27-8507B1EDCBE7}"/>
              </a:ext>
            </a:extLst>
          </p:cNvPr>
          <p:cNvSpPr txBox="1">
            <a:spLocks/>
          </p:cNvSpPr>
          <p:nvPr/>
        </p:nvSpPr>
        <p:spPr>
          <a:xfrm>
            <a:off x="534497" y="1864939"/>
            <a:ext cx="4970362" cy="1898167"/>
          </a:xfrm>
          <a:prstGeom prst="rect">
            <a:avLst/>
          </a:prstGeom>
          <a:noFill/>
          <a:ln w="38100"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2200" b="1" u="sng" dirty="0">
                <a:solidFill>
                  <a:srgbClr val="01B9B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Old approach </a:t>
            </a:r>
          </a:p>
          <a:p>
            <a:pPr marL="0" indent="0">
              <a:spcBef>
                <a:spcPts val="0"/>
              </a:spcBef>
              <a:buFont typeface="Arial"/>
              <a:buNone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Administrator feedback demonstrated </a:t>
            </a: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limitations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0"/>
              </a:spcBef>
            </a:pPr>
            <a:r>
              <a:rPr lang="en-US" sz="2200" dirty="0">
                <a:solidFill>
                  <a:srgbClr val="01B9B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en-US" sz="2200" b="1" dirty="0">
                <a:solidFill>
                  <a:srgbClr val="01B9B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NAT networks</a:t>
            </a:r>
            <a:endParaRPr lang="en-US" sz="2200" dirty="0">
              <a:solidFill>
                <a:srgbClr val="01B9B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0"/>
              </a:spcBef>
            </a:pPr>
            <a:r>
              <a:rPr lang="en-US" sz="2200" dirty="0">
                <a:solidFill>
                  <a:srgbClr val="01B9B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sz="2200" b="1" dirty="0">
                <a:solidFill>
                  <a:srgbClr val="01B9B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 networks</a:t>
            </a:r>
            <a:endParaRPr lang="en-US" sz="2200" dirty="0">
              <a:solidFill>
                <a:srgbClr val="01B9B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0"/>
              </a:spcBef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Administrators edit config directly</a:t>
            </a:r>
          </a:p>
        </p:txBody>
      </p:sp>
      <p:pic>
        <p:nvPicPr>
          <p:cNvPr id="9" name="Picture 8" descr="A picture containing text, screenshot, cartoon&#10;&#10;Description automatically generated">
            <a:extLst>
              <a:ext uri="{FF2B5EF4-FFF2-40B4-BE49-F238E27FC236}">
                <a16:creationId xmlns:a16="http://schemas.microsoft.com/office/drawing/2014/main" id="{3393BB49-EC78-C501-B8EC-819C541075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834" y="4032138"/>
            <a:ext cx="3246627" cy="248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281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C8FD50-A4C5-827C-86EF-1F67F095C7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</a:t>
            </a:fld>
            <a:endParaRPr lang="en-GB" dirty="0"/>
          </a:p>
        </p:txBody>
      </p:sp>
      <p:pic>
        <p:nvPicPr>
          <p:cNvPr id="5" name="Picture 4" descr="A picture containing text, person, indoor, preparing&#10;&#10;Description automatically generated">
            <a:extLst>
              <a:ext uri="{FF2B5EF4-FFF2-40B4-BE49-F238E27FC236}">
                <a16:creationId xmlns:a16="http://schemas.microsoft.com/office/drawing/2014/main" id="{007820B7-52C6-61A6-00D5-1AE92BBA21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9886" y="0"/>
            <a:ext cx="10325721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9600F56-22CF-2493-4BF1-ACE290E508F6}"/>
              </a:ext>
            </a:extLst>
          </p:cNvPr>
          <p:cNvSpPr/>
          <p:nvPr/>
        </p:nvSpPr>
        <p:spPr>
          <a:xfrm>
            <a:off x="0" y="11723"/>
            <a:ext cx="5932714" cy="6988629"/>
          </a:xfrm>
          <a:prstGeom prst="rect">
            <a:avLst/>
          </a:prstGeom>
          <a:gradFill flip="none" rotWithShape="1">
            <a:gsLst>
              <a:gs pos="69000">
                <a:schemeClr val="bg1"/>
              </a:gs>
              <a:gs pos="100000">
                <a:schemeClr val="bg1">
                  <a:alpha val="0"/>
                </a:schemeClr>
              </a:gs>
              <a:gs pos="82000">
                <a:srgbClr val="FFFFFF">
                  <a:alpha val="75000"/>
                </a:srgb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Google Shape;295;p42">
            <a:extLst>
              <a:ext uri="{FF2B5EF4-FFF2-40B4-BE49-F238E27FC236}">
                <a16:creationId xmlns:a16="http://schemas.microsoft.com/office/drawing/2014/main" id="{FE7E46EE-C56E-DDC1-6CD6-97252CCD9E0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7765" y="400569"/>
            <a:ext cx="4377183" cy="815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indent="0">
              <a:buFont typeface="Arial"/>
              <a:buNone/>
            </a:pPr>
            <a:r>
              <a:rPr lang="en-US" sz="2800" b="1" u="sng" dirty="0">
                <a:solidFill>
                  <a:srgbClr val="01B9BF"/>
                </a:solidFill>
              </a:rPr>
              <a:t>Novel approach </a:t>
            </a:r>
            <a:br>
              <a:rPr lang="en-US" sz="2800" b="1" u="sng" dirty="0">
                <a:solidFill>
                  <a:srgbClr val="01B9BF"/>
                </a:solidFill>
              </a:rPr>
            </a:br>
            <a:r>
              <a:rPr lang="en-US" sz="2800" b="1" u="sng" dirty="0">
                <a:solidFill>
                  <a:srgbClr val="01B9BF"/>
                </a:solidFill>
              </a:rPr>
              <a:t>required!!!</a:t>
            </a:r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71EF6736-953C-21A5-B441-4FC494FAEB2E}"/>
              </a:ext>
            </a:extLst>
          </p:cNvPr>
          <p:cNvSpPr txBox="1">
            <a:spLocks/>
          </p:cNvSpPr>
          <p:nvPr/>
        </p:nvSpPr>
        <p:spPr>
          <a:xfrm>
            <a:off x="597588" y="1500555"/>
            <a:ext cx="4377183" cy="1928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Remote &amp; user-friendly configuration of WHP’s from a central point (WAS)</a:t>
            </a:r>
          </a:p>
          <a:p>
            <a:pPr marL="0" indent="0">
              <a:spcBef>
                <a:spcPts val="0"/>
              </a:spcBef>
              <a:buNone/>
            </a:pPr>
            <a:endParaRPr lang="en-US" sz="2200" b="1" dirty="0">
              <a:solidFill>
                <a:schemeClr val="tx1">
                  <a:lumMod val="85000"/>
                  <a:lumOff val="15000"/>
                </a:schemeClr>
              </a:solidFill>
              <a:sym typeface="Wingdings" panose="05000000000000000000" pitchFamily="2" charset="2"/>
            </a:endParaRP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Ability to control WHP’s behind NAT networks</a:t>
            </a:r>
          </a:p>
          <a:p>
            <a:pPr marL="0" indent="0">
              <a:buFont typeface="Arial"/>
              <a:buNone/>
            </a:pPr>
            <a:endParaRPr lang="en-US" sz="2400" b="1" dirty="0"/>
          </a:p>
        </p:txBody>
      </p:sp>
      <p:pic>
        <p:nvPicPr>
          <p:cNvPr id="9" name="Picture 8" descr="A picture containing screenshot, text, cartoon&#10;&#10;Description automatically generated">
            <a:extLst>
              <a:ext uri="{FF2B5EF4-FFF2-40B4-BE49-F238E27FC236}">
                <a16:creationId xmlns:a16="http://schemas.microsoft.com/office/drawing/2014/main" id="{B65475A9-2A13-CC8D-1046-8F1EB69B42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347" y="3494314"/>
            <a:ext cx="4464017" cy="308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120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3629E78-C3A4-A6DD-7FCC-085D8D3A0658}"/>
              </a:ext>
            </a:extLst>
          </p:cNvPr>
          <p:cNvSpPr/>
          <p:nvPr/>
        </p:nvSpPr>
        <p:spPr>
          <a:xfrm>
            <a:off x="-65316" y="-83975"/>
            <a:ext cx="12439533" cy="70612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A32013A-D88B-979B-62FF-EEFAE1F8154C}"/>
              </a:ext>
            </a:extLst>
          </p:cNvPr>
          <p:cNvSpPr/>
          <p:nvPr/>
        </p:nvSpPr>
        <p:spPr>
          <a:xfrm>
            <a:off x="-65316" y="-214689"/>
            <a:ext cx="12439532" cy="1175742"/>
          </a:xfrm>
          <a:prstGeom prst="rect">
            <a:avLst/>
          </a:prstGeom>
          <a:gradFill>
            <a:gsLst>
              <a:gs pos="0">
                <a:srgbClr val="12B8BD"/>
              </a:gs>
              <a:gs pos="70000">
                <a:schemeClr val="bg1"/>
              </a:gs>
              <a:gs pos="100000">
                <a:schemeClr val="bg1"/>
              </a:gs>
            </a:gsLst>
            <a:lin ang="5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9E9A7A-BF67-591E-9A4F-2A13DC307D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</a:t>
            </a:fld>
            <a:endParaRPr lang="en-GB" dirty="0"/>
          </a:p>
        </p:txBody>
      </p:sp>
      <p:sp>
        <p:nvSpPr>
          <p:cNvPr id="5" name="Google Shape;295;p42">
            <a:extLst>
              <a:ext uri="{FF2B5EF4-FFF2-40B4-BE49-F238E27FC236}">
                <a16:creationId xmlns:a16="http://schemas.microsoft.com/office/drawing/2014/main" id="{0C228A2A-ABC9-1847-13D5-507BCC014C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14132" y="752560"/>
            <a:ext cx="5656237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indent="0">
              <a:buFont typeface="Arial"/>
              <a:buNone/>
            </a:pPr>
            <a:r>
              <a:rPr lang="en-US" sz="3600" b="1" u="sng" dirty="0">
                <a:solidFill>
                  <a:srgbClr val="01B9BF"/>
                </a:solidFill>
              </a:rPr>
              <a:t>Novel approach required!!!</a:t>
            </a:r>
          </a:p>
        </p:txBody>
      </p:sp>
      <p:pic>
        <p:nvPicPr>
          <p:cNvPr id="6" name="Picture 5" descr="A picture containing text, screenshot, cartoon&#10;&#10;Description automatically generated">
            <a:extLst>
              <a:ext uri="{FF2B5EF4-FFF2-40B4-BE49-F238E27FC236}">
                <a16:creationId xmlns:a16="http://schemas.microsoft.com/office/drawing/2014/main" id="{F4D9CFB7-EA1E-4193-7A1E-09965FC645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727" y="2481663"/>
            <a:ext cx="4657074" cy="3565683"/>
          </a:xfrm>
          <a:prstGeom prst="rect">
            <a:avLst/>
          </a:prstGeom>
        </p:spPr>
      </p:pic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C1A2F40E-D061-7C08-1BE6-A120E46E3478}"/>
              </a:ext>
            </a:extLst>
          </p:cNvPr>
          <p:cNvSpPr txBox="1">
            <a:spLocks/>
          </p:cNvSpPr>
          <p:nvPr/>
        </p:nvSpPr>
        <p:spPr>
          <a:xfrm>
            <a:off x="1461102" y="761891"/>
            <a:ext cx="3194396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Font typeface="Arial"/>
              <a:buNone/>
            </a:pPr>
            <a:r>
              <a:rPr lang="en-US" sz="3600" u="sng" dirty="0">
                <a:solidFill>
                  <a:srgbClr val="01B9BF"/>
                </a:solidFill>
              </a:rPr>
              <a:t>Old approach</a:t>
            </a:r>
          </a:p>
        </p:txBody>
      </p:sp>
      <p:pic>
        <p:nvPicPr>
          <p:cNvPr id="9" name="Picture 8" descr="A diagram of a person sitting at a desk&#10;&#10;Description automatically generated with low confidence">
            <a:extLst>
              <a:ext uri="{FF2B5EF4-FFF2-40B4-BE49-F238E27FC236}">
                <a16:creationId xmlns:a16="http://schemas.microsoft.com/office/drawing/2014/main" id="{B868EE06-14EA-C1A5-C66F-1E988D269D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245" y="1670141"/>
            <a:ext cx="4093472" cy="482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251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6C6AE24-11C0-63FA-E35E-EE44A98BAFFF}"/>
              </a:ext>
            </a:extLst>
          </p:cNvPr>
          <p:cNvSpPr/>
          <p:nvPr/>
        </p:nvSpPr>
        <p:spPr>
          <a:xfrm>
            <a:off x="-65316" y="-83975"/>
            <a:ext cx="12439533" cy="70612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1F66543-7D55-0432-3C8C-EF33EC4EA76D}"/>
              </a:ext>
            </a:extLst>
          </p:cNvPr>
          <p:cNvSpPr/>
          <p:nvPr/>
        </p:nvSpPr>
        <p:spPr>
          <a:xfrm>
            <a:off x="-65316" y="-214689"/>
            <a:ext cx="12439532" cy="1175742"/>
          </a:xfrm>
          <a:prstGeom prst="rect">
            <a:avLst/>
          </a:prstGeom>
          <a:gradFill>
            <a:gsLst>
              <a:gs pos="0">
                <a:srgbClr val="12B8BD"/>
              </a:gs>
              <a:gs pos="70000">
                <a:schemeClr val="bg1"/>
              </a:gs>
              <a:gs pos="100000">
                <a:schemeClr val="bg1"/>
              </a:gs>
            </a:gsLst>
            <a:lin ang="5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D48F54-CC7B-39C3-8226-B37DDEFE0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</a:t>
            </a:fld>
            <a:endParaRPr lang="en-GB" dirty="0"/>
          </a:p>
        </p:txBody>
      </p:sp>
      <p:sp>
        <p:nvSpPr>
          <p:cNvPr id="5" name="Google Shape;295;p42">
            <a:extLst>
              <a:ext uri="{FF2B5EF4-FFF2-40B4-BE49-F238E27FC236}">
                <a16:creationId xmlns:a16="http://schemas.microsoft.com/office/drawing/2014/main" id="{CB084D6D-EF09-9C32-2855-4A498B057C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912105" y="455949"/>
            <a:ext cx="6670296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WHP Configuration Made easy</a:t>
            </a:r>
            <a:endParaRPr sz="3600" dirty="0"/>
          </a:p>
        </p:txBody>
      </p:sp>
      <p:pic>
        <p:nvPicPr>
          <p:cNvPr id="6" name="Picture 5" descr="A person in a red shirt&#10;&#10;Description automatically generated">
            <a:extLst>
              <a:ext uri="{FF2B5EF4-FFF2-40B4-BE49-F238E27FC236}">
                <a16:creationId xmlns:a16="http://schemas.microsoft.com/office/drawing/2014/main" id="{BDDCCB03-A1FC-5936-6885-ED6B226BC3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7058" y="1708635"/>
            <a:ext cx="5735343" cy="4728161"/>
          </a:xfrm>
          <a:prstGeom prst="rect">
            <a:avLst/>
          </a:prstGeom>
        </p:spPr>
      </p:pic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A1B1251B-F5C4-F11E-8C6E-5AD58CD2B3DF}"/>
              </a:ext>
            </a:extLst>
          </p:cNvPr>
          <p:cNvSpPr txBox="1">
            <a:spLocks/>
          </p:cNvSpPr>
          <p:nvPr/>
        </p:nvSpPr>
        <p:spPr>
          <a:xfrm>
            <a:off x="4662966" y="900009"/>
            <a:ext cx="7435249" cy="830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42900" indent="-342900"/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Administrators (re)configure WHP’s from the </a:t>
            </a:r>
            <a:r>
              <a:rPr lang="en-U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WiFiMon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UI</a:t>
            </a:r>
          </a:p>
        </p:txBody>
      </p:sp>
      <p:pic>
        <p:nvPicPr>
          <p:cNvPr id="8" name="Picture 7" descr="A screenshot of a phone&#10;&#10;Description automatically generated with low confidence">
            <a:extLst>
              <a:ext uri="{FF2B5EF4-FFF2-40B4-BE49-F238E27FC236}">
                <a16:creationId xmlns:a16="http://schemas.microsoft.com/office/drawing/2014/main" id="{531B750C-E046-BBAA-1AED-6F047A197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770" y="478780"/>
            <a:ext cx="3390679" cy="610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126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38BF56-21DE-F332-5733-AC8345EDCB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</a:t>
            </a:fld>
            <a:endParaRPr lang="en-GB" dirty="0"/>
          </a:p>
        </p:txBody>
      </p:sp>
      <p:pic>
        <p:nvPicPr>
          <p:cNvPr id="5" name="Picture 4" descr="A person standing next to a white board with writing on it&#10;&#10;Description automatically generated with medium confidence">
            <a:extLst>
              <a:ext uri="{FF2B5EF4-FFF2-40B4-BE49-F238E27FC236}">
                <a16:creationId xmlns:a16="http://schemas.microsoft.com/office/drawing/2014/main" id="{232C0006-A5A9-7F25-D1D9-9C24A78540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1152" y="-89239"/>
            <a:ext cx="10554717" cy="703647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E2D12AC-D05F-69EC-180C-6362E11C4F3C}"/>
              </a:ext>
            </a:extLst>
          </p:cNvPr>
          <p:cNvSpPr/>
          <p:nvPr/>
        </p:nvSpPr>
        <p:spPr>
          <a:xfrm>
            <a:off x="-1" y="0"/>
            <a:ext cx="5834743" cy="7265504"/>
          </a:xfrm>
          <a:prstGeom prst="rect">
            <a:avLst/>
          </a:prstGeom>
          <a:gradFill flip="none" rotWithShape="1">
            <a:gsLst>
              <a:gs pos="54000">
                <a:schemeClr val="bg1"/>
              </a:gs>
              <a:gs pos="77000">
                <a:schemeClr val="bg1">
                  <a:alpha val="7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Google Shape;295;p42">
            <a:extLst>
              <a:ext uri="{FF2B5EF4-FFF2-40B4-BE49-F238E27FC236}">
                <a16:creationId xmlns:a16="http://schemas.microsoft.com/office/drawing/2014/main" id="{08CBF877-440A-E04B-F6B1-B34D511EB5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65327" y="448709"/>
            <a:ext cx="4357923" cy="8636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Remote WHP Configuration Made Possible</a:t>
            </a:r>
            <a:endParaRPr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F88BEE4F-7BFD-7EC9-2385-A66A540E95E6}"/>
              </a:ext>
            </a:extLst>
          </p:cNvPr>
          <p:cNvSpPr txBox="1">
            <a:spLocks/>
          </p:cNvSpPr>
          <p:nvPr/>
        </p:nvSpPr>
        <p:spPr>
          <a:xfrm>
            <a:off x="763942" y="1356970"/>
            <a:ext cx="4760694" cy="992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42900" indent="-342900"/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Solution based on the </a:t>
            </a: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Salt</a:t>
            </a:r>
            <a:b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infrastructure management tool</a:t>
            </a:r>
          </a:p>
        </p:txBody>
      </p:sp>
      <p:sp>
        <p:nvSpPr>
          <p:cNvPr id="9" name="Google Shape;296;p42">
            <a:extLst>
              <a:ext uri="{FF2B5EF4-FFF2-40B4-BE49-F238E27FC236}">
                <a16:creationId xmlns:a16="http://schemas.microsoft.com/office/drawing/2014/main" id="{5D1FD3E3-DDE1-34F5-9D78-4D9197903BF9}"/>
              </a:ext>
            </a:extLst>
          </p:cNvPr>
          <p:cNvSpPr txBox="1">
            <a:spLocks/>
          </p:cNvSpPr>
          <p:nvPr/>
        </p:nvSpPr>
        <p:spPr>
          <a:xfrm>
            <a:off x="834716" y="2349445"/>
            <a:ext cx="3082747" cy="1634772"/>
          </a:xfrm>
          <a:prstGeom prst="rect">
            <a:avLst/>
          </a:prstGeom>
          <a:noFill/>
          <a:ln w="38100"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WiFiMon</a:t>
            </a: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Analysis Server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</a:t>
            </a:r>
            <a: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 </a:t>
            </a:r>
            <a:r>
              <a:rPr lang="en-US" sz="2200" b="1" dirty="0">
                <a:solidFill>
                  <a:srgbClr val="01B9BF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Salt Master</a:t>
            </a:r>
            <a:endParaRPr lang="en-US" sz="2200" b="1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-US" sz="2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WiFiMon</a:t>
            </a: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Hardware Probes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</a:t>
            </a:r>
            <a: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 </a:t>
            </a:r>
            <a:r>
              <a:rPr lang="en-US" sz="2200" b="1" dirty="0">
                <a:solidFill>
                  <a:srgbClr val="01B9BF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Salt Minions</a:t>
            </a:r>
            <a:endParaRPr lang="en-US" sz="2200" b="1" dirty="0">
              <a:solidFill>
                <a:srgbClr val="01B9B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0" name="Picture 9" descr="A picture containing screenshot, text&#10;&#10;Description automatically generated">
            <a:extLst>
              <a:ext uri="{FF2B5EF4-FFF2-40B4-BE49-F238E27FC236}">
                <a16:creationId xmlns:a16="http://schemas.microsoft.com/office/drawing/2014/main" id="{62AACA3B-20FA-5504-9992-7C7881321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046" y="4163142"/>
            <a:ext cx="3121417" cy="259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556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0E1AAD-D4DE-D4B6-C278-CA5E76C328E9}"/>
              </a:ext>
            </a:extLst>
          </p:cNvPr>
          <p:cNvSpPr/>
          <p:nvPr/>
        </p:nvSpPr>
        <p:spPr>
          <a:xfrm>
            <a:off x="-65316" y="-83975"/>
            <a:ext cx="12439533" cy="70612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BE5536-A71D-6E4D-7C76-201B02C8B7DF}"/>
              </a:ext>
            </a:extLst>
          </p:cNvPr>
          <p:cNvSpPr/>
          <p:nvPr/>
        </p:nvSpPr>
        <p:spPr>
          <a:xfrm>
            <a:off x="-65316" y="-214689"/>
            <a:ext cx="12439532" cy="1175742"/>
          </a:xfrm>
          <a:prstGeom prst="rect">
            <a:avLst/>
          </a:prstGeom>
          <a:gradFill>
            <a:gsLst>
              <a:gs pos="0">
                <a:srgbClr val="12B8BD"/>
              </a:gs>
              <a:gs pos="70000">
                <a:schemeClr val="bg1"/>
              </a:gs>
              <a:gs pos="100000">
                <a:schemeClr val="bg1"/>
              </a:gs>
            </a:gsLst>
            <a:lin ang="5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FFBCA4-C741-7EBE-607A-290D4C91AD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8</a:t>
            </a:fld>
            <a:endParaRPr lang="en-GB" dirty="0"/>
          </a:p>
        </p:txBody>
      </p:sp>
      <p:pic>
        <p:nvPicPr>
          <p:cNvPr id="5" name="Picture 4" descr="A picture containing person, red&#10;&#10;Description automatically generated">
            <a:extLst>
              <a:ext uri="{FF2B5EF4-FFF2-40B4-BE49-F238E27FC236}">
                <a16:creationId xmlns:a16="http://schemas.microsoft.com/office/drawing/2014/main" id="{BC6D38F6-744D-46D8-06E4-1CACCE598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4092" y="2264227"/>
            <a:ext cx="2809644" cy="3401506"/>
          </a:xfrm>
          <a:prstGeom prst="ellipse">
            <a:avLst/>
          </a:prstGeom>
        </p:spPr>
      </p:pic>
      <p:sp>
        <p:nvSpPr>
          <p:cNvPr id="6" name="Google Shape;295;p42">
            <a:extLst>
              <a:ext uri="{FF2B5EF4-FFF2-40B4-BE49-F238E27FC236}">
                <a16:creationId xmlns:a16="http://schemas.microsoft.com/office/drawing/2014/main" id="{1CECBEFF-D181-46C5-EE40-04EAF37D802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91897" y="462825"/>
            <a:ext cx="7767045" cy="831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800" dirty="0">
                <a:latin typeface="+mj-lt"/>
              </a:rPr>
              <a:t>Remote WHP Configuration Made Possible</a:t>
            </a:r>
            <a:endParaRPr sz="2800" dirty="0">
              <a:latin typeface="+mj-lt"/>
            </a:endParaRP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FFC426CE-C40A-BB72-DAE1-62AD77763111}"/>
              </a:ext>
            </a:extLst>
          </p:cNvPr>
          <p:cNvSpPr txBox="1">
            <a:spLocks/>
          </p:cNvSpPr>
          <p:nvPr/>
        </p:nvSpPr>
        <p:spPr>
          <a:xfrm>
            <a:off x="992060" y="5044363"/>
            <a:ext cx="7707322" cy="76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rgbClr val="01B9BF"/>
                </a:solidFill>
                <a:latin typeface="+mj-lt"/>
              </a:rPr>
              <a:t>Configuration files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generated from</a:t>
            </a:r>
            <a:r>
              <a:rPr lang="en-US" sz="2200" dirty="0">
                <a:latin typeface="+mj-lt"/>
              </a:rPr>
              <a:t> </a:t>
            </a:r>
            <a:r>
              <a:rPr lang="en-US" sz="2200" b="1" dirty="0">
                <a:solidFill>
                  <a:srgbClr val="01B9BF"/>
                </a:solidFill>
                <a:latin typeface="+mj-lt"/>
              </a:rPr>
              <a:t>templates</a:t>
            </a:r>
            <a:r>
              <a:rPr lang="en-US" sz="22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are transferred from the WAS to the respective probes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1CA35B2-AC05-4956-7BEC-83467162191E}"/>
              </a:ext>
            </a:extLst>
          </p:cNvPr>
          <p:cNvSpPr/>
          <p:nvPr/>
        </p:nvSpPr>
        <p:spPr>
          <a:xfrm>
            <a:off x="461844" y="1891171"/>
            <a:ext cx="419878" cy="401217"/>
          </a:xfrm>
          <a:prstGeom prst="ellipse">
            <a:avLst/>
          </a:prstGeom>
          <a:solidFill>
            <a:srgbClr val="01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1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3C3B838-3E7D-145D-44E2-3CFF7863081A}"/>
              </a:ext>
            </a:extLst>
          </p:cNvPr>
          <p:cNvSpPr/>
          <p:nvPr/>
        </p:nvSpPr>
        <p:spPr>
          <a:xfrm>
            <a:off x="437704" y="3827453"/>
            <a:ext cx="419878" cy="401217"/>
          </a:xfrm>
          <a:prstGeom prst="ellipse">
            <a:avLst/>
          </a:prstGeom>
          <a:solidFill>
            <a:srgbClr val="01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488FF6CF-0A55-140C-DC21-A5C432945B4B}"/>
              </a:ext>
            </a:extLst>
          </p:cNvPr>
          <p:cNvSpPr txBox="1">
            <a:spLocks/>
          </p:cNvSpPr>
          <p:nvPr/>
        </p:nvSpPr>
        <p:spPr>
          <a:xfrm>
            <a:off x="980638" y="3662684"/>
            <a:ext cx="7100828" cy="1047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rgbClr val="01B9BF"/>
                </a:solidFill>
                <a:latin typeface="+mj-lt"/>
              </a:rPr>
              <a:t>Salt includes a </a:t>
            </a:r>
            <a:r>
              <a:rPr lang="en-US" sz="2200" b="1" dirty="0" err="1">
                <a:solidFill>
                  <a:srgbClr val="01B9BF"/>
                </a:solidFill>
                <a:latin typeface="+mj-lt"/>
              </a:rPr>
              <a:t>ZeroMQ</a:t>
            </a:r>
            <a:r>
              <a:rPr lang="en-US" sz="2200" b="1" dirty="0">
                <a:solidFill>
                  <a:srgbClr val="01B9BF"/>
                </a:solidFill>
                <a:latin typeface="+mj-lt"/>
              </a:rPr>
              <a:t> message broker: </a:t>
            </a:r>
            <a:br>
              <a:rPr lang="en-US" sz="2200" b="1" dirty="0">
                <a:solidFill>
                  <a:srgbClr val="FF0000"/>
                </a:solidFill>
                <a:latin typeface="+mj-lt"/>
              </a:rPr>
            </a:b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Parallel configuration regardless of the WHP number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654A3F2-4546-4D96-27F6-35C1D11D134C}"/>
              </a:ext>
            </a:extLst>
          </p:cNvPr>
          <p:cNvSpPr/>
          <p:nvPr/>
        </p:nvSpPr>
        <p:spPr>
          <a:xfrm>
            <a:off x="449125" y="5239425"/>
            <a:ext cx="419878" cy="401217"/>
          </a:xfrm>
          <a:prstGeom prst="ellipse">
            <a:avLst/>
          </a:prstGeom>
          <a:solidFill>
            <a:srgbClr val="01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3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Google Shape;296;p42">
            <a:extLst>
              <a:ext uri="{FF2B5EF4-FFF2-40B4-BE49-F238E27FC236}">
                <a16:creationId xmlns:a16="http://schemas.microsoft.com/office/drawing/2014/main" id="{C80BF86F-DD41-0C3A-36B0-33C67BAEDDF4}"/>
              </a:ext>
            </a:extLst>
          </p:cNvPr>
          <p:cNvSpPr txBox="1">
            <a:spLocks/>
          </p:cNvSpPr>
          <p:nvPr/>
        </p:nvSpPr>
        <p:spPr>
          <a:xfrm>
            <a:off x="992059" y="1698681"/>
            <a:ext cx="8220502" cy="1637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rgbClr val="01B9BF"/>
                </a:solidFill>
                <a:latin typeface="+mj-lt"/>
              </a:rPr>
              <a:t>Salt establishes application layer communication: </a:t>
            </a:r>
            <a:br>
              <a:rPr lang="en-US" sz="2200" b="1" dirty="0">
                <a:solidFill>
                  <a:srgbClr val="FF0000"/>
                </a:solidFill>
                <a:latin typeface="+mj-lt"/>
              </a:rPr>
            </a:b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   WHP’s are remotely configured from the WAS</a:t>
            </a:r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Remote reconfiguration possible even for WHP’s behind NAT</a:t>
            </a:r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Public IP addresses are not required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sym typeface="Wingdings" panose="05000000000000000000" pitchFamily="2" charset="2"/>
              </a:rPr>
              <a:t> IP space is consumed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5520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8228d8e9-cc2d-4be2-9152-6eed6b2f3705" xsi:nil="true"/>
    <Document_x0020_ID xmlns="8228d8e9-cc2d-4be2-9152-6eed6b2f3705">GN5-1-23-8511C6</Document_x0020_ID>
    <_dlc_DocId xmlns="8228d8e9-cc2d-4be2-9152-6eed6b2f3705">GN43-1341242381-276</_dlc_DocId>
    <_dlc_DocIdUrl xmlns="8228d8e9-cc2d-4be2-9152-6eed6b2f3705">
      <Url>https://geantprojects.sharepoint.com/sites/gn4-3/management/pmo/_layouts/15/DocIdRedir.aspx?ID=GN43-1341242381-276</Url>
      <Description>GN43-1341242381-276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9964085BF03940BF1408810DA7C764" ma:contentTypeVersion="8" ma:contentTypeDescription="Create a new document." ma:contentTypeScope="" ma:versionID="a117e5615bdb4a3d6028115d9a02e72f">
  <xsd:schema xmlns:xsd="http://www.w3.org/2001/XMLSchema" xmlns:xs="http://www.w3.org/2001/XMLSchema" xmlns:p="http://schemas.microsoft.com/office/2006/metadata/properties" xmlns:ns2="8228d8e9-cc2d-4be2-9152-6eed6b2f3705" xmlns:ns3="5908ebff-5f8e-4240-93d2-61fbc062eddd" targetNamespace="http://schemas.microsoft.com/office/2006/metadata/properties" ma:root="true" ma:fieldsID="efb6cdc4fa938cfac5929b374edecd0f" ns2:_="" ns3:_="">
    <xsd:import namespace="8228d8e9-cc2d-4be2-9152-6eed6b2f3705"/>
    <xsd:import namespace="5908ebff-5f8e-4240-93d2-61fbc062edd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Document_x0020_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ument_x0020_ID" ma:index="13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08ebff-5f8e-4240-93d2-61fbc062ed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65A57B-A086-431F-A711-70FFA3A8278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1142297-D27D-4CF8-893C-69C47FAFB1BB}">
  <ds:schemaRefs>
    <ds:schemaRef ds:uri="http://schemas.microsoft.com/office/2006/metadata/properties"/>
    <ds:schemaRef ds:uri="http://schemas.microsoft.com/office/infopath/2007/PartnerControls"/>
    <ds:schemaRef ds:uri="caeb1846-cdfb-4597-893b-2ae440ff70d1"/>
    <ds:schemaRef ds:uri="http://schemas.microsoft.com/sharepoint/v3"/>
    <ds:schemaRef ds:uri="8228d8e9-cc2d-4be2-9152-6eed6b2f3705"/>
  </ds:schemaRefs>
</ds:datastoreItem>
</file>

<file path=customXml/itemProps4.xml><?xml version="1.0" encoding="utf-8"?>
<ds:datastoreItem xmlns:ds="http://schemas.openxmlformats.org/officeDocument/2006/customXml" ds:itemID="{660DE6D5-1D5D-4AB0-A59C-D7A69D5350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28d8e9-cc2d-4be2-9152-6eed6b2f3705"/>
    <ds:schemaRef ds:uri="5908ebff-5f8e-4240-93d2-61fbc062ed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GN5-1 presentation</Template>
  <TotalTime>321</TotalTime>
  <Words>414</Words>
  <Application>Microsoft Office PowerPoint</Application>
  <PresentationFormat>Widescreen</PresentationFormat>
  <Paragraphs>49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Cover</vt:lpstr>
      <vt:lpstr>Standard layout</vt:lpstr>
      <vt:lpstr>1_Standard layout</vt:lpstr>
      <vt:lpstr>blank</vt:lpstr>
      <vt:lpstr>End Slide</vt:lpstr>
      <vt:lpstr>WiFiMon Probes for  Digital Generations</vt:lpstr>
      <vt:lpstr>PowerPoint Presentation</vt:lpstr>
      <vt:lpstr>WHP Configuration &amp; Control</vt:lpstr>
      <vt:lpstr>Novel approach  required!!!</vt:lpstr>
      <vt:lpstr>Novel approach required!!!</vt:lpstr>
      <vt:lpstr>WHP Configuration Made easy</vt:lpstr>
      <vt:lpstr>Remote WHP Configuration Made Possible</vt:lpstr>
      <vt:lpstr>Remote WHP Configuration Made Possible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WiFiMon Probes for Digital Generations</dc:title>
  <dc:creator>Elisantila Gaci</dc:creator>
  <cp:keywords>GN5-1</cp:keywords>
  <cp:lastModifiedBy>Elisantila Gaci</cp:lastModifiedBy>
  <cp:revision>7</cp:revision>
  <dcterms:created xsi:type="dcterms:W3CDTF">2023-05-29T08:40:15Z</dcterms:created>
  <dcterms:modified xsi:type="dcterms:W3CDTF">2023-05-30T17:28:44Z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0x010100C49964085BF03940BF1408810DA7C764</vt:lpwstr>
  </property>
  <property fmtid="{D5CDD505-2E9C-101B-9397-08002B2CF9AE}" pid="3" name="_dlc_DocIdItemGuid">
    <vt:lpwstr>6ae6d963-2624-4731-878b-b3e827956d39</vt:lpwstr>
  </property>
</Properties>
</file>