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notesMasterIdLst>
    <p:notesMasterId r:id="rId9"/>
  </p:notesMasterIdLst>
  <p:sldIdLst>
    <p:sldId id="256" r:id="rId4"/>
    <p:sldId id="257" r:id="rId5"/>
    <p:sldId id="258" r:id="rId6"/>
    <p:sldId id="259" r:id="rId7"/>
    <p:sldId id="260" r:id="rId8"/>
  </p:sldIdLst>
  <p:sldSz cx="12191352" cy="6857568" type="custom"/>
  <p:notesSz cx="12191352" cy="6857568"/>
  <p:defaultTextStyle>
    <a:defPPr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6"/>
          <a:sy n="0" d="2"/>
        </p:scale>
        <p:origin x="111533712" y="0"/>
      </p:cViewPr>
      <p:guideLst>
        <p:guide pos="384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 /><Relationship Id="rId11" Type="http://schemas.openxmlformats.org/officeDocument/2006/relationships/tableStyles" Target="tableStyles.xml" /><Relationship Id="rId12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body"/>
          </p:nvPr>
        </p:nvSpPr>
        <p:spPr bwMode="auto">
          <a:xfrm>
            <a:off x="755951" y="5078200"/>
            <a:ext cx="6047259" cy="4810736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p>
            <a:pPr>
              <a:defRPr/>
            </a:pPr>
            <a:endParaRPr/>
          </a:p>
        </p:txBody>
      </p:sp>
      <p:sp>
        <p:nvSpPr>
          <p:cNvPr id="3" name=""/>
          <p:cNvSpPr txBox="1"/>
          <p:nvPr>
            <p:ph type="hdr"/>
          </p:nvPr>
        </p:nvSpPr>
        <p:spPr bwMode="auto">
          <a:xfrm>
            <a:off x="0" y="0"/>
            <a:ext cx="3280473" cy="534206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"/>
          <p:cNvSpPr txBox="1"/>
          <p:nvPr>
            <p:ph type="dt" sz="half"/>
          </p:nvPr>
        </p:nvSpPr>
        <p:spPr bwMode="auto">
          <a:xfrm>
            <a:off x="4278690" y="0"/>
            <a:ext cx="3280473" cy="534206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>
              <a:defRPr/>
            </a:pPr>
            <a:fld id="{1D1B89AE-8D35-4BB5-B492-6D9BE4F23A39}" type="datetime1">
              <a:rPr/>
              <a:t/>
            </a:fld>
            <a:endParaRPr/>
          </a:p>
        </p:txBody>
      </p:sp>
      <p:sp>
        <p:nvSpPr>
          <p:cNvPr id="5" name=""/>
          <p:cNvSpPr txBox="1"/>
          <p:nvPr>
            <p:ph type="ftr" sz="quarter"/>
          </p:nvPr>
        </p:nvSpPr>
        <p:spPr bwMode="auto">
          <a:xfrm>
            <a:off x="0" y="10156760"/>
            <a:ext cx="3280473" cy="534206"/>
          </a:xfrm>
          <a:prstGeom prst="rect">
            <a:avLst/>
          </a:prstGeom>
          <a:noFill/>
          <a:ln>
            <a:noFill/>
          </a:ln>
          <a:effectLst/>
        </p:spPr>
        <p:txBody>
          <a:bodyPr anchor="b"/>
          <a:lstStyle/>
          <a:p>
            <a:pPr>
              <a:defRPr/>
            </a:pPr>
            <a:endParaRPr/>
          </a:p>
        </p:txBody>
      </p:sp>
      <p:sp>
        <p:nvSpPr>
          <p:cNvPr id="6" name=""/>
          <p:cNvSpPr txBox="1"/>
          <p:nvPr>
            <p:ph type="sldNum" sz="quarter"/>
          </p:nvPr>
        </p:nvSpPr>
        <p:spPr bwMode="auto">
          <a:xfrm>
            <a:off x="4278690" y="10156760"/>
            <a:ext cx="3280473" cy="534206"/>
          </a:xfrm>
          <a:prstGeom prst="rect">
            <a:avLst/>
          </a:prstGeom>
          <a:noFill/>
          <a:ln>
            <a:noFill/>
          </a:ln>
          <a:effectLst/>
        </p:spPr>
        <p:txBody>
          <a:bodyPr anchor="b"/>
          <a:lstStyle/>
          <a:p>
            <a:pPr>
              <a:defRPr/>
            </a:pPr>
            <a:fld id="{5CC2A059-B141-45A7-B910-B096D6D06820}" type="slidenum">
              <a:rPr/>
              <a:t/>
            </a:fld>
            <a:endParaRPr/>
          </a:p>
        </p:txBody>
      </p:sp>
    </p:spTree>
  </p:cSld>
  <p:clrMap bg1="lt1" tx1="dk1" bg2="lt2" tx2="dk2" accent1="accent1" accent2="accent2" accent3="accent5" accent4="accent4" accent5="accent5" accent6="accent6" hlink="hlink" folHlink="folHlink"/>
  <p:notesStyle/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2"/>
          <p:cNvSpPr txBox="1"/>
          <p:nvPr>
            <p:ph type="body"/>
          </p:nvPr>
        </p:nvSpPr>
        <p:spPr bwMode="auto">
          <a:xfrm>
            <a:off x="685756" y="4400362"/>
            <a:ext cx="5484254" cy="3598333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t">
            <a:normAutofit/>
          </a:bodyPr>
          <a:lstStyle/>
          <a:p>
            <a:pPr marL="215986" marR="0" indent="-21454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/>
          </a:p>
          <a:p>
            <a:pPr marL="215986" marR="0" indent="-21454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/>
          </a:p>
          <a:p>
            <a:pPr marL="215986" marR="0" indent="-21454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3" name="CustomShape 3"/>
          <p:cNvSpPr/>
          <p:nvPr/>
        </p:nvSpPr>
        <p:spPr bwMode="auto">
          <a:xfrm flipH="0" flipV="0">
            <a:off x="3884514" y="8684812"/>
            <a:ext cx="2969812" cy="456811"/>
          </a:xfrm>
          <a:prstGeom prst="rect">
            <a:avLst/>
          </a:prstGeom>
          <a:noFill/>
          <a:ln>
            <a:noFill/>
          </a:ln>
          <a:effectLst/>
        </p:spPr>
        <p:txBody>
          <a:bodyPr lIns="89993" tIns="44996" rIns="89993" bIns="44996" anchor="b"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fld id="{5CC2A059-B141-45A7-B910-B096D6D06820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_holder"/>
          <p:cNvSpPr txBox="1"/>
          <p:nvPr>
            <p:ph type="title"/>
          </p:nvPr>
        </p:nvSpPr>
        <p:spPr bwMode="auto">
          <a:xfrm>
            <a:off x="740833" y="627440"/>
            <a:ext cx="8607777" cy="1262440"/>
          </a:xfrm>
          <a:prstGeom prst="rect">
            <a:avLst/>
          </a:prstGeom>
          <a:effectLst/>
        </p:spPr>
        <p:txBody>
          <a:bodyPr/>
          <a:p>
            <a:pPr>
              <a:defRPr/>
            </a:pPr>
            <a:endParaRPr/>
          </a:p>
        </p:txBody>
      </p:sp>
      <p:sp>
        <p:nvSpPr>
          <p:cNvPr id="3" name="place_holder"/>
          <p:cNvSpPr txBox="1"/>
          <p:nvPr>
            <p:ph type="body"/>
          </p:nvPr>
        </p:nvSpPr>
        <p:spPr bwMode="auto">
          <a:xfrm>
            <a:off x="740833" y="2101547"/>
            <a:ext cx="8607777" cy="4762500"/>
          </a:xfrm>
          <a:prstGeom prst="rect">
            <a:avLst/>
          </a:prstGeom>
          <a:effectLst/>
        </p:spPr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 bwMode="auto">
          <a:xfrm flipH="0" flipV="0">
            <a:off x="0" y="-22317"/>
            <a:ext cx="12189552" cy="6840649"/>
          </a:xfrm>
          <a:prstGeom prst="rect">
            <a:avLst/>
          </a:prstGeom>
          <a:solidFill>
            <a:srgbClr val="30348F"/>
          </a:solidFill>
          <a:ln>
            <a:noFill/>
          </a:ln>
          <a:effectLst/>
        </p:spPr>
        <p:txBody>
          <a:bodyPr lIns="89993" tIns="44996" rIns="89993" bIns="44996" anchor="t"/>
          <a:p>
            <a:pPr>
              <a:defRPr/>
            </a:pPr>
            <a:endParaRPr/>
          </a:p>
        </p:txBody>
      </p:sp>
      <p:pic>
        <p:nvPicPr>
          <p:cNvPr id="3" name="Picture 14"/>
          <p:cNvPicPr/>
          <p:nvPr/>
        </p:nvPicPr>
        <p:blipFill>
          <a:blip r:embed="rId4">
            <a:alphaModFix amt="100000"/>
            <a:lum bright="0" contrast="0"/>
          </a:blip>
          <a:srcRect l="13279" t="60608" r="43105" b="7998"/>
          <a:stretch/>
        </p:blipFill>
        <p:spPr bwMode="auto">
          <a:xfrm>
            <a:off x="711315" y="0"/>
            <a:ext cx="11478236" cy="5822993"/>
          </a:xfrm>
          <a:prstGeom prst="rect">
            <a:avLst/>
          </a:prstGeom>
          <a:ln>
            <a:noFill/>
          </a:ln>
          <a:effectLst/>
        </p:spPr>
      </p:pic>
      <p:sp>
        <p:nvSpPr>
          <p:cNvPr id="4" name="CustomShape 2"/>
          <p:cNvSpPr/>
          <p:nvPr/>
        </p:nvSpPr>
        <p:spPr bwMode="auto">
          <a:xfrm flipH="0" flipV="0">
            <a:off x="0" y="4827655"/>
            <a:ext cx="12189552" cy="2050070"/>
          </a:xfrm>
          <a:prstGeom prst="rect">
            <a:avLst/>
          </a:prstGeom>
          <a:solidFill>
            <a:srgbClr val="425E9B"/>
          </a:solidFill>
          <a:ln>
            <a:noFill/>
          </a:ln>
          <a:effectLst/>
        </p:spPr>
        <p:txBody>
          <a:bodyPr lIns="89993" tIns="44996" rIns="89993" bIns="44996" anchor="t"/>
          <a:p>
            <a:pPr>
              <a:defRPr/>
            </a:pPr>
            <a:endParaRPr/>
          </a:p>
        </p:txBody>
      </p:sp>
      <p:pic>
        <p:nvPicPr>
          <p:cNvPr id="5" name="Picture 21"/>
          <p:cNvPicPr/>
          <p:nvPr/>
        </p:nvPicPr>
        <p:blipFill>
          <a:blip r:embed="rId5">
            <a:alphaModFix amt="100000"/>
            <a:lum bright="0" contrast="0"/>
          </a:blip>
          <a:srcRect l="0" t="0" r="0" b="15506"/>
          <a:stretch/>
        </p:blipFill>
        <p:spPr bwMode="auto">
          <a:xfrm>
            <a:off x="852426" y="682157"/>
            <a:ext cx="1430549" cy="687916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CustomShape 3"/>
          <p:cNvSpPr/>
          <p:nvPr/>
        </p:nvSpPr>
        <p:spPr bwMode="auto">
          <a:xfrm flipH="0" flipV="0">
            <a:off x="0" y="-22317"/>
            <a:ext cx="12030082" cy="6335960"/>
          </a:xfrm>
          <a:prstGeom prst="rect">
            <a:avLst/>
          </a:prstGeom>
          <a:solidFill>
            <a:srgbClr val="30348F"/>
          </a:solidFill>
          <a:ln>
            <a:noFill/>
          </a:ln>
          <a:effectLst/>
        </p:spPr>
        <p:txBody>
          <a:bodyPr lIns="89993" tIns="44996" rIns="89993" bIns="44996" anchor="t"/>
          <a:p>
            <a:pPr>
              <a:defRPr/>
            </a:pPr>
            <a:endParaRPr/>
          </a:p>
        </p:txBody>
      </p:sp>
      <p:pic>
        <p:nvPicPr>
          <p:cNvPr id="7" name="Picture 2"/>
          <p:cNvPicPr/>
          <p:nvPr/>
        </p:nvPicPr>
        <p:blipFill>
          <a:blip r:embed="rId4">
            <a:alphaModFix amt="100000"/>
            <a:lum bright="0" contrast="0"/>
          </a:blip>
          <a:srcRect l="13279" t="60608" r="43105" b="7998"/>
          <a:stretch/>
        </p:blipFill>
        <p:spPr bwMode="auto">
          <a:xfrm>
            <a:off x="711315" y="0"/>
            <a:ext cx="11478236" cy="5822993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CustomShape 4"/>
          <p:cNvSpPr/>
          <p:nvPr/>
        </p:nvSpPr>
        <p:spPr bwMode="auto">
          <a:xfrm flipH="0" flipV="0">
            <a:off x="12599" y="4831975"/>
            <a:ext cx="12176592" cy="2040351"/>
          </a:xfrm>
          <a:prstGeom prst="rect">
            <a:avLst/>
          </a:prstGeom>
          <a:solidFill>
            <a:srgbClr val="425E9B"/>
          </a:solidFill>
          <a:ln>
            <a:noFill/>
          </a:ln>
          <a:effectLst/>
        </p:spPr>
        <p:txBody>
          <a:bodyPr lIns="89993" tIns="44996" rIns="89993" bIns="44996" anchor="t"/>
          <a:p>
            <a:pPr>
              <a:defRPr/>
            </a:pPr>
            <a:endParaRPr/>
          </a:p>
        </p:txBody>
      </p:sp>
      <p:pic>
        <p:nvPicPr>
          <p:cNvPr id="9" name="Picture 14"/>
          <p:cNvPicPr/>
          <p:nvPr/>
        </p:nvPicPr>
        <p:blipFill>
          <a:blip r:embed="rId5">
            <a:alphaModFix amt="100000"/>
            <a:lum bright="0" contrast="0"/>
          </a:blip>
          <a:srcRect l="0" t="0" r="0" b="15506"/>
          <a:stretch/>
        </p:blipFill>
        <p:spPr bwMode="auto">
          <a:xfrm>
            <a:off x="852426" y="682157"/>
            <a:ext cx="1430549" cy="687916"/>
          </a:xfrm>
          <a:prstGeom prst="rect">
            <a:avLst/>
          </a:prstGeom>
          <a:ln>
            <a:noFill/>
          </a:ln>
          <a:effectLst/>
        </p:spPr>
      </p:pic>
      <p:sp>
        <p:nvSpPr>
          <p:cNvPr id="10" name="CustomShape 5"/>
          <p:cNvSpPr/>
          <p:nvPr/>
        </p:nvSpPr>
        <p:spPr bwMode="auto">
          <a:xfrm flipH="0" flipV="0">
            <a:off x="11036904" y="5716439"/>
            <a:ext cx="1169206" cy="1169206"/>
          </a:xfrm>
          <a:custGeom>
            <a:avLst/>
            <a:gdLst/>
            <a:ahLst/>
            <a:cxnLst/>
            <a:rect l="0" t="0" r="r" b="b"/>
            <a:pathLst>
              <a:path w="1402596" h="1402596" fill="norm" stroke="1" extrusionOk="0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lIns="89993" tIns="44996" rIns="89993" bIns="44996" anchor="t"/>
          <a:p>
            <a:pPr>
              <a:defRPr/>
            </a:pPr>
            <a:endParaRPr/>
          </a:p>
        </p:txBody>
      </p:sp>
      <p:sp>
        <p:nvSpPr>
          <p:cNvPr id="11" name="CustomShape 6"/>
          <p:cNvSpPr/>
          <p:nvPr/>
        </p:nvSpPr>
        <p:spPr bwMode="auto">
          <a:xfrm rot="18940800" flipH="0" flipV="0">
            <a:off x="10537626" y="5650389"/>
            <a:ext cx="1638616" cy="772511"/>
          </a:xfrm>
          <a:custGeom>
            <a:avLst/>
            <a:gdLst/>
            <a:ahLst/>
            <a:cxnLst/>
            <a:rect l="0" t="0" r="r" b="b"/>
            <a:pathLst>
              <a:path w="1568570" h="780013" fill="norm" stroke="1" extrusionOk="0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  <a:effectLst/>
        </p:spPr>
        <p:txBody>
          <a:bodyPr lIns="89993" tIns="44996" rIns="89993" bIns="44996" anchor="t"/>
          <a:p>
            <a:pPr>
              <a:defRPr/>
            </a:pPr>
            <a:endParaRPr/>
          </a:p>
        </p:txBody>
      </p:sp>
      <p:sp>
        <p:nvSpPr>
          <p:cNvPr id="12" name="CustomShape 7"/>
          <p:cNvSpPr/>
          <p:nvPr/>
        </p:nvSpPr>
        <p:spPr bwMode="auto">
          <a:xfrm flipH="0" flipV="0">
            <a:off x="11290688" y="6408316"/>
            <a:ext cx="1001456" cy="477329"/>
          </a:xfrm>
          <a:prstGeom prst="rect">
            <a:avLst/>
          </a:prstGeom>
          <a:noFill/>
          <a:ln>
            <a:noFill/>
          </a:ln>
          <a:effectLst/>
        </p:spPr>
        <p:txBody>
          <a:bodyPr lIns="89993" tIns="44996" rIns="89993" bIns="44996" anchor="t">
            <a:normAutofit/>
          </a:bodyPr>
          <a:lstStyle/>
          <a:p>
            <a:pPr>
              <a:defRPr/>
            </a:pPr>
            <a:endParaRPr/>
          </a:p>
        </p:txBody>
      </p:sp>
      <p:sp>
        <p:nvSpPr>
          <p:cNvPr id="13" name=""/>
          <p:cNvSpPr txBox="1"/>
          <p:nvPr>
            <p:ph type="title"/>
          </p:nvPr>
        </p:nvSpPr>
        <p:spPr bwMode="auto">
          <a:xfrm>
            <a:off x="609441" y="273582"/>
            <a:ext cx="10971748" cy="1144727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p>
            <a:pPr>
              <a:defRPr/>
            </a:pPr>
            <a:endParaRPr/>
          </a:p>
        </p:txBody>
      </p:sp>
      <p:sp>
        <p:nvSpPr>
          <p:cNvPr id="14" name=""/>
          <p:cNvSpPr txBox="1"/>
          <p:nvPr>
            <p:ph type="body"/>
          </p:nvPr>
        </p:nvSpPr>
        <p:spPr bwMode="auto">
          <a:xfrm>
            <a:off x="609441" y="1604418"/>
            <a:ext cx="10971748" cy="3977029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/>
    <p:bodyStyle/>
    <p:otherStyle/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iki.geant.org/display/W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page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 bwMode="auto">
          <a:xfrm flipH="0" flipV="0">
            <a:off x="744433" y="5185833"/>
            <a:ext cx="6197369" cy="425853"/>
          </a:xfrm>
          <a:prstGeom prst="rect">
            <a:avLst/>
          </a:prstGeom>
          <a:noFill/>
          <a:ln>
            <a:noFill/>
          </a:ln>
          <a:effectLst/>
        </p:spPr>
        <p:txBody>
          <a:bodyPr lIns="89993" tIns="44996" rIns="89993" bIns="44996" anchor="ctr">
            <a:normAutofit/>
          </a:bodyPr>
          <a:lstStyle/>
          <a:p>
            <a:pPr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defRPr/>
            </a:pPr>
            <a:r>
              <a:rPr lang="en-US" sz="1600" u="none">
                <a:solidFill>
                  <a:srgbClr val="FFFFFF"/>
                </a:solidFill>
                <a:latin typeface="Calibri"/>
                <a:ea typeface="DejaVu Sans"/>
                <a:cs typeface="DejaVu Sans"/>
              </a:rPr>
              <a:t>Yerevan, Armenia</a:t>
            </a:r>
            <a:endParaRPr/>
          </a:p>
          <a:p>
            <a:pPr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defRPr/>
            </a:pPr>
            <a:r>
              <a:rPr lang="en-US" sz="1600" u="none">
                <a:solidFill>
                  <a:srgbClr val="FFFFFF"/>
                </a:solidFill>
                <a:latin typeface="Calibri"/>
                <a:ea typeface="DejaVu Sans"/>
                <a:cs typeface="DejaVu Sans"/>
              </a:rPr>
              <a:t>October 2023</a:t>
            </a:r>
            <a:endParaRPr/>
          </a:p>
        </p:txBody>
      </p:sp>
      <p:sp>
        <p:nvSpPr>
          <p:cNvPr id="3" name="CustomShape 2"/>
          <p:cNvSpPr/>
          <p:nvPr/>
        </p:nvSpPr>
        <p:spPr bwMode="auto">
          <a:xfrm flipH="0" flipV="0">
            <a:off x="744433" y="2314294"/>
            <a:ext cx="9892176" cy="429092"/>
          </a:xfrm>
          <a:prstGeom prst="rect">
            <a:avLst/>
          </a:prstGeom>
          <a:noFill/>
          <a:ln>
            <a:noFill/>
          </a:ln>
          <a:effectLst/>
        </p:spPr>
        <p:txBody>
          <a:bodyPr lIns="89993" tIns="44996" rIns="89993" bIns="44996" anchor="ctr">
            <a:normAutofit/>
          </a:bodyPr>
          <a:lstStyle/>
          <a:p>
            <a: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u="none">
                <a:solidFill>
                  <a:srgbClr val="FFFFFF"/>
                </a:solidFill>
                <a:latin typeface="Calibri"/>
                <a:ea typeface="DejaVu Sans"/>
                <a:cs typeface="DejaVu Sans"/>
              </a:rPr>
              <a:t>WiFiMon Installation with Ansible Playbook</a:t>
            </a:r>
            <a:endParaRPr/>
          </a:p>
        </p:txBody>
      </p:sp>
      <p:sp>
        <p:nvSpPr>
          <p:cNvPr id="4" name="CustomShape 3"/>
          <p:cNvSpPr/>
          <p:nvPr/>
        </p:nvSpPr>
        <p:spPr bwMode="auto">
          <a:xfrm flipH="0" flipV="0">
            <a:off x="632480" y="3248795"/>
            <a:ext cx="10441862" cy="477329"/>
          </a:xfrm>
          <a:prstGeom prst="rect">
            <a:avLst/>
          </a:prstGeom>
          <a:noFill/>
          <a:ln>
            <a:noFill/>
          </a:ln>
          <a:effectLst/>
        </p:spPr>
        <p:txBody>
          <a:bodyPr lIns="89993" tIns="44996" rIns="89993" bIns="44996" anchor="t">
            <a:normAutofit/>
          </a:bodyPr>
          <a:lstStyle/>
          <a:p>
            <a:pPr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defRPr/>
            </a:pPr>
            <a:endParaRPr/>
          </a:p>
          <a:p>
            <a:pPr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defRPr/>
            </a:pPr>
            <a:r>
              <a:rPr lang="en-US" sz="2400" u="none">
                <a:solidFill>
                  <a:srgbClr val="FFFFFF"/>
                </a:solidFill>
                <a:latin typeface="Calibri"/>
                <a:ea typeface="DejaVu Sans"/>
                <a:cs typeface="DejaVu Sans"/>
              </a:rPr>
              <a:t>Rezi Tchabashvili, GRENA</a:t>
            </a:r>
            <a:endParaRPr/>
          </a:p>
          <a:p>
            <a:pPr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defRPr/>
            </a:pPr>
            <a:r>
              <a:rPr lang="en-US" sz="1800" u="none">
                <a:solidFill>
                  <a:srgbClr val="FFFFFF"/>
                </a:solidFill>
                <a:latin typeface="Calibri"/>
                <a:ea typeface="DejaVu Sans"/>
                <a:cs typeface="DejaVu Sans"/>
              </a:rPr>
              <a:t>WiFiMon Project Team Member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pag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 bwMode="auto">
          <a:xfrm flipH="0" flipV="0">
            <a:off x="11451958" y="6501910"/>
            <a:ext cx="567684" cy="319658"/>
          </a:xfrm>
          <a:prstGeom prst="rect">
            <a:avLst/>
          </a:prstGeom>
          <a:noFill/>
          <a:ln>
            <a:noFill/>
          </a:ln>
          <a:effectLst/>
        </p:spPr>
        <p:txBody>
          <a:bodyPr lIns="89993" tIns="44996" rIns="89993" bIns="44996" anchor="t"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fld id="{5CC2A059-B141-45A7-B910-B096D6D06820}" type="slidenum">
              <a:rPr/>
              <a:t/>
            </a:fld>
            <a:endParaRPr/>
          </a:p>
        </p:txBody>
      </p:sp>
      <p:sp>
        <p:nvSpPr>
          <p:cNvPr id="3" name="CustomShape 2"/>
          <p:cNvSpPr/>
          <p:nvPr/>
        </p:nvSpPr>
        <p:spPr bwMode="auto">
          <a:xfrm flipH="0" flipV="0">
            <a:off x="548605" y="1371513"/>
            <a:ext cx="9142344" cy="4992164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t"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Info for WiFiMon Installation with Ansible Playbook:</a:t>
            </a:r>
            <a:endParaRPr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u="none">
                <a:solidFill>
                  <a:srgbClr val="C9211E"/>
                </a:solidFill>
                <a:latin typeface="Noto Sans"/>
                <a:ea typeface="DejaVu Sans"/>
                <a:cs typeface="DejaVu Sans"/>
              </a:rPr>
              <a:t>Supported Operating Systems</a:t>
            </a:r>
            <a:endParaRPr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/>
          </a:p>
          <a:p>
            <a:pPr marL="215986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Debian 10</a:t>
            </a: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Debian 11</a:t>
            </a: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Ubuntu 20.04</a:t>
            </a: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Ubuntu 22.04</a:t>
            </a:r>
            <a:endParaRPr/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/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u="none">
                <a:solidFill>
                  <a:srgbClr val="C9211E"/>
                </a:solidFill>
                <a:latin typeface="Noto Sans"/>
                <a:ea typeface="DejaVu Sans"/>
                <a:cs typeface="DejaVu Sans"/>
              </a:rPr>
              <a:t>Minimal Hardware Requirements</a:t>
            </a:r>
            <a:endParaRPr/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2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4 Core</a:t>
            </a: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2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8GB Ram</a:t>
            </a: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2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10GB Free space</a:t>
            </a:r>
            <a:endParaRPr/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/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page3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 bwMode="auto">
          <a:xfrm flipH="0" flipV="0">
            <a:off x="11451958" y="6501910"/>
            <a:ext cx="567684" cy="319658"/>
          </a:xfrm>
          <a:prstGeom prst="rect">
            <a:avLst/>
          </a:prstGeom>
          <a:noFill/>
          <a:ln>
            <a:noFill/>
          </a:ln>
          <a:effectLst/>
        </p:spPr>
        <p:txBody>
          <a:bodyPr lIns="89993" tIns="44996" rIns="89993" bIns="44996" anchor="t"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fld id="{5CC2A059-B141-45A7-B910-B096D6D06820}" type="slidenum">
              <a:rPr/>
              <a:t/>
            </a:fld>
            <a:endParaRPr/>
          </a:p>
        </p:txBody>
      </p:sp>
      <p:sp>
        <p:nvSpPr>
          <p:cNvPr id="3" name="CustomShape 2"/>
          <p:cNvSpPr/>
          <p:nvPr/>
        </p:nvSpPr>
        <p:spPr bwMode="auto">
          <a:xfrm flipH="0" flipV="0">
            <a:off x="665238" y="558684"/>
            <a:ext cx="5428818" cy="906422"/>
          </a:xfrm>
          <a:prstGeom prst="rect">
            <a:avLst/>
          </a:prstGeom>
          <a:noFill/>
          <a:ln>
            <a:noFill/>
          </a:ln>
          <a:effectLst/>
        </p:spPr>
        <p:txBody>
          <a:bodyPr lIns="89993" tIns="44996" rIns="89993" bIns="44996" anchor="t"/>
          <a:p>
            <a:pPr>
              <a:defRPr/>
            </a:pPr>
            <a:endParaRPr/>
          </a:p>
        </p:txBody>
      </p:sp>
      <p:sp>
        <p:nvSpPr>
          <p:cNvPr id="4" name="CustomShape 3"/>
          <p:cNvSpPr/>
          <p:nvPr/>
        </p:nvSpPr>
        <p:spPr bwMode="auto">
          <a:xfrm flipH="0" flipV="0">
            <a:off x="457171" y="1554382"/>
            <a:ext cx="10879594" cy="2892417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t"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There is list of services which Ansible playbook is going to install and configure for Wifimon to work:</a:t>
            </a:r>
            <a:endParaRPr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/>
          </a:p>
          <a:p>
            <a:pPr marL="215986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2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WiFiMon software</a:t>
            </a: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0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PostgreSQL</a:t>
            </a: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2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Kibana</a:t>
            </a: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2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Logstash</a:t>
            </a: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2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Elasticsearch</a:t>
            </a: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2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Nginx</a:t>
            </a: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22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Salt        </a:t>
            </a:r>
            <a:endParaRPr/>
          </a:p>
        </p:txBody>
      </p:sp>
      <p:sp>
        <p:nvSpPr>
          <p:cNvPr id="5" name="CustomShape 4"/>
          <p:cNvSpPr/>
          <p:nvPr/>
        </p:nvSpPr>
        <p:spPr bwMode="auto">
          <a:xfrm flipH="0" flipV="0">
            <a:off x="91434" y="4663146"/>
            <a:ext cx="11885371" cy="59036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t"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   </a:t>
            </a:r>
            <a:endParaRPr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   </a:t>
            </a:r>
            <a:r>
              <a:rPr lang="en-US" sz="20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Ansible playbook also loads dashboards in Kibana, configures variables of Wifimon setup   </a:t>
            </a:r>
            <a:endParaRPr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   </a:t>
            </a:r>
            <a:r>
              <a:rPr lang="en-US" sz="20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and etc..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page4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 bwMode="auto">
          <a:xfrm flipH="0" flipV="0">
            <a:off x="11451958" y="6501910"/>
            <a:ext cx="567684" cy="319658"/>
          </a:xfrm>
          <a:prstGeom prst="rect">
            <a:avLst/>
          </a:prstGeom>
          <a:noFill/>
          <a:ln>
            <a:noFill/>
          </a:ln>
          <a:effectLst/>
        </p:spPr>
        <p:txBody>
          <a:bodyPr lIns="89993" tIns="44996" rIns="89993" bIns="44996" anchor="t"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fld id="{5CC2A059-B141-45A7-B910-B096D6D06820}" type="slidenum">
              <a:rPr/>
              <a:t/>
            </a:fld>
            <a:endParaRPr/>
          </a:p>
        </p:txBody>
      </p:sp>
      <p:sp>
        <p:nvSpPr>
          <p:cNvPr id="3" name="CustomShape 2"/>
          <p:cNvSpPr/>
          <p:nvPr/>
        </p:nvSpPr>
        <p:spPr bwMode="auto">
          <a:xfrm flipH="0" flipV="0">
            <a:off x="1461147" y="761712"/>
            <a:ext cx="3192278" cy="429092"/>
          </a:xfrm>
          <a:prstGeom prst="rect">
            <a:avLst/>
          </a:prstGeom>
          <a:noFill/>
          <a:ln>
            <a:noFill/>
          </a:ln>
          <a:effectLst/>
        </p:spPr>
        <p:txBody>
          <a:bodyPr lIns="89993" tIns="44996" rIns="89993" bIns="44996" anchor="t"/>
          <a:p>
            <a:pPr>
              <a:defRPr/>
            </a:pPr>
            <a:endParaRPr/>
          </a:p>
        </p:txBody>
      </p:sp>
      <p:sp>
        <p:nvSpPr>
          <p:cNvPr id="4" name="CustomShape 3"/>
          <p:cNvSpPr/>
          <p:nvPr/>
        </p:nvSpPr>
        <p:spPr bwMode="auto">
          <a:xfrm flipH="0" flipV="0">
            <a:off x="275382" y="1371513"/>
            <a:ext cx="9508081" cy="4276890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t"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u="none">
                <a:solidFill>
                  <a:srgbClr val="C9211E"/>
                </a:solidFill>
                <a:latin typeface="Noto Sans"/>
                <a:ea typeface="DejaVu Sans"/>
                <a:cs typeface="DejaVu Sans"/>
              </a:rPr>
              <a:t>Prerequisites before Installation with Ansible playbook:</a:t>
            </a:r>
            <a:endParaRPr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/>
          </a:p>
          <a:p>
            <a:pPr lvl="0" indent="21598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/>
            </a:pPr>
            <a:endParaRPr/>
          </a:p>
          <a:p>
            <a:pPr lvl="0" indent="21598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/>
            </a:pPr>
            <a:r>
              <a:rPr lang="en-US" sz="18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Git clone repository: git</a:t>
            </a:r>
            <a:r>
              <a:rPr lang="en-US" sz="18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	</a:t>
            </a:r>
            <a:r>
              <a:rPr lang="en-US" sz="18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clone https://gitlab.grena.ge/nugzar/wifimon-ansible.git</a:t>
            </a:r>
            <a:endParaRPr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/>
          </a:p>
          <a:p>
            <a:pPr marL="215986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Adjust the IP address (or FQDN) under </a:t>
            </a:r>
            <a:r>
              <a:rPr lang="en-US" sz="1800" u="none">
                <a:solidFill>
                  <a:srgbClr val="C9211E"/>
                </a:solidFill>
                <a:latin typeface="Noto Sans"/>
                <a:ea typeface="DejaVu Sans"/>
                <a:cs typeface="DejaVu Sans"/>
              </a:rPr>
              <a:t>[WAS]</a:t>
            </a:r>
            <a:r>
              <a:rPr lang="en-US" sz="18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 section in </a:t>
            </a:r>
            <a:r>
              <a:rPr lang="en-US" sz="1800" u="none">
                <a:solidFill>
                  <a:srgbClr val="C9211E"/>
                </a:solidFill>
                <a:latin typeface="Noto Sans"/>
                <a:ea typeface="DejaVu Sans"/>
                <a:cs typeface="DejaVu Sans"/>
              </a:rPr>
              <a:t>hosts.cfg</a:t>
            </a:r>
            <a:r>
              <a:rPr lang="en-US" sz="18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 file. Set IP or FQDN of the server on which you plan to install WAS</a:t>
            </a:r>
            <a:endParaRPr/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Ensure that the FQDN of WAS (configured as a combination of </a:t>
            </a:r>
            <a:r>
              <a:rPr lang="en-US" sz="1800" u="none">
                <a:solidFill>
                  <a:srgbClr val="C9211E"/>
                </a:solidFill>
                <a:latin typeface="Noto Sans"/>
                <a:ea typeface="DejaVu Sans"/>
                <a:cs typeface="DejaVu Sans"/>
              </a:rPr>
              <a:t>was_server_hostname</a:t>
            </a:r>
            <a:r>
              <a:rPr lang="en-US" sz="18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 and </a:t>
            </a:r>
            <a:r>
              <a:rPr lang="en-US" sz="1800" u="none">
                <a:solidFill>
                  <a:srgbClr val="C9211E"/>
                </a:solidFill>
                <a:latin typeface="Noto Sans"/>
                <a:ea typeface="DejaVu Sans"/>
                <a:cs typeface="DejaVu Sans"/>
              </a:rPr>
              <a:t>was_server_domainname</a:t>
            </a:r>
            <a:r>
              <a:rPr lang="en-US" sz="18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 variables in </a:t>
            </a:r>
            <a:r>
              <a:rPr lang="en-US" sz="1800" u="none">
                <a:solidFill>
                  <a:srgbClr val="C9211E"/>
                </a:solidFill>
                <a:latin typeface="Noto Sans"/>
                <a:ea typeface="DejaVu Sans"/>
                <a:cs typeface="DejaVu Sans"/>
              </a:rPr>
              <a:t>vars/main.yml</a:t>
            </a:r>
            <a:r>
              <a:rPr lang="en-US" sz="18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) has the DNS record of type A and resolves to the public IP of the WAS itself, which is set in hosts.cfg file under the </a:t>
            </a:r>
            <a:r>
              <a:rPr lang="en-US" sz="1800" u="none">
                <a:solidFill>
                  <a:srgbClr val="C9211E"/>
                </a:solidFill>
                <a:latin typeface="Noto Sans"/>
                <a:ea typeface="DejaVu Sans"/>
                <a:cs typeface="DejaVu Sans"/>
              </a:rPr>
              <a:t>[WAS]</a:t>
            </a:r>
            <a:r>
              <a:rPr lang="en-US" sz="18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 section.</a:t>
            </a:r>
            <a:endParaRPr/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/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u="none">
                <a:solidFill>
                  <a:srgbClr val="C9211E"/>
                </a:solidFill>
                <a:latin typeface="Noto Sans"/>
                <a:ea typeface="DejaVu Sans"/>
                <a:cs typeface="DejaVu Sans"/>
              </a:rPr>
              <a:t>Following 4 FQDNs should be pointed to the same IP as WAS:</a:t>
            </a:r>
            <a:endParaRPr/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&lt;was_server_hostname&gt;-ui.&lt;was_server_domainname&gt;</a:t>
            </a: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&lt;was_server_hostname&gt;-elastic.&lt;was_server_domainname&gt;</a:t>
            </a: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&lt;was_server_hostname&gt;-kibana.&lt;was_server_domainname&gt;</a:t>
            </a:r>
            <a:endParaRPr/>
          </a:p>
          <a:p>
            <a:pPr marL="215986" marR="0" lvl="0" indent="21490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u="none">
                <a:solidFill>
                  <a:srgbClr val="FFFFFF"/>
                </a:solidFill>
                <a:latin typeface="Noto Sans"/>
                <a:ea typeface="DejaVu Sans"/>
                <a:cs typeface="DejaVu Sans"/>
              </a:rPr>
              <a:t>&lt;was_server_hostname&gt;-flask.&lt;was_server_domainname&gt;</a:t>
            </a:r>
            <a:endParaRPr/>
          </a:p>
        </p:txBody>
      </p:sp>
      <p:sp>
        <p:nvSpPr>
          <p:cNvPr id="5" name="TextShape 4"/>
          <p:cNvSpPr/>
          <p:nvPr/>
        </p:nvSpPr>
        <p:spPr bwMode="auto">
          <a:xfrm flipH="0" flipV="0">
            <a:off x="8869481" y="4724702"/>
            <a:ext cx="3108404" cy="2096867"/>
          </a:xfrm>
          <a:prstGeom prst="rect">
            <a:avLst/>
          </a:prstGeom>
          <a:noFill/>
          <a:ln>
            <a:noFill/>
          </a:ln>
          <a:effectLst/>
        </p:spPr>
        <p:txBody>
          <a:bodyPr lIns="89993" tIns="44996" rIns="89993" bIns="44996" anchor="t"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u="none">
                <a:solidFill>
                  <a:srgbClr val="C9211E"/>
                </a:solidFill>
                <a:latin typeface="Arial"/>
              </a:rPr>
              <a:t>In our case we have:</a:t>
            </a:r>
            <a:endParaRPr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u="none">
                <a:solidFill>
                  <a:srgbClr val="FFFFFF"/>
                </a:solidFill>
                <a:latin typeface="Arial"/>
              </a:rPr>
              <a:t>was-test.grena.ge</a:t>
            </a:r>
            <a:endParaRPr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u="none">
                <a:solidFill>
                  <a:srgbClr val="FFFFFF"/>
                </a:solidFill>
                <a:latin typeface="Arial"/>
              </a:rPr>
              <a:t>was-test-ui.grena.ge</a:t>
            </a:r>
            <a:endParaRPr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u="none">
                <a:solidFill>
                  <a:srgbClr val="FFFFFF"/>
                </a:solidFill>
                <a:latin typeface="Arial"/>
              </a:rPr>
              <a:t>was-test-elastic.grena.ge</a:t>
            </a:r>
            <a:endParaRPr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u="none">
                <a:solidFill>
                  <a:srgbClr val="FFFFFF"/>
                </a:solidFill>
                <a:latin typeface="Arial"/>
              </a:rPr>
              <a:t>was-test-kibana.grena.ge</a:t>
            </a:r>
            <a:endParaRPr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u="none">
                <a:solidFill>
                  <a:srgbClr val="FFFFFF"/>
                </a:solidFill>
                <a:latin typeface="Arial"/>
              </a:rPr>
              <a:t>was-test-flask.grena.ge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page5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 bwMode="auto">
          <a:xfrm flipH="0" flipV="0">
            <a:off x="744433" y="2187222"/>
            <a:ext cx="9892176" cy="429092"/>
          </a:xfrm>
          <a:prstGeom prst="rect">
            <a:avLst/>
          </a:prstGeom>
          <a:noFill/>
          <a:ln>
            <a:noFill/>
          </a:ln>
          <a:effectLst/>
        </p:spPr>
        <p:txBody>
          <a:bodyPr lIns="89993" tIns="44996" rIns="89993" bIns="44996" anchor="ctr">
            <a:normAutofit/>
          </a:bodyPr>
          <a:lstStyle/>
          <a:p>
            <a: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u="none">
                <a:solidFill>
                  <a:srgbClr val="FFFFFF"/>
                </a:solidFill>
                <a:latin typeface="Calibri"/>
                <a:ea typeface="DejaVu Sans"/>
                <a:cs typeface="DejaVu Sans"/>
              </a:rPr>
              <a:t>Thank You</a:t>
            </a:r>
            <a:endParaRPr/>
          </a:p>
        </p:txBody>
      </p:sp>
      <p:sp>
        <p:nvSpPr>
          <p:cNvPr id="3" name=""/>
          <p:cNvSpPr txBox="1"/>
          <p:nvPr/>
        </p:nvSpPr>
        <p:spPr bwMode="auto">
          <a:xfrm>
            <a:off x="274302" y="2925895"/>
            <a:ext cx="7863344" cy="11098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89993" tIns="44996" rIns="89993" bIns="44996">
            <a:spAutoFit/>
          </a:bodyPr>
          <a:lstStyle/>
          <a:p>
            <a:pPr>
              <a:defRPr/>
            </a:pPr>
            <a:r>
              <a:rPr sz="2400" strike="noStrike">
                <a:solidFill>
                  <a:srgbClr val="FFFFFF"/>
                </a:solidFill>
              </a:rPr>
              <a:t>Home page</a:t>
            </a:r>
            <a:r>
              <a:rPr sz="2000" strike="noStrike">
                <a:solidFill>
                  <a:srgbClr val="FFFFFF"/>
                </a:solidFill>
              </a:rPr>
              <a:t>:  </a:t>
            </a:r>
            <a:r>
              <a:rPr sz="2000" u="sng" strike="noStrike">
                <a:solidFill>
                  <a:srgbClr val="FFFFFF"/>
                </a:solidFill>
                <a:hlinkClick r:id="rId2" tooltip="https://wiki.geant.org/display/WIF"/>
              </a:rPr>
              <a:t>https://wiki.geant.org/display/WIF</a:t>
            </a:r>
            <a:endParaRPr/>
          </a:p>
          <a:p>
            <a:pPr>
              <a:defRPr/>
            </a:pPr>
            <a:r>
              <a:rPr sz="2400" strike="noStrike">
                <a:solidFill>
                  <a:srgbClr val="FFFFFF"/>
                </a:solidFill>
              </a:rPr>
              <a:t>Wifimon mailing list</a:t>
            </a:r>
            <a:r>
              <a:rPr sz="1800" strike="noStrike">
                <a:solidFill>
                  <a:srgbClr val="FFFFFF"/>
                </a:solidFill>
              </a:rPr>
              <a:t>: </a:t>
            </a:r>
            <a:r>
              <a:rPr sz="2000" strike="noStrike">
                <a:solidFill>
                  <a:srgbClr val="FFFFFF"/>
                </a:solidFill>
              </a:rPr>
              <a:t>wifimon-ops@lists.geant.org</a:t>
            </a:r>
            <a:endParaRPr/>
          </a:p>
        </p:txBody>
      </p:sp>
      <p:sp>
        <p:nvSpPr>
          <p:cNvPr id="4" name=""/>
          <p:cNvSpPr txBox="1"/>
          <p:nvPr/>
        </p:nvSpPr>
        <p:spPr bwMode="auto">
          <a:xfrm>
            <a:off x="274302" y="4480277"/>
            <a:ext cx="6126094" cy="88554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89993" tIns="44996" rIns="89993" bIns="44996">
            <a:spAutoFit/>
          </a:bodyPr>
          <a:lstStyle/>
          <a:p>
            <a:pPr>
              <a:defRPr/>
            </a:pPr>
            <a:r>
              <a:rPr sz="2000" strike="noStrike">
                <a:solidFill>
                  <a:srgbClr val="FFFFFF"/>
                </a:solidFill>
              </a:rPr>
              <a:t>www.geant.org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Blank_20_Slide">
  <a:themeElements>
    <a:clrScheme name="Blank_20_Slid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lank_20_Slid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Blank_20_Slid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lumMod val="102000"/>
                <a:satMod val="103000"/>
                <a:tint val="94000"/>
              </a:schemeClr>
            </a:gs>
            <a:gs pos="50000">
              <a:schemeClr val="phClr">
                <a:lumMod val="100000"/>
                <a:satMod val="110000"/>
                <a:shade val="100000"/>
              </a:schemeClr>
            </a:gs>
            <a:gs pos="100000">
              <a:schemeClr val="phClr">
                <a:lumMod val="120000"/>
                <a:satMod val="99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miter lim="800000"/>
        </a:ln>
        <a:ln w="12700" cap="flat" cmpd="sng" algn="ctr">
          <a:solidFill>
            <a:schemeClr val="phClr"/>
          </a:solidFill>
          <a:miter lim="800000"/>
        </a:ln>
        <a:ln w="1905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lumMod val="102000"/>
                <a:satMod val="150000"/>
                <a:tint val="93000"/>
                <a:shade val="98000"/>
              </a:schemeClr>
            </a:gs>
            <a:gs pos="50000">
              <a:schemeClr val="phClr">
                <a:lumMod val="103000"/>
                <a:satMod val="130000"/>
                <a:tint val="98000"/>
                <a:shade val="90000"/>
              </a:schemeClr>
            </a:gs>
            <a:gs pos="100000">
              <a:schemeClr val="phClr">
                <a:satMod val="120000"/>
                <a:shade val="63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User Theme: 2">
  <a:themeElements>
    <a:clrScheme name="User Theme: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ser Theme: 2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User Theme: 2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lumMod val="102000"/>
                <a:satMod val="103000"/>
                <a:tint val="94000"/>
              </a:schemeClr>
            </a:gs>
            <a:gs pos="50000">
              <a:schemeClr val="phClr">
                <a:lumMod val="100000"/>
                <a:satMod val="110000"/>
                <a:shade val="100000"/>
              </a:schemeClr>
            </a:gs>
            <a:gs pos="100000">
              <a:schemeClr val="phClr">
                <a:lumMod val="120000"/>
                <a:satMod val="99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miter lim="800000"/>
        </a:ln>
        <a:ln w="12700" cap="flat" cmpd="sng" algn="ctr">
          <a:solidFill>
            <a:schemeClr val="phClr"/>
          </a:solidFill>
          <a:miter lim="800000"/>
        </a:ln>
        <a:ln w="1905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lumMod val="102000"/>
                <a:satMod val="150000"/>
                <a:tint val="93000"/>
                <a:shade val="98000"/>
              </a:schemeClr>
            </a:gs>
            <a:gs pos="50000">
              <a:schemeClr val="phClr">
                <a:lumMod val="103000"/>
                <a:satMod val="130000"/>
                <a:tint val="98000"/>
                <a:shade val="90000"/>
              </a:schemeClr>
            </a:gs>
            <a:gs pos="100000">
              <a:schemeClr val="phClr">
                <a:satMod val="120000"/>
                <a:shade val="63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ONLYOFFICE/7.4.1.36</Application>
  <DocSecurity>0</DocSecurity>
  <PresentationFormat/>
  <Paragraphs>0</Paragraphs>
  <Slides>5</Slides>
  <Notes>5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Theme 1</vt:lpstr>
      <vt:lpstr>Slide 1</vt:lpstr>
      <vt:lpstr>Slide 2</vt:lpstr>
      <vt:lpstr>Slide 3</vt:lpstr>
      <vt:lpstr>Slide 4</vt:lpstr>
      <vt:lpstr>Slide 5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/>
  <cp:revision>2</cp:revision>
  <dcterms:modified xsi:type="dcterms:W3CDTF">2023-10-05T08:05:15Z</dcterms:modified>
  <cp:category/>
  <cp:contentStatus/>
  <cp:version/>
</cp:coreProperties>
</file>