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79" r:id="rId6"/>
    <p:sldMasterId id="2147483688" r:id="rId7"/>
    <p:sldMasterId id="2147483681" r:id="rId8"/>
    <p:sldMasterId id="2147483683" r:id="rId9"/>
  </p:sldMasterIdLst>
  <p:notesMasterIdLst>
    <p:notesMasterId r:id="rId22"/>
  </p:notesMasterIdLst>
  <p:sldIdLst>
    <p:sldId id="420" r:id="rId10"/>
    <p:sldId id="1098" r:id="rId11"/>
    <p:sldId id="1099" r:id="rId12"/>
    <p:sldId id="1092" r:id="rId13"/>
    <p:sldId id="1094" r:id="rId14"/>
    <p:sldId id="1093" r:id="rId15"/>
    <p:sldId id="1091" r:id="rId16"/>
    <p:sldId id="1090" r:id="rId17"/>
    <p:sldId id="1095" r:id="rId18"/>
    <p:sldId id="1096" r:id="rId19"/>
    <p:sldId id="1097" r:id="rId20"/>
    <p:sldId id="108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De Giorgi" initials="MDG" lastIdx="1" clrIdx="0">
    <p:extLst>
      <p:ext uri="{19B8F6BF-5375-455C-9EA6-DF929625EA0E}">
        <p15:presenceInfo xmlns:p15="http://schemas.microsoft.com/office/powerpoint/2012/main" userId="S::marina.degiorgi@geant.org::6a91c7ad-f824-4005-8c6e-460699cd9346" providerId="AD"/>
      </p:ext>
    </p:extLst>
  </p:cmAuthor>
  <p:cmAuthor id="2" name="Paul Hasleham" initials="PH" lastIdx="1" clrIdx="1">
    <p:extLst>
      <p:ext uri="{19B8F6BF-5375-455C-9EA6-DF929625EA0E}">
        <p15:presenceInfo xmlns:p15="http://schemas.microsoft.com/office/powerpoint/2012/main" userId="vue7nv8lUmvJnVoN18htNPcEISingpEqoE+wkukXTH0=" providerId="None"/>
      </p:ext>
    </p:extLst>
  </p:cmAuthor>
  <p:cmAuthor id="3" name="Leonardo Marino" initials="LM" lastIdx="2" clrIdx="2">
    <p:extLst>
      <p:ext uri="{19B8F6BF-5375-455C-9EA6-DF929625EA0E}">
        <p15:presenceInfo xmlns:p15="http://schemas.microsoft.com/office/powerpoint/2012/main" userId="85O0jWq4khe/e03UXpgSX/u+MVRG/EN6OCKD0xVajV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457A"/>
    <a:srgbClr val="1F4270"/>
    <a:srgbClr val="F4E200"/>
    <a:srgbClr val="002060"/>
    <a:srgbClr val="45A342"/>
    <a:srgbClr val="0ABBC2"/>
    <a:srgbClr val="1F4E79"/>
    <a:srgbClr val="30338F"/>
    <a:srgbClr val="FFDD7D"/>
    <a:srgbClr val="3C5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68" autoAdjust="0"/>
    <p:restoredTop sz="81910" autoAdjust="0"/>
  </p:normalViewPr>
  <p:slideViewPr>
    <p:cSldViewPr snapToGrid="0">
      <p:cViewPr varScale="1">
        <p:scale>
          <a:sx n="70" d="100"/>
          <a:sy n="70" d="100"/>
        </p:scale>
        <p:origin x="1488" y="53"/>
      </p:cViewPr>
      <p:guideLst/>
    </p:cSldViewPr>
  </p:slideViewPr>
  <p:outlineViewPr>
    <p:cViewPr>
      <p:scale>
        <a:sx n="33" d="100"/>
        <a:sy n="33" d="100"/>
      </p:scale>
      <p:origin x="0" y="-4406"/>
    </p:cViewPr>
  </p:outlineViewPr>
  <p:notesTextViewPr>
    <p:cViewPr>
      <p:scale>
        <a:sx n="3" d="2"/>
        <a:sy n="3" d="2"/>
      </p:scale>
      <p:origin x="0" y="0"/>
    </p:cViewPr>
  </p:notesTextViewPr>
  <p:notesViewPr>
    <p:cSldViewPr snapToGrid="0">
      <p:cViewPr varScale="1">
        <p:scale>
          <a:sx n="91" d="100"/>
          <a:sy n="91" d="100"/>
        </p:scale>
        <p:origin x="3326"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2.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6.xml"/><Relationship Id="rId23" Type="http://schemas.openxmlformats.org/officeDocument/2006/relationships/commentAuthors" Target="commentAuthor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5.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04/10/2023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Everyone, yeah I know I’m not anymore new on the stage </a:t>
            </a:r>
            <a:r>
              <a:rPr lang="en-US" dirty="0">
                <a:sym typeface="Wingdings" panose="05000000000000000000" pitchFamily="2" charset="2"/>
              </a:rPr>
              <a:t></a:t>
            </a:r>
            <a:r>
              <a:rPr lang="en-US" dirty="0"/>
              <a:t>  I’m </a:t>
            </a:r>
            <a:r>
              <a:rPr lang="en-US" dirty="0" err="1"/>
              <a:t>WiFiMon</a:t>
            </a:r>
            <a:r>
              <a:rPr lang="en-US" dirty="0"/>
              <a:t> service manager</a:t>
            </a:r>
          </a:p>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1672575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300"/>
              </a:spcAft>
            </a:pP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Salt establishes application layer communication: </a:t>
            </a:r>
            <a:b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b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WHP’s are remotely configured from the WAS.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300"/>
              </a:spcAft>
              <a:buFont typeface="Times New Roman" panose="02020603050405020304" pitchFamily="18" charset="0"/>
              <a:buChar char="-"/>
              <a:tabLst>
                <a:tab pos="457200" algn="l"/>
              </a:tabLs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Remote reconfiguration possible even for WHP’s behind NAT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300"/>
              </a:spcAft>
              <a:buFont typeface="Times New Roman" panose="02020603050405020304" pitchFamily="18" charset="0"/>
              <a:buChar char="-"/>
              <a:tabLst>
                <a:tab pos="457200" algn="l"/>
              </a:tabLs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Public IP addresses are not required </a:t>
            </a:r>
            <a:r>
              <a:rPr lang="en-US" sz="1200" dirty="0">
                <a:solidFill>
                  <a:srgbClr val="1D1C1D"/>
                </a:solidFill>
                <a:effectLst/>
                <a:latin typeface="Wingdings" panose="05000000000000000000" pitchFamily="2" charset="2"/>
                <a:ea typeface="Wingdings" panose="05000000000000000000" pitchFamily="2" charset="2"/>
                <a:cs typeface="Wingdings" panose="05000000000000000000" pitchFamily="2" charset="2"/>
              </a:rPr>
              <a:t>à</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IP space is not consumed.</a:t>
            </a:r>
          </a:p>
          <a:p>
            <a:pPr marL="342900" lvl="0" indent="-342900">
              <a:lnSpc>
                <a:spcPct val="107000"/>
              </a:lnSpc>
              <a:spcAft>
                <a:spcPts val="300"/>
              </a:spcAft>
              <a:buFont typeface="Times New Roman" panose="02020603050405020304" pitchFamily="18" charset="0"/>
              <a:buChar char="-"/>
              <a:tabLst>
                <a:tab pos="457200" algn="l"/>
              </a:tabLs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300"/>
              </a:spcAf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Using Salt, you can find the probe behind NAT without knowing IP addresses, or using names, public IP addresses are not required. But of course, a IP address but not a public one.</a:t>
            </a:r>
          </a:p>
          <a:p>
            <a:pPr>
              <a:lnSpc>
                <a:spcPct val="107000"/>
              </a:lnSpc>
              <a:spcAft>
                <a:spcPts val="3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300"/>
              </a:spcAft>
              <a:buFont typeface="Times New Roman" panose="02020603050405020304" pitchFamily="18" charset="0"/>
              <a:buChar char="-"/>
              <a:tabLst>
                <a:tab pos="457200" algn="l"/>
              </a:tabLst>
            </a:pP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Salt includes a </a:t>
            </a:r>
            <a:r>
              <a:rPr lang="en-US" sz="1200" b="1"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ZeroMQ</a:t>
            </a: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message broker: </a:t>
            </a:r>
            <a:b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b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Parallel configuration regardless of the WHP number.</a:t>
            </a:r>
          </a:p>
          <a:p>
            <a:pPr marL="342900" lvl="0" indent="-342900">
              <a:lnSpc>
                <a:spcPct val="107000"/>
              </a:lnSpc>
              <a:spcAft>
                <a:spcPts val="300"/>
              </a:spcAft>
              <a:buFont typeface="Times New Roman" panose="02020603050405020304" pitchFamily="18" charset="0"/>
              <a:buChar char="-"/>
              <a:tabLst>
                <a:tab pos="457200" algn="l"/>
              </a:tabLs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300"/>
              </a:spcAf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A queue that receives a lot of messages and distributes them to a lot of clients. The idea here is that if we see the figure, we have 3 minions, if I enter a command for the 3 of minions, configuration will happen in parallel. What will ansible do, ansible, will connect to the first one configures, then connect to the second one, configure </a:t>
            </a:r>
            <a:r>
              <a:rPr lang="en-US"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etc</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for the 3 of them, we are having delays. Salt uses this message broker to configure the probes in parallel. So, if you have 3 probes or thousands of probes, things will require the same time.</a:t>
            </a:r>
          </a:p>
          <a:p>
            <a:pPr>
              <a:lnSpc>
                <a:spcPct val="107000"/>
              </a:lnSpc>
              <a:spcAft>
                <a:spcPts val="3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300"/>
              </a:spcAft>
              <a:buFont typeface="Times New Roman" panose="02020603050405020304" pitchFamily="18" charset="0"/>
              <a:buChar char="-"/>
              <a:tabLst>
                <a:tab pos="457200" algn="l"/>
              </a:tabLst>
            </a:pP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Configuration files </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generated from </a:t>
            </a: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templates </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are transferred from the WAS to the respective probes.</a:t>
            </a:r>
          </a:p>
          <a:p>
            <a:pPr marL="0" lvl="0" indent="0">
              <a:lnSpc>
                <a:spcPct val="107000"/>
              </a:lnSpc>
              <a:spcAft>
                <a:spcPts val="300"/>
              </a:spcAft>
              <a:buFont typeface="Times New Roman" panose="02020603050405020304" pitchFamily="18" charset="0"/>
              <a:buNone/>
              <a:tabLst>
                <a:tab pos="457200" algn="l"/>
              </a:tabLs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We are using these tools to copy files from the salt master to the salt minions.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770207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559789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Everyone, yeah I know I’m not anymore new on the stage </a:t>
            </a:r>
            <a:r>
              <a:rPr lang="en-US" dirty="0">
                <a:sym typeface="Wingdings" panose="05000000000000000000" pitchFamily="2" charset="2"/>
              </a:rPr>
              <a:t></a:t>
            </a:r>
            <a:r>
              <a:rPr lang="en-US" dirty="0"/>
              <a:t>  I’m </a:t>
            </a:r>
            <a:r>
              <a:rPr lang="en-US" dirty="0" err="1"/>
              <a:t>WiFiMon</a:t>
            </a:r>
            <a:r>
              <a:rPr lang="en-US" dirty="0"/>
              <a:t> service manager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 going to show you a service that will help to feel see and understand your </a:t>
            </a:r>
            <a:r>
              <a:rPr lang="en-US" dirty="0" err="1"/>
              <a:t>wifi</a:t>
            </a:r>
            <a:r>
              <a:rPr lang="en-US" dirty="0"/>
              <a:t>.</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884880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300"/>
              </a:spcAft>
            </a:pP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is an open-source Wi-Fi network monitoring and performance verification system. Which is vendor-independent, transparent to the Wi-Fi network users  which means that measurements are triggered automatically upon visiting a monitored website and there is no need for end users to install any application. It is independent of Wi-Fi network technology. Captures users experience of the network, quality and provides metrics like download/upload throughput</a:t>
            </a: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latency, signal strength, link quality. </a:t>
            </a:r>
            <a:endParaRPr lang="en-GB" sz="1200" dirty="0">
              <a:effectLst/>
              <a:latin typeface="Arial" panose="020B0604020202020204" pitchFamily="34" charset="0"/>
              <a:ea typeface="Arial" panose="020B0604020202020204" pitchFamily="34" charset="0"/>
              <a:cs typeface="Times New Roman" panose="02020603050405020304" pitchFamily="18" charset="0"/>
            </a:endParaRPr>
          </a:p>
          <a:p>
            <a:pPr>
              <a:lnSpc>
                <a:spcPct val="107000"/>
              </a:lnSpc>
              <a:spcAft>
                <a:spcPts val="3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dirty="0">
                <a:effectLst/>
                <a:latin typeface="Arial" panose="020B0604020202020204" pitchFamily="34" charset="0"/>
                <a:ea typeface="Calibri" panose="020F0502020204030204" pitchFamily="34" charset="0"/>
                <a:cs typeface="Times New Roman" panose="02020603050405020304" pitchFamily="18" charset="0"/>
              </a:rPr>
              <a:t>But how </a:t>
            </a:r>
            <a:r>
              <a:rPr lang="en-GB" sz="1200" dirty="0" err="1">
                <a:effectLst/>
                <a:latin typeface="Arial" panose="020B0604020202020204" pitchFamily="34" charset="0"/>
                <a:ea typeface="Calibri" panose="020F0502020204030204" pitchFamily="34" charset="0"/>
                <a:cs typeface="Times New Roman" panose="02020603050405020304" pitchFamily="18" charset="0"/>
              </a:rPr>
              <a:t>WiFiMon</a:t>
            </a:r>
            <a:r>
              <a:rPr lang="en-GB" sz="1200" dirty="0">
                <a:effectLst/>
                <a:latin typeface="Arial" panose="020B0604020202020204" pitchFamily="34" charset="0"/>
                <a:ea typeface="Calibri" panose="020F0502020204030204" pitchFamily="34" charset="0"/>
                <a:cs typeface="Times New Roman" panose="02020603050405020304" pitchFamily="18" charset="0"/>
              </a:rPr>
              <a:t> really works?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555425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Wifimon</a:t>
            </a:r>
            <a:r>
              <a:rPr lang="en-US" dirty="0"/>
              <a:t> relies on two monitoring data sources: 1. crowdsources measurements from end users roaming the network and 2. hardware probe measurements from fixed network locations.</a:t>
            </a:r>
          </a:p>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Performance data collected from active measurements:</a:t>
            </a:r>
          </a:p>
          <a:p>
            <a:pPr lvl="1"/>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Calculated by end-devices (WSP's and WHP's)</a:t>
            </a:r>
          </a:p>
          <a:p>
            <a:pPr lvl="1"/>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Streamed to the WAS</a:t>
            </a:r>
          </a:p>
          <a:p>
            <a:pPr lvl="1"/>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Optionally correlated with RADIUS/DHCP logs for richer analysis</a:t>
            </a:r>
          </a:p>
          <a:p>
            <a:pPr lvl="1"/>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Visualized through various dashboards of the WAS</a:t>
            </a:r>
          </a:p>
          <a:p>
            <a:pPr lvl="1"/>
            <a:endPar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endParaRPr>
          </a:p>
          <a:p>
            <a:pPr lvl="1"/>
            <a:r>
              <a:rPr lang="en-US" sz="1800" kern="100" dirty="0">
                <a:solidFill>
                  <a:schemeClr val="tx1">
                    <a:lumMod val="65000"/>
                    <a:lumOff val="35000"/>
                  </a:schemeClr>
                </a:solidFill>
                <a:latin typeface="+mj-lt"/>
                <a:cs typeface="Times New Roman" panose="02020603050405020304" pitchFamily="18" charset="0"/>
              </a:rPr>
              <a:t>Who is it for?</a:t>
            </a:r>
            <a:endParaRPr lang="en-US"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3968614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300"/>
              </a:spcAft>
            </a:pP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Many NREN’s have shown interest on using this service and some of them are using like ASNET and RASH and others that have shown interest lately like CERN, etc.</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300"/>
              </a:spcAft>
            </a:pP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can be used in network laboratories like </a:t>
            </a:r>
            <a:r>
              <a:rPr lang="en-GB" sz="1800" b="0" i="0" dirty="0">
                <a:solidFill>
                  <a:srgbClr val="1D1C1D"/>
                </a:solidFill>
                <a:effectLst/>
                <a:latin typeface="Slack-Lato"/>
              </a:rPr>
              <a:t>NETMODE Laboratory at NTUA</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dirty="0">
                <a:solidFill>
                  <a:srgbClr val="1D1C1D"/>
                </a:solidFill>
                <a:effectLst/>
                <a:latin typeface="Arial" panose="020B0604020202020204" pitchFamily="34" charset="0"/>
                <a:ea typeface="Times New Roman" panose="02020603050405020304" pitchFamily="18" charset="0"/>
              </a:rPr>
              <a:t>And also, at conference venues like </a:t>
            </a: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r>
              <a:rPr lang="en-GB" sz="1200" dirty="0">
                <a:solidFill>
                  <a:srgbClr val="1D1C1D"/>
                </a:solidFill>
                <a:effectLst/>
                <a:latin typeface="Arial" panose="020B0604020202020204" pitchFamily="34" charset="0"/>
                <a:ea typeface="Times New Roman" panose="02020603050405020304" pitchFamily="18" charset="0"/>
              </a:rPr>
              <a:t>GÉANT Symposium 2020 and TNC19, that we had pilots there and they were considered successful</a:t>
            </a:r>
            <a:endParaRPr lang="en-GB"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3588203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300"/>
              </a:spcAft>
            </a:pP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2015 and the idea of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was born: Monitoring the performance of Wi-Fi networks as experienced by their end users without requiring their intervention, presented</a:t>
            </a:r>
          </a:p>
          <a:p>
            <a:pPr>
              <a:lnSpc>
                <a:spcPct val="107000"/>
              </a:lnSpc>
              <a:spcAft>
                <a:spcPts val="300"/>
              </a:spcAft>
            </a:pP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to the community at TNC15, Porto. End-user crowdsourced measurements are complemented by</a:t>
            </a:r>
          </a:p>
          <a:p>
            <a:pPr>
              <a:lnSpc>
                <a:spcPct val="107000"/>
              </a:lnSpc>
              <a:spcAft>
                <a:spcPts val="300"/>
              </a:spcAft>
            </a:pP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hardware probes that monitor Wi-Fi performance from fixed network positions, whereas data from RADIUS and DHCP logs are used to report performance per network Access Point, thus enabling the detection of underperforming Wi-Fi segments.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capabilities will be subsequently challenged by monitoring the conference venues of prominent GÉANT meetings.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pilots in TNC19 and GÉANT Symposium 2020 delivered promising results and led to the declaration of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as an official GÉANT service. To offer better services,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is integrated with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NMaaS</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to cloudify some of its components, automating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installation. Additional steps are also followed: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becomes more user friendly by redesigning its User Interface, support for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eduroam</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monitoring is provided, whereas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monitoring capabilities are</a:t>
            </a:r>
          </a:p>
          <a:p>
            <a:pPr>
              <a:lnSpc>
                <a:spcPct val="107000"/>
              </a:lnSpc>
              <a:spcAft>
                <a:spcPts val="300"/>
              </a:spcAft>
            </a:pP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enriched by incorporating popular network monitoring solutions and standardized protocols, e.g., TWAMP. </a:t>
            </a:r>
            <a:r>
              <a:rPr lang="en-GB"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GB"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team is currently trying to simplify probe configuration and control; automation tools are employed to configure probes from a centralized location, while reducing administrator effort.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2902441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US" sz="1200" dirty="0">
                <a:solidFill>
                  <a:srgbClr val="1D1C1D"/>
                </a:solidFill>
                <a:effectLst/>
                <a:latin typeface="Arial" panose="020B0604020202020204" pitchFamily="34" charset="0"/>
                <a:ea typeface="Times New Roman" panose="02020603050405020304" pitchFamily="18" charset="0"/>
              </a:rPr>
              <a:t>We see two pictures:</a:t>
            </a:r>
          </a:p>
          <a:p>
            <a:pPr marL="0" lvl="0" indent="0" algn="l" rtl="0">
              <a:lnSpc>
                <a:spcPct val="100000"/>
              </a:lnSpc>
              <a:spcBef>
                <a:spcPts val="0"/>
              </a:spcBef>
              <a:spcAft>
                <a:spcPts val="0"/>
              </a:spcAft>
              <a:buSzPts val="1400"/>
              <a:buNone/>
            </a:pPr>
            <a:r>
              <a:rPr lang="en-US" sz="1200" dirty="0">
                <a:solidFill>
                  <a:srgbClr val="1D1C1D"/>
                </a:solidFill>
                <a:effectLst/>
                <a:latin typeface="Arial" panose="020B0604020202020204" pitchFamily="34" charset="0"/>
                <a:ea typeface="Times New Roman" panose="02020603050405020304" pitchFamily="18" charset="0"/>
              </a:rPr>
              <a:t>The picture on the left we can see multiple probes, we see that the administrator, the yellow one, should go to each of them, configure them, for example plug in and monitor, otherwise, hard network configurations would be required. </a:t>
            </a:r>
          </a:p>
          <a:p>
            <a:pPr marL="0" lvl="0" indent="0" algn="l" rtl="0">
              <a:lnSpc>
                <a:spcPct val="100000"/>
              </a:lnSpc>
              <a:spcBef>
                <a:spcPts val="0"/>
              </a:spcBef>
              <a:spcAft>
                <a:spcPts val="0"/>
              </a:spcAft>
              <a:buSzPts val="1400"/>
              <a:buNone/>
            </a:pPr>
            <a:endParaRPr lang="en-US" sz="1200" dirty="0">
              <a:solidFill>
                <a:srgbClr val="1D1C1D"/>
              </a:solidFill>
              <a:effectLst/>
              <a:latin typeface="Arial" panose="020B0604020202020204" pitchFamily="34" charset="0"/>
              <a:ea typeface="Times New Roman" panose="02020603050405020304" pitchFamily="18" charset="0"/>
            </a:endParaRPr>
          </a:p>
          <a:p>
            <a:pPr marL="0" lvl="0" indent="0" algn="l" rtl="0">
              <a:lnSpc>
                <a:spcPct val="100000"/>
              </a:lnSpc>
              <a:spcBef>
                <a:spcPts val="0"/>
              </a:spcBef>
              <a:spcAft>
                <a:spcPts val="0"/>
              </a:spcAft>
              <a:buSzPts val="1400"/>
              <a:buNone/>
            </a:pPr>
            <a:r>
              <a:rPr lang="en-US" sz="1200" dirty="0">
                <a:solidFill>
                  <a:srgbClr val="1D1C1D"/>
                </a:solidFill>
                <a:effectLst/>
                <a:latin typeface="Arial" panose="020B0604020202020204" pitchFamily="34" charset="0"/>
                <a:ea typeface="Times New Roman" panose="02020603050405020304" pitchFamily="18" charset="0"/>
              </a:rPr>
              <a:t>On the right one the administrator from the center of points connects to the probes and everything happens more flexible.</a:t>
            </a:r>
            <a:endParaRPr lang="en-US"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812889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Using Jinja2 templates network administrator go the new user interface receives input from the user, it controls where brackets are and substitute with values.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190337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300"/>
              </a:spcAf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Solution based on the </a:t>
            </a: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Salt </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infrastructure management tool.</a:t>
            </a:r>
          </a:p>
          <a:p>
            <a:pPr>
              <a:lnSpc>
                <a:spcPct val="107000"/>
              </a:lnSpc>
              <a:spcAft>
                <a:spcPts val="3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300"/>
              </a:spcAft>
            </a:pPr>
            <a:r>
              <a:rPr lang="en-US" sz="1200" b="1"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Analysis Server </a:t>
            </a:r>
            <a:r>
              <a:rPr lang="en-US" sz="1200" dirty="0">
                <a:solidFill>
                  <a:srgbClr val="1D1C1D"/>
                </a:solidFill>
                <a:effectLst/>
                <a:latin typeface="Wingdings" panose="05000000000000000000" pitchFamily="2" charset="2"/>
                <a:ea typeface="Wingdings" panose="05000000000000000000" pitchFamily="2" charset="2"/>
                <a:cs typeface="Wingdings" panose="05000000000000000000" pitchFamily="2" charset="2"/>
              </a:rPr>
              <a:t>à</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Salt Master- </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the device that manages everything is called the master.</a:t>
            </a:r>
          </a:p>
          <a:p>
            <a:pPr>
              <a:lnSpc>
                <a:spcPct val="107000"/>
              </a:lnSpc>
              <a:spcAft>
                <a:spcPts val="3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300"/>
              </a:spcAft>
            </a:pPr>
            <a:r>
              <a:rPr lang="en-US" sz="1200" b="1"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WiFiMon</a:t>
            </a: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Hardware Probes </a:t>
            </a:r>
            <a:r>
              <a:rPr lang="en-US" sz="1200" dirty="0">
                <a:solidFill>
                  <a:srgbClr val="1D1C1D"/>
                </a:solidFill>
                <a:effectLst/>
                <a:latin typeface="Wingdings" panose="05000000000000000000" pitchFamily="2" charset="2"/>
                <a:ea typeface="Wingdings" panose="05000000000000000000" pitchFamily="2" charset="2"/>
                <a:cs typeface="Wingdings" panose="05000000000000000000" pitchFamily="2" charset="2"/>
              </a:rPr>
              <a:t>à</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200" b="1"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Salt Minions</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the devices that are managed are called the minions.</a:t>
            </a:r>
          </a:p>
          <a:p>
            <a:pPr>
              <a:lnSpc>
                <a:spcPct val="107000"/>
              </a:lnSpc>
              <a:spcAft>
                <a:spcPts val="300"/>
              </a:spcAft>
            </a:pPr>
            <a:endPar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endParaRPr>
          </a:p>
          <a:p>
            <a:pPr>
              <a:lnSpc>
                <a:spcPct val="107000"/>
              </a:lnSpc>
              <a:spcAft>
                <a:spcPts val="300"/>
              </a:spcAft>
            </a:pPr>
            <a:endPar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endParaRPr>
          </a:p>
          <a:p>
            <a:pPr>
              <a:lnSpc>
                <a:spcPct val="107000"/>
              </a:lnSpc>
              <a:spcAft>
                <a:spcPts val="3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Later</a:t>
            </a:r>
          </a:p>
          <a:p>
            <a:pPr>
              <a:lnSpc>
                <a:spcPct val="107000"/>
              </a:lnSpc>
              <a:spcAft>
                <a:spcPts val="300"/>
              </a:spcAf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Server is the master, and the probes are the minions.</a:t>
            </a:r>
          </a:p>
          <a:p>
            <a:pPr>
              <a:lnSpc>
                <a:spcPct val="107000"/>
              </a:lnSpc>
              <a:spcAft>
                <a:spcPts val="300"/>
              </a:spcAf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The idea here is that if we see the picture, we have 3 minions, if I enter a command for the 3 of minions, configuration will happen in parallel. What will ansible do,</a:t>
            </a:r>
          </a:p>
          <a:p>
            <a:pPr>
              <a:lnSpc>
                <a:spcPct val="107000"/>
              </a:lnSpc>
              <a:spcAft>
                <a:spcPts val="300"/>
              </a:spcAf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ansible, will connect to the first one configures, then connect to the second one, configure </a:t>
            </a:r>
            <a:r>
              <a:rPr lang="en-US" sz="1200" dirty="0" err="1">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etc</a:t>
            </a: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 for the 3 of them, we are having delays. Salt uses this message broker to</a:t>
            </a:r>
          </a:p>
          <a:p>
            <a:pPr>
              <a:lnSpc>
                <a:spcPct val="107000"/>
              </a:lnSpc>
              <a:spcAft>
                <a:spcPts val="300"/>
              </a:spcAft>
            </a:pPr>
            <a:r>
              <a:rPr lang="en-US" sz="1200" dirty="0">
                <a:solidFill>
                  <a:srgbClr val="1D1C1D"/>
                </a:solidFill>
                <a:effectLst/>
                <a:latin typeface="Arial" panose="020B0604020202020204" pitchFamily="34" charset="0"/>
                <a:ea typeface="Times New Roman" panose="02020603050405020304" pitchFamily="18" charset="0"/>
                <a:cs typeface="Times New Roman" panose="02020603050405020304" pitchFamily="18" charset="0"/>
              </a:rPr>
              <a:t>configure the probes in parallel. So, if you have 3 probes or thousands of probes, things will require the same time.</a:t>
            </a:r>
          </a:p>
        </p:txBody>
      </p:sp>
      <p:sp>
        <p:nvSpPr>
          <p:cNvPr id="4" name="Slide Number Placeholder 3"/>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1861111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1"/>
            <a:ext cx="12032535" cy="6338264"/>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12754" y="4832211"/>
            <a:ext cx="12179246" cy="2042360"/>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314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US"/>
              <a:t>Click to edit Master title style</a:t>
            </a:r>
            <a:endParaRPr lang="en-GB" dirty="0"/>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777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dirty="0"/>
              <a:t>Click to edit Master subtitle styles</a:t>
            </a:r>
          </a:p>
        </p:txBody>
      </p:sp>
      <p:sp>
        <p:nvSpPr>
          <p:cNvPr id="7" name="Rectangle 6">
            <a:extLst>
              <a:ext uri="{FF2B5EF4-FFF2-40B4-BE49-F238E27FC236}">
                <a16:creationId xmlns:a16="http://schemas.microsoft.com/office/drawing/2014/main" id="{BB941A64-01CD-4B12-F0DF-7AA9843D140F}"/>
              </a:ext>
            </a:extLst>
          </p:cNvPr>
          <p:cNvSpPr/>
          <p:nvPr userDrawn="1"/>
        </p:nvSpPr>
        <p:spPr>
          <a:xfrm>
            <a:off x="11037739" y="5716824"/>
            <a:ext cx="1171195" cy="1171195"/>
          </a:xfrm>
          <a:custGeom>
            <a:avLst/>
            <a:gdLst>
              <a:gd name="connsiteX0" fmla="*/ 0 w 1402596"/>
              <a:gd name="connsiteY0" fmla="*/ 0 h 1402596"/>
              <a:gd name="connsiteX1" fmla="*/ 1402596 w 1402596"/>
              <a:gd name="connsiteY1" fmla="*/ 0 h 1402596"/>
              <a:gd name="connsiteX2" fmla="*/ 1402596 w 1402596"/>
              <a:gd name="connsiteY2" fmla="*/ 1402596 h 1402596"/>
              <a:gd name="connsiteX3" fmla="*/ 0 w 1402596"/>
              <a:gd name="connsiteY3" fmla="*/ 1402596 h 1402596"/>
              <a:gd name="connsiteX4" fmla="*/ 0 w 1402596"/>
              <a:gd name="connsiteY4" fmla="*/ 0 h 1402596"/>
              <a:gd name="connsiteX0" fmla="*/ 0 w 1402596"/>
              <a:gd name="connsiteY0" fmla="*/ 1402596 h 1402596"/>
              <a:gd name="connsiteX1" fmla="*/ 1402596 w 1402596"/>
              <a:gd name="connsiteY1" fmla="*/ 0 h 1402596"/>
              <a:gd name="connsiteX2" fmla="*/ 1402596 w 1402596"/>
              <a:gd name="connsiteY2" fmla="*/ 1402596 h 1402596"/>
              <a:gd name="connsiteX3" fmla="*/ 0 w 1402596"/>
              <a:gd name="connsiteY3" fmla="*/ 1402596 h 1402596"/>
            </a:gdLst>
            <a:ahLst/>
            <a:cxnLst>
              <a:cxn ang="0">
                <a:pos x="connsiteX0" y="connsiteY0"/>
              </a:cxn>
              <a:cxn ang="0">
                <a:pos x="connsiteX1" y="connsiteY1"/>
              </a:cxn>
              <a:cxn ang="0">
                <a:pos x="connsiteX2" y="connsiteY2"/>
              </a:cxn>
              <a:cxn ang="0">
                <a:pos x="connsiteX3" y="connsiteY3"/>
              </a:cxn>
            </a:cxnLst>
            <a:rect l="l" t="t" r="r" b="b"/>
            <a:pathLst>
              <a:path w="1402596" h="1402596">
                <a:moveTo>
                  <a:pt x="0" y="1402596"/>
                </a:moveTo>
                <a:lnTo>
                  <a:pt x="1402596" y="0"/>
                </a:lnTo>
                <a:lnTo>
                  <a:pt x="1402596" y="1402596"/>
                </a:lnTo>
                <a:lnTo>
                  <a:pt x="0" y="140259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iangle 3">
            <a:extLst>
              <a:ext uri="{FF2B5EF4-FFF2-40B4-BE49-F238E27FC236}">
                <a16:creationId xmlns:a16="http://schemas.microsoft.com/office/drawing/2014/main" id="{28DAA213-132D-6A2A-F21C-9C7AAC5538AA}"/>
              </a:ext>
            </a:extLst>
          </p:cNvPr>
          <p:cNvSpPr/>
          <p:nvPr userDrawn="1"/>
        </p:nvSpPr>
        <p:spPr>
          <a:xfrm rot="18940972">
            <a:off x="10539361" y="5650681"/>
            <a:ext cx="1640667" cy="774393"/>
          </a:xfrm>
          <a:custGeom>
            <a:avLst/>
            <a:gdLst>
              <a:gd name="connsiteX0" fmla="*/ 0 w 1591482"/>
              <a:gd name="connsiteY0" fmla="*/ 750465 h 750465"/>
              <a:gd name="connsiteX1" fmla="*/ 795741 w 1591482"/>
              <a:gd name="connsiteY1" fmla="*/ 0 h 750465"/>
              <a:gd name="connsiteX2" fmla="*/ 1591482 w 1591482"/>
              <a:gd name="connsiteY2" fmla="*/ 750465 h 750465"/>
              <a:gd name="connsiteX3" fmla="*/ 0 w 1591482"/>
              <a:gd name="connsiteY3" fmla="*/ 750465 h 750465"/>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543"/>
              <a:gd name="connsiteY0" fmla="*/ 761518 h 761518"/>
              <a:gd name="connsiteX1" fmla="*/ 784688 w 1591543"/>
              <a:gd name="connsiteY1" fmla="*/ 0 h 761518"/>
              <a:gd name="connsiteX2" fmla="*/ 1591482 w 1591543"/>
              <a:gd name="connsiteY2" fmla="*/ 761518 h 761518"/>
              <a:gd name="connsiteX3" fmla="*/ 0 w 1591543"/>
              <a:gd name="connsiteY3" fmla="*/ 761518 h 761518"/>
              <a:gd name="connsiteX0" fmla="*/ 0 w 1591556"/>
              <a:gd name="connsiteY0" fmla="*/ 756181 h 756181"/>
              <a:gd name="connsiteX1" fmla="*/ 828613 w 1591556"/>
              <a:gd name="connsiteY1" fmla="*/ 0 h 756181"/>
              <a:gd name="connsiteX2" fmla="*/ 1591482 w 1591556"/>
              <a:gd name="connsiteY2" fmla="*/ 756181 h 756181"/>
              <a:gd name="connsiteX3" fmla="*/ 0 w 1591556"/>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68383"/>
              <a:gd name="connsiteY0" fmla="*/ 780013 h 780013"/>
              <a:gd name="connsiteX1" fmla="*/ 805448 w 1568383"/>
              <a:gd name="connsiteY1" fmla="*/ 0 h 780013"/>
              <a:gd name="connsiteX2" fmla="*/ 1568317 w 1568383"/>
              <a:gd name="connsiteY2" fmla="*/ 756181 h 780013"/>
              <a:gd name="connsiteX3" fmla="*/ 0 w 1568383"/>
              <a:gd name="connsiteY3" fmla="*/ 780013 h 780013"/>
              <a:gd name="connsiteX0" fmla="*/ 28149 w 1596532"/>
              <a:gd name="connsiteY0" fmla="*/ 780013 h 780020"/>
              <a:gd name="connsiteX1" fmla="*/ 833597 w 1596532"/>
              <a:gd name="connsiteY1" fmla="*/ 0 h 780020"/>
              <a:gd name="connsiteX2" fmla="*/ 1596466 w 1596532"/>
              <a:gd name="connsiteY2" fmla="*/ 756181 h 780020"/>
              <a:gd name="connsiteX3" fmla="*/ 28149 w 1596532"/>
              <a:gd name="connsiteY3" fmla="*/ 780013 h 780020"/>
              <a:gd name="connsiteX0" fmla="*/ 28149 w 1596719"/>
              <a:gd name="connsiteY0" fmla="*/ 780013 h 780020"/>
              <a:gd name="connsiteX1" fmla="*/ 833597 w 1596719"/>
              <a:gd name="connsiteY1" fmla="*/ 0 h 780020"/>
              <a:gd name="connsiteX2" fmla="*/ 1596466 w 1596719"/>
              <a:gd name="connsiteY2" fmla="*/ 756181 h 780020"/>
              <a:gd name="connsiteX3" fmla="*/ 28149 w 1596719"/>
              <a:gd name="connsiteY3" fmla="*/ 780013 h 780020"/>
              <a:gd name="connsiteX0" fmla="*/ 26113 w 1594683"/>
              <a:gd name="connsiteY0" fmla="*/ 780013 h 780029"/>
              <a:gd name="connsiteX1" fmla="*/ 831561 w 1594683"/>
              <a:gd name="connsiteY1" fmla="*/ 0 h 780029"/>
              <a:gd name="connsiteX2" fmla="*/ 1594430 w 1594683"/>
              <a:gd name="connsiteY2" fmla="*/ 756181 h 780029"/>
              <a:gd name="connsiteX3" fmla="*/ 26113 w 1594683"/>
              <a:gd name="connsiteY3" fmla="*/ 780013 h 780029"/>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780013"/>
              <a:gd name="connsiteX1" fmla="*/ 824864 w 1587986"/>
              <a:gd name="connsiteY1" fmla="*/ 0 h 780013"/>
              <a:gd name="connsiteX2" fmla="*/ 1587733 w 1587986"/>
              <a:gd name="connsiteY2" fmla="*/ 756181 h 780013"/>
              <a:gd name="connsiteX3" fmla="*/ 19416 w 1587986"/>
              <a:gd name="connsiteY3" fmla="*/ 780013 h 780013"/>
              <a:gd name="connsiteX0" fmla="*/ 0 w 1568570"/>
              <a:gd name="connsiteY0" fmla="*/ 780013 h 780013"/>
              <a:gd name="connsiteX1" fmla="*/ 805448 w 1568570"/>
              <a:gd name="connsiteY1" fmla="*/ 0 h 780013"/>
              <a:gd name="connsiteX2" fmla="*/ 1568317 w 1568570"/>
              <a:gd name="connsiteY2" fmla="*/ 756181 h 780013"/>
              <a:gd name="connsiteX3" fmla="*/ 0 w 1568570"/>
              <a:gd name="connsiteY3" fmla="*/ 780013 h 780013"/>
            </a:gdLst>
            <a:ahLst/>
            <a:cxnLst>
              <a:cxn ang="0">
                <a:pos x="connsiteX0" y="connsiteY0"/>
              </a:cxn>
              <a:cxn ang="0">
                <a:pos x="connsiteX1" y="connsiteY1"/>
              </a:cxn>
              <a:cxn ang="0">
                <a:pos x="connsiteX2" y="connsiteY2"/>
              </a:cxn>
              <a:cxn ang="0">
                <a:pos x="connsiteX3" y="connsiteY3"/>
              </a:cxn>
            </a:cxnLst>
            <a:rect l="l" t="t" r="r" b="b"/>
            <a:pathLst>
              <a:path w="1568570" h="780013">
                <a:moveTo>
                  <a:pt x="0" y="780013"/>
                </a:moveTo>
                <a:cubicBezTo>
                  <a:pt x="22577" y="772854"/>
                  <a:pt x="614066" y="457407"/>
                  <a:pt x="805448" y="0"/>
                </a:cubicBezTo>
                <a:cubicBezTo>
                  <a:pt x="1338525" y="651398"/>
                  <a:pt x="1577484" y="756042"/>
                  <a:pt x="1568317" y="756181"/>
                </a:cubicBezTo>
                <a:lnTo>
                  <a:pt x="0" y="780013"/>
                </a:lnTo>
                <a:close/>
              </a:path>
            </a:pathLst>
          </a:custGeom>
          <a:solidFill>
            <a:srgbClr val="303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6">
            <a:extLst>
              <a:ext uri="{FF2B5EF4-FFF2-40B4-BE49-F238E27FC236}">
                <a16:creationId xmlns:a16="http://schemas.microsoft.com/office/drawing/2014/main" id="{A8479A2B-31D9-0E3C-9171-7C8A00505931}"/>
              </a:ext>
            </a:extLst>
          </p:cNvPr>
          <p:cNvSpPr txBox="1">
            <a:spLocks/>
          </p:cNvSpPr>
          <p:nvPr userDrawn="1"/>
        </p:nvSpPr>
        <p:spPr>
          <a:xfrm>
            <a:off x="11291245" y="6408696"/>
            <a:ext cx="1003253" cy="47932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en-US" sz="2000" b="1" cap="all" dirty="0">
                <a:solidFill>
                  <a:srgbClr val="EE426D"/>
                </a:solidFill>
              </a:rPr>
              <a:t>Gn5-1</a:t>
            </a:r>
            <a:endParaRPr lang="en-GB" sz="2000" b="1" cap="all" dirty="0">
              <a:solidFill>
                <a:srgbClr val="EE426D"/>
              </a:solidFill>
            </a:endParaRPr>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Tree>
    <p:extLst>
      <p:ext uri="{BB962C8B-B14F-4D97-AF65-F5344CB8AC3E}">
        <p14:creationId xmlns:p14="http://schemas.microsoft.com/office/powerpoint/2010/main" val="2077589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dirty="0"/>
              <a:t>Click to edit Master title style</a:t>
            </a:r>
            <a:endParaRPr lang="en-US" dirty="0"/>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dirty="0"/>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716713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N5-IC1">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Tree>
    <p:extLst>
      <p:ext uri="{BB962C8B-B14F-4D97-AF65-F5344CB8AC3E}">
        <p14:creationId xmlns:p14="http://schemas.microsoft.com/office/powerpoint/2010/main" val="1585969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GN5-IC1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75818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N5-IC1 li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dirty="0"/>
              <a:t>Click to edit Master title style</a:t>
            </a:r>
            <a:endParaRPr lang="en-US" dirty="0"/>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dirty="0"/>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04814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14C84F7-885B-A94E-8E78-3C548CC59F92}"/>
              </a:ext>
            </a:extLst>
          </p:cNvPr>
          <p:cNvSpPr/>
          <p:nvPr userDrawn="1"/>
        </p:nvSpPr>
        <p:spPr>
          <a:xfrm>
            <a:off x="1538868"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Challenges</a:t>
            </a:r>
          </a:p>
        </p:txBody>
      </p:sp>
      <p:sp>
        <p:nvSpPr>
          <p:cNvPr id="12" name="Rectangle 11">
            <a:extLst>
              <a:ext uri="{FF2B5EF4-FFF2-40B4-BE49-F238E27FC236}">
                <a16:creationId xmlns:a16="http://schemas.microsoft.com/office/drawing/2014/main" id="{E0033503-981C-D64F-93D8-D1BA5F2FF6CB}"/>
              </a:ext>
            </a:extLst>
          </p:cNvPr>
          <p:cNvSpPr/>
          <p:nvPr userDrawn="1"/>
        </p:nvSpPr>
        <p:spPr>
          <a:xfrm>
            <a:off x="3077736"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Achievements</a:t>
            </a:r>
          </a:p>
        </p:txBody>
      </p:sp>
      <p:sp>
        <p:nvSpPr>
          <p:cNvPr id="14" name="Rectangle 13">
            <a:extLst>
              <a:ext uri="{FF2B5EF4-FFF2-40B4-BE49-F238E27FC236}">
                <a16:creationId xmlns:a16="http://schemas.microsoft.com/office/drawing/2014/main" id="{8131B7F4-3BD6-224E-B99D-5A03C421D10D}"/>
              </a:ext>
            </a:extLst>
          </p:cNvPr>
          <p:cNvSpPr/>
          <p:nvPr userDrawn="1"/>
        </p:nvSpPr>
        <p:spPr>
          <a:xfrm>
            <a:off x="4616604"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Conclusions</a:t>
            </a:r>
          </a:p>
        </p:txBody>
      </p:sp>
      <p:sp>
        <p:nvSpPr>
          <p:cNvPr id="16" name="Rectangle 15">
            <a:extLst>
              <a:ext uri="{FF2B5EF4-FFF2-40B4-BE49-F238E27FC236}">
                <a16:creationId xmlns:a16="http://schemas.microsoft.com/office/drawing/2014/main" id="{8F890159-B149-7240-8171-7C52C8290442}"/>
              </a:ext>
            </a:extLst>
          </p:cNvPr>
          <p:cNvSpPr/>
          <p:nvPr userDrawn="1"/>
        </p:nvSpPr>
        <p:spPr>
          <a:xfrm>
            <a:off x="6155472"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Q&amp;A</a:t>
            </a:r>
          </a:p>
        </p:txBody>
      </p:sp>
      <p:sp>
        <p:nvSpPr>
          <p:cNvPr id="2" name="Title 1">
            <a:extLst>
              <a:ext uri="{FF2B5EF4-FFF2-40B4-BE49-F238E27FC236}">
                <a16:creationId xmlns:a16="http://schemas.microsoft.com/office/drawing/2014/main" id="{B8363192-1966-31A9-FD95-8217F77F7A90}"/>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dirty="0"/>
              <a:t>Click to edit Master title style</a:t>
            </a:r>
            <a:endParaRPr lang="en-US" dirty="0"/>
          </a:p>
        </p:txBody>
      </p:sp>
      <p:sp>
        <p:nvSpPr>
          <p:cNvPr id="4" name="Slide Number Placeholder 4">
            <a:extLst>
              <a:ext uri="{FF2B5EF4-FFF2-40B4-BE49-F238E27FC236}">
                <a16:creationId xmlns:a16="http://schemas.microsoft.com/office/drawing/2014/main" id="{6E5318C5-706F-F2A5-CB60-BE840063AA77}"/>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dirty="0"/>
          </a:p>
        </p:txBody>
      </p:sp>
      <p:sp>
        <p:nvSpPr>
          <p:cNvPr id="5" name="Text Placeholder 2">
            <a:extLst>
              <a:ext uri="{FF2B5EF4-FFF2-40B4-BE49-F238E27FC236}">
                <a16:creationId xmlns:a16="http://schemas.microsoft.com/office/drawing/2014/main" id="{3A5C0BC5-752A-CD9F-DAEB-92F43948E06A}"/>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06659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lvl3pPr>
              <a:defRPr sz="2200"/>
            </a:lvl3pPr>
            <a:lvl4pPr>
              <a:defRPr sz="2200"/>
            </a:lvl4pPr>
            <a:lvl5pPr>
              <a:defRPr sz="22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387589"/>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Tree>
    <p:extLst>
      <p:ext uri="{BB962C8B-B14F-4D97-AF65-F5344CB8AC3E}">
        <p14:creationId xmlns:p14="http://schemas.microsoft.com/office/powerpoint/2010/main" val="3822536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187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US" dirty="0"/>
              <a:t>Click to edit Master title style</a:t>
            </a:r>
            <a:endParaRPr lang="en-GB" dirty="0"/>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650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dirty="0"/>
              <a:t>Click to edit Master subtitle styles</a:t>
            </a:r>
          </a:p>
        </p:txBody>
      </p:sp>
      <p:sp>
        <p:nvSpPr>
          <p:cNvPr id="4" name="Text Placeholder 6">
            <a:extLst>
              <a:ext uri="{FF2B5EF4-FFF2-40B4-BE49-F238E27FC236}">
                <a16:creationId xmlns:a16="http://schemas.microsoft.com/office/drawing/2014/main" id="{CCCA3BB8-A994-4079-4751-525E79977CE8}"/>
              </a:ext>
            </a:extLst>
          </p:cNvPr>
          <p:cNvSpPr txBox="1">
            <a:spLocks/>
          </p:cNvSpPr>
          <p:nvPr userDrawn="1"/>
        </p:nvSpPr>
        <p:spPr>
          <a:xfrm>
            <a:off x="744354"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pic>
        <p:nvPicPr>
          <p:cNvPr id="9" name="Picture 8" descr="Graphical user interface, text, email&#10;&#10;Description automatically generated">
            <a:extLst>
              <a:ext uri="{FF2B5EF4-FFF2-40B4-BE49-F238E27FC236}">
                <a16:creationId xmlns:a16="http://schemas.microsoft.com/office/drawing/2014/main" id="{47868D09-7E26-5049-0782-B28B5EDDF46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189" y="5824136"/>
            <a:ext cx="1984777" cy="414874"/>
          </a:xfrm>
          <a:prstGeom prst="rect">
            <a:avLst/>
          </a:prstGeom>
        </p:spPr>
      </p:pic>
    </p:spTree>
    <p:extLst>
      <p:ext uri="{BB962C8B-B14F-4D97-AF65-F5344CB8AC3E}">
        <p14:creationId xmlns:p14="http://schemas.microsoft.com/office/powerpoint/2010/main" val="26838512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3.png"/><Relationship Id="rId5" Type="http://schemas.openxmlformats.org/officeDocument/2006/relationships/theme" Target="../theme/theme3.xml"/><Relationship Id="rId4"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9.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44D23DF3-447B-8C13-7C2C-570B97CE8A84}"/>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bg1"/>
                </a:solidFill>
              </a:rPr>
              <a:t>     |</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rgbClr val="F4E200"/>
                </a:solidFill>
                <a:latin typeface="+mn-lt"/>
              </a:rPr>
              <a:t>GN5-1</a:t>
            </a:r>
            <a:endParaRPr lang="en-GB" sz="1200" b="1" dirty="0">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1973598711"/>
      </p:ext>
    </p:extLst>
  </p:cSld>
  <p:clrMap bg1="lt1" tx1="dk1" bg2="lt2" tx2="dk2" accent1="accent1" accent2="accent2" accent3="accent3" accent4="accent4" accent5="accent5" accent6="accent6" hlink="hlink" folHlink="folHlink"/>
  <p:sldLayoutIdLst>
    <p:sldLayoutId id="2147483680" r:id="rId1"/>
    <p:sldLayoutId id="2147483686" r:id="rId2"/>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bg1"/>
                </a:solidFill>
              </a:rPr>
              <a:t>     |</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rgbClr val="F4E200"/>
                </a:solidFill>
                <a:latin typeface="+mn-lt"/>
              </a:rPr>
              <a:t>GN5-IC1</a:t>
            </a:r>
            <a:endParaRPr lang="en-GB" sz="1200" b="1" dirty="0">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305431622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04562"/>
      </p:ext>
    </p:extLst>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E3F881E-B96E-DF9A-A5E7-193EEFB6779E}"/>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extLst>
      <p:ext uri="{BB962C8B-B14F-4D97-AF65-F5344CB8AC3E}">
        <p14:creationId xmlns:p14="http://schemas.microsoft.com/office/powerpoint/2010/main" val="1789352682"/>
      </p:ext>
    </p:extLst>
  </p:cSld>
  <p:clrMap bg1="lt1" tx1="dk1" bg2="lt2" tx2="dk2" accent1="accent1" accent2="accent2" accent3="accent3" accent4="accent4" accent5="accent5" accent6="accent6" hlink="hlink" folHlink="folHlink"/>
  <p:sldLayoutIdLst>
    <p:sldLayoutId id="2147483684"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png"/><Relationship Id="rId7" Type="http://schemas.openxmlformats.org/officeDocument/2006/relationships/image" Target="../media/image6.png"/><Relationship Id="rId12"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3.jpeg"/><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6">
            <a:extLst>
              <a:ext uri="{FF2B5EF4-FFF2-40B4-BE49-F238E27FC236}">
                <a16:creationId xmlns:a16="http://schemas.microsoft.com/office/drawing/2014/main" id="{58CCB0DA-D0FE-38AB-2E6B-0D79AC5FEAC8}"/>
              </a:ext>
            </a:extLst>
          </p:cNvPr>
          <p:cNvSpPr txBox="1">
            <a:spLocks/>
          </p:cNvSpPr>
          <p:nvPr/>
        </p:nvSpPr>
        <p:spPr>
          <a:xfrm>
            <a:off x="744354" y="3940600"/>
            <a:ext cx="7485589"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dirty="0">
              <a:solidFill>
                <a:schemeClr val="bg1"/>
              </a:solidFill>
            </a:endParaRPr>
          </a:p>
        </p:txBody>
      </p:sp>
      <p:sp>
        <p:nvSpPr>
          <p:cNvPr id="9" name="Date Placeholder 3">
            <a:extLst>
              <a:ext uri="{FF2B5EF4-FFF2-40B4-BE49-F238E27FC236}">
                <a16:creationId xmlns:a16="http://schemas.microsoft.com/office/drawing/2014/main" id="{687597CE-8B20-F5C5-04A9-D7C46491FCD8}"/>
              </a:ext>
            </a:extLst>
          </p:cNvPr>
          <p:cNvSpPr txBox="1">
            <a:spLocks/>
          </p:cNvSpPr>
          <p:nvPr/>
        </p:nvSpPr>
        <p:spPr>
          <a:xfrm>
            <a:off x="744354" y="6344021"/>
            <a:ext cx="6689792" cy="35347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www.geant.org</a:t>
            </a:r>
            <a:endParaRPr lang="en-GB" dirty="0">
              <a:solidFill>
                <a:schemeClr val="bg1"/>
              </a:solidFill>
            </a:endParaRPr>
          </a:p>
          <a:p>
            <a:pPr>
              <a:lnSpc>
                <a:spcPct val="150000"/>
              </a:lnSpc>
            </a:pPr>
            <a:endParaRPr lang="en-GB" dirty="0">
              <a:solidFill>
                <a:schemeClr val="bg1"/>
              </a:solidFill>
            </a:endParaRPr>
          </a:p>
        </p:txBody>
      </p:sp>
      <p:sp>
        <p:nvSpPr>
          <p:cNvPr id="12" name="Text Placeholder 6">
            <a:extLst>
              <a:ext uri="{FF2B5EF4-FFF2-40B4-BE49-F238E27FC236}">
                <a16:creationId xmlns:a16="http://schemas.microsoft.com/office/drawing/2014/main" id="{0EE7EDA4-3067-4DC1-E658-1AB44EC4A9F6}"/>
              </a:ext>
            </a:extLst>
          </p:cNvPr>
          <p:cNvSpPr txBox="1">
            <a:spLocks/>
          </p:cNvSpPr>
          <p:nvPr/>
        </p:nvSpPr>
        <p:spPr>
          <a:xfrm>
            <a:off x="744355" y="5186065"/>
            <a:ext cx="6199690"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Workshop Yerevan, Armenia</a:t>
            </a:r>
          </a:p>
          <a:p>
            <a:r>
              <a:rPr lang="en-US" sz="1600" dirty="0">
                <a:solidFill>
                  <a:schemeClr val="bg1"/>
                </a:solidFill>
              </a:rPr>
              <a:t>5 October 2023</a:t>
            </a:r>
            <a:endParaRPr lang="en-GB" sz="1600" dirty="0">
              <a:solidFill>
                <a:schemeClr val="bg1"/>
              </a:solidFill>
            </a:endParaRPr>
          </a:p>
        </p:txBody>
      </p:sp>
      <p:sp>
        <p:nvSpPr>
          <p:cNvPr id="19" name="Title 18">
            <a:extLst>
              <a:ext uri="{FF2B5EF4-FFF2-40B4-BE49-F238E27FC236}">
                <a16:creationId xmlns:a16="http://schemas.microsoft.com/office/drawing/2014/main" id="{27E757D6-C1A6-5F20-39AE-D5C4BC7D4AF7}"/>
              </a:ext>
            </a:extLst>
          </p:cNvPr>
          <p:cNvSpPr>
            <a:spLocks noGrp="1"/>
          </p:cNvSpPr>
          <p:nvPr>
            <p:ph type="title"/>
          </p:nvPr>
        </p:nvSpPr>
        <p:spPr/>
        <p:txBody>
          <a:bodyPr/>
          <a:lstStyle/>
          <a:p>
            <a:r>
              <a:rPr lang="en-US" dirty="0"/>
              <a:t>Exploring </a:t>
            </a:r>
            <a:r>
              <a:rPr lang="en-US" dirty="0" err="1"/>
              <a:t>Virtualisation</a:t>
            </a:r>
            <a:r>
              <a:rPr lang="en-US" dirty="0"/>
              <a:t> and Monitoring Opportunities in Networking</a:t>
            </a:r>
          </a:p>
        </p:txBody>
      </p:sp>
      <p:sp>
        <p:nvSpPr>
          <p:cNvPr id="18" name="TextBox 17">
            <a:extLst>
              <a:ext uri="{FF2B5EF4-FFF2-40B4-BE49-F238E27FC236}">
                <a16:creationId xmlns:a16="http://schemas.microsoft.com/office/drawing/2014/main" id="{40F61DFB-C9D8-6623-C5F7-5307B8AE32F0}"/>
              </a:ext>
            </a:extLst>
          </p:cNvPr>
          <p:cNvSpPr txBox="1"/>
          <p:nvPr/>
        </p:nvSpPr>
        <p:spPr>
          <a:xfrm>
            <a:off x="744354" y="3340435"/>
            <a:ext cx="6149130" cy="923330"/>
          </a:xfrm>
          <a:prstGeom prst="rect">
            <a:avLst/>
          </a:prstGeom>
          <a:noFill/>
        </p:spPr>
        <p:txBody>
          <a:bodyPr wrap="square">
            <a:spAutoFit/>
          </a:bodyPr>
          <a:lstStyle/>
          <a:p>
            <a:endParaRPr lang="en-US" dirty="0"/>
          </a:p>
          <a:p>
            <a:r>
              <a:rPr lang="en-US" dirty="0">
                <a:solidFill>
                  <a:schemeClr val="bg1"/>
                </a:solidFill>
                <a:cs typeface="Calibri"/>
              </a:rPr>
              <a:t>Elisantila Gaci, RASH</a:t>
            </a:r>
          </a:p>
          <a:p>
            <a:r>
              <a:rPr lang="en-US" dirty="0" err="1">
                <a:solidFill>
                  <a:schemeClr val="bg1"/>
                </a:solidFill>
                <a:cs typeface="Calibri"/>
              </a:rPr>
              <a:t>WiFiMon</a:t>
            </a:r>
            <a:r>
              <a:rPr lang="en-US" dirty="0">
                <a:solidFill>
                  <a:schemeClr val="bg1"/>
                </a:solidFill>
                <a:cs typeface="Calibri"/>
              </a:rPr>
              <a:t> Service Manager</a:t>
            </a:r>
          </a:p>
        </p:txBody>
      </p:sp>
    </p:spTree>
    <p:extLst>
      <p:ext uri="{BB962C8B-B14F-4D97-AF65-F5344CB8AC3E}">
        <p14:creationId xmlns:p14="http://schemas.microsoft.com/office/powerpoint/2010/main" val="3302544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F69FB4F-D390-E9B6-B321-C410BDC7CC83}"/>
              </a:ext>
            </a:extLst>
          </p:cNvPr>
          <p:cNvSpPr>
            <a:spLocks noGrp="1"/>
          </p:cNvSpPr>
          <p:nvPr>
            <p:ph type="sldNum" sz="quarter" idx="4"/>
          </p:nvPr>
        </p:nvSpPr>
        <p:spPr/>
        <p:txBody>
          <a:bodyPr/>
          <a:lstStyle/>
          <a:p>
            <a:pPr defTabSz="914377"/>
            <a:fld id="{6FA41F67-6E16-BC4F-8A8C-42F359C0BCBA}" type="slidenum">
              <a:rPr lang="en-GB" smtClean="0"/>
              <a:pPr defTabSz="914377"/>
              <a:t>10</a:t>
            </a:fld>
            <a:endParaRPr lang="en-GB" dirty="0"/>
          </a:p>
        </p:txBody>
      </p:sp>
      <p:sp>
        <p:nvSpPr>
          <p:cNvPr id="5" name="Google Shape;295;p42">
            <a:extLst>
              <a:ext uri="{FF2B5EF4-FFF2-40B4-BE49-F238E27FC236}">
                <a16:creationId xmlns:a16="http://schemas.microsoft.com/office/drawing/2014/main" id="{3FB4C2FF-6616-3B80-4A66-B35701FB0C86}"/>
              </a:ext>
            </a:extLst>
          </p:cNvPr>
          <p:cNvSpPr txBox="1">
            <a:spLocks noGrp="1"/>
          </p:cNvSpPr>
          <p:nvPr>
            <p:ph type="title"/>
          </p:nvPr>
        </p:nvSpPr>
        <p:spPr>
          <a:xfrm>
            <a:off x="1191898" y="582572"/>
            <a:ext cx="9894600" cy="430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800"/>
              <a:buNone/>
            </a:pPr>
            <a:r>
              <a:rPr lang="en-US" sz="2800" dirty="0">
                <a:latin typeface="+mj-lt"/>
              </a:rPr>
              <a:t>Remote WHP Configuration Made Possible</a:t>
            </a:r>
            <a:endParaRPr sz="2800" dirty="0">
              <a:latin typeface="+mj-lt"/>
            </a:endParaRPr>
          </a:p>
        </p:txBody>
      </p:sp>
      <p:sp>
        <p:nvSpPr>
          <p:cNvPr id="6" name="Google Shape;296;p42">
            <a:extLst>
              <a:ext uri="{FF2B5EF4-FFF2-40B4-BE49-F238E27FC236}">
                <a16:creationId xmlns:a16="http://schemas.microsoft.com/office/drawing/2014/main" id="{D796949D-891A-3EEC-78A1-B4896FDA75C5}"/>
              </a:ext>
            </a:extLst>
          </p:cNvPr>
          <p:cNvSpPr txBox="1">
            <a:spLocks/>
          </p:cNvSpPr>
          <p:nvPr/>
        </p:nvSpPr>
        <p:spPr>
          <a:xfrm>
            <a:off x="1906460" y="5044363"/>
            <a:ext cx="7707322" cy="7600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buNone/>
            </a:pPr>
            <a:r>
              <a:rPr lang="en-US" sz="2200" b="1" dirty="0">
                <a:solidFill>
                  <a:srgbClr val="01B9BF"/>
                </a:solidFill>
                <a:latin typeface="+mj-lt"/>
              </a:rPr>
              <a:t>Configuration files </a:t>
            </a:r>
            <a:r>
              <a:rPr lang="en-US" sz="2200" dirty="0">
                <a:solidFill>
                  <a:schemeClr val="tx1">
                    <a:lumMod val="65000"/>
                    <a:lumOff val="35000"/>
                  </a:schemeClr>
                </a:solidFill>
                <a:latin typeface="+mj-lt"/>
              </a:rPr>
              <a:t>generated from</a:t>
            </a:r>
            <a:r>
              <a:rPr lang="en-US" sz="2200" dirty="0">
                <a:latin typeface="+mj-lt"/>
              </a:rPr>
              <a:t> </a:t>
            </a:r>
            <a:r>
              <a:rPr lang="en-US" sz="2200" b="1" dirty="0">
                <a:solidFill>
                  <a:srgbClr val="01B9BF"/>
                </a:solidFill>
                <a:latin typeface="+mj-lt"/>
              </a:rPr>
              <a:t>templates</a:t>
            </a:r>
            <a:r>
              <a:rPr lang="en-US" sz="2200" b="1" dirty="0">
                <a:solidFill>
                  <a:srgbClr val="FF0000"/>
                </a:solidFill>
                <a:latin typeface="+mj-lt"/>
              </a:rPr>
              <a:t> </a:t>
            </a:r>
            <a:r>
              <a:rPr lang="en-US" sz="2200" dirty="0">
                <a:solidFill>
                  <a:schemeClr val="tx1">
                    <a:lumMod val="65000"/>
                    <a:lumOff val="35000"/>
                  </a:schemeClr>
                </a:solidFill>
                <a:latin typeface="+mj-lt"/>
              </a:rPr>
              <a:t>are transferred from the WAS to the respective probes</a:t>
            </a:r>
          </a:p>
        </p:txBody>
      </p:sp>
      <p:sp>
        <p:nvSpPr>
          <p:cNvPr id="7" name="Oval 6">
            <a:extLst>
              <a:ext uri="{FF2B5EF4-FFF2-40B4-BE49-F238E27FC236}">
                <a16:creationId xmlns:a16="http://schemas.microsoft.com/office/drawing/2014/main" id="{26B3FE44-EFAD-98FC-4464-733616135727}"/>
              </a:ext>
            </a:extLst>
          </p:cNvPr>
          <p:cNvSpPr/>
          <p:nvPr/>
        </p:nvSpPr>
        <p:spPr>
          <a:xfrm>
            <a:off x="1125870" y="2272166"/>
            <a:ext cx="419878" cy="401217"/>
          </a:xfrm>
          <a:prstGeom prst="ellipse">
            <a:avLst/>
          </a:prstGeom>
          <a:solidFill>
            <a:srgbClr val="01B9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latin typeface="+mj-lt"/>
              </a:rPr>
              <a:t>1</a:t>
            </a:r>
            <a:endParaRPr lang="en-US" b="1" dirty="0">
              <a:solidFill>
                <a:schemeClr val="bg1">
                  <a:lumMod val="95000"/>
                </a:schemeClr>
              </a:solidFill>
              <a:latin typeface="+mj-lt"/>
            </a:endParaRPr>
          </a:p>
        </p:txBody>
      </p:sp>
      <p:sp>
        <p:nvSpPr>
          <p:cNvPr id="8" name="Oval 7">
            <a:extLst>
              <a:ext uri="{FF2B5EF4-FFF2-40B4-BE49-F238E27FC236}">
                <a16:creationId xmlns:a16="http://schemas.microsoft.com/office/drawing/2014/main" id="{6CD623C3-7B6B-1790-86DC-D03CBAC7339A}"/>
              </a:ext>
            </a:extLst>
          </p:cNvPr>
          <p:cNvSpPr/>
          <p:nvPr/>
        </p:nvSpPr>
        <p:spPr>
          <a:xfrm>
            <a:off x="1101730" y="3979857"/>
            <a:ext cx="419878" cy="401217"/>
          </a:xfrm>
          <a:prstGeom prst="ellipse">
            <a:avLst/>
          </a:prstGeom>
          <a:solidFill>
            <a:srgbClr val="01B9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mj-lt"/>
              </a:rPr>
              <a:t>2</a:t>
            </a:r>
            <a:endParaRPr lang="en-US" b="1" dirty="0">
              <a:solidFill>
                <a:schemeClr val="bg1"/>
              </a:solidFill>
              <a:latin typeface="+mj-lt"/>
            </a:endParaRPr>
          </a:p>
        </p:txBody>
      </p:sp>
      <p:sp>
        <p:nvSpPr>
          <p:cNvPr id="9" name="Google Shape;296;p42">
            <a:extLst>
              <a:ext uri="{FF2B5EF4-FFF2-40B4-BE49-F238E27FC236}">
                <a16:creationId xmlns:a16="http://schemas.microsoft.com/office/drawing/2014/main" id="{7A334DB5-C180-787F-F1E9-E1C3D4900827}"/>
              </a:ext>
            </a:extLst>
          </p:cNvPr>
          <p:cNvSpPr txBox="1">
            <a:spLocks/>
          </p:cNvSpPr>
          <p:nvPr/>
        </p:nvSpPr>
        <p:spPr>
          <a:xfrm>
            <a:off x="1895038" y="3815088"/>
            <a:ext cx="7100828" cy="104745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buNone/>
            </a:pPr>
            <a:r>
              <a:rPr lang="en-US" sz="2200" b="1" dirty="0">
                <a:solidFill>
                  <a:srgbClr val="01B9BF"/>
                </a:solidFill>
                <a:latin typeface="+mj-lt"/>
              </a:rPr>
              <a:t>Salt includes a </a:t>
            </a:r>
            <a:r>
              <a:rPr lang="en-US" sz="2200" b="1" dirty="0" err="1">
                <a:solidFill>
                  <a:srgbClr val="01B9BF"/>
                </a:solidFill>
                <a:latin typeface="+mj-lt"/>
              </a:rPr>
              <a:t>ZeroMQ</a:t>
            </a:r>
            <a:r>
              <a:rPr lang="en-US" sz="2200" b="1" dirty="0">
                <a:solidFill>
                  <a:srgbClr val="01B9BF"/>
                </a:solidFill>
                <a:latin typeface="+mj-lt"/>
              </a:rPr>
              <a:t> message broker: </a:t>
            </a:r>
            <a:br>
              <a:rPr lang="en-US" sz="2200" b="1" dirty="0">
                <a:solidFill>
                  <a:srgbClr val="FF0000"/>
                </a:solidFill>
                <a:latin typeface="+mj-lt"/>
              </a:rPr>
            </a:br>
            <a:r>
              <a:rPr lang="en-US" sz="2200" dirty="0">
                <a:solidFill>
                  <a:schemeClr val="tx1">
                    <a:lumMod val="65000"/>
                    <a:lumOff val="35000"/>
                  </a:schemeClr>
                </a:solidFill>
                <a:latin typeface="+mj-lt"/>
              </a:rPr>
              <a:t>Parallel configuration regardless of the WHP number</a:t>
            </a:r>
          </a:p>
        </p:txBody>
      </p:sp>
      <p:sp>
        <p:nvSpPr>
          <p:cNvPr id="10" name="Oval 9">
            <a:extLst>
              <a:ext uri="{FF2B5EF4-FFF2-40B4-BE49-F238E27FC236}">
                <a16:creationId xmlns:a16="http://schemas.microsoft.com/office/drawing/2014/main" id="{9752CABE-8376-D600-79EA-842086AA33CD}"/>
              </a:ext>
            </a:extLst>
          </p:cNvPr>
          <p:cNvSpPr/>
          <p:nvPr/>
        </p:nvSpPr>
        <p:spPr>
          <a:xfrm>
            <a:off x="1113151" y="5239425"/>
            <a:ext cx="419878" cy="401217"/>
          </a:xfrm>
          <a:prstGeom prst="ellipse">
            <a:avLst/>
          </a:prstGeom>
          <a:solidFill>
            <a:srgbClr val="01B9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mj-lt"/>
              </a:rPr>
              <a:t>3</a:t>
            </a:r>
            <a:endParaRPr lang="en-US" b="1" dirty="0">
              <a:solidFill>
                <a:schemeClr val="bg1"/>
              </a:solidFill>
              <a:latin typeface="+mj-lt"/>
            </a:endParaRPr>
          </a:p>
        </p:txBody>
      </p:sp>
      <p:sp>
        <p:nvSpPr>
          <p:cNvPr id="11" name="Google Shape;296;p42">
            <a:extLst>
              <a:ext uri="{FF2B5EF4-FFF2-40B4-BE49-F238E27FC236}">
                <a16:creationId xmlns:a16="http://schemas.microsoft.com/office/drawing/2014/main" id="{8283A801-F21E-8A17-1577-A98F1E7C8267}"/>
              </a:ext>
            </a:extLst>
          </p:cNvPr>
          <p:cNvSpPr txBox="1">
            <a:spLocks/>
          </p:cNvSpPr>
          <p:nvPr/>
        </p:nvSpPr>
        <p:spPr>
          <a:xfrm>
            <a:off x="1906459" y="2079676"/>
            <a:ext cx="8220502" cy="163755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buNone/>
            </a:pPr>
            <a:r>
              <a:rPr lang="en-US" sz="2200" b="1" dirty="0">
                <a:solidFill>
                  <a:srgbClr val="01B9BF"/>
                </a:solidFill>
                <a:latin typeface="+mj-lt"/>
              </a:rPr>
              <a:t>Salt establishes application layer communication: </a:t>
            </a:r>
            <a:br>
              <a:rPr lang="en-US" sz="2200" b="1" dirty="0">
                <a:solidFill>
                  <a:srgbClr val="FF0000"/>
                </a:solidFill>
                <a:latin typeface="+mj-lt"/>
              </a:rPr>
            </a:br>
            <a:r>
              <a:rPr lang="en-US" sz="2200" dirty="0">
                <a:solidFill>
                  <a:schemeClr val="tx1">
                    <a:lumMod val="65000"/>
                    <a:lumOff val="35000"/>
                  </a:schemeClr>
                </a:solidFill>
                <a:latin typeface="+mj-lt"/>
              </a:rPr>
              <a:t>-   WHP’s are remotely configured from the WAS</a:t>
            </a:r>
          </a:p>
          <a:p>
            <a:pPr marL="342900" indent="-342900">
              <a:spcBef>
                <a:spcPts val="0"/>
              </a:spcBef>
              <a:buFontTx/>
              <a:buChar char="-"/>
            </a:pPr>
            <a:r>
              <a:rPr lang="en-US" sz="2200" dirty="0">
                <a:solidFill>
                  <a:schemeClr val="tx1">
                    <a:lumMod val="65000"/>
                    <a:lumOff val="35000"/>
                  </a:schemeClr>
                </a:solidFill>
                <a:latin typeface="+mj-lt"/>
              </a:rPr>
              <a:t>Remote reconfiguration possible even for WHP’s behind NAT</a:t>
            </a:r>
          </a:p>
          <a:p>
            <a:pPr marL="342900" indent="-342900">
              <a:spcBef>
                <a:spcPts val="0"/>
              </a:spcBef>
              <a:buFontTx/>
              <a:buChar char="-"/>
            </a:pPr>
            <a:r>
              <a:rPr lang="en-US" sz="2200" dirty="0">
                <a:solidFill>
                  <a:schemeClr val="tx1">
                    <a:lumMod val="65000"/>
                    <a:lumOff val="35000"/>
                  </a:schemeClr>
                </a:solidFill>
                <a:latin typeface="+mj-lt"/>
              </a:rPr>
              <a:t>Public IP addresses are not required </a:t>
            </a:r>
            <a:r>
              <a:rPr lang="en-US" sz="2200" dirty="0">
                <a:solidFill>
                  <a:schemeClr val="tx1">
                    <a:lumMod val="65000"/>
                    <a:lumOff val="35000"/>
                  </a:schemeClr>
                </a:solidFill>
                <a:latin typeface="+mj-lt"/>
                <a:sym typeface="Wingdings" panose="05000000000000000000" pitchFamily="2" charset="2"/>
              </a:rPr>
              <a:t> IP space is not consumed</a:t>
            </a:r>
            <a:endParaRPr lang="en-US" sz="2200" dirty="0">
              <a:solidFill>
                <a:schemeClr val="tx1">
                  <a:lumMod val="65000"/>
                  <a:lumOff val="35000"/>
                </a:schemeClr>
              </a:solidFill>
              <a:latin typeface="+mj-lt"/>
            </a:endParaRPr>
          </a:p>
        </p:txBody>
      </p:sp>
      <p:pic>
        <p:nvPicPr>
          <p:cNvPr id="12" name="Picture 11" descr="A blue text on a black background&#10;&#10;Description automatically generated with low confidence">
            <a:extLst>
              <a:ext uri="{FF2B5EF4-FFF2-40B4-BE49-F238E27FC236}">
                <a16:creationId xmlns:a16="http://schemas.microsoft.com/office/drawing/2014/main" id="{77DAD046-EECC-28A0-DA34-BCD4FA84C9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49212" y="579929"/>
            <a:ext cx="1196938" cy="272840"/>
          </a:xfrm>
          <a:prstGeom prst="rect">
            <a:avLst/>
          </a:prstGeom>
        </p:spPr>
      </p:pic>
    </p:spTree>
    <p:extLst>
      <p:ext uri="{BB962C8B-B14F-4D97-AF65-F5344CB8AC3E}">
        <p14:creationId xmlns:p14="http://schemas.microsoft.com/office/powerpoint/2010/main" val="1376337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E689A-931C-6313-7841-8C05BED6E3C2}"/>
              </a:ext>
            </a:extLst>
          </p:cNvPr>
          <p:cNvSpPr>
            <a:spLocks noGrp="1"/>
          </p:cNvSpPr>
          <p:nvPr>
            <p:ph type="title"/>
          </p:nvPr>
        </p:nvSpPr>
        <p:spPr/>
        <p:txBody>
          <a:bodyPr/>
          <a:lstStyle/>
          <a:p>
            <a:endParaRPr lang="en-US" dirty="0"/>
          </a:p>
        </p:txBody>
      </p:sp>
      <p:sp>
        <p:nvSpPr>
          <p:cNvPr id="3" name="Slide Number Placeholder 2">
            <a:extLst>
              <a:ext uri="{FF2B5EF4-FFF2-40B4-BE49-F238E27FC236}">
                <a16:creationId xmlns:a16="http://schemas.microsoft.com/office/drawing/2014/main" id="{728D5347-0E29-0AF6-A8D6-7C0A29321A11}"/>
              </a:ext>
            </a:extLst>
          </p:cNvPr>
          <p:cNvSpPr>
            <a:spLocks noGrp="1"/>
          </p:cNvSpPr>
          <p:nvPr>
            <p:ph type="sldNum" sz="quarter" idx="4"/>
          </p:nvPr>
        </p:nvSpPr>
        <p:spPr/>
        <p:txBody>
          <a:bodyPr/>
          <a:lstStyle/>
          <a:p>
            <a:pPr defTabSz="914377"/>
            <a:fld id="{6FA41F67-6E16-BC4F-8A8C-42F359C0BCBA}" type="slidenum">
              <a:rPr lang="en-GB" smtClean="0"/>
              <a:pPr defTabSz="914377"/>
              <a:t>11</a:t>
            </a:fld>
            <a:endParaRPr lang="en-GB" dirty="0"/>
          </a:p>
        </p:txBody>
      </p:sp>
      <p:sp>
        <p:nvSpPr>
          <p:cNvPr id="5" name="Rectangle 4">
            <a:extLst>
              <a:ext uri="{FF2B5EF4-FFF2-40B4-BE49-F238E27FC236}">
                <a16:creationId xmlns:a16="http://schemas.microsoft.com/office/drawing/2014/main" id="{1AE09772-48DF-8578-E4F8-6E6652292D37}"/>
              </a:ext>
            </a:extLst>
          </p:cNvPr>
          <p:cNvSpPr/>
          <p:nvPr/>
        </p:nvSpPr>
        <p:spPr>
          <a:xfrm>
            <a:off x="0" y="0"/>
            <a:ext cx="1729404" cy="6858000"/>
          </a:xfrm>
          <a:prstGeom prst="rect">
            <a:avLst/>
          </a:prstGeom>
          <a:solidFill>
            <a:srgbClr val="001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wifi symbol with dots and lines&#10;&#10;Description automatically generated with low confidence">
            <a:extLst>
              <a:ext uri="{FF2B5EF4-FFF2-40B4-BE49-F238E27FC236}">
                <a16:creationId xmlns:a16="http://schemas.microsoft.com/office/drawing/2014/main" id="{B2701653-F5FB-51EC-AB4B-B338D3B2B2E3}"/>
              </a:ext>
            </a:extLst>
          </p:cNvPr>
          <p:cNvPicPr>
            <a:picLocks noChangeAspect="1"/>
          </p:cNvPicPr>
          <p:nvPr/>
        </p:nvPicPr>
        <p:blipFill>
          <a:blip r:embed="rId2"/>
          <a:stretch>
            <a:fillRect/>
          </a:stretch>
        </p:blipFill>
        <p:spPr>
          <a:xfrm>
            <a:off x="1729404" y="-89452"/>
            <a:ext cx="12192000" cy="7225748"/>
          </a:xfrm>
          <a:prstGeom prst="rect">
            <a:avLst/>
          </a:prstGeom>
        </p:spPr>
      </p:pic>
      <p:sp>
        <p:nvSpPr>
          <p:cNvPr id="7" name="Title 1">
            <a:extLst>
              <a:ext uri="{FF2B5EF4-FFF2-40B4-BE49-F238E27FC236}">
                <a16:creationId xmlns:a16="http://schemas.microsoft.com/office/drawing/2014/main" id="{9AD04018-9B3C-63C6-DD63-AFDEB5EBFB4D}"/>
              </a:ext>
            </a:extLst>
          </p:cNvPr>
          <p:cNvSpPr txBox="1">
            <a:spLocks/>
          </p:cNvSpPr>
          <p:nvPr/>
        </p:nvSpPr>
        <p:spPr>
          <a:xfrm>
            <a:off x="1070015" y="684608"/>
            <a:ext cx="9894723" cy="4309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GB" sz="2400" b="1" kern="1200" cap="none" baseline="0">
                <a:solidFill>
                  <a:srgbClr val="1F4270"/>
                </a:solidFill>
                <a:latin typeface="+mn-lt"/>
                <a:ea typeface="+mj-ea"/>
                <a:cs typeface="+mj-cs"/>
              </a:defRPr>
            </a:lvl1pPr>
          </a:lstStyle>
          <a:p>
            <a:r>
              <a:rPr lang="en-US" sz="2800">
                <a:solidFill>
                  <a:srgbClr val="33CCCC"/>
                </a:solidFill>
                <a:latin typeface="+mj-lt"/>
              </a:rPr>
              <a:t>Future work</a:t>
            </a:r>
            <a:endParaRPr lang="en-US" sz="2800" dirty="0">
              <a:solidFill>
                <a:srgbClr val="33CCCC"/>
              </a:solidFill>
              <a:latin typeface="+mj-lt"/>
            </a:endParaRPr>
          </a:p>
        </p:txBody>
      </p:sp>
      <p:sp>
        <p:nvSpPr>
          <p:cNvPr id="8" name="Text Placeholder 2">
            <a:extLst>
              <a:ext uri="{FF2B5EF4-FFF2-40B4-BE49-F238E27FC236}">
                <a16:creationId xmlns:a16="http://schemas.microsoft.com/office/drawing/2014/main" id="{C666C9A6-641A-855E-8E3F-2EE047437E36}"/>
              </a:ext>
            </a:extLst>
          </p:cNvPr>
          <p:cNvSpPr txBox="1">
            <a:spLocks/>
          </p:cNvSpPr>
          <p:nvPr/>
        </p:nvSpPr>
        <p:spPr>
          <a:xfrm>
            <a:off x="615466" y="2787502"/>
            <a:ext cx="4474694" cy="34719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200" dirty="0">
              <a:solidFill>
                <a:schemeClr val="bg1"/>
              </a:solidFill>
              <a:latin typeface="+mj-lt"/>
            </a:endParaRPr>
          </a:p>
          <a:p>
            <a:r>
              <a:rPr lang="en-US" sz="2200" dirty="0">
                <a:solidFill>
                  <a:schemeClr val="bg1"/>
                </a:solidFill>
                <a:latin typeface="+mj-lt"/>
              </a:rPr>
              <a:t>Machine learning for performance prediction</a:t>
            </a:r>
          </a:p>
          <a:p>
            <a:endParaRPr lang="en-US" sz="2200" dirty="0">
              <a:solidFill>
                <a:schemeClr val="bg1"/>
              </a:solidFill>
              <a:latin typeface="+mj-lt"/>
            </a:endParaRPr>
          </a:p>
          <a:p>
            <a:r>
              <a:rPr lang="en-US" sz="2200" dirty="0">
                <a:solidFill>
                  <a:schemeClr val="bg1"/>
                </a:solidFill>
                <a:latin typeface="+mj-lt"/>
              </a:rPr>
              <a:t>More visualization options</a:t>
            </a:r>
          </a:p>
        </p:txBody>
      </p:sp>
      <p:pic>
        <p:nvPicPr>
          <p:cNvPr id="9" name="Picture 8" descr="A picture containing font, graphics, logo, text&#10;&#10;Description automatically generated">
            <a:extLst>
              <a:ext uri="{FF2B5EF4-FFF2-40B4-BE49-F238E27FC236}">
                <a16:creationId xmlns:a16="http://schemas.microsoft.com/office/drawing/2014/main" id="{D6EBA6BC-C5C8-6841-F1E8-DDAEE875B22C}"/>
              </a:ext>
            </a:extLst>
          </p:cNvPr>
          <p:cNvPicPr>
            <a:picLocks noChangeAspect="1"/>
          </p:cNvPicPr>
          <p:nvPr/>
        </p:nvPicPr>
        <p:blipFill>
          <a:blip r:embed="rId3" cstate="print">
            <a:alphaModFix amt="70000"/>
            <a:extLst>
              <a:ext uri="{28A0092B-C50C-407E-A947-70E740481C1C}">
                <a14:useLocalDpi xmlns:a14="http://schemas.microsoft.com/office/drawing/2010/main" val="0"/>
              </a:ext>
            </a:extLst>
          </a:blip>
          <a:stretch>
            <a:fillRect/>
          </a:stretch>
        </p:blipFill>
        <p:spPr>
          <a:xfrm>
            <a:off x="10795902" y="761375"/>
            <a:ext cx="1195974" cy="272620"/>
          </a:xfrm>
          <a:prstGeom prst="rect">
            <a:avLst/>
          </a:prstGeom>
        </p:spPr>
      </p:pic>
    </p:spTree>
    <p:extLst>
      <p:ext uri="{BB962C8B-B14F-4D97-AF65-F5344CB8AC3E}">
        <p14:creationId xmlns:p14="http://schemas.microsoft.com/office/powerpoint/2010/main" val="1441345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5957C4-33F6-A01F-C64A-191BBE102ED0}"/>
              </a:ext>
            </a:extLst>
          </p:cNvPr>
          <p:cNvSpPr>
            <a:spLocks noGrp="1"/>
          </p:cNvSpPr>
          <p:nvPr>
            <p:ph type="title"/>
          </p:nvPr>
        </p:nvSpPr>
        <p:spPr/>
        <p:txBody>
          <a:bodyPr/>
          <a:lstStyle/>
          <a:p>
            <a:r>
              <a:rPr lang="en-US" dirty="0"/>
              <a:t>Thank You</a:t>
            </a:r>
          </a:p>
        </p:txBody>
      </p:sp>
      <p:sp>
        <p:nvSpPr>
          <p:cNvPr id="2" name="TextBox 1">
            <a:extLst>
              <a:ext uri="{FF2B5EF4-FFF2-40B4-BE49-F238E27FC236}">
                <a16:creationId xmlns:a16="http://schemas.microsoft.com/office/drawing/2014/main" id="{1074FDB0-C3E1-9C4F-A17A-174BF39CB70B}"/>
              </a:ext>
            </a:extLst>
          </p:cNvPr>
          <p:cNvSpPr txBox="1"/>
          <p:nvPr/>
        </p:nvSpPr>
        <p:spPr>
          <a:xfrm>
            <a:off x="744354" y="3340435"/>
            <a:ext cx="6149130" cy="646331"/>
          </a:xfrm>
          <a:prstGeom prst="rect">
            <a:avLst/>
          </a:prstGeom>
          <a:noFill/>
        </p:spPr>
        <p:txBody>
          <a:bodyPr wrap="square">
            <a:spAutoFit/>
          </a:bodyPr>
          <a:lstStyle/>
          <a:p>
            <a:endParaRPr lang="en-US" dirty="0"/>
          </a:p>
          <a:p>
            <a:r>
              <a:rPr lang="en-US" dirty="0" err="1">
                <a:solidFill>
                  <a:schemeClr val="bg1"/>
                </a:solidFill>
                <a:cs typeface="Calibri"/>
              </a:rPr>
              <a:t>WiFiMon</a:t>
            </a:r>
            <a:r>
              <a:rPr lang="en-US" dirty="0">
                <a:solidFill>
                  <a:schemeClr val="bg1"/>
                </a:solidFill>
                <a:cs typeface="Calibri"/>
              </a:rPr>
              <a:t> mailing list: wifimon-ops@lists.geant.org</a:t>
            </a:r>
          </a:p>
        </p:txBody>
      </p:sp>
    </p:spTree>
    <p:extLst>
      <p:ext uri="{BB962C8B-B14F-4D97-AF65-F5344CB8AC3E}">
        <p14:creationId xmlns:p14="http://schemas.microsoft.com/office/powerpoint/2010/main" val="2435187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899A5E-9296-8E1A-1DC9-0AB80A15A9D1}"/>
              </a:ext>
            </a:extLst>
          </p:cNvPr>
          <p:cNvSpPr>
            <a:spLocks noGrp="1"/>
          </p:cNvSpPr>
          <p:nvPr>
            <p:ph type="sldNum" sz="quarter" idx="4"/>
          </p:nvPr>
        </p:nvSpPr>
        <p:spPr/>
        <p:txBody>
          <a:bodyPr/>
          <a:lstStyle/>
          <a:p>
            <a:pPr defTabSz="914377"/>
            <a:fld id="{6FA41F67-6E16-BC4F-8A8C-42F359C0BCBA}" type="slidenum">
              <a:rPr lang="en-GB" smtClean="0"/>
              <a:pPr defTabSz="914377"/>
              <a:t>2</a:t>
            </a:fld>
            <a:endParaRPr lang="en-GB" dirty="0"/>
          </a:p>
        </p:txBody>
      </p:sp>
      <p:pic>
        <p:nvPicPr>
          <p:cNvPr id="12" name="Picture 11" descr="A blue text on a black background&#10;&#10;Description automatically generated with low confidence">
            <a:extLst>
              <a:ext uri="{FF2B5EF4-FFF2-40B4-BE49-F238E27FC236}">
                <a16:creationId xmlns:a16="http://schemas.microsoft.com/office/drawing/2014/main" id="{462CC7CD-9BA2-B157-8909-82FC5D75C6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49212" y="579929"/>
            <a:ext cx="1196938" cy="272840"/>
          </a:xfrm>
          <a:prstGeom prst="rect">
            <a:avLst/>
          </a:prstGeom>
        </p:spPr>
      </p:pic>
      <p:pic>
        <p:nvPicPr>
          <p:cNvPr id="4" name="Picture 3" descr="A cartoon of a child lying in bed&#10;&#10;Description automatically generated">
            <a:extLst>
              <a:ext uri="{FF2B5EF4-FFF2-40B4-BE49-F238E27FC236}">
                <a16:creationId xmlns:a16="http://schemas.microsoft.com/office/drawing/2014/main" id="{DD3AB266-EE16-220F-9F53-B35857B68D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2872" y="0"/>
            <a:ext cx="11804952" cy="6640286"/>
          </a:xfrm>
          <a:prstGeom prst="rect">
            <a:avLst/>
          </a:prstGeom>
        </p:spPr>
      </p:pic>
    </p:spTree>
    <p:extLst>
      <p:ext uri="{BB962C8B-B14F-4D97-AF65-F5344CB8AC3E}">
        <p14:creationId xmlns:p14="http://schemas.microsoft.com/office/powerpoint/2010/main" val="2025800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899A5E-9296-8E1A-1DC9-0AB80A15A9D1}"/>
              </a:ext>
            </a:extLst>
          </p:cNvPr>
          <p:cNvSpPr>
            <a:spLocks noGrp="1"/>
          </p:cNvSpPr>
          <p:nvPr>
            <p:ph type="sldNum" sz="quarter" idx="4"/>
          </p:nvPr>
        </p:nvSpPr>
        <p:spPr/>
        <p:txBody>
          <a:bodyPr/>
          <a:lstStyle/>
          <a:p>
            <a:pPr defTabSz="914377"/>
            <a:fld id="{6FA41F67-6E16-BC4F-8A8C-42F359C0BCBA}" type="slidenum">
              <a:rPr lang="en-GB" smtClean="0"/>
              <a:pPr defTabSz="914377"/>
              <a:t>3</a:t>
            </a:fld>
            <a:endParaRPr lang="en-GB" dirty="0"/>
          </a:p>
        </p:txBody>
      </p:sp>
      <p:sp>
        <p:nvSpPr>
          <p:cNvPr id="9" name="Text Placeholder 2">
            <a:extLst>
              <a:ext uri="{FF2B5EF4-FFF2-40B4-BE49-F238E27FC236}">
                <a16:creationId xmlns:a16="http://schemas.microsoft.com/office/drawing/2014/main" id="{FB76BE1F-7752-5FC8-638F-49A4E4D2B5A8}"/>
              </a:ext>
            </a:extLst>
          </p:cNvPr>
          <p:cNvSpPr txBox="1">
            <a:spLocks/>
          </p:cNvSpPr>
          <p:nvPr/>
        </p:nvSpPr>
        <p:spPr>
          <a:xfrm>
            <a:off x="645851" y="1828799"/>
            <a:ext cx="4255933" cy="40623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An open-source </a:t>
            </a:r>
            <a:r>
              <a:rPr lang="en-US" sz="1800" kern="100" dirty="0" err="1">
                <a:solidFill>
                  <a:schemeClr val="tx1">
                    <a:lumMod val="65000"/>
                    <a:lumOff val="35000"/>
                  </a:schemeClr>
                </a:solidFill>
                <a:latin typeface="+mj-lt"/>
                <a:ea typeface="Calibri" panose="020F0502020204030204" pitchFamily="34" charset="0"/>
                <a:cs typeface="Times New Roman" panose="02020603050405020304" pitchFamily="18" charset="0"/>
              </a:rPr>
              <a:t>wifi</a:t>
            </a:r>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 network monitoring and performance verification system</a:t>
            </a:r>
          </a:p>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Vendor - independent, </a:t>
            </a:r>
          </a:p>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Transparent to the </a:t>
            </a:r>
            <a:r>
              <a:rPr lang="en-US" sz="1800" kern="100" dirty="0" err="1">
                <a:solidFill>
                  <a:schemeClr val="tx1">
                    <a:lumMod val="65000"/>
                    <a:lumOff val="35000"/>
                  </a:schemeClr>
                </a:solidFill>
                <a:latin typeface="+mj-lt"/>
                <a:ea typeface="Calibri" panose="020F0502020204030204" pitchFamily="34" charset="0"/>
                <a:cs typeface="Times New Roman" panose="02020603050405020304" pitchFamily="18" charset="0"/>
              </a:rPr>
              <a:t>WiFi</a:t>
            </a:r>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 network users</a:t>
            </a:r>
          </a:p>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Uses well-known open-source components</a:t>
            </a:r>
          </a:p>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Independent of </a:t>
            </a:r>
            <a:r>
              <a:rPr lang="en-US" sz="1800" kern="100" dirty="0" err="1">
                <a:solidFill>
                  <a:schemeClr val="tx1">
                    <a:lumMod val="65000"/>
                    <a:lumOff val="35000"/>
                  </a:schemeClr>
                </a:solidFill>
                <a:latin typeface="+mj-lt"/>
                <a:ea typeface="Calibri" panose="020F0502020204030204" pitchFamily="34" charset="0"/>
                <a:cs typeface="Times New Roman" panose="02020603050405020304" pitchFamily="18" charset="0"/>
              </a:rPr>
              <a:t>WiFi</a:t>
            </a:r>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 network technology</a:t>
            </a:r>
          </a:p>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Captures user’s perception of the network quality</a:t>
            </a:r>
          </a:p>
          <a:p>
            <a:endParaRPr lang="en-US" dirty="0"/>
          </a:p>
        </p:txBody>
      </p:sp>
      <p:sp>
        <p:nvSpPr>
          <p:cNvPr id="10" name="Google Shape;295;p42">
            <a:extLst>
              <a:ext uri="{FF2B5EF4-FFF2-40B4-BE49-F238E27FC236}">
                <a16:creationId xmlns:a16="http://schemas.microsoft.com/office/drawing/2014/main" id="{F2C50ACE-7F10-12D7-DF5A-2B595CDA2CC9}"/>
              </a:ext>
            </a:extLst>
          </p:cNvPr>
          <p:cNvSpPr txBox="1">
            <a:spLocks/>
          </p:cNvSpPr>
          <p:nvPr/>
        </p:nvSpPr>
        <p:spPr>
          <a:xfrm>
            <a:off x="645850" y="579929"/>
            <a:ext cx="9894600" cy="4308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1E4E79"/>
              </a:buClr>
              <a:buSzPts val="1800"/>
              <a:buFont typeface="Calibri"/>
              <a:buNone/>
              <a:defRPr sz="3200" b="1" i="0" u="none" strike="noStrike" cap="none">
                <a:solidFill>
                  <a:srgbClr val="1E4E7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2800" dirty="0" err="1">
                <a:latin typeface="+mj-lt"/>
              </a:rPr>
              <a:t>WiFiMon</a:t>
            </a:r>
            <a:r>
              <a:rPr lang="en-US" sz="2800" dirty="0">
                <a:latin typeface="+mj-lt"/>
              </a:rPr>
              <a:t>: Introduction</a:t>
            </a:r>
          </a:p>
        </p:txBody>
      </p:sp>
      <p:pic>
        <p:nvPicPr>
          <p:cNvPr id="11" name="Picture 10">
            <a:extLst>
              <a:ext uri="{FF2B5EF4-FFF2-40B4-BE49-F238E27FC236}">
                <a16:creationId xmlns:a16="http://schemas.microsoft.com/office/drawing/2014/main" id="{41ADE4A5-750F-12B4-DD47-FD12D415CB9E}"/>
              </a:ext>
            </a:extLst>
          </p:cNvPr>
          <p:cNvPicPr>
            <a:picLocks noChangeAspect="1"/>
          </p:cNvPicPr>
          <p:nvPr/>
        </p:nvPicPr>
        <p:blipFill>
          <a:blip r:embed="rId3"/>
          <a:stretch>
            <a:fillRect/>
          </a:stretch>
        </p:blipFill>
        <p:spPr>
          <a:xfrm>
            <a:off x="5461660" y="1649138"/>
            <a:ext cx="5452883" cy="4663449"/>
          </a:xfrm>
          <a:prstGeom prst="rect">
            <a:avLst/>
          </a:prstGeom>
        </p:spPr>
      </p:pic>
      <p:pic>
        <p:nvPicPr>
          <p:cNvPr id="12" name="Picture 11" descr="A blue text on a black background&#10;&#10;Description automatically generated with low confidence">
            <a:extLst>
              <a:ext uri="{FF2B5EF4-FFF2-40B4-BE49-F238E27FC236}">
                <a16:creationId xmlns:a16="http://schemas.microsoft.com/office/drawing/2014/main" id="{462CC7CD-9BA2-B157-8909-82FC5D75C65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49212" y="579929"/>
            <a:ext cx="1196938" cy="272840"/>
          </a:xfrm>
          <a:prstGeom prst="rect">
            <a:avLst/>
          </a:prstGeom>
        </p:spPr>
      </p:pic>
    </p:spTree>
    <p:extLst>
      <p:ext uri="{BB962C8B-B14F-4D97-AF65-F5344CB8AC3E}">
        <p14:creationId xmlns:p14="http://schemas.microsoft.com/office/powerpoint/2010/main" val="3553558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10DA3B-928E-A3D0-5177-C2CA2F7C9E42}"/>
              </a:ext>
            </a:extLst>
          </p:cNvPr>
          <p:cNvSpPr>
            <a:spLocks noGrp="1"/>
          </p:cNvSpPr>
          <p:nvPr>
            <p:ph type="sldNum" sz="quarter" idx="4"/>
          </p:nvPr>
        </p:nvSpPr>
        <p:spPr/>
        <p:txBody>
          <a:bodyPr/>
          <a:lstStyle/>
          <a:p>
            <a:pPr defTabSz="914377"/>
            <a:fld id="{6FA41F67-6E16-BC4F-8A8C-42F359C0BCBA}" type="slidenum">
              <a:rPr lang="en-GB" smtClean="0"/>
              <a:pPr defTabSz="914377"/>
              <a:t>4</a:t>
            </a:fld>
            <a:endParaRPr lang="en-GB" dirty="0"/>
          </a:p>
        </p:txBody>
      </p:sp>
      <p:sp>
        <p:nvSpPr>
          <p:cNvPr id="5" name="Text Placeholder 2">
            <a:extLst>
              <a:ext uri="{FF2B5EF4-FFF2-40B4-BE49-F238E27FC236}">
                <a16:creationId xmlns:a16="http://schemas.microsoft.com/office/drawing/2014/main" id="{85CD7882-E869-CD25-5407-439A36556B1A}"/>
              </a:ext>
            </a:extLst>
          </p:cNvPr>
          <p:cNvSpPr txBox="1">
            <a:spLocks/>
          </p:cNvSpPr>
          <p:nvPr/>
        </p:nvSpPr>
        <p:spPr>
          <a:xfrm>
            <a:off x="764500" y="1588957"/>
            <a:ext cx="4047343" cy="44370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kern="100" dirty="0" err="1">
                <a:solidFill>
                  <a:schemeClr val="tx1">
                    <a:lumMod val="65000"/>
                    <a:lumOff val="35000"/>
                  </a:schemeClr>
                </a:solidFill>
                <a:latin typeface="+mj-lt"/>
                <a:ea typeface="Calibri" panose="020F0502020204030204" pitchFamily="34" charset="0"/>
                <a:cs typeface="Times New Roman" panose="02020603050405020304" pitchFamily="18" charset="0"/>
              </a:rPr>
              <a:t>WiFiMon</a:t>
            </a:r>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 relies on two monitoring data sources:</a:t>
            </a:r>
          </a:p>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Crowdsourced measurements</a:t>
            </a:r>
          </a:p>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Hardware probe measurements </a:t>
            </a:r>
          </a:p>
          <a:p>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Performance data collected from active measurements:</a:t>
            </a:r>
          </a:p>
          <a:p>
            <a:pPr lvl="1"/>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Calculated by end-devices (WSP's and WHP's)</a:t>
            </a:r>
          </a:p>
          <a:p>
            <a:pPr lvl="1"/>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Streamed to the WAS</a:t>
            </a:r>
          </a:p>
          <a:p>
            <a:pPr lvl="1"/>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Optionally correlated with RADIUS/DHCP logs for richer analysis</a:t>
            </a:r>
          </a:p>
          <a:p>
            <a:pPr lvl="1"/>
            <a:r>
              <a:rPr lang="en-US" sz="1800" kern="100" dirty="0">
                <a:solidFill>
                  <a:schemeClr val="tx1">
                    <a:lumMod val="65000"/>
                    <a:lumOff val="35000"/>
                  </a:schemeClr>
                </a:solidFill>
                <a:latin typeface="+mj-lt"/>
                <a:ea typeface="Calibri" panose="020F0502020204030204" pitchFamily="34" charset="0"/>
                <a:cs typeface="Times New Roman" panose="02020603050405020304" pitchFamily="18" charset="0"/>
              </a:rPr>
              <a:t>Visualized through various dashboards of the WAS;</a:t>
            </a:r>
          </a:p>
          <a:p>
            <a:pPr marL="50800" indent="0">
              <a:buFont typeface="Arial" panose="020B0604020202020204" pitchFamily="34" charset="0"/>
              <a:buNone/>
            </a:pPr>
            <a:endParaRPr lang="en-US" dirty="0"/>
          </a:p>
        </p:txBody>
      </p:sp>
      <p:pic>
        <p:nvPicPr>
          <p:cNvPr id="6" name="Picture 5">
            <a:extLst>
              <a:ext uri="{FF2B5EF4-FFF2-40B4-BE49-F238E27FC236}">
                <a16:creationId xmlns:a16="http://schemas.microsoft.com/office/drawing/2014/main" id="{2A079B74-EC78-3331-5A47-E57EF789960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201588" y="1802194"/>
            <a:ext cx="5494188" cy="3957642"/>
          </a:xfrm>
          <a:prstGeom prst="rect">
            <a:avLst/>
          </a:prstGeom>
        </p:spPr>
      </p:pic>
      <p:sp>
        <p:nvSpPr>
          <p:cNvPr id="7" name="Google Shape;295;p42">
            <a:extLst>
              <a:ext uri="{FF2B5EF4-FFF2-40B4-BE49-F238E27FC236}">
                <a16:creationId xmlns:a16="http://schemas.microsoft.com/office/drawing/2014/main" id="{FB9297E7-07D4-DE92-550B-DFF4A9074E83}"/>
              </a:ext>
            </a:extLst>
          </p:cNvPr>
          <p:cNvSpPr txBox="1">
            <a:spLocks/>
          </p:cNvSpPr>
          <p:nvPr/>
        </p:nvSpPr>
        <p:spPr>
          <a:xfrm>
            <a:off x="645850" y="579929"/>
            <a:ext cx="9894600" cy="4308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1E4E79"/>
              </a:buClr>
              <a:buSzPts val="1800"/>
              <a:buFont typeface="Calibri"/>
              <a:buNone/>
              <a:defRPr sz="3200" b="1" i="0" u="none" strike="noStrike" cap="none">
                <a:solidFill>
                  <a:srgbClr val="1E4E7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2800" dirty="0">
                <a:latin typeface="+mj-lt"/>
              </a:rPr>
              <a:t>How it works</a:t>
            </a:r>
          </a:p>
        </p:txBody>
      </p:sp>
      <p:pic>
        <p:nvPicPr>
          <p:cNvPr id="8" name="Picture 7" descr="A blue text on a black background&#10;&#10;Description automatically generated with low confidence">
            <a:extLst>
              <a:ext uri="{FF2B5EF4-FFF2-40B4-BE49-F238E27FC236}">
                <a16:creationId xmlns:a16="http://schemas.microsoft.com/office/drawing/2014/main" id="{9C0DEAFE-6B24-12DD-38BC-F56BD252883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49212" y="579929"/>
            <a:ext cx="1196938" cy="272840"/>
          </a:xfrm>
          <a:prstGeom prst="rect">
            <a:avLst/>
          </a:prstGeom>
        </p:spPr>
      </p:pic>
    </p:spTree>
    <p:extLst>
      <p:ext uri="{BB962C8B-B14F-4D97-AF65-F5344CB8AC3E}">
        <p14:creationId xmlns:p14="http://schemas.microsoft.com/office/powerpoint/2010/main" val="994754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3135D53-49F1-438D-A0A5-098F3CA41370}"/>
              </a:ext>
            </a:extLst>
          </p:cNvPr>
          <p:cNvSpPr>
            <a:spLocks noGrp="1"/>
          </p:cNvSpPr>
          <p:nvPr>
            <p:ph type="sldNum" sz="quarter" idx="4"/>
          </p:nvPr>
        </p:nvSpPr>
        <p:spPr/>
        <p:txBody>
          <a:bodyPr/>
          <a:lstStyle/>
          <a:p>
            <a:pPr defTabSz="914377"/>
            <a:fld id="{6FA41F67-6E16-BC4F-8A8C-42F359C0BCBA}" type="slidenum">
              <a:rPr lang="en-GB" smtClean="0"/>
              <a:pPr defTabSz="914377"/>
              <a:t>5</a:t>
            </a:fld>
            <a:endParaRPr lang="en-GB" dirty="0"/>
          </a:p>
        </p:txBody>
      </p:sp>
      <p:pic>
        <p:nvPicPr>
          <p:cNvPr id="5" name="Picture 4" descr="A picture containing text, font, logo, emblem&#10;&#10;Description automatically generated">
            <a:extLst>
              <a:ext uri="{FF2B5EF4-FFF2-40B4-BE49-F238E27FC236}">
                <a16:creationId xmlns:a16="http://schemas.microsoft.com/office/drawing/2014/main" id="{3B4735A5-25D4-E37A-CC85-2B3DFE66FB0C}"/>
              </a:ext>
            </a:extLst>
          </p:cNvPr>
          <p:cNvPicPr>
            <a:picLocks noChangeAspect="1"/>
          </p:cNvPicPr>
          <p:nvPr/>
        </p:nvPicPr>
        <p:blipFill>
          <a:blip r:embed="rId3"/>
          <a:stretch>
            <a:fillRect/>
          </a:stretch>
        </p:blipFill>
        <p:spPr>
          <a:xfrm>
            <a:off x="4666122" y="2538361"/>
            <a:ext cx="1962916" cy="1584963"/>
          </a:xfrm>
          <a:prstGeom prst="rect">
            <a:avLst/>
          </a:prstGeom>
        </p:spPr>
      </p:pic>
      <p:pic>
        <p:nvPicPr>
          <p:cNvPr id="6" name="Picture 5" descr="A close-up of a grid&#10;&#10;Description automatically generated with low confidence">
            <a:extLst>
              <a:ext uri="{FF2B5EF4-FFF2-40B4-BE49-F238E27FC236}">
                <a16:creationId xmlns:a16="http://schemas.microsoft.com/office/drawing/2014/main" id="{D08922D8-A8CB-F71F-BD8E-D5E74D10D7BD}"/>
              </a:ext>
            </a:extLst>
          </p:cNvPr>
          <p:cNvPicPr>
            <a:picLocks noChangeAspect="1"/>
          </p:cNvPicPr>
          <p:nvPr/>
        </p:nvPicPr>
        <p:blipFill>
          <a:blip r:embed="rId4"/>
          <a:stretch>
            <a:fillRect/>
          </a:stretch>
        </p:blipFill>
        <p:spPr>
          <a:xfrm>
            <a:off x="1157981" y="3292844"/>
            <a:ext cx="1359404" cy="416181"/>
          </a:xfrm>
          <a:prstGeom prst="rect">
            <a:avLst/>
          </a:prstGeom>
        </p:spPr>
      </p:pic>
      <p:pic>
        <p:nvPicPr>
          <p:cNvPr id="7" name="Picture 6" descr="A picture containing text, font, graphics, screenshot&#10;&#10;Description automatically generated">
            <a:extLst>
              <a:ext uri="{FF2B5EF4-FFF2-40B4-BE49-F238E27FC236}">
                <a16:creationId xmlns:a16="http://schemas.microsoft.com/office/drawing/2014/main" id="{EB3DAB7F-6C88-C109-1530-FDCD44209B9B}"/>
              </a:ext>
            </a:extLst>
          </p:cNvPr>
          <p:cNvPicPr>
            <a:picLocks noChangeAspect="1"/>
          </p:cNvPicPr>
          <p:nvPr/>
        </p:nvPicPr>
        <p:blipFill>
          <a:blip r:embed="rId5"/>
          <a:stretch>
            <a:fillRect/>
          </a:stretch>
        </p:blipFill>
        <p:spPr>
          <a:xfrm>
            <a:off x="1168905" y="2601517"/>
            <a:ext cx="1358817" cy="647055"/>
          </a:xfrm>
          <a:prstGeom prst="rect">
            <a:avLst/>
          </a:prstGeom>
        </p:spPr>
      </p:pic>
      <p:sp>
        <p:nvSpPr>
          <p:cNvPr id="8" name="Rectangle: Rounded Corners 7">
            <a:extLst>
              <a:ext uri="{FF2B5EF4-FFF2-40B4-BE49-F238E27FC236}">
                <a16:creationId xmlns:a16="http://schemas.microsoft.com/office/drawing/2014/main" id="{A17AE08F-B1B3-6CBE-0605-C20F9E52BCBA}"/>
              </a:ext>
            </a:extLst>
          </p:cNvPr>
          <p:cNvSpPr/>
          <p:nvPr/>
        </p:nvSpPr>
        <p:spPr>
          <a:xfrm>
            <a:off x="1493486" y="1363574"/>
            <a:ext cx="2428406" cy="885099"/>
          </a:xfrm>
          <a:prstGeom prst="roundRect">
            <a:avLst/>
          </a:prstGeom>
          <a:solidFill>
            <a:srgbClr val="FDDB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001543"/>
                </a:solidFill>
                <a:latin typeface="+mj-lt"/>
              </a:rPr>
              <a:t>NRENs</a:t>
            </a:r>
          </a:p>
        </p:txBody>
      </p:sp>
      <p:sp>
        <p:nvSpPr>
          <p:cNvPr id="9" name="Rectangle: Rounded Corners 8">
            <a:extLst>
              <a:ext uri="{FF2B5EF4-FFF2-40B4-BE49-F238E27FC236}">
                <a16:creationId xmlns:a16="http://schemas.microsoft.com/office/drawing/2014/main" id="{C8487C22-BC25-E099-E1C2-A11022A3BDDB}"/>
              </a:ext>
            </a:extLst>
          </p:cNvPr>
          <p:cNvSpPr/>
          <p:nvPr/>
        </p:nvSpPr>
        <p:spPr>
          <a:xfrm>
            <a:off x="4433377" y="1363574"/>
            <a:ext cx="2428406" cy="885099"/>
          </a:xfrm>
          <a:prstGeom prst="roundRect">
            <a:avLst/>
          </a:prstGeom>
          <a:solidFill>
            <a:srgbClr val="01B9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001543"/>
                </a:solidFill>
                <a:latin typeface="+mj-lt"/>
              </a:rPr>
              <a:t>Campus Networks</a:t>
            </a:r>
          </a:p>
        </p:txBody>
      </p:sp>
      <p:sp>
        <p:nvSpPr>
          <p:cNvPr id="10" name="Rectangle: Rounded Corners 9">
            <a:extLst>
              <a:ext uri="{FF2B5EF4-FFF2-40B4-BE49-F238E27FC236}">
                <a16:creationId xmlns:a16="http://schemas.microsoft.com/office/drawing/2014/main" id="{E0B5A256-FB1D-D5BF-68D4-68E0FC2C1A2C}"/>
              </a:ext>
            </a:extLst>
          </p:cNvPr>
          <p:cNvSpPr/>
          <p:nvPr/>
        </p:nvSpPr>
        <p:spPr>
          <a:xfrm>
            <a:off x="7373268" y="1383822"/>
            <a:ext cx="2428406" cy="885099"/>
          </a:xfrm>
          <a:prstGeom prst="roundRect">
            <a:avLst/>
          </a:prstGeom>
          <a:solidFill>
            <a:srgbClr val="1DA7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mj-lt"/>
              </a:rPr>
              <a:t>Conference Venues</a:t>
            </a:r>
          </a:p>
        </p:txBody>
      </p:sp>
      <p:sp>
        <p:nvSpPr>
          <p:cNvPr id="11" name="Google Shape;295;p42">
            <a:extLst>
              <a:ext uri="{FF2B5EF4-FFF2-40B4-BE49-F238E27FC236}">
                <a16:creationId xmlns:a16="http://schemas.microsoft.com/office/drawing/2014/main" id="{9F8F4EB9-981A-A5B9-7A24-BBE9B169C455}"/>
              </a:ext>
            </a:extLst>
          </p:cNvPr>
          <p:cNvSpPr txBox="1">
            <a:spLocks/>
          </p:cNvSpPr>
          <p:nvPr/>
        </p:nvSpPr>
        <p:spPr>
          <a:xfrm>
            <a:off x="645850" y="579929"/>
            <a:ext cx="9894600" cy="4308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1E4E79"/>
              </a:buClr>
              <a:buSzPts val="1800"/>
              <a:buFont typeface="Calibri"/>
              <a:buNone/>
              <a:defRPr sz="3200" b="1" i="0" u="none" strike="noStrike" cap="none">
                <a:solidFill>
                  <a:srgbClr val="1E4E7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2800" dirty="0">
                <a:latin typeface="+mj-lt"/>
              </a:rPr>
              <a:t>Who is it for</a:t>
            </a:r>
          </a:p>
        </p:txBody>
      </p:sp>
      <p:pic>
        <p:nvPicPr>
          <p:cNvPr id="12" name="Picture 11" descr="A picture containing text, font, logo, graphics&#10;&#10;Description automatically generated">
            <a:extLst>
              <a:ext uri="{FF2B5EF4-FFF2-40B4-BE49-F238E27FC236}">
                <a16:creationId xmlns:a16="http://schemas.microsoft.com/office/drawing/2014/main" id="{FD6CE0B1-E11E-C8C7-BBD2-ABE2F0142C75}"/>
              </a:ext>
            </a:extLst>
          </p:cNvPr>
          <p:cNvPicPr>
            <a:picLocks noChangeAspect="1"/>
          </p:cNvPicPr>
          <p:nvPr/>
        </p:nvPicPr>
        <p:blipFill>
          <a:blip r:embed="rId6"/>
          <a:stretch>
            <a:fillRect/>
          </a:stretch>
        </p:blipFill>
        <p:spPr>
          <a:xfrm>
            <a:off x="7577821" y="2784953"/>
            <a:ext cx="2019300" cy="685800"/>
          </a:xfrm>
          <a:prstGeom prst="rect">
            <a:avLst/>
          </a:prstGeom>
        </p:spPr>
      </p:pic>
      <p:pic>
        <p:nvPicPr>
          <p:cNvPr id="13" name="Picture 12" descr="A blue text on a black background&#10;&#10;Description automatically generated with low confidence">
            <a:extLst>
              <a:ext uri="{FF2B5EF4-FFF2-40B4-BE49-F238E27FC236}">
                <a16:creationId xmlns:a16="http://schemas.microsoft.com/office/drawing/2014/main" id="{9C567E5E-BD55-F07E-A017-FF68E249E4A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349212" y="579929"/>
            <a:ext cx="1196938" cy="272840"/>
          </a:xfrm>
          <a:prstGeom prst="rect">
            <a:avLst/>
          </a:prstGeom>
        </p:spPr>
      </p:pic>
      <p:pic>
        <p:nvPicPr>
          <p:cNvPr id="1026" name="Picture 2" descr="CERN (High Energy Physics) | CS3MESH4EOSC">
            <a:extLst>
              <a:ext uri="{FF2B5EF4-FFF2-40B4-BE49-F238E27FC236}">
                <a16:creationId xmlns:a16="http://schemas.microsoft.com/office/drawing/2014/main" id="{927313BF-C9B3-9686-ECE3-1F2CC61EEEB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94984" y="3470550"/>
            <a:ext cx="1476587" cy="83058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ess Kit - HEAnet">
            <a:extLst>
              <a:ext uri="{FF2B5EF4-FFF2-40B4-BE49-F238E27FC236}">
                <a16:creationId xmlns:a16="http://schemas.microsoft.com/office/drawing/2014/main" id="{69F8E54F-1FEB-BA95-8C88-2E1662514AE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22288" y="2605130"/>
            <a:ext cx="1251014" cy="51017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NORDUnet Strategy 2015-2020 - NORDUnet">
            <a:extLst>
              <a:ext uri="{FF2B5EF4-FFF2-40B4-BE49-F238E27FC236}">
                <a16:creationId xmlns:a16="http://schemas.microsoft.com/office/drawing/2014/main" id="{55799C39-1288-3302-52CB-A2A481FC94FD}"/>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133356" y="3832527"/>
            <a:ext cx="1775703" cy="41618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RENU-CERT — Team">
            <a:extLst>
              <a:ext uri="{FF2B5EF4-FFF2-40B4-BE49-F238E27FC236}">
                <a16:creationId xmlns:a16="http://schemas.microsoft.com/office/drawing/2014/main" id="{D1207CD2-A6D5-7FC5-46DF-2517A14BDA13}"/>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786988" y="4415740"/>
            <a:ext cx="976124" cy="83058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No photo description available.">
            <a:extLst>
              <a:ext uri="{FF2B5EF4-FFF2-40B4-BE49-F238E27FC236}">
                <a16:creationId xmlns:a16="http://schemas.microsoft.com/office/drawing/2014/main" id="{84742777-05DE-72B4-C183-7D59D3205794}"/>
              </a:ext>
            </a:extLst>
          </p:cNvPr>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t="20971" b="25055"/>
          <a:stretch/>
        </p:blipFill>
        <p:spPr bwMode="auto">
          <a:xfrm>
            <a:off x="1181009" y="4468263"/>
            <a:ext cx="1068500" cy="57670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AMRES - Wikipedia">
            <a:extLst>
              <a:ext uri="{FF2B5EF4-FFF2-40B4-BE49-F238E27FC236}">
                <a16:creationId xmlns:a16="http://schemas.microsoft.com/office/drawing/2014/main" id="{9EDA2A6B-97E9-873F-CAFA-F4449CF429AD}"/>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157981" y="5170081"/>
            <a:ext cx="1033625" cy="885099"/>
          </a:xfrm>
          <a:prstGeom prst="rect">
            <a:avLst/>
          </a:prstGeom>
          <a:noFill/>
          <a:extLst>
            <a:ext uri="{909E8E84-426E-40DD-AFC4-6F175D3DCCD1}">
              <a14:hiddenFill xmlns:a14="http://schemas.microsoft.com/office/drawing/2010/main">
                <a:solidFill>
                  <a:srgbClr val="FFFFFF"/>
                </a:solidFill>
              </a14:hiddenFill>
            </a:ext>
          </a:extLst>
        </p:spPr>
      </p:pic>
      <p:sp>
        <p:nvSpPr>
          <p:cNvPr id="4" name="Google Shape;295;p42">
            <a:extLst>
              <a:ext uri="{FF2B5EF4-FFF2-40B4-BE49-F238E27FC236}">
                <a16:creationId xmlns:a16="http://schemas.microsoft.com/office/drawing/2014/main" id="{9B232CE2-35FD-F0DE-D26D-D9239EDC3179}"/>
              </a:ext>
            </a:extLst>
          </p:cNvPr>
          <p:cNvSpPr txBox="1">
            <a:spLocks noGrp="1"/>
          </p:cNvSpPr>
          <p:nvPr>
            <p:ph type="title"/>
          </p:nvPr>
        </p:nvSpPr>
        <p:spPr>
          <a:xfrm>
            <a:off x="7577821" y="4130012"/>
            <a:ext cx="2428407" cy="104006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800"/>
              <a:buNone/>
            </a:pPr>
            <a:r>
              <a:rPr lang="en-US" sz="2800" i="1" dirty="0">
                <a:latin typeface="+mj-lt"/>
              </a:rPr>
              <a:t>GÉANT Symposium 2020 </a:t>
            </a:r>
            <a:endParaRPr lang="en-US" sz="2800" dirty="0">
              <a:latin typeface="+mj-lt"/>
            </a:endParaRPr>
          </a:p>
        </p:txBody>
      </p:sp>
    </p:spTree>
    <p:extLst>
      <p:ext uri="{BB962C8B-B14F-4D97-AF65-F5344CB8AC3E}">
        <p14:creationId xmlns:p14="http://schemas.microsoft.com/office/powerpoint/2010/main" val="2866872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90FA5CA-8F77-8367-5676-D67884D93BC3}"/>
              </a:ext>
            </a:extLst>
          </p:cNvPr>
          <p:cNvSpPr>
            <a:spLocks noGrp="1"/>
          </p:cNvSpPr>
          <p:nvPr>
            <p:ph type="sldNum" sz="quarter" idx="4"/>
          </p:nvPr>
        </p:nvSpPr>
        <p:spPr/>
        <p:txBody>
          <a:bodyPr/>
          <a:lstStyle/>
          <a:p>
            <a:pPr defTabSz="914377"/>
            <a:fld id="{6FA41F67-6E16-BC4F-8A8C-42F359C0BCBA}" type="slidenum">
              <a:rPr lang="en-GB" smtClean="0"/>
              <a:pPr defTabSz="914377"/>
              <a:t>6</a:t>
            </a:fld>
            <a:endParaRPr lang="en-GB" dirty="0"/>
          </a:p>
        </p:txBody>
      </p:sp>
      <p:sp>
        <p:nvSpPr>
          <p:cNvPr id="5" name="Rectangle 4">
            <a:extLst>
              <a:ext uri="{FF2B5EF4-FFF2-40B4-BE49-F238E27FC236}">
                <a16:creationId xmlns:a16="http://schemas.microsoft.com/office/drawing/2014/main" id="{CB689745-7AB9-5E03-9EA9-253C0EDEA01C}"/>
              </a:ext>
            </a:extLst>
          </p:cNvPr>
          <p:cNvSpPr/>
          <p:nvPr/>
        </p:nvSpPr>
        <p:spPr>
          <a:xfrm>
            <a:off x="10346635" y="14667"/>
            <a:ext cx="2027582" cy="69626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text, graphic design, poster, screenshot&#10;&#10;Description automatically generated">
            <a:extLst>
              <a:ext uri="{FF2B5EF4-FFF2-40B4-BE49-F238E27FC236}">
                <a16:creationId xmlns:a16="http://schemas.microsoft.com/office/drawing/2014/main" id="{9BE312CA-0AD2-0327-9C1E-00CAF60D0923}"/>
              </a:ext>
            </a:extLst>
          </p:cNvPr>
          <p:cNvPicPr>
            <a:picLocks noChangeAspect="1"/>
          </p:cNvPicPr>
          <p:nvPr/>
        </p:nvPicPr>
        <p:blipFill>
          <a:blip r:embed="rId3"/>
          <a:stretch>
            <a:fillRect/>
          </a:stretch>
        </p:blipFill>
        <p:spPr>
          <a:xfrm>
            <a:off x="0" y="-35027"/>
            <a:ext cx="12192000" cy="7490010"/>
          </a:xfrm>
          <a:prstGeom prst="rect">
            <a:avLst/>
          </a:prstGeom>
        </p:spPr>
      </p:pic>
    </p:spTree>
    <p:extLst>
      <p:ext uri="{BB962C8B-B14F-4D97-AF65-F5344CB8AC3E}">
        <p14:creationId xmlns:p14="http://schemas.microsoft.com/office/powerpoint/2010/main" val="1883354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EC04463-04CC-598E-3669-29C49444DF9B}"/>
              </a:ext>
            </a:extLst>
          </p:cNvPr>
          <p:cNvSpPr>
            <a:spLocks noGrp="1"/>
          </p:cNvSpPr>
          <p:nvPr>
            <p:ph type="sldNum" sz="quarter" idx="4"/>
          </p:nvPr>
        </p:nvSpPr>
        <p:spPr/>
        <p:txBody>
          <a:bodyPr/>
          <a:lstStyle/>
          <a:p>
            <a:pPr defTabSz="914377"/>
            <a:fld id="{6FA41F67-6E16-BC4F-8A8C-42F359C0BCBA}" type="slidenum">
              <a:rPr lang="en-GB" smtClean="0"/>
              <a:pPr defTabSz="914377"/>
              <a:t>7</a:t>
            </a:fld>
            <a:endParaRPr lang="en-GB" dirty="0"/>
          </a:p>
        </p:txBody>
      </p:sp>
      <p:sp>
        <p:nvSpPr>
          <p:cNvPr id="5" name="Google Shape;295;p42">
            <a:extLst>
              <a:ext uri="{FF2B5EF4-FFF2-40B4-BE49-F238E27FC236}">
                <a16:creationId xmlns:a16="http://schemas.microsoft.com/office/drawing/2014/main" id="{C6F158D3-5248-AF5A-1BA0-59758D42A04B}"/>
              </a:ext>
            </a:extLst>
          </p:cNvPr>
          <p:cNvSpPr txBox="1">
            <a:spLocks noGrp="1"/>
          </p:cNvSpPr>
          <p:nvPr>
            <p:ph type="title"/>
          </p:nvPr>
        </p:nvSpPr>
        <p:spPr>
          <a:xfrm>
            <a:off x="1052745" y="520743"/>
            <a:ext cx="9894600" cy="430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800"/>
              <a:buNone/>
            </a:pPr>
            <a:r>
              <a:rPr lang="en-US" sz="2800" i="1" dirty="0">
                <a:latin typeface="+mj-lt"/>
              </a:rPr>
              <a:t>WHP Configuration &amp; Control</a:t>
            </a:r>
            <a:endParaRPr sz="2800" dirty="0">
              <a:latin typeface="+mj-lt"/>
            </a:endParaRPr>
          </a:p>
        </p:txBody>
      </p:sp>
      <p:sp>
        <p:nvSpPr>
          <p:cNvPr id="6" name="Google Shape;296;p42">
            <a:extLst>
              <a:ext uri="{FF2B5EF4-FFF2-40B4-BE49-F238E27FC236}">
                <a16:creationId xmlns:a16="http://schemas.microsoft.com/office/drawing/2014/main" id="{65997E83-BB7C-6FCA-A45C-0C8059B4FE00}"/>
              </a:ext>
            </a:extLst>
          </p:cNvPr>
          <p:cNvSpPr txBox="1">
            <a:spLocks/>
          </p:cNvSpPr>
          <p:nvPr/>
        </p:nvSpPr>
        <p:spPr>
          <a:xfrm>
            <a:off x="1052745" y="1124193"/>
            <a:ext cx="4970362" cy="2431832"/>
          </a:xfrm>
          <a:prstGeom prst="rect">
            <a:avLst/>
          </a:prstGeom>
          <a:noFill/>
          <a:ln w="38100">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buNone/>
            </a:pPr>
            <a:r>
              <a:rPr lang="en-US" sz="2200" b="1" u="sng" dirty="0">
                <a:solidFill>
                  <a:srgbClr val="01B9BF"/>
                </a:solidFill>
                <a:latin typeface="+mj-lt"/>
              </a:rPr>
              <a:t>Old approach </a:t>
            </a:r>
            <a:endParaRPr lang="en-US" sz="2200" dirty="0">
              <a:solidFill>
                <a:srgbClr val="01B9BF"/>
              </a:solidFill>
              <a:latin typeface="+mj-lt"/>
            </a:endParaRPr>
          </a:p>
          <a:p>
            <a:pPr marL="0" indent="0">
              <a:spcBef>
                <a:spcPts val="0"/>
              </a:spcBef>
              <a:buFont typeface="Arial"/>
              <a:buNone/>
            </a:pPr>
            <a:r>
              <a:rPr lang="en-US" sz="2200" dirty="0">
                <a:solidFill>
                  <a:schemeClr val="tx1">
                    <a:lumMod val="65000"/>
                    <a:lumOff val="35000"/>
                  </a:schemeClr>
                </a:solidFill>
                <a:latin typeface="+mj-lt"/>
              </a:rPr>
              <a:t>Administrator feedback demonstrated </a:t>
            </a:r>
            <a:r>
              <a:rPr lang="en-US" sz="2200" b="1" dirty="0">
                <a:solidFill>
                  <a:schemeClr val="tx1">
                    <a:lumMod val="65000"/>
                    <a:lumOff val="35000"/>
                  </a:schemeClr>
                </a:solidFill>
                <a:latin typeface="+mj-lt"/>
              </a:rPr>
              <a:t>limitations</a:t>
            </a:r>
            <a:r>
              <a:rPr lang="en-US" sz="2200" dirty="0">
                <a:solidFill>
                  <a:schemeClr val="tx1">
                    <a:lumMod val="65000"/>
                    <a:lumOff val="35000"/>
                  </a:schemeClr>
                </a:solidFill>
                <a:latin typeface="+mj-lt"/>
              </a:rPr>
              <a:t>:</a:t>
            </a:r>
            <a:endParaRPr lang="en-US" sz="2200" dirty="0">
              <a:solidFill>
                <a:schemeClr val="tx1">
                  <a:lumMod val="65000"/>
                  <a:lumOff val="35000"/>
                </a:schemeClr>
              </a:solidFill>
              <a:highlight>
                <a:srgbClr val="FFFF00"/>
              </a:highlight>
              <a:latin typeface="+mj-lt"/>
            </a:endParaRPr>
          </a:p>
          <a:p>
            <a:pPr marL="342900" indent="-342900">
              <a:spcBef>
                <a:spcPts val="0"/>
              </a:spcBef>
            </a:pPr>
            <a:r>
              <a:rPr lang="en-US" sz="2200" dirty="0">
                <a:solidFill>
                  <a:schemeClr val="tx1">
                    <a:lumMod val="65000"/>
                    <a:lumOff val="35000"/>
                  </a:schemeClr>
                </a:solidFill>
                <a:latin typeface="+mj-lt"/>
              </a:rPr>
              <a:t>In</a:t>
            </a:r>
            <a:r>
              <a:rPr lang="en-US" sz="2200" b="1" dirty="0">
                <a:solidFill>
                  <a:schemeClr val="tx1">
                    <a:lumMod val="65000"/>
                    <a:lumOff val="35000"/>
                  </a:schemeClr>
                </a:solidFill>
                <a:latin typeface="+mj-lt"/>
              </a:rPr>
              <a:t> NAT networks</a:t>
            </a:r>
            <a:endParaRPr lang="en-US" sz="2200" dirty="0">
              <a:solidFill>
                <a:schemeClr val="tx1">
                  <a:lumMod val="65000"/>
                  <a:lumOff val="35000"/>
                </a:schemeClr>
              </a:solidFill>
              <a:latin typeface="+mj-lt"/>
            </a:endParaRPr>
          </a:p>
          <a:p>
            <a:pPr marL="342900" indent="-342900">
              <a:spcBef>
                <a:spcPts val="0"/>
              </a:spcBef>
            </a:pPr>
            <a:r>
              <a:rPr lang="en-US" sz="2200" dirty="0">
                <a:solidFill>
                  <a:schemeClr val="tx1">
                    <a:lumMod val="65000"/>
                    <a:lumOff val="35000"/>
                  </a:schemeClr>
                </a:solidFill>
                <a:latin typeface="+mj-lt"/>
              </a:rPr>
              <a:t>In </a:t>
            </a:r>
            <a:r>
              <a:rPr lang="en-US" sz="2200" b="1" dirty="0">
                <a:solidFill>
                  <a:schemeClr val="tx1">
                    <a:lumMod val="65000"/>
                    <a:lumOff val="35000"/>
                  </a:schemeClr>
                </a:solidFill>
                <a:latin typeface="+mj-lt"/>
              </a:rPr>
              <a:t>public networks</a:t>
            </a:r>
            <a:endParaRPr lang="en-US" sz="2200" dirty="0">
              <a:solidFill>
                <a:schemeClr val="tx1">
                  <a:lumMod val="65000"/>
                  <a:lumOff val="35000"/>
                </a:schemeClr>
              </a:solidFill>
              <a:latin typeface="+mj-lt"/>
            </a:endParaRPr>
          </a:p>
          <a:p>
            <a:pPr marL="342900" indent="-342900">
              <a:spcBef>
                <a:spcPts val="0"/>
              </a:spcBef>
            </a:pPr>
            <a:r>
              <a:rPr lang="en-US" sz="2200" dirty="0">
                <a:solidFill>
                  <a:schemeClr val="tx1">
                    <a:lumMod val="65000"/>
                    <a:lumOff val="35000"/>
                  </a:schemeClr>
                </a:solidFill>
                <a:latin typeface="+mj-lt"/>
              </a:rPr>
              <a:t>Administrators edit config directly</a:t>
            </a:r>
          </a:p>
        </p:txBody>
      </p:sp>
      <p:sp>
        <p:nvSpPr>
          <p:cNvPr id="7" name="Google Shape;296;p42">
            <a:extLst>
              <a:ext uri="{FF2B5EF4-FFF2-40B4-BE49-F238E27FC236}">
                <a16:creationId xmlns:a16="http://schemas.microsoft.com/office/drawing/2014/main" id="{AA357445-BABE-AD76-FC88-9A1820F57C40}"/>
              </a:ext>
            </a:extLst>
          </p:cNvPr>
          <p:cNvSpPr txBox="1">
            <a:spLocks/>
          </p:cNvSpPr>
          <p:nvPr/>
        </p:nvSpPr>
        <p:spPr>
          <a:xfrm>
            <a:off x="6254067" y="1124192"/>
            <a:ext cx="5156050" cy="208614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buFont typeface="Arial"/>
              <a:buNone/>
            </a:pPr>
            <a:r>
              <a:rPr lang="en-US" sz="2200" b="1" u="sng" dirty="0">
                <a:solidFill>
                  <a:srgbClr val="01B9BF"/>
                </a:solidFill>
                <a:latin typeface="+mj-lt"/>
              </a:rPr>
              <a:t>Novel approach required!!!</a:t>
            </a:r>
          </a:p>
          <a:p>
            <a:pPr marL="342900" indent="-342900">
              <a:spcBef>
                <a:spcPts val="0"/>
              </a:spcBef>
              <a:buFont typeface="Wingdings" panose="05000000000000000000" pitchFamily="2" charset="2"/>
              <a:buChar char="à"/>
            </a:pPr>
            <a:r>
              <a:rPr lang="en-US" sz="2200" b="1" dirty="0">
                <a:solidFill>
                  <a:schemeClr val="tx1">
                    <a:lumMod val="65000"/>
                    <a:lumOff val="35000"/>
                  </a:schemeClr>
                </a:solidFill>
                <a:latin typeface="+mj-lt"/>
                <a:sym typeface="Wingdings" panose="05000000000000000000" pitchFamily="2" charset="2"/>
              </a:rPr>
              <a:t> </a:t>
            </a:r>
            <a:r>
              <a:rPr lang="en-US" sz="2200" dirty="0">
                <a:solidFill>
                  <a:schemeClr val="tx1">
                    <a:lumMod val="65000"/>
                    <a:lumOff val="35000"/>
                  </a:schemeClr>
                </a:solidFill>
                <a:latin typeface="+mj-lt"/>
                <a:sym typeface="Wingdings" panose="05000000000000000000" pitchFamily="2" charset="2"/>
              </a:rPr>
              <a:t>Remote &amp; user-friendly configuration of WHP’s from a central point (WAS)</a:t>
            </a:r>
          </a:p>
          <a:p>
            <a:pPr marL="342900" indent="-342900">
              <a:spcBef>
                <a:spcPts val="0"/>
              </a:spcBef>
              <a:buFont typeface="Wingdings" panose="05000000000000000000" pitchFamily="2" charset="2"/>
              <a:buChar char="à"/>
            </a:pPr>
            <a:r>
              <a:rPr lang="en-US" sz="2200" dirty="0">
                <a:solidFill>
                  <a:schemeClr val="tx1">
                    <a:lumMod val="65000"/>
                    <a:lumOff val="35000"/>
                  </a:schemeClr>
                </a:solidFill>
                <a:latin typeface="+mj-lt"/>
              </a:rPr>
              <a:t> Flexibility to control WHP’s behind NAT networks</a:t>
            </a:r>
          </a:p>
        </p:txBody>
      </p:sp>
      <p:pic>
        <p:nvPicPr>
          <p:cNvPr id="8" name="Picture 7" descr="A blue text on a black background&#10;&#10;Description automatically generated with low confidence">
            <a:extLst>
              <a:ext uri="{FF2B5EF4-FFF2-40B4-BE49-F238E27FC236}">
                <a16:creationId xmlns:a16="http://schemas.microsoft.com/office/drawing/2014/main" id="{FA7D3126-DCAF-E632-F08F-97D8B5B020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49212" y="579929"/>
            <a:ext cx="1196938" cy="272840"/>
          </a:xfrm>
          <a:prstGeom prst="rect">
            <a:avLst/>
          </a:prstGeom>
        </p:spPr>
      </p:pic>
      <p:pic>
        <p:nvPicPr>
          <p:cNvPr id="9" name="Picture 8">
            <a:extLst>
              <a:ext uri="{FF2B5EF4-FFF2-40B4-BE49-F238E27FC236}">
                <a16:creationId xmlns:a16="http://schemas.microsoft.com/office/drawing/2014/main" id="{ADC9E938-6DA5-135F-3677-73630E7C3AC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339717" y="3728675"/>
            <a:ext cx="2898406" cy="2265770"/>
          </a:xfrm>
          <a:prstGeom prst="rect">
            <a:avLst/>
          </a:prstGeom>
        </p:spPr>
      </p:pic>
      <p:pic>
        <p:nvPicPr>
          <p:cNvPr id="10" name="Picture 9">
            <a:extLst>
              <a:ext uri="{FF2B5EF4-FFF2-40B4-BE49-F238E27FC236}">
                <a16:creationId xmlns:a16="http://schemas.microsoft.com/office/drawing/2014/main" id="{62D31744-077B-92B8-B8C6-6C9C8025461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824193" y="3104353"/>
            <a:ext cx="2951559" cy="3099338"/>
          </a:xfrm>
          <a:prstGeom prst="rect">
            <a:avLst/>
          </a:prstGeom>
        </p:spPr>
      </p:pic>
    </p:spTree>
    <p:extLst>
      <p:ext uri="{BB962C8B-B14F-4D97-AF65-F5344CB8AC3E}">
        <p14:creationId xmlns:p14="http://schemas.microsoft.com/office/powerpoint/2010/main" val="2042178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BF53177-0145-82DF-AACF-7A899F7E444F}"/>
              </a:ext>
            </a:extLst>
          </p:cNvPr>
          <p:cNvSpPr>
            <a:spLocks noGrp="1"/>
          </p:cNvSpPr>
          <p:nvPr>
            <p:ph type="sldNum" sz="quarter" idx="4"/>
          </p:nvPr>
        </p:nvSpPr>
        <p:spPr/>
        <p:txBody>
          <a:bodyPr/>
          <a:lstStyle/>
          <a:p>
            <a:pPr defTabSz="914377"/>
            <a:fld id="{6FA41F67-6E16-BC4F-8A8C-42F359C0BCBA}" type="slidenum">
              <a:rPr lang="en-GB" smtClean="0"/>
              <a:pPr defTabSz="914377"/>
              <a:t>8</a:t>
            </a:fld>
            <a:endParaRPr lang="en-GB" dirty="0"/>
          </a:p>
        </p:txBody>
      </p:sp>
      <p:sp>
        <p:nvSpPr>
          <p:cNvPr id="5" name="Google Shape;295;p42">
            <a:extLst>
              <a:ext uri="{FF2B5EF4-FFF2-40B4-BE49-F238E27FC236}">
                <a16:creationId xmlns:a16="http://schemas.microsoft.com/office/drawing/2014/main" id="{94E567EC-649A-580C-EF4E-E82F0972F823}"/>
              </a:ext>
            </a:extLst>
          </p:cNvPr>
          <p:cNvSpPr txBox="1">
            <a:spLocks noGrp="1"/>
          </p:cNvSpPr>
          <p:nvPr>
            <p:ph type="title"/>
          </p:nvPr>
        </p:nvSpPr>
        <p:spPr>
          <a:xfrm>
            <a:off x="5272907" y="552746"/>
            <a:ext cx="9894600" cy="430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800"/>
              <a:buNone/>
            </a:pPr>
            <a:r>
              <a:rPr lang="en-US" sz="2800" dirty="0">
                <a:latin typeface="+mj-lt"/>
              </a:rPr>
              <a:t>WHP Configuration Made easy</a:t>
            </a:r>
            <a:endParaRPr sz="2800" dirty="0">
              <a:latin typeface="+mj-lt"/>
            </a:endParaRPr>
          </a:p>
        </p:txBody>
      </p:sp>
      <p:sp>
        <p:nvSpPr>
          <p:cNvPr id="6" name="Google Shape;296;p42">
            <a:extLst>
              <a:ext uri="{FF2B5EF4-FFF2-40B4-BE49-F238E27FC236}">
                <a16:creationId xmlns:a16="http://schemas.microsoft.com/office/drawing/2014/main" id="{1FAD5565-E800-AADA-D2A5-CD79AEA17248}"/>
              </a:ext>
            </a:extLst>
          </p:cNvPr>
          <p:cNvSpPr txBox="1">
            <a:spLocks/>
          </p:cNvSpPr>
          <p:nvPr/>
        </p:nvSpPr>
        <p:spPr>
          <a:xfrm>
            <a:off x="5386385" y="1306532"/>
            <a:ext cx="5739489" cy="160695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r>
              <a:rPr lang="en-US" sz="2200" dirty="0">
                <a:solidFill>
                  <a:schemeClr val="tx1">
                    <a:lumMod val="65000"/>
                    <a:lumOff val="35000"/>
                  </a:schemeClr>
                </a:solidFill>
                <a:latin typeface="+mj-lt"/>
              </a:rPr>
              <a:t>Administrators (re)configure WHP’s from the </a:t>
            </a:r>
            <a:r>
              <a:rPr lang="en-US" sz="2200" dirty="0" err="1">
                <a:solidFill>
                  <a:schemeClr val="tx1">
                    <a:lumMod val="65000"/>
                    <a:lumOff val="35000"/>
                  </a:schemeClr>
                </a:solidFill>
                <a:latin typeface="+mj-lt"/>
              </a:rPr>
              <a:t>WiFiMon</a:t>
            </a:r>
            <a:r>
              <a:rPr lang="en-US" sz="2200" dirty="0">
                <a:solidFill>
                  <a:schemeClr val="tx1">
                    <a:lumMod val="65000"/>
                    <a:lumOff val="35000"/>
                  </a:schemeClr>
                </a:solidFill>
                <a:latin typeface="+mj-lt"/>
              </a:rPr>
              <a:t> UI</a:t>
            </a:r>
          </a:p>
        </p:txBody>
      </p:sp>
      <p:sp>
        <p:nvSpPr>
          <p:cNvPr id="7" name="Google Shape;296;p42">
            <a:extLst>
              <a:ext uri="{FF2B5EF4-FFF2-40B4-BE49-F238E27FC236}">
                <a16:creationId xmlns:a16="http://schemas.microsoft.com/office/drawing/2014/main" id="{7A888A30-CB6B-83FE-6D51-6128498562C3}"/>
              </a:ext>
            </a:extLst>
          </p:cNvPr>
          <p:cNvSpPr txBox="1">
            <a:spLocks/>
          </p:cNvSpPr>
          <p:nvPr/>
        </p:nvSpPr>
        <p:spPr>
          <a:xfrm>
            <a:off x="5386385" y="5316720"/>
            <a:ext cx="4491467" cy="94493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buFont typeface="Arial"/>
              <a:buNone/>
            </a:pPr>
            <a:r>
              <a:rPr lang="en-US" sz="2200" b="1" dirty="0">
                <a:solidFill>
                  <a:srgbClr val="01B9BF"/>
                </a:solidFill>
                <a:latin typeface="+mj-lt"/>
              </a:rPr>
              <a:t>Configuration files are generated based on Jinja2 templates</a:t>
            </a:r>
          </a:p>
        </p:txBody>
      </p:sp>
      <p:sp>
        <p:nvSpPr>
          <p:cNvPr id="8" name="Google Shape;296;p42">
            <a:extLst>
              <a:ext uri="{FF2B5EF4-FFF2-40B4-BE49-F238E27FC236}">
                <a16:creationId xmlns:a16="http://schemas.microsoft.com/office/drawing/2014/main" id="{7A420B18-2DB4-34F2-9061-4E6F2FD84E24}"/>
              </a:ext>
            </a:extLst>
          </p:cNvPr>
          <p:cNvSpPr txBox="1">
            <a:spLocks/>
          </p:cNvSpPr>
          <p:nvPr/>
        </p:nvSpPr>
        <p:spPr>
          <a:xfrm>
            <a:off x="5386385" y="2870611"/>
            <a:ext cx="5271961" cy="239821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buFont typeface="Arial"/>
              <a:buNone/>
            </a:pPr>
            <a:r>
              <a:rPr lang="en-US" sz="2200" b="1" dirty="0">
                <a:solidFill>
                  <a:srgbClr val="01B9BF"/>
                </a:solidFill>
                <a:latin typeface="+mj-lt"/>
              </a:rPr>
              <a:t>Provided data:</a:t>
            </a:r>
          </a:p>
          <a:p>
            <a:pPr marL="342900" indent="-342900">
              <a:buFontTx/>
              <a:buChar char="-"/>
            </a:pPr>
            <a:r>
              <a:rPr lang="en-US" sz="2200" dirty="0">
                <a:solidFill>
                  <a:schemeClr val="tx1">
                    <a:lumMod val="65000"/>
                    <a:lumOff val="35000"/>
                  </a:schemeClr>
                </a:solidFill>
                <a:latin typeface="+mj-lt"/>
              </a:rPr>
              <a:t>Device ID</a:t>
            </a:r>
          </a:p>
          <a:p>
            <a:pPr marL="342900" indent="-342900">
              <a:buFontTx/>
              <a:buChar char="-"/>
            </a:pPr>
            <a:r>
              <a:rPr lang="en-US" sz="2200" dirty="0">
                <a:solidFill>
                  <a:schemeClr val="tx1">
                    <a:lumMod val="65000"/>
                    <a:lumOff val="35000"/>
                  </a:schemeClr>
                </a:solidFill>
                <a:latin typeface="+mj-lt"/>
              </a:rPr>
              <a:t>FQDN’s/IP addresses of </a:t>
            </a:r>
            <a:r>
              <a:rPr lang="en-US" sz="2200" dirty="0" err="1">
                <a:solidFill>
                  <a:schemeClr val="tx1">
                    <a:lumMod val="65000"/>
                    <a:lumOff val="35000"/>
                  </a:schemeClr>
                </a:solidFill>
                <a:latin typeface="+mj-lt"/>
              </a:rPr>
              <a:t>WiFiMon</a:t>
            </a:r>
            <a:r>
              <a:rPr lang="en-US" sz="2200" dirty="0">
                <a:solidFill>
                  <a:schemeClr val="tx1">
                    <a:lumMod val="65000"/>
                    <a:lumOff val="35000"/>
                  </a:schemeClr>
                </a:solidFill>
                <a:latin typeface="+mj-lt"/>
              </a:rPr>
              <a:t> components</a:t>
            </a:r>
          </a:p>
          <a:p>
            <a:pPr marL="342900" indent="-342900">
              <a:buFontTx/>
              <a:buChar char="-"/>
            </a:pPr>
            <a:r>
              <a:rPr lang="en-US" sz="2200" dirty="0">
                <a:solidFill>
                  <a:schemeClr val="tx1">
                    <a:lumMod val="65000"/>
                    <a:lumOff val="35000"/>
                  </a:schemeClr>
                </a:solidFill>
                <a:latin typeface="+mj-lt"/>
              </a:rPr>
              <a:t>Location information</a:t>
            </a:r>
          </a:p>
          <a:p>
            <a:pPr marL="0" indent="0">
              <a:buFont typeface="Arial"/>
              <a:buNone/>
            </a:pPr>
            <a:endParaRPr lang="en-US" sz="2200" dirty="0">
              <a:latin typeface="+mj-lt"/>
            </a:endParaRPr>
          </a:p>
        </p:txBody>
      </p:sp>
      <p:pic>
        <p:nvPicPr>
          <p:cNvPr id="9" name="Picture 8" descr="A blue text on a black background&#10;&#10;Description automatically generated with low confidence">
            <a:extLst>
              <a:ext uri="{FF2B5EF4-FFF2-40B4-BE49-F238E27FC236}">
                <a16:creationId xmlns:a16="http://schemas.microsoft.com/office/drawing/2014/main" id="{A411DA49-5DC4-18A4-D305-07CBADAD58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49212" y="579929"/>
            <a:ext cx="1196938" cy="272840"/>
          </a:xfrm>
          <a:prstGeom prst="rect">
            <a:avLst/>
          </a:prstGeom>
        </p:spPr>
      </p:pic>
      <p:pic>
        <p:nvPicPr>
          <p:cNvPr id="10" name="Picture 9" descr="A screenshot of a phone&#10;&#10;Description automatically generated with low confidence">
            <a:extLst>
              <a:ext uri="{FF2B5EF4-FFF2-40B4-BE49-F238E27FC236}">
                <a16:creationId xmlns:a16="http://schemas.microsoft.com/office/drawing/2014/main" id="{8961CF8F-5059-A8B7-2199-4E3D5D126B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9553" y="357076"/>
            <a:ext cx="3489190" cy="6278071"/>
          </a:xfrm>
          <a:prstGeom prst="rect">
            <a:avLst/>
          </a:prstGeom>
        </p:spPr>
      </p:pic>
    </p:spTree>
    <p:extLst>
      <p:ext uri="{BB962C8B-B14F-4D97-AF65-F5344CB8AC3E}">
        <p14:creationId xmlns:p14="http://schemas.microsoft.com/office/powerpoint/2010/main" val="1801103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6628189-23D3-B56C-7041-A7F7F74B5DDF}"/>
              </a:ext>
            </a:extLst>
          </p:cNvPr>
          <p:cNvSpPr>
            <a:spLocks noGrp="1"/>
          </p:cNvSpPr>
          <p:nvPr>
            <p:ph type="sldNum" sz="quarter" idx="4"/>
          </p:nvPr>
        </p:nvSpPr>
        <p:spPr/>
        <p:txBody>
          <a:bodyPr/>
          <a:lstStyle/>
          <a:p>
            <a:pPr defTabSz="914377"/>
            <a:fld id="{6FA41F67-6E16-BC4F-8A8C-42F359C0BCBA}" type="slidenum">
              <a:rPr lang="en-GB" smtClean="0"/>
              <a:pPr defTabSz="914377"/>
              <a:t>9</a:t>
            </a:fld>
            <a:endParaRPr lang="en-GB" dirty="0"/>
          </a:p>
        </p:txBody>
      </p:sp>
      <p:sp>
        <p:nvSpPr>
          <p:cNvPr id="5" name="Google Shape;295;p42">
            <a:extLst>
              <a:ext uri="{FF2B5EF4-FFF2-40B4-BE49-F238E27FC236}">
                <a16:creationId xmlns:a16="http://schemas.microsoft.com/office/drawing/2014/main" id="{BA9B562A-8113-A590-2668-6CBD7550FBCA}"/>
              </a:ext>
            </a:extLst>
          </p:cNvPr>
          <p:cNvSpPr txBox="1">
            <a:spLocks noGrp="1"/>
          </p:cNvSpPr>
          <p:nvPr>
            <p:ph type="title"/>
          </p:nvPr>
        </p:nvSpPr>
        <p:spPr>
          <a:xfrm>
            <a:off x="1122328" y="572629"/>
            <a:ext cx="9894600" cy="430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800"/>
              <a:buNone/>
            </a:pPr>
            <a:r>
              <a:rPr lang="en-US" sz="2800" dirty="0">
                <a:latin typeface="+mj-lt"/>
              </a:rPr>
              <a:t>Remote WHP Configuration Made Possible</a:t>
            </a:r>
            <a:endParaRPr sz="2800" dirty="0">
              <a:latin typeface="+mj-lt"/>
            </a:endParaRPr>
          </a:p>
        </p:txBody>
      </p:sp>
      <p:sp>
        <p:nvSpPr>
          <p:cNvPr id="6" name="Google Shape;296;p42">
            <a:extLst>
              <a:ext uri="{FF2B5EF4-FFF2-40B4-BE49-F238E27FC236}">
                <a16:creationId xmlns:a16="http://schemas.microsoft.com/office/drawing/2014/main" id="{14678FFD-B30B-49D4-9B38-87219738582A}"/>
              </a:ext>
            </a:extLst>
          </p:cNvPr>
          <p:cNvSpPr txBox="1">
            <a:spLocks/>
          </p:cNvSpPr>
          <p:nvPr/>
        </p:nvSpPr>
        <p:spPr>
          <a:xfrm>
            <a:off x="991376" y="1586486"/>
            <a:ext cx="4771580" cy="104745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r>
              <a:rPr lang="en-US" sz="2200" dirty="0">
                <a:solidFill>
                  <a:schemeClr val="tx1">
                    <a:lumMod val="65000"/>
                    <a:lumOff val="35000"/>
                  </a:schemeClr>
                </a:solidFill>
                <a:latin typeface="+mj-lt"/>
              </a:rPr>
              <a:t>Solution based on the </a:t>
            </a:r>
            <a:r>
              <a:rPr lang="en-US" sz="2200" b="1" dirty="0">
                <a:solidFill>
                  <a:schemeClr val="tx1">
                    <a:lumMod val="65000"/>
                    <a:lumOff val="35000"/>
                  </a:schemeClr>
                </a:solidFill>
                <a:latin typeface="+mj-lt"/>
              </a:rPr>
              <a:t>Salt</a:t>
            </a:r>
            <a:br>
              <a:rPr lang="en-US" sz="2200" b="1" dirty="0">
                <a:solidFill>
                  <a:schemeClr val="tx1">
                    <a:lumMod val="65000"/>
                    <a:lumOff val="35000"/>
                  </a:schemeClr>
                </a:solidFill>
                <a:latin typeface="+mj-lt"/>
              </a:rPr>
            </a:br>
            <a:r>
              <a:rPr lang="en-US" sz="2200" dirty="0">
                <a:solidFill>
                  <a:schemeClr val="tx1">
                    <a:lumMod val="65000"/>
                    <a:lumOff val="35000"/>
                  </a:schemeClr>
                </a:solidFill>
                <a:latin typeface="+mj-lt"/>
              </a:rPr>
              <a:t>infrastructure management tool</a:t>
            </a:r>
          </a:p>
        </p:txBody>
      </p:sp>
      <p:sp>
        <p:nvSpPr>
          <p:cNvPr id="7" name="Google Shape;296;p42">
            <a:extLst>
              <a:ext uri="{FF2B5EF4-FFF2-40B4-BE49-F238E27FC236}">
                <a16:creationId xmlns:a16="http://schemas.microsoft.com/office/drawing/2014/main" id="{96518C60-1861-250C-81EF-26E727DA0D28}"/>
              </a:ext>
            </a:extLst>
          </p:cNvPr>
          <p:cNvSpPr txBox="1">
            <a:spLocks/>
          </p:cNvSpPr>
          <p:nvPr/>
        </p:nvSpPr>
        <p:spPr>
          <a:xfrm>
            <a:off x="6119321" y="1586015"/>
            <a:ext cx="5907029" cy="1047457"/>
          </a:xfrm>
          <a:prstGeom prst="rect">
            <a:avLst/>
          </a:prstGeom>
          <a:noFill/>
          <a:ln w="38100">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buNone/>
            </a:pPr>
            <a:r>
              <a:rPr lang="en-US" sz="2200" b="1" dirty="0" err="1">
                <a:solidFill>
                  <a:schemeClr val="tx1">
                    <a:lumMod val="65000"/>
                    <a:lumOff val="35000"/>
                  </a:schemeClr>
                </a:solidFill>
                <a:latin typeface="+mj-lt"/>
              </a:rPr>
              <a:t>WiFiMon</a:t>
            </a:r>
            <a:r>
              <a:rPr lang="en-US" sz="2200" b="1" dirty="0">
                <a:solidFill>
                  <a:schemeClr val="tx1">
                    <a:lumMod val="65000"/>
                    <a:lumOff val="35000"/>
                  </a:schemeClr>
                </a:solidFill>
                <a:latin typeface="+mj-lt"/>
              </a:rPr>
              <a:t> Analysis Server </a:t>
            </a:r>
            <a:r>
              <a:rPr lang="en-US" sz="2200" dirty="0">
                <a:solidFill>
                  <a:schemeClr val="tx1">
                    <a:lumMod val="65000"/>
                    <a:lumOff val="35000"/>
                  </a:schemeClr>
                </a:solidFill>
                <a:latin typeface="+mj-lt"/>
                <a:sym typeface="Wingdings" panose="05000000000000000000" pitchFamily="2" charset="2"/>
              </a:rPr>
              <a:t> </a:t>
            </a:r>
            <a:r>
              <a:rPr lang="en-US" sz="2200" b="1" dirty="0">
                <a:solidFill>
                  <a:srgbClr val="01B9BF"/>
                </a:solidFill>
                <a:latin typeface="+mj-lt"/>
                <a:sym typeface="Wingdings" panose="05000000000000000000" pitchFamily="2" charset="2"/>
              </a:rPr>
              <a:t>Salt Master</a:t>
            </a:r>
            <a:endParaRPr lang="en-US" sz="2200" b="1" dirty="0">
              <a:solidFill>
                <a:srgbClr val="01B9BF"/>
              </a:solidFill>
              <a:latin typeface="+mj-lt"/>
            </a:endParaRPr>
          </a:p>
          <a:p>
            <a:pPr marL="0" indent="0">
              <a:buNone/>
            </a:pPr>
            <a:r>
              <a:rPr lang="en-US" sz="2200" b="1" dirty="0" err="1">
                <a:solidFill>
                  <a:schemeClr val="tx1">
                    <a:lumMod val="65000"/>
                    <a:lumOff val="35000"/>
                  </a:schemeClr>
                </a:solidFill>
                <a:latin typeface="+mj-lt"/>
              </a:rPr>
              <a:t>WiFiMon</a:t>
            </a:r>
            <a:r>
              <a:rPr lang="en-US" sz="2200" b="1" dirty="0">
                <a:solidFill>
                  <a:schemeClr val="tx1">
                    <a:lumMod val="65000"/>
                    <a:lumOff val="35000"/>
                  </a:schemeClr>
                </a:solidFill>
                <a:latin typeface="+mj-lt"/>
              </a:rPr>
              <a:t> Hardware Probes </a:t>
            </a:r>
            <a:r>
              <a:rPr lang="en-US" sz="2200" dirty="0">
                <a:solidFill>
                  <a:schemeClr val="tx1">
                    <a:lumMod val="65000"/>
                    <a:lumOff val="35000"/>
                  </a:schemeClr>
                </a:solidFill>
                <a:latin typeface="+mj-lt"/>
                <a:sym typeface="Wingdings" panose="05000000000000000000" pitchFamily="2" charset="2"/>
              </a:rPr>
              <a:t> </a:t>
            </a:r>
            <a:r>
              <a:rPr lang="en-US" sz="2200" b="1" dirty="0">
                <a:solidFill>
                  <a:srgbClr val="01B9BF"/>
                </a:solidFill>
                <a:latin typeface="+mj-lt"/>
                <a:sym typeface="Wingdings" panose="05000000000000000000" pitchFamily="2" charset="2"/>
              </a:rPr>
              <a:t>Salt Minions</a:t>
            </a:r>
            <a:endParaRPr lang="en-US" sz="2200" b="1" dirty="0">
              <a:solidFill>
                <a:srgbClr val="01B9BF"/>
              </a:solidFill>
              <a:latin typeface="+mj-lt"/>
            </a:endParaRPr>
          </a:p>
        </p:txBody>
      </p:sp>
      <p:pic>
        <p:nvPicPr>
          <p:cNvPr id="8" name="Picture 7" descr="A blue text on a black background&#10;&#10;Description automatically generated with low confidence">
            <a:extLst>
              <a:ext uri="{FF2B5EF4-FFF2-40B4-BE49-F238E27FC236}">
                <a16:creationId xmlns:a16="http://schemas.microsoft.com/office/drawing/2014/main" id="{A60FB1E2-0793-8260-5BD4-5E505B7BAC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49212" y="579929"/>
            <a:ext cx="1196938" cy="272840"/>
          </a:xfrm>
          <a:prstGeom prst="rect">
            <a:avLst/>
          </a:prstGeom>
        </p:spPr>
      </p:pic>
      <p:pic>
        <p:nvPicPr>
          <p:cNvPr id="9" name="Picture 8">
            <a:extLst>
              <a:ext uri="{FF2B5EF4-FFF2-40B4-BE49-F238E27FC236}">
                <a16:creationId xmlns:a16="http://schemas.microsoft.com/office/drawing/2014/main" id="{7E9BE047-A2F5-3D14-BD34-687E37344F2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414119" y="2897272"/>
            <a:ext cx="4095797" cy="3482195"/>
          </a:xfrm>
          <a:prstGeom prst="rect">
            <a:avLst/>
          </a:prstGeom>
        </p:spPr>
      </p:pic>
    </p:spTree>
    <p:extLst>
      <p:ext uri="{BB962C8B-B14F-4D97-AF65-F5344CB8AC3E}">
        <p14:creationId xmlns:p14="http://schemas.microsoft.com/office/powerpoint/2010/main" val="1517617388"/>
      </p:ext>
    </p:extLst>
  </p:cSld>
  <p:clrMapOvr>
    <a:masterClrMapping/>
  </p:clrMapOvr>
</p:sld>
</file>

<file path=ppt/theme/theme1.xml><?xml version="1.0" encoding="utf-8"?>
<a:theme xmlns:a="http://schemas.openxmlformats.org/drawingml/2006/main" name="Cov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B776F485-3B96-461F-AC21-600D16C25E05}"/>
    </a:ext>
  </a:extLst>
</a:theme>
</file>

<file path=ppt/theme/theme2.xml><?xml version="1.0" encoding="utf-8"?>
<a:theme xmlns:a="http://schemas.openxmlformats.org/drawingml/2006/main" name="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98334A8B-A537-4573-9C8D-C428CDEA7909}"/>
    </a:ext>
  </a:extLst>
</a:theme>
</file>

<file path=ppt/theme/theme3.xml><?xml version="1.0" encoding="utf-8"?>
<a:theme xmlns:a="http://schemas.openxmlformats.org/drawingml/2006/main" name="1_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FB1710B8-3A7F-48D0-843F-9D00F382730D}"/>
    </a:ext>
  </a:extLst>
</a:theme>
</file>

<file path=ppt/theme/theme4.xml><?xml version="1.0" encoding="utf-8"?>
<a:theme xmlns:a="http://schemas.openxmlformats.org/drawingml/2006/main" name="blank">
  <a:themeElements>
    <a:clrScheme name="GN5">
      <a:dk1>
        <a:srgbClr val="004461"/>
      </a:dk1>
      <a:lt1>
        <a:srgbClr val="FFFFFF"/>
      </a:lt1>
      <a:dk2>
        <a:srgbClr val="FFDD7D"/>
      </a:dk2>
      <a:lt2>
        <a:srgbClr val="3C51A2"/>
      </a:lt2>
      <a:accent1>
        <a:srgbClr val="0ABBC2"/>
      </a:accent1>
      <a:accent2>
        <a:srgbClr val="1AAA88"/>
      </a:accent2>
      <a:accent3>
        <a:srgbClr val="EE416D"/>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667AA67F-9767-4B7D-9A78-71A5C532A7BD}"/>
    </a:ext>
  </a:extLst>
</a:theme>
</file>

<file path=ppt/theme/theme5.xml><?xml version="1.0" encoding="utf-8"?>
<a:theme xmlns:a="http://schemas.openxmlformats.org/drawingml/2006/main" name="End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04C7ED01-9969-4C91-9850-52FF073C9A55}"/>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49964085BF03940BF1408810DA7C764" ma:contentTypeVersion="8" ma:contentTypeDescription="Create a new document." ma:contentTypeScope="" ma:versionID="a117e5615bdb4a3d6028115d9a02e72f">
  <xsd:schema xmlns:xsd="http://www.w3.org/2001/XMLSchema" xmlns:xs="http://www.w3.org/2001/XMLSchema" xmlns:p="http://schemas.microsoft.com/office/2006/metadata/properties" xmlns:ns2="8228d8e9-cc2d-4be2-9152-6eed6b2f3705" xmlns:ns3="5908ebff-5f8e-4240-93d2-61fbc062eddd" targetNamespace="http://schemas.microsoft.com/office/2006/metadata/properties" ma:root="true" ma:fieldsID="efb6cdc4fa938cfac5929b374edecd0f" ns2:_="" ns3:_="">
    <xsd:import namespace="8228d8e9-cc2d-4be2-9152-6eed6b2f3705"/>
    <xsd:import namespace="5908ebff-5f8e-4240-93d2-61fbc062eddd"/>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2:Document_x0020_ID"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28d8e9-cc2d-4be2-9152-6eed6b2f370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Document_x0020_ID" ma:index="13" nillable="true" ma:displayName="Document ID" ma:description="This column will be updated automatically 1 minute after the document is added." ma:internalName="Document_x0020_ID">
      <xsd:simpleType>
        <xsd:restriction base="dms:Text">
          <xsd:maxLength value="255"/>
        </xsd:restriction>
      </xsd:simpleType>
    </xsd:element>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08ebff-5f8e-4240-93d2-61fbc062edd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PersistId xmlns="8228d8e9-cc2d-4be2-9152-6eed6b2f3705" xsi:nil="true"/>
    <Document_x0020_ID xmlns="8228d8e9-cc2d-4be2-9152-6eed6b2f3705">GN5-1-23-8511C6</Document_x0020_ID>
    <_dlc_DocId xmlns="8228d8e9-cc2d-4be2-9152-6eed6b2f3705">GN43-1341242381-276</_dlc_DocId>
    <_dlc_DocIdUrl xmlns="8228d8e9-cc2d-4be2-9152-6eed6b2f3705">
      <Url>https://geantprojects.sharepoint.com/sites/gn4-3/management/pmo/_layouts/15/DocIdRedir.aspx?ID=GN43-1341242381-276</Url>
      <Description>GN43-1341242381-276</Description>
    </_dlc_DocIdUrl>
  </documentManagement>
</p:properties>
</file>

<file path=customXml/itemProps1.xml><?xml version="1.0" encoding="utf-8"?>
<ds:datastoreItem xmlns:ds="http://schemas.openxmlformats.org/officeDocument/2006/customXml" ds:itemID="{3165A57B-A086-431F-A711-70FFA3A82788}">
  <ds:schemaRefs>
    <ds:schemaRef ds:uri="http://schemas.microsoft.com/sharepoint/events"/>
  </ds:schemaRefs>
</ds:datastoreItem>
</file>

<file path=customXml/itemProps2.xml><?xml version="1.0" encoding="utf-8"?>
<ds:datastoreItem xmlns:ds="http://schemas.openxmlformats.org/officeDocument/2006/customXml" ds:itemID="{EE4AF093-2412-438C-B9DC-1B8A4FA5D427}">
  <ds:schemaRefs>
    <ds:schemaRef ds:uri="http://schemas.microsoft.com/sharepoint/v3/contenttype/forms"/>
  </ds:schemaRefs>
</ds:datastoreItem>
</file>

<file path=customXml/itemProps3.xml><?xml version="1.0" encoding="utf-8"?>
<ds:datastoreItem xmlns:ds="http://schemas.openxmlformats.org/officeDocument/2006/customXml" ds:itemID="{660DE6D5-1D5D-4AB0-A59C-D7A69D535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28d8e9-cc2d-4be2-9152-6eed6b2f3705"/>
    <ds:schemaRef ds:uri="5908ebff-5f8e-4240-93d2-61fbc062ed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1142297-D27D-4CF8-893C-69C47FAFB1BB}">
  <ds:schemaRefs>
    <ds:schemaRef ds:uri="http://schemas.microsoft.com/office/2006/metadata/properties"/>
    <ds:schemaRef ds:uri="http://schemas.microsoft.com/office/infopath/2007/PartnerControls"/>
    <ds:schemaRef ds:uri="caeb1846-cdfb-4597-893b-2ae440ff70d1"/>
    <ds:schemaRef ds:uri="http://schemas.microsoft.com/sharepoint/v3"/>
    <ds:schemaRef ds:uri="8228d8e9-cc2d-4be2-9152-6eed6b2f3705"/>
  </ds:schemaRefs>
</ds:datastoreItem>
</file>

<file path=docProps/app.xml><?xml version="1.0" encoding="utf-8"?>
<Properties xmlns="http://schemas.openxmlformats.org/officeDocument/2006/extended-properties" xmlns:vt="http://schemas.openxmlformats.org/officeDocument/2006/docPropsVTypes">
  <Template>GN5-1 presentation</Template>
  <TotalTime>1368</TotalTime>
  <Words>1336</Words>
  <Application>Microsoft Office PowerPoint</Application>
  <PresentationFormat>Widescreen</PresentationFormat>
  <Paragraphs>137</Paragraphs>
  <Slides>12</Slides>
  <Notes>11</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12</vt:i4>
      </vt:variant>
    </vt:vector>
  </HeadingPairs>
  <TitlesOfParts>
    <vt:vector size="23" baseType="lpstr">
      <vt:lpstr>Arial</vt:lpstr>
      <vt:lpstr>Calibri</vt:lpstr>
      <vt:lpstr>Calibri Light</vt:lpstr>
      <vt:lpstr>Slack-Lato</vt:lpstr>
      <vt:lpstr>Times New Roman</vt:lpstr>
      <vt:lpstr>Wingdings</vt:lpstr>
      <vt:lpstr>Cover</vt:lpstr>
      <vt:lpstr>Standard layout</vt:lpstr>
      <vt:lpstr>1_Standard layout</vt:lpstr>
      <vt:lpstr>blank</vt:lpstr>
      <vt:lpstr>End Slide</vt:lpstr>
      <vt:lpstr>Exploring Virtualisation and Monitoring Opportunities in Networking</vt:lpstr>
      <vt:lpstr>PowerPoint Presentation</vt:lpstr>
      <vt:lpstr>PowerPoint Presentation</vt:lpstr>
      <vt:lpstr>PowerPoint Presentation</vt:lpstr>
      <vt:lpstr>GÉANT Symposium 2020 </vt:lpstr>
      <vt:lpstr>PowerPoint Presentation</vt:lpstr>
      <vt:lpstr>WHP Configuration &amp; Control</vt:lpstr>
      <vt:lpstr>WHP Configuration Made easy</vt:lpstr>
      <vt:lpstr>Remote WHP Configuration Made Possible</vt:lpstr>
      <vt:lpstr>Remote WHP Configuration Made Possible</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Enabling Distributed Configuration &amp; Control for WiFiMon Probes</dc:title>
  <dc:creator>Elisantila Gaci</dc:creator>
  <cp:keywords>GN5-1</cp:keywords>
  <cp:lastModifiedBy>Elisantila Gaci</cp:lastModifiedBy>
  <cp:revision>22</cp:revision>
  <dcterms:created xsi:type="dcterms:W3CDTF">2023-05-22T12:48:11Z</dcterms:created>
  <dcterms:modified xsi:type="dcterms:W3CDTF">2023-10-05T05:20:02Z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0x010100C49964085BF03940BF1408810DA7C764</vt:lpwstr>
  </property>
  <property fmtid="{D5CDD505-2E9C-101B-9397-08002B2CF9AE}" pid="3" name="_dlc_DocIdItemGuid">
    <vt:lpwstr>6ae6d963-2624-4731-878b-b3e827956d39</vt:lpwstr>
  </property>
</Properties>
</file>