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31"/>
  </p:notesMasterIdLst>
  <p:sldIdLst>
    <p:sldId id="420" r:id="rId10"/>
    <p:sldId id="1097" r:id="rId11"/>
    <p:sldId id="1096" r:id="rId12"/>
    <p:sldId id="1114" r:id="rId13"/>
    <p:sldId id="1098" r:id="rId14"/>
    <p:sldId id="1099" r:id="rId15"/>
    <p:sldId id="1100" r:id="rId16"/>
    <p:sldId id="1101" r:id="rId17"/>
    <p:sldId id="1102" r:id="rId18"/>
    <p:sldId id="1103" r:id="rId19"/>
    <p:sldId id="1105" r:id="rId20"/>
    <p:sldId id="1106" r:id="rId21"/>
    <p:sldId id="1107" r:id="rId22"/>
    <p:sldId id="1108" r:id="rId23"/>
    <p:sldId id="1109" r:id="rId24"/>
    <p:sldId id="1110" r:id="rId25"/>
    <p:sldId id="1088" r:id="rId26"/>
    <p:sldId id="1111" r:id="rId27"/>
    <p:sldId id="1112" r:id="rId28"/>
    <p:sldId id="1113" r:id="rId29"/>
    <p:sldId id="1087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8BD"/>
    <a:srgbClr val="1F4270"/>
    <a:srgbClr val="1F4E79"/>
    <a:srgbClr val="9CFEF5"/>
    <a:srgbClr val="00FFFF"/>
    <a:srgbClr val="C4457A"/>
    <a:srgbClr val="F4E200"/>
    <a:srgbClr val="002060"/>
    <a:srgbClr val="45A342"/>
    <a:srgbClr val="0AB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68" autoAdjust="0"/>
    <p:restoredTop sz="96300" autoAdjust="0"/>
  </p:normalViewPr>
  <p:slideViewPr>
    <p:cSldViewPr snapToGrid="0">
      <p:cViewPr varScale="1">
        <p:scale>
          <a:sx n="110" d="100"/>
          <a:sy n="110" d="100"/>
        </p:scale>
        <p:origin x="103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19/09/2023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632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275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8157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0866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722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52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179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21890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635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175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6946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34614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268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592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4957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11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7167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442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005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11199" y="2952989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1AFB44-C939-9C74-C018-C6BB0EDC813E}"/>
              </a:ext>
            </a:extLst>
          </p:cNvPr>
          <p:cNvSpPr txBox="1"/>
          <p:nvPr userDrawn="1"/>
        </p:nvSpPr>
        <p:spPr>
          <a:xfrm>
            <a:off x="788189" y="3888884"/>
            <a:ext cx="6130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E5634-7C1C-5968-19AF-0C55F30326B9}"/>
              </a:ext>
            </a:extLst>
          </p:cNvPr>
          <p:cNvSpPr txBox="1"/>
          <p:nvPr userDrawn="1"/>
        </p:nvSpPr>
        <p:spPr>
          <a:xfrm>
            <a:off x="734920" y="3208081"/>
            <a:ext cx="962273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</a:rPr>
              <a:t>Homepage</a:t>
            </a:r>
            <a:r>
              <a:rPr lang="en-GB" sz="2800" dirty="0">
                <a:solidFill>
                  <a:schemeClr val="bg1"/>
                </a:solidFill>
              </a:rPr>
              <a:t>: https://wiki.geant.org/display/WIF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>
                <a:solidFill>
                  <a:schemeClr val="bg1"/>
                </a:solidFill>
              </a:rPr>
              <a:t>WiFiMon</a:t>
            </a:r>
            <a:r>
              <a:rPr lang="en-US" sz="2800" b="1" dirty="0">
                <a:solidFill>
                  <a:schemeClr val="bg1"/>
                </a:solidFill>
              </a:rPr>
              <a:t> mailing list</a:t>
            </a:r>
            <a:r>
              <a:rPr lang="en-US" sz="2800" dirty="0">
                <a:solidFill>
                  <a:schemeClr val="bg1"/>
                </a:solidFill>
              </a:rPr>
              <a:t>: wifimon-ops@lists.geant.org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onspng.com/image/38120/raspberry-pi-typeb-no-logo-edi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f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257916" y="5528085"/>
            <a:ext cx="7065991" cy="63178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>
                <a:solidFill>
                  <a:schemeClr val="bg1"/>
                </a:solidFill>
              </a:rPr>
              <a:t>RoEduNet</a:t>
            </a:r>
            <a:r>
              <a:rPr lang="en-US" dirty="0">
                <a:solidFill>
                  <a:schemeClr val="bg1"/>
                </a:solidFill>
              </a:rPr>
              <a:t> Conference 2023, Craiova, Romania</a:t>
            </a:r>
          </a:p>
          <a:p>
            <a:r>
              <a:rPr lang="en-US" dirty="0">
                <a:solidFill>
                  <a:schemeClr val="bg1"/>
                </a:solidFill>
              </a:rPr>
              <a:t>September 21th, 2023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16" y="1782873"/>
            <a:ext cx="6753726" cy="1246157"/>
          </a:xfrm>
        </p:spPr>
        <p:txBody>
          <a:bodyPr/>
          <a:lstStyle/>
          <a:p>
            <a:r>
              <a:rPr lang="en-US" dirty="0"/>
              <a:t>Wi-Fi Network Monitoring with GÉANT </a:t>
            </a:r>
            <a:r>
              <a:rPr lang="en-US" dirty="0" err="1"/>
              <a:t>WiFiMon</a:t>
            </a:r>
            <a:r>
              <a:rPr lang="en-US" dirty="0"/>
              <a:t> 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8249" y="3029030"/>
            <a:ext cx="10444393" cy="1436385"/>
          </a:xfrm>
        </p:spPr>
        <p:txBody>
          <a:bodyPr lIns="91440" tIns="45720" rIns="91440" bIns="45720" anchor="t"/>
          <a:lstStyle/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Nikos Kostopoulos, NTUA,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Team Member</a:t>
            </a:r>
          </a:p>
          <a:p>
            <a:r>
              <a:rPr lang="en-US" sz="2800" dirty="0">
                <a:cs typeface="Calibri"/>
              </a:rPr>
              <a:t>Elisantila Gaci, RASH,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Service Manager</a:t>
            </a:r>
          </a:p>
          <a:p>
            <a:endParaRPr lang="en-US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4E023C45-40F2-CF16-4210-B0946417BD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9804" y="5933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Hardware Probes</a:t>
            </a:r>
            <a:r>
              <a:rPr lang="en-US" sz="3600" dirty="0">
                <a:solidFill>
                  <a:schemeClr val="bg1"/>
                </a:solidFill>
              </a:rPr>
              <a:t> (</a:t>
            </a:r>
            <a:r>
              <a:rPr lang="en-US" sz="3600" i="1" dirty="0">
                <a:solidFill>
                  <a:schemeClr val="bg1"/>
                </a:solidFill>
              </a:rPr>
              <a:t>WHP</a:t>
            </a:r>
            <a:r>
              <a:rPr lang="en-US" sz="3600" dirty="0">
                <a:solidFill>
                  <a:schemeClr val="bg1"/>
                </a:solidFill>
              </a:rPr>
              <a:t>s)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2" name="Picture 1" descr="A close-up of a green circuit board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BD22081-0C3B-2721-5D0D-54F710472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830613" y="3510355"/>
            <a:ext cx="4096646" cy="3152497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CA37B62F-C012-9BA0-8F44-7A20DE26EBD5}"/>
              </a:ext>
            </a:extLst>
          </p:cNvPr>
          <p:cNvSpPr txBox="1"/>
          <p:nvPr/>
        </p:nvSpPr>
        <p:spPr bwMode="auto">
          <a:xfrm>
            <a:off x="193487" y="846511"/>
            <a:ext cx="12250978" cy="2232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Wi-Fi performance measurements from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fixed points </a:t>
            </a:r>
            <a:r>
              <a:rPr lang="en-US" dirty="0">
                <a:latin typeface="+mn-lt"/>
              </a:rPr>
              <a:t>within the network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Baseline throughput that complements crowdsourced measurements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Performance measurements similar to WSP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ones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Additional data about monitored and nearby ESSIDs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TWAMP Measurements, System data (CPU, memory, </a:t>
            </a:r>
            <a:r>
              <a:rPr lang="en-US" dirty="0" err="1">
                <a:latin typeface="+mn-lt"/>
              </a:rPr>
              <a:t>etc</a:t>
            </a:r>
            <a:r>
              <a:rPr lang="en-US" dirty="0">
                <a:latin typeface="+mn-lt"/>
              </a:rPr>
              <a:t>)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783F71-930F-4305-E4AD-9DF0B72BE873}"/>
              </a:ext>
            </a:extLst>
          </p:cNvPr>
          <p:cNvSpPr txBox="1"/>
          <p:nvPr/>
        </p:nvSpPr>
        <p:spPr bwMode="auto">
          <a:xfrm>
            <a:off x="851505" y="3779219"/>
            <a:ext cx="7896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2B8BD"/>
                </a:solidFill>
                <a:latin typeface="+mn-lt"/>
              </a:rPr>
              <a:t>Triggering measurements based on </a:t>
            </a:r>
            <a:r>
              <a:rPr lang="en-US" sz="2800" b="1" i="1" dirty="0">
                <a:solidFill>
                  <a:srgbClr val="12B8BD"/>
                </a:solidFill>
                <a:latin typeface="+mn-lt"/>
              </a:rPr>
              <a:t>crontabs</a:t>
            </a:r>
            <a:endParaRPr lang="en-US" sz="2800" b="1" dirty="0">
              <a:solidFill>
                <a:srgbClr val="12B8BD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FC91AA-E56C-5CDB-A6E6-62CAB7425AC8}"/>
              </a:ext>
            </a:extLst>
          </p:cNvPr>
          <p:cNvSpPr txBox="1"/>
          <p:nvPr/>
        </p:nvSpPr>
        <p:spPr bwMode="auto">
          <a:xfrm>
            <a:off x="1663232" y="5303603"/>
            <a:ext cx="600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Tested for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Raspberry</a:t>
            </a:r>
            <a:r>
              <a:rPr lang="en-US" sz="2800" b="1" dirty="0">
                <a:solidFill>
                  <a:srgbClr val="FF0000"/>
                </a:solidFill>
                <a:latin typeface="+mn-lt"/>
                <a:ea typeface="Calibri"/>
                <a:cs typeface="Calibri"/>
              </a:rPr>
              <a:t>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Pi v3 </a:t>
            </a: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and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v4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5078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64B31F2E-C23B-1897-3441-C3F6039552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3775" y="8520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User Interface </a:t>
            </a:r>
            <a:r>
              <a:rPr lang="en-US" sz="3600" dirty="0">
                <a:solidFill>
                  <a:schemeClr val="bg1"/>
                </a:solidFill>
              </a:rPr>
              <a:t>(1)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ECE917-269B-2597-2109-0DBB4C42D486}"/>
              </a:ext>
            </a:extLst>
          </p:cNvPr>
          <p:cNvSpPr txBox="1"/>
          <p:nvPr/>
        </p:nvSpPr>
        <p:spPr bwMode="auto">
          <a:xfrm>
            <a:off x="3580916" y="5629041"/>
            <a:ext cx="26608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2B8BD"/>
                </a:solidFill>
                <a:latin typeface="+mn-lt"/>
              </a:rPr>
              <a:t>Results per WHP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E35ED3-4192-C3F8-CB77-CD5F06A9D5B0}"/>
              </a:ext>
            </a:extLst>
          </p:cNvPr>
          <p:cNvSpPr txBox="1"/>
          <p:nvPr/>
        </p:nvSpPr>
        <p:spPr bwMode="auto">
          <a:xfrm>
            <a:off x="7199446" y="5592202"/>
            <a:ext cx="3583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2B8BD"/>
                </a:solidFill>
                <a:latin typeface="+mn-lt"/>
              </a:rPr>
              <a:t>Aggregated Results</a:t>
            </a:r>
            <a:endParaRPr/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A32FD753-E07F-25A8-B73E-806C008F0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30871" y="848090"/>
            <a:ext cx="10421804" cy="47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7008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12</a:t>
            </a:fld>
            <a:endParaRPr lang="en-GB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64B31F2E-C23B-1897-3441-C3F6039552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3117" y="77838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User Interface </a:t>
            </a:r>
            <a:r>
              <a:rPr lang="en-US" sz="3600" dirty="0">
                <a:solidFill>
                  <a:schemeClr val="bg1"/>
                </a:solidFill>
              </a:rPr>
              <a:t>(2)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B8EA9EF-0BE4-0936-1F58-858F0A900A9A}"/>
              </a:ext>
            </a:extLst>
          </p:cNvPr>
          <p:cNvSpPr/>
          <p:nvPr/>
        </p:nvSpPr>
        <p:spPr bwMode="auto">
          <a:xfrm>
            <a:off x="6214187" y="4429412"/>
            <a:ext cx="5891474" cy="157524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04D2FEB6-3B47-A282-D9BE-7D1886B5D8E6}"/>
              </a:ext>
            </a:extLst>
          </p:cNvPr>
          <p:cNvSpPr txBox="1"/>
          <p:nvPr/>
        </p:nvSpPr>
        <p:spPr bwMode="auto">
          <a:xfrm>
            <a:off x="117177" y="1068444"/>
            <a:ext cx="5226789" cy="272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latin typeface="+mn-lt"/>
              </a:rPr>
              <a:t>Dashboards available for: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Average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Median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Maximum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Minimum values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95</a:t>
            </a:r>
            <a:r>
              <a:rPr lang="en-US" baseline="30000">
                <a:latin typeface="+mn-lt"/>
              </a:rPr>
              <a:t>th</a:t>
            </a:r>
            <a:r>
              <a:rPr lang="en-US">
                <a:latin typeface="+mn-lt"/>
              </a:rPr>
              <a:t> Percentile values</a:t>
            </a:r>
            <a:endParaRPr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40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80DBB0-6A18-7DF2-58DF-71D9DD18CF1C}"/>
              </a:ext>
            </a:extLst>
          </p:cNvPr>
          <p:cNvSpPr txBox="1"/>
          <p:nvPr/>
        </p:nvSpPr>
        <p:spPr bwMode="auto">
          <a:xfrm>
            <a:off x="6266980" y="4524537"/>
            <a:ext cx="59250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Sources: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Crowdsourced measurements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r>
              <a:rPr lang="en-US" sz="2800" b="1">
                <a:solidFill>
                  <a:srgbClr val="1F4270"/>
                </a:solidFill>
                <a:latin typeface="+mn-lt"/>
              </a:rPr>
              <a:t>Hardware Probe measurements</a:t>
            </a:r>
            <a:endParaRPr/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F5C2C579-77E0-2B58-4629-E538536A85B0}"/>
              </a:ext>
            </a:extLst>
          </p:cNvPr>
          <p:cNvSpPr txBox="1"/>
          <p:nvPr/>
        </p:nvSpPr>
        <p:spPr bwMode="auto">
          <a:xfrm>
            <a:off x="5938979" y="1068444"/>
            <a:ext cx="6180285" cy="1805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latin typeface="+mn-lt"/>
              </a:rPr>
              <a:t>Depicting estimations of: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Download throughput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Upload throughput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>
                <a:latin typeface="+mn-lt"/>
              </a:rPr>
              <a:t>HTTP ping Round Trip Time (RTT)</a:t>
            </a:r>
            <a:endParaRPr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endParaRPr lang="en-US" sz="2400"/>
          </a:p>
        </p:txBody>
      </p:sp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C66C121E-8F1F-C87D-2324-D0571C6D8732}"/>
              </a:ext>
            </a:extLst>
          </p:cNvPr>
          <p:cNvSpPr txBox="1"/>
          <p:nvPr/>
        </p:nvSpPr>
        <p:spPr bwMode="auto">
          <a:xfrm>
            <a:off x="117177" y="4306293"/>
            <a:ext cx="5891474" cy="15752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latin typeface="+mn-lt"/>
              </a:rPr>
              <a:t>That may be: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Uncorrelated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Correlated with the available APs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377037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9" name="Google Shape;295;p42">
            <a:extLst>
              <a:ext uri="{FF2B5EF4-FFF2-40B4-BE49-F238E27FC236}">
                <a16:creationId xmlns:a16="http://schemas.microsoft.com/office/drawing/2014/main" id="{5DB7CD04-8A17-88D3-192B-1491F17BC4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950" y="7816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>
                <a:solidFill>
                  <a:schemeClr val="bg1"/>
                </a:solidFill>
              </a:rPr>
              <a:t>Correlation with </a:t>
            </a:r>
            <a:r>
              <a:rPr lang="en-US" sz="3600" i="1" dirty="0">
                <a:solidFill>
                  <a:schemeClr val="bg1"/>
                </a:solidFill>
              </a:rPr>
              <a:t>RADIUS</a:t>
            </a:r>
            <a:r>
              <a:rPr lang="en-US" sz="3600" dirty="0">
                <a:solidFill>
                  <a:schemeClr val="bg1"/>
                </a:solidFill>
              </a:rPr>
              <a:t>/</a:t>
            </a:r>
            <a:r>
              <a:rPr lang="en-US" sz="3600" i="1" dirty="0">
                <a:solidFill>
                  <a:schemeClr val="bg1"/>
                </a:solidFill>
              </a:rPr>
              <a:t>DHCP</a:t>
            </a:r>
            <a:r>
              <a:rPr lang="en-US" sz="3600" dirty="0">
                <a:solidFill>
                  <a:schemeClr val="bg1"/>
                </a:solidFill>
              </a:rPr>
              <a:t> Logs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4" name="Picture 3" descr="A computer screen shot of several blue and black boxes&#10;&#10;Description automatically generated">
            <a:extLst>
              <a:ext uri="{FF2B5EF4-FFF2-40B4-BE49-F238E27FC236}">
                <a16:creationId xmlns:a16="http://schemas.microsoft.com/office/drawing/2014/main" id="{B6444D59-821E-CD55-A4A5-67416B6C28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195" y="4788556"/>
            <a:ext cx="8627610" cy="1991278"/>
          </a:xfrm>
          <a:prstGeom prst="rect">
            <a:avLst/>
          </a:prstGeom>
        </p:spPr>
      </p:pic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DE5A352B-A51F-5106-88F8-E9B1F563F27C}"/>
              </a:ext>
            </a:extLst>
          </p:cNvPr>
          <p:cNvSpPr txBox="1"/>
          <p:nvPr/>
        </p:nvSpPr>
        <p:spPr bwMode="auto">
          <a:xfrm>
            <a:off x="160949" y="2346397"/>
            <a:ext cx="11163037" cy="10925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SzPts val="2800"/>
              <a:buFont typeface="Arial"/>
              <a:buNone/>
              <a:defRPr/>
            </a:pPr>
            <a:r>
              <a:rPr lang="en-US" sz="2800" b="1" dirty="0"/>
              <a:t>Correlation options: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2800" dirty="0"/>
              <a:t>With end-user IP address (only RADIUS logs)</a:t>
            </a:r>
            <a:endParaRPr dirty="0"/>
          </a:p>
          <a:p>
            <a:pPr>
              <a:spcBef>
                <a:spcPts val="0"/>
              </a:spcBef>
              <a:defRPr/>
            </a:pPr>
            <a:r>
              <a:rPr lang="en-US" sz="2800" dirty="0"/>
              <a:t>With end-user MAC address (both RADIUS &amp; DHCP logs)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6FC042A0-B71E-8CF6-B7ED-453249AF5B08}"/>
              </a:ext>
            </a:extLst>
          </p:cNvPr>
          <p:cNvSpPr txBox="1"/>
          <p:nvPr/>
        </p:nvSpPr>
        <p:spPr bwMode="auto">
          <a:xfrm>
            <a:off x="160949" y="3823221"/>
            <a:ext cx="12031051" cy="7633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buFont typeface="Arial"/>
              <a:buNone/>
              <a:defRPr/>
            </a:pPr>
            <a:r>
              <a:rPr lang="en-US" b="1" i="1" dirty="0">
                <a:solidFill>
                  <a:srgbClr val="12B8BD"/>
                </a:solidFill>
                <a:latin typeface="+mn-lt"/>
              </a:rPr>
              <a:t>Personally Identifiable Information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: </a:t>
            </a:r>
            <a:r>
              <a:rPr lang="en-US" dirty="0">
                <a:latin typeface="+mn-lt"/>
              </a:rPr>
              <a:t>IP/MAC addresses secured in transit using TLS-encrypted channels and stored hashed in WAS (X-Pack)</a:t>
            </a:r>
            <a:endParaRPr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B5C12CB7-AE7C-FD08-BA1B-C43E6F5F8B4A}"/>
              </a:ext>
            </a:extLst>
          </p:cNvPr>
          <p:cNvSpPr txBox="1"/>
          <p:nvPr/>
        </p:nvSpPr>
        <p:spPr bwMode="auto">
          <a:xfrm>
            <a:off x="0" y="607074"/>
            <a:ext cx="11056503" cy="16283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 dirty="0">
                <a:latin typeface="+mn-lt"/>
              </a:rPr>
              <a:t>Logs are:</a:t>
            </a:r>
            <a:endParaRPr dirty="0"/>
          </a:p>
          <a:p>
            <a:pPr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Extracted from RADIUS/DHCP servers using </a:t>
            </a:r>
            <a:r>
              <a:rPr lang="en-US" b="1" dirty="0" err="1">
                <a:solidFill>
                  <a:srgbClr val="12B8BD"/>
                </a:solidFill>
                <a:latin typeface="+mn-lt"/>
              </a:rPr>
              <a:t>Filebeat</a:t>
            </a:r>
            <a:endParaRPr lang="en-US" b="1" dirty="0">
              <a:solidFill>
                <a:srgbClr val="12B8BD"/>
              </a:solidFill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Processed and transformed by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Logstash</a:t>
            </a:r>
            <a:r>
              <a:rPr lang="en-US" dirty="0">
                <a:latin typeface="+mn-lt"/>
              </a:rPr>
              <a:t> in WAS</a:t>
            </a:r>
            <a:endParaRPr dirty="0"/>
          </a:p>
          <a:p>
            <a:pPr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Stored in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Elasticsearch</a:t>
            </a:r>
            <a:r>
              <a:rPr lang="en-US" dirty="0">
                <a:latin typeface="+mn-lt"/>
              </a:rPr>
              <a:t> of WAS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29756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Installation</a:t>
            </a:r>
            <a:endParaRPr sz="5400" i="1" dirty="0"/>
          </a:p>
        </p:txBody>
      </p:sp>
    </p:spTree>
    <p:extLst>
      <p:ext uri="{BB962C8B-B14F-4D97-AF65-F5344CB8AC3E}">
        <p14:creationId xmlns:p14="http://schemas.microsoft.com/office/powerpoint/2010/main" val="2918114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B20CE226-82A1-7147-381D-9C68F81DC73C}"/>
              </a:ext>
            </a:extLst>
          </p:cNvPr>
          <p:cNvSpPr txBox="1"/>
          <p:nvPr/>
        </p:nvSpPr>
        <p:spPr bwMode="auto">
          <a:xfrm>
            <a:off x="-26635" y="782953"/>
            <a:ext cx="9925235" cy="1090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Institutions install all components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on their premises</a:t>
            </a:r>
            <a:endParaRPr dirty="0"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- </a:t>
            </a:r>
            <a:r>
              <a:rPr lang="en-US" b="1" dirty="0">
                <a:latin typeface="+mn-lt"/>
              </a:rPr>
              <a:t>Ansible playbook </a:t>
            </a:r>
            <a:r>
              <a:rPr lang="en-US" dirty="0">
                <a:latin typeface="+mn-lt"/>
              </a:rPr>
              <a:t>for </a:t>
            </a:r>
            <a:r>
              <a:rPr lang="en-US" b="1" dirty="0">
                <a:latin typeface="+mn-lt"/>
              </a:rPr>
              <a:t>WAS/WTS</a:t>
            </a:r>
            <a:r>
              <a:rPr lang="en-US" dirty="0">
                <a:latin typeface="+mn-lt"/>
              </a:rPr>
              <a:t> automated installation</a:t>
            </a:r>
            <a:endParaRPr dirty="0"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- All data stay within the institution premises</a:t>
            </a:r>
            <a:endParaRPr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9549648-6423-ED73-E927-09E7C99BF5FF}"/>
              </a:ext>
            </a:extLst>
          </p:cNvPr>
          <p:cNvSpPr txBox="1"/>
          <p:nvPr/>
        </p:nvSpPr>
        <p:spPr bwMode="auto">
          <a:xfrm>
            <a:off x="1812524" y="5621415"/>
            <a:ext cx="8566951" cy="4120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 i="1" dirty="0">
                <a:solidFill>
                  <a:srgbClr val="12B8BD"/>
                </a:solidFill>
                <a:latin typeface="+mn-lt"/>
              </a:rPr>
              <a:t>Manual WAS installation: </a:t>
            </a:r>
            <a:r>
              <a:rPr lang="en-US" dirty="0">
                <a:latin typeface="+mn-lt"/>
              </a:rPr>
              <a:t>Abandoned by </a:t>
            </a:r>
            <a:r>
              <a:rPr lang="en-US" dirty="0" err="1">
                <a:latin typeface="+mn-lt"/>
              </a:rPr>
              <a:t>WiFiMon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1290784-9961-7451-20D1-CE7327ECC799}"/>
              </a:ext>
            </a:extLst>
          </p:cNvPr>
          <p:cNvSpPr txBox="1"/>
          <p:nvPr/>
        </p:nvSpPr>
        <p:spPr bwMode="auto">
          <a:xfrm>
            <a:off x="0" y="2893259"/>
            <a:ext cx="8788893" cy="2493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b="1" i="1" dirty="0" err="1">
                <a:solidFill>
                  <a:srgbClr val="12B8BD"/>
                </a:solidFill>
                <a:latin typeface="+mn-lt"/>
              </a:rPr>
              <a:t>NMaaS</a:t>
            </a:r>
            <a:r>
              <a:rPr lang="en-US" dirty="0">
                <a:latin typeface="+mn-lt"/>
              </a:rPr>
              <a:t> (simpler option for testing/trying </a:t>
            </a:r>
            <a:r>
              <a:rPr lang="en-US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)</a:t>
            </a:r>
            <a:endParaRPr dirty="0"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- Another GÉANT Service</a:t>
            </a:r>
            <a:endParaRPr dirty="0"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- </a:t>
            </a:r>
            <a:r>
              <a:rPr lang="en-US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 WAS instance deployed on </a:t>
            </a:r>
            <a:r>
              <a:rPr lang="en-US" dirty="0" err="1">
                <a:latin typeface="+mn-lt"/>
              </a:rPr>
              <a:t>NMaaS</a:t>
            </a:r>
            <a:endParaRPr lang="en-US" dirty="0">
              <a:latin typeface="+mn-lt"/>
            </a:endParaRPr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- WTS installation still required by institutions </a:t>
            </a:r>
            <a:endParaRPr dirty="0"/>
          </a:p>
          <a:p>
            <a:pPr marL="5080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</a:rPr>
              <a:t>        </a:t>
            </a:r>
            <a:r>
              <a:rPr lang="en-US" b="1" dirty="0">
                <a:latin typeface="+mn-lt"/>
              </a:rPr>
              <a:t>(should be close to the monitored network)</a:t>
            </a:r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525069-EDE7-FFEA-5BC4-4446B9FC6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164005" y="2429011"/>
            <a:ext cx="2868197" cy="2723755"/>
          </a:xfrm>
          <a:prstGeom prst="rect">
            <a:avLst/>
          </a:prstGeom>
        </p:spPr>
      </p:pic>
      <p:sp>
        <p:nvSpPr>
          <p:cNvPr id="13" name="Google Shape;296;p42">
            <a:extLst>
              <a:ext uri="{FF2B5EF4-FFF2-40B4-BE49-F238E27FC236}">
                <a16:creationId xmlns:a16="http://schemas.microsoft.com/office/drawing/2014/main" id="{7617297F-182D-2B48-32F1-EF834541CEC8}"/>
              </a:ext>
            </a:extLst>
          </p:cNvPr>
          <p:cNvSpPr txBox="1"/>
          <p:nvPr/>
        </p:nvSpPr>
        <p:spPr bwMode="auto">
          <a:xfrm>
            <a:off x="9034009" y="1919232"/>
            <a:ext cx="3128188" cy="509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Font typeface="Arial"/>
              <a:buNone/>
              <a:defRPr/>
            </a:pPr>
            <a:r>
              <a:rPr lang="en-US" b="1" i="1">
                <a:solidFill>
                  <a:srgbClr val="12B8BD"/>
                </a:solidFill>
                <a:latin typeface="+mn-lt"/>
              </a:rPr>
              <a:t>NMaaS Portfolio</a:t>
            </a:r>
            <a:endParaRPr lang="en-US" b="1">
              <a:solidFill>
                <a:srgbClr val="12B8BD"/>
              </a:solidFill>
              <a:latin typeface="+mn-lt"/>
            </a:endParaRPr>
          </a:p>
        </p:txBody>
      </p:sp>
      <p:sp>
        <p:nvSpPr>
          <p:cNvPr id="14" name="Google Shape;295;p42">
            <a:extLst>
              <a:ext uri="{FF2B5EF4-FFF2-40B4-BE49-F238E27FC236}">
                <a16:creationId xmlns:a16="http://schemas.microsoft.com/office/drawing/2014/main" id="{1BE49F35-9267-F097-B8A0-3B89BFFEBF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950" y="7816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 err="1">
                <a:solidFill>
                  <a:schemeClr val="bg1"/>
                </a:solidFill>
              </a:rPr>
              <a:t>WiFiMon</a:t>
            </a:r>
            <a:r>
              <a:rPr lang="en-US" sz="3600" dirty="0">
                <a:solidFill>
                  <a:schemeClr val="bg1"/>
                </a:solidFill>
              </a:rPr>
              <a:t> Installation Options</a:t>
            </a:r>
            <a:endParaRPr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8558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 err="1"/>
              <a:t>WiFiMon</a:t>
            </a:r>
            <a:r>
              <a:rPr lang="en-US" sz="5400" i="1" dirty="0"/>
              <a:t> Evolution</a:t>
            </a:r>
            <a:endParaRPr sz="5400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6502400"/>
            <a:ext cx="569912" cy="320675"/>
          </a:xfrm>
          <a:prstGeom prst="rect">
            <a:avLst/>
          </a:prstGeom>
        </p:spPr>
        <p:txBody>
          <a:bodyPr/>
          <a:lstStyle/>
          <a:p>
            <a:pPr defTabSz="914377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500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17</a:t>
            </a:fld>
            <a:endParaRPr lang="en-GB" dirty="0"/>
          </a:p>
        </p:txBody>
      </p:sp>
      <p:pic>
        <p:nvPicPr>
          <p:cNvPr id="10" name="Picture 9" descr="A picture containing text, graphic design, poster, screenshot&#10;&#10;Description automatically generated">
            <a:extLst>
              <a:ext uri="{FF2B5EF4-FFF2-40B4-BE49-F238E27FC236}">
                <a16:creationId xmlns:a16="http://schemas.microsoft.com/office/drawing/2014/main" id="{1BCC7FA8-4FFC-3DD0-6CE3-891A770130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361" y="585211"/>
            <a:ext cx="10211278" cy="6273177"/>
          </a:xfrm>
          <a:prstGeom prst="rect">
            <a:avLst/>
          </a:prstGeom>
        </p:spPr>
      </p:pic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923899DA-3A88-6277-9C87-356C3796F4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950" y="10429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Evolution</a:t>
            </a:r>
            <a:endParaRPr sz="36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5;p42">
            <a:extLst>
              <a:ext uri="{FF2B5EF4-FFF2-40B4-BE49-F238E27FC236}">
                <a16:creationId xmlns:a16="http://schemas.microsoft.com/office/drawing/2014/main" id="{C6F158D3-5248-AF5A-1BA0-59758D42A04B}"/>
              </a:ext>
            </a:extLst>
          </p:cNvPr>
          <p:cNvSpPr txBox="1">
            <a:spLocks noGrp="1"/>
          </p:cNvSpPr>
          <p:nvPr/>
        </p:nvSpPr>
        <p:spPr>
          <a:xfrm>
            <a:off x="334790" y="827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3600" i="1" dirty="0">
                <a:solidFill>
                  <a:schemeClr val="bg1"/>
                </a:solidFill>
              </a:rPr>
              <a:t>WHP Configuration &amp; Control</a:t>
            </a:r>
            <a:endParaRPr lang="en-GB" sz="3600" i="1" dirty="0">
              <a:solidFill>
                <a:schemeClr val="bg1"/>
              </a:solidFill>
            </a:endParaRPr>
          </a:p>
        </p:txBody>
      </p:sp>
      <p:pic>
        <p:nvPicPr>
          <p:cNvPr id="2" name="Picture 1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D296683B-23C3-9C1B-BB80-5C30F9C5C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00407" y="3619273"/>
            <a:ext cx="3469857" cy="2712490"/>
          </a:xfrm>
          <a:prstGeom prst="rect">
            <a:avLst/>
          </a:prstGeom>
        </p:spPr>
      </p:pic>
      <p:pic>
        <p:nvPicPr>
          <p:cNvPr id="3" name="Picture 2" descr="A diagram of a computer&#10;&#10;Description automatically generated">
            <a:extLst>
              <a:ext uri="{FF2B5EF4-FFF2-40B4-BE49-F238E27FC236}">
                <a16:creationId xmlns:a16="http://schemas.microsoft.com/office/drawing/2014/main" id="{4596549A-9F15-1E9A-3203-2BBCC445F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404738" y="3222686"/>
            <a:ext cx="3338511" cy="3505663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C2B6CB6D-8B43-F258-4524-225D56B92993}"/>
              </a:ext>
            </a:extLst>
          </p:cNvPr>
          <p:cNvSpPr txBox="1"/>
          <p:nvPr/>
        </p:nvSpPr>
        <p:spPr bwMode="auto">
          <a:xfrm>
            <a:off x="202220" y="850509"/>
            <a:ext cx="5893780" cy="2431832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b="1" u="sng" dirty="0">
                <a:solidFill>
                  <a:srgbClr val="01B9BF"/>
                </a:solidFill>
                <a:latin typeface="+mn-lt"/>
              </a:rPr>
              <a:t>Old approach </a:t>
            </a:r>
            <a:endParaRPr lang="en-US" dirty="0">
              <a:solidFill>
                <a:srgbClr val="01B9BF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buFont typeface="Arial"/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Administrator feedback demonstrated 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limitations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:</a:t>
            </a:r>
            <a:endParaRPr lang="en-US" dirty="0">
              <a:solidFill>
                <a:srgbClr val="1F4270"/>
              </a:solidFill>
              <a:highlight>
                <a:srgbClr val="FFFF00"/>
              </a:highlight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In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 NAT networks</a:t>
            </a:r>
            <a:endParaRPr lang="en-US" dirty="0">
              <a:solidFill>
                <a:srgbClr val="1F4270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In 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public networks</a:t>
            </a:r>
            <a:endParaRPr lang="en-US" dirty="0">
              <a:solidFill>
                <a:srgbClr val="1F4270"/>
              </a:solidFill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Administrators edit config directly</a:t>
            </a:r>
            <a:endParaRPr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54E8A1CE-CB72-9055-CD65-044351830C14}"/>
              </a:ext>
            </a:extLst>
          </p:cNvPr>
          <p:cNvSpPr txBox="1"/>
          <p:nvPr/>
        </p:nvSpPr>
        <p:spPr bwMode="auto">
          <a:xfrm>
            <a:off x="6513040" y="619786"/>
            <a:ext cx="5748543" cy="20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 u="sng" dirty="0">
                <a:solidFill>
                  <a:srgbClr val="01B9BF"/>
                </a:solidFill>
                <a:latin typeface="+mn-lt"/>
              </a:rPr>
              <a:t>Novel approach required!!!</a:t>
            </a:r>
            <a:endParaRPr dirty="0"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Remote &amp; user-friendly configuration of WHPs from a central point (WAS)</a:t>
            </a:r>
            <a:endParaRPr dirty="0"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 Flexibility to control WHPs behind NAT networks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6698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17E9608E-0C5F-4506-9E78-3C6B686FCCAE}"/>
              </a:ext>
            </a:extLst>
          </p:cNvPr>
          <p:cNvSpPr txBox="1">
            <a:spLocks noGrp="1"/>
          </p:cNvSpPr>
          <p:nvPr/>
        </p:nvSpPr>
        <p:spPr>
          <a:xfrm>
            <a:off x="352084" y="8482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WHP Configuration Made easy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10" name="Picture 9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09103011-99F9-4440-C772-FC9E5AA85D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53" y="695391"/>
            <a:ext cx="3384138" cy="6089052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39668F38-C6C9-7324-EAA6-43B1EE18CE94}"/>
              </a:ext>
            </a:extLst>
          </p:cNvPr>
          <p:cNvSpPr txBox="1"/>
          <p:nvPr/>
        </p:nvSpPr>
        <p:spPr bwMode="auto">
          <a:xfrm>
            <a:off x="6041756" y="1024951"/>
            <a:ext cx="5055331" cy="835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Administrators (re)configure WHPs from the </a:t>
            </a:r>
            <a:r>
              <a:rPr lang="en-US" dirty="0" err="1">
                <a:solidFill>
                  <a:srgbClr val="1F4270"/>
                </a:solidFill>
                <a:latin typeface="+mn-lt"/>
              </a:rPr>
              <a:t>WiFiMon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 UI</a:t>
            </a:r>
            <a:endParaRPr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160CBE77-D77A-1BB2-E0BE-1EFDF63760CD}"/>
              </a:ext>
            </a:extLst>
          </p:cNvPr>
          <p:cNvSpPr txBox="1"/>
          <p:nvPr/>
        </p:nvSpPr>
        <p:spPr bwMode="auto">
          <a:xfrm>
            <a:off x="5528427" y="5532839"/>
            <a:ext cx="6065809" cy="944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Configuration files are generated based on Jinja2 templates</a:t>
            </a:r>
            <a:endParaRPr dirty="0"/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BEA6BE91-B755-EE94-67BF-244DAE06FDCC}"/>
              </a:ext>
            </a:extLst>
          </p:cNvPr>
          <p:cNvSpPr txBox="1"/>
          <p:nvPr/>
        </p:nvSpPr>
        <p:spPr bwMode="auto">
          <a:xfrm>
            <a:off x="5676775" y="2559206"/>
            <a:ext cx="5271961" cy="239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>
                <a:solidFill>
                  <a:srgbClr val="01B9BF"/>
                </a:solidFill>
                <a:latin typeface="+mn-lt"/>
              </a:rPr>
              <a:t>Provided data: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Device ID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FQDNs/IP addresses of WiFiMon components</a:t>
            </a:r>
            <a:endParaRPr/>
          </a:p>
          <a:p>
            <a:pPr marL="342900" indent="-342900">
              <a:buFontTx/>
              <a:buChar char="-"/>
              <a:defRPr/>
            </a:pPr>
            <a:r>
              <a:rPr lang="en-US">
                <a:solidFill>
                  <a:srgbClr val="1F4270"/>
                </a:solidFill>
                <a:latin typeface="+mn-lt"/>
              </a:rPr>
              <a:t>Location information</a:t>
            </a:r>
            <a:endParaRPr/>
          </a:p>
          <a:p>
            <a:pPr marL="0" indent="0">
              <a:buFont typeface="Arial"/>
              <a:buNone/>
              <a:defRPr/>
            </a:pPr>
            <a:endParaRPr lang="en-US" sz="220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0986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4964A3C6-3859-A14F-591F-17DD3E33C2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Introduction</a:t>
            </a:r>
            <a:endParaRPr sz="5400" i="1" dirty="0"/>
          </a:p>
        </p:txBody>
      </p:sp>
      <p:pic>
        <p:nvPicPr>
          <p:cNvPr id="7" name="Picture 6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37AA8C0E-DF6A-C9F2-6E5B-C6D849A0B35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96" y="3297754"/>
            <a:ext cx="5961900" cy="19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379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95;p42">
            <a:extLst>
              <a:ext uri="{FF2B5EF4-FFF2-40B4-BE49-F238E27FC236}">
                <a16:creationId xmlns:a16="http://schemas.microsoft.com/office/drawing/2014/main" id="{4898687B-84DB-D817-58BC-F245BAE1C2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8394" y="8797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>
                <a:solidFill>
                  <a:schemeClr val="bg1"/>
                </a:solidFill>
              </a:rPr>
              <a:t>Remote WHP Configuration Made Possible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AB3DB6BA-2186-F18B-37CD-54A79274488C}"/>
              </a:ext>
            </a:extLst>
          </p:cNvPr>
          <p:cNvSpPr txBox="1"/>
          <p:nvPr/>
        </p:nvSpPr>
        <p:spPr bwMode="auto">
          <a:xfrm>
            <a:off x="8620217" y="1116939"/>
            <a:ext cx="2601158" cy="792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+mn-lt"/>
              </a:rPr>
              <a:t>Based on Salt</a:t>
            </a:r>
            <a:endParaRPr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02F849-7F44-CDB9-A07E-3297A327AF9D}"/>
              </a:ext>
            </a:extLst>
          </p:cNvPr>
          <p:cNvSpPr txBox="1"/>
          <p:nvPr/>
        </p:nvSpPr>
        <p:spPr bwMode="auto">
          <a:xfrm>
            <a:off x="8240477" y="1578992"/>
            <a:ext cx="3850909" cy="1047457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1F4270"/>
                </a:solidFill>
                <a:latin typeface="+mj-lt"/>
              </a:rPr>
              <a:t>WAS</a:t>
            </a:r>
            <a:r>
              <a:rPr lang="en-US" b="1" i="1" dirty="0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Salt Master</a:t>
            </a:r>
          </a:p>
          <a:p>
            <a:pPr marL="0" indent="0">
              <a:buNone/>
              <a:defRPr/>
            </a:pPr>
            <a:r>
              <a:rPr lang="en-US" b="1" dirty="0">
                <a:solidFill>
                  <a:srgbClr val="1F4270"/>
                </a:solidFill>
                <a:latin typeface="+mj-lt"/>
              </a:rPr>
              <a:t>WHPs</a:t>
            </a:r>
            <a:r>
              <a:rPr lang="en-US" b="1" dirty="0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Salt Minions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E2F243A-1749-031A-D6DD-31D8FC969BBE}"/>
              </a:ext>
            </a:extLst>
          </p:cNvPr>
          <p:cNvSpPr txBox="1"/>
          <p:nvPr/>
        </p:nvSpPr>
        <p:spPr bwMode="auto">
          <a:xfrm>
            <a:off x="380313" y="5018328"/>
            <a:ext cx="7526056" cy="113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Configuration files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generated from </a:t>
            </a:r>
            <a:r>
              <a:rPr lang="en-US" b="1" dirty="0">
                <a:solidFill>
                  <a:srgbClr val="01B9BF"/>
                </a:solidFill>
                <a:latin typeface="+mn-lt"/>
              </a:rPr>
              <a:t>templates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transferred from the WAS to WHPs</a:t>
            </a:r>
            <a:endParaRPr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B992226-C530-20A8-2BE4-456481E97EBA}"/>
              </a:ext>
            </a:extLst>
          </p:cNvPr>
          <p:cNvSpPr/>
          <p:nvPr/>
        </p:nvSpPr>
        <p:spPr bwMode="auto">
          <a:xfrm>
            <a:off x="66239" y="729428"/>
            <a:ext cx="382057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  <a:endParaRPr lang="en-US" b="1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16FBDE-903A-36D9-4058-4F30D226A69F}"/>
              </a:ext>
            </a:extLst>
          </p:cNvPr>
          <p:cNvSpPr/>
          <p:nvPr/>
        </p:nvSpPr>
        <p:spPr bwMode="auto">
          <a:xfrm>
            <a:off x="74335" y="3505317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2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E5F36138-D618-87BB-9F3B-D549D25078D1}"/>
              </a:ext>
            </a:extLst>
          </p:cNvPr>
          <p:cNvSpPr txBox="1"/>
          <p:nvPr/>
        </p:nvSpPr>
        <p:spPr bwMode="auto">
          <a:xfrm>
            <a:off x="380313" y="3563079"/>
            <a:ext cx="7201217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Salt includes a </a:t>
            </a:r>
            <a:r>
              <a:rPr lang="en-US" b="1" dirty="0" err="1">
                <a:solidFill>
                  <a:srgbClr val="01B9BF"/>
                </a:solidFill>
                <a:latin typeface="+mn-lt"/>
              </a:rPr>
              <a:t>ZeroMQ</a:t>
            </a:r>
            <a:r>
              <a:rPr lang="en-US" b="1" dirty="0">
                <a:solidFill>
                  <a:srgbClr val="01B9BF"/>
                </a:solidFill>
                <a:latin typeface="+mn-lt"/>
              </a:rPr>
              <a:t> message broker: </a:t>
            </a:r>
            <a:br>
              <a:rPr lang="en-US" b="1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Parallel configuration regardless of the WHP number</a:t>
            </a:r>
            <a:endParaRPr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9CB4C30-2E38-75DF-6BD7-F528C4C0B3D6}"/>
              </a:ext>
            </a:extLst>
          </p:cNvPr>
          <p:cNvSpPr/>
          <p:nvPr/>
        </p:nvSpPr>
        <p:spPr bwMode="auto">
          <a:xfrm>
            <a:off x="58191" y="5065933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3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0696FFF3-D593-CCC4-DB73-155E96CB8435}"/>
              </a:ext>
            </a:extLst>
          </p:cNvPr>
          <p:cNvSpPr txBox="1"/>
          <p:nvPr/>
        </p:nvSpPr>
        <p:spPr bwMode="auto">
          <a:xfrm>
            <a:off x="187208" y="969059"/>
            <a:ext cx="7914514" cy="2360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Salt establishes application layer communication: </a:t>
            </a:r>
            <a:br>
              <a:rPr lang="en-US" b="1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-  WHPs remotely configured from the WAS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Reconfiguration easier for WHPs behind NAT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Public IP addresses not required </a:t>
            </a:r>
            <a:endParaRPr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   </a:t>
            </a:r>
            <a:r>
              <a:rPr lang="en-US" dirty="0">
                <a:solidFill>
                  <a:srgbClr val="1F4270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 IP space is conserved</a:t>
            </a:r>
          </a:p>
        </p:txBody>
      </p:sp>
      <p:pic>
        <p:nvPicPr>
          <p:cNvPr id="12" name="Picture 11" descr="A diagram of a computer chip&#10;&#10;Description automatically generated">
            <a:extLst>
              <a:ext uri="{FF2B5EF4-FFF2-40B4-BE49-F238E27FC236}">
                <a16:creationId xmlns:a16="http://schemas.microsoft.com/office/drawing/2014/main" id="{6007A931-548E-90B3-9647-B636A1754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013641" y="3359333"/>
            <a:ext cx="3798046" cy="32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53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GÉANT Service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392097" y="4078592"/>
            <a:ext cx="11407806" cy="219183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14545" y="997113"/>
            <a:ext cx="11762912" cy="24318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Monitoring Wi-Fi performance as experienced by end users</a:t>
            </a:r>
            <a:endParaRPr dirty="0"/>
          </a:p>
          <a:p>
            <a:pPr indent="-457200"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Combination of crowdsourced &amp; hardware probe measurements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IEEE 802.1X networks (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): Data from RADIUS &amp; DHCP logs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for richer analysis, e.g. per Access Point (AP)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563732" y="3992751"/>
            <a:ext cx="11762911" cy="19937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Contribution: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dirty="0"/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Detection of Wi-Fi throughput degradation</a:t>
            </a:r>
            <a:endParaRPr dirty="0"/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Determination of underperforming areas within a Wi-Fi network </a:t>
            </a:r>
            <a:endParaRPr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lt"/>
              </a:rPr>
              <a:t> Admins may enhance performance, e.g. by installing more APs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74959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016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vs Related Monitoring Tools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2C20B293-4E28-03AD-19F7-9ED0106510C3}"/>
              </a:ext>
            </a:extLst>
          </p:cNvPr>
          <p:cNvSpPr txBox="1"/>
          <p:nvPr/>
        </p:nvSpPr>
        <p:spPr bwMode="auto">
          <a:xfrm>
            <a:off x="65192" y="1229645"/>
            <a:ext cx="6579448" cy="4030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Monitoring from the end-user perspective (</a:t>
            </a:r>
            <a:r>
              <a:rPr lang="en-US" b="1" i="1" dirty="0">
                <a:latin typeface="+mn-lt"/>
              </a:rPr>
              <a:t>end-user experience</a:t>
            </a:r>
            <a:r>
              <a:rPr lang="en-US" dirty="0">
                <a:latin typeface="+mn-lt"/>
              </a:rPr>
              <a:t>)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No requirements for app installation or end-user intervention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Centralized view of Wi-Fi performance available to the administrator</a:t>
            </a:r>
            <a:endParaRPr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9C82AC9-AD7F-C7F2-70E6-6F3648334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71268" y="2337675"/>
            <a:ext cx="5075213" cy="256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94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>
            <a:extLst>
              <a:ext uri="{FF2B5EF4-FFF2-40B4-BE49-F238E27FC236}">
                <a16:creationId xmlns:a16="http://schemas.microsoft.com/office/drawing/2014/main" id="{5583F70B-AE08-CB33-B7FC-5377D1693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141260" y="883310"/>
            <a:ext cx="5909480" cy="3002900"/>
          </a:xfrm>
          <a:prstGeom prst="rect">
            <a:avLst/>
          </a:prstGeom>
        </p:spPr>
      </p:pic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53AF52C-8D18-FBED-E853-8ABAF4934B7D}"/>
              </a:ext>
            </a:extLst>
          </p:cNvPr>
          <p:cNvSpPr txBox="1">
            <a:spLocks/>
          </p:cNvSpPr>
          <p:nvPr/>
        </p:nvSpPr>
        <p:spPr bwMode="auto">
          <a:xfrm>
            <a:off x="382717" y="73007"/>
            <a:ext cx="11598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Example: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vs </a:t>
            </a:r>
            <a:r>
              <a:rPr lang="en-US" sz="3600" i="1" dirty="0" err="1">
                <a:solidFill>
                  <a:schemeClr val="bg1"/>
                </a:solidFill>
              </a:rPr>
              <a:t>Ookla</a:t>
            </a:r>
            <a:r>
              <a:rPr lang="en-US" sz="3600" i="1" dirty="0">
                <a:solidFill>
                  <a:schemeClr val="bg1"/>
                </a:solidFill>
              </a:rPr>
              <a:t> </a:t>
            </a:r>
            <a:r>
              <a:rPr lang="en-US" sz="3600" i="1" dirty="0" err="1">
                <a:solidFill>
                  <a:schemeClr val="bg1"/>
                </a:solidFill>
              </a:rPr>
              <a:t>Speedtest</a:t>
            </a:r>
            <a:endParaRPr lang="en-US" sz="3600" i="1" dirty="0">
              <a:solidFill>
                <a:schemeClr val="bg1"/>
              </a:solidFill>
            </a:endParaRPr>
          </a:p>
        </p:txBody>
      </p:sp>
      <p:graphicFrame>
        <p:nvGraphicFramePr>
          <p:cNvPr id="10" name="Πίνακας 2">
            <a:extLst>
              <a:ext uri="{FF2B5EF4-FFF2-40B4-BE49-F238E27FC236}">
                <a16:creationId xmlns:a16="http://schemas.microsoft.com/office/drawing/2014/main" id="{D98E6B1F-F53A-2994-31D4-E570C2778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18388"/>
              </p:ext>
            </p:extLst>
          </p:nvPr>
        </p:nvGraphicFramePr>
        <p:xfrm>
          <a:off x="4180768" y="4327714"/>
          <a:ext cx="7463970" cy="216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3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78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WiFiMon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Ookla Speedtest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80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Automatically by visiting a site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By pressing “GO”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2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Wi-Fi administrator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End users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Πίνακας 4">
            <a:extLst>
              <a:ext uri="{FF2B5EF4-FFF2-40B4-BE49-F238E27FC236}">
                <a16:creationId xmlns:a16="http://schemas.microsoft.com/office/drawing/2014/main" id="{36FD459E-9012-B6F0-6F3D-B946C81E5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96475"/>
              </p:ext>
            </p:extLst>
          </p:nvPr>
        </p:nvGraphicFramePr>
        <p:xfrm>
          <a:off x="309029" y="4938258"/>
          <a:ext cx="3871739" cy="16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1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31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Measurements are triggered: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9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Results collected by: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231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78E4527-A383-CF01-80A0-F40BEF76A087}"/>
              </a:ext>
            </a:extLst>
          </p:cNvPr>
          <p:cNvSpPr txBox="1">
            <a:spLocks/>
          </p:cNvSpPr>
          <p:nvPr/>
        </p:nvSpPr>
        <p:spPr>
          <a:xfrm>
            <a:off x="369571" y="660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dirty="0">
                <a:solidFill>
                  <a:schemeClr val="bg1"/>
                </a:solidFill>
              </a:rPr>
              <a:t> Operation</a:t>
            </a:r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B7C9C396-9E37-D714-EE74-980C96590B09}"/>
              </a:ext>
            </a:extLst>
          </p:cNvPr>
          <p:cNvSpPr txBox="1"/>
          <p:nvPr/>
        </p:nvSpPr>
        <p:spPr bwMode="auto">
          <a:xfrm>
            <a:off x="165209" y="925545"/>
            <a:ext cx="6145289" cy="22376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1200"/>
              </a:spcAft>
              <a:buSzPts val="2800"/>
              <a:buFont typeface="Arial"/>
              <a:buNone/>
              <a:defRPr/>
            </a:pPr>
            <a:r>
              <a:rPr lang="en-US" sz="2800" b="1" i="1" dirty="0" err="1">
                <a:solidFill>
                  <a:srgbClr val="12B8BD"/>
                </a:solidFill>
              </a:rPr>
              <a:t>WiFiMon</a:t>
            </a:r>
            <a:r>
              <a:rPr lang="en-US" sz="2800" b="1" dirty="0">
                <a:solidFill>
                  <a:srgbClr val="12B8BD"/>
                </a:solidFill>
              </a:rPr>
              <a:t> Components: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/>
              <a:t>WiFiMon</a:t>
            </a:r>
            <a:r>
              <a:rPr lang="en-US" sz="2800" dirty="0"/>
              <a:t> Software Probes (WSPs)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/>
              <a:t>WiFiMon</a:t>
            </a:r>
            <a:r>
              <a:rPr lang="en-US" sz="2800" dirty="0"/>
              <a:t> Hardware Probes (WHPs)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Analysis Server (WAS)</a:t>
            </a:r>
            <a:endParaRPr dirty="0"/>
          </a:p>
          <a:p>
            <a:pPr>
              <a:spcBef>
                <a:spcPts val="0"/>
              </a:spcBef>
              <a:defRPr/>
            </a:pP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Test Server (WTS)</a:t>
            </a:r>
            <a:endParaRPr dirty="0"/>
          </a:p>
        </p:txBody>
      </p:sp>
      <p:pic>
        <p:nvPicPr>
          <p:cNvPr id="7" name="Picture 6" descr="A computer network diagram with a computer and a computer chip&#10;&#10;Description automatically generated">
            <a:extLst>
              <a:ext uri="{FF2B5EF4-FFF2-40B4-BE49-F238E27FC236}">
                <a16:creationId xmlns:a16="http://schemas.microsoft.com/office/drawing/2014/main" id="{0DFA58A7-0F12-E05F-6841-BB89D4309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44969" y="1008157"/>
            <a:ext cx="7016059" cy="571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51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9852" y="2593085"/>
            <a:ext cx="9894723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Components</a:t>
            </a:r>
            <a:endParaRPr sz="5400" i="1" dirty="0"/>
          </a:p>
        </p:txBody>
      </p:sp>
    </p:spTree>
    <p:extLst>
      <p:ext uri="{BB962C8B-B14F-4D97-AF65-F5344CB8AC3E}">
        <p14:creationId xmlns:p14="http://schemas.microsoft.com/office/powerpoint/2010/main" val="2170057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2E80342-1685-3A99-5309-9C7CC5C621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0478" y="74741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Test Server</a:t>
            </a:r>
            <a:r>
              <a:rPr lang="en-US" sz="3600" dirty="0">
                <a:solidFill>
                  <a:schemeClr val="bg1"/>
                </a:solidFill>
              </a:rPr>
              <a:t> (</a:t>
            </a:r>
            <a:r>
              <a:rPr lang="en-US" sz="3600" i="1" dirty="0">
                <a:solidFill>
                  <a:schemeClr val="bg1"/>
                </a:solidFill>
              </a:rPr>
              <a:t>WTS</a:t>
            </a:r>
            <a:r>
              <a:rPr lang="en-US" sz="3600" dirty="0">
                <a:solidFill>
                  <a:schemeClr val="bg1"/>
                </a:solidFill>
              </a:rPr>
              <a:t>)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E6FDEF-9646-59F6-B6B4-7B67BD1AE9A3}"/>
              </a:ext>
            </a:extLst>
          </p:cNvPr>
          <p:cNvSpPr/>
          <p:nvPr/>
        </p:nvSpPr>
        <p:spPr bwMode="auto">
          <a:xfrm>
            <a:off x="1374465" y="2727977"/>
            <a:ext cx="9747870" cy="8047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D08CF74-2B83-29D4-B93E-F64F1BF4730F}"/>
              </a:ext>
            </a:extLst>
          </p:cNvPr>
          <p:cNvSpPr txBox="1"/>
          <p:nvPr/>
        </p:nvSpPr>
        <p:spPr bwMode="auto">
          <a:xfrm>
            <a:off x="73981" y="755083"/>
            <a:ext cx="12348838" cy="1451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rgbClr val="12B8BD"/>
                </a:solidFill>
                <a:latin typeface="+mn-lt"/>
              </a:rPr>
              <a:t>Purpose: </a:t>
            </a:r>
            <a:r>
              <a:rPr lang="en-US" dirty="0">
                <a:latin typeface="+mn-lt"/>
              </a:rPr>
              <a:t>Holds code and test data for performance measurements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Based on </a:t>
            </a:r>
            <a:r>
              <a:rPr lang="en-US" b="1" dirty="0">
                <a:latin typeface="+mn-lt"/>
              </a:rPr>
              <a:t>JavaScript (JS)</a:t>
            </a:r>
            <a:r>
              <a:rPr lang="en-US" dirty="0">
                <a:latin typeface="+mn-lt"/>
              </a:rPr>
              <a:t> technology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HTML script tags pointing to test tools added to frequently visited sites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3AE9BBB7-7CAE-F191-E614-DB61B67360D6}"/>
              </a:ext>
            </a:extLst>
          </p:cNvPr>
          <p:cNvSpPr txBox="1"/>
          <p:nvPr/>
        </p:nvSpPr>
        <p:spPr bwMode="auto">
          <a:xfrm>
            <a:off x="440478" y="5360144"/>
            <a:ext cx="12263020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latin typeface="+mn-lt"/>
              </a:rPr>
              <a:t>WTS Placement: </a:t>
            </a:r>
            <a:r>
              <a:rPr lang="en-US" dirty="0">
                <a:latin typeface="+mn-lt"/>
              </a:rPr>
              <a:t>Close to the monitored networks 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</a:rPr>
              <a:t>                 (RTT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between end devices and WTS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included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in results)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lt"/>
              </a:rPr>
              <a:t> </a:t>
            </a:r>
            <a:r>
              <a:rPr lang="en-US" b="1" i="1" dirty="0">
                <a:latin typeface="+mn-lt"/>
              </a:rPr>
              <a:t>If impossible</a:t>
            </a:r>
            <a:r>
              <a:rPr lang="en-US" dirty="0">
                <a:latin typeface="+mn-lt"/>
              </a:rPr>
              <a:t>: </a:t>
            </a:r>
            <a:r>
              <a:rPr lang="en-US" i="1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 captures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relative </a:t>
            </a:r>
            <a:r>
              <a:rPr lang="en-US" dirty="0">
                <a:latin typeface="+mn-lt"/>
              </a:rPr>
              <a:t>performance changes</a:t>
            </a: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22BDE7DD-EB36-D29A-0EC1-79CE2459815C}"/>
              </a:ext>
            </a:extLst>
          </p:cNvPr>
          <p:cNvSpPr txBox="1"/>
          <p:nvPr/>
        </p:nvSpPr>
        <p:spPr bwMode="auto">
          <a:xfrm>
            <a:off x="788424" y="2222837"/>
            <a:ext cx="3838702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FF0000"/>
                </a:solidFill>
                <a:latin typeface="+mn-lt"/>
              </a:rPr>
              <a:t>2 available test tools:</a:t>
            </a:r>
            <a:endParaRPr/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BADFD586-6A3B-45AE-8FAD-F8EFA1FC6086}"/>
              </a:ext>
            </a:extLst>
          </p:cNvPr>
          <p:cNvSpPr txBox="1"/>
          <p:nvPr/>
        </p:nvSpPr>
        <p:spPr bwMode="auto">
          <a:xfrm>
            <a:off x="1871613" y="2908231"/>
            <a:ext cx="3740435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rgbClr val="12B8BD"/>
                </a:solidFill>
                <a:latin typeface="+mn-lt"/>
              </a:rPr>
              <a:t>Akamai Boomerang</a:t>
            </a:r>
            <a:endParaRPr dirty="0"/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CB53122C-DE88-74D9-1EDB-DB65D33DCC41}"/>
              </a:ext>
            </a:extLst>
          </p:cNvPr>
          <p:cNvSpPr txBox="1"/>
          <p:nvPr/>
        </p:nvSpPr>
        <p:spPr bwMode="auto">
          <a:xfrm>
            <a:off x="6623414" y="2908231"/>
            <a:ext cx="4001771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LibreSpeed Speedtest</a:t>
            </a:r>
          </a:p>
        </p:txBody>
      </p:sp>
      <p:pic>
        <p:nvPicPr>
          <p:cNvPr id="13" name="Picture 12" descr="A black background with orange and blue text&#10;&#10;Description automatically generated">
            <a:extLst>
              <a:ext uri="{FF2B5EF4-FFF2-40B4-BE49-F238E27FC236}">
                <a16:creationId xmlns:a16="http://schemas.microsoft.com/office/drawing/2014/main" id="{C153BD28-9F02-E66A-B276-D671187290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4244" y="3712963"/>
            <a:ext cx="2492829" cy="1017905"/>
          </a:xfrm>
          <a:prstGeom prst="rect">
            <a:avLst/>
          </a:prstGeom>
        </p:spPr>
      </p:pic>
      <p:pic>
        <p:nvPicPr>
          <p:cNvPr id="14" name="Picture 13" descr="LibreSpeed, un serveur speedtest simple et efficace">
            <a:extLst>
              <a:ext uri="{FF2B5EF4-FFF2-40B4-BE49-F238E27FC236}">
                <a16:creationId xmlns:a16="http://schemas.microsoft.com/office/drawing/2014/main" id="{131C0356-04BD-F8FB-4A25-BA2FA8974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41" y="3602122"/>
            <a:ext cx="3327920" cy="133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8" descr="NetTest Vector Logo - Download Free SVG Icon | Worldvectorlogo">
            <a:extLst>
              <a:ext uri="{FF2B5EF4-FFF2-40B4-BE49-F238E27FC236}">
                <a16:creationId xmlns:a16="http://schemas.microsoft.com/office/drawing/2014/main" id="{682919B9-7DA6-092C-1232-65A50E2DBD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3742" y="330085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92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z="2000" smtClean="0"/>
              <a:pPr defTabSz="914377"/>
              <a:t>9</a:t>
            </a:fld>
            <a:endParaRPr lang="en-GB" sz="2000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87F286FE-114E-CB7E-2A07-9A4595472F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9804" y="74741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Software Probes </a:t>
            </a:r>
            <a:r>
              <a:rPr lang="en-US" sz="3600" dirty="0">
                <a:solidFill>
                  <a:schemeClr val="bg1"/>
                </a:solidFill>
              </a:rPr>
              <a:t>(</a:t>
            </a:r>
            <a:r>
              <a:rPr lang="en-US" sz="3600" i="1" dirty="0">
                <a:solidFill>
                  <a:schemeClr val="bg1"/>
                </a:solidFill>
              </a:rPr>
              <a:t>WSP</a:t>
            </a:r>
            <a:r>
              <a:rPr lang="en-US" sz="3600" dirty="0">
                <a:solidFill>
                  <a:schemeClr val="bg1"/>
                </a:solidFill>
              </a:rPr>
              <a:t>s)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4" name="Picture 3" descr="A person sitting at a desk with a computer&#10;&#10;Description automatically generated">
            <a:extLst>
              <a:ext uri="{FF2B5EF4-FFF2-40B4-BE49-F238E27FC236}">
                <a16:creationId xmlns:a16="http://schemas.microsoft.com/office/drawing/2014/main" id="{6BC48156-BD77-6DA4-7FEE-C075FFE924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177" y="2103124"/>
            <a:ext cx="5903298" cy="5048656"/>
          </a:xfrm>
          <a:prstGeom prst="rect">
            <a:avLst/>
          </a:prstGeom>
        </p:spPr>
      </p:pic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D79A2B47-E12E-86F6-E40F-981351ACFB84}"/>
              </a:ext>
            </a:extLst>
          </p:cNvPr>
          <p:cNvSpPr txBox="1"/>
          <p:nvPr/>
        </p:nvSpPr>
        <p:spPr bwMode="auto">
          <a:xfrm>
            <a:off x="192702" y="1152378"/>
            <a:ext cx="5584054" cy="4786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rgbClr val="12B8BD"/>
                </a:solidFill>
                <a:latin typeface="+mn-lt"/>
              </a:rPr>
              <a:t>End-user devices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Crowdsourced measurements triggered against the WTS when users visit a </a:t>
            </a:r>
            <a:r>
              <a:rPr lang="en-US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-enabled site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</a:rPr>
              <a:t>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No requirement for additional software within user devices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dirty="0">
              <a:latin typeface="+mn-lt"/>
            </a:endParaRPr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Repetitive measurements regulated via a cookie value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006155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Props1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8228d8e9-cc2d-4be2-9152-6eed6b2f3705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16491</TotalTime>
  <Words>781</Words>
  <Application>Microsoft Office PowerPoint</Application>
  <PresentationFormat>Widescreen</PresentationFormat>
  <Paragraphs>169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Cover</vt:lpstr>
      <vt:lpstr>Standard layout</vt:lpstr>
      <vt:lpstr>1_Standard layout</vt:lpstr>
      <vt:lpstr>blank</vt:lpstr>
      <vt:lpstr>End Slide</vt:lpstr>
      <vt:lpstr>Wi-Fi Network Monitoring with GÉANT WiFiMon </vt:lpstr>
      <vt:lpstr>Introduction</vt:lpstr>
      <vt:lpstr>WiFiMon GÉANT Service</vt:lpstr>
      <vt:lpstr>WiFiMon vs Related Monitoring Tools</vt:lpstr>
      <vt:lpstr>PowerPoint Presentation</vt:lpstr>
      <vt:lpstr>PowerPoint Presentation</vt:lpstr>
      <vt:lpstr>Components</vt:lpstr>
      <vt:lpstr>WiFiMon Test Server (WTS)</vt:lpstr>
      <vt:lpstr>WiFiMon Software Probes (WSPs)</vt:lpstr>
      <vt:lpstr>WiFiMon Hardware Probes (WHPs)</vt:lpstr>
      <vt:lpstr>WiFiMon User Interface (1)</vt:lpstr>
      <vt:lpstr>WiFiMon User Interface (2)</vt:lpstr>
      <vt:lpstr>Correlation with RADIUS/DHCP Logs</vt:lpstr>
      <vt:lpstr>Installation</vt:lpstr>
      <vt:lpstr>WiFiMon Installation Options</vt:lpstr>
      <vt:lpstr>WiFiMon Evolution</vt:lpstr>
      <vt:lpstr>WiFiMon Evolution</vt:lpstr>
      <vt:lpstr>PowerPoint Presentation</vt:lpstr>
      <vt:lpstr>PowerPoint Presentation</vt:lpstr>
      <vt:lpstr>Remote WHP Configuration Made Possible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WiFiMon Probes for Digital Generations</dc:title>
  <dc:creator>Elisantila Gaci</dc:creator>
  <cp:keywords>GN5-1</cp:keywords>
  <cp:lastModifiedBy>Νικολαος Κωστοπουλος</cp:lastModifiedBy>
  <cp:revision>62</cp:revision>
  <dcterms:created xsi:type="dcterms:W3CDTF">2023-05-29T08:40:15Z</dcterms:created>
  <dcterms:modified xsi:type="dcterms:W3CDTF">2023-09-19T13:38:29Z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