
<file path=[Content_Types].xml><?xml version="1.0" encoding="utf-8"?>
<Types xmlns="http://schemas.openxmlformats.org/package/2006/content-types">
  <Default Extension="jfif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34"/>
  </p:notesMasterIdLst>
  <p:sldIdLst>
    <p:sldId id="420" r:id="rId10"/>
    <p:sldId id="1096" r:id="rId11"/>
    <p:sldId id="1114" r:id="rId12"/>
    <p:sldId id="1098" r:id="rId13"/>
    <p:sldId id="1099" r:id="rId14"/>
    <p:sldId id="1101" r:id="rId15"/>
    <p:sldId id="1103" r:id="rId16"/>
    <p:sldId id="1124" r:id="rId17"/>
    <p:sldId id="1125" r:id="rId18"/>
    <p:sldId id="1100" r:id="rId19"/>
    <p:sldId id="1126" r:id="rId20"/>
    <p:sldId id="1133" r:id="rId21"/>
    <p:sldId id="1127" r:id="rId22"/>
    <p:sldId id="1128" r:id="rId23"/>
    <p:sldId id="1108" r:id="rId24"/>
    <p:sldId id="1109" r:id="rId25"/>
    <p:sldId id="1110" r:id="rId26"/>
    <p:sldId id="1111" r:id="rId27"/>
    <p:sldId id="1113" r:id="rId28"/>
    <p:sldId id="1115" r:id="rId29"/>
    <p:sldId id="1116" r:id="rId30"/>
    <p:sldId id="1122" r:id="rId31"/>
    <p:sldId id="1123" r:id="rId32"/>
    <p:sldId id="10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B8BD"/>
    <a:srgbClr val="1F4270"/>
    <a:srgbClr val="1F4E79"/>
    <a:srgbClr val="9CFEF5"/>
    <a:srgbClr val="00FFFF"/>
    <a:srgbClr val="C4457A"/>
    <a:srgbClr val="F4E200"/>
    <a:srgbClr val="002060"/>
    <a:srgbClr val="45A342"/>
    <a:srgbClr val="0ABB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68" autoAdjust="0"/>
    <p:restoredTop sz="96300" autoAdjust="0"/>
  </p:normalViewPr>
  <p:slideViewPr>
    <p:cSldViewPr snapToGrid="0">
      <p:cViewPr varScale="1">
        <p:scale>
          <a:sx n="110" d="100"/>
          <a:sy n="110" d="100"/>
        </p:scale>
        <p:origin x="1032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tableStyles" Target="tableStyles.xml"/><Relationship Id="rId21" Type="http://schemas.openxmlformats.org/officeDocument/2006/relationships/slide" Target="slides/slide12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commentAuthors" Target="commentAuthors.xml"/><Relationship Id="rId8" Type="http://schemas.openxmlformats.org/officeDocument/2006/relationships/slideMaster" Target="slideMasters/slideMaster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08/02/2024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37234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580063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5800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9513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6934098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7227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52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5179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63541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3461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12689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046779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1779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86676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793132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01592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4957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411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442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0632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29380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AA26957-3063-4AF5-9C10-771E4439D98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79409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Thank you</a:t>
            </a:r>
            <a:br>
              <a:rPr lang="en-US" dirty="0"/>
            </a:b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11199" y="2952989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1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endParaRPr lang="en-GB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11AFB44-C939-9C74-C018-C6BB0EDC813E}"/>
              </a:ext>
            </a:extLst>
          </p:cNvPr>
          <p:cNvSpPr txBox="1"/>
          <p:nvPr userDrawn="1"/>
        </p:nvSpPr>
        <p:spPr>
          <a:xfrm>
            <a:off x="788189" y="3888884"/>
            <a:ext cx="61300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EE5634-7C1C-5968-19AF-0C55F30326B9}"/>
              </a:ext>
            </a:extLst>
          </p:cNvPr>
          <p:cNvSpPr txBox="1"/>
          <p:nvPr userDrawn="1"/>
        </p:nvSpPr>
        <p:spPr>
          <a:xfrm>
            <a:off x="734920" y="3208081"/>
            <a:ext cx="9622737" cy="16619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schemeClr val="bg1"/>
                </a:solidFill>
              </a:rPr>
              <a:t>Homepage</a:t>
            </a:r>
            <a:r>
              <a:rPr lang="en-GB" sz="2800" dirty="0">
                <a:solidFill>
                  <a:schemeClr val="bg1"/>
                </a:solidFill>
              </a:rPr>
              <a:t>: https://wiki.geant.org/display/WIF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b="1" dirty="0">
              <a:solidFill>
                <a:schemeClr val="bg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err="1">
                <a:solidFill>
                  <a:schemeClr val="bg1"/>
                </a:solidFill>
              </a:rPr>
              <a:t>WiFiMon</a:t>
            </a:r>
            <a:r>
              <a:rPr lang="en-US" sz="2800" b="1" dirty="0">
                <a:solidFill>
                  <a:schemeClr val="bg1"/>
                </a:solidFill>
              </a:rPr>
              <a:t> mailing list</a:t>
            </a:r>
            <a:r>
              <a:rPr lang="en-US" sz="2800" dirty="0">
                <a:solidFill>
                  <a:schemeClr val="bg1"/>
                </a:solidFill>
              </a:rPr>
              <a:t>: wifimon-ops@lists.geant.org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onspng.com/image/38120/raspberry-pi-typeb-no-logo-edition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f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257916" y="5528085"/>
            <a:ext cx="9687273" cy="631789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Network Performance and Monitoring Workshop</a:t>
            </a:r>
          </a:p>
          <a:p>
            <a:r>
              <a:rPr lang="en-US" dirty="0">
                <a:solidFill>
                  <a:schemeClr val="bg1"/>
                </a:solidFill>
              </a:rPr>
              <a:t>Virtual Event</a:t>
            </a:r>
          </a:p>
          <a:p>
            <a:r>
              <a:rPr lang="en-US" dirty="0">
                <a:solidFill>
                  <a:schemeClr val="bg1"/>
                </a:solidFill>
              </a:rPr>
              <a:t>February 14, 2024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7916" y="1782873"/>
            <a:ext cx="6753726" cy="1246157"/>
          </a:xfrm>
        </p:spPr>
        <p:txBody>
          <a:bodyPr/>
          <a:lstStyle/>
          <a:p>
            <a:r>
              <a:rPr lang="en-US" dirty="0"/>
              <a:t>GÉANT </a:t>
            </a:r>
            <a:r>
              <a:rPr lang="en-US" dirty="0" err="1"/>
              <a:t>WiFiMon</a:t>
            </a:r>
            <a:r>
              <a:rPr lang="en-US" dirty="0"/>
              <a:t> for Wi-Fi Network Monitoring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D4C65C26-CF99-E236-2A5D-989BA89C0B6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88249" y="3029030"/>
            <a:ext cx="10444393" cy="1436385"/>
          </a:xfrm>
        </p:spPr>
        <p:txBody>
          <a:bodyPr lIns="91440" tIns="45720" rIns="91440" bIns="45720" anchor="t"/>
          <a:lstStyle/>
          <a:p>
            <a:endParaRPr lang="en-US" sz="2800" dirty="0">
              <a:cs typeface="Calibri"/>
            </a:endParaRPr>
          </a:p>
          <a:p>
            <a:r>
              <a:rPr lang="en-US" sz="2800" dirty="0">
                <a:cs typeface="Calibri"/>
              </a:rPr>
              <a:t>Nikos Kostopoulos, NTUA, </a:t>
            </a:r>
            <a:r>
              <a:rPr lang="en-US" sz="2800" dirty="0" err="1">
                <a:cs typeface="Calibri"/>
              </a:rPr>
              <a:t>WiFiMon</a:t>
            </a:r>
            <a:r>
              <a:rPr lang="en-US" sz="2800" dirty="0">
                <a:cs typeface="Calibri"/>
              </a:rPr>
              <a:t> Team Member</a:t>
            </a:r>
          </a:p>
          <a:p>
            <a:r>
              <a:rPr lang="en-US" sz="2800" dirty="0">
                <a:cs typeface="Calibri"/>
              </a:rPr>
              <a:t>Elisantila Gaci, RASH, </a:t>
            </a:r>
            <a:r>
              <a:rPr lang="en-US" sz="2800" dirty="0" err="1">
                <a:cs typeface="Calibri"/>
              </a:rPr>
              <a:t>WiFiMon</a:t>
            </a:r>
            <a:r>
              <a:rPr lang="en-US" sz="2800" dirty="0">
                <a:cs typeface="Calibri"/>
              </a:rPr>
              <a:t> Service Manager</a:t>
            </a:r>
          </a:p>
          <a:p>
            <a:endParaRPr lang="en-US" sz="18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Overview of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Measurements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78878" y="6058684"/>
            <a:ext cx="11695409" cy="68227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949031" y="6058684"/>
            <a:ext cx="10964091" cy="594229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The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Overview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tab summarizes received measurements on a daily basis</a:t>
            </a:r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7EFB15F1-F147-51EE-5BFA-6EED60C40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79"/>
          <a:stretch/>
        </p:blipFill>
        <p:spPr>
          <a:xfrm>
            <a:off x="694508" y="714055"/>
            <a:ext cx="10802984" cy="5207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9474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Upload Throughput Measurements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692432" y="5347556"/>
            <a:ext cx="10807136" cy="93567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692432" y="5402202"/>
            <a:ext cx="10920347" cy="51420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The results of all test-tools (Boomerang and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LibreSpeed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) are aggregated</a:t>
            </a:r>
          </a:p>
          <a:p>
            <a:pPr>
              <a:spcBef>
                <a:spcPts val="0"/>
              </a:spcBef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Significant drops (blue circles) are visible in the chart</a:t>
            </a:r>
          </a:p>
        </p:txBody>
      </p:sp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A99D48E9-B337-58C1-319B-E96355CB8E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2119" y="903970"/>
            <a:ext cx="9180640" cy="4035554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6595DB4D-C401-86EF-79EA-FF99DAA7B8DC}"/>
              </a:ext>
            </a:extLst>
          </p:cNvPr>
          <p:cNvSpPr/>
          <p:nvPr/>
        </p:nvSpPr>
        <p:spPr>
          <a:xfrm>
            <a:off x="6502469" y="3510182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EB4BC4F-07A3-3F02-C482-B70720B8E033}"/>
              </a:ext>
            </a:extLst>
          </p:cNvPr>
          <p:cNvSpPr/>
          <p:nvPr/>
        </p:nvSpPr>
        <p:spPr>
          <a:xfrm>
            <a:off x="3168976" y="326138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7FB6A18B-D3B7-EDB5-910A-2DEFBB08B143}"/>
              </a:ext>
            </a:extLst>
          </p:cNvPr>
          <p:cNvSpPr/>
          <p:nvPr/>
        </p:nvSpPr>
        <p:spPr>
          <a:xfrm>
            <a:off x="9909725" y="4265050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118172C8-94EA-4EED-B349-DCEC1B08902A}"/>
              </a:ext>
            </a:extLst>
          </p:cNvPr>
          <p:cNvSpPr/>
          <p:nvPr/>
        </p:nvSpPr>
        <p:spPr>
          <a:xfrm>
            <a:off x="9169180" y="427060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F95DD52-3910-D780-5F4F-61F8BAD39997}"/>
              </a:ext>
            </a:extLst>
          </p:cNvPr>
          <p:cNvSpPr/>
          <p:nvPr/>
        </p:nvSpPr>
        <p:spPr>
          <a:xfrm>
            <a:off x="6682885" y="4253186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84942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Jitter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813247" y="5926812"/>
            <a:ext cx="8386354" cy="51420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557715"/>
            <a:ext cx="8173665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800"/>
              </a:spcAft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Average Jitter during the last 10 days: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1979120" y="5961649"/>
            <a:ext cx="8335561" cy="51420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Increased jitter (blue circle) is reported on October 2nd</a:t>
            </a:r>
          </a:p>
        </p:txBody>
      </p:sp>
      <p:pic>
        <p:nvPicPr>
          <p:cNvPr id="5" name="Picture 4" descr="A graph of a number of blue dots&#10;&#10;Description automatically generated with medium confidence">
            <a:extLst>
              <a:ext uri="{FF2B5EF4-FFF2-40B4-BE49-F238E27FC236}">
                <a16:creationId xmlns:a16="http://schemas.microsoft.com/office/drawing/2014/main" id="{D0BA3E1E-C4EB-E789-314C-44B61CB5178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149"/>
          <a:stretch/>
        </p:blipFill>
        <p:spPr>
          <a:xfrm>
            <a:off x="1731392" y="1372542"/>
            <a:ext cx="8252363" cy="4389005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0A732E54-A4BC-D03D-18E3-88D86377A3A4}"/>
              </a:ext>
            </a:extLst>
          </p:cNvPr>
          <p:cNvSpPr/>
          <p:nvPr/>
        </p:nvSpPr>
        <p:spPr>
          <a:xfrm>
            <a:off x="7963038" y="1653354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108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Link Quality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445056" y="5412177"/>
            <a:ext cx="11415105" cy="13021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223262" y="612119"/>
            <a:ext cx="8650772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Average link quality reported from the probe wireless NIC: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488598" y="5455722"/>
            <a:ext cx="11180887" cy="104522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Link quality (WLAN NIC) does not capture the performance drops 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  reported by the active monitoring tools (Boomerang and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LibreSpeed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)</a:t>
            </a:r>
            <a:endParaRPr lang="en-US" sz="2800" dirty="0">
              <a:solidFill>
                <a:srgbClr val="1E4E79"/>
              </a:solidFill>
              <a:latin typeface="Calibri" panose="020F0502020204030204"/>
              <a:cs typeface="Calibri"/>
              <a:sym typeface="Wingdings" panose="05000000000000000000" pitchFamily="2" charset="2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A major drop on October 2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nd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matches the jitter increase (previous slide)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06473868-397C-8148-872D-1AE30EF613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978" y="1402163"/>
            <a:ext cx="8230749" cy="3877216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0A732E54-A4BC-D03D-18E3-88D86377A3A4}"/>
              </a:ext>
            </a:extLst>
          </p:cNvPr>
          <p:cNvSpPr/>
          <p:nvPr/>
        </p:nvSpPr>
        <p:spPr>
          <a:xfrm>
            <a:off x="7634215" y="2717722"/>
            <a:ext cx="269966" cy="269966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32234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Average Number of Users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505096" y="5322021"/>
            <a:ext cx="11224430" cy="132375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D74FEA1A-D2C2-96C0-E15C-EACA11C2D6AB}"/>
              </a:ext>
            </a:extLst>
          </p:cNvPr>
          <p:cNvSpPr txBox="1"/>
          <p:nvPr/>
        </p:nvSpPr>
        <p:spPr bwMode="auto">
          <a:xfrm>
            <a:off x="162302" y="652087"/>
            <a:ext cx="11759732" cy="68439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Average number of Wi-Fi users reported by the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arp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-scan Linux utility: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21D6542E-C673-281E-2C8F-B130C920401E}"/>
              </a:ext>
            </a:extLst>
          </p:cNvPr>
          <p:cNvSpPr txBox="1"/>
          <p:nvPr/>
        </p:nvSpPr>
        <p:spPr bwMode="auto">
          <a:xfrm>
            <a:off x="505096" y="5408693"/>
            <a:ext cx="11224430" cy="1382291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Almost no users during the weekend (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blue rectangle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Higher number of users on October 3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rd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and 4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th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(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green rectangle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) when a conference took place at IIAP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1E4E79"/>
              </a:solidFill>
              <a:effectLst/>
              <a:uLnTx/>
              <a:uFillTx/>
              <a:latin typeface="Calibri" panose="020F0502020204030204"/>
              <a:ea typeface="+mn-ea"/>
              <a:cs typeface="Calibri"/>
            </a:endParaRPr>
          </a:p>
        </p:txBody>
      </p:sp>
      <p:pic>
        <p:nvPicPr>
          <p:cNvPr id="5" name="Picture 4" descr="A screen shot of a graph&#10;&#10;Description automatically generated">
            <a:extLst>
              <a:ext uri="{FF2B5EF4-FFF2-40B4-BE49-F238E27FC236}">
                <a16:creationId xmlns:a16="http://schemas.microsoft.com/office/drawing/2014/main" id="{BB8A28FE-FF15-FE54-17BB-66596181F3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6115" y="1303482"/>
            <a:ext cx="8240275" cy="391532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5E56A4C-D2E3-C885-B13D-6E6F32C14CD2}"/>
              </a:ext>
            </a:extLst>
          </p:cNvPr>
          <p:cNvSpPr/>
          <p:nvPr/>
        </p:nvSpPr>
        <p:spPr>
          <a:xfrm>
            <a:off x="6383847" y="3648889"/>
            <a:ext cx="1697712" cy="979888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EAF846-FA1F-6A54-9CAA-B3E9C7C5D3CF}"/>
              </a:ext>
            </a:extLst>
          </p:cNvPr>
          <p:cNvSpPr/>
          <p:nvPr/>
        </p:nvSpPr>
        <p:spPr>
          <a:xfrm>
            <a:off x="8648173" y="1535979"/>
            <a:ext cx="1697712" cy="97988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04878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5;p42">
            <a:extLst>
              <a:ext uri="{FF2B5EF4-FFF2-40B4-BE49-F238E27FC236}">
                <a16:creationId xmlns:a16="http://schemas.microsoft.com/office/drawing/2014/main" id="{A63F4AE3-34D4-914E-6B0E-95E5228C18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5400" i="1" dirty="0"/>
              <a:t>Installation</a:t>
            </a:r>
            <a:endParaRPr sz="5400" i="1" dirty="0"/>
          </a:p>
        </p:txBody>
      </p:sp>
    </p:spTree>
    <p:extLst>
      <p:ext uri="{BB962C8B-B14F-4D97-AF65-F5344CB8AC3E}">
        <p14:creationId xmlns:p14="http://schemas.microsoft.com/office/powerpoint/2010/main" val="29181147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6;p42">
            <a:extLst>
              <a:ext uri="{FF2B5EF4-FFF2-40B4-BE49-F238E27FC236}">
                <a16:creationId xmlns:a16="http://schemas.microsoft.com/office/drawing/2014/main" id="{B20CE226-82A1-7147-381D-9C68F81DC73C}"/>
              </a:ext>
            </a:extLst>
          </p:cNvPr>
          <p:cNvSpPr txBox="1"/>
          <p:nvPr/>
        </p:nvSpPr>
        <p:spPr bwMode="auto">
          <a:xfrm>
            <a:off x="256744" y="2020888"/>
            <a:ext cx="9925235" cy="1090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US" b="1" dirty="0">
                <a:latin typeface="+mn-lt"/>
              </a:rPr>
              <a:t>Ansible playbook </a:t>
            </a:r>
            <a:r>
              <a:rPr lang="en-US" dirty="0">
                <a:latin typeface="+mn-lt"/>
              </a:rPr>
              <a:t>for </a:t>
            </a:r>
            <a:r>
              <a:rPr lang="en-US" b="1" dirty="0">
                <a:latin typeface="+mn-lt"/>
              </a:rPr>
              <a:t>WAS/WTS</a:t>
            </a:r>
            <a:r>
              <a:rPr lang="en-US" dirty="0">
                <a:latin typeface="+mn-lt"/>
              </a:rPr>
              <a:t> automated installation</a:t>
            </a:r>
            <a:endParaRPr lang="en-US" dirty="0"/>
          </a:p>
          <a:p>
            <a:pPr marL="50800" indent="0">
              <a:spcBef>
                <a:spcPts val="0"/>
              </a:spcBef>
              <a:buNone/>
              <a:defRPr/>
            </a:pPr>
            <a:endParaRPr lang="en-US" dirty="0">
              <a:latin typeface="+mn-lt"/>
            </a:endParaRPr>
          </a:p>
          <a:p>
            <a:pPr marL="50800" indent="0">
              <a:spcBef>
                <a:spcPts val="0"/>
              </a:spcBef>
              <a:buNone/>
              <a:defRPr/>
            </a:pPr>
            <a:endParaRPr lang="en-US" dirty="0">
              <a:latin typeface="+mn-lt"/>
            </a:endParaRPr>
          </a:p>
          <a:p>
            <a:pPr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Duration: </a:t>
            </a:r>
            <a:r>
              <a:rPr lang="en-US" b="1" dirty="0">
                <a:latin typeface="+mn-lt"/>
              </a:rPr>
              <a:t>15 - 20 minutes</a:t>
            </a:r>
            <a:endParaRPr b="1" dirty="0"/>
          </a:p>
        </p:txBody>
      </p:sp>
      <p:sp>
        <p:nvSpPr>
          <p:cNvPr id="14" name="Google Shape;295;p42">
            <a:extLst>
              <a:ext uri="{FF2B5EF4-FFF2-40B4-BE49-F238E27FC236}">
                <a16:creationId xmlns:a16="http://schemas.microsoft.com/office/drawing/2014/main" id="{1BE49F35-9267-F097-B8A0-3B89BFFEBFF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0950" y="78166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 err="1">
                <a:solidFill>
                  <a:schemeClr val="bg1"/>
                </a:solidFill>
              </a:rPr>
              <a:t>WiFiMon</a:t>
            </a:r>
            <a:r>
              <a:rPr lang="en-US" sz="3600" dirty="0">
                <a:solidFill>
                  <a:schemeClr val="bg1"/>
                </a:solidFill>
              </a:rPr>
              <a:t> Installation</a:t>
            </a:r>
            <a:endParaRPr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8558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5;p42">
            <a:extLst>
              <a:ext uri="{FF2B5EF4-FFF2-40B4-BE49-F238E27FC236}">
                <a16:creationId xmlns:a16="http://schemas.microsoft.com/office/drawing/2014/main" id="{A63F4AE3-34D4-914E-6B0E-95E5228C18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5400" i="1" dirty="0"/>
              <a:t>WHP Configuration &amp; Control</a:t>
            </a:r>
            <a:endParaRPr sz="5400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22088" y="6502400"/>
            <a:ext cx="569912" cy="320675"/>
          </a:xfrm>
          <a:prstGeom prst="rect">
            <a:avLst/>
          </a:prstGeom>
        </p:spPr>
        <p:txBody>
          <a:bodyPr/>
          <a:lstStyle/>
          <a:p>
            <a:pPr defTabSz="914377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4500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295;p42">
            <a:extLst>
              <a:ext uri="{FF2B5EF4-FFF2-40B4-BE49-F238E27FC236}">
                <a16:creationId xmlns:a16="http://schemas.microsoft.com/office/drawing/2014/main" id="{C6F158D3-5248-AF5A-1BA0-59758D42A04B}"/>
              </a:ext>
            </a:extLst>
          </p:cNvPr>
          <p:cNvSpPr txBox="1">
            <a:spLocks noGrp="1"/>
          </p:cNvSpPr>
          <p:nvPr/>
        </p:nvSpPr>
        <p:spPr>
          <a:xfrm>
            <a:off x="334790" y="8277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1800"/>
            </a:pPr>
            <a:r>
              <a:rPr lang="en-US" sz="3600" i="1" dirty="0">
                <a:solidFill>
                  <a:schemeClr val="bg1"/>
                </a:solidFill>
              </a:rPr>
              <a:t>WHP Configuration &amp; Control</a:t>
            </a:r>
            <a:endParaRPr lang="en-GB" sz="3600" i="1" dirty="0">
              <a:solidFill>
                <a:schemeClr val="bg1"/>
              </a:solidFill>
            </a:endParaRPr>
          </a:p>
        </p:txBody>
      </p:sp>
      <p:pic>
        <p:nvPicPr>
          <p:cNvPr id="2" name="Picture 1" descr="A diagram of a computer network&#10;&#10;Description automatically generated">
            <a:extLst>
              <a:ext uri="{FF2B5EF4-FFF2-40B4-BE49-F238E27FC236}">
                <a16:creationId xmlns:a16="http://schemas.microsoft.com/office/drawing/2014/main" id="{D296683B-23C3-9C1B-BB80-5C30F9C5C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100407" y="3619273"/>
            <a:ext cx="3469857" cy="2712490"/>
          </a:xfrm>
          <a:prstGeom prst="rect">
            <a:avLst/>
          </a:prstGeom>
        </p:spPr>
      </p:pic>
      <p:pic>
        <p:nvPicPr>
          <p:cNvPr id="3" name="Picture 2" descr="A diagram of a computer&#10;&#10;Description automatically generated">
            <a:extLst>
              <a:ext uri="{FF2B5EF4-FFF2-40B4-BE49-F238E27FC236}">
                <a16:creationId xmlns:a16="http://schemas.microsoft.com/office/drawing/2014/main" id="{4596549A-9F15-1E9A-3203-2BBCC445FC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935960" y="3134291"/>
            <a:ext cx="3338511" cy="3505663"/>
          </a:xfrm>
          <a:prstGeom prst="rect">
            <a:avLst/>
          </a:prstGeom>
        </p:spPr>
      </p:pic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C2B6CB6D-8B43-F258-4524-225D56B92993}"/>
              </a:ext>
            </a:extLst>
          </p:cNvPr>
          <p:cNvSpPr txBox="1"/>
          <p:nvPr/>
        </p:nvSpPr>
        <p:spPr bwMode="auto">
          <a:xfrm>
            <a:off x="202219" y="702459"/>
            <a:ext cx="6433711" cy="2431832"/>
          </a:xfrm>
          <a:prstGeom prst="rect">
            <a:avLst/>
          </a:prstGeom>
          <a:noFill/>
          <a:ln w="38100"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Bef>
                <a:spcPts val="0"/>
              </a:spcBef>
              <a:buNone/>
              <a:defRPr/>
            </a:pPr>
            <a:r>
              <a:rPr lang="en-US" b="1" u="sng" dirty="0">
                <a:solidFill>
                  <a:srgbClr val="01B9BF"/>
                </a:solidFill>
                <a:latin typeface="+mn-lt"/>
              </a:rPr>
              <a:t>Old approach</a:t>
            </a:r>
            <a:endParaRPr lang="en-US" dirty="0">
              <a:solidFill>
                <a:srgbClr val="01B9BF"/>
              </a:solidFill>
              <a:latin typeface="+mn-lt"/>
            </a:endParaRPr>
          </a:p>
          <a:p>
            <a:pPr marL="0" indent="0">
              <a:spcBef>
                <a:spcPts val="0"/>
              </a:spcBef>
              <a:buFont typeface="Arial"/>
              <a:buNone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Limitations reported by </a:t>
            </a:r>
            <a:r>
              <a:rPr lang="en-US" dirty="0" err="1">
                <a:solidFill>
                  <a:srgbClr val="1F4270"/>
                </a:solidFill>
                <a:latin typeface="+mn-lt"/>
              </a:rPr>
              <a:t>WiFiMon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 users:</a:t>
            </a:r>
            <a:endParaRPr lang="en-US" dirty="0">
              <a:solidFill>
                <a:srgbClr val="1F4270"/>
              </a:solidFill>
              <a:highlight>
                <a:srgbClr val="FFFF00"/>
              </a:highlight>
              <a:latin typeface="+mn-lt"/>
            </a:endParaRPr>
          </a:p>
          <a:p>
            <a:pPr marL="342900" indent="-342900">
              <a:spcBef>
                <a:spcPts val="0"/>
              </a:spcBef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WHP configuration proved time-consuming (especially for</a:t>
            </a:r>
            <a:r>
              <a:rPr lang="en-US" b="1" dirty="0">
                <a:solidFill>
                  <a:srgbClr val="1F4270"/>
                </a:solidFill>
                <a:latin typeface="+mn-lt"/>
              </a:rPr>
              <a:t> NAT networks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)</a:t>
            </a:r>
          </a:p>
          <a:p>
            <a:pPr marL="342900" indent="-342900">
              <a:spcBef>
                <a:spcPts val="0"/>
              </a:spcBef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Manually editing configuration files proved hard and error-prone</a:t>
            </a:r>
            <a:endParaRPr dirty="0"/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54E8A1CE-CB72-9055-CD65-044351830C14}"/>
              </a:ext>
            </a:extLst>
          </p:cNvPr>
          <p:cNvSpPr txBox="1"/>
          <p:nvPr/>
        </p:nvSpPr>
        <p:spPr bwMode="auto">
          <a:xfrm>
            <a:off x="6669796" y="576244"/>
            <a:ext cx="5748543" cy="20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Font typeface="Arial"/>
              <a:buNone/>
              <a:defRPr/>
            </a:pPr>
            <a:r>
              <a:rPr lang="en-US" b="1" u="sng" dirty="0">
                <a:solidFill>
                  <a:srgbClr val="01B9BF"/>
                </a:solidFill>
                <a:latin typeface="+mn-lt"/>
              </a:rPr>
              <a:t>Novel approach introduced!</a:t>
            </a:r>
            <a:endParaRPr dirty="0"/>
          </a:p>
          <a:p>
            <a:pPr marL="342900" indent="-342900">
              <a:spcBef>
                <a:spcPts val="0"/>
              </a:spcBef>
              <a:buFont typeface="Wingdings"/>
              <a:buChar char="à"/>
              <a:defRPr/>
            </a:pP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Remote &amp; user-friendly  </a:t>
            </a:r>
            <a:br>
              <a:rPr lang="en-US" dirty="0">
                <a:solidFill>
                  <a:srgbClr val="1F4270"/>
                </a:solidFill>
                <a:latin typeface="+mn-lt"/>
              </a:rPr>
            </a:br>
            <a:r>
              <a:rPr lang="en-US" dirty="0">
                <a:solidFill>
                  <a:srgbClr val="1F4270"/>
                </a:solidFill>
                <a:latin typeface="+mn-lt"/>
              </a:rPr>
              <a:t> configuration of WHPs from a   </a:t>
            </a:r>
            <a:br>
              <a:rPr lang="en-US" dirty="0">
                <a:solidFill>
                  <a:srgbClr val="1F4270"/>
                </a:solidFill>
                <a:latin typeface="+mn-lt"/>
              </a:rPr>
            </a:br>
            <a:r>
              <a:rPr lang="en-US" dirty="0">
                <a:solidFill>
                  <a:srgbClr val="1F4270"/>
                </a:solidFill>
                <a:latin typeface="+mn-lt"/>
              </a:rPr>
              <a:t> central point (WAS)</a:t>
            </a:r>
            <a:endParaRPr dirty="0"/>
          </a:p>
          <a:p>
            <a:pPr marL="342900" indent="-342900">
              <a:spcBef>
                <a:spcPts val="0"/>
              </a:spcBef>
              <a:buFont typeface="Wingdings"/>
              <a:buChar char="à"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 Flexibility to control WHPs behind </a:t>
            </a:r>
            <a:br>
              <a:rPr lang="en-US" dirty="0">
                <a:solidFill>
                  <a:srgbClr val="1F4270"/>
                </a:solidFill>
                <a:latin typeface="+mn-lt"/>
              </a:rPr>
            </a:br>
            <a:r>
              <a:rPr lang="en-US" dirty="0">
                <a:solidFill>
                  <a:srgbClr val="1F4270"/>
                </a:solidFill>
                <a:latin typeface="+mn-lt"/>
              </a:rPr>
              <a:t> NAT networks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06698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295;p42">
            <a:extLst>
              <a:ext uri="{FF2B5EF4-FFF2-40B4-BE49-F238E27FC236}">
                <a16:creationId xmlns:a16="http://schemas.microsoft.com/office/drawing/2014/main" id="{4898687B-84DB-D817-58BC-F245BAE1C2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8394" y="87974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dirty="0">
                <a:solidFill>
                  <a:schemeClr val="bg1"/>
                </a:solidFill>
              </a:rPr>
              <a:t>Remote WHP Configuration Made Possible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Google Shape;296;p42">
            <a:extLst>
              <a:ext uri="{FF2B5EF4-FFF2-40B4-BE49-F238E27FC236}">
                <a16:creationId xmlns:a16="http://schemas.microsoft.com/office/drawing/2014/main" id="{AB3DB6BA-2186-F18B-37CD-54A79274488C}"/>
              </a:ext>
            </a:extLst>
          </p:cNvPr>
          <p:cNvSpPr txBox="1"/>
          <p:nvPr/>
        </p:nvSpPr>
        <p:spPr bwMode="auto">
          <a:xfrm>
            <a:off x="8620217" y="1116939"/>
            <a:ext cx="2601158" cy="792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srgbClr val="FF0000"/>
                </a:solidFill>
                <a:latin typeface="+mn-lt"/>
              </a:rPr>
              <a:t>Based on Salt</a:t>
            </a:r>
            <a:endParaRPr dirty="0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0602F849-7F44-CDB9-A07E-3297A327AF9D}"/>
              </a:ext>
            </a:extLst>
          </p:cNvPr>
          <p:cNvSpPr txBox="1"/>
          <p:nvPr/>
        </p:nvSpPr>
        <p:spPr bwMode="auto">
          <a:xfrm>
            <a:off x="8240477" y="1578992"/>
            <a:ext cx="3850909" cy="1047457"/>
          </a:xfrm>
          <a:prstGeom prst="rect">
            <a:avLst/>
          </a:prstGeom>
          <a:noFill/>
          <a:ln w="38100"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srgbClr val="1F4270"/>
                </a:solidFill>
                <a:latin typeface="+mj-lt"/>
              </a:rPr>
              <a:t>WAS</a:t>
            </a:r>
            <a:r>
              <a:rPr lang="en-US" b="1" i="1" dirty="0">
                <a:solidFill>
                  <a:srgbClr val="1F4270"/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1F4270"/>
                </a:solidFill>
                <a:latin typeface="+mj-lt"/>
              </a:rPr>
              <a:t> </a:t>
            </a:r>
            <a:r>
              <a:rPr lang="en-US" b="1" dirty="0">
                <a:solidFill>
                  <a:srgbClr val="01B9BF"/>
                </a:solidFill>
                <a:latin typeface="+mj-lt"/>
              </a:rPr>
              <a:t>Salt Master</a:t>
            </a:r>
          </a:p>
          <a:p>
            <a:pPr marL="0" indent="0">
              <a:buNone/>
              <a:defRPr/>
            </a:pPr>
            <a:r>
              <a:rPr lang="en-US" b="1" dirty="0">
                <a:solidFill>
                  <a:srgbClr val="1F4270"/>
                </a:solidFill>
                <a:latin typeface="+mj-lt"/>
              </a:rPr>
              <a:t>WHPs</a:t>
            </a:r>
            <a:r>
              <a:rPr lang="en-US" b="1" dirty="0">
                <a:solidFill>
                  <a:srgbClr val="1F4270"/>
                </a:solidFill>
                <a:latin typeface="+mj-lt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1F4270"/>
                </a:solidFill>
                <a:latin typeface="+mj-lt"/>
              </a:rPr>
              <a:t> </a:t>
            </a:r>
            <a:r>
              <a:rPr lang="en-US" b="1" dirty="0">
                <a:solidFill>
                  <a:srgbClr val="01B9BF"/>
                </a:solidFill>
                <a:latin typeface="+mj-lt"/>
              </a:rPr>
              <a:t>Salt Minions</a:t>
            </a: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FE2F243A-1749-031A-D6DD-31D8FC969BBE}"/>
              </a:ext>
            </a:extLst>
          </p:cNvPr>
          <p:cNvSpPr txBox="1"/>
          <p:nvPr/>
        </p:nvSpPr>
        <p:spPr bwMode="auto">
          <a:xfrm>
            <a:off x="380313" y="5018328"/>
            <a:ext cx="7526056" cy="11385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srgbClr val="01B9BF"/>
                </a:solidFill>
                <a:latin typeface="+mn-lt"/>
              </a:rPr>
              <a:t>Configuration files 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generated from Jinja2 </a:t>
            </a:r>
            <a:r>
              <a:rPr lang="en-US" b="1" dirty="0">
                <a:solidFill>
                  <a:srgbClr val="01B9BF"/>
                </a:solidFill>
                <a:latin typeface="+mn-lt"/>
              </a:rPr>
              <a:t>templates</a:t>
            </a:r>
            <a:r>
              <a:rPr lang="en-US" b="1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transferred from the WAS to WHPs</a:t>
            </a:r>
            <a:endParaRPr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B992226-C530-20A8-2BE4-456481E97EBA}"/>
              </a:ext>
            </a:extLst>
          </p:cNvPr>
          <p:cNvSpPr/>
          <p:nvPr/>
        </p:nvSpPr>
        <p:spPr bwMode="auto">
          <a:xfrm>
            <a:off x="66239" y="729428"/>
            <a:ext cx="382057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b="1">
                <a:solidFill>
                  <a:schemeClr val="bg1">
                    <a:lumMod val="95000"/>
                  </a:schemeClr>
                </a:solidFill>
                <a:latin typeface="+mj-lt"/>
              </a:rPr>
              <a:t>1</a:t>
            </a:r>
            <a:endParaRPr lang="en-US" b="1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FC16FBDE-903A-36D9-4058-4F30D226A69F}"/>
              </a:ext>
            </a:extLst>
          </p:cNvPr>
          <p:cNvSpPr/>
          <p:nvPr/>
        </p:nvSpPr>
        <p:spPr bwMode="auto">
          <a:xfrm>
            <a:off x="74335" y="3505317"/>
            <a:ext cx="373961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+mj-lt"/>
              </a:rPr>
              <a:t>2</a:t>
            </a:r>
            <a:endParaRPr lang="en-US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E5F36138-D618-87BB-9F3B-D549D25078D1}"/>
              </a:ext>
            </a:extLst>
          </p:cNvPr>
          <p:cNvSpPr txBox="1"/>
          <p:nvPr/>
        </p:nvSpPr>
        <p:spPr bwMode="auto">
          <a:xfrm>
            <a:off x="380313" y="3563079"/>
            <a:ext cx="7201217" cy="104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srgbClr val="01B9BF"/>
                </a:solidFill>
                <a:latin typeface="+mn-lt"/>
              </a:rPr>
              <a:t>Salt includes a </a:t>
            </a:r>
            <a:r>
              <a:rPr lang="en-US" b="1" dirty="0" err="1">
                <a:solidFill>
                  <a:srgbClr val="01B9BF"/>
                </a:solidFill>
                <a:latin typeface="+mn-lt"/>
              </a:rPr>
              <a:t>ZeroMQ</a:t>
            </a:r>
            <a:r>
              <a:rPr lang="en-US" b="1" dirty="0">
                <a:solidFill>
                  <a:srgbClr val="01B9BF"/>
                </a:solidFill>
                <a:latin typeface="+mn-lt"/>
              </a:rPr>
              <a:t> message broker: </a:t>
            </a:r>
            <a:br>
              <a:rPr lang="en-US" b="1" dirty="0">
                <a:solidFill>
                  <a:srgbClr val="FF0000"/>
                </a:solidFill>
                <a:latin typeface="+mn-lt"/>
              </a:rPr>
            </a:br>
            <a:r>
              <a:rPr lang="en-US" dirty="0">
                <a:solidFill>
                  <a:srgbClr val="1F4270"/>
                </a:solidFill>
                <a:latin typeface="+mn-lt"/>
              </a:rPr>
              <a:t>Parallel configuration regardless of the WHP number</a:t>
            </a:r>
            <a:endParaRPr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9CB4C30-2E38-75DF-6BD7-F528C4C0B3D6}"/>
              </a:ext>
            </a:extLst>
          </p:cNvPr>
          <p:cNvSpPr/>
          <p:nvPr/>
        </p:nvSpPr>
        <p:spPr bwMode="auto">
          <a:xfrm>
            <a:off x="58191" y="5065933"/>
            <a:ext cx="373961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en-US" sz="2400" b="1">
                <a:solidFill>
                  <a:schemeClr val="bg1"/>
                </a:solidFill>
                <a:latin typeface="+mj-lt"/>
              </a:rPr>
              <a:t>3</a:t>
            </a:r>
            <a:endParaRPr lang="en-US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0696FFF3-D593-CCC4-DB73-155E96CB8435}"/>
              </a:ext>
            </a:extLst>
          </p:cNvPr>
          <p:cNvSpPr txBox="1"/>
          <p:nvPr/>
        </p:nvSpPr>
        <p:spPr bwMode="auto">
          <a:xfrm>
            <a:off x="187208" y="969059"/>
            <a:ext cx="7914514" cy="23605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buNone/>
              <a:defRPr/>
            </a:pPr>
            <a:r>
              <a:rPr lang="en-US" b="1" dirty="0">
                <a:solidFill>
                  <a:srgbClr val="01B9BF"/>
                </a:solidFill>
                <a:latin typeface="+mn-lt"/>
              </a:rPr>
              <a:t>Salt establishes application layer communication: </a:t>
            </a:r>
            <a:br>
              <a:rPr lang="en-US" b="1" dirty="0">
                <a:solidFill>
                  <a:srgbClr val="FF0000"/>
                </a:solidFill>
                <a:latin typeface="+mn-lt"/>
              </a:rPr>
            </a:br>
            <a:r>
              <a:rPr lang="en-US" dirty="0">
                <a:solidFill>
                  <a:srgbClr val="1F4270"/>
                </a:solidFill>
                <a:latin typeface="+mn-lt"/>
              </a:rPr>
              <a:t>-  WHPs remotely configured from the WAS</a:t>
            </a:r>
            <a:endParaRPr dirty="0"/>
          </a:p>
          <a:p>
            <a:pPr marL="342900" indent="-342900">
              <a:spcBef>
                <a:spcPts val="0"/>
              </a:spcBef>
              <a:buFontTx/>
              <a:buChar char="-"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Reconfiguration easier for WHPs behind NAT</a:t>
            </a:r>
            <a:endParaRPr dirty="0"/>
          </a:p>
          <a:p>
            <a:pPr marL="342900" indent="-342900">
              <a:spcBef>
                <a:spcPts val="0"/>
              </a:spcBef>
              <a:buFontTx/>
              <a:buChar char="-"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Public IP addresses not required </a:t>
            </a:r>
            <a:endParaRPr dirty="0"/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dirty="0">
                <a:solidFill>
                  <a:srgbClr val="1F4270"/>
                </a:solidFill>
                <a:latin typeface="+mn-lt"/>
              </a:rPr>
              <a:t>    </a:t>
            </a:r>
            <a:r>
              <a:rPr lang="en-US" dirty="0">
                <a:solidFill>
                  <a:srgbClr val="1F4270"/>
                </a:solidFill>
                <a:latin typeface="+mn-lt"/>
                <a:sym typeface="Wingdings" panose="05000000000000000000" pitchFamily="2" charset="2"/>
              </a:rPr>
              <a:t></a:t>
            </a:r>
            <a:r>
              <a:rPr lang="en-US" dirty="0">
                <a:solidFill>
                  <a:srgbClr val="1F4270"/>
                </a:solidFill>
                <a:latin typeface="+mn-lt"/>
              </a:rPr>
              <a:t> IP space is conserved</a:t>
            </a:r>
          </a:p>
        </p:txBody>
      </p:sp>
      <p:pic>
        <p:nvPicPr>
          <p:cNvPr id="12" name="Picture 11" descr="A diagram of a computer chip&#10;&#10;Description automatically generated">
            <a:extLst>
              <a:ext uri="{FF2B5EF4-FFF2-40B4-BE49-F238E27FC236}">
                <a16:creationId xmlns:a16="http://schemas.microsoft.com/office/drawing/2014/main" id="{6007A931-548E-90B3-9647-B636A17542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013641" y="3359333"/>
            <a:ext cx="3798046" cy="32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01532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GÉANT Service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627731" y="3978956"/>
            <a:ext cx="11017423" cy="27251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143636" y="677709"/>
            <a:ext cx="11762912" cy="2431887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b="1" dirty="0">
                <a:solidFill>
                  <a:srgbClr val="1E4E79"/>
                </a:solidFill>
                <a:cs typeface="Calibri"/>
              </a:rPr>
              <a:t>Open-source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tools for Wi-Fi performance monitoring </a:t>
            </a:r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Measurements relying on: </a:t>
            </a:r>
            <a:br>
              <a:rPr lang="en-US" sz="2800" dirty="0">
                <a:solidFill>
                  <a:srgbClr val="1E4E79"/>
                </a:solidFill>
                <a:cs typeface="Calibri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</a:rPr>
              <a:t>   -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Crowdsourcing 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(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software probes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):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 Reports of Wi-Fi performance as </a:t>
            </a:r>
            <a:br>
              <a:rPr lang="en-US" sz="2800" dirty="0">
                <a:solidFill>
                  <a:srgbClr val="1E4E79"/>
                </a:solidFill>
                <a:cs typeface="Calibri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</a:rPr>
              <a:t>      experienced by end users</a:t>
            </a:r>
            <a:br>
              <a:rPr lang="en-US" sz="2800" dirty="0">
                <a:solidFill>
                  <a:srgbClr val="1E4E79"/>
                </a:solidFill>
                <a:cs typeface="Calibri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</a:rPr>
              <a:t>   - </a:t>
            </a:r>
            <a:r>
              <a:rPr lang="en-US" sz="2800" b="1" i="1" dirty="0">
                <a:solidFill>
                  <a:srgbClr val="1E4E79"/>
                </a:solidFill>
                <a:cs typeface="Calibri"/>
              </a:rPr>
              <a:t>Hardware probes</a:t>
            </a:r>
            <a:r>
              <a:rPr lang="en-US" sz="2800" b="1" dirty="0">
                <a:solidFill>
                  <a:srgbClr val="1E4E79"/>
                </a:solidFill>
                <a:cs typeface="Calibri"/>
              </a:rPr>
              <a:t>: 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Reports from devices placed at fixed locations</a:t>
            </a:r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>
                <a:solidFill>
                  <a:srgbClr val="1E4E79"/>
                </a:solidFill>
                <a:cs typeface="Calibri"/>
              </a:rPr>
              <a:t>Richer analysis options (e.g. throughput per Access Point - AP) for IEEE     </a:t>
            </a:r>
            <a:br>
              <a:rPr lang="en-US" sz="2800" dirty="0">
                <a:solidFill>
                  <a:srgbClr val="1E4E79"/>
                </a:solidFill>
                <a:cs typeface="Calibri"/>
              </a:rPr>
            </a:br>
            <a:r>
              <a:rPr lang="en-US" sz="2800" dirty="0">
                <a:solidFill>
                  <a:srgbClr val="1E4E79"/>
                </a:solidFill>
                <a:cs typeface="Calibri"/>
              </a:rPr>
              <a:t>   802.1X networks (</a:t>
            </a:r>
            <a:r>
              <a:rPr lang="en-US" sz="2800" b="1" dirty="0" err="1">
                <a:solidFill>
                  <a:srgbClr val="1E4E79"/>
                </a:solidFill>
                <a:cs typeface="Calibri"/>
              </a:rPr>
              <a:t>eduroam</a:t>
            </a:r>
            <a:r>
              <a:rPr lang="en-US" sz="2800" dirty="0">
                <a:solidFill>
                  <a:srgbClr val="1E4E79"/>
                </a:solidFill>
                <a:cs typeface="Calibri"/>
              </a:rPr>
              <a:t>) by incorporating data from RADIUS &amp; DHCP logs </a:t>
            </a:r>
            <a:endParaRPr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194DB262-A1C9-432E-40D0-04BF9BE88CFF}"/>
              </a:ext>
            </a:extLst>
          </p:cNvPr>
          <p:cNvSpPr txBox="1"/>
          <p:nvPr/>
        </p:nvSpPr>
        <p:spPr bwMode="auto">
          <a:xfrm>
            <a:off x="663390" y="3902596"/>
            <a:ext cx="10909844" cy="26198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indent="0">
              <a:spcAft>
                <a:spcPts val="1200"/>
              </a:spcAft>
              <a:buNone/>
              <a:defRPr/>
            </a:pPr>
            <a:r>
              <a:rPr lang="en-US" b="1" dirty="0">
                <a:solidFill>
                  <a:srgbClr val="1F4E79"/>
                </a:solidFill>
                <a:latin typeface="+mn-lt"/>
              </a:rPr>
              <a:t>Contributions: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dirty="0"/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>
                <a:latin typeface="+mn-lt"/>
              </a:rPr>
              <a:t>Measurements independent of specific Access Point (AP) vendors</a:t>
            </a:r>
          </a:p>
          <a:p>
            <a:pPr indent="-457200"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>
                <a:latin typeface="+mn-lt"/>
              </a:rPr>
              <a:t>Detection of Wi-Fi throughput degradation</a:t>
            </a:r>
            <a:endParaRPr dirty="0"/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dirty="0">
                <a:latin typeface="+mn-lt"/>
                <a:sym typeface="Wingdings" panose="05000000000000000000" pitchFamily="2" charset="2"/>
              </a:rPr>
              <a:t>      </a:t>
            </a:r>
            <a:r>
              <a:rPr lang="en-US" dirty="0">
                <a:latin typeface="+mn-lt"/>
              </a:rPr>
              <a:t> Admins may enhance performance, e.g. by installing more APs</a:t>
            </a:r>
          </a:p>
          <a:p>
            <a:pPr indent="-457200"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Smart distributed control and configuration of hardware probes</a:t>
            </a:r>
          </a:p>
        </p:txBody>
      </p:sp>
    </p:spTree>
    <p:extLst>
      <p:ext uri="{BB962C8B-B14F-4D97-AF65-F5344CB8AC3E}">
        <p14:creationId xmlns:p14="http://schemas.microsoft.com/office/powerpoint/2010/main" val="20749597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5;p42">
            <a:extLst>
              <a:ext uri="{FF2B5EF4-FFF2-40B4-BE49-F238E27FC236}">
                <a16:creationId xmlns:a16="http://schemas.microsoft.com/office/drawing/2014/main" id="{A63F4AE3-34D4-914E-6B0E-95E5228C18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44354" y="2314410"/>
            <a:ext cx="7432995" cy="4309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5400" i="1" dirty="0"/>
              <a:t>Basic Steps Towards Anomaly Detection</a:t>
            </a:r>
            <a:endParaRPr sz="5400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22088" y="6502400"/>
            <a:ext cx="569912" cy="3206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05773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Anomaly Detection Feature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296094" y="3405263"/>
            <a:ext cx="11660776" cy="29413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235132" y="868447"/>
            <a:ext cx="12018030" cy="181379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Older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WiFiMon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versions: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WiFiMon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administrators are expected to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manually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inspect measurements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No mechanisms to automatically detect important throughput deviations</a:t>
            </a: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FDAFC7D-6317-C6F6-9D77-C16B84A14740}"/>
              </a:ext>
            </a:extLst>
          </p:cNvPr>
          <p:cNvSpPr txBox="1"/>
          <p:nvPr/>
        </p:nvSpPr>
        <p:spPr bwMode="auto">
          <a:xfrm>
            <a:off x="400598" y="3370204"/>
            <a:ext cx="11660776" cy="2455832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WiFiMon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70AD47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v2.2.0 (current version)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introduces mechanisms for automated time series analysis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Anomalies are detected using the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Hampel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method, which assesses  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deviations from a median value evaluated for specific time windows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WiFiMon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 UI has been enriched to support the new feature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Still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under improvement</a:t>
            </a:r>
          </a:p>
        </p:txBody>
      </p:sp>
    </p:spTree>
    <p:extLst>
      <p:ext uri="{BB962C8B-B14F-4D97-AF65-F5344CB8AC3E}">
        <p14:creationId xmlns:p14="http://schemas.microsoft.com/office/powerpoint/2010/main" val="2451192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Results for ASNET-AM Pilot (1/2)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977047" y="6058914"/>
            <a:ext cx="8682246" cy="6749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FDAFC7D-6317-C6F6-9D77-C16B84A14740}"/>
              </a:ext>
            </a:extLst>
          </p:cNvPr>
          <p:cNvSpPr txBox="1"/>
          <p:nvPr/>
        </p:nvSpPr>
        <p:spPr bwMode="auto">
          <a:xfrm>
            <a:off x="2142516" y="6117693"/>
            <a:ext cx="8595153" cy="5573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Red dots indicate points that should be further inspected</a:t>
            </a:r>
          </a:p>
        </p:txBody>
      </p:sp>
      <p:pic>
        <p:nvPicPr>
          <p:cNvPr id="6" name="Picture 5" descr="A graph with blue lines and red dots&#10;&#10;Description automatically generated">
            <a:extLst>
              <a:ext uri="{FF2B5EF4-FFF2-40B4-BE49-F238E27FC236}">
                <a16:creationId xmlns:a16="http://schemas.microsoft.com/office/drawing/2014/main" id="{5EA94DBD-0EC2-83EA-28A6-147AEEE5BE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823" y="731099"/>
            <a:ext cx="10199601" cy="526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3527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Results for ASNET-AM Pilot (2/2)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175664" y="5649605"/>
            <a:ext cx="9797138" cy="100373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Google Shape;296;p42">
            <a:extLst>
              <a:ext uri="{FF2B5EF4-FFF2-40B4-BE49-F238E27FC236}">
                <a16:creationId xmlns:a16="http://schemas.microsoft.com/office/drawing/2014/main" id="{6FDAFC7D-6317-C6F6-9D77-C16B84A14740}"/>
              </a:ext>
            </a:extLst>
          </p:cNvPr>
          <p:cNvSpPr txBox="1"/>
          <p:nvPr/>
        </p:nvSpPr>
        <p:spPr bwMode="auto">
          <a:xfrm>
            <a:off x="1314999" y="5649604"/>
            <a:ext cx="10502537" cy="944958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  <a:sym typeface="Wingdings" panose="05000000000000000000" pitchFamily="2" charset="2"/>
              </a:rPr>
              <a:t>Stricter Hampel method parameters may return less red dots, i.e. anomaly indications that are more serious</a:t>
            </a:r>
          </a:p>
        </p:txBody>
      </p:sp>
      <p:pic>
        <p:nvPicPr>
          <p:cNvPr id="5" name="Picture 4" descr="A graph with blue lines&#10;&#10;Description automatically generated">
            <a:extLst>
              <a:ext uri="{FF2B5EF4-FFF2-40B4-BE49-F238E27FC236}">
                <a16:creationId xmlns:a16="http://schemas.microsoft.com/office/drawing/2014/main" id="{03010550-616B-2B6F-1039-4710B2B1865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" t="5655" r="3506" b="1431"/>
          <a:stretch/>
        </p:blipFill>
        <p:spPr>
          <a:xfrm>
            <a:off x="1410791" y="742811"/>
            <a:ext cx="9145862" cy="4692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9102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6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</a:t>
            </a:fld>
            <a:endParaRPr lang="en-GB" dirty="0"/>
          </a:p>
        </p:txBody>
      </p:sp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016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indent="0">
              <a:spcBef>
                <a:spcPts val="0"/>
              </a:spcBef>
              <a:spcAft>
                <a:spcPts val="0"/>
              </a:spcAft>
              <a:buSzPts val="1800"/>
              <a:defRPr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vs Related Monitoring Tools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2C20B293-4E28-03AD-19F7-9ED0106510C3}"/>
              </a:ext>
            </a:extLst>
          </p:cNvPr>
          <p:cNvSpPr txBox="1"/>
          <p:nvPr/>
        </p:nvSpPr>
        <p:spPr bwMode="auto">
          <a:xfrm>
            <a:off x="65192" y="1229645"/>
            <a:ext cx="6579448" cy="50492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indent="-457200"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Monitoring from the end-user perspective (</a:t>
            </a:r>
            <a:r>
              <a:rPr lang="en-US" b="1" i="1" dirty="0">
                <a:latin typeface="+mn-lt"/>
              </a:rPr>
              <a:t>end-user experience</a:t>
            </a:r>
            <a:r>
              <a:rPr lang="en-US" dirty="0">
                <a:latin typeface="+mn-lt"/>
              </a:rPr>
              <a:t>)</a:t>
            </a:r>
            <a:endParaRPr dirty="0"/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No requirements for app installation or end-user intervention</a:t>
            </a:r>
            <a:endParaRPr dirty="0"/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endParaRPr lang="en-US" dirty="0">
              <a:latin typeface="+mn-lt"/>
            </a:endParaRPr>
          </a:p>
          <a:p>
            <a:pPr indent="-457200">
              <a:spcBef>
                <a:spcPts val="0"/>
              </a:spcBef>
              <a:defRPr/>
            </a:pPr>
            <a:r>
              <a:rPr lang="en-US" dirty="0">
                <a:latin typeface="+mn-lt"/>
              </a:rPr>
              <a:t>Flexible control and configuration of hardware probes in a distributed manner</a:t>
            </a:r>
            <a:endParaRPr dirty="0"/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A9C82AC9-AD7F-C7F2-70E6-6F3648334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71268" y="2337675"/>
            <a:ext cx="5075213" cy="256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4941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Εικόνα 1">
            <a:extLst>
              <a:ext uri="{FF2B5EF4-FFF2-40B4-BE49-F238E27FC236}">
                <a16:creationId xmlns:a16="http://schemas.microsoft.com/office/drawing/2014/main" id="{5583F70B-AE08-CB33-B7FC-5377D1693AB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039"/>
          <a:stretch/>
        </p:blipFill>
        <p:spPr>
          <a:xfrm>
            <a:off x="3141260" y="883310"/>
            <a:ext cx="5909480" cy="3002900"/>
          </a:xfrm>
          <a:prstGeom prst="rect">
            <a:avLst/>
          </a:prstGeom>
        </p:spPr>
      </p:pic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D53AF52C-8D18-FBED-E853-8ABAF4934B7D}"/>
              </a:ext>
            </a:extLst>
          </p:cNvPr>
          <p:cNvSpPr txBox="1">
            <a:spLocks/>
          </p:cNvSpPr>
          <p:nvPr/>
        </p:nvSpPr>
        <p:spPr bwMode="auto">
          <a:xfrm>
            <a:off x="382717" y="73007"/>
            <a:ext cx="11598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Example: </a:t>
            </a: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i="1" dirty="0">
                <a:solidFill>
                  <a:schemeClr val="bg1"/>
                </a:solidFill>
              </a:rPr>
              <a:t> vs </a:t>
            </a:r>
            <a:r>
              <a:rPr lang="en-US" sz="3600" i="1" dirty="0" err="1">
                <a:solidFill>
                  <a:schemeClr val="bg1"/>
                </a:solidFill>
              </a:rPr>
              <a:t>Ookla</a:t>
            </a:r>
            <a:r>
              <a:rPr lang="en-US" sz="3600" i="1" dirty="0">
                <a:solidFill>
                  <a:schemeClr val="bg1"/>
                </a:solidFill>
              </a:rPr>
              <a:t> </a:t>
            </a:r>
            <a:r>
              <a:rPr lang="en-US" sz="3600" i="1" dirty="0" err="1">
                <a:solidFill>
                  <a:schemeClr val="bg1"/>
                </a:solidFill>
              </a:rPr>
              <a:t>Speedtest</a:t>
            </a:r>
            <a:endParaRPr lang="en-US" sz="3600" i="1" dirty="0">
              <a:solidFill>
                <a:schemeClr val="bg1"/>
              </a:solidFill>
            </a:endParaRPr>
          </a:p>
        </p:txBody>
      </p:sp>
      <p:graphicFrame>
        <p:nvGraphicFramePr>
          <p:cNvPr id="10" name="Πίνακας 2">
            <a:extLst>
              <a:ext uri="{FF2B5EF4-FFF2-40B4-BE49-F238E27FC236}">
                <a16:creationId xmlns:a16="http://schemas.microsoft.com/office/drawing/2014/main" id="{D98E6B1F-F53A-2994-31D4-E570C2778A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418388"/>
              </p:ext>
            </p:extLst>
          </p:nvPr>
        </p:nvGraphicFramePr>
        <p:xfrm>
          <a:off x="4180768" y="4327714"/>
          <a:ext cx="7463970" cy="2160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200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39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278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3200" i="1"/>
                        <a:t>WiFiMon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3200" i="1"/>
                        <a:t>Ookla Speedtest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99806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rgbClr val="1F4270"/>
                          </a:solidFill>
                        </a:rPr>
                        <a:t>Automatically by visiting a site</a:t>
                      </a:r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rgbClr val="1F4270"/>
                          </a:solidFill>
                        </a:rPr>
                        <a:t>By pressing “GO”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8281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 dirty="0">
                          <a:solidFill>
                            <a:srgbClr val="1F4270"/>
                          </a:solidFill>
                        </a:rPr>
                        <a:t>Wi-Fi administrator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 dirty="0">
                          <a:solidFill>
                            <a:srgbClr val="1F4270"/>
                          </a:solidFill>
                        </a:rPr>
                        <a:t>End users</a:t>
                      </a:r>
                      <a:endParaRPr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11" name="Πίνακας 4">
            <a:extLst>
              <a:ext uri="{FF2B5EF4-FFF2-40B4-BE49-F238E27FC236}">
                <a16:creationId xmlns:a16="http://schemas.microsoft.com/office/drawing/2014/main" id="{36FD459E-9012-B6F0-6F3D-B946C81E5F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2596475"/>
              </p:ext>
            </p:extLst>
          </p:nvPr>
        </p:nvGraphicFramePr>
        <p:xfrm>
          <a:off x="309029" y="4938258"/>
          <a:ext cx="3871739" cy="16124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17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33175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Measurements are triggered: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7594">
                <a:tc>
                  <a:txBody>
                    <a:bodyPr/>
                    <a:lstStyle/>
                    <a:p>
                      <a:pPr algn="ctr">
                        <a:defRPr/>
                      </a:pPr>
                      <a:r>
                        <a:rPr lang="en-US" sz="2800" b="1">
                          <a:solidFill>
                            <a:schemeClr val="accent4">
                              <a:lumMod val="20000"/>
                              <a:lumOff val="80000"/>
                            </a:schemeClr>
                          </a:solidFill>
                        </a:rPr>
                        <a:t>Results collected by:</a:t>
                      </a:r>
                    </a:p>
                  </a:txBody>
                  <a:tcPr>
                    <a:solidFill>
                      <a:schemeClr val="accent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75231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</a:t>
            </a:fld>
            <a:endParaRPr lang="en-GB" dirty="0"/>
          </a:p>
        </p:txBody>
      </p:sp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D78E4527-A383-CF01-80A0-F40BEF76A087}"/>
              </a:ext>
            </a:extLst>
          </p:cNvPr>
          <p:cNvSpPr txBox="1">
            <a:spLocks/>
          </p:cNvSpPr>
          <p:nvPr/>
        </p:nvSpPr>
        <p:spPr>
          <a:xfrm>
            <a:off x="369571" y="6602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spcBef>
                <a:spcPts val="0"/>
              </a:spcBef>
              <a:buSzPts val="1800"/>
            </a:pPr>
            <a:r>
              <a:rPr lang="en-US" sz="3600" i="1" dirty="0" err="1">
                <a:solidFill>
                  <a:schemeClr val="bg1"/>
                </a:solidFill>
              </a:rPr>
              <a:t>WiFiMon</a:t>
            </a:r>
            <a:r>
              <a:rPr lang="en-US" sz="3600" dirty="0">
                <a:solidFill>
                  <a:schemeClr val="bg1"/>
                </a:solidFill>
              </a:rPr>
              <a:t> Operation</a:t>
            </a:r>
          </a:p>
        </p:txBody>
      </p:sp>
      <p:sp>
        <p:nvSpPr>
          <p:cNvPr id="2" name="Google Shape;296;p42">
            <a:extLst>
              <a:ext uri="{FF2B5EF4-FFF2-40B4-BE49-F238E27FC236}">
                <a16:creationId xmlns:a16="http://schemas.microsoft.com/office/drawing/2014/main" id="{B7C9C396-9E37-D714-EE74-980C96590B09}"/>
              </a:ext>
            </a:extLst>
          </p:cNvPr>
          <p:cNvSpPr txBox="1"/>
          <p:nvPr/>
        </p:nvSpPr>
        <p:spPr bwMode="auto">
          <a:xfrm>
            <a:off x="165209" y="925545"/>
            <a:ext cx="6145289" cy="223767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1200"/>
              </a:spcAft>
              <a:buSzPts val="2800"/>
              <a:buFont typeface="Arial"/>
              <a:buNone/>
              <a:defRPr/>
            </a:pPr>
            <a:r>
              <a:rPr lang="en-US" sz="2800" b="1" i="1" dirty="0" err="1">
                <a:solidFill>
                  <a:srgbClr val="12B8BD"/>
                </a:solidFill>
              </a:rPr>
              <a:t>WiFiMon</a:t>
            </a:r>
            <a:r>
              <a:rPr lang="en-US" sz="2800" b="1" dirty="0">
                <a:solidFill>
                  <a:srgbClr val="12B8BD"/>
                </a:solidFill>
              </a:rPr>
              <a:t> Components:</a:t>
            </a:r>
            <a:endParaRPr dirty="0"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 err="1"/>
              <a:t>WiFiMon</a:t>
            </a:r>
            <a:r>
              <a:rPr lang="en-US" sz="2800" dirty="0"/>
              <a:t> Software Probes (WSPs)</a:t>
            </a:r>
            <a:endParaRPr dirty="0"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 err="1"/>
              <a:t>WiFiMon</a:t>
            </a:r>
            <a:r>
              <a:rPr lang="en-US" sz="2800" dirty="0"/>
              <a:t> Hardware Probes (WHPs)</a:t>
            </a:r>
            <a:endParaRPr dirty="0"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2800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WiFiMon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Analysis Server (WAS)</a:t>
            </a:r>
            <a:endParaRPr dirty="0"/>
          </a:p>
          <a:p>
            <a:pPr>
              <a:spcBef>
                <a:spcPts val="0"/>
              </a:spcBef>
              <a:defRPr/>
            </a:pPr>
            <a:r>
              <a:rPr lang="en-US" sz="2800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WiFiMon</a:t>
            </a:r>
            <a:r>
              <a:rPr lang="en-US" sz="28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Test Server (WTS)</a:t>
            </a:r>
            <a:endParaRPr dirty="0"/>
          </a:p>
        </p:txBody>
      </p:sp>
      <p:pic>
        <p:nvPicPr>
          <p:cNvPr id="7" name="Picture 6" descr="A computer network diagram with a computer and a computer chip&#10;&#10;Description automatically generated">
            <a:extLst>
              <a:ext uri="{FF2B5EF4-FFF2-40B4-BE49-F238E27FC236}">
                <a16:creationId xmlns:a16="http://schemas.microsoft.com/office/drawing/2014/main" id="{0DFA58A7-0F12-E05F-6841-BB89D43092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31839" y="925545"/>
            <a:ext cx="7016059" cy="5714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151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D2E80342-1685-3A99-5309-9C7CC5C621A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40478" y="74741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>
                <a:solidFill>
                  <a:schemeClr val="bg1"/>
                </a:solidFill>
              </a:rPr>
              <a:t>WiFiMon Test Server</a:t>
            </a:r>
            <a:r>
              <a:rPr lang="en-US" sz="3600" dirty="0">
                <a:solidFill>
                  <a:schemeClr val="bg1"/>
                </a:solidFill>
              </a:rPr>
              <a:t> (</a:t>
            </a:r>
            <a:r>
              <a:rPr lang="en-US" sz="3600" i="1" dirty="0">
                <a:solidFill>
                  <a:schemeClr val="bg1"/>
                </a:solidFill>
              </a:rPr>
              <a:t>WTS</a:t>
            </a:r>
            <a:r>
              <a:rPr lang="en-US" sz="3600" dirty="0">
                <a:solidFill>
                  <a:schemeClr val="bg1"/>
                </a:solidFill>
              </a:rPr>
              <a:t>)</a:t>
            </a:r>
            <a:endParaRPr sz="3600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1E6FDEF-9646-59F6-B6B4-7B67BD1AE9A3}"/>
              </a:ext>
            </a:extLst>
          </p:cNvPr>
          <p:cNvSpPr/>
          <p:nvPr/>
        </p:nvSpPr>
        <p:spPr bwMode="auto">
          <a:xfrm>
            <a:off x="1374465" y="2727977"/>
            <a:ext cx="9747870" cy="8047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1D08CF74-2B83-29D4-B93E-F64F1BF4730F}"/>
              </a:ext>
            </a:extLst>
          </p:cNvPr>
          <p:cNvSpPr txBox="1"/>
          <p:nvPr/>
        </p:nvSpPr>
        <p:spPr bwMode="auto">
          <a:xfrm>
            <a:off x="73981" y="755083"/>
            <a:ext cx="12348838" cy="1451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 dirty="0">
                <a:solidFill>
                  <a:srgbClr val="12B8BD"/>
                </a:solidFill>
                <a:latin typeface="+mn-lt"/>
              </a:rPr>
              <a:t>Purpose: </a:t>
            </a:r>
            <a:r>
              <a:rPr lang="en-US" dirty="0">
                <a:latin typeface="+mn-lt"/>
              </a:rPr>
              <a:t>Code and test data for performance measurements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Based on </a:t>
            </a:r>
            <a:r>
              <a:rPr lang="en-US" b="1" dirty="0">
                <a:latin typeface="+mn-lt"/>
              </a:rPr>
              <a:t>JavaScript (JS)</a:t>
            </a:r>
            <a:r>
              <a:rPr lang="en-US" dirty="0">
                <a:latin typeface="+mn-lt"/>
              </a:rPr>
              <a:t> technology</a:t>
            </a:r>
            <a:endParaRPr dirty="0"/>
          </a:p>
          <a:p>
            <a:pPr>
              <a:spcBef>
                <a:spcPts val="0"/>
              </a:spcBef>
              <a:spcAft>
                <a:spcPts val="1200"/>
              </a:spcAft>
              <a:defRPr/>
            </a:pPr>
            <a:r>
              <a:rPr lang="en-US" dirty="0">
                <a:latin typeface="+mn-lt"/>
              </a:rPr>
              <a:t>HTML script tags pointing to test tools added to frequently visited sites</a:t>
            </a:r>
            <a:endParaRPr dirty="0"/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3AE9BBB7-7CAE-F191-E614-DB61B67360D6}"/>
              </a:ext>
            </a:extLst>
          </p:cNvPr>
          <p:cNvSpPr txBox="1"/>
          <p:nvPr/>
        </p:nvSpPr>
        <p:spPr bwMode="auto">
          <a:xfrm>
            <a:off x="440478" y="5360144"/>
            <a:ext cx="12263020" cy="1137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 dirty="0">
                <a:latin typeface="+mn-lt"/>
              </a:rPr>
              <a:t>WTS Placement: </a:t>
            </a:r>
            <a:r>
              <a:rPr lang="en-US" dirty="0">
                <a:latin typeface="+mn-lt"/>
              </a:rPr>
              <a:t>Close to the monitored networks </a:t>
            </a:r>
            <a:endParaRPr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>
                <a:latin typeface="+mn-lt"/>
              </a:rPr>
              <a:t>                 (RTT</a:t>
            </a:r>
            <a:r>
              <a:rPr lang="en-US" i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between end devices and WTS</a:t>
            </a:r>
            <a:r>
              <a:rPr lang="en-US" i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included</a:t>
            </a:r>
            <a:r>
              <a:rPr lang="en-US" i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in results)</a:t>
            </a:r>
            <a:endParaRPr dirty="0"/>
          </a:p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dirty="0">
                <a:latin typeface="+mn-lt"/>
                <a:sym typeface="Wingdings" panose="05000000000000000000" pitchFamily="2" charset="2"/>
              </a:rPr>
              <a:t></a:t>
            </a:r>
            <a:r>
              <a:rPr lang="en-US" dirty="0">
                <a:latin typeface="+mn-lt"/>
              </a:rPr>
              <a:t> </a:t>
            </a:r>
            <a:r>
              <a:rPr lang="en-US" b="1" i="1" dirty="0">
                <a:latin typeface="+mn-lt"/>
              </a:rPr>
              <a:t>If impossible</a:t>
            </a:r>
            <a:r>
              <a:rPr lang="en-US" dirty="0">
                <a:latin typeface="+mn-lt"/>
              </a:rPr>
              <a:t>: </a:t>
            </a:r>
            <a:r>
              <a:rPr lang="en-US" i="1" dirty="0" err="1">
                <a:latin typeface="+mn-lt"/>
              </a:rPr>
              <a:t>WiFiMon</a:t>
            </a:r>
            <a:r>
              <a:rPr lang="en-US" dirty="0">
                <a:latin typeface="+mn-lt"/>
              </a:rPr>
              <a:t> captures </a:t>
            </a:r>
            <a:r>
              <a:rPr lang="en-US" b="1" dirty="0">
                <a:solidFill>
                  <a:srgbClr val="12B8BD"/>
                </a:solidFill>
                <a:latin typeface="+mn-lt"/>
              </a:rPr>
              <a:t>relative </a:t>
            </a:r>
            <a:r>
              <a:rPr lang="en-US" dirty="0">
                <a:latin typeface="+mn-lt"/>
              </a:rPr>
              <a:t>performance changes</a:t>
            </a:r>
          </a:p>
        </p:txBody>
      </p:sp>
      <p:sp>
        <p:nvSpPr>
          <p:cNvPr id="10" name="Google Shape;296;p42">
            <a:extLst>
              <a:ext uri="{FF2B5EF4-FFF2-40B4-BE49-F238E27FC236}">
                <a16:creationId xmlns:a16="http://schemas.microsoft.com/office/drawing/2014/main" id="{22BDE7DD-EB36-D29A-0EC1-79CE2459815C}"/>
              </a:ext>
            </a:extLst>
          </p:cNvPr>
          <p:cNvSpPr txBox="1"/>
          <p:nvPr/>
        </p:nvSpPr>
        <p:spPr bwMode="auto">
          <a:xfrm>
            <a:off x="788424" y="2222837"/>
            <a:ext cx="3838702" cy="488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solidFill>
                  <a:srgbClr val="FF0000"/>
                </a:solidFill>
                <a:latin typeface="+mn-lt"/>
              </a:rPr>
              <a:t>2 available test tools:</a:t>
            </a:r>
            <a:endParaRPr/>
          </a:p>
        </p:txBody>
      </p:sp>
      <p:sp>
        <p:nvSpPr>
          <p:cNvPr id="11" name="Google Shape;296;p42">
            <a:extLst>
              <a:ext uri="{FF2B5EF4-FFF2-40B4-BE49-F238E27FC236}">
                <a16:creationId xmlns:a16="http://schemas.microsoft.com/office/drawing/2014/main" id="{BADFD586-6A3B-45AE-8FAD-F8EFA1FC6086}"/>
              </a:ext>
            </a:extLst>
          </p:cNvPr>
          <p:cNvSpPr txBox="1"/>
          <p:nvPr/>
        </p:nvSpPr>
        <p:spPr bwMode="auto">
          <a:xfrm>
            <a:off x="1871613" y="2908231"/>
            <a:ext cx="3740435" cy="488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 dirty="0">
                <a:solidFill>
                  <a:srgbClr val="12B8BD"/>
                </a:solidFill>
                <a:latin typeface="+mn-lt"/>
              </a:rPr>
              <a:t>Akamai Boomerang</a:t>
            </a:r>
            <a:endParaRPr dirty="0"/>
          </a:p>
        </p:txBody>
      </p:sp>
      <p:sp>
        <p:nvSpPr>
          <p:cNvPr id="12" name="Google Shape;296;p42">
            <a:extLst>
              <a:ext uri="{FF2B5EF4-FFF2-40B4-BE49-F238E27FC236}">
                <a16:creationId xmlns:a16="http://schemas.microsoft.com/office/drawing/2014/main" id="{CB53122C-DE88-74D9-1EDB-DB65D33DCC41}"/>
              </a:ext>
            </a:extLst>
          </p:cNvPr>
          <p:cNvSpPr txBox="1"/>
          <p:nvPr/>
        </p:nvSpPr>
        <p:spPr bwMode="auto">
          <a:xfrm>
            <a:off x="6623414" y="2908231"/>
            <a:ext cx="4001771" cy="488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508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en-US" b="1">
                <a:solidFill>
                  <a:srgbClr val="12B8BD"/>
                </a:solidFill>
                <a:latin typeface="+mn-lt"/>
              </a:rPr>
              <a:t>LibreSpeed Speedtest</a:t>
            </a:r>
          </a:p>
        </p:txBody>
      </p:sp>
      <p:pic>
        <p:nvPicPr>
          <p:cNvPr id="13" name="Picture 12" descr="A black background with orange and blue text&#10;&#10;Description automatically generated">
            <a:extLst>
              <a:ext uri="{FF2B5EF4-FFF2-40B4-BE49-F238E27FC236}">
                <a16:creationId xmlns:a16="http://schemas.microsoft.com/office/drawing/2014/main" id="{C153BD28-9F02-E66A-B276-D671187290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84244" y="3712963"/>
            <a:ext cx="2492829" cy="1017905"/>
          </a:xfrm>
          <a:prstGeom prst="rect">
            <a:avLst/>
          </a:prstGeom>
        </p:spPr>
      </p:pic>
      <p:pic>
        <p:nvPicPr>
          <p:cNvPr id="14" name="Picture 13" descr="LibreSpeed, un serveur speedtest simple et efficace">
            <a:extLst>
              <a:ext uri="{FF2B5EF4-FFF2-40B4-BE49-F238E27FC236}">
                <a16:creationId xmlns:a16="http://schemas.microsoft.com/office/drawing/2014/main" id="{131C0356-04BD-F8FB-4A25-BA2FA8974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8841" y="3602122"/>
            <a:ext cx="3327920" cy="133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AutoShape 8" descr="NetTest Vector Logo - Download Free SVG Icon | Worldvectorlogo">
            <a:extLst>
              <a:ext uri="{FF2B5EF4-FFF2-40B4-BE49-F238E27FC236}">
                <a16:creationId xmlns:a16="http://schemas.microsoft.com/office/drawing/2014/main" id="{682919B9-7DA6-092C-1232-65A50E2DBD7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653742" y="3300854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1pPr>
            <a:lvl2pPr marR="0"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2pPr>
            <a:lvl3pPr marR="0"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3pPr>
            <a:lvl4pPr marR="0"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4pPr>
            <a:lvl5pPr marR="0"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5pPr>
            <a:lvl6pPr marR="0"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6pPr>
            <a:lvl7pPr marR="0"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7pPr>
            <a:lvl8pPr marR="0"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8pPr>
            <a:lvl9pPr marR="0"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</a:defRPr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892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</a:t>
            </a:fld>
            <a:endParaRPr lang="en-GB" dirty="0"/>
          </a:p>
        </p:txBody>
      </p:sp>
      <p:sp>
        <p:nvSpPr>
          <p:cNvPr id="6" name="Google Shape;295;p42">
            <a:extLst>
              <a:ext uri="{FF2B5EF4-FFF2-40B4-BE49-F238E27FC236}">
                <a16:creationId xmlns:a16="http://schemas.microsoft.com/office/drawing/2014/main" id="{4E023C45-40F2-CF16-4210-B0946417BDB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9804" y="59337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3600" i="1" dirty="0">
                <a:solidFill>
                  <a:schemeClr val="bg1"/>
                </a:solidFill>
              </a:rPr>
              <a:t>WiFiMon Hardware Probes</a:t>
            </a:r>
            <a:r>
              <a:rPr lang="en-US" sz="3600" dirty="0">
                <a:solidFill>
                  <a:schemeClr val="bg1"/>
                </a:solidFill>
              </a:rPr>
              <a:t> (</a:t>
            </a:r>
            <a:r>
              <a:rPr lang="en-US" sz="3600" i="1" dirty="0">
                <a:solidFill>
                  <a:schemeClr val="bg1"/>
                </a:solidFill>
              </a:rPr>
              <a:t>WHP</a:t>
            </a:r>
            <a:r>
              <a:rPr lang="en-US" sz="3600" dirty="0">
                <a:solidFill>
                  <a:schemeClr val="bg1"/>
                </a:solidFill>
              </a:rPr>
              <a:t>s)</a:t>
            </a:r>
            <a:endParaRPr sz="3600" dirty="0">
              <a:solidFill>
                <a:schemeClr val="bg1"/>
              </a:solidFill>
            </a:endParaRPr>
          </a:p>
        </p:txBody>
      </p:sp>
      <p:pic>
        <p:nvPicPr>
          <p:cNvPr id="2" name="Picture 1" descr="A close-up of a green circuit board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BD22081-0C3B-2721-5D0D-54F7104727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830613" y="3510355"/>
            <a:ext cx="4096646" cy="3152497"/>
          </a:xfrm>
          <a:prstGeom prst="rect">
            <a:avLst/>
          </a:prstGeom>
        </p:spPr>
      </p:pic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CA37B62F-C012-9BA0-8F44-7A20DE26EBD5}"/>
              </a:ext>
            </a:extLst>
          </p:cNvPr>
          <p:cNvSpPr txBox="1"/>
          <p:nvPr/>
        </p:nvSpPr>
        <p:spPr bwMode="auto">
          <a:xfrm>
            <a:off x="193487" y="846511"/>
            <a:ext cx="12250978" cy="22322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Wi-Fi performance measurements from </a:t>
            </a:r>
            <a:r>
              <a:rPr lang="en-US" b="1" dirty="0">
                <a:solidFill>
                  <a:srgbClr val="12B8BD"/>
                </a:solidFill>
                <a:latin typeface="+mn-lt"/>
              </a:rPr>
              <a:t>fixed points </a:t>
            </a:r>
            <a:r>
              <a:rPr lang="en-US" dirty="0">
                <a:latin typeface="+mn-lt"/>
              </a:rPr>
              <a:t>within the network 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Baseline throughput that complements crowdsourced measurements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Performance measurements similar to WSP</a:t>
            </a:r>
            <a:r>
              <a:rPr lang="en-US" i="1" dirty="0">
                <a:latin typeface="+mn-lt"/>
              </a:rPr>
              <a:t> </a:t>
            </a:r>
            <a:r>
              <a:rPr lang="en-US" dirty="0">
                <a:latin typeface="+mn-lt"/>
              </a:rPr>
              <a:t>ones 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Additional data about monitored and nearby ESSIDs</a:t>
            </a:r>
            <a:endParaRPr dirty="0"/>
          </a:p>
          <a:p>
            <a:pPr>
              <a:spcBef>
                <a:spcPts val="0"/>
              </a:spcBef>
              <a:spcAft>
                <a:spcPts val="600"/>
              </a:spcAft>
              <a:defRPr/>
            </a:pPr>
            <a:r>
              <a:rPr lang="en-US" dirty="0">
                <a:latin typeface="+mn-lt"/>
              </a:rPr>
              <a:t>TWAMP Measurements, system data (CPU, memory, </a:t>
            </a:r>
            <a:r>
              <a:rPr lang="en-US" dirty="0" err="1">
                <a:latin typeface="+mn-lt"/>
              </a:rPr>
              <a:t>etc</a:t>
            </a:r>
            <a:r>
              <a:rPr lang="en-US" dirty="0">
                <a:latin typeface="+mn-lt"/>
              </a:rPr>
              <a:t>)</a:t>
            </a:r>
            <a:endParaRPr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4783F71-930F-4305-E4AD-9DF0B72BE873}"/>
              </a:ext>
            </a:extLst>
          </p:cNvPr>
          <p:cNvSpPr txBox="1"/>
          <p:nvPr/>
        </p:nvSpPr>
        <p:spPr bwMode="auto">
          <a:xfrm>
            <a:off x="851505" y="3779219"/>
            <a:ext cx="78967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12B8BD"/>
                </a:solidFill>
                <a:latin typeface="+mn-lt"/>
              </a:rPr>
              <a:t>Triggering measurements based on </a:t>
            </a:r>
            <a:r>
              <a:rPr lang="en-US" sz="2800" b="1" i="1" dirty="0">
                <a:solidFill>
                  <a:srgbClr val="12B8BD"/>
                </a:solidFill>
                <a:latin typeface="+mn-lt"/>
              </a:rPr>
              <a:t>crontabs</a:t>
            </a:r>
            <a:endParaRPr lang="en-US" sz="2800" b="1" dirty="0">
              <a:solidFill>
                <a:srgbClr val="12B8BD"/>
              </a:solidFill>
              <a:latin typeface="+mn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FC91AA-E56C-5CDB-A6E6-62CAB7425AC8}"/>
              </a:ext>
            </a:extLst>
          </p:cNvPr>
          <p:cNvSpPr txBox="1"/>
          <p:nvPr/>
        </p:nvSpPr>
        <p:spPr bwMode="auto">
          <a:xfrm>
            <a:off x="1663232" y="5303603"/>
            <a:ext cx="6005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rgbClr val="1E4E79"/>
                </a:solidFill>
                <a:latin typeface="+mn-lt"/>
                <a:ea typeface="Calibri"/>
                <a:cs typeface="Calibri"/>
              </a:rPr>
              <a:t>Tested for </a:t>
            </a:r>
            <a:r>
              <a:rPr lang="en-US" sz="2800" b="1" dirty="0">
                <a:solidFill>
                  <a:srgbClr val="12B8BD"/>
                </a:solidFill>
                <a:latin typeface="+mn-lt"/>
                <a:ea typeface="Calibri"/>
                <a:cs typeface="Calibri"/>
              </a:rPr>
              <a:t>Raspberry</a:t>
            </a:r>
            <a:r>
              <a:rPr lang="en-US" sz="2800" b="1" dirty="0">
                <a:solidFill>
                  <a:srgbClr val="FF0000"/>
                </a:solidFill>
                <a:latin typeface="+mn-lt"/>
                <a:ea typeface="Calibri"/>
                <a:cs typeface="Calibri"/>
              </a:rPr>
              <a:t> </a:t>
            </a:r>
            <a:r>
              <a:rPr lang="en-US" sz="2800" b="1" dirty="0">
                <a:solidFill>
                  <a:srgbClr val="12B8BD"/>
                </a:solidFill>
                <a:latin typeface="+mn-lt"/>
                <a:ea typeface="Calibri"/>
                <a:cs typeface="Calibri"/>
              </a:rPr>
              <a:t>Pi v3 </a:t>
            </a:r>
            <a:r>
              <a:rPr lang="en-US" sz="2800" b="1" dirty="0">
                <a:solidFill>
                  <a:srgbClr val="1E4E79"/>
                </a:solidFill>
                <a:latin typeface="+mn-lt"/>
                <a:ea typeface="Calibri"/>
                <a:cs typeface="Calibri"/>
              </a:rPr>
              <a:t>and </a:t>
            </a:r>
            <a:r>
              <a:rPr lang="en-US" sz="2800" b="1" dirty="0">
                <a:solidFill>
                  <a:srgbClr val="12B8BD"/>
                </a:solidFill>
                <a:latin typeface="+mn-lt"/>
                <a:ea typeface="Calibri"/>
                <a:cs typeface="Calibri"/>
              </a:rPr>
              <a:t>v4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150786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5;p42">
            <a:extLst>
              <a:ext uri="{FF2B5EF4-FFF2-40B4-BE49-F238E27FC236}">
                <a16:creationId xmlns:a16="http://schemas.microsoft.com/office/drawing/2014/main" id="{A63F4AE3-34D4-914E-6B0E-95E5228C18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5400" i="1" dirty="0" err="1"/>
              <a:t>WiFiMon</a:t>
            </a:r>
            <a:r>
              <a:rPr lang="en-US" sz="5400" i="1" dirty="0"/>
              <a:t> Capabilities:</a:t>
            </a:r>
            <a:br>
              <a:rPr lang="en-US" sz="5400" i="1" dirty="0"/>
            </a:br>
            <a:r>
              <a:rPr lang="en-US" sz="5400" i="1" dirty="0"/>
              <a:t>Recent Pilot at Yerevan, Armenia</a:t>
            </a:r>
            <a:endParaRPr sz="5400" i="1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22088" y="6502400"/>
            <a:ext cx="569912" cy="32067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3770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295;p42">
            <a:extLst>
              <a:ext uri="{FF2B5EF4-FFF2-40B4-BE49-F238E27FC236}">
                <a16:creationId xmlns:a16="http://schemas.microsoft.com/office/drawing/2014/main" id="{50CF4301-13E3-2CA9-4BB9-C28276BE37D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05001" y="888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>
              <a:spcBef>
                <a:spcPts val="0"/>
              </a:spcBef>
              <a:buSzPts val="1800"/>
              <a:defRPr/>
            </a:pPr>
            <a:r>
              <a:rPr lang="en-US" sz="3600" i="1" dirty="0">
                <a:solidFill>
                  <a:schemeClr val="bg1"/>
                </a:solidFill>
              </a:rPr>
              <a:t>Pilot Details</a:t>
            </a:r>
            <a:endParaRPr lang="en-GB" sz="3600" i="1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615CC5-E104-EAC7-06A5-1262B172D1D6}"/>
              </a:ext>
            </a:extLst>
          </p:cNvPr>
          <p:cNvSpPr/>
          <p:nvPr/>
        </p:nvSpPr>
        <p:spPr bwMode="auto">
          <a:xfrm>
            <a:off x="1663540" y="4440836"/>
            <a:ext cx="9056715" cy="22776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Google Shape;296;p42">
            <a:extLst>
              <a:ext uri="{FF2B5EF4-FFF2-40B4-BE49-F238E27FC236}">
                <a16:creationId xmlns:a16="http://schemas.microsoft.com/office/drawing/2014/main" id="{9E794BD3-1748-A29A-6A56-A748404775C1}"/>
              </a:ext>
            </a:extLst>
          </p:cNvPr>
          <p:cNvSpPr txBox="1"/>
          <p:nvPr/>
        </p:nvSpPr>
        <p:spPr bwMode="auto">
          <a:xfrm>
            <a:off x="0" y="1509370"/>
            <a:ext cx="12192000" cy="248315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228600" indent="-228600" algn="l" defTabSz="914400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4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Monitoring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eduroam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 at the Institute for Informatics and Automation 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   Problems (IIAP) - National Academy of Sciences of Armenia</a:t>
            </a:r>
          </a:p>
          <a:p>
            <a:pPr marL="2286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Pilot duration: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September 21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st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 – October 4</a:t>
            </a:r>
            <a:r>
              <a:rPr kumimoji="0" lang="en-US" sz="2800" b="1" i="0" u="none" strike="noStrike" kern="1200" cap="none" spc="0" normalizeH="0" baseline="3000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th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 2023 </a:t>
            </a:r>
          </a:p>
          <a:p>
            <a:pPr marL="2286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Monitoring about 50-100 people (researchers, professors, engineers, students)</a:t>
            </a:r>
          </a:p>
          <a:p>
            <a:pPr marL="2286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Measurements from 1 WHP (Raspberry Pi 4 Model B) </a:t>
            </a:r>
          </a:p>
          <a:p>
            <a:pPr marL="228600" marR="0" lvl="0" indent="-4572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WAS/WTS installed in a single VM with 4 vCPU’s, 8 GB RAM (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WiFiMon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 v2.1.0)</a:t>
            </a:r>
            <a:endParaRPr kumimoji="0" sz="2400" b="0" i="0" u="none" strike="noStrike" kern="1200" cap="none" spc="0" normalizeH="0" baseline="0" noProof="0" dirty="0">
              <a:ln>
                <a:noFill/>
              </a:ln>
              <a:solidFill>
                <a:srgbClr val="5B9BD5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Google Shape;296;p42">
            <a:extLst>
              <a:ext uri="{FF2B5EF4-FFF2-40B4-BE49-F238E27FC236}">
                <a16:creationId xmlns:a16="http://schemas.microsoft.com/office/drawing/2014/main" id="{194DB262-A1C9-432E-40D0-04BF9BE88CFF}"/>
              </a:ext>
            </a:extLst>
          </p:cNvPr>
          <p:cNvSpPr txBox="1"/>
          <p:nvPr/>
        </p:nvSpPr>
        <p:spPr bwMode="auto">
          <a:xfrm>
            <a:off x="1698174" y="4394130"/>
            <a:ext cx="9022081" cy="2277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>
                <a:srgbClr val="1E4E79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Pilot Goals: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>
                <a:srgbClr val="1E4E79"/>
              </a:buClr>
              <a:buSzPts val="2800"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Experiment with newly introduced </a:t>
            </a:r>
            <a:r>
              <a:rPr kumimoji="0" lang="en-US" sz="2800" i="0" u="none" strike="noStrike" kern="1200" cap="none" spc="0" normalizeH="0" baseline="0" noProof="0" dirty="0" err="1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WiFiMon</a:t>
            </a: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 features</a:t>
            </a:r>
            <a:endParaRPr kumimoji="0" lang="en-US" sz="280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>
                <a:srgbClr val="1E4E79"/>
              </a:buClr>
              <a:buSzPts val="2800"/>
              <a:buFont typeface="Wingdings" panose="05000000000000000000" pitchFamily="2" charset="2"/>
              <a:buChar char="à"/>
              <a:tabLst/>
              <a:defRPr/>
            </a:pPr>
            <a:r>
              <a:rPr kumimoji="0" lang="en-US" sz="2800" i="0" u="none" strike="noStrike" kern="1200" cap="none" spc="0" normalizeH="0" baseline="0" noProof="0" dirty="0">
                <a:ln>
                  <a:noFill/>
                </a:ln>
                <a:solidFill>
                  <a:srgbClr val="1F4E79"/>
                </a:solidFill>
                <a:effectLst/>
                <a:uLnTx/>
                <a:uFillTx/>
                <a:latin typeface="Calibri" panose="020F0502020204030204"/>
                <a:cs typeface="Calibri"/>
              </a:rPr>
              <a:t>Help IIAP Wi-Fi administrators identify interesting points that require further inspection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78F2661-9945-3642-0F60-82BE52187C46}"/>
              </a:ext>
            </a:extLst>
          </p:cNvPr>
          <p:cNvSpPr/>
          <p:nvPr/>
        </p:nvSpPr>
        <p:spPr bwMode="auto">
          <a:xfrm>
            <a:off x="4131700" y="737844"/>
            <a:ext cx="3645054" cy="66206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571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DD1FD9AD-98A4-E436-E9FD-FA6BA62B27B6}"/>
              </a:ext>
            </a:extLst>
          </p:cNvPr>
          <p:cNvSpPr txBox="1"/>
          <p:nvPr/>
        </p:nvSpPr>
        <p:spPr bwMode="auto">
          <a:xfrm>
            <a:off x="4177287" y="737843"/>
            <a:ext cx="3878142" cy="72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1pPr>
            <a:lvl2pPr marL="914400" marR="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2pPr>
            <a:lvl3pPr marL="1371600" marR="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3pPr>
            <a:lvl4pPr marL="1828800" marR="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4pPr>
            <a:lvl5pPr marL="2286000" marR="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</a:defRPr>
            </a:lvl5pPr>
            <a:lvl6pPr marL="2743200" marR="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6pPr>
            <a:lvl7pPr marL="3200400" marR="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7pPr>
            <a:lvl8pPr marL="3657600" marR="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8pPr>
            <a:lvl9pPr marL="4114800" marR="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1200"/>
              </a:spcAft>
              <a:buClr>
                <a:srgbClr val="1E4E79"/>
              </a:buClr>
              <a:buSzPts val="2800"/>
              <a:buFont typeface="Arial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The 3rd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WiFiMon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1E4E79"/>
                </a:solidFill>
                <a:effectLst/>
                <a:uLnTx/>
                <a:uFillTx/>
                <a:latin typeface="Calibri" panose="020F0502020204030204"/>
                <a:ea typeface="+mn-ea"/>
                <a:cs typeface="Calibri"/>
              </a:rPr>
              <a:t> pilot</a:t>
            </a:r>
          </a:p>
        </p:txBody>
      </p:sp>
    </p:spTree>
    <p:extLst>
      <p:ext uri="{BB962C8B-B14F-4D97-AF65-F5344CB8AC3E}">
        <p14:creationId xmlns:p14="http://schemas.microsoft.com/office/powerpoint/2010/main" val="1101608731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8" ma:contentTypeDescription="Create a new document." ma:contentTypeScope="" ma:versionID="a117e5615bdb4a3d6028115d9a02e72f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efb6cdc4fa938cfac5929b374edecd0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/>
</file>

<file path=customXml/itemProps1.xml><?xml version="1.0" encoding="utf-8"?>
<ds:datastoreItem xmlns:ds="http://schemas.openxmlformats.org/officeDocument/2006/customXml" ds:itemID="{660DE6D5-1D5D-4AB0-A59C-D7A69D535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1142297-D27D-4CF8-893C-69C47FAFB1BB}">
  <ds:schemaRefs>
    <ds:schemaRef ds:uri="5908ebff-5f8e-4240-93d2-61fbc062eddd"/>
    <ds:schemaRef ds:uri="http://purl.org/dc/terms/"/>
    <ds:schemaRef ds:uri="http://schemas.microsoft.com/office/infopath/2007/PartnerControls"/>
    <ds:schemaRef ds:uri="http://purl.org/dc/dcmitype/"/>
    <ds:schemaRef ds:uri="http://www.w3.org/XML/1998/namespace"/>
    <ds:schemaRef ds:uri="http://purl.org/dc/elements/1.1/"/>
    <ds:schemaRef ds:uri="http://schemas.microsoft.com/office/2006/documentManagement/types"/>
    <ds:schemaRef ds:uri="8228d8e9-cc2d-4be2-9152-6eed6b2f3705"/>
    <ds:schemaRef ds:uri="http://schemas.microsoft.com/office/2006/metadata/properti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presentation</Template>
  <TotalTime>16612</TotalTime>
  <Words>958</Words>
  <Application>Microsoft Office PowerPoint</Application>
  <PresentationFormat>Widescreen</PresentationFormat>
  <Paragraphs>155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Wingdings</vt:lpstr>
      <vt:lpstr>Cover</vt:lpstr>
      <vt:lpstr>Standard layout</vt:lpstr>
      <vt:lpstr>1_Standard layout</vt:lpstr>
      <vt:lpstr>blank</vt:lpstr>
      <vt:lpstr>End Slide</vt:lpstr>
      <vt:lpstr>GÉANT WiFiMon for Wi-Fi Network Monitoring</vt:lpstr>
      <vt:lpstr>WiFiMon GÉANT Service</vt:lpstr>
      <vt:lpstr>WiFiMon vs Related Monitoring Tools</vt:lpstr>
      <vt:lpstr>PowerPoint Presentation</vt:lpstr>
      <vt:lpstr>PowerPoint Presentation</vt:lpstr>
      <vt:lpstr>WiFiMon Test Server (WTS)</vt:lpstr>
      <vt:lpstr>WiFiMon Hardware Probes (WHPs)</vt:lpstr>
      <vt:lpstr>WiFiMon Capabilities: Recent Pilot at Yerevan, Armenia</vt:lpstr>
      <vt:lpstr>Pilot Details</vt:lpstr>
      <vt:lpstr>Overview of WiFiMon Measurements</vt:lpstr>
      <vt:lpstr>Average Upload Throughput Measurements</vt:lpstr>
      <vt:lpstr>Average Jitter</vt:lpstr>
      <vt:lpstr>Average Link Quality</vt:lpstr>
      <vt:lpstr>Average Number of Users</vt:lpstr>
      <vt:lpstr>Installation</vt:lpstr>
      <vt:lpstr>WiFiMon Installation</vt:lpstr>
      <vt:lpstr>WHP Configuration &amp; Control</vt:lpstr>
      <vt:lpstr>PowerPoint Presentation</vt:lpstr>
      <vt:lpstr>Remote WHP Configuration Made Possible</vt:lpstr>
      <vt:lpstr>Basic Steps Towards Anomaly Detection</vt:lpstr>
      <vt:lpstr>WiFiMon Anomaly Detection Feature</vt:lpstr>
      <vt:lpstr>Results for ASNET-AM Pilot (1/2)</vt:lpstr>
      <vt:lpstr>Results for ASNET-AM Pilot (2/2)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WiFiMon Probes for Digital Generations</dc:title>
  <dc:creator>Elisantila Gaci</dc:creator>
  <cp:keywords>GN5-1</cp:keywords>
  <cp:lastModifiedBy>Νικολαος Κωστοπουλος</cp:lastModifiedBy>
  <cp:revision>97</cp:revision>
  <dcterms:created xsi:type="dcterms:W3CDTF">2023-05-29T08:40:15Z</dcterms:created>
  <dcterms:modified xsi:type="dcterms:W3CDTF">2024-02-08T12:34:31Z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</Properties>
</file>