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24"/>
  </p:notesMasterIdLst>
  <p:handoutMasterIdLst>
    <p:handoutMasterId r:id="rId25"/>
  </p:handoutMasterIdLst>
  <p:sldIdLst>
    <p:sldId id="360" r:id="rId8"/>
    <p:sldId id="496" r:id="rId9"/>
    <p:sldId id="497" r:id="rId10"/>
    <p:sldId id="498" r:id="rId11"/>
    <p:sldId id="535" r:id="rId12"/>
    <p:sldId id="501" r:id="rId13"/>
    <p:sldId id="502" r:id="rId14"/>
    <p:sldId id="503" r:id="rId15"/>
    <p:sldId id="527" r:id="rId16"/>
    <p:sldId id="507" r:id="rId17"/>
    <p:sldId id="515" r:id="rId18"/>
    <p:sldId id="525" r:id="rId19"/>
    <p:sldId id="536" r:id="rId20"/>
    <p:sldId id="533" r:id="rId21"/>
    <p:sldId id="537" r:id="rId22"/>
    <p:sldId id="36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rrari" initials="f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3" autoAdjust="0"/>
    <p:restoredTop sz="90132" autoAdjust="0"/>
  </p:normalViewPr>
  <p:slideViewPr>
    <p:cSldViewPr snapToGrid="0">
      <p:cViewPr varScale="1">
        <p:scale>
          <a:sx n="78" d="100"/>
          <a:sy n="78" d="100"/>
        </p:scale>
        <p:origin x="936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364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642815-F46D-413B-97BD-13EB171EF245}" type="datetimeFigureOut">
              <a:rPr lang="el-GR" smtClean="0"/>
              <a:t>30/9/2020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74B75-EF5C-4814-9911-D33C8965F78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0483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pPr/>
              <a:t>30/09/2020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3364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723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502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964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316" y="4400601"/>
            <a:ext cx="5487379" cy="3600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-GB" baseline="0" noProof="0" dirty="0"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316" y="4400601"/>
            <a:ext cx="5487379" cy="3600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-GB" baseline="0" noProof="0" dirty="0"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064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1524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552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Kλικ για επεξεργασία του τίτλου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pPr/>
              <a:t>30/09/2020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-16809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/>
        </p:nvSpPr>
        <p:spPr>
          <a:xfrm>
            <a:off x="136662" y="1229083"/>
            <a:ext cx="8639476" cy="8351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i="0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WiFiMon</a:t>
            </a:r>
            <a:r>
              <a:rPr lang="en-GB" sz="32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: Wireless Crowdsourced Performance Monitoring for Campus networks</a:t>
            </a:r>
            <a:endParaRPr lang="en-GB" sz="3200" b="1" i="0" kern="1200" baseline="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57327" y="6154608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496619" y="262719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423882" y="2632560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baseline="0" dirty="0">
                <a:solidFill>
                  <a:schemeClr val="bg1"/>
                </a:solidFill>
                <a:latin typeface="+mn-lt"/>
              </a:rPr>
              <a:t>30 September 2020</a:t>
            </a:r>
            <a:endParaRPr lang="en-GB" sz="2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pPr/>
              <a:t>30/09/2020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/>
        </p:nvSpPr>
        <p:spPr>
          <a:xfrm>
            <a:off x="998897" y="2538238"/>
            <a:ext cx="6087103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6" y="511082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998898" y="3357061"/>
            <a:ext cx="500327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endParaRPr lang="en-US" sz="2000" dirty="0">
              <a:solidFill>
                <a:schemeClr val="bg1"/>
              </a:solidFill>
              <a:latin typeface="+mn-lt"/>
            </a:endParaRPr>
          </a:p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Email: wifimon-ops@lists.geant.org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9" y="6157486"/>
            <a:ext cx="568671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pPr/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594" y="462253"/>
            <a:ext cx="9894723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</a:t>
            </a:r>
            <a:r>
              <a:rPr lang="mr-IN" sz="3600" dirty="0"/>
              <a:t>–</a:t>
            </a:r>
            <a:r>
              <a:rPr lang="en-GB" sz="3600" dirty="0"/>
              <a:t> Hardware Probes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9276" y="1946732"/>
            <a:ext cx="4606576" cy="418575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2400" b="1" dirty="0"/>
              <a:t>Hardware Probes:</a:t>
            </a:r>
            <a:endParaRPr lang="en-US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A Raspberry Pi 3 Model B+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A micro SD card with at least 16GB size</a:t>
            </a:r>
            <a:endParaRPr lang="el-GR" sz="2400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Installation Options:</a:t>
            </a:r>
          </a:p>
          <a:p>
            <a:r>
              <a:rPr lang="en-US" sz="2400" b="1" dirty="0"/>
              <a:t>-    WiFiMon Raspberry Pi  </a:t>
            </a:r>
            <a:br>
              <a:rPr lang="en-US" sz="2400" b="1" dirty="0"/>
            </a:br>
            <a:r>
              <a:rPr lang="en-US" sz="2400" b="1" dirty="0"/>
              <a:t>      operating system image</a:t>
            </a:r>
            <a:endParaRPr lang="en-US" sz="2400" dirty="0"/>
          </a:p>
          <a:p>
            <a:r>
              <a:rPr lang="en-US" sz="2400" dirty="0"/>
              <a:t>      (Size ~ 8 GB)</a:t>
            </a:r>
          </a:p>
          <a:p>
            <a:r>
              <a:rPr lang="en-US" sz="2400" b="1" dirty="0"/>
              <a:t>-</a:t>
            </a:r>
            <a:r>
              <a:rPr lang="en-US" sz="2400" dirty="0"/>
              <a:t>     Adaptations on an already </a:t>
            </a:r>
            <a:br>
              <a:rPr lang="en-US" sz="2400" dirty="0"/>
            </a:br>
            <a:r>
              <a:rPr lang="en-US" sz="2400" dirty="0"/>
              <a:t>      configured Raspberry Pi   </a:t>
            </a:r>
            <a:endParaRPr lang="el-GR" sz="2400" dirty="0"/>
          </a:p>
          <a:p>
            <a:endParaRPr lang="en-US" sz="2400" dirty="0"/>
          </a:p>
        </p:txBody>
      </p:sp>
      <p:pic>
        <p:nvPicPr>
          <p:cNvPr id="4100" name="Picture 4" descr="https://www.raspberrypi.org/homepage-9df4b/static/eef5d5d91acb34be0d7443b02cece1d1/bc3a8/8c67a3e02f41441dae98f8b91c792c1e1b4afef1_770a5842.jpg">
            <a:extLst>
              <a:ext uri="{FF2B5EF4-FFF2-40B4-BE49-F238E27FC236}">
                <a16:creationId xmlns:a16="http://schemas.microsoft.com/office/drawing/2014/main" id="{9D0C552D-257C-44E0-BCF7-53DB74484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334" y="1391224"/>
            <a:ext cx="5002807" cy="375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621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670930" y="266928"/>
            <a:ext cx="10515600" cy="832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ea typeface="TImes New Roman"/>
                <a:cs typeface="TImes New Roman"/>
              </a:rPr>
              <a:t>TNC19 Testbed Overview</a:t>
            </a:r>
          </a:p>
        </p:txBody>
      </p:sp>
      <p:pic>
        <p:nvPicPr>
          <p:cNvPr id="5" name="4 - Θέση περιεχομένου" descr="TNC19_Arch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32558" y="903118"/>
            <a:ext cx="9804983" cy="5398508"/>
          </a:xfrm>
        </p:spPr>
      </p:pic>
    </p:spTree>
    <p:extLst>
      <p:ext uri="{BB962C8B-B14F-4D97-AF65-F5344CB8AC3E}">
        <p14:creationId xmlns:p14="http://schemas.microsoft.com/office/powerpoint/2010/main" val="3582973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- Εικόνα" descr="chart(5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7479" y="1260088"/>
            <a:ext cx="7610480" cy="4705814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314091" y="333835"/>
            <a:ext cx="11238572" cy="102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Average Download Throughput in Main Room for H/W probes, 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Monday (14.00 - 21.00), </a:t>
            </a:r>
            <a:r>
              <a:rPr lang="en-US" sz="3100" b="1" dirty="0">
                <a:solidFill>
                  <a:srgbClr val="FF0000"/>
                </a:solidFill>
                <a:ea typeface="TImes New Roman"/>
                <a:cs typeface="TImes New Roman"/>
              </a:rPr>
              <a:t>Test tools average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 bwMode="auto">
          <a:xfrm>
            <a:off x="7543001" y="1360448"/>
            <a:ext cx="3949671" cy="3807212"/>
          </a:xfrm>
        </p:spPr>
        <p:txBody>
          <a:bodyPr>
            <a:noAutofit/>
          </a:bodyPr>
          <a:lstStyle/>
          <a:p>
            <a:pPr>
              <a:defRPr/>
            </a:pPr>
            <a:r>
              <a:rPr sz="2000" b="0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WiFi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problematic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during</a:t>
            </a:r>
            <a:r>
              <a:rPr lang="en-GB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the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lightning talks </a:t>
            </a:r>
            <a:r>
              <a:rPr lang="en-GB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plenary session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(14.00 - 15.20)</a:t>
            </a:r>
            <a:endParaRPr lang="en-US" sz="2000" b="0" i="0" strike="noStrike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>
              <a:defRPr/>
            </a:pPr>
            <a:endParaRPr sz="2000" b="0" i="0" strike="noStrike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>
              <a:defRPr/>
            </a:pPr>
            <a:r>
              <a:rPr sz="2000" b="0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WiFi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OK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in the afternoon when lots of people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have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left the </a:t>
            </a:r>
            <a:r>
              <a:rPr lang="en-GB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main room</a:t>
            </a:r>
            <a:endParaRPr lang="en-US" sz="2000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Worse throughput seen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during the opening reception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(17.00)</a:t>
            </a:r>
          </a:p>
          <a:p>
            <a:pPr>
              <a:defRPr/>
            </a:pPr>
            <a:endParaRPr sz="2000" b="0" i="0" strike="noStrike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>
              <a:defRPr/>
            </a:pPr>
            <a:r>
              <a:rPr sz="2000" b="0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WiF</a:t>
            </a:r>
            <a:r>
              <a:rPr lang="en-US" sz="2000" b="0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i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r>
              <a:rPr lang="en-GB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then 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OK </a:t>
            </a:r>
            <a:r>
              <a:rPr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in the evening</a:t>
            </a:r>
          </a:p>
        </p:txBody>
      </p:sp>
    </p:spTree>
    <p:extLst>
      <p:ext uri="{BB962C8B-B14F-4D97-AF65-F5344CB8AC3E}">
        <p14:creationId xmlns:p14="http://schemas.microsoft.com/office/powerpoint/2010/main" val="3582973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316548" y="53658"/>
            <a:ext cx="11238572" cy="898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Additional Information from H/W Probes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452437" y="533373"/>
            <a:ext cx="10376607" cy="998247"/>
          </a:xfrm>
        </p:spPr>
        <p:txBody>
          <a:bodyPr>
            <a:noAutofit/>
          </a:bodyPr>
          <a:lstStyle/>
          <a:p>
            <a:pPr algn="just">
              <a:buClr>
                <a:schemeClr val="tx1"/>
              </a:buClr>
              <a:defRPr/>
            </a:pPr>
            <a:r>
              <a:rPr lang="en-US" sz="2000" b="1" i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Raspberry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r>
              <a:rPr lang="en-US" sz="2000" b="1" i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PI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: A simple </a:t>
            </a:r>
            <a:r>
              <a:rPr lang="en-US" sz="2000" i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Python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script parses the output of the “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iwconfig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” command and streams a JSON object to the </a:t>
            </a:r>
            <a:r>
              <a:rPr lang="en-US" sz="2000" b="1" i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WiFiMon Analysis Server 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(</a:t>
            </a:r>
            <a:r>
              <a:rPr lang="en-US" sz="2000" b="1" i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WAS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) on intervals specified in a </a:t>
            </a:r>
            <a:r>
              <a:rPr lang="en-US" sz="2000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crontab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.</a:t>
            </a:r>
            <a:endParaRPr lang="en-US" sz="2000" b="0" i="0" strike="noStrike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</p:txBody>
      </p:sp>
      <p:pic>
        <p:nvPicPr>
          <p:cNvPr id="1027" name="Picture 3" descr="C:\Users\user\Desktop\raspberry_iwconf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110" y="1261110"/>
            <a:ext cx="5280660" cy="130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35150" y="1664496"/>
            <a:ext cx="1327351" cy="1457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Rectangle 13"/>
          <p:cNvSpPr/>
          <p:nvPr/>
        </p:nvSpPr>
        <p:spPr>
          <a:xfrm>
            <a:off x="4867083" y="1660546"/>
            <a:ext cx="1206684" cy="1603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Rectangle 14"/>
          <p:cNvSpPr/>
          <p:nvPr/>
        </p:nvSpPr>
        <p:spPr>
          <a:xfrm>
            <a:off x="3434415" y="2075976"/>
            <a:ext cx="1327351" cy="1457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4821990" y="2075976"/>
            <a:ext cx="1494844" cy="1457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52438" y="2720313"/>
            <a:ext cx="10291762" cy="449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defRPr/>
            </a:pPr>
            <a:r>
              <a:rPr lang="en-US" sz="2000" b="1" i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Kibana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: Visualizations to display the collected metrics per H/W Probe: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316834" y="1394460"/>
            <a:ext cx="2362346" cy="3429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8656320" y="1221612"/>
            <a:ext cx="2172725" cy="12961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Collected Metrics</a:t>
            </a:r>
            <a:endParaRPr lang="en-US" sz="2000" b="1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1" name="AutoShape 7" descr="https://lh6.googleusercontent.com/6K10QGB_k-lG9J6Byyx8HPesyJSwVexX-0pdUKzDs13DKn-1pGcAE3fF8M-uujH2TcrMjjf3Wk_7myX0gOSJU2v3L4LddObDGCiWo57gxLhRa-YgJWijl5AtjxXX20lXXJ72APJi"/>
          <p:cNvSpPr>
            <a:spLocks noChangeAspect="1" noChangeArrowheads="1"/>
          </p:cNvSpPr>
          <p:nvPr/>
        </p:nvSpPr>
        <p:spPr bwMode="auto">
          <a:xfrm>
            <a:off x="282575" y="-876300"/>
            <a:ext cx="59436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2" name="AutoShape 9" descr="https://lh6.googleusercontent.com/6K10QGB_k-lG9J6Byyx8HPesyJSwVexX-0pdUKzDs13DKn-1pGcAE3fF8M-uujH2TcrMjjf3Wk_7myX0gOSJU2v3L4LddObDGCiWo57gxLhRa-YgJWijl5AtjxXX20lXXJ72APJi"/>
          <p:cNvSpPr>
            <a:spLocks noChangeAspect="1" noChangeArrowheads="1"/>
          </p:cNvSpPr>
          <p:nvPr/>
        </p:nvSpPr>
        <p:spPr bwMode="auto">
          <a:xfrm>
            <a:off x="434975" y="-723900"/>
            <a:ext cx="59436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26" y="3070860"/>
            <a:ext cx="9334625" cy="307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75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316548" y="160338"/>
            <a:ext cx="11238572" cy="102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Feedback Integration – RADIUS Logs Privacy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520065" y="4267173"/>
            <a:ext cx="9974580" cy="1813587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n-US" sz="2000" b="1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Filebeat</a:t>
            </a:r>
            <a:r>
              <a:rPr lang="en-US" sz="2000" b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: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RADIUS logs are streamed encrypted (TLS) to the </a:t>
            </a:r>
            <a:r>
              <a:rPr lang="en-US" sz="2000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WiFiMon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Agent. Only fields of interest are streamed to reduce total size.</a:t>
            </a:r>
          </a:p>
          <a:p>
            <a:pPr algn="just">
              <a:defRPr/>
            </a:pPr>
            <a:r>
              <a:rPr lang="en-US" sz="2000" b="1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Logstash</a:t>
            </a:r>
            <a:r>
              <a:rPr lang="en-US" sz="2000" b="1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: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RADIUS logs information is encrypted by </a:t>
            </a:r>
            <a:r>
              <a:rPr lang="en-US" sz="2000" b="0" i="0" strike="noStrike" dirty="0" err="1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Logstash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using the algorithm also used for encrypting the end user IPs received by measurements. Thus, they are directly compared and stored encrypted in 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E</a:t>
            </a: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lasticsearch.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95" y="879384"/>
            <a:ext cx="10556115" cy="315159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D5FDDDF-954A-4396-9DD9-6C578529AC09}"/>
              </a:ext>
            </a:extLst>
          </p:cNvPr>
          <p:cNvSpPr/>
          <p:nvPr/>
        </p:nvSpPr>
        <p:spPr>
          <a:xfrm>
            <a:off x="6980903" y="1061884"/>
            <a:ext cx="2104103" cy="4219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14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452438" y="291378"/>
            <a:ext cx="11238572" cy="738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Useful Links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1" name="AutoShape 7" descr="https://lh6.googleusercontent.com/6K10QGB_k-lG9J6Byyx8HPesyJSwVexX-0pdUKzDs13DKn-1pGcAE3fF8M-uujH2TcrMjjf3Wk_7myX0gOSJU2v3L4LddObDGCiWo57gxLhRa-YgJWijl5AtjxXX20lXXJ72APJi"/>
          <p:cNvSpPr>
            <a:spLocks noChangeAspect="1" noChangeArrowheads="1"/>
          </p:cNvSpPr>
          <p:nvPr/>
        </p:nvSpPr>
        <p:spPr bwMode="auto">
          <a:xfrm>
            <a:off x="282575" y="-876300"/>
            <a:ext cx="59436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2" name="AutoShape 9" descr="https://lh6.googleusercontent.com/6K10QGB_k-lG9J6Byyx8HPesyJSwVexX-0pdUKzDs13DKn-1pGcAE3fF8M-uujH2TcrMjjf3Wk_7myX0gOSJU2v3L4LddObDGCiWo57gxLhRa-YgJWijl5AtjxXX20lXXJ72APJi"/>
          <p:cNvSpPr>
            <a:spLocks noChangeAspect="1" noChangeArrowheads="1"/>
          </p:cNvSpPr>
          <p:nvPr/>
        </p:nvSpPr>
        <p:spPr bwMode="auto">
          <a:xfrm>
            <a:off x="434975" y="-504928"/>
            <a:ext cx="59436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514783" y="1161713"/>
            <a:ext cx="10291762" cy="449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WiFiMon wiki page: 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https://wiki.geant.org/display/WIF</a:t>
            </a:r>
            <a:r>
              <a:rPr lang="en-US" sz="2000" i="1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endParaRPr lang="en-US" sz="2000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514783" y="2089635"/>
            <a:ext cx="10291762" cy="449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WiFiMon code: 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https://bitbucket.software.geant.org/projects/WFMON/repos/agent/browse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514783" y="3255284"/>
            <a:ext cx="10291762" cy="449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HW Probe image: 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https://wiki.geant.org/display/WIF/03+WiFiMon+Hardware+Probes+Installation+Guide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535565" y="4637274"/>
            <a:ext cx="10291762" cy="449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Times New Roman"/>
              </a:rPr>
              <a:t>Publications and Presentations: 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https://wiki.geant.org/display/WIF/WiFiMon+Publications</a:t>
            </a:r>
          </a:p>
        </p:txBody>
      </p:sp>
    </p:spTree>
    <p:extLst>
      <p:ext uri="{BB962C8B-B14F-4D97-AF65-F5344CB8AC3E}">
        <p14:creationId xmlns:p14="http://schemas.microsoft.com/office/powerpoint/2010/main" val="2983649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686" y="421942"/>
            <a:ext cx="9894723" cy="430909"/>
          </a:xfrm>
        </p:spPr>
        <p:txBody>
          <a:bodyPr>
            <a:noAutofit/>
          </a:bodyPr>
          <a:lstStyle/>
          <a:p>
            <a:r>
              <a:rPr lang="en-GB" sz="3600" dirty="0" err="1">
                <a:latin typeface="Calibri" pitchFamily="34" charset="0"/>
                <a:cs typeface="Times New Roman" pitchFamily="18" charset="0"/>
              </a:rPr>
              <a:t>WiFiMon</a:t>
            </a:r>
            <a:r>
              <a:rPr lang="en-GB" sz="3600" dirty="0">
                <a:latin typeface="Calibri  "/>
                <a:cs typeface="Times New Roman" pitchFamily="18" charset="0"/>
              </a:rPr>
              <a:t>: </a:t>
            </a:r>
            <a:r>
              <a:rPr lang="en-GB" sz="3600" dirty="0">
                <a:latin typeface="Calibri" pitchFamily="34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82055" y="2115551"/>
            <a:ext cx="8833660" cy="10926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i="1" dirty="0">
                <a:cs typeface="Times New Roman" pitchFamily="18" charset="0"/>
              </a:rPr>
              <a:t>“…Is it possible to gather data from multiple sources, including browser-based measurements, in addition to traditional monitoring, and extract meaningful information on the performance of a </a:t>
            </a:r>
            <a:r>
              <a:rPr lang="en-GB" sz="2100" i="1" dirty="0" err="1">
                <a:cs typeface="Times New Roman" pitchFamily="18" charset="0"/>
              </a:rPr>
              <a:t>WiFi</a:t>
            </a:r>
            <a:r>
              <a:rPr lang="en-GB" sz="2100" i="1" dirty="0">
                <a:cs typeface="Times New Roman" pitchFamily="18" charset="0"/>
              </a:rPr>
              <a:t> network from that data?…”</a:t>
            </a:r>
            <a:r>
              <a:rPr lang="en-US" sz="2100" i="1" dirty="0">
                <a:cs typeface="Times New Roman" pitchFamily="18" charset="0"/>
              </a:rPr>
              <a:t> </a:t>
            </a:r>
            <a:endParaRPr lang="en-GB" sz="2100" i="1" dirty="0"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831" y="1402268"/>
            <a:ext cx="2843080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GB" sz="2400" b="1" dirty="0">
                <a:latin typeface="Calibri" pitchFamily="34" charset="0"/>
                <a:cs typeface="Times New Roman" pitchFamily="18" charset="0"/>
              </a:rPr>
              <a:t>Mission Statement:</a:t>
            </a:r>
            <a:r>
              <a:rPr lang="en-GB" dirty="0">
                <a:latin typeface="Calibri" pitchFamily="34" charset="0"/>
                <a:cs typeface="Times New Roman" pitchFamily="18" charset="0"/>
              </a:rPr>
              <a:t>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389375-3408-49B4-89FD-B245E3548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055" y="3544216"/>
            <a:ext cx="8405968" cy="226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523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02972" y="145830"/>
            <a:ext cx="9894723" cy="430909"/>
          </a:xfrm>
        </p:spPr>
        <p:txBody>
          <a:bodyPr>
            <a:noAutofit/>
          </a:bodyPr>
          <a:lstStyle/>
          <a:p>
            <a:r>
              <a:rPr lang="en-GB" sz="3600" dirty="0" err="1">
                <a:latin typeface="Calibri" pitchFamily="34" charset="0"/>
                <a:cs typeface="Times New Roman" pitchFamily="18" charset="0"/>
              </a:rPr>
              <a:t>WiFiMon</a:t>
            </a:r>
            <a:r>
              <a:rPr lang="en-GB" sz="3600" dirty="0">
                <a:latin typeface="Calibri" pitchFamily="34" charset="0"/>
                <a:cs typeface="Times New Roman" pitchFamily="18" charset="0"/>
              </a:rPr>
              <a:t> - Problem statement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0148" y="1093607"/>
            <a:ext cx="9466675" cy="141576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b="1" dirty="0"/>
              <a:t>At present, information for wireless networks can be reported in three ways: </a:t>
            </a:r>
          </a:p>
          <a:p>
            <a:pPr marL="380990" indent="-380990">
              <a:buFont typeface="Arial"/>
              <a:buChar char="•"/>
            </a:pPr>
            <a:r>
              <a:rPr lang="en-GB" sz="2100" dirty="0"/>
              <a:t>Mobile End-User Device</a:t>
            </a:r>
          </a:p>
          <a:p>
            <a:pPr marL="380990" indent="-380990">
              <a:buFont typeface="Arial"/>
              <a:buChar char="•"/>
            </a:pPr>
            <a:r>
              <a:rPr lang="en-GB" sz="2100" dirty="0"/>
              <a:t>Wireless Access Points (WAP) / </a:t>
            </a:r>
            <a:r>
              <a:rPr lang="en-GB" sz="2100" dirty="0" err="1"/>
              <a:t>WiFi</a:t>
            </a:r>
            <a:r>
              <a:rPr lang="en-GB" sz="2100" dirty="0"/>
              <a:t>-Controller</a:t>
            </a:r>
          </a:p>
          <a:p>
            <a:pPr marL="380990" indent="-380990">
              <a:buFont typeface="Arial"/>
              <a:buChar char="•"/>
            </a:pPr>
            <a:r>
              <a:rPr lang="en-GB" sz="2100" dirty="0"/>
              <a:t>Network Management Systems (NMS)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9336" y="2988373"/>
            <a:ext cx="9341993" cy="141576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b="1" dirty="0"/>
              <a:t>These sources “only” allow determining if the wireless network is OK overall, </a:t>
            </a:r>
          </a:p>
          <a:p>
            <a:r>
              <a:rPr lang="en-GB" sz="2100" b="1" dirty="0"/>
              <a:t>e.g., up/down </a:t>
            </a:r>
          </a:p>
          <a:p>
            <a:pPr marL="380990" indent="-380990">
              <a:buFont typeface="Arial"/>
              <a:buChar char="•"/>
            </a:pPr>
            <a:r>
              <a:rPr lang="en-GB" sz="2100" dirty="0"/>
              <a:t>H/W probes collect performance measurements but are installed at fixed locations.  We can improve our view via crowdsourced measurements.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45896" y="4720910"/>
            <a:ext cx="9341993" cy="44627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dirty="0"/>
              <a:t>-</a:t>
            </a:r>
            <a:r>
              <a:rPr lang="en-GB" sz="2100" b="1" dirty="0"/>
              <a:t> WiFiMon</a:t>
            </a:r>
            <a:r>
              <a:rPr lang="en-GB" sz="2100" dirty="0"/>
              <a:t> </a:t>
            </a:r>
            <a:r>
              <a:rPr lang="en-GB" sz="2100" dirty="0" err="1"/>
              <a:t>vs</a:t>
            </a:r>
            <a:r>
              <a:rPr lang="en-GB" sz="2100" dirty="0"/>
              <a:t> </a:t>
            </a:r>
            <a:r>
              <a:rPr lang="en-GB" sz="2100" b="1" dirty="0" err="1"/>
              <a:t>Ookla</a:t>
            </a:r>
            <a:r>
              <a:rPr lang="en-GB" sz="2100" b="1" dirty="0"/>
              <a:t> </a:t>
            </a:r>
            <a:r>
              <a:rPr lang="en-GB" sz="2100" b="1" dirty="0" err="1"/>
              <a:t>Speedtest</a:t>
            </a:r>
            <a:r>
              <a:rPr lang="en-GB" sz="2100" b="1" dirty="0"/>
              <a:t>: </a:t>
            </a:r>
            <a:r>
              <a:rPr lang="en-GB" sz="2100" dirty="0"/>
              <a:t>WiFiMon is </a:t>
            </a:r>
            <a:r>
              <a:rPr lang="en-GB" sz="2100" b="1" dirty="0">
                <a:solidFill>
                  <a:srgbClr val="FF0000"/>
                </a:solidFill>
              </a:rPr>
              <a:t>transparent</a:t>
            </a:r>
            <a:r>
              <a:rPr lang="en-GB" sz="2100" dirty="0"/>
              <a:t> to the end user.</a:t>
            </a:r>
            <a:endParaRPr lang="en-GB" sz="2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45896" y="5063272"/>
            <a:ext cx="9341993" cy="44627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dirty="0"/>
              <a:t>- WiFiMon is </a:t>
            </a:r>
            <a:r>
              <a:rPr lang="en-GB" sz="2100" b="1" dirty="0">
                <a:solidFill>
                  <a:srgbClr val="FF0000"/>
                </a:solidFill>
              </a:rPr>
              <a:t>open source </a:t>
            </a:r>
            <a:r>
              <a:rPr lang="en-GB" sz="2100" dirty="0"/>
              <a:t>and reports results as experienced by end users.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45895" y="5390318"/>
            <a:ext cx="9341993" cy="44627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dirty="0"/>
              <a:t>- In WiFiMon, measurements are correlated with </a:t>
            </a:r>
            <a:r>
              <a:rPr lang="en-GB" sz="2100" b="1" dirty="0">
                <a:solidFill>
                  <a:srgbClr val="FF0000"/>
                </a:solidFill>
              </a:rPr>
              <a:t>RADIUS/DHCP logs </a:t>
            </a:r>
            <a:r>
              <a:rPr lang="en-GB" sz="2100" dirty="0"/>
              <a:t>information.</a:t>
            </a:r>
          </a:p>
        </p:txBody>
      </p:sp>
      <p:sp>
        <p:nvSpPr>
          <p:cNvPr id="2" name="Rectangle 1"/>
          <p:cNvSpPr/>
          <p:nvPr/>
        </p:nvSpPr>
        <p:spPr>
          <a:xfrm>
            <a:off x="899212" y="4720910"/>
            <a:ext cx="9239290" cy="1115680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893606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/>
        </p:nvSpPr>
        <p:spPr>
          <a:xfrm>
            <a:off x="11061096" y="6405561"/>
            <a:ext cx="740833" cy="27441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GB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98989"/>
                </a:buClr>
                <a:buSzPct val="25000"/>
              </a:pPr>
              <a:t>4</a:t>
            </a:fld>
            <a:endParaRPr lang="en-GB" sz="1200" dirty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694363" y="427753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>
              <a:spcBef>
                <a:spcPts val="0"/>
              </a:spcBef>
              <a:buClr>
                <a:srgbClr val="004361"/>
              </a:buClr>
              <a:buSzPct val="25000"/>
            </a:pPr>
            <a:r>
              <a:rPr lang="en-GB" sz="3600" dirty="0" err="1">
                <a:latin typeface="Calibri" pitchFamily="34" charset="0"/>
                <a:cs typeface="Times New Roman" pitchFamily="18" charset="0"/>
                <a:sym typeface="Calibri"/>
              </a:rPr>
              <a:t>WiFiMon</a:t>
            </a:r>
            <a:r>
              <a:rPr lang="en-GB" sz="3600" dirty="0"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3600" dirty="0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Data Flow</a:t>
            </a:r>
          </a:p>
        </p:txBody>
      </p:sp>
      <p:sp>
        <p:nvSpPr>
          <p:cNvPr id="166" name="Shape 166"/>
          <p:cNvSpPr/>
          <p:nvPr/>
        </p:nvSpPr>
        <p:spPr>
          <a:xfrm>
            <a:off x="469565" y="1248055"/>
            <a:ext cx="2690730" cy="854589"/>
          </a:xfrm>
          <a:prstGeom prst="homePlate">
            <a:avLst>
              <a:gd name="adj" fmla="val 2252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PERFORMANCE DATA</a:t>
            </a:r>
          </a:p>
        </p:txBody>
      </p:sp>
      <p:sp>
        <p:nvSpPr>
          <p:cNvPr id="168" name="Shape 168"/>
          <p:cNvSpPr/>
          <p:nvPr/>
        </p:nvSpPr>
        <p:spPr>
          <a:xfrm>
            <a:off x="3505200" y="1246833"/>
            <a:ext cx="3328397" cy="871364"/>
          </a:xfrm>
          <a:custGeom>
            <a:avLst/>
            <a:gdLst>
              <a:gd name="connsiteX0" fmla="*/ 0 w 3334125"/>
              <a:gd name="connsiteY0" fmla="*/ 0 h 871364"/>
              <a:gd name="connsiteX1" fmla="*/ 3170291 w 3334125"/>
              <a:gd name="connsiteY1" fmla="*/ 0 h 871364"/>
              <a:gd name="connsiteX2" fmla="*/ 3334125 w 3334125"/>
              <a:gd name="connsiteY2" fmla="*/ 435682 h 871364"/>
              <a:gd name="connsiteX3" fmla="*/ 3170291 w 3334125"/>
              <a:gd name="connsiteY3" fmla="*/ 871364 h 871364"/>
              <a:gd name="connsiteX4" fmla="*/ 0 w 3334125"/>
              <a:gd name="connsiteY4" fmla="*/ 871364 h 871364"/>
              <a:gd name="connsiteX5" fmla="*/ 163834 w 3334125"/>
              <a:gd name="connsiteY5" fmla="*/ 435682 h 871364"/>
              <a:gd name="connsiteX6" fmla="*/ 0 w 3334125"/>
              <a:gd name="connsiteY6" fmla="*/ 0 h 871364"/>
              <a:gd name="connsiteX0" fmla="*/ 0 w 3205788"/>
              <a:gd name="connsiteY0" fmla="*/ 0 h 871364"/>
              <a:gd name="connsiteX1" fmla="*/ 3170291 w 3205788"/>
              <a:gd name="connsiteY1" fmla="*/ 0 h 871364"/>
              <a:gd name="connsiteX2" fmla="*/ 3205788 w 3205788"/>
              <a:gd name="connsiteY2" fmla="*/ 491829 h 871364"/>
              <a:gd name="connsiteX3" fmla="*/ 3170291 w 3205788"/>
              <a:gd name="connsiteY3" fmla="*/ 871364 h 871364"/>
              <a:gd name="connsiteX4" fmla="*/ 0 w 3205788"/>
              <a:gd name="connsiteY4" fmla="*/ 871364 h 871364"/>
              <a:gd name="connsiteX5" fmla="*/ 163834 w 3205788"/>
              <a:gd name="connsiteY5" fmla="*/ 435682 h 871364"/>
              <a:gd name="connsiteX6" fmla="*/ 0 w 3205788"/>
              <a:gd name="connsiteY6" fmla="*/ 0 h 871364"/>
              <a:gd name="connsiteX0" fmla="*/ 0 w 3181725"/>
              <a:gd name="connsiteY0" fmla="*/ 0 h 871364"/>
              <a:gd name="connsiteX1" fmla="*/ 3170291 w 3181725"/>
              <a:gd name="connsiteY1" fmla="*/ 0 h 871364"/>
              <a:gd name="connsiteX2" fmla="*/ 3181725 w 3181725"/>
              <a:gd name="connsiteY2" fmla="*/ 531935 h 871364"/>
              <a:gd name="connsiteX3" fmla="*/ 3170291 w 3181725"/>
              <a:gd name="connsiteY3" fmla="*/ 871364 h 871364"/>
              <a:gd name="connsiteX4" fmla="*/ 0 w 3181725"/>
              <a:gd name="connsiteY4" fmla="*/ 871364 h 871364"/>
              <a:gd name="connsiteX5" fmla="*/ 163834 w 3181725"/>
              <a:gd name="connsiteY5" fmla="*/ 435682 h 871364"/>
              <a:gd name="connsiteX6" fmla="*/ 0 w 3181725"/>
              <a:gd name="connsiteY6" fmla="*/ 0 h 871364"/>
              <a:gd name="connsiteX0" fmla="*/ 0 w 3173704"/>
              <a:gd name="connsiteY0" fmla="*/ 0 h 871364"/>
              <a:gd name="connsiteX1" fmla="*/ 3170291 w 3173704"/>
              <a:gd name="connsiteY1" fmla="*/ 0 h 871364"/>
              <a:gd name="connsiteX2" fmla="*/ 3173704 w 3173704"/>
              <a:gd name="connsiteY2" fmla="*/ 419641 h 871364"/>
              <a:gd name="connsiteX3" fmla="*/ 3170291 w 3173704"/>
              <a:gd name="connsiteY3" fmla="*/ 871364 h 871364"/>
              <a:gd name="connsiteX4" fmla="*/ 0 w 3173704"/>
              <a:gd name="connsiteY4" fmla="*/ 871364 h 871364"/>
              <a:gd name="connsiteX5" fmla="*/ 163834 w 3173704"/>
              <a:gd name="connsiteY5" fmla="*/ 435682 h 871364"/>
              <a:gd name="connsiteX6" fmla="*/ 0 w 3173704"/>
              <a:gd name="connsiteY6" fmla="*/ 0 h 871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3704" h="871364">
                <a:moveTo>
                  <a:pt x="0" y="0"/>
                </a:moveTo>
                <a:lnTo>
                  <a:pt x="3170291" y="0"/>
                </a:lnTo>
                <a:cubicBezTo>
                  <a:pt x="3171429" y="139880"/>
                  <a:pt x="3172566" y="279761"/>
                  <a:pt x="3173704" y="419641"/>
                </a:cubicBezTo>
                <a:cubicBezTo>
                  <a:pt x="3172566" y="570215"/>
                  <a:pt x="3171429" y="720790"/>
                  <a:pt x="3170291" y="871364"/>
                </a:cubicBezTo>
                <a:lnTo>
                  <a:pt x="0" y="871364"/>
                </a:lnTo>
                <a:lnTo>
                  <a:pt x="163834" y="435682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ANALYSE DATA</a:t>
            </a:r>
          </a:p>
        </p:txBody>
      </p:sp>
      <p:sp>
        <p:nvSpPr>
          <p:cNvPr id="169" name="Shape 169"/>
          <p:cNvSpPr/>
          <p:nvPr/>
        </p:nvSpPr>
        <p:spPr>
          <a:xfrm>
            <a:off x="7427480" y="3820255"/>
            <a:ext cx="2975811" cy="856307"/>
          </a:xfrm>
          <a:custGeom>
            <a:avLst/>
            <a:gdLst>
              <a:gd name="connsiteX0" fmla="*/ 0 w 2573174"/>
              <a:gd name="connsiteY0" fmla="*/ 0 h 867439"/>
              <a:gd name="connsiteX1" fmla="*/ 2415222 w 2573174"/>
              <a:gd name="connsiteY1" fmla="*/ 0 h 867439"/>
              <a:gd name="connsiteX2" fmla="*/ 2573174 w 2573174"/>
              <a:gd name="connsiteY2" fmla="*/ 433720 h 867439"/>
              <a:gd name="connsiteX3" fmla="*/ 2415222 w 2573174"/>
              <a:gd name="connsiteY3" fmla="*/ 867439 h 867439"/>
              <a:gd name="connsiteX4" fmla="*/ 0 w 2573174"/>
              <a:gd name="connsiteY4" fmla="*/ 867439 h 867439"/>
              <a:gd name="connsiteX5" fmla="*/ 157952 w 2573174"/>
              <a:gd name="connsiteY5" fmla="*/ 433720 h 867439"/>
              <a:gd name="connsiteX6" fmla="*/ 0 w 2573174"/>
              <a:gd name="connsiteY6" fmla="*/ 0 h 867439"/>
              <a:gd name="connsiteX0" fmla="*/ 0 w 2420774"/>
              <a:gd name="connsiteY0" fmla="*/ 0 h 867439"/>
              <a:gd name="connsiteX1" fmla="*/ 2415222 w 2420774"/>
              <a:gd name="connsiteY1" fmla="*/ 0 h 867439"/>
              <a:gd name="connsiteX2" fmla="*/ 2420774 w 2420774"/>
              <a:gd name="connsiteY2" fmla="*/ 433720 h 867439"/>
              <a:gd name="connsiteX3" fmla="*/ 2415222 w 2420774"/>
              <a:gd name="connsiteY3" fmla="*/ 867439 h 867439"/>
              <a:gd name="connsiteX4" fmla="*/ 0 w 2420774"/>
              <a:gd name="connsiteY4" fmla="*/ 867439 h 867439"/>
              <a:gd name="connsiteX5" fmla="*/ 157952 w 2420774"/>
              <a:gd name="connsiteY5" fmla="*/ 433720 h 867439"/>
              <a:gd name="connsiteX6" fmla="*/ 0 w 2420774"/>
              <a:gd name="connsiteY6" fmla="*/ 0 h 867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20774" h="867439">
                <a:moveTo>
                  <a:pt x="0" y="0"/>
                </a:moveTo>
                <a:lnTo>
                  <a:pt x="2415222" y="0"/>
                </a:lnTo>
                <a:cubicBezTo>
                  <a:pt x="2417073" y="144573"/>
                  <a:pt x="2418923" y="289147"/>
                  <a:pt x="2420774" y="433720"/>
                </a:cubicBezTo>
                <a:cubicBezTo>
                  <a:pt x="2418923" y="578293"/>
                  <a:pt x="2417073" y="722866"/>
                  <a:pt x="2415222" y="867439"/>
                </a:cubicBezTo>
                <a:lnTo>
                  <a:pt x="0" y="867439"/>
                </a:lnTo>
                <a:lnTo>
                  <a:pt x="157952" y="433720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CONSUME &amp; VISUALIZE DATA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322340" y="2234216"/>
            <a:ext cx="2930200" cy="1028048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(non) IEEE802.1X / </a:t>
            </a: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enabled infrastructures: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End-users: smartphones, laptops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Hardware Probes: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RPi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Shape 171"/>
          <p:cNvSpPr txBox="1"/>
          <p:nvPr/>
        </p:nvSpPr>
        <p:spPr>
          <a:xfrm>
            <a:off x="3160296" y="4819552"/>
            <a:ext cx="4165296" cy="1355872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Storage (Elasticsearch)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Filtered RADIUS/DHCP Logs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Correlated Results (persistent data): Performance Data correlated with RADIUS/DHCP logs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7093357" y="1135087"/>
            <a:ext cx="3136232" cy="1136708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 Time Analysis: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Performance Data Parsing</a:t>
            </a:r>
          </a:p>
          <a:p>
            <a:pPr indent="8466"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Correlation of Performance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Data with Accounting Data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7526493" y="4788505"/>
            <a:ext cx="2471428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GUI: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Visualisation (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Kibana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for network administrator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User Options</a:t>
            </a:r>
          </a:p>
        </p:txBody>
      </p:sp>
      <p:sp>
        <p:nvSpPr>
          <p:cNvPr id="17" name="Shape 166"/>
          <p:cNvSpPr/>
          <p:nvPr/>
        </p:nvSpPr>
        <p:spPr>
          <a:xfrm>
            <a:off x="469564" y="3820255"/>
            <a:ext cx="2690731" cy="854589"/>
          </a:xfrm>
          <a:prstGeom prst="homePlate">
            <a:avLst>
              <a:gd name="adj" fmla="val 22078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ACCOUNTING DATA</a:t>
            </a:r>
          </a:p>
        </p:txBody>
      </p:sp>
      <p:sp>
        <p:nvSpPr>
          <p:cNvPr id="18" name="Shape 170"/>
          <p:cNvSpPr txBox="1"/>
          <p:nvPr/>
        </p:nvSpPr>
        <p:spPr>
          <a:xfrm>
            <a:off x="400946" y="4836631"/>
            <a:ext cx="2432891" cy="466044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RADIUS/DHCP Logs: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Data Filtering (</a:t>
            </a: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Logstash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</p:txBody>
      </p:sp>
      <p:sp>
        <p:nvSpPr>
          <p:cNvPr id="4" name="Chevron 3"/>
          <p:cNvSpPr/>
          <p:nvPr/>
        </p:nvSpPr>
        <p:spPr>
          <a:xfrm>
            <a:off x="3497179" y="3820255"/>
            <a:ext cx="3556072" cy="854589"/>
          </a:xfrm>
          <a:custGeom>
            <a:avLst/>
            <a:gdLst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427295 w 2727158"/>
              <a:gd name="connsiteY5" fmla="*/ 427295 h 854589"/>
              <a:gd name="connsiteX6" fmla="*/ 0 w 2727158"/>
              <a:gd name="connsiteY6" fmla="*/ 0 h 854589"/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122495 w 2727158"/>
              <a:gd name="connsiteY5" fmla="*/ 419274 h 854589"/>
              <a:gd name="connsiteX6" fmla="*/ 0 w 2727158"/>
              <a:gd name="connsiteY6" fmla="*/ 0 h 854589"/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162600 w 2727158"/>
              <a:gd name="connsiteY5" fmla="*/ 427295 h 854589"/>
              <a:gd name="connsiteX6" fmla="*/ 0 w 2727158"/>
              <a:gd name="connsiteY6" fmla="*/ 0 h 854589"/>
              <a:gd name="connsiteX0" fmla="*/ 0 w 2550695"/>
              <a:gd name="connsiteY0" fmla="*/ 0 h 854589"/>
              <a:gd name="connsiteX1" fmla="*/ 2299864 w 2550695"/>
              <a:gd name="connsiteY1" fmla="*/ 0 h 854589"/>
              <a:gd name="connsiteX2" fmla="*/ 2550695 w 2550695"/>
              <a:gd name="connsiteY2" fmla="*/ 411253 h 854589"/>
              <a:gd name="connsiteX3" fmla="*/ 2299864 w 2550695"/>
              <a:gd name="connsiteY3" fmla="*/ 854589 h 854589"/>
              <a:gd name="connsiteX4" fmla="*/ 0 w 2550695"/>
              <a:gd name="connsiteY4" fmla="*/ 854589 h 854589"/>
              <a:gd name="connsiteX5" fmla="*/ 162600 w 2550695"/>
              <a:gd name="connsiteY5" fmla="*/ 427295 h 854589"/>
              <a:gd name="connsiteX6" fmla="*/ 0 w 2550695"/>
              <a:gd name="connsiteY6" fmla="*/ 0 h 854589"/>
              <a:gd name="connsiteX0" fmla="*/ 0 w 2472614"/>
              <a:gd name="connsiteY0" fmla="*/ 0 h 854589"/>
              <a:gd name="connsiteX1" fmla="*/ 2299864 w 2472614"/>
              <a:gd name="connsiteY1" fmla="*/ 0 h 854589"/>
              <a:gd name="connsiteX2" fmla="*/ 2472614 w 2472614"/>
              <a:gd name="connsiteY2" fmla="*/ 435316 h 854589"/>
              <a:gd name="connsiteX3" fmla="*/ 2299864 w 2472614"/>
              <a:gd name="connsiteY3" fmla="*/ 854589 h 854589"/>
              <a:gd name="connsiteX4" fmla="*/ 0 w 2472614"/>
              <a:gd name="connsiteY4" fmla="*/ 854589 h 854589"/>
              <a:gd name="connsiteX5" fmla="*/ 162600 w 2472614"/>
              <a:gd name="connsiteY5" fmla="*/ 427295 h 854589"/>
              <a:gd name="connsiteX6" fmla="*/ 0 w 2472614"/>
              <a:gd name="connsiteY6" fmla="*/ 0 h 854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72614" h="854589">
                <a:moveTo>
                  <a:pt x="0" y="0"/>
                </a:moveTo>
                <a:lnTo>
                  <a:pt x="2299864" y="0"/>
                </a:lnTo>
                <a:lnTo>
                  <a:pt x="2472614" y="435316"/>
                </a:lnTo>
                <a:lnTo>
                  <a:pt x="2299864" y="854589"/>
                </a:lnTo>
                <a:lnTo>
                  <a:pt x="0" y="854589"/>
                </a:lnTo>
                <a:lnTo>
                  <a:pt x="162600" y="427295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US" sz="2000" b="1" dirty="0">
                <a:solidFill>
                  <a:schemeClr val="dk1"/>
                </a:solidFill>
                <a:ea typeface="Calibri"/>
                <a:cs typeface="Calibri"/>
              </a:rPr>
              <a:t>STORE DATA</a:t>
            </a:r>
            <a:endParaRPr lang="el-GR" sz="2000" b="1" dirty="0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11" name="Bent Arrow 10"/>
          <p:cNvSpPr/>
          <p:nvPr/>
        </p:nvSpPr>
        <p:spPr>
          <a:xfrm rot="19636835">
            <a:off x="4252769" y="2278392"/>
            <a:ext cx="1016981" cy="1249182"/>
          </a:xfrm>
          <a:prstGeom prst="bentArrow">
            <a:avLst>
              <a:gd name="adj1" fmla="val 22353"/>
              <a:gd name="adj2" fmla="val 25181"/>
              <a:gd name="adj3" fmla="val 32743"/>
              <a:gd name="adj4" fmla="val 6725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endParaRPr lang="el-GR" sz="2000" b="1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33" name="Bent Arrow 32"/>
          <p:cNvSpPr/>
          <p:nvPr/>
        </p:nvSpPr>
        <p:spPr>
          <a:xfrm rot="8927619">
            <a:off x="5042157" y="2420500"/>
            <a:ext cx="1010983" cy="1226588"/>
          </a:xfrm>
          <a:prstGeom prst="bentArrow">
            <a:avLst>
              <a:gd name="adj1" fmla="val 22353"/>
              <a:gd name="adj2" fmla="val 25181"/>
              <a:gd name="adj3" fmla="val 32743"/>
              <a:gd name="adj4" fmla="val 6725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endParaRPr lang="el-GR" sz="2000" dirty="0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34" name="Shape 173"/>
          <p:cNvSpPr txBox="1"/>
          <p:nvPr/>
        </p:nvSpPr>
        <p:spPr>
          <a:xfrm>
            <a:off x="3283019" y="2515763"/>
            <a:ext cx="1244543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Filtered RADIUS </a:t>
            </a:r>
          </a:p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Logs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173"/>
          <p:cNvSpPr txBox="1"/>
          <p:nvPr/>
        </p:nvSpPr>
        <p:spPr>
          <a:xfrm>
            <a:off x="5963114" y="2537352"/>
            <a:ext cx="1244543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Correlation Results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3499150"/>
      </p:ext>
    </p:extLst>
  </p:cSld>
  <p:clrMapOvr>
    <a:masterClrMapping/>
  </p:clrMapOvr>
  <p:transition spd="slow" advTm="6852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/>
        </p:nvSpPr>
        <p:spPr>
          <a:xfrm>
            <a:off x="11061096" y="6405561"/>
            <a:ext cx="740833" cy="27441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GB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98989"/>
                </a:buClr>
                <a:buSzPct val="25000"/>
              </a:pPr>
              <a:t>5</a:t>
            </a:fld>
            <a:endParaRPr lang="en-GB" sz="1200" dirty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73383" y="92473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>
              <a:spcBef>
                <a:spcPts val="0"/>
              </a:spcBef>
              <a:buClr>
                <a:srgbClr val="004361"/>
              </a:buClr>
              <a:buSzPct val="25000"/>
            </a:pPr>
            <a:r>
              <a:rPr lang="en-GB" sz="3600" dirty="0" err="1">
                <a:latin typeface="Calibri" pitchFamily="34" charset="0"/>
                <a:cs typeface="Times New Roman" pitchFamily="18" charset="0"/>
                <a:sym typeface="Calibri"/>
              </a:rPr>
              <a:t>WiFiMon</a:t>
            </a:r>
            <a:r>
              <a:rPr lang="en-GB" sz="3600" dirty="0"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en-GB" sz="3600" dirty="0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Overall Architecture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1630578" y="5881668"/>
            <a:ext cx="9092727" cy="1435672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Components: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Software Probe (WSP)                                            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Test Server (WTS)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Hardware Probe (WHP)                                          -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Analysis Server (WAS)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3DB75D-0F0B-4C6A-8ED6-6011D6890B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415" y="566900"/>
            <a:ext cx="9915719" cy="531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56339"/>
      </p:ext>
    </p:extLst>
  </p:cSld>
  <p:clrMapOvr>
    <a:masterClrMapping/>
  </p:clrMapOvr>
  <p:transition spd="slow" advTm="6852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- Εικόνα"/>
          <p:cNvPicPr>
            <a:picLocks noChangeAspect="1"/>
          </p:cNvPicPr>
          <p:nvPr/>
        </p:nvPicPr>
        <p:blipFill rotWithShape="1">
          <a:blip r:embed="rId3" cstate="print"/>
          <a:srcRect r="2271"/>
          <a:stretch/>
        </p:blipFill>
        <p:spPr bwMode="auto">
          <a:xfrm>
            <a:off x="742828" y="2521483"/>
            <a:ext cx="9692561" cy="352053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9382" y="420416"/>
            <a:ext cx="11452302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</a:t>
            </a:r>
            <a:r>
              <a:rPr lang="mr-IN" sz="3600" dirty="0"/>
              <a:t>–</a:t>
            </a:r>
            <a:r>
              <a:rPr lang="en-GB" sz="3600" dirty="0"/>
              <a:t> Data Collection Technology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742828" y="1248161"/>
            <a:ext cx="11119275" cy="964090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r>
              <a:rPr lang="en-US" b="1" dirty="0">
                <a:solidFill>
                  <a:schemeClr val="tx1"/>
                </a:solidFill>
              </a:rPr>
              <a:t>The end user visits a web page that includes JavaScript code. This triggers measurements.</a:t>
            </a:r>
          </a:p>
          <a:p>
            <a:pPr>
              <a:buFontTx/>
              <a:buChar char="-"/>
            </a:pPr>
            <a:r>
              <a:rPr lang="en-US" b="1" dirty="0">
                <a:solidFill>
                  <a:schemeClr val="tx1"/>
                </a:solidFill>
              </a:rPr>
              <a:t>Available Test Tools: </a:t>
            </a:r>
            <a:r>
              <a:rPr lang="en-US" b="1" dirty="0" err="1">
                <a:solidFill>
                  <a:schemeClr val="tx1"/>
                </a:solidFill>
              </a:rPr>
              <a:t>Nettest</a:t>
            </a:r>
            <a:r>
              <a:rPr lang="en-US" b="1" dirty="0">
                <a:solidFill>
                  <a:schemeClr val="tx1"/>
                </a:solidFill>
              </a:rPr>
              <a:t>, Boomerang, </a:t>
            </a:r>
            <a:r>
              <a:rPr lang="en-US" b="1" dirty="0" err="1">
                <a:solidFill>
                  <a:schemeClr val="tx1"/>
                </a:solidFill>
              </a:rPr>
              <a:t>Speedtest</a:t>
            </a:r>
            <a:endParaRPr lang="en-US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b="1" dirty="0">
                <a:solidFill>
                  <a:schemeClr val="tx1"/>
                </a:solidFill>
              </a:rPr>
              <a:t>The process is collect, store, then (optionally) correlate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44217" y="5240344"/>
            <a:ext cx="1326215" cy="49244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/>
                <a:cs typeface="Arial"/>
              </a:rPr>
              <a:t>User Information</a:t>
            </a:r>
          </a:p>
        </p:txBody>
      </p:sp>
    </p:spTree>
    <p:extLst>
      <p:ext uri="{BB962C8B-B14F-4D97-AF65-F5344CB8AC3E}">
        <p14:creationId xmlns:p14="http://schemas.microsoft.com/office/powerpoint/2010/main" val="2560099214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h4.googleusercontent.com/HEqjLQNRqIVGS0We7S1gjUR2HJqMAIZ69pA2Ih4DhMAZqpFe-o5unkw1FNsPAp_v1CVbjUjAwSCmJbZtRT1bnDEntZMlygTEGxfJY7N1OSjbpd8PV_RDmIrkFyDQ-4TkBd7q1VWr">
            <a:extLst>
              <a:ext uri="{FF2B5EF4-FFF2-40B4-BE49-F238E27FC236}">
                <a16:creationId xmlns:a16="http://schemas.microsoft.com/office/drawing/2014/main" id="{614E97A3-AA3A-42C3-9A83-1ECF88F58E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6" t="8267" r="6856" b="7335"/>
          <a:stretch/>
        </p:blipFill>
        <p:spPr bwMode="auto">
          <a:xfrm>
            <a:off x="425114" y="1371599"/>
            <a:ext cx="6513095" cy="463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6775" y="427440"/>
            <a:ext cx="9894723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- Performing / Storing measurements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115194" y="2297347"/>
            <a:ext cx="4147538" cy="270843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GB" sz="2100" b="1" dirty="0"/>
              <a:t>Network Overloading Avoidance:</a:t>
            </a:r>
          </a:p>
          <a:p>
            <a:pPr>
              <a:buFont typeface="Arial" pitchFamily="34" charset="0"/>
              <a:buChar char="•"/>
            </a:pPr>
            <a:r>
              <a:rPr lang="en-GB" sz="2100" dirty="0"/>
              <a:t>Measurements accepted only from registered subnets (campus/venue)</a:t>
            </a:r>
          </a:p>
          <a:p>
            <a:pPr>
              <a:buFont typeface="Arial" pitchFamily="34" charset="0"/>
              <a:buChar char="•"/>
            </a:pPr>
            <a:r>
              <a:rPr lang="en-GB" sz="2100" dirty="0"/>
              <a:t>Cookie: repeated measurements in short time intervals are not permitted</a:t>
            </a:r>
          </a:p>
          <a:p>
            <a:pPr>
              <a:buFont typeface="Arial" pitchFamily="34" charset="0"/>
              <a:buChar char="•"/>
            </a:pPr>
            <a:r>
              <a:rPr lang="en-GB" sz="2100" dirty="0"/>
              <a:t>Default cookie duration is 1.5mins, can be set lower or higher</a:t>
            </a:r>
          </a:p>
        </p:txBody>
      </p:sp>
    </p:spTree>
    <p:extLst>
      <p:ext uri="{BB962C8B-B14F-4D97-AF65-F5344CB8AC3E}">
        <p14:creationId xmlns:p14="http://schemas.microsoft.com/office/powerpoint/2010/main" val="254547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22913" y="445810"/>
            <a:ext cx="11251581" cy="430909"/>
          </a:xfrm>
        </p:spPr>
        <p:txBody>
          <a:bodyPr>
            <a:noAutofit/>
          </a:bodyPr>
          <a:lstStyle/>
          <a:p>
            <a:r>
              <a:rPr lang="en-GB" sz="3600" dirty="0" err="1"/>
              <a:t>WiFiMon</a:t>
            </a:r>
            <a:r>
              <a:rPr lang="en-GB" sz="3600" dirty="0"/>
              <a:t> - How we manage/correlate performance data</a:t>
            </a:r>
          </a:p>
        </p:txBody>
      </p:sp>
      <p:pic>
        <p:nvPicPr>
          <p:cNvPr id="7170" name="Picture 2" descr="What_we_ne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783" y="1714832"/>
            <a:ext cx="4817360" cy="3605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Correlation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" t="5026" r="4403" b="9110"/>
          <a:stretch/>
        </p:blipFill>
        <p:spPr>
          <a:xfrm>
            <a:off x="5786332" y="2021306"/>
            <a:ext cx="5258658" cy="25988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0A96DE-7E4F-AC42-8776-7B8D35CA28D1}"/>
              </a:ext>
            </a:extLst>
          </p:cNvPr>
          <p:cNvSpPr txBox="1"/>
          <p:nvPr/>
        </p:nvSpPr>
        <p:spPr>
          <a:xfrm>
            <a:off x="5786331" y="4810171"/>
            <a:ext cx="46599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aim here is to get the most recent measurement for a given IP.</a:t>
            </a:r>
          </a:p>
          <a:p>
            <a:endParaRPr lang="en-US" dirty="0"/>
          </a:p>
          <a:p>
            <a:r>
              <a:rPr lang="en-US" i="1" dirty="0" err="1"/>
              <a:t>user_IP</a:t>
            </a:r>
            <a:r>
              <a:rPr lang="en-US" dirty="0"/>
              <a:t> is from measurements (JavaScript)</a:t>
            </a:r>
          </a:p>
          <a:p>
            <a:r>
              <a:rPr lang="en-US" i="1" dirty="0" err="1"/>
              <a:t>client_IP</a:t>
            </a:r>
            <a:r>
              <a:rPr lang="en-US" dirty="0"/>
              <a:t> is from RADIUS logs</a:t>
            </a:r>
          </a:p>
        </p:txBody>
      </p:sp>
    </p:spTree>
    <p:extLst>
      <p:ext uri="{BB962C8B-B14F-4D97-AF65-F5344CB8AC3E}">
        <p14:creationId xmlns:p14="http://schemas.microsoft.com/office/powerpoint/2010/main" val="2816615195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524281" y="-29426"/>
            <a:ext cx="11238572" cy="102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Subnets Tab (GDPR Compliance)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81" y="483880"/>
            <a:ext cx="10222531" cy="488372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830175" y="1305717"/>
            <a:ext cx="1027230" cy="1636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 bwMode="auto">
          <a:xfrm>
            <a:off x="524281" y="5608294"/>
            <a:ext cx="9974580" cy="428824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n-US" sz="2000" b="0" i="0" strike="noStrike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Client IP &amp; MAC addresses are stored / displayed encrypted.</a:t>
            </a:r>
            <a:endParaRPr lang="en-US" sz="2000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6837433"/>
      </p:ext>
    </p:extLst>
  </p:cSld>
  <p:clrMapOvr>
    <a:masterClrMapping/>
  </p:clrMapOvr>
</p:sld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12A78A-BF01-44C7-9E35-6D822C0E8866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33c70a20-266a-45ad-bf4a-dd457e1766dc"/>
    <ds:schemaRef ds:uri="http://schemas.microsoft.com/office/infopath/2007/PartnerControls"/>
    <ds:schemaRef ds:uri="e2e8627e-9120-4592-bf70-1c86d23ddb27"/>
    <ds:schemaRef ds:uri="http://www.w3.org/XML/1998/namespace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715</TotalTime>
  <Words>803</Words>
  <Application>Microsoft Office PowerPoint</Application>
  <PresentationFormat>Widescreen</PresentationFormat>
  <Paragraphs>99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 </vt:lpstr>
      <vt:lpstr>Calibri Light</vt:lpstr>
      <vt:lpstr>GÉANT Presentation Template - January 2019(1)</vt:lpstr>
      <vt:lpstr>1_Custom Design</vt:lpstr>
      <vt:lpstr>Office Theme</vt:lpstr>
      <vt:lpstr>PowerPoint Presentation</vt:lpstr>
      <vt:lpstr>WiFiMon: Introduction</vt:lpstr>
      <vt:lpstr>WiFiMon - Problem statement</vt:lpstr>
      <vt:lpstr>WiFiMon - Data Flow</vt:lpstr>
      <vt:lpstr>WiFiMon – Overall Architecture</vt:lpstr>
      <vt:lpstr>WiFiMon – Data Collection Technology</vt:lpstr>
      <vt:lpstr>WiFiMon - Performing / Storing measurements</vt:lpstr>
      <vt:lpstr>WiFiMon - How we manage/correlate performance data</vt:lpstr>
      <vt:lpstr>PowerPoint Presentation</vt:lpstr>
      <vt:lpstr>WiFiMon – Hardware Probes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ferrari</dc:creator>
  <cp:lastModifiedBy>Windows User</cp:lastModifiedBy>
  <cp:revision>150</cp:revision>
  <dcterms:created xsi:type="dcterms:W3CDTF">2019-06-29T11:48:45Z</dcterms:created>
  <dcterms:modified xsi:type="dcterms:W3CDTF">2020-09-30T06:41:30Z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