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82" r:id="rId4"/>
    <p:sldMasterId id="2147483683" r:id="rId5"/>
    <p:sldMasterId id="2147483684" r:id="rId6"/>
    <p:sldMasterId id="2147483685" r:id="rId7"/>
    <p:sldMasterId id="2147483686" r:id="rId8"/>
    <p:sldMasterId id="2147483687" r:id="rId9"/>
  </p:sldMasterIdLst>
  <p:notesMasterIdLst>
    <p:notesMasterId r:id="rId10"/>
  </p:notes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0.xml"/><Relationship Id="rId20" Type="http://schemas.openxmlformats.org/officeDocument/2006/relationships/slide" Target="slides/slide10.xml"/><Relationship Id="rId42" Type="http://schemas.openxmlformats.org/officeDocument/2006/relationships/slide" Target="slides/slide32.xml"/><Relationship Id="rId41" Type="http://schemas.openxmlformats.org/officeDocument/2006/relationships/slide" Target="slides/slide31.xml"/><Relationship Id="rId22" Type="http://schemas.openxmlformats.org/officeDocument/2006/relationships/slide" Target="slides/slide12.xml"/><Relationship Id="rId44" Type="http://schemas.openxmlformats.org/officeDocument/2006/relationships/slide" Target="slides/slide34.xml"/><Relationship Id="rId21" Type="http://schemas.openxmlformats.org/officeDocument/2006/relationships/slide" Target="slides/slide11.xml"/><Relationship Id="rId43" Type="http://schemas.openxmlformats.org/officeDocument/2006/relationships/slide" Target="slides/slide33.xml"/><Relationship Id="rId24" Type="http://schemas.openxmlformats.org/officeDocument/2006/relationships/slide" Target="slides/slide14.xml"/><Relationship Id="rId46" Type="http://schemas.openxmlformats.org/officeDocument/2006/relationships/slide" Target="slides/slide36.xml"/><Relationship Id="rId23" Type="http://schemas.openxmlformats.org/officeDocument/2006/relationships/slide" Target="slides/slide13.xml"/><Relationship Id="rId45" Type="http://schemas.openxmlformats.org/officeDocument/2006/relationships/slide" Target="slides/slide3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47" Type="http://schemas.openxmlformats.org/officeDocument/2006/relationships/slide" Target="slides/slide37.xml"/><Relationship Id="rId28" Type="http://schemas.openxmlformats.org/officeDocument/2006/relationships/slide" Target="slides/slide18.xml"/><Relationship Id="rId27" Type="http://schemas.openxmlformats.org/officeDocument/2006/relationships/slide" Target="slides/slide17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19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31" Type="http://schemas.openxmlformats.org/officeDocument/2006/relationships/slide" Target="slides/slide21.xml"/><Relationship Id="rId30" Type="http://schemas.openxmlformats.org/officeDocument/2006/relationships/slide" Target="slides/slide20.xml"/><Relationship Id="rId11" Type="http://schemas.openxmlformats.org/officeDocument/2006/relationships/slide" Target="slides/slide1.xml"/><Relationship Id="rId33" Type="http://schemas.openxmlformats.org/officeDocument/2006/relationships/slide" Target="slides/slide23.xml"/><Relationship Id="rId10" Type="http://schemas.openxmlformats.org/officeDocument/2006/relationships/notesMaster" Target="notesMasters/notesMaster1.xml"/><Relationship Id="rId32" Type="http://schemas.openxmlformats.org/officeDocument/2006/relationships/slide" Target="slides/slide22.xml"/><Relationship Id="rId13" Type="http://schemas.openxmlformats.org/officeDocument/2006/relationships/slide" Target="slides/slide3.xml"/><Relationship Id="rId35" Type="http://schemas.openxmlformats.org/officeDocument/2006/relationships/slide" Target="slides/slide25.xml"/><Relationship Id="rId12" Type="http://schemas.openxmlformats.org/officeDocument/2006/relationships/slide" Target="slides/slide2.xml"/><Relationship Id="rId34" Type="http://schemas.openxmlformats.org/officeDocument/2006/relationships/slide" Target="slides/slide24.xml"/><Relationship Id="rId15" Type="http://schemas.openxmlformats.org/officeDocument/2006/relationships/slide" Target="slides/slide5.xml"/><Relationship Id="rId37" Type="http://schemas.openxmlformats.org/officeDocument/2006/relationships/slide" Target="slides/slide27.xml"/><Relationship Id="rId14" Type="http://schemas.openxmlformats.org/officeDocument/2006/relationships/slide" Target="slides/slide4.xml"/><Relationship Id="rId36" Type="http://schemas.openxmlformats.org/officeDocument/2006/relationships/slide" Target="slides/slide26.xml"/><Relationship Id="rId17" Type="http://schemas.openxmlformats.org/officeDocument/2006/relationships/slide" Target="slides/slide7.xml"/><Relationship Id="rId39" Type="http://schemas.openxmlformats.org/officeDocument/2006/relationships/slide" Target="slides/slide29.xml"/><Relationship Id="rId16" Type="http://schemas.openxmlformats.org/officeDocument/2006/relationships/slide" Target="slides/slide6.xml"/><Relationship Id="rId38" Type="http://schemas.openxmlformats.org/officeDocument/2006/relationships/slide" Target="slides/slide28.xml"/><Relationship Id="rId19" Type="http://schemas.openxmlformats.org/officeDocument/2006/relationships/slide" Target="slides/slide9.xml"/><Relationship Id="rId18" Type="http://schemas.openxmlformats.org/officeDocument/2006/relationships/slide" Target="slides/slide8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9" name="Google Shape;359;p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3" name="Google Shape;363;p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4" name="Google Shape;364;p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0" name="Google Shape;370;p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1" name="Google Shape;371;p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7" name="Google Shape;377;p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8" name="Google Shape;378;p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7" name="Google Shape;387;p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5" name="Google Shape;395;p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6" name="Google Shape;396;p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2" name="Google Shape;402;p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3" name="Google Shape;403;p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9f5c684403_4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g9f5c684403_4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0" name="Google Shape;410;g9f5c684403_4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9fd65cb90b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g9fd65cb90b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7" name="Google Shape;417;g9fd65cb90b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a6fb3c9d1d_1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4" name="Google Shape;424;ga6fb3c9d1d_1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5" name="Google Shape;425;ga6fb3c9d1d_1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3" name="Google Shape;293;p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a6fb3c9d1d_1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2" name="Google Shape;432;ga6fb3c9d1d_1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3" name="Google Shape;433;ga6fb3c9d1d_1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a6f4d9e68f_0_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0" name="Google Shape;440;ga6f4d9e68f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a6f4d9e68f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4" name="Google Shape;444;ga6f4d9e68f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5" name="Google Shape;445;ga6f4d9e68f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a6f4d9e68f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2" name="Google Shape;452;ga6f4d9e68f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3" name="Google Shape;453;ga6f4d9e68f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a6f4d9e68f_0_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1" name="Google Shape;461;ga6f4d9e68f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2" name="Google Shape;462;ga6f4d9e68f_0_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a6f4d9e68f_0_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ga6f4d9e68f_0_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1" name="Google Shape;471;ga6f4d9e68f_0_6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a6f4d9e68f_0_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7" name="Google Shape;477;ga6f4d9e68f_0_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8" name="Google Shape;478;ga6f4d9e68f_0_7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6" name="Google Shape;486;p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0" name="Google Shape;490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9" name="Google Shape;499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a6f4d9e68f_0_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ga6f4d9e68f_0_7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0" name="Google Shape;300;ga6f4d9e68f_0_7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6" name="Google Shape;506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2" name="Google Shape;512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9" name="Google Shape;519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7" name="Google Shape;527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34" name="Google Shape;534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9f5c684403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9f5c684403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g9f5c684403_2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48" name="Google Shape;548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4" name="Google Shape;554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6" name="Google Shape;30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2" name="Google Shape;31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8" name="Google Shape;31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4" name="Google Shape;32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5" name="Google Shape;34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a6f4d9e68f_0_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a6f4d9e68f_0_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ga6f4d9e68f_0_8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6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2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1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6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9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9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3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7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4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3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Προσαρμοσμένη διάταξη">
  <p:cSld name="Προσαρμοσμένη διάταξη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Custom Layout">
  <p:cSld name="7_Custom Layou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90968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6" name="Google Shape;86;p1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7_Custom Layout">
  <p:cSld name="27_Custom Layou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3" name="Google Shape;93;p1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4"/>
          <p:cNvPicPr preferRelativeResize="0"/>
          <p:nvPr/>
        </p:nvPicPr>
        <p:blipFill rotWithShape="1">
          <a:blip r:embed="rId2">
            <a:alphaModFix/>
          </a:blip>
          <a:srcRect b="0" l="34639" r="0" t="0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1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3200"/>
              <a:buFont typeface="Calibri"/>
              <a:buNone/>
              <a:defRPr>
                <a:solidFill>
                  <a:srgbClr val="06508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3" name="Google Shape;103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" name="Google Shape;107;p1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9" name="Google Shape;109;p1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10" name="Google Shape;11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13" name="Google Shape;113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6" name="Google Shape;116;p1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7" name="Google Shape;117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ustom Layout">
  <p:cSld name="4_Custom Layou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1" name="Google Shape;121;p1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1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Custom Layout">
  <p:cSld name="9_Custom Layou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8" name="Google Shape;128;p1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1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Custom Layout">
  <p:cSld name="10_Custom Layou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35" name="Google Shape;135;p1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1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Custom Layout">
  <p:cSld name="11_Custom Layout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2" name="Google Shape;142;p2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0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2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5" name="Google Shape;145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Custom Layout">
  <p:cSld name="12_Custom Layout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9" name="Google Shape;149;p2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1" name="Google Shape;151;p2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ustom Layout">
  <p:cSld name="5_Custom Layou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Custom Layout">
  <p:cSld name="13_Custom Layou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8" name="Google Shape;158;p2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_Custom Layout">
  <p:cSld name="14_Custom Layout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63" name="Google Shape;163;p2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3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5" name="Google Shape;165;p2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6" name="Google Shape;166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_Custom Layout">
  <p:cSld name="15_Custom Layout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70" name="Google Shape;170;p2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2" name="Google Shape;172;p2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3" name="Google Shape;173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8_Custom Layout">
  <p:cSld name="18_Custom Layout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77" name="Google Shape;177;p2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9" name="Google Shape;179;p2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0" name="Google Shape;180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9_Custom Layout">
  <p:cSld name="19_Custom Layout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84" name="Google Shape;184;p2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6" name="Google Shape;186;p2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0_Custom Layout">
  <p:cSld name="20_Custom Layout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91" name="Google Shape;191;p2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3" name="Google Shape;193;p2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4" name="Google Shape;194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1_Custom Layout">
  <p:cSld name="21_Custom Layout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98" name="Google Shape;198;p2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0" name="Google Shape;200;p2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1" name="Google Shape;201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2_Custom Layout">
  <p:cSld name="22_Custom Layou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05" name="Google Shape;205;p2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7" name="Google Shape;207;p2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8" name="Google Shape;208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4_Custom Layout">
  <p:cSld name="24_Custom Layout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3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12" name="Google Shape;212;p3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0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4" name="Google Shape;214;p3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" name="Google Shape;215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6_Custom Layout">
  <p:cSld name="26_Custom Layout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19" name="Google Shape;219;p3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1" name="Google Shape;221;p3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2" name="Google Shape;222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Custom Layout">
  <p:cSld name="6_Custom Layou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36" name="Google Shape;36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" name="Google Shape;4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8_Custom Layout">
  <p:cSld name="28_Custom Layout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26" name="Google Shape;226;p3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8" name="Google Shape;228;p3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9" name="Google Shape;229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Προσαρμοσμένη διάταξη">
  <p:cSld name="Προσαρμοσμένη διάταξη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Προσαρμοσμένη διάταξη">
  <p:cSld name="Προσαρμοσμένη διάταξη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Προσαρμοσμένη διάταξη">
  <p:cSld name="Προσαρμοσμένη διάταξη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6_Custom Layout">
  <p:cSld name="16_Custom Layou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4" name="Google Shape;44;p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" name="Google Shape;4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0" name="Google Shape;50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3748" y="-8626"/>
            <a:ext cx="2868252" cy="6866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" name="Google Shape;54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Custom Layout">
  <p:cSld name="8_Custom Layou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8" name="Google Shape;58;p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61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Custom Layout">
  <p:cSld name="17_Custom Layou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65" name="Google Shape;65;p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5_Custom Layout">
  <p:cSld name="25_Custom Layou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" name="Google Shape;75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3_Custom Layout">
  <p:cSld name="23_Custom Layou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54879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79" name="Google Shape;79;p1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26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9.xml"/><Relationship Id="rId27" Type="http://schemas.openxmlformats.org/officeDocument/2006/relationships/slideLayout" Target="../slideLayouts/slideLayout28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29" Type="http://schemas.openxmlformats.org/officeDocument/2006/relationships/slideLayout" Target="../slideLayouts/slideLayout30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30" Type="http://schemas.openxmlformats.org/officeDocument/2006/relationships/theme" Target="../theme/theme6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1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2.xml"/><Relationship Id="rId4" Type="http://schemas.openxmlformats.org/officeDocument/2006/relationships/theme" Target="../theme/theme7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3.xml"/><Relationship Id="rId4" Type="http://schemas.openxmlformats.org/officeDocument/2006/relationships/theme" Target="../theme/theme2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34.pn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34.xml"/><Relationship Id="rId5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53353" l="29113" r="32412" t="13460"/>
          <a:stretch/>
        </p:blipFill>
        <p:spPr>
          <a:xfrm flipH="1">
            <a:off x="-16809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496619" y="1503403"/>
            <a:ext cx="8639476" cy="8351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infoshare - welcome and intro</a:t>
            </a:r>
            <a:endParaRPr b="1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157327" y="6154608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2">
            <a:alphaModFix/>
          </a:blip>
          <a:srcRect b="-7428" l="0" r="0" t="0"/>
          <a:stretch/>
        </p:blipFill>
        <p:spPr>
          <a:xfrm>
            <a:off x="496619" y="262719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496625" y="3509142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Kurt Baumann, SWITCH</a:t>
            </a:r>
            <a:endParaRPr b="1"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Pavle Vuletić, UoB/AMRES</a:t>
            </a:r>
            <a:endParaRPr b="1" i="0" sz="2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1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WP6T3 Task Leader</a:t>
            </a:r>
            <a:endParaRPr b="0" i="1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508536" y="5100597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infoshare, November 5th 2020.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1"/>
          <p:cNvSpPr txBox="1"/>
          <p:nvPr/>
        </p:nvSpPr>
        <p:spPr>
          <a:xfrm>
            <a:off x="508536" y="5737991"/>
            <a:ext cx="2394857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b="0" i="0" sz="1000" u="none" cap="none" strike="noStrik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b="1" i="0" sz="32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3"/>
          <p:cNvSpPr txBox="1"/>
          <p:nvPr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2" name="Google Shape;232;p3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3" name="Google Shape;233;p3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4" name="Google Shape;234;p3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5" name="Google Shape;235;p3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6" name="Google Shape;236;p33"/>
          <p:cNvPicPr preferRelativeResize="0"/>
          <p:nvPr/>
        </p:nvPicPr>
        <p:blipFill rotWithShape="1">
          <a:blip r:embed="rId1">
            <a:alphaModFix/>
          </a:blip>
          <a:srcRect b="53351" l="29115" r="32411" t="13460"/>
          <a:stretch/>
        </p:blipFill>
        <p:spPr>
          <a:xfrm flipH="1">
            <a:off x="-16812" y="-24064"/>
            <a:ext cx="12208812" cy="6882065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3"/>
          <p:cNvSpPr txBox="1"/>
          <p:nvPr/>
        </p:nvSpPr>
        <p:spPr>
          <a:xfrm>
            <a:off x="496619" y="1503403"/>
            <a:ext cx="8639400" cy="8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Technical overview - </a:t>
            </a:r>
            <a:r>
              <a:rPr b="1"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how it works - </a:t>
            </a:r>
            <a:endParaRPr b="1"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component description and installation</a:t>
            </a:r>
            <a:endParaRPr b="1"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33"/>
          <p:cNvSpPr txBox="1"/>
          <p:nvPr/>
        </p:nvSpPr>
        <p:spPr>
          <a:xfrm>
            <a:off x="157327" y="6154608"/>
            <a:ext cx="24279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33"/>
          <p:cNvPicPr preferRelativeResize="0"/>
          <p:nvPr/>
        </p:nvPicPr>
        <p:blipFill rotWithShape="1">
          <a:blip r:embed="rId2">
            <a:alphaModFix/>
          </a:blip>
          <a:srcRect b="-7434" l="0" r="0" t="0"/>
          <a:stretch/>
        </p:blipFill>
        <p:spPr>
          <a:xfrm>
            <a:off x="496619" y="262719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3"/>
          <p:cNvSpPr txBox="1"/>
          <p:nvPr/>
        </p:nvSpPr>
        <p:spPr>
          <a:xfrm>
            <a:off x="496619" y="3761690"/>
            <a:ext cx="61638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</a:t>
            </a:r>
            <a:r>
              <a:rPr b="1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GRNET/NTUA</a:t>
            </a:r>
            <a:endParaRPr b="1"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t/>
            </a:r>
            <a:endParaRPr b="1"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33"/>
          <p:cNvSpPr txBox="1"/>
          <p:nvPr/>
        </p:nvSpPr>
        <p:spPr>
          <a:xfrm>
            <a:off x="508536" y="5100597"/>
            <a:ext cx="50034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infoshare, November 5th 2020.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33"/>
          <p:cNvSpPr txBox="1"/>
          <p:nvPr/>
        </p:nvSpPr>
        <p:spPr>
          <a:xfrm>
            <a:off x="508536" y="5737991"/>
            <a:ext cx="23949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b="0" i="0" sz="1000" u="none" cap="none" strike="noStrik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8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6" name="Google Shape;246;p3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7" name="Google Shape;247;p3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8" name="Google Shape;248;p3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9" name="Google Shape;249;p3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0" name="Google Shape;250;p35"/>
          <p:cNvPicPr preferRelativeResize="0"/>
          <p:nvPr/>
        </p:nvPicPr>
        <p:blipFill rotWithShape="1">
          <a:blip r:embed="rId1">
            <a:alphaModFix/>
          </a:blip>
          <a:srcRect b="53351" l="29115" r="32411" t="13460"/>
          <a:stretch/>
        </p:blipFill>
        <p:spPr>
          <a:xfrm flipH="1">
            <a:off x="-16812" y="-24064"/>
            <a:ext cx="12208812" cy="6882065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35"/>
          <p:cNvSpPr txBox="1"/>
          <p:nvPr/>
        </p:nvSpPr>
        <p:spPr>
          <a:xfrm>
            <a:off x="496619" y="1503403"/>
            <a:ext cx="8639400" cy="8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</a:t>
            </a:r>
            <a:r>
              <a:rPr b="1"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b="1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moni</a:t>
            </a:r>
            <a:r>
              <a:rPr b="1"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toring results and d</a:t>
            </a:r>
            <a:r>
              <a:rPr b="1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emo</a:t>
            </a:r>
            <a:endParaRPr b="1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5"/>
          <p:cNvSpPr txBox="1"/>
          <p:nvPr/>
        </p:nvSpPr>
        <p:spPr>
          <a:xfrm>
            <a:off x="157327" y="6154608"/>
            <a:ext cx="24279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3" name="Google Shape;253;p35"/>
          <p:cNvPicPr preferRelativeResize="0"/>
          <p:nvPr/>
        </p:nvPicPr>
        <p:blipFill rotWithShape="1">
          <a:blip r:embed="rId2">
            <a:alphaModFix/>
          </a:blip>
          <a:srcRect b="-7434" l="0" r="0" t="0"/>
          <a:stretch/>
        </p:blipFill>
        <p:spPr>
          <a:xfrm>
            <a:off x="496619" y="262719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5"/>
          <p:cNvSpPr txBox="1"/>
          <p:nvPr/>
        </p:nvSpPr>
        <p:spPr>
          <a:xfrm>
            <a:off x="496619" y="3761690"/>
            <a:ext cx="61638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Kostopoulos, GRNET/NTUA</a:t>
            </a:r>
            <a:endParaRPr b="1" i="0" sz="2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5"/>
          <p:cNvSpPr txBox="1"/>
          <p:nvPr/>
        </p:nvSpPr>
        <p:spPr>
          <a:xfrm>
            <a:off x="508536" y="5100597"/>
            <a:ext cx="50034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infoshare, November 5th 2020.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35"/>
          <p:cNvSpPr txBox="1"/>
          <p:nvPr/>
        </p:nvSpPr>
        <p:spPr>
          <a:xfrm>
            <a:off x="508536" y="5737991"/>
            <a:ext cx="23949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b="0" i="0" sz="1000" u="none" cap="none" strike="noStrik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0" name="Google Shape;260;p3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1" name="Google Shape;261;p3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2" name="Google Shape;262;p3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3" name="Google Shape;263;p3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4" name="Google Shape;264;p37"/>
          <p:cNvPicPr preferRelativeResize="0"/>
          <p:nvPr/>
        </p:nvPicPr>
        <p:blipFill rotWithShape="1">
          <a:blip r:embed="rId1">
            <a:alphaModFix/>
          </a:blip>
          <a:srcRect b="53348" l="29116" r="32409" t="13461"/>
          <a:stretch/>
        </p:blipFill>
        <p:spPr>
          <a:xfrm flipH="1">
            <a:off x="-16812" y="-24064"/>
            <a:ext cx="12208813" cy="6882065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7"/>
          <p:cNvSpPr txBox="1"/>
          <p:nvPr/>
        </p:nvSpPr>
        <p:spPr>
          <a:xfrm>
            <a:off x="496619" y="1503403"/>
            <a:ext cx="8639400" cy="8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log streaming and correlation</a:t>
            </a:r>
            <a:endParaRPr b="1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37"/>
          <p:cNvSpPr txBox="1"/>
          <p:nvPr/>
        </p:nvSpPr>
        <p:spPr>
          <a:xfrm>
            <a:off x="157327" y="6154608"/>
            <a:ext cx="24279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7" name="Google Shape;267;p37"/>
          <p:cNvPicPr preferRelativeResize="0"/>
          <p:nvPr/>
        </p:nvPicPr>
        <p:blipFill rotWithShape="1">
          <a:blip r:embed="rId2">
            <a:alphaModFix/>
          </a:blip>
          <a:srcRect b="-7434" l="0" r="0" t="0"/>
          <a:stretch/>
        </p:blipFill>
        <p:spPr>
          <a:xfrm>
            <a:off x="496619" y="262719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7"/>
          <p:cNvSpPr txBox="1"/>
          <p:nvPr/>
        </p:nvSpPr>
        <p:spPr>
          <a:xfrm>
            <a:off x="496619" y="3761690"/>
            <a:ext cx="61638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Sokol Gjeci, RASH</a:t>
            </a:r>
            <a:endParaRPr b="1" i="0" sz="2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37"/>
          <p:cNvSpPr txBox="1"/>
          <p:nvPr/>
        </p:nvSpPr>
        <p:spPr>
          <a:xfrm>
            <a:off x="508536" y="5100597"/>
            <a:ext cx="50034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infoshare, November 5th 2020.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37"/>
          <p:cNvSpPr txBox="1"/>
          <p:nvPr/>
        </p:nvSpPr>
        <p:spPr>
          <a:xfrm>
            <a:off x="508536" y="5737991"/>
            <a:ext cx="23949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b="0" i="0" sz="1000" u="none" cap="none" strike="noStrik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/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4" name="Google Shape;274;p3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5" name="Google Shape;275;p39"/>
          <p:cNvSpPr txBox="1"/>
          <p:nvPr>
            <p:ph idx="10" type="dt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6" name="Google Shape;276;p39"/>
          <p:cNvSpPr txBox="1"/>
          <p:nvPr>
            <p:ph idx="11" type="ftr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7" name="Google Shape;277;p39"/>
          <p:cNvSpPr txBox="1"/>
          <p:nvPr>
            <p:ph idx="12" type="sldNum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8" name="Google Shape;278;p39"/>
          <p:cNvPicPr preferRelativeResize="0"/>
          <p:nvPr/>
        </p:nvPicPr>
        <p:blipFill rotWithShape="1">
          <a:blip r:embed="rId1">
            <a:alphaModFix/>
          </a:blip>
          <a:srcRect b="53353" l="29113" r="32412" t="13460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9"/>
          <p:cNvSpPr txBox="1"/>
          <p:nvPr/>
        </p:nvSpPr>
        <p:spPr>
          <a:xfrm>
            <a:off x="998897" y="2538238"/>
            <a:ext cx="6087103" cy="473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b="1" i="0" sz="4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998896" y="5110827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9"/>
          <p:cNvSpPr txBox="1"/>
          <p:nvPr/>
        </p:nvSpPr>
        <p:spPr>
          <a:xfrm>
            <a:off x="998898" y="3357061"/>
            <a:ext cx="5003271" cy="360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Email: wifimon-ops@lists.geant.org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9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-US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-US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-US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b="0" i="0" sz="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3349" y="6157486"/>
            <a:ext cx="568671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9"/>
          <p:cNvPicPr preferRelativeResize="0"/>
          <p:nvPr/>
        </p:nvPicPr>
        <p:blipFill rotWithShape="1">
          <a:blip r:embed="rId3">
            <a:alphaModFix/>
          </a:blip>
          <a:srcRect b="-7428" l="0" r="0" t="0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81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code.google.com/archive/p/nettest/" TargetMode="External"/><Relationship Id="rId4" Type="http://schemas.openxmlformats.org/officeDocument/2006/relationships/hyperlink" Target="https://github.com/akamai/boomerang" TargetMode="External"/><Relationship Id="rId5" Type="http://schemas.openxmlformats.org/officeDocument/2006/relationships/hyperlink" Target="https://github.com/librespeed/speedtest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0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8.png"/><Relationship Id="rId4" Type="http://schemas.openxmlformats.org/officeDocument/2006/relationships/image" Target="../media/image4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37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5.png"/><Relationship Id="rId4" Type="http://schemas.openxmlformats.org/officeDocument/2006/relationships/hyperlink" Target="https://www.geant.org/wifimon/Pages/Register.aspx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ww.geant.org/wifimon/Pages/default.aspx" TargetMode="External"/><Relationship Id="rId4" Type="http://schemas.openxmlformats.org/officeDocument/2006/relationships/hyperlink" Target="https://wiki.geant.org/display/WIF" TargetMode="External"/><Relationship Id="rId5" Type="http://schemas.openxmlformats.org/officeDocument/2006/relationships/hyperlink" Target="https://bitbucket.software.geant.org/projects/WFMON/repos/agent/browse" TargetMode="External"/><Relationship Id="rId6" Type="http://schemas.openxmlformats.org/officeDocument/2006/relationships/hyperlink" Target="https://wiki.geant.org/display/WIF/WiFiMon+Publicatio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1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WiFiMon Architecture</a:t>
            </a:r>
            <a:endParaRPr/>
          </a:p>
        </p:txBody>
      </p:sp>
      <p:pic>
        <p:nvPicPr>
          <p:cNvPr id="367" name="Google Shape;367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4725" y="1227314"/>
            <a:ext cx="8696997" cy="5549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52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WiFiMon</a:t>
            </a:r>
            <a:r>
              <a:rPr lang="en-US"/>
              <a:t> Test Server (WTS) Installation</a:t>
            </a:r>
            <a:endParaRPr/>
          </a:p>
        </p:txBody>
      </p:sp>
      <p:sp>
        <p:nvSpPr>
          <p:cNvPr id="374" name="Google Shape;374;p52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/>
              <a:t>The WTS holds the images and code required to WiFiMon measurements</a:t>
            </a:r>
            <a:endParaRPr i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Install Apache web server</a:t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Enable CORS</a:t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Include JavaScript code of WiFiMon testtools:</a:t>
            </a:r>
            <a:endParaRPr/>
          </a:p>
          <a:p>
            <a:pPr indent="-381000" lvl="1" marL="914400" rtl="0" algn="l"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- NetTest (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https://code.google.com/archive/p/nettest/</a:t>
            </a:r>
            <a:endParaRPr/>
          </a:p>
          <a:p>
            <a:pPr indent="-381000" lvl="1" marL="914400" rtl="0" algn="l"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- Akamai Boomerang (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https://github.com/akamai/boomerang</a:t>
            </a:r>
            <a:r>
              <a:rPr lang="en-US"/>
              <a:t>)</a:t>
            </a:r>
            <a:endParaRPr/>
          </a:p>
          <a:p>
            <a:pPr indent="-381000" lvl="1" marL="914400" rtl="0" algn="l"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- Speedtest (</a:t>
            </a:r>
            <a:r>
              <a:rPr lang="en-US" u="sng">
                <a:solidFill>
                  <a:schemeClr val="hlink"/>
                </a:solidFill>
                <a:hlinkClick r:id="rId5"/>
              </a:rPr>
              <a:t>https://github.com/librespeed/speedtest</a:t>
            </a:r>
            <a:r>
              <a:rPr lang="en-US"/>
              <a:t>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3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JS lines</a:t>
            </a:r>
            <a:r>
              <a:rPr lang="en-US"/>
              <a:t> embedded in HTML page</a:t>
            </a:r>
            <a:endParaRPr/>
          </a:p>
        </p:txBody>
      </p:sp>
      <p:pic>
        <p:nvPicPr>
          <p:cNvPr id="381" name="Google Shape;381;p53"/>
          <p:cNvPicPr preferRelativeResize="0"/>
          <p:nvPr/>
        </p:nvPicPr>
        <p:blipFill rotWithShape="1">
          <a:blip r:embed="rId3">
            <a:alphaModFix/>
          </a:blip>
          <a:srcRect b="0" l="1166" r="0" t="0"/>
          <a:stretch/>
        </p:blipFill>
        <p:spPr>
          <a:xfrm>
            <a:off x="929075" y="3044600"/>
            <a:ext cx="9434126" cy="2474450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53"/>
          <p:cNvSpPr txBox="1"/>
          <p:nvPr>
            <p:ph idx="1" type="body"/>
          </p:nvPr>
        </p:nvSpPr>
        <p:spPr>
          <a:xfrm>
            <a:off x="431025" y="1303550"/>
            <a:ext cx="109479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Example for </a:t>
            </a:r>
            <a:r>
              <a:rPr b="1" lang="en-US"/>
              <a:t>NetTest </a:t>
            </a:r>
            <a:r>
              <a:rPr lang="en-US"/>
              <a:t>testing tool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Attributes:</a:t>
            </a:r>
            <a:r>
              <a:rPr lang="en-US"/>
              <a:t> hostingWebsite, agentIp, agentPort, </a:t>
            </a:r>
            <a:br>
              <a:rPr lang="en-US"/>
            </a:br>
            <a:r>
              <a:rPr lang="en-US"/>
              <a:t>imagesLocation, cookieTimeInMinutes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Tests are triggered after the page loads</a:t>
            </a:r>
            <a:endParaRPr/>
          </a:p>
        </p:txBody>
      </p:sp>
      <p:sp>
        <p:nvSpPr>
          <p:cNvPr id="383" name="Google Shape;383;p53"/>
          <p:cNvSpPr txBox="1"/>
          <p:nvPr>
            <p:ph idx="1" type="body"/>
          </p:nvPr>
        </p:nvSpPr>
        <p:spPr>
          <a:xfrm>
            <a:off x="787700" y="5516275"/>
            <a:ext cx="9335400" cy="9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These lines should be embedded in a website so that WiFiMon tests are triggered upon visiting them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54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WiFiMon Hardware Probes</a:t>
            </a:r>
            <a:endParaRPr/>
          </a:p>
        </p:txBody>
      </p:sp>
      <p:sp>
        <p:nvSpPr>
          <p:cNvPr id="390" name="Google Shape;390;p54"/>
          <p:cNvSpPr txBox="1"/>
          <p:nvPr>
            <p:ph idx="1" type="body"/>
          </p:nvPr>
        </p:nvSpPr>
        <p:spPr>
          <a:xfrm>
            <a:off x="220300" y="2480750"/>
            <a:ext cx="5775600" cy="3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Raspberry Pi 3 Model B+ or later</a:t>
            </a:r>
            <a:endParaRPr/>
          </a:p>
          <a:p>
            <a:pPr indent="45720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/>
              <a:t>(Pi4 - 5Ghz band info)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MicroSD card of 16 GB at least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Installation options: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WiFiMon HW Probe image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Instructions to install on an already installed Raspberry Pi OS</a:t>
            </a:r>
            <a:endParaRPr/>
          </a:p>
        </p:txBody>
      </p:sp>
      <p:pic>
        <p:nvPicPr>
          <p:cNvPr id="391" name="Google Shape;391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19225" y="1349751"/>
            <a:ext cx="4647975" cy="3481557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54"/>
          <p:cNvSpPr txBox="1"/>
          <p:nvPr>
            <p:ph idx="1" type="body"/>
          </p:nvPr>
        </p:nvSpPr>
        <p:spPr>
          <a:xfrm>
            <a:off x="135050" y="1272475"/>
            <a:ext cx="6399000" cy="12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/>
              <a:t>WiFiMon tests from fixed points that can be compared with crowdsourced tests</a:t>
            </a:r>
            <a:endParaRPr i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55"/>
          <p:cNvSpPr txBox="1"/>
          <p:nvPr>
            <p:ph type="title"/>
          </p:nvPr>
        </p:nvSpPr>
        <p:spPr>
          <a:xfrm>
            <a:off x="998898" y="705175"/>
            <a:ext cx="67977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WHP Installation Steps with the preconfigured WiFiMon image</a:t>
            </a:r>
            <a:endParaRPr/>
          </a:p>
        </p:txBody>
      </p:sp>
      <p:sp>
        <p:nvSpPr>
          <p:cNvPr id="399" name="Google Shape;399;p55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en-US"/>
              <a:t>Step 1:</a:t>
            </a:r>
            <a:r>
              <a:rPr lang="en-US"/>
              <a:t> Write the image to the micro SD card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en-US"/>
              <a:t>Step 2:</a:t>
            </a:r>
            <a:r>
              <a:rPr lang="en-US"/>
              <a:t> Insert micro SD card and start the Raspberry Pi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en-US"/>
              <a:t>Step 3:</a:t>
            </a:r>
            <a:r>
              <a:rPr lang="en-US"/>
              <a:t> Connect to the wireless network that you want to measure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en-US"/>
              <a:t>Step 4:</a:t>
            </a:r>
            <a:r>
              <a:rPr lang="en-US"/>
              <a:t> Configurations for scheduling WiFiMon testtools (add test tool address and schedule cron job)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en-US"/>
              <a:t>Step 5:</a:t>
            </a:r>
            <a:r>
              <a:rPr lang="en-US"/>
              <a:t> Configuration for wireless network metrics (Python script)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56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WiFiMon Wireless network metrics</a:t>
            </a:r>
            <a:endParaRPr/>
          </a:p>
        </p:txBody>
      </p:sp>
      <p:sp>
        <p:nvSpPr>
          <p:cNvPr id="406" name="Google Shape;406;p56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/>
              <a:t>Collected wireless network metrics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Metrics about the monitored network:</a:t>
            </a:r>
            <a:endParaRPr/>
          </a:p>
          <a:p>
            <a:pPr indent="-4064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Access Point</a:t>
            </a:r>
            <a:r>
              <a:rPr lang="en-US"/>
              <a:t>, associated ESSID, link quality, bit rate, signal level, TX power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Metrics</a:t>
            </a:r>
            <a:r>
              <a:rPr lang="en-US"/>
              <a:t> about the WiFi networks around the monitored network (potential interference and reasons for the lower network quality): </a:t>
            </a:r>
            <a:endParaRPr/>
          </a:p>
          <a:p>
            <a:pPr indent="-4064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BSSID, ESSID, signal level, link quality (channel, encryption)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7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WiFiMon Analysis Station Functionality</a:t>
            </a:r>
            <a:endParaRPr/>
          </a:p>
        </p:txBody>
      </p:sp>
      <p:pic>
        <p:nvPicPr>
          <p:cNvPr id="413" name="Google Shape;41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125" y="1271625"/>
            <a:ext cx="7702750" cy="536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58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WiFiMon Analysis Station Installation</a:t>
            </a:r>
            <a:endParaRPr/>
          </a:p>
        </p:txBody>
      </p:sp>
      <p:sp>
        <p:nvSpPr>
          <p:cNvPr id="420" name="Google Shape;420;p58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PostgreSQL Installation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Creation of database, users &amp; tables in PostgreSQL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Installation of Java (Java 11)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Elasticsearch, Kibana, Logstash: Installation &amp; Configuration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Installation of WiFiMon Agent &amp; WiFiMon User Interface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Elasticsearch indices creation &amp; Kibana Dashboards import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Optionally: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Configuration of the WiFiMon Secure Agent certificate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Correlation with RADIUS/DHCP logs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Configuration of X-Pack for ELK Stack security</a:t>
            </a:r>
            <a:endParaRPr/>
          </a:p>
        </p:txBody>
      </p:sp>
      <p:sp>
        <p:nvSpPr>
          <p:cNvPr id="421" name="Google Shape;421;p58"/>
          <p:cNvSpPr txBox="1"/>
          <p:nvPr>
            <p:ph type="title"/>
          </p:nvPr>
        </p:nvSpPr>
        <p:spPr>
          <a:xfrm>
            <a:off x="717425" y="1093950"/>
            <a:ext cx="99069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i="1" lang="en-US" sz="2800"/>
              <a:t>WiFiMon measurements analysis and storage</a:t>
            </a:r>
            <a:endParaRPr b="0" i="1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59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WiFiMon Performing/Storing Measurements</a:t>
            </a:r>
            <a:endParaRPr/>
          </a:p>
        </p:txBody>
      </p:sp>
      <p:pic>
        <p:nvPicPr>
          <p:cNvPr id="428" name="Google Shape;428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44264"/>
            <a:ext cx="6505575" cy="4638675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59"/>
          <p:cNvSpPr txBox="1"/>
          <p:nvPr>
            <p:ph idx="1" type="body"/>
          </p:nvPr>
        </p:nvSpPr>
        <p:spPr>
          <a:xfrm>
            <a:off x="6723902" y="1580450"/>
            <a:ext cx="43101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en-US" sz="2500"/>
              <a:t>Network Overloading Avoidance:</a:t>
            </a:r>
            <a:endParaRPr b="1" sz="2500"/>
          </a:p>
          <a:p>
            <a:pPr indent="-3937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Measurements accepted only from registered subnets</a:t>
            </a:r>
            <a:endParaRPr sz="2600"/>
          </a:p>
          <a:p>
            <a:pPr indent="-3937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Cookie: repeated measurements in short time intervals are not permitted</a:t>
            </a:r>
            <a:endParaRPr sz="2600"/>
          </a:p>
          <a:p>
            <a:pPr indent="-3937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Default cookie duration is 1.5 mins, can be set lower or higher</a:t>
            </a:r>
            <a:endParaRPr sz="2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WiFiMon team	</a:t>
            </a:r>
            <a:endParaRPr/>
          </a:p>
        </p:txBody>
      </p:sp>
      <p:sp>
        <p:nvSpPr>
          <p:cNvPr id="296" name="Google Shape;296;p42"/>
          <p:cNvSpPr txBox="1"/>
          <p:nvPr>
            <p:ph idx="1" type="body"/>
          </p:nvPr>
        </p:nvSpPr>
        <p:spPr>
          <a:xfrm>
            <a:off x="998900" y="2432875"/>
            <a:ext cx="8633700" cy="3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Kurt Baumann (SWITCH)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Nikos Kostopoulos (NTUA/GRNET)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Sokol Gjeci (RASH)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Kostas Stamos (University of Patras/GRNET)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Tsotne Gozalishvili (GRENA)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60"/>
          <p:cNvSpPr txBox="1"/>
          <p:nvPr>
            <p:ph type="title"/>
          </p:nvPr>
        </p:nvSpPr>
        <p:spPr>
          <a:xfrm>
            <a:off x="998898" y="705175"/>
            <a:ext cx="68361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WiFiMon Correlation with RADIUS/DHCP Logs</a:t>
            </a:r>
            <a:endParaRPr/>
          </a:p>
        </p:txBody>
      </p:sp>
      <p:sp>
        <p:nvSpPr>
          <p:cNvPr id="436" name="Google Shape;436;p60"/>
          <p:cNvSpPr txBox="1"/>
          <p:nvPr>
            <p:ph idx="1" type="body"/>
          </p:nvPr>
        </p:nvSpPr>
        <p:spPr>
          <a:xfrm>
            <a:off x="6144150" y="1762400"/>
            <a:ext cx="4749300" cy="40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en-US" sz="2500"/>
              <a:t>The </a:t>
            </a:r>
            <a:r>
              <a:rPr b="1" lang="en-US" sz="2500"/>
              <a:t>aim</a:t>
            </a:r>
            <a:r>
              <a:rPr b="1" lang="en-US" sz="2500"/>
              <a:t> here is to get the most recent measurement for a given (authenticated) IP</a:t>
            </a:r>
            <a:endParaRPr b="1" sz="25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en-US" sz="2500"/>
              <a:t>Correlation enables more accurate performance analysis, e.g. analysis per Access Point in the wireless network</a:t>
            </a:r>
            <a:endParaRPr b="1" sz="2500"/>
          </a:p>
        </p:txBody>
      </p:sp>
      <p:pic>
        <p:nvPicPr>
          <p:cNvPr id="437" name="Google Shape;437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875" y="1478502"/>
            <a:ext cx="5661275" cy="42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62"/>
          <p:cNvSpPr txBox="1"/>
          <p:nvPr>
            <p:ph type="title"/>
          </p:nvPr>
        </p:nvSpPr>
        <p:spPr>
          <a:xfrm>
            <a:off x="998900" y="705175"/>
            <a:ext cx="69789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/>
              <a:t>Streaming Logs Into ELK Cluster</a:t>
            </a:r>
            <a:endParaRPr sz="2800"/>
          </a:p>
        </p:txBody>
      </p:sp>
      <p:sp>
        <p:nvSpPr>
          <p:cNvPr id="448" name="Google Shape;448;p62"/>
          <p:cNvSpPr txBox="1"/>
          <p:nvPr>
            <p:ph idx="1" type="body"/>
          </p:nvPr>
        </p:nvSpPr>
        <p:spPr>
          <a:xfrm>
            <a:off x="1819438" y="4082150"/>
            <a:ext cx="8553000" cy="179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RADIUS/DHCP server as logs sources.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Filebeat agents installed in RADIUS/DHCP servers.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Logs travel over SSL/TLS encrypted channels.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Hashing applied at Logstash pipelines to anonymise sensitive data.</a:t>
            </a:r>
            <a:endParaRPr sz="2200"/>
          </a:p>
        </p:txBody>
      </p:sp>
      <p:pic>
        <p:nvPicPr>
          <p:cNvPr id="449" name="Google Shape;449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475" y="1876825"/>
            <a:ext cx="10541600" cy="194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3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/>
              <a:t>Filebeat Agents</a:t>
            </a:r>
            <a:endParaRPr sz="2800"/>
          </a:p>
        </p:txBody>
      </p:sp>
      <p:sp>
        <p:nvSpPr>
          <p:cNvPr id="456" name="Google Shape;456;p63"/>
          <p:cNvSpPr txBox="1"/>
          <p:nvPr>
            <p:ph idx="1" type="body"/>
          </p:nvPr>
        </p:nvSpPr>
        <p:spPr>
          <a:xfrm>
            <a:off x="1595350" y="1351850"/>
            <a:ext cx="4365300" cy="39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/>
              <a:t>RADIUS Filebeat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000"/>
              <a:t>multiline.pattern: '^[[:space:]]'</a:t>
            </a:r>
            <a:br>
              <a:rPr lang="en-US" sz="2000"/>
            </a:br>
            <a:r>
              <a:rPr lang="en-US" sz="2000"/>
              <a:t>multiline.negate: false</a:t>
            </a:r>
            <a:br>
              <a:rPr lang="en-US" sz="2000"/>
            </a:br>
            <a:r>
              <a:rPr lang="en-US" sz="2000"/>
              <a:t>multiline.match: after</a:t>
            </a:r>
            <a:endParaRPr sz="2000"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1600"/>
              <a:t>(lines starting with white space appended to</a:t>
            </a:r>
            <a:br>
              <a:rPr lang="en-US" sz="1600"/>
            </a:br>
            <a:r>
              <a:rPr lang="en-US" sz="1600"/>
              <a:t>the previous line not matching the pattern)</a:t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000"/>
              <a:t>processors:</a:t>
            </a:r>
            <a:br>
              <a:rPr lang="en-US" sz="2000"/>
            </a:br>
            <a:r>
              <a:rPr lang="en-US" sz="2000"/>
              <a:t>- add_fields:</a:t>
            </a:r>
            <a:br>
              <a:rPr lang="en-US" sz="2000"/>
            </a:br>
            <a:r>
              <a:rPr lang="en-US" sz="2000"/>
              <a:t>    target: ''</a:t>
            </a:r>
            <a:br>
              <a:rPr lang="en-US" sz="2000"/>
            </a:br>
            <a:r>
              <a:rPr lang="en-US" sz="2000"/>
              <a:t>    fields:</a:t>
            </a:r>
            <a:br>
              <a:rPr lang="en-US" sz="2000"/>
            </a:br>
            <a:r>
              <a:rPr lang="en-US" sz="2000"/>
              <a:t>      logtype: radius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/>
          </a:p>
        </p:txBody>
      </p:sp>
      <p:sp>
        <p:nvSpPr>
          <p:cNvPr id="457" name="Google Shape;457;p63"/>
          <p:cNvSpPr txBox="1"/>
          <p:nvPr>
            <p:ph idx="1" type="body"/>
          </p:nvPr>
        </p:nvSpPr>
        <p:spPr>
          <a:xfrm>
            <a:off x="6616550" y="1351850"/>
            <a:ext cx="3980100" cy="39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/>
              <a:t>DHCP Filebeat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000"/>
              <a:t>include_lines: ['DHCPACK']</a:t>
            </a:r>
            <a:endParaRPr sz="2000"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1600"/>
              <a:t>(lines containing DHCPACK - the final phase of</a:t>
            </a:r>
            <a:br>
              <a:rPr lang="en-US" sz="1600"/>
            </a:br>
            <a:r>
              <a:rPr lang="en-US" sz="1600"/>
              <a:t>DHCP operations - are included in the stream)</a:t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processors:</a:t>
            </a:r>
            <a:br>
              <a:rPr lang="en-US" sz="2000"/>
            </a:br>
            <a:r>
              <a:rPr lang="en-US" sz="2000"/>
              <a:t>- add_fields:</a:t>
            </a:r>
            <a:br>
              <a:rPr lang="en-US" sz="2000"/>
            </a:br>
            <a:r>
              <a:rPr lang="en-US" sz="2000"/>
              <a:t>    target: ''</a:t>
            </a:r>
            <a:br>
              <a:rPr lang="en-US" sz="2000"/>
            </a:br>
            <a:r>
              <a:rPr lang="en-US" sz="2000"/>
              <a:t>    fields:</a:t>
            </a:r>
            <a:br>
              <a:rPr lang="en-US" sz="2000"/>
            </a:br>
            <a:r>
              <a:rPr lang="en-US" sz="2000"/>
              <a:t>      logtype: dhcp</a:t>
            </a:r>
            <a:endParaRPr sz="2400"/>
          </a:p>
        </p:txBody>
      </p:sp>
      <p:sp>
        <p:nvSpPr>
          <p:cNvPr id="458" name="Google Shape;458;p63"/>
          <p:cNvSpPr txBox="1"/>
          <p:nvPr/>
        </p:nvSpPr>
        <p:spPr>
          <a:xfrm>
            <a:off x="1595400" y="5386525"/>
            <a:ext cx="9001200" cy="9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The logtype field sent at Logstash to differentiate</a:t>
            </a:r>
            <a:br>
              <a:rPr b="0" i="0" lang="en-US" sz="20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0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between RADIUS and DHCP streams.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64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/>
              <a:t>Logstash Pipelines</a:t>
            </a:r>
            <a:endParaRPr sz="2400"/>
          </a:p>
        </p:txBody>
      </p:sp>
      <p:sp>
        <p:nvSpPr>
          <p:cNvPr id="465" name="Google Shape;465;p64"/>
          <p:cNvSpPr txBox="1"/>
          <p:nvPr>
            <p:ph idx="1" type="body"/>
          </p:nvPr>
        </p:nvSpPr>
        <p:spPr>
          <a:xfrm>
            <a:off x="1162050" y="1566888"/>
            <a:ext cx="2777400" cy="46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/>
              <a:t>Beats Pipeline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1800"/>
              <a:t>Configures port on which Logstash listens for log events.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1800"/>
              <a:t>Configures Logstash as an SSL/TLS server.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1800"/>
              <a:t>Forwards logs on RADIUS or DHCP pipeline, based on logtype value coming from Filebeat.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/>
          </a:p>
        </p:txBody>
      </p:sp>
      <p:sp>
        <p:nvSpPr>
          <p:cNvPr id="466" name="Google Shape;466;p64"/>
          <p:cNvSpPr txBox="1"/>
          <p:nvPr/>
        </p:nvSpPr>
        <p:spPr>
          <a:xfrm>
            <a:off x="4079300" y="1521350"/>
            <a:ext cx="3443700" cy="44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RADIUS Pipeline</a:t>
            </a:r>
            <a:endParaRPr b="0" i="0" sz="28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</a:pPr>
            <a:r>
              <a:t/>
            </a:r>
            <a:endParaRPr b="0" i="0" sz="1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Calling-Station-Id (hashed)</a:t>
            </a:r>
            <a:b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Framed-IP-Address (hashed)</a:t>
            </a:r>
            <a:b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Called-Station-Id</a:t>
            </a:r>
            <a:b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NAS-IP-Address (geoip)</a:t>
            </a:r>
            <a:b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Acct-Status-Type</a:t>
            </a:r>
            <a:b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RADIUS-Timestamp</a:t>
            </a:r>
            <a:endParaRPr b="0" i="0" sz="18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Configures Logstash as an SSL/TLS client.</a:t>
            </a:r>
            <a:endParaRPr b="0" i="0" sz="18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References ILM Policy to be applied over radiuslogs index.</a:t>
            </a:r>
            <a:endParaRPr b="0" i="0" sz="18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Forwards logs on radiuslogs index.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64"/>
          <p:cNvSpPr txBox="1"/>
          <p:nvPr/>
        </p:nvSpPr>
        <p:spPr>
          <a:xfrm>
            <a:off x="7672650" y="1521350"/>
            <a:ext cx="3357300" cy="41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DHCP Pipeline</a:t>
            </a:r>
            <a:endParaRPr b="0" i="0" sz="28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</a:pPr>
            <a:r>
              <a:t/>
            </a:r>
            <a:endParaRPr b="0" i="0" sz="1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IP-Address (hashed)</a:t>
            </a:r>
            <a:b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MAC-Address (hashed)</a:t>
            </a:r>
            <a:b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DHCP-Timestamp</a:t>
            </a:r>
            <a:endParaRPr b="0" i="0" sz="18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Configures Logstash as an SSL/TLS client.</a:t>
            </a:r>
            <a:endParaRPr b="0" i="0" sz="18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References ILM Policy to be applied over dhcplogs index.</a:t>
            </a:r>
            <a:endParaRPr b="0" i="0" sz="18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Forwards logs on dhcplogs index.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65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/>
              <a:t>Elasticsearch Nodes</a:t>
            </a:r>
            <a:endParaRPr sz="2800"/>
          </a:p>
        </p:txBody>
      </p:sp>
      <p:sp>
        <p:nvSpPr>
          <p:cNvPr id="474" name="Google Shape;474;p65"/>
          <p:cNvSpPr txBox="1"/>
          <p:nvPr>
            <p:ph idx="1" type="body"/>
          </p:nvPr>
        </p:nvSpPr>
        <p:spPr>
          <a:xfrm>
            <a:off x="998900" y="1491550"/>
            <a:ext cx="101979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Three master-eligible/data nodes and one coordinating node.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Coordinating node as load balancer for the data nodes.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X-Pack for security (SSL/TLS for HTTP, Transport) and monitoring.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Kibana platform on coordinating node.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Each node is aware of the cluster state.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Elasticsearch built-in users passwords.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ILM policy to delete radiuslogs and dhcplogs indexes of one day old.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Keystore for sensitive data (users passwords, certificates key passphrases).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66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/>
              <a:t>WiFiMon ELK Cluster</a:t>
            </a:r>
            <a:endParaRPr sz="2800"/>
          </a:p>
        </p:txBody>
      </p:sp>
      <p:sp>
        <p:nvSpPr>
          <p:cNvPr id="481" name="Google Shape;481;p66"/>
          <p:cNvSpPr txBox="1"/>
          <p:nvPr>
            <p:ph idx="1" type="body"/>
          </p:nvPr>
        </p:nvSpPr>
        <p:spPr>
          <a:xfrm>
            <a:off x="2575050" y="3196450"/>
            <a:ext cx="7066800" cy="15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/>
              <a:t>Next Version</a:t>
            </a:r>
            <a:endParaRPr/>
          </a:p>
          <a:p>
            <a:pPr indent="-355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Adds another node for each SPOF functionality.</a:t>
            </a:r>
            <a:endParaRPr sz="2000"/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Configures a separate monitoring ELK cluster .</a:t>
            </a:r>
            <a:endParaRPr sz="2000"/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Makes use of Metricbeat collection methods for monitoring.</a:t>
            </a:r>
            <a:endParaRPr sz="2000"/>
          </a:p>
        </p:txBody>
      </p:sp>
      <p:sp>
        <p:nvSpPr>
          <p:cNvPr id="482" name="Google Shape;482;p66"/>
          <p:cNvSpPr txBox="1"/>
          <p:nvPr/>
        </p:nvSpPr>
        <p:spPr>
          <a:xfrm>
            <a:off x="2550150" y="1351850"/>
            <a:ext cx="7091700" cy="19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Current Version</a:t>
            </a:r>
            <a:endParaRPr b="0" i="0" sz="28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AutoNum type="arabicPeriod"/>
            </a:pPr>
            <a:r>
              <a:rPr b="0" i="0" lang="en-US" sz="20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Logstash and Coordinating nodes are SPOFs.</a:t>
            </a:r>
            <a:endParaRPr b="0" i="0" sz="20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AutoNum type="arabicPeriod"/>
            </a:pPr>
            <a:r>
              <a:rPr b="0" i="0" lang="en-US" sz="20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Monitoring data stored in data nodes.</a:t>
            </a:r>
            <a:endParaRPr b="0" i="0" sz="20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AutoNum type="arabicPeriod"/>
            </a:pPr>
            <a:r>
              <a:rPr b="0" i="0" lang="en-US" sz="20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Makes use of legacy collection methods for monitoring.</a:t>
            </a:r>
            <a:endParaRPr b="0" i="0" sz="20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p66"/>
          <p:cNvSpPr txBox="1"/>
          <p:nvPr>
            <p:ph idx="1" type="body"/>
          </p:nvPr>
        </p:nvSpPr>
        <p:spPr>
          <a:xfrm>
            <a:off x="2575050" y="4949050"/>
            <a:ext cx="7066800" cy="15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/>
              <a:t>Automation</a:t>
            </a:r>
            <a:endParaRPr sz="100"/>
          </a:p>
          <a:p>
            <a:pPr indent="45720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Next version as automated in Ansible (under construction).</a:t>
            </a:r>
            <a:endParaRPr sz="2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68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/>
              <a:t>  </a:t>
            </a:r>
            <a:r>
              <a:rPr b="1" lang="en-US"/>
              <a:t>Equipment:</a:t>
            </a:r>
            <a:r>
              <a:rPr lang="en-US"/>
              <a:t> 5 Hardware Probes, Team members’ laptops</a:t>
            </a:r>
            <a:endParaRPr/>
          </a:p>
        </p:txBody>
      </p:sp>
      <p:sp>
        <p:nvSpPr>
          <p:cNvPr id="493" name="Google Shape;493;p68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WiFiMon Pilot in TNC19 (Tallinn, Estonia)</a:t>
            </a:r>
            <a:endParaRPr sz="2880"/>
          </a:p>
        </p:txBody>
      </p:sp>
      <p:pic>
        <p:nvPicPr>
          <p:cNvPr id="494" name="Google Shape;494;p68"/>
          <p:cNvPicPr preferRelativeResize="0"/>
          <p:nvPr/>
        </p:nvPicPr>
        <p:blipFill rotWithShape="1">
          <a:blip r:embed="rId3">
            <a:alphaModFix/>
          </a:blip>
          <a:srcRect b="0" l="0" r="0" t="3920"/>
          <a:stretch/>
        </p:blipFill>
        <p:spPr>
          <a:xfrm>
            <a:off x="1599550" y="2030575"/>
            <a:ext cx="8116701" cy="4292999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68"/>
          <p:cNvSpPr/>
          <p:nvPr/>
        </p:nvSpPr>
        <p:spPr>
          <a:xfrm>
            <a:off x="8298300" y="5369950"/>
            <a:ext cx="1341600" cy="430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68"/>
          <p:cNvSpPr txBox="1"/>
          <p:nvPr/>
        </p:nvSpPr>
        <p:spPr>
          <a:xfrm>
            <a:off x="8361900" y="5486400"/>
            <a:ext cx="14232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1" lang="en-US" sz="1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TalTech, Tallinn</a:t>
            </a:r>
            <a:endParaRPr b="1" i="1" sz="1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69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Average Download Throughput in Main Room</a:t>
            </a:r>
            <a:endParaRPr sz="2880"/>
          </a:p>
        </p:txBody>
      </p:sp>
      <p:pic>
        <p:nvPicPr>
          <p:cNvPr id="502" name="Google Shape;502;p69"/>
          <p:cNvPicPr preferRelativeResize="0"/>
          <p:nvPr/>
        </p:nvPicPr>
        <p:blipFill rotWithShape="1">
          <a:blip r:embed="rId3">
            <a:alphaModFix/>
          </a:blip>
          <a:srcRect b="4533" l="2579" r="3566" t="0"/>
          <a:stretch/>
        </p:blipFill>
        <p:spPr>
          <a:xfrm>
            <a:off x="0" y="1667325"/>
            <a:ext cx="6484450" cy="4077875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69"/>
          <p:cNvSpPr txBox="1"/>
          <p:nvPr>
            <p:ph idx="1" type="body"/>
          </p:nvPr>
        </p:nvSpPr>
        <p:spPr>
          <a:xfrm>
            <a:off x="6695150" y="1637775"/>
            <a:ext cx="4310100" cy="41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Problems in Wi-Fi during </a:t>
            </a:r>
            <a:br>
              <a:rPr lang="en-US" sz="2200"/>
            </a:br>
            <a:r>
              <a:rPr lang="en-US" sz="2200"/>
              <a:t>lightning talks (14:00 - 15:30)</a:t>
            </a:r>
            <a:br>
              <a:rPr lang="en-US" sz="2200"/>
            </a:br>
            <a:endParaRPr sz="2200"/>
          </a:p>
          <a:p>
            <a:pPr indent="-3683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Wi-Fi OK in the afternoon when most people have left the room</a:t>
            </a:r>
            <a:br>
              <a:rPr lang="en-US" sz="2200"/>
            </a:br>
            <a:endParaRPr sz="2200"/>
          </a:p>
          <a:p>
            <a:pPr indent="-3683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Worse throughput during the opening reception (17:00)</a:t>
            </a:r>
            <a:br>
              <a:rPr lang="en-US" sz="2200"/>
            </a:br>
            <a:endParaRPr sz="2200"/>
          </a:p>
          <a:p>
            <a:pPr indent="-3683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Wi-Fi OK in the evening when people leave</a:t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3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WiFiMon infoshare - agenda</a:t>
            </a:r>
            <a:endParaRPr/>
          </a:p>
        </p:txBody>
      </p:sp>
      <p:sp>
        <p:nvSpPr>
          <p:cNvPr id="303" name="Google Shape;303;p43"/>
          <p:cNvSpPr txBox="1"/>
          <p:nvPr>
            <p:ph idx="1" type="body"/>
          </p:nvPr>
        </p:nvSpPr>
        <p:spPr>
          <a:xfrm>
            <a:off x="998900" y="2317925"/>
            <a:ext cx="9386100" cy="3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590"/>
              <a:buChar char="•"/>
            </a:pPr>
            <a:r>
              <a:rPr lang="en-US" sz="2590"/>
              <a:t>Intro (15 min) - Kurt and Pavle</a:t>
            </a:r>
            <a:endParaRPr sz="2590"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590"/>
              <a:buChar char="•"/>
            </a:pPr>
            <a:r>
              <a:rPr lang="en-US" sz="2590"/>
              <a:t>Technical overview - how it works - tools and technical solutions, components and installation (15 min) - Nikos</a:t>
            </a:r>
            <a:endParaRPr sz="2590"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590"/>
              <a:buChar char="•"/>
            </a:pPr>
            <a:r>
              <a:rPr lang="en-US" sz="2590"/>
              <a:t>Log streaming and correlation (10 min) - Sokol</a:t>
            </a:r>
            <a:endParaRPr sz="2590"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590"/>
              <a:buChar char="•"/>
            </a:pPr>
            <a:r>
              <a:rPr lang="en-US" sz="2590"/>
              <a:t>Demo and measurement results (20 min) - Nikos</a:t>
            </a:r>
            <a:endParaRPr sz="259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70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None/>
            </a:pPr>
            <a:r>
              <a:rPr lang="en-US"/>
              <a:t>Ljubljana, Slovenia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Crowdsourced measurements</a:t>
            </a:r>
            <a:br>
              <a:rPr lang="en-US"/>
            </a:br>
            <a:r>
              <a:rPr lang="en-US"/>
              <a:t>   JavaScript lines added in the Symposium Agenda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Deterministic measurements</a:t>
            </a:r>
            <a:br>
              <a:rPr lang="en-US"/>
            </a:br>
            <a:r>
              <a:rPr lang="en-US"/>
              <a:t>  7 Hardware Probes, 5 min measurements interval</a:t>
            </a:r>
            <a:endParaRPr/>
          </a:p>
        </p:txBody>
      </p:sp>
      <p:sp>
        <p:nvSpPr>
          <p:cNvPr id="509" name="Google Shape;509;p70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WiFiMon Pilot in GÉANT Symposium 2020</a:t>
            </a:r>
            <a:endParaRPr sz="288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71"/>
          <p:cNvSpPr txBox="1"/>
          <p:nvPr>
            <p:ph idx="1" type="body"/>
          </p:nvPr>
        </p:nvSpPr>
        <p:spPr>
          <a:xfrm>
            <a:off x="825651" y="4692950"/>
            <a:ext cx="10150200" cy="22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WiFiMon is able to detect Wi-Fi performance degradation:</a:t>
            </a:r>
            <a:endParaRPr sz="2000"/>
          </a:p>
          <a:p>
            <a:pPr indent="-3556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9:00 - 10:15 (Opening Plenary next to Grand Foyer)</a:t>
            </a:r>
            <a:endParaRPr sz="2000"/>
          </a:p>
          <a:p>
            <a:pPr indent="-3556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14:45 - 15:30 (Coffee break, demo’s next to Grand Foyer)</a:t>
            </a:r>
            <a:endParaRPr sz="2000"/>
          </a:p>
          <a:p>
            <a:pPr indent="-3556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16:45 - 17:30 (people move to the Grand Foyer after evening plenary)</a:t>
            </a:r>
            <a:endParaRPr sz="2000"/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Better performance when people are in the sessions, thus away from APs nearby the probe</a:t>
            </a:r>
            <a:endParaRPr sz="2000"/>
          </a:p>
        </p:txBody>
      </p:sp>
      <p:sp>
        <p:nvSpPr>
          <p:cNvPr id="515" name="Google Shape;515;p71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Monitoring the Grand Foyer (HW Probe #3)</a:t>
            </a:r>
            <a:endParaRPr sz="2880"/>
          </a:p>
        </p:txBody>
      </p:sp>
      <p:pic>
        <p:nvPicPr>
          <p:cNvPr id="516" name="Google Shape;516;p71"/>
          <p:cNvPicPr preferRelativeResize="0"/>
          <p:nvPr/>
        </p:nvPicPr>
        <p:blipFill rotWithShape="1">
          <a:blip r:embed="rId3">
            <a:alphaModFix/>
          </a:blip>
          <a:srcRect b="11886" l="0" r="0" t="7577"/>
          <a:stretch/>
        </p:blipFill>
        <p:spPr>
          <a:xfrm>
            <a:off x="998900" y="1266650"/>
            <a:ext cx="8754750" cy="347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72"/>
          <p:cNvSpPr txBox="1"/>
          <p:nvPr>
            <p:ph idx="1" type="body"/>
          </p:nvPr>
        </p:nvSpPr>
        <p:spPr>
          <a:xfrm>
            <a:off x="778600" y="4725850"/>
            <a:ext cx="10217100" cy="16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Probes are placed at the 2 sides of the Main Hall.</a:t>
            </a:r>
            <a:endParaRPr sz="2100"/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WiFiMon is able to detect Wi-Fi performance degradation:</a:t>
            </a:r>
            <a:br>
              <a:rPr lang="en-US" sz="2100"/>
            </a:br>
            <a:r>
              <a:rPr lang="en-US" sz="2100"/>
              <a:t>9:00 - 10:15 (Opening Plenary in the Main Hall)</a:t>
            </a:r>
            <a:br>
              <a:rPr lang="en-US" sz="2100"/>
            </a:br>
            <a:r>
              <a:rPr lang="en-US" sz="2100"/>
              <a:t>14:45 - 17:00 (Evening sessions and evening plenary in the Main Hall)</a:t>
            </a:r>
            <a:endParaRPr sz="2100"/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Both probes in the room follow the same patterns</a:t>
            </a:r>
            <a:endParaRPr sz="2100"/>
          </a:p>
        </p:txBody>
      </p:sp>
      <p:sp>
        <p:nvSpPr>
          <p:cNvPr id="522" name="Google Shape;522;p72"/>
          <p:cNvSpPr txBox="1"/>
          <p:nvPr>
            <p:ph type="title"/>
          </p:nvPr>
        </p:nvSpPr>
        <p:spPr>
          <a:xfrm>
            <a:off x="998900" y="705175"/>
            <a:ext cx="43458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Monitoring the Main Hall (HW Probes #2 and #5)</a:t>
            </a:r>
            <a:endParaRPr sz="2880"/>
          </a:p>
        </p:txBody>
      </p:sp>
      <p:pic>
        <p:nvPicPr>
          <p:cNvPr id="523" name="Google Shape;523;p72"/>
          <p:cNvPicPr preferRelativeResize="0"/>
          <p:nvPr/>
        </p:nvPicPr>
        <p:blipFill rotWithShape="1">
          <a:blip r:embed="rId3">
            <a:alphaModFix/>
          </a:blip>
          <a:srcRect b="11401" l="2172" r="1644" t="0"/>
          <a:stretch/>
        </p:blipFill>
        <p:spPr>
          <a:xfrm>
            <a:off x="43125" y="1333233"/>
            <a:ext cx="5486401" cy="3240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p72"/>
          <p:cNvPicPr preferRelativeResize="0"/>
          <p:nvPr/>
        </p:nvPicPr>
        <p:blipFill rotWithShape="1">
          <a:blip r:embed="rId4">
            <a:alphaModFix/>
          </a:blip>
          <a:srcRect b="11401" l="2036" r="1456" t="0"/>
          <a:stretch/>
        </p:blipFill>
        <p:spPr>
          <a:xfrm>
            <a:off x="5605725" y="1379300"/>
            <a:ext cx="5538175" cy="311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73"/>
          <p:cNvSpPr txBox="1"/>
          <p:nvPr>
            <p:ph idx="1" type="body"/>
          </p:nvPr>
        </p:nvSpPr>
        <p:spPr>
          <a:xfrm>
            <a:off x="998900" y="5312325"/>
            <a:ext cx="9182700" cy="9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Crowdsourced measurements follow the same trends with deterministic ones.</a:t>
            </a:r>
            <a:endParaRPr sz="2100"/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Presumably, people visit the Symposium Agenda when new sessions start</a:t>
            </a:r>
            <a:endParaRPr sz="2100"/>
          </a:p>
        </p:txBody>
      </p:sp>
      <p:sp>
        <p:nvSpPr>
          <p:cNvPr id="530" name="Google Shape;530;p73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Crowdsourced Measurements</a:t>
            </a:r>
            <a:endParaRPr sz="2880"/>
          </a:p>
        </p:txBody>
      </p:sp>
      <p:pic>
        <p:nvPicPr>
          <p:cNvPr id="531" name="Google Shape;531;p73"/>
          <p:cNvPicPr preferRelativeResize="0"/>
          <p:nvPr/>
        </p:nvPicPr>
        <p:blipFill rotWithShape="1">
          <a:blip r:embed="rId3">
            <a:alphaModFix/>
          </a:blip>
          <a:srcRect b="3352" l="0" r="0" t="0"/>
          <a:stretch/>
        </p:blipFill>
        <p:spPr>
          <a:xfrm>
            <a:off x="986550" y="1217325"/>
            <a:ext cx="8687450" cy="422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74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Correlation with Wireless Metrics </a:t>
            </a:r>
            <a:endParaRPr sz="288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from HW Probes</a:t>
            </a:r>
            <a:endParaRPr sz="2880"/>
          </a:p>
        </p:txBody>
      </p:sp>
      <p:sp>
        <p:nvSpPr>
          <p:cNvPr id="537" name="Google Shape;537;p74"/>
          <p:cNvSpPr txBox="1"/>
          <p:nvPr>
            <p:ph idx="1" type="body"/>
          </p:nvPr>
        </p:nvSpPr>
        <p:spPr>
          <a:xfrm>
            <a:off x="998900" y="4890875"/>
            <a:ext cx="9565800" cy="8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05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990"/>
              <a:buChar char="•"/>
            </a:pPr>
            <a:r>
              <a:rPr lang="en-US" sz="1990"/>
              <a:t>Throughput measurements do not necessarily follow the trends or Wlan metrics</a:t>
            </a:r>
            <a:endParaRPr sz="1990"/>
          </a:p>
          <a:p>
            <a:pPr indent="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1990"/>
              <a:t> - HW Probe 1 has the best link quality, but lower throughput</a:t>
            </a:r>
            <a:endParaRPr sz="1990"/>
          </a:p>
          <a:p>
            <a:pPr indent="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1990"/>
              <a:t> - HW Probe 5 has lower link quality, but better throughputs</a:t>
            </a:r>
            <a:endParaRPr sz="1990"/>
          </a:p>
          <a:p>
            <a:pPr indent="-1905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990"/>
              <a:buChar char="•"/>
            </a:pPr>
            <a:r>
              <a:rPr lang="en-US" sz="1990"/>
              <a:t>Deterministic &amp; Crowdsourced measurements are essential to conclude about Wi-Fi performance</a:t>
            </a:r>
            <a:endParaRPr sz="1990"/>
          </a:p>
        </p:txBody>
      </p:sp>
      <p:pic>
        <p:nvPicPr>
          <p:cNvPr id="538" name="Google Shape;538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6975" y="1270339"/>
            <a:ext cx="8496300" cy="348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75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WiFiMon demo</a:t>
            </a:r>
            <a:endParaRPr/>
          </a:p>
        </p:txBody>
      </p:sp>
      <p:sp>
        <p:nvSpPr>
          <p:cNvPr id="545" name="Google Shape;545;p75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The WiFiMon UI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Kibana WiFiMon Dashboards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Example of a WiFiMon measurement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Correlation with RADIUS Logs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Metrics from WiFiMon Hardware Probes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76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WiFiMon - Highlighted Details </a:t>
            </a:r>
            <a:endParaRPr sz="2880"/>
          </a:p>
        </p:txBody>
      </p:sp>
      <p:sp>
        <p:nvSpPr>
          <p:cNvPr id="551" name="Google Shape;551;p76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4015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b="1" lang="en-US" sz="2290"/>
              <a:t>Crowd sourced</a:t>
            </a:r>
            <a:r>
              <a:rPr lang="en-US" sz="2290"/>
              <a:t> network performance management</a:t>
            </a:r>
            <a:endParaRPr sz="2290"/>
          </a:p>
          <a:p>
            <a:pPr indent="-3740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lang="en-US" sz="2290"/>
              <a:t>Opportunistic and Deterministic performance measurement</a:t>
            </a:r>
            <a:endParaRPr sz="2290"/>
          </a:p>
          <a:p>
            <a:pPr indent="-374015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b="1" lang="en-US" sz="2290"/>
              <a:t>HWprobes, SWprobes</a:t>
            </a:r>
            <a:endParaRPr b="1" sz="2290"/>
          </a:p>
          <a:p>
            <a:pPr indent="-3740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lang="en-US" sz="2290"/>
              <a:t>Metrics:  </a:t>
            </a:r>
            <a:endParaRPr sz="2290"/>
          </a:p>
          <a:p>
            <a:pPr indent="-374014" lvl="2" marL="1371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lang="en-US" sz="2290"/>
              <a:t>Bandwidth, Latency, Signal Strength, Link Quality...</a:t>
            </a:r>
            <a:endParaRPr sz="2290"/>
          </a:p>
          <a:p>
            <a:pPr indent="-374014" lvl="2" marL="1371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lang="en-US" sz="2290"/>
              <a:t>Test tools: JS, NetTest, Akamai Boomerang Speedtest</a:t>
            </a:r>
            <a:endParaRPr sz="2290"/>
          </a:p>
          <a:p>
            <a:pPr indent="-374015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b="1" lang="en-US" sz="2290"/>
              <a:t>Infrastructure</a:t>
            </a:r>
            <a:r>
              <a:rPr lang="en-US" sz="2290"/>
              <a:t> (Building Blocks)</a:t>
            </a:r>
            <a:endParaRPr sz="2290"/>
          </a:p>
          <a:p>
            <a:pPr indent="-3740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lang="en-US" sz="2290"/>
              <a:t>HW/SW probes, WAS, WTS, UI (Monitoring ELK Cluster)</a:t>
            </a:r>
            <a:endParaRPr sz="2290"/>
          </a:p>
          <a:p>
            <a:pPr indent="-374015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b="1" lang="en-US" sz="2290"/>
              <a:t>Correlation</a:t>
            </a:r>
            <a:r>
              <a:rPr lang="en-US" sz="2290"/>
              <a:t> - Triangulation: Performance per AP/User</a:t>
            </a:r>
            <a:endParaRPr sz="2290"/>
          </a:p>
          <a:p>
            <a:pPr indent="-3740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lang="en-US" sz="2290"/>
              <a:t>Valid network session ⇐  Session Time Stamp</a:t>
            </a:r>
            <a:endParaRPr sz="2290"/>
          </a:p>
          <a:p>
            <a:pPr indent="-3740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lang="en-US" sz="2290"/>
              <a:t>Performance Results ⇐ HW and SW probes</a:t>
            </a:r>
            <a:endParaRPr sz="2290"/>
          </a:p>
          <a:p>
            <a:pPr indent="-3740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lang="en-US" sz="2290"/>
              <a:t>Access Point Identifier ⇐ AP-ID</a:t>
            </a:r>
            <a:endParaRPr sz="2290"/>
          </a:p>
          <a:p>
            <a:pPr indent="-374015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b="1" lang="en-US" sz="2290"/>
              <a:t>Privacy protection</a:t>
            </a:r>
            <a:r>
              <a:rPr lang="en-US" sz="2290"/>
              <a:t> - Correlation of anonymised data  </a:t>
            </a:r>
            <a:endParaRPr sz="2290"/>
          </a:p>
          <a:p>
            <a:pPr indent="-3740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lang="en-US" sz="2290"/>
              <a:t>Anonymisation at Logstash + RADIUS/DHCP logs over TLS </a:t>
            </a:r>
            <a:endParaRPr sz="2290"/>
          </a:p>
          <a:p>
            <a:pPr indent="-374015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b="1" lang="en-US" sz="2290"/>
              <a:t>WiFiMon Service</a:t>
            </a:r>
            <a:endParaRPr b="1" sz="2290"/>
          </a:p>
          <a:p>
            <a:pPr indent="-3740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lang="en-US" sz="2290"/>
              <a:t>SW Image / Central WAS offered by NMaaS</a:t>
            </a:r>
            <a:endParaRPr sz="2290"/>
          </a:p>
          <a:p>
            <a:pPr indent="-374015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b="1" lang="en-US" sz="2290"/>
              <a:t>Real Prototype tests</a:t>
            </a:r>
            <a:endParaRPr b="1" sz="2290"/>
          </a:p>
          <a:p>
            <a:pPr indent="-374015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90"/>
              <a:buChar char="•"/>
            </a:pPr>
            <a:r>
              <a:rPr lang="en-US" sz="2290"/>
              <a:t>TNC2019 / GEANT Symposium 2020</a:t>
            </a:r>
            <a:endParaRPr sz="2290"/>
          </a:p>
          <a:p>
            <a:pPr indent="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29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59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59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Why a system for WiFi monitoring?</a:t>
            </a:r>
            <a:endParaRPr sz="2880"/>
          </a:p>
        </p:txBody>
      </p:sp>
      <p:sp>
        <p:nvSpPr>
          <p:cNvPr id="309" name="Google Shape;309;p44"/>
          <p:cNvSpPr txBox="1"/>
          <p:nvPr>
            <p:ph idx="1" type="body"/>
          </p:nvPr>
        </p:nvSpPr>
        <p:spPr>
          <a:xfrm>
            <a:off x="998895" y="1656650"/>
            <a:ext cx="93861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590"/>
              <a:buChar char="•"/>
            </a:pPr>
            <a:r>
              <a:rPr lang="en-US" sz="2590"/>
              <a:t>WiFi is among the most popular network access methods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590"/>
              <a:buChar char="•"/>
            </a:pPr>
            <a:r>
              <a:rPr lang="en-US" sz="2590"/>
              <a:t>Measuring the performance of the WiFi networks is challenging:</a:t>
            </a:r>
            <a:endParaRPr/>
          </a:p>
          <a:p>
            <a:pPr indent="-228600" lvl="1" marL="6858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20"/>
              <a:buChar char="•"/>
            </a:pPr>
            <a:r>
              <a:rPr lang="en-US" sz="2220"/>
              <a:t>Air is a shared medium – other users and their usage patterns</a:t>
            </a:r>
            <a:endParaRPr sz="2220"/>
          </a:p>
          <a:p>
            <a:pPr indent="-228600" lvl="1" marL="6858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20"/>
              <a:buChar char="•"/>
            </a:pPr>
            <a:r>
              <a:rPr lang="en-US" sz="2220"/>
              <a:t>Physical obstacles</a:t>
            </a:r>
            <a:endParaRPr/>
          </a:p>
          <a:p>
            <a:pPr indent="-228600" lvl="1" marL="6858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20"/>
              <a:buChar char="•"/>
            </a:pPr>
            <a:r>
              <a:rPr lang="en-US" sz="2220"/>
              <a:t>Other networks</a:t>
            </a:r>
            <a:endParaRPr/>
          </a:p>
          <a:p>
            <a:pPr indent="-228600" lvl="1" marL="6858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20"/>
              <a:buChar char="•"/>
            </a:pPr>
            <a:r>
              <a:rPr lang="en-US" sz="2220"/>
              <a:t>type of antenna, positioning, signal reflection, diffraction, refraction…</a:t>
            </a:r>
            <a:endParaRPr sz="2220"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590"/>
              <a:buChar char="•"/>
            </a:pPr>
            <a:r>
              <a:rPr lang="en-US" sz="2590"/>
              <a:t>Measuring only signal strength or link quality from fixed points is not sufficient to get the impression about the Quality of user’s Experience (QoE)</a:t>
            </a:r>
            <a:endParaRPr sz="2590"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590"/>
              <a:buChar char="•"/>
            </a:pPr>
            <a:r>
              <a:rPr lang="en-US" sz="2590"/>
              <a:t>Vendor solutions – closed and focused on the network equipment (APs) </a:t>
            </a:r>
            <a:endParaRPr sz="259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What WiFiMon offers?</a:t>
            </a:r>
            <a:endParaRPr sz="2880"/>
          </a:p>
        </p:txBody>
      </p:sp>
      <p:sp>
        <p:nvSpPr>
          <p:cNvPr id="315" name="Google Shape;315;p45"/>
          <p:cNvSpPr txBox="1"/>
          <p:nvPr>
            <p:ph idx="1" type="body"/>
          </p:nvPr>
        </p:nvSpPr>
        <p:spPr>
          <a:xfrm>
            <a:off x="998895" y="15804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/>
              <a:t>It is a vendor-independent, open-source monitoring tool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/>
              <a:t>It is transparent to the users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/>
              <a:t>It creates a low network overhead (active monitoring tool)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/>
              <a:t>It captures user’s perception of the network quality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/>
              <a:t>It provides metrics like: throughput, latency, signal strength, link quality,…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/>
              <a:t>It is built upon the well-known open-source tools like: ELK, Akamai Boomerang, SpeedTest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WiFiMon – brief history</a:t>
            </a:r>
            <a:endParaRPr sz="2880"/>
          </a:p>
        </p:txBody>
      </p:sp>
      <p:sp>
        <p:nvSpPr>
          <p:cNvPr id="321" name="Google Shape;321;p46"/>
          <p:cNvSpPr txBox="1"/>
          <p:nvPr>
            <p:ph idx="1" type="body"/>
          </p:nvPr>
        </p:nvSpPr>
        <p:spPr>
          <a:xfrm>
            <a:off x="998900" y="1992275"/>
            <a:ext cx="9386100" cy="4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590"/>
              <a:buChar char="•"/>
            </a:pPr>
            <a:r>
              <a:rPr lang="en-US" sz="2590"/>
              <a:t>Idea from GN4-1 – how to capture the user’s perception of the WiFi network performance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590"/>
              <a:buChar char="•"/>
            </a:pPr>
            <a:r>
              <a:rPr lang="en-US" sz="2590"/>
              <a:t>Development in GN4-2 – crowdsourced WiFi monitoring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590"/>
              <a:buChar char="•"/>
            </a:pPr>
            <a:r>
              <a:rPr lang="en-US" sz="2590"/>
              <a:t>New features in GN4-3 – fixed hardware probes</a:t>
            </a:r>
            <a:endParaRPr/>
          </a:p>
          <a:p>
            <a:pPr indent="-228600" lvl="1" marL="6858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20"/>
              <a:buChar char="•"/>
            </a:pPr>
            <a:r>
              <a:rPr lang="en-US" sz="2220"/>
              <a:t>The same tools as for the crowdsourced monitoring</a:t>
            </a:r>
            <a:endParaRPr/>
          </a:p>
          <a:p>
            <a:pPr indent="-228600" lvl="1" marL="6858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20"/>
              <a:buChar char="•"/>
            </a:pPr>
            <a:r>
              <a:rPr lang="en-US" sz="2220"/>
              <a:t>Information about the signal strength and quality</a:t>
            </a:r>
            <a:endParaRPr/>
          </a:p>
          <a:p>
            <a:pPr indent="-228600" lvl="1" marL="6858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20"/>
              <a:buChar char="•"/>
            </a:pPr>
            <a:r>
              <a:rPr lang="en-US" sz="2220"/>
              <a:t>Correlation with RADIUS logs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590"/>
              <a:buChar char="•"/>
            </a:pPr>
            <a:r>
              <a:rPr lang="en-US" sz="2590"/>
              <a:t>GEANT service since July 2020</a:t>
            </a:r>
            <a:endParaRPr/>
          </a:p>
          <a:p>
            <a:pPr indent="-64135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590"/>
              <a:buNone/>
            </a:pPr>
            <a:r>
              <a:t/>
            </a:r>
            <a:endParaRPr sz="259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WiFiMon building blocks and operation</a:t>
            </a:r>
            <a:endParaRPr sz="2880"/>
          </a:p>
        </p:txBody>
      </p:sp>
      <p:sp>
        <p:nvSpPr>
          <p:cNvPr id="327" name="Google Shape;327;p47"/>
          <p:cNvSpPr txBox="1"/>
          <p:nvPr>
            <p:ph idx="1" type="body"/>
          </p:nvPr>
        </p:nvSpPr>
        <p:spPr>
          <a:xfrm>
            <a:off x="998892" y="1401818"/>
            <a:ext cx="4618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/>
              <a:t>Client – any user’s device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41B47"/>
              </a:buClr>
              <a:buSzPts val="2800"/>
              <a:buChar char="•"/>
            </a:pPr>
            <a:r>
              <a:rPr lang="en-US">
                <a:solidFill>
                  <a:srgbClr val="741B47"/>
                </a:solidFill>
              </a:rPr>
              <a:t>WHP – WiFiMon hardware probe (rPi)</a:t>
            </a:r>
            <a:endParaRPr>
              <a:solidFill>
                <a:srgbClr val="741B47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41B47"/>
              </a:buClr>
              <a:buSzPts val="2800"/>
              <a:buChar char="•"/>
            </a:pPr>
            <a:r>
              <a:rPr lang="en-US">
                <a:solidFill>
                  <a:srgbClr val="741B47"/>
                </a:solidFill>
              </a:rPr>
              <a:t>WTS – WiFiMon Test Server - measurements</a:t>
            </a:r>
            <a:endParaRPr>
              <a:solidFill>
                <a:srgbClr val="741B47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41B47"/>
              </a:buClr>
              <a:buSzPts val="2800"/>
              <a:buChar char="•"/>
            </a:pPr>
            <a:r>
              <a:rPr lang="en-US">
                <a:solidFill>
                  <a:srgbClr val="741B47"/>
                </a:solidFill>
              </a:rPr>
              <a:t>WAS – WiFiMon Analysis Server (ELK)</a:t>
            </a:r>
            <a:endParaRPr>
              <a:solidFill>
                <a:srgbClr val="741B47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/>
              <a:t>Site – popular web site (University, captive portal,…)</a:t>
            </a:r>
            <a:endParaRPr/>
          </a:p>
        </p:txBody>
      </p:sp>
      <p:sp>
        <p:nvSpPr>
          <p:cNvPr id="328" name="Google Shape;328;p47"/>
          <p:cNvSpPr/>
          <p:nvPr/>
        </p:nvSpPr>
        <p:spPr>
          <a:xfrm>
            <a:off x="9498874" y="2164079"/>
            <a:ext cx="1084218" cy="627017"/>
          </a:xfrm>
          <a:prstGeom prst="rect">
            <a:avLst/>
          </a:prstGeom>
          <a:solidFill>
            <a:srgbClr val="F7CAAC"/>
          </a:solidFill>
          <a:ln cap="flat" cmpd="sng" w="12700">
            <a:solidFill>
              <a:srgbClr val="C55A11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r" dir="81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WAS</a:t>
            </a:r>
            <a:endParaRPr b="1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47"/>
          <p:cNvSpPr/>
          <p:nvPr/>
        </p:nvSpPr>
        <p:spPr>
          <a:xfrm>
            <a:off x="9559834" y="3572681"/>
            <a:ext cx="1084218" cy="627017"/>
          </a:xfrm>
          <a:prstGeom prst="rect">
            <a:avLst/>
          </a:prstGeom>
          <a:solidFill>
            <a:srgbClr val="F7CAAC"/>
          </a:solidFill>
          <a:ln cap="flat" cmpd="sng" w="12700">
            <a:solidFill>
              <a:srgbClr val="C55A11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r" dir="81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WTS</a:t>
            </a:r>
            <a:endParaRPr b="1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47"/>
          <p:cNvSpPr/>
          <p:nvPr/>
        </p:nvSpPr>
        <p:spPr>
          <a:xfrm>
            <a:off x="7317380" y="2164079"/>
            <a:ext cx="1084218" cy="627017"/>
          </a:xfrm>
          <a:prstGeom prst="rect">
            <a:avLst/>
          </a:prstGeom>
          <a:solidFill>
            <a:srgbClr val="F7CAAC"/>
          </a:solidFill>
          <a:ln cap="flat" cmpd="sng" w="12700">
            <a:solidFill>
              <a:srgbClr val="C55A11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r" dir="81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site</a:t>
            </a:r>
            <a:endParaRPr b="1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1" name="Google Shape;331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6167848" y="3572682"/>
            <a:ext cx="1691641" cy="1691641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47"/>
          <p:cNvSpPr/>
          <p:nvPr/>
        </p:nvSpPr>
        <p:spPr>
          <a:xfrm>
            <a:off x="5462451" y="5081451"/>
            <a:ext cx="1084218" cy="627017"/>
          </a:xfrm>
          <a:prstGeom prst="rect">
            <a:avLst/>
          </a:prstGeom>
          <a:solidFill>
            <a:srgbClr val="F7CAAC"/>
          </a:solidFill>
          <a:ln cap="flat" cmpd="sng" w="12700">
            <a:solidFill>
              <a:srgbClr val="C55A11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r" dir="81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Client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47"/>
          <p:cNvSpPr/>
          <p:nvPr/>
        </p:nvSpPr>
        <p:spPr>
          <a:xfrm>
            <a:off x="6648995" y="5233850"/>
            <a:ext cx="1084218" cy="627017"/>
          </a:xfrm>
          <a:prstGeom prst="rect">
            <a:avLst/>
          </a:prstGeom>
          <a:solidFill>
            <a:srgbClr val="F7CAAC"/>
          </a:solidFill>
          <a:ln cap="flat" cmpd="sng" w="12700">
            <a:solidFill>
              <a:srgbClr val="C55A11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r" dir="81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4" name="Google Shape;334;p47"/>
          <p:cNvCxnSpPr/>
          <p:nvPr/>
        </p:nvCxnSpPr>
        <p:spPr>
          <a:xfrm rot="-5400000">
            <a:off x="5843460" y="3087250"/>
            <a:ext cx="2050800" cy="1728600"/>
          </a:xfrm>
          <a:prstGeom prst="curvedConnector3">
            <a:avLst>
              <a:gd fmla="val 50000" name="adj1"/>
            </a:avLst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335" name="Google Shape;335;p47"/>
          <p:cNvCxnSpPr/>
          <p:nvPr/>
        </p:nvCxnSpPr>
        <p:spPr>
          <a:xfrm rot="5400000">
            <a:off x="5461431" y="3120931"/>
            <a:ext cx="2050800" cy="1661100"/>
          </a:xfrm>
          <a:prstGeom prst="curvedConnector3">
            <a:avLst>
              <a:gd fmla="val 50000" name="adj1"/>
            </a:avLst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336" name="Google Shape;336;p47"/>
          <p:cNvCxnSpPr/>
          <p:nvPr/>
        </p:nvCxnSpPr>
        <p:spPr>
          <a:xfrm flipH="1" rot="10800000">
            <a:off x="6283234" y="3886189"/>
            <a:ext cx="3056709" cy="1090761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lg" w="lg" type="stealth"/>
            <a:tailEnd len="lg" w="lg" type="stealth"/>
          </a:ln>
        </p:spPr>
      </p:cxnSp>
      <p:sp>
        <p:nvSpPr>
          <p:cNvPr id="337" name="Google Shape;337;p47"/>
          <p:cNvSpPr txBox="1"/>
          <p:nvPr/>
        </p:nvSpPr>
        <p:spPr>
          <a:xfrm>
            <a:off x="7444512" y="3516857"/>
            <a:ext cx="57740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rPr>
              <a:t>visit</a:t>
            </a:r>
            <a:endParaRPr b="1" i="0" sz="1800" u="none" cap="none" strike="noStrike">
              <a:solidFill>
                <a:srgbClr val="2E75B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47"/>
          <p:cNvSpPr txBox="1"/>
          <p:nvPr/>
        </p:nvSpPr>
        <p:spPr>
          <a:xfrm>
            <a:off x="5897655" y="3582183"/>
            <a:ext cx="86318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rPr>
              <a:t>jS code</a:t>
            </a:r>
            <a:endParaRPr b="1" i="0" sz="1800" u="none" cap="none" strike="noStrike">
              <a:solidFill>
                <a:srgbClr val="2E75B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47"/>
          <p:cNvSpPr txBox="1"/>
          <p:nvPr/>
        </p:nvSpPr>
        <p:spPr>
          <a:xfrm>
            <a:off x="7834683" y="4404033"/>
            <a:ext cx="63773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rPr>
              <a:t>tests</a:t>
            </a:r>
            <a:endParaRPr b="1" i="0" sz="1800" u="none" cap="none" strike="noStrike">
              <a:solidFill>
                <a:srgbClr val="2E75B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0" name="Google Shape;340;p47"/>
          <p:cNvCxnSpPr/>
          <p:nvPr/>
        </p:nvCxnSpPr>
        <p:spPr>
          <a:xfrm flipH="1" rot="10800000">
            <a:off x="7859489" y="4199698"/>
            <a:ext cx="1528354" cy="1034153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lg" w="lg" type="stealth"/>
            <a:tailEnd len="lg" w="lg" type="stealth"/>
          </a:ln>
        </p:spPr>
      </p:cxnSp>
      <p:cxnSp>
        <p:nvCxnSpPr>
          <p:cNvPr id="341" name="Google Shape;341;p47"/>
          <p:cNvCxnSpPr/>
          <p:nvPr/>
        </p:nvCxnSpPr>
        <p:spPr>
          <a:xfrm flipH="1" rot="10800000">
            <a:off x="7317380" y="2926082"/>
            <a:ext cx="2784563" cy="1847283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sp>
        <p:nvSpPr>
          <p:cNvPr id="342" name="Google Shape;342;p47"/>
          <p:cNvSpPr txBox="1"/>
          <p:nvPr/>
        </p:nvSpPr>
        <p:spPr>
          <a:xfrm>
            <a:off x="8061572" y="3498199"/>
            <a:ext cx="8217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rPr>
              <a:t>results</a:t>
            </a:r>
            <a:endParaRPr b="1" i="0" sz="1800" u="none" cap="none" strike="noStrike">
              <a:solidFill>
                <a:srgbClr val="2E75B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2932" y="1417322"/>
            <a:ext cx="3996928" cy="2436223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4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/>
              <a:t>WiFiMon service model</a:t>
            </a:r>
            <a:endParaRPr sz="2880"/>
          </a:p>
        </p:txBody>
      </p:sp>
      <p:sp>
        <p:nvSpPr>
          <p:cNvPr id="349" name="Google Shape;349;p48"/>
          <p:cNvSpPr txBox="1"/>
          <p:nvPr>
            <p:ph idx="1" type="body"/>
          </p:nvPr>
        </p:nvSpPr>
        <p:spPr>
          <a:xfrm>
            <a:off x="998900" y="1806875"/>
            <a:ext cx="80715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Two service delivery options:</a:t>
            </a:r>
            <a:endParaRPr sz="2400"/>
          </a:p>
          <a:p>
            <a:pPr indent="-36830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-US" sz="2200"/>
              <a:t>(prefered) Download and install. Support from WiFiMon team. Interested institutions install all the components at their premises</a:t>
            </a:r>
            <a:endParaRPr sz="2200"/>
          </a:p>
          <a:p>
            <a:pPr indent="-36830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-US" sz="2200"/>
              <a:t>If needed (for testing/trying) WiFiMon team offers a central WiFiMon WAS instance per institution on NMaaS (dockerized application store)</a:t>
            </a:r>
            <a:endParaRPr sz="2200"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With Option 1 there is no p</a:t>
            </a:r>
            <a:r>
              <a:rPr lang="en-US" sz="2400"/>
              <a:t>ersonal data and PII sharing with the third party. WiFiMon offers data protection and pseudonymisation methods as will be described.</a:t>
            </a:r>
            <a:endParaRPr sz="2400"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400"/>
              <a:t>If you are interested</a:t>
            </a:r>
            <a:r>
              <a:rPr lang="en-US" sz="2400"/>
              <a:t>, register at (our mailing lists) you will get news, updates, new feature description: </a:t>
            </a:r>
            <a:r>
              <a:rPr lang="en-US" sz="2400" u="sng">
                <a:solidFill>
                  <a:schemeClr val="hlink"/>
                </a:solidFill>
                <a:hlinkClick r:id="rId4"/>
              </a:rPr>
              <a:t>https://www.geant.org/wifimon/Pages/Register.aspx</a:t>
            </a:r>
            <a:r>
              <a:rPr lang="en-US" sz="2400"/>
              <a:t> </a:t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9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WiFiMon resources</a:t>
            </a:r>
            <a:endParaRPr/>
          </a:p>
        </p:txBody>
      </p:sp>
      <p:sp>
        <p:nvSpPr>
          <p:cNvPr id="356" name="Google Shape;356;p49"/>
          <p:cNvSpPr txBox="1"/>
          <p:nvPr>
            <p:ph idx="1" type="body"/>
          </p:nvPr>
        </p:nvSpPr>
        <p:spPr>
          <a:xfrm>
            <a:off x="998900" y="2035475"/>
            <a:ext cx="91539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/>
              <a:t>GEANT WiFiMon page: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https://www.geant.org/wifimon/Pages/default.aspx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WiFiMon wiki page: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https://wiki.geant.org/display/WIF</a:t>
            </a:r>
            <a:r>
              <a:rPr lang="en-US"/>
              <a:t>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WiFiMon code: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https://bitbucket.software.geant.org/projects/WFMON/repos/agent/browse</a:t>
            </a:r>
            <a:r>
              <a:rPr lang="en-US"/>
              <a:t>   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Publications and Presentations: </a:t>
            </a:r>
            <a:r>
              <a:rPr lang="en-US" u="sng">
                <a:solidFill>
                  <a:schemeClr val="hlink"/>
                </a:solidFill>
                <a:hlinkClick r:id="rId6"/>
              </a:rPr>
              <a:t>https://wiki.geant.org/display/WIF/WiFiMon+Publications</a:t>
            </a:r>
            <a:r>
              <a:rPr lang="en-US"/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1_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