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tags/tag9.xml" ContentType="application/vnd.openxmlformats-officedocument.presentationml.tags+xml"/>
  <Override PartName="/ppt/notesSlides/notesSlide16.xml" ContentType="application/vnd.openxmlformats-officedocument.presentationml.notesSlide+xml"/>
  <Override PartName="/ppt/tags/tag10.xml" ContentType="application/vnd.openxmlformats-officedocument.presentationml.tags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tags/tag12.xml" ContentType="application/vnd.openxmlformats-officedocument.presentationml.tags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5.xml" ContentType="application/vnd.openxmlformats-officedocument.presentationml.tags+xml"/>
  <Override PartName="/ppt/notesSlides/notesSlide26.xml" ContentType="application/vnd.openxmlformats-officedocument.presentationml.notesSlide+xml"/>
  <Override PartName="/ppt/tags/tag16.xml" ContentType="application/vnd.openxmlformats-officedocument.presentationml.tags+xml"/>
  <Override PartName="/ppt/notesSlides/notesSlide27.xml" ContentType="application/vnd.openxmlformats-officedocument.presentationml.notesSlide+xml"/>
  <Override PartName="/ppt/tags/tag17.xml" ContentType="application/vnd.openxmlformats-officedocument.presentationml.tags+xml"/>
  <Override PartName="/ppt/notesSlides/notesSlide28.xml" ContentType="application/vnd.openxmlformats-officedocument.presentationml.notesSlide+xml"/>
  <Override PartName="/ppt/tags/tag18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34"/>
  </p:notesMasterIdLst>
  <p:sldIdLst>
    <p:sldId id="256" r:id="rId4"/>
    <p:sldId id="325" r:id="rId5"/>
    <p:sldId id="257" r:id="rId6"/>
    <p:sldId id="293" r:id="rId7"/>
    <p:sldId id="326" r:id="rId8"/>
    <p:sldId id="319" r:id="rId9"/>
    <p:sldId id="294" r:id="rId10"/>
    <p:sldId id="324" r:id="rId11"/>
    <p:sldId id="304" r:id="rId12"/>
    <p:sldId id="305" r:id="rId13"/>
    <p:sldId id="306" r:id="rId14"/>
    <p:sldId id="295" r:id="rId15"/>
    <p:sldId id="307" r:id="rId16"/>
    <p:sldId id="318" r:id="rId17"/>
    <p:sldId id="297" r:id="rId18"/>
    <p:sldId id="311" r:id="rId19"/>
    <p:sldId id="322" r:id="rId20"/>
    <p:sldId id="309" r:id="rId21"/>
    <p:sldId id="323" r:id="rId22"/>
    <p:sldId id="320" r:id="rId23"/>
    <p:sldId id="312" r:id="rId24"/>
    <p:sldId id="313" r:id="rId25"/>
    <p:sldId id="314" r:id="rId26"/>
    <p:sldId id="315" r:id="rId27"/>
    <p:sldId id="316" r:id="rId28"/>
    <p:sldId id="317" r:id="rId29"/>
    <p:sldId id="321" r:id="rId30"/>
    <p:sldId id="296" r:id="rId31"/>
    <p:sldId id="310" r:id="rId32"/>
    <p:sldId id="292" r:id="rId3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83" autoAdjust="0"/>
    <p:restoredTop sz="86518" autoAdjust="0"/>
  </p:normalViewPr>
  <p:slideViewPr>
    <p:cSldViewPr snapToGrid="0">
      <p:cViewPr varScale="1">
        <p:scale>
          <a:sx n="99" d="100"/>
          <a:sy n="99" d="100"/>
        </p:scale>
        <p:origin x="44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763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6946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661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07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4292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88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4810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8154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25041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185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2395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7845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6539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380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9595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23198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8863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86714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01324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3931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838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9803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5039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44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9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3067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93449" y="1164656"/>
            <a:ext cx="7195835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</a:rPr>
              <a:t>Wi-Fi Network Monitoring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</a:rPr>
              <a:t>with GÉANT </a:t>
            </a:r>
            <a:r>
              <a:rPr lang="en-US" sz="3600" b="1" dirty="0" err="1">
                <a:solidFill>
                  <a:schemeClr val="bg1"/>
                </a:solidFill>
              </a:rPr>
              <a:t>WiFiMon</a:t>
            </a:r>
            <a:endParaRPr sz="36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84213" y="2517147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NTUA/GRNET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92901" y="4473676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South</a:t>
            </a:r>
            <a:r>
              <a:rPr lang="en-US" sz="2000" b="1" i="0" u="none" strike="noStrike" cap="none" baseline="0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East Europe (SEE) 10</a:t>
            </a:r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b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1800" b="1" i="0" u="none" strike="noStrike" cap="none" dirty="0">
                <a:solidFill>
                  <a:srgbClr val="F9F9F9"/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Ripe</a:t>
            </a:r>
            <a:r>
              <a:rPr lang="en-US" sz="1800" b="1" i="0" u="none" strike="noStrike" cap="none" baseline="0" dirty="0">
                <a:solidFill>
                  <a:srgbClr val="F9F9F9"/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 NCC Regional Meeting</a:t>
            </a:r>
            <a:endParaRPr lang="en-US" sz="2000" b="1" i="0" u="none" strike="noStrike" cap="none" dirty="0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 April 2022, Ljubljana, Slovenia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hyperlink" Target="http://dl.ifip.org/db/conf/wons/wons2021/1570695031.pdf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6" Type="http://schemas.openxmlformats.org/officeDocument/2006/relationships/hyperlink" Target="https://wiki.geant.org/display/WIF/WiFiMon+Publications" TargetMode="External"/><Relationship Id="rId5" Type="http://schemas.openxmlformats.org/officeDocument/2006/relationships/hyperlink" Target="https://www.youtube.com/watch?v=VXQV2zWRKgo" TargetMode="External"/><Relationship Id="rId4" Type="http://schemas.openxmlformats.org/officeDocument/2006/relationships/hyperlink" Target="https://www.youtube.com/watch?v=9LuGlF6JSn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hyperlink" Target="https://github.com/librespeed/speedtest" TargetMode="External"/><Relationship Id="rId5" Type="http://schemas.openxmlformats.org/officeDocument/2006/relationships/hyperlink" Target="https://github.com/akamai/boomerang" TargetMode="External"/><Relationship Id="rId4" Type="http://schemas.openxmlformats.org/officeDocument/2006/relationships/hyperlink" Target="https://code.google.com/archive/p/nettes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Software Probes </a:t>
            </a:r>
            <a:r>
              <a:rPr lang="en-US" sz="3600" dirty="0"/>
              <a:t>(</a:t>
            </a:r>
            <a:r>
              <a:rPr lang="en-US" sz="3600" i="1" dirty="0"/>
              <a:t>WSP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02D72B32-D633-4A52-8542-F8B48943E65D}"/>
              </a:ext>
            </a:extLst>
          </p:cNvPr>
          <p:cNvSpPr txBox="1">
            <a:spLocks/>
          </p:cNvSpPr>
          <p:nvPr/>
        </p:nvSpPr>
        <p:spPr>
          <a:xfrm>
            <a:off x="0" y="663118"/>
            <a:ext cx="11043138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User devices </a:t>
            </a:r>
            <a:r>
              <a:rPr lang="en-US" sz="2400" dirty="0"/>
              <a:t>(laptops, smartphones, …)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Crowdsourced measurements triggered against the </a:t>
            </a:r>
            <a:r>
              <a:rPr lang="en-US" sz="2400" i="1" dirty="0"/>
              <a:t>WTS</a:t>
            </a:r>
            <a:r>
              <a:rPr lang="en-US" sz="2400" dirty="0"/>
              <a:t> when users visit a </a:t>
            </a:r>
            <a:r>
              <a:rPr lang="en-US" sz="2400" i="1" dirty="0"/>
              <a:t>WiFiMon</a:t>
            </a:r>
            <a:r>
              <a:rPr lang="en-US" sz="2400" dirty="0"/>
              <a:t>-enabled site (</a:t>
            </a:r>
            <a:r>
              <a:rPr lang="en-US" sz="2400" b="1" dirty="0">
                <a:solidFill>
                  <a:srgbClr val="FF0000"/>
                </a:solidFill>
              </a:rPr>
              <a:t>not triggered by end users themselves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No requirement for additional software within user devices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Repetitive measurements regulated via a cookie value (</a:t>
            </a:r>
            <a:r>
              <a:rPr lang="en-US" sz="2400" i="1" dirty="0"/>
              <a:t>WAS</a:t>
            </a:r>
            <a:r>
              <a:rPr lang="en-US" sz="2400" dirty="0"/>
              <a:t>/</a:t>
            </a:r>
            <a:r>
              <a:rPr lang="en-US" sz="2400" i="1" dirty="0"/>
              <a:t>WTS </a:t>
            </a:r>
            <a:r>
              <a:rPr lang="en-US" sz="2400" dirty="0"/>
              <a:t>not overloaded)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79BB80-A5C7-47CE-AE9B-CDF72F682F7B}"/>
              </a:ext>
            </a:extLst>
          </p:cNvPr>
          <p:cNvSpPr txBox="1"/>
          <p:nvPr/>
        </p:nvSpPr>
        <p:spPr>
          <a:xfrm>
            <a:off x="122221" y="3067487"/>
            <a:ext cx="7961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FF0000"/>
                </a:solidFill>
              </a:rPr>
              <a:t>Example</a:t>
            </a:r>
            <a:r>
              <a:rPr lang="en-US" sz="2400" b="1" i="1" dirty="0">
                <a:solidFill>
                  <a:srgbClr val="FF0000"/>
                </a:solidFill>
              </a:rPr>
              <a:t>: 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Lines for Akamai Boomerang test tool </a:t>
            </a:r>
          </a:p>
          <a:p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(injected in a sample web site)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6BC287-BCB0-4723-877C-EC1A5C1FB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6"/>
          <a:stretch/>
        </p:blipFill>
        <p:spPr>
          <a:xfrm>
            <a:off x="122221" y="4021338"/>
            <a:ext cx="10197436" cy="27270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094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5933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Hardware Probes</a:t>
            </a:r>
            <a:r>
              <a:rPr lang="en-US" sz="3600" dirty="0"/>
              <a:t> (</a:t>
            </a:r>
            <a:r>
              <a:rPr lang="en-US" sz="3600" i="1" dirty="0"/>
              <a:t>WHP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44379" y="613852"/>
            <a:ext cx="11064240" cy="241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Wi-Fi performance measurements from </a:t>
            </a:r>
            <a:r>
              <a:rPr lang="en-US" sz="2400" b="1" dirty="0">
                <a:solidFill>
                  <a:srgbClr val="FF0000"/>
                </a:solidFill>
              </a:rPr>
              <a:t>fixed points </a:t>
            </a:r>
            <a:r>
              <a:rPr lang="en-US" sz="2400" dirty="0"/>
              <a:t>within the network 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      (distance between </a:t>
            </a:r>
            <a:r>
              <a:rPr lang="en-US" sz="2400" i="1" dirty="0"/>
              <a:t>WHP</a:t>
            </a:r>
            <a:r>
              <a:rPr lang="en-US" sz="2400" dirty="0"/>
              <a:t>s and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  <a:r>
              <a:rPr lang="en-US" sz="2400" i="1" dirty="0"/>
              <a:t> </a:t>
            </a:r>
            <a:r>
              <a:rPr lang="en-US" sz="2400" dirty="0"/>
              <a:t>is relatively constant)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Baseline throughput that complements crowdsourced measurements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      (probes are standalone and can be used without crowdsourced measurements)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Performance measurements similar to </a:t>
            </a:r>
            <a:r>
              <a:rPr lang="en-US" sz="2400" i="1" dirty="0">
                <a:sym typeface="Wingdings" panose="05000000000000000000" pitchFamily="2" charset="2"/>
              </a:rPr>
              <a:t>WSP</a:t>
            </a:r>
            <a:r>
              <a:rPr lang="en-US" sz="2400" dirty="0">
                <a:sym typeface="Wingdings" panose="05000000000000000000" pitchFamily="2" charset="2"/>
              </a:rPr>
              <a:t>s (on predefined intervals)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Additional data about monitored and nearby </a:t>
            </a:r>
            <a:r>
              <a:rPr lang="en-US" sz="2400" i="1" dirty="0">
                <a:sym typeface="Wingdings" panose="05000000000000000000" pitchFamily="2" charset="2"/>
              </a:rPr>
              <a:t>ESSID</a:t>
            </a:r>
            <a:r>
              <a:rPr lang="en-US" sz="2400" dirty="0">
                <a:sym typeface="Wingdings" panose="05000000000000000000" pitchFamily="2" charset="2"/>
              </a:rPr>
              <a:t>’s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(</a:t>
            </a:r>
            <a:r>
              <a:rPr lang="en-US" sz="2400" i="1" dirty="0">
                <a:sym typeface="Wingdings" panose="05000000000000000000" pitchFamily="2" charset="2"/>
              </a:rPr>
              <a:t>AP</a:t>
            </a:r>
            <a:r>
              <a:rPr lang="en-US" sz="2400" dirty="0">
                <a:sym typeface="Wingdings" panose="05000000000000000000" pitchFamily="2" charset="2"/>
              </a:rPr>
              <a:t>s, signal strength, link quality, bit rate, TX power)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B8E50-AEE5-4473-B7C6-234A7DE0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89" y="3826399"/>
            <a:ext cx="9962010" cy="1232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75A74A-3EFE-4663-89E6-6A006E167D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4" t="5716" r="1992" b="6358"/>
          <a:stretch/>
        </p:blipFill>
        <p:spPr>
          <a:xfrm>
            <a:off x="6926344" y="4891625"/>
            <a:ext cx="3288060" cy="1885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1EF21-E467-48A4-8FEB-4A9C31C1DA0B}"/>
              </a:ext>
            </a:extLst>
          </p:cNvPr>
          <p:cNvSpPr txBox="1"/>
          <p:nvPr/>
        </p:nvSpPr>
        <p:spPr>
          <a:xfrm>
            <a:off x="144379" y="3441096"/>
            <a:ext cx="688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Triggering measurements based on </a:t>
            </a:r>
            <a:r>
              <a:rPr lang="en-US" sz="2400" b="1" i="1" dirty="0">
                <a:solidFill>
                  <a:srgbClr val="FF0000"/>
                </a:solidFill>
              </a:rPr>
              <a:t>crontabs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6EB06-E965-4078-8916-06DB850E5E8E}"/>
              </a:ext>
            </a:extLst>
          </p:cNvPr>
          <p:cNvSpPr txBox="1"/>
          <p:nvPr/>
        </p:nvSpPr>
        <p:spPr>
          <a:xfrm>
            <a:off x="981381" y="5413151"/>
            <a:ext cx="5523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Tested for 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Raspberry Pi v3 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v4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</a:p>
          <a:p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Possible for any single-board computer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488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C38AE4-B3AD-4070-8A59-78D260449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325" y="497347"/>
            <a:ext cx="7408387" cy="520351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Analysis Server </a:t>
            </a:r>
            <a:r>
              <a:rPr lang="en-US" sz="3600" dirty="0"/>
              <a:t>(</a:t>
            </a:r>
            <a:r>
              <a:rPr lang="en-US" sz="3600" i="1" dirty="0"/>
              <a:t>WAS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98B85139-580B-4875-A4A9-7FE2BFE7BC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137" y="5728068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/>
              <a:t>WAS</a:t>
            </a:r>
            <a:r>
              <a:rPr lang="en-US" b="1" dirty="0"/>
              <a:t> Modules: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Agent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Collects and processes the received monitoring data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User Interface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UI</a:t>
            </a:r>
            <a:r>
              <a:rPr lang="en-US" sz="2400" b="1" dirty="0">
                <a:solidFill>
                  <a:srgbClr val="FF0000"/>
                </a:solidFill>
              </a:rPr>
              <a:t>):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Depicts the results of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2370549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(1)</a:t>
            </a:r>
            <a:endParaRPr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0C2B96-4DB2-4B21-A663-179720F41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77" y="790160"/>
            <a:ext cx="10469405" cy="5277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D77865-6A4E-47D5-851A-B2E932E56657}"/>
              </a:ext>
            </a:extLst>
          </p:cNvPr>
          <p:cNvSpPr txBox="1"/>
          <p:nvPr/>
        </p:nvSpPr>
        <p:spPr>
          <a:xfrm>
            <a:off x="1903792" y="6264400"/>
            <a:ext cx="6120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from 3 </a:t>
            </a:r>
            <a:r>
              <a:rPr lang="en-US" sz="2000" b="1" i="1" dirty="0">
                <a:solidFill>
                  <a:srgbClr val="FF0000"/>
                </a:solidFill>
              </a:rPr>
              <a:t>WHPs </a:t>
            </a:r>
            <a:r>
              <a:rPr lang="en-US" sz="2000" b="1" dirty="0">
                <a:solidFill>
                  <a:srgbClr val="FF0000"/>
                </a:solidFill>
              </a:rPr>
              <a:t>during a 60-minute interval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3F99A2-CF99-4319-A79C-5FF0FD62ADE7}"/>
              </a:ext>
            </a:extLst>
          </p:cNvPr>
          <p:cNvCxnSpPr/>
          <p:nvPr/>
        </p:nvCxnSpPr>
        <p:spPr>
          <a:xfrm flipV="1">
            <a:off x="1741963" y="1440244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220473E-130B-4107-87B5-747C2E4E58F8}"/>
              </a:ext>
            </a:extLst>
          </p:cNvPr>
          <p:cNvSpPr txBox="1"/>
          <p:nvPr/>
        </p:nvSpPr>
        <p:spPr>
          <a:xfrm>
            <a:off x="2429680" y="121241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per </a:t>
            </a:r>
            <a:r>
              <a:rPr lang="en-US" sz="2000" b="1" i="1" dirty="0">
                <a:solidFill>
                  <a:srgbClr val="FF0000"/>
                </a:solidFill>
              </a:rPr>
              <a:t>WHP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71648D-7459-4DC5-9CF9-0DC3458BCA85}"/>
              </a:ext>
            </a:extLst>
          </p:cNvPr>
          <p:cNvCxnSpPr/>
          <p:nvPr/>
        </p:nvCxnSpPr>
        <p:spPr>
          <a:xfrm flipV="1">
            <a:off x="6177872" y="1412467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6840481" y="1172656"/>
            <a:ext cx="2608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Aggregated Results</a:t>
            </a:r>
          </a:p>
        </p:txBody>
      </p:sp>
    </p:spTree>
    <p:extLst>
      <p:ext uri="{BB962C8B-B14F-4D97-AF65-F5344CB8AC3E}">
        <p14:creationId xmlns:p14="http://schemas.microsoft.com/office/powerpoint/2010/main" val="2209766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(2)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60556" y="592081"/>
            <a:ext cx="11064240" cy="241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Dashboards available for: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Average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Median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Maximum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Minimum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95</a:t>
            </a:r>
            <a:r>
              <a:rPr lang="en-US" sz="2400" baseline="30000" dirty="0"/>
              <a:t>th</a:t>
            </a:r>
            <a:r>
              <a:rPr lang="en-US" sz="2400" dirty="0"/>
              <a:t> Percentile values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Depicting estimations of: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Download throughput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Upload throughput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HTTP ping Round Trip Time (RTT)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That may be: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Uncorrelated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Correlated with the available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5936908" y="1103598"/>
            <a:ext cx="444865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Sources: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Crowdsourced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Hardware Probe measurements</a:t>
            </a:r>
          </a:p>
        </p:txBody>
      </p:sp>
    </p:spTree>
    <p:extLst>
      <p:ext uri="{BB962C8B-B14F-4D97-AF65-F5344CB8AC3E}">
        <p14:creationId xmlns:p14="http://schemas.microsoft.com/office/powerpoint/2010/main" val="2263099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37" y="5046287"/>
            <a:ext cx="10033348" cy="1779055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Correlation with </a:t>
            </a:r>
            <a:r>
              <a:rPr lang="en-US" sz="3600" i="1" dirty="0"/>
              <a:t>RADIUS</a:t>
            </a:r>
            <a:r>
              <a:rPr lang="en-US" sz="3600" dirty="0"/>
              <a:t>/</a:t>
            </a:r>
            <a:r>
              <a:rPr lang="en-US" sz="3600" i="1" dirty="0"/>
              <a:t>DHCP</a:t>
            </a:r>
            <a:r>
              <a:rPr lang="en-US" sz="3600" dirty="0"/>
              <a:t> Logs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60950" y="237998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/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With end user IP address (relying solely on </a:t>
            </a:r>
            <a:r>
              <a:rPr lang="en-US" sz="2400" i="1" dirty="0"/>
              <a:t>RADIUS</a:t>
            </a:r>
            <a:r>
              <a:rPr lang="en-US" sz="2400" dirty="0"/>
              <a:t> logs)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With end user MAC address (using both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logs)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4C7FF15-30EE-446E-80DE-0ED1C47AFAFB}"/>
              </a:ext>
            </a:extLst>
          </p:cNvPr>
          <p:cNvSpPr txBox="1">
            <a:spLocks/>
          </p:cNvSpPr>
          <p:nvPr/>
        </p:nvSpPr>
        <p:spPr>
          <a:xfrm>
            <a:off x="160949" y="3772560"/>
            <a:ext cx="10612153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Personally Identifiable Information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PII</a:t>
            </a:r>
            <a:r>
              <a:rPr lang="en-US" sz="2400" b="1" dirty="0">
                <a:solidFill>
                  <a:srgbClr val="FF0000"/>
                </a:solidFill>
              </a:rPr>
              <a:t>): </a:t>
            </a:r>
            <a:r>
              <a:rPr lang="en-US" sz="2400" dirty="0"/>
              <a:t>IP and MAC addresses are secured in transit using a TLS-encrypted channel and stored hashed in </a:t>
            </a:r>
            <a:r>
              <a:rPr lang="en-US" sz="2400" i="1" dirty="0"/>
              <a:t>WAS</a:t>
            </a:r>
            <a:r>
              <a:rPr lang="en-US" sz="2400" dirty="0"/>
              <a:t> (based on </a:t>
            </a:r>
            <a:r>
              <a:rPr lang="en-US" sz="2400" i="1" dirty="0"/>
              <a:t>X-Pack</a:t>
            </a:r>
            <a:r>
              <a:rPr lang="en-US" sz="2400" dirty="0"/>
              <a:t>)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Logs are: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Extracted from </a:t>
            </a:r>
            <a:r>
              <a:rPr lang="en-US" sz="2400" i="1" dirty="0"/>
              <a:t>RADIUS</a:t>
            </a:r>
            <a:r>
              <a:rPr lang="en-US" sz="2400" dirty="0"/>
              <a:t>/</a:t>
            </a:r>
            <a:r>
              <a:rPr lang="en-US" sz="2400" i="1" dirty="0"/>
              <a:t>DHCP</a:t>
            </a:r>
            <a:r>
              <a:rPr lang="en-US" sz="2400" dirty="0"/>
              <a:t> servers using </a:t>
            </a:r>
            <a:r>
              <a:rPr lang="en-US" sz="2400" b="1" i="1" dirty="0" err="1">
                <a:solidFill>
                  <a:srgbClr val="FF0000"/>
                </a:solidFill>
              </a:rPr>
              <a:t>Filebeat</a:t>
            </a:r>
            <a:endParaRPr lang="en-US" sz="2400" b="1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/>
              <a:t>Processed and transformed by </a:t>
            </a:r>
            <a:r>
              <a:rPr lang="en-US" sz="2400" b="1" i="1" dirty="0">
                <a:solidFill>
                  <a:srgbClr val="FF0000"/>
                </a:solidFill>
              </a:rPr>
              <a:t>Logstash</a:t>
            </a:r>
            <a:r>
              <a:rPr lang="en-US" sz="2400" dirty="0"/>
              <a:t> in </a:t>
            </a:r>
            <a:r>
              <a:rPr lang="en-US" sz="2400" i="1" dirty="0"/>
              <a:t>WAS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Stored in </a:t>
            </a:r>
            <a:r>
              <a:rPr lang="en-US" sz="2400" b="1" i="1" dirty="0">
                <a:solidFill>
                  <a:srgbClr val="FF0000"/>
                </a:solidFill>
              </a:rPr>
              <a:t>Elasticsearch</a:t>
            </a:r>
            <a:r>
              <a:rPr lang="en-US" sz="2400" dirty="0"/>
              <a:t> of </a:t>
            </a:r>
            <a:r>
              <a:rPr lang="en-US" sz="2400" i="1" dirty="0"/>
              <a:t>WAS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48A8AC9-B7E2-4EDB-BD4A-930C8283C4B3}"/>
              </a:ext>
            </a:extLst>
          </p:cNvPr>
          <p:cNvSpPr txBox="1">
            <a:spLocks/>
          </p:cNvSpPr>
          <p:nvPr/>
        </p:nvSpPr>
        <p:spPr>
          <a:xfrm>
            <a:off x="160950" y="4535868"/>
            <a:ext cx="10385964" cy="42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dirty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677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2494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Other Features of </a:t>
            </a:r>
            <a:r>
              <a:rPr lang="en-US" sz="3600" i="1" dirty="0" err="1"/>
              <a:t>WiFiMon</a:t>
            </a:r>
            <a:endParaRPr sz="3600" i="1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1199149"/>
            <a:ext cx="10457347" cy="5253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Notification of </a:t>
            </a:r>
            <a:r>
              <a:rPr lang="en-US" sz="2400" b="1" i="1" dirty="0"/>
              <a:t>WiFiMon</a:t>
            </a:r>
            <a:r>
              <a:rPr lang="en-US" sz="2400" b="1" dirty="0"/>
              <a:t> version updates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 err="1"/>
              <a:t>WiFiMon</a:t>
            </a:r>
            <a:r>
              <a:rPr lang="en-US" sz="2400" dirty="0"/>
              <a:t> Users are informed of new versions from the UI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Enables monitoring </a:t>
            </a:r>
            <a:r>
              <a:rPr lang="en-US" sz="2400" i="1" dirty="0"/>
              <a:t>WiFiMon</a:t>
            </a:r>
            <a:r>
              <a:rPr lang="en-US" sz="2400" dirty="0"/>
              <a:t> utilization (optional feature)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b="1" dirty="0"/>
              <a:t>Log Exporter specifically designed for </a:t>
            </a:r>
            <a:r>
              <a:rPr lang="en-US" sz="2400" b="1" i="1" dirty="0" err="1"/>
              <a:t>eduroam</a:t>
            </a:r>
            <a:endParaRPr lang="en-US" sz="2400" b="1" i="1" dirty="0"/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WHP</a:t>
            </a:r>
            <a:r>
              <a:rPr lang="en-US" sz="2400" dirty="0"/>
              <a:t> data exported towards the JSON collector of </a:t>
            </a:r>
            <a:r>
              <a:rPr lang="en-US" sz="2400" i="1" dirty="0" err="1"/>
              <a:t>eduroam</a:t>
            </a:r>
            <a:r>
              <a:rPr lang="en-US" sz="2400" i="1" dirty="0"/>
              <a:t> </a:t>
            </a:r>
            <a:r>
              <a:rPr lang="en-US" sz="2400" dirty="0"/>
              <a:t>(optional)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May be used with any JSON collector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b="1" i="1" dirty="0"/>
              <a:t>WTS</a:t>
            </a:r>
            <a:r>
              <a:rPr lang="en-US" sz="2400" b="1" dirty="0"/>
              <a:t> location information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Facilitates using multiple </a:t>
            </a:r>
            <a:r>
              <a:rPr lang="en-US" sz="2400" i="1" dirty="0"/>
              <a:t>WTS</a:t>
            </a:r>
            <a:r>
              <a:rPr lang="en-US" sz="2400" dirty="0"/>
              <a:t> instances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Monitoring multiple sites with a single </a:t>
            </a:r>
            <a:r>
              <a:rPr lang="en-US" sz="2400" i="1" dirty="0"/>
              <a:t>WAS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375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4465730" y="2622512"/>
            <a:ext cx="3067185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Installation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7354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Installation</a:t>
            </a:r>
            <a:endParaRPr sz="3600" i="1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160949" y="941204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Institutions install all components </a:t>
            </a:r>
            <a:r>
              <a:rPr lang="en-US" sz="2400" b="1" dirty="0">
                <a:solidFill>
                  <a:srgbClr val="FF0000"/>
                </a:solidFill>
              </a:rPr>
              <a:t>within their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b="1" dirty="0"/>
              <a:t>Ansible playbook </a:t>
            </a:r>
            <a:r>
              <a:rPr lang="en-US" sz="2400" dirty="0"/>
              <a:t>for </a:t>
            </a:r>
            <a:r>
              <a:rPr lang="en-US" sz="2400" b="1" i="1" dirty="0"/>
              <a:t>WAS</a:t>
            </a:r>
            <a:r>
              <a:rPr lang="en-US" sz="2400" dirty="0"/>
              <a:t> automated installation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Manual installation for </a:t>
            </a:r>
            <a:r>
              <a:rPr lang="en-US" sz="2400" i="1" dirty="0"/>
              <a:t>WTS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All data stay within the institution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all components</a:t>
            </a: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008CD703-81CC-43C1-9C81-1CC2AF4B6A06}"/>
              </a:ext>
            </a:extLst>
          </p:cNvPr>
          <p:cNvSpPr txBox="1">
            <a:spLocks/>
          </p:cNvSpPr>
          <p:nvPr/>
        </p:nvSpPr>
        <p:spPr>
          <a:xfrm>
            <a:off x="1874039" y="6032905"/>
            <a:ext cx="8181511" cy="41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Manual WAS installation: </a:t>
            </a:r>
            <a:r>
              <a:rPr lang="en-US" sz="2400" dirty="0"/>
              <a:t>Abandoned by </a:t>
            </a:r>
            <a:r>
              <a:rPr lang="en-US" sz="2400" i="1" dirty="0"/>
              <a:t>WiFiMon</a:t>
            </a: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EE3E0737-F825-4A0F-B7FF-212CB389A7B8}"/>
              </a:ext>
            </a:extLst>
          </p:cNvPr>
          <p:cNvSpPr txBox="1">
            <a:spLocks/>
          </p:cNvSpPr>
          <p:nvPr/>
        </p:nvSpPr>
        <p:spPr>
          <a:xfrm>
            <a:off x="160949" y="3386321"/>
            <a:ext cx="9321987" cy="1676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i="1" dirty="0" err="1">
                <a:solidFill>
                  <a:srgbClr val="FF0000"/>
                </a:solidFill>
              </a:rPr>
              <a:t>NMaaS</a:t>
            </a:r>
            <a:r>
              <a:rPr lang="en-US" sz="2400" dirty="0"/>
              <a:t> (more appropriate for testing/trying </a:t>
            </a:r>
            <a:r>
              <a:rPr lang="en-US" sz="2400" i="1" dirty="0"/>
              <a:t>WiFiMon</a:t>
            </a:r>
            <a:r>
              <a:rPr lang="en-US" sz="2400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Another </a:t>
            </a:r>
            <a:r>
              <a:rPr lang="en-US" sz="2400" i="1" dirty="0"/>
              <a:t>GÉANT</a:t>
            </a:r>
            <a:r>
              <a:rPr lang="en-US" sz="2400" dirty="0"/>
              <a:t> Service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WiFiMon</a:t>
            </a:r>
            <a:r>
              <a:rPr lang="en-US" sz="2400" dirty="0"/>
              <a:t> </a:t>
            </a:r>
            <a:r>
              <a:rPr lang="en-US" sz="2400" i="1" dirty="0"/>
              <a:t>WAS</a:t>
            </a:r>
            <a:r>
              <a:rPr lang="en-US" sz="2400" dirty="0"/>
              <a:t> instance deployed on </a:t>
            </a:r>
            <a:r>
              <a:rPr lang="en-US" sz="2400" i="1" dirty="0" err="1"/>
              <a:t>NMaaS</a:t>
            </a:r>
            <a:endParaRPr lang="en-US" sz="2400" dirty="0"/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WTS</a:t>
            </a:r>
            <a:r>
              <a:rPr lang="en-US" sz="2400" dirty="0"/>
              <a:t> installation still required by institutions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  </a:t>
            </a:r>
            <a:r>
              <a:rPr lang="en-US" sz="2400" b="1" dirty="0"/>
              <a:t>(</a:t>
            </a:r>
            <a:r>
              <a:rPr lang="en-US" sz="2400" b="1" i="1" dirty="0"/>
              <a:t>should be close to the monitored network</a:t>
            </a:r>
            <a:r>
              <a:rPr lang="en-US" sz="2400" b="1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interfacing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i="1" dirty="0"/>
              <a:t>        WTS</a:t>
            </a:r>
            <a:r>
              <a:rPr lang="en-US" sz="2400" dirty="0"/>
              <a:t> and </a:t>
            </a:r>
            <a:r>
              <a:rPr lang="en-US" sz="2400" i="1" dirty="0" err="1"/>
              <a:t>Dockerized</a:t>
            </a:r>
            <a:r>
              <a:rPr lang="en-US" sz="2400" i="1" dirty="0"/>
              <a:t> WAS</a:t>
            </a:r>
            <a:r>
              <a:rPr lang="en-US" sz="2400" dirty="0"/>
              <a:t> on </a:t>
            </a:r>
            <a:r>
              <a:rPr lang="en-US" sz="2400" i="1" dirty="0" err="1"/>
              <a:t>NMaaS</a:t>
            </a:r>
            <a:endParaRPr lang="en-US" sz="2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C85F-25C4-49C2-A52F-4B28EE4E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25" y="2638734"/>
            <a:ext cx="2399547" cy="2278706"/>
          </a:xfrm>
          <a:prstGeom prst="rect">
            <a:avLst/>
          </a:prstGeom>
        </p:spPr>
      </p:pic>
      <p:sp>
        <p:nvSpPr>
          <p:cNvPr id="16" name="Google Shape;296;p42">
            <a:extLst>
              <a:ext uri="{FF2B5EF4-FFF2-40B4-BE49-F238E27FC236}">
                <a16:creationId xmlns:a16="http://schemas.microsoft.com/office/drawing/2014/main" id="{EE56ACB7-8398-4F02-91BF-ADBF190E711C}"/>
              </a:ext>
            </a:extLst>
          </p:cNvPr>
          <p:cNvSpPr txBox="1">
            <a:spLocks/>
          </p:cNvSpPr>
          <p:nvPr/>
        </p:nvSpPr>
        <p:spPr>
          <a:xfrm>
            <a:off x="8393593" y="2129228"/>
            <a:ext cx="2711210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 err="1">
                <a:solidFill>
                  <a:srgbClr val="FF0000"/>
                </a:solidFill>
              </a:rPr>
              <a:t>NMaaS</a:t>
            </a:r>
            <a:r>
              <a:rPr lang="en-US" b="1" i="1" dirty="0">
                <a:solidFill>
                  <a:srgbClr val="FF0000"/>
                </a:solidFill>
              </a:rPr>
              <a:t> Portfolio</a:t>
            </a:r>
            <a:endParaRPr lang="en-US" b="1" dirty="0"/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60950" y="69986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Options:</a:t>
            </a:r>
          </a:p>
        </p:txBody>
      </p:sp>
      <p:sp>
        <p:nvSpPr>
          <p:cNvPr id="18" name="Google Shape;296;p42">
            <a:extLst>
              <a:ext uri="{FF2B5EF4-FFF2-40B4-BE49-F238E27FC236}">
                <a16:creationId xmlns:a16="http://schemas.microsoft.com/office/drawing/2014/main" id="{1F4213AA-0D15-4D1F-AB4E-7EA0F19180C3}"/>
              </a:ext>
            </a:extLst>
          </p:cNvPr>
          <p:cNvSpPr txBox="1">
            <a:spLocks/>
          </p:cNvSpPr>
          <p:nvPr/>
        </p:nvSpPr>
        <p:spPr>
          <a:xfrm>
            <a:off x="5853515" y="289908"/>
            <a:ext cx="5095457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i="1" dirty="0">
                <a:solidFill>
                  <a:srgbClr val="FF0000"/>
                </a:solidFill>
              </a:rPr>
              <a:t>GÉANT Service </a:t>
            </a:r>
            <a:r>
              <a:rPr lang="en-US" b="1" i="1" dirty="0">
                <a:solidFill>
                  <a:schemeClr val="tx1"/>
                </a:solidFill>
              </a:rPr>
              <a:t>since</a:t>
            </a:r>
            <a:r>
              <a:rPr lang="en-US" b="1" i="1" dirty="0">
                <a:solidFill>
                  <a:srgbClr val="FF0000"/>
                </a:solidFill>
              </a:rPr>
              <a:t> 2020!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80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22403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 err="1"/>
              <a:t>Ansible</a:t>
            </a:r>
            <a:r>
              <a:rPr lang="en-US" sz="3600" i="1" dirty="0"/>
              <a:t> WAS Installation</a:t>
            </a:r>
            <a:endParaRPr sz="3600" i="1" dirty="0"/>
          </a:p>
        </p:txBody>
      </p:sp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1826" y="1024058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Specs (minimum/recommended):</a:t>
            </a:r>
          </a:p>
        </p:txBody>
      </p:sp>
      <p:sp>
        <p:nvSpPr>
          <p:cNvPr id="14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287247" y="1512490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/>
              <a:t>4 CPU cores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8 GB / 16 GB RAM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10 GB / 50 GB Free Space  </a:t>
            </a: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6597683" y="102793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Operating Systems Tested:</a:t>
            </a:r>
          </a:p>
        </p:txBody>
      </p:sp>
      <p:sp>
        <p:nvSpPr>
          <p:cNvPr id="19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6883990" y="1488395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/>
              <a:t>Debian</a:t>
            </a:r>
            <a:r>
              <a:rPr lang="en-US" sz="2400" dirty="0"/>
              <a:t> 10</a:t>
            </a:r>
          </a:p>
          <a:p>
            <a:pPr>
              <a:spcBef>
                <a:spcPts val="0"/>
              </a:spcBef>
            </a:pPr>
            <a:r>
              <a:rPr lang="en-US" sz="2400" dirty="0" err="1"/>
              <a:t>Debian</a:t>
            </a:r>
            <a:r>
              <a:rPr lang="en-US" sz="2400" dirty="0"/>
              <a:t> 11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Ubuntu 18.04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Ubuntu 20.04</a:t>
            </a:r>
          </a:p>
        </p:txBody>
      </p:sp>
      <p:sp>
        <p:nvSpPr>
          <p:cNvPr id="20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6179135" y="3182812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Other Requirements:</a:t>
            </a:r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6179134" y="3733850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/>
              <a:t>Ansible</a:t>
            </a:r>
            <a:r>
              <a:rPr lang="en-US" sz="2400" dirty="0"/>
              <a:t> (and its requirements)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Root access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Appropriate DNS records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Filling details (e.g. passwords)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within a file (see figure)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76" y="3039542"/>
            <a:ext cx="6013759" cy="36514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70993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4367758" y="2970855"/>
            <a:ext cx="3328441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Introduction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1599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62015" y="3036169"/>
            <a:ext cx="7943984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Experience from </a:t>
            </a:r>
            <a:r>
              <a:rPr lang="en-US" sz="4400" i="1" dirty="0" err="1"/>
              <a:t>WiFiMon</a:t>
            </a:r>
            <a:r>
              <a:rPr lang="en-US" sz="4400" i="1" dirty="0"/>
              <a:t> Pilots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6069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Evaluation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313149" y="583492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Based on pilots in 2 recent conference venues: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TNC19</a:t>
            </a:r>
            <a:r>
              <a:rPr lang="en-US" sz="2400" dirty="0"/>
              <a:t> Conference (Tallinn, 2019)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GÉANT</a:t>
            </a:r>
            <a:r>
              <a:rPr lang="en-US" sz="2400" dirty="0"/>
              <a:t> Symposium 2020 (Ljubljana, 2020)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682AA13-82D2-45A8-AE5F-AEC695B304B7}"/>
              </a:ext>
            </a:extLst>
          </p:cNvPr>
          <p:cNvSpPr txBox="1">
            <a:spLocks/>
          </p:cNvSpPr>
          <p:nvPr/>
        </p:nvSpPr>
        <p:spPr>
          <a:xfrm>
            <a:off x="313149" y="187477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/>
              <a:t>TNC19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More than 800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Wi-Fi network setup for the conference days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Monitoring using only </a:t>
            </a:r>
            <a:r>
              <a:rPr lang="en-US" sz="2400" i="1" dirty="0"/>
              <a:t>WHP</a:t>
            </a:r>
            <a:r>
              <a:rPr lang="en-US" sz="2400" dirty="0"/>
              <a:t>s (Five Raspberry Pi 3 model B devices)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WHP</a:t>
            </a:r>
            <a:r>
              <a:rPr lang="en-US" sz="2400" dirty="0"/>
              <a:t> monitoring interval: 20 minutes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WTS</a:t>
            </a:r>
            <a:r>
              <a:rPr lang="en-US" sz="2400" dirty="0"/>
              <a:t> in </a:t>
            </a:r>
            <a:r>
              <a:rPr lang="en-US" sz="2400" dirty="0" err="1"/>
              <a:t>TalTech</a:t>
            </a:r>
            <a:r>
              <a:rPr lang="en-US" sz="2400" dirty="0"/>
              <a:t>: </a:t>
            </a:r>
            <a:r>
              <a:rPr lang="en-US" sz="2400" i="1" dirty="0"/>
              <a:t>RTT</a:t>
            </a:r>
            <a:r>
              <a:rPr lang="en-US" sz="2400" dirty="0"/>
              <a:t> between </a:t>
            </a:r>
            <a:r>
              <a:rPr lang="en-US" sz="2400" i="1" dirty="0"/>
              <a:t>WTS</a:t>
            </a:r>
            <a:r>
              <a:rPr lang="en-US" sz="2400" dirty="0"/>
              <a:t> and venue less than 4 msec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99C71EE9-2618-43F4-8F87-B8ABC12D75D7}"/>
              </a:ext>
            </a:extLst>
          </p:cNvPr>
          <p:cNvSpPr txBox="1">
            <a:spLocks/>
          </p:cNvSpPr>
          <p:nvPr/>
        </p:nvSpPr>
        <p:spPr>
          <a:xfrm>
            <a:off x="313149" y="414045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 i="1" dirty="0"/>
              <a:t>GÉANT</a:t>
            </a:r>
            <a:r>
              <a:rPr lang="en-US" sz="2800" b="1" dirty="0"/>
              <a:t> Symposium 2020 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Around 250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</a:t>
            </a:r>
            <a:r>
              <a:rPr lang="en-US" sz="2400" b="1" i="1" dirty="0" err="1"/>
              <a:t>eduroam</a:t>
            </a:r>
            <a:r>
              <a:rPr lang="en-US" sz="2400" b="1" dirty="0"/>
              <a:t> </a:t>
            </a:r>
            <a:r>
              <a:rPr lang="en-US" sz="2400" dirty="0"/>
              <a:t>ESSID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WHP</a:t>
            </a:r>
            <a:r>
              <a:rPr lang="en-US" sz="2400" dirty="0"/>
              <a:t>s: Seven Raspberry Pi 3 model B devices (Interval: 5 minutes)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Also including </a:t>
            </a:r>
            <a:r>
              <a:rPr lang="en-US" sz="2400" i="1" dirty="0"/>
              <a:t>WSP</a:t>
            </a:r>
            <a:r>
              <a:rPr lang="en-US" sz="2400" dirty="0"/>
              <a:t>s: HTML lines in the conference agenda after receiving consent during the online registration process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WTS</a:t>
            </a:r>
            <a:r>
              <a:rPr lang="en-US" sz="2400" dirty="0"/>
              <a:t> in </a:t>
            </a:r>
            <a:r>
              <a:rPr lang="en-US" sz="2400" i="1" dirty="0"/>
              <a:t>ARNES</a:t>
            </a:r>
            <a:r>
              <a:rPr lang="en-US" sz="2400" dirty="0"/>
              <a:t>, the Slovenian </a:t>
            </a:r>
            <a:r>
              <a:rPr lang="en-US" sz="2400" i="1" dirty="0"/>
              <a:t>NREN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084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(1)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C6C58-4D37-4E36-AF1A-BDE7C1123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765" y="1279376"/>
            <a:ext cx="6452635" cy="414086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12C93F49-6708-4628-8689-DA0647C77D76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</a:t>
            </a:r>
            <a:r>
              <a:rPr lang="en-US" sz="2400" b="1" i="1" dirty="0"/>
              <a:t>WHP</a:t>
            </a:r>
            <a:r>
              <a:rPr lang="en-US" sz="2400" b="1" dirty="0"/>
              <a:t> placed in the main hall during the 1</a:t>
            </a:r>
            <a:r>
              <a:rPr lang="en-US" sz="2400" b="1" baseline="30000" dirty="0"/>
              <a:t>st</a:t>
            </a:r>
            <a:r>
              <a:rPr lang="en-US" sz="2400" b="1" dirty="0"/>
              <a:t> conference day: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7ACBD723-26D4-418B-99D0-E43273EDA2EF}"/>
              </a:ext>
            </a:extLst>
          </p:cNvPr>
          <p:cNvSpPr txBox="1">
            <a:spLocks/>
          </p:cNvSpPr>
          <p:nvPr/>
        </p:nvSpPr>
        <p:spPr>
          <a:xfrm>
            <a:off x="160950" y="5385894"/>
            <a:ext cx="10092100" cy="169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14:00 – 15:20: </a:t>
            </a:r>
            <a:r>
              <a:rPr lang="en-US" sz="2400" dirty="0">
                <a:sym typeface="Wingdings" panose="05000000000000000000" pitchFamily="2" charset="2"/>
              </a:rPr>
              <a:t>Low throughput and connectivity issues during lightning talks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15:20 – 16:30: </a:t>
            </a:r>
            <a:r>
              <a:rPr lang="en-US" sz="2400" dirty="0">
                <a:sym typeface="Wingdings" panose="05000000000000000000" pitchFamily="2" charset="2"/>
              </a:rPr>
              <a:t>Less people in the venue  Higher throughput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Around 17:00: </a:t>
            </a:r>
            <a:r>
              <a:rPr lang="en-US" sz="2400" dirty="0">
                <a:sym typeface="Wingdings" panose="05000000000000000000" pitchFamily="2" charset="2"/>
              </a:rPr>
              <a:t>Significant drop because of opening ceremony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After 18:00: </a:t>
            </a:r>
            <a:r>
              <a:rPr lang="en-US" sz="2400" dirty="0">
                <a:sym typeface="Wingdings" panose="05000000000000000000" pitchFamily="2" charset="2"/>
              </a:rPr>
              <a:t>Wi-Fi performance restored after people had left the venue</a:t>
            </a:r>
          </a:p>
        </p:txBody>
      </p:sp>
    </p:spTree>
    <p:extLst>
      <p:ext uri="{BB962C8B-B14F-4D97-AF65-F5344CB8AC3E}">
        <p14:creationId xmlns:p14="http://schemas.microsoft.com/office/powerpoint/2010/main" val="9801673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(2)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CB6D2-6938-4A0F-B543-6DC2302D8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208" y="1385983"/>
            <a:ext cx="7863914" cy="436775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D1F6BE5-B5A6-4B0B-B697-1EA66FF353E3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</a:t>
            </a:r>
            <a:r>
              <a:rPr lang="en-US" sz="2400" b="1" i="1" dirty="0"/>
              <a:t>WHP</a:t>
            </a:r>
            <a:r>
              <a:rPr lang="en-US" sz="2400" b="1" dirty="0"/>
              <a:t> placed in the room where coffee/lunch breaks and the opening ceremony occurred: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E95F229-DF1B-49F9-9079-13659E8FEAD5}"/>
              </a:ext>
            </a:extLst>
          </p:cNvPr>
          <p:cNvSpPr txBox="1">
            <a:spLocks/>
          </p:cNvSpPr>
          <p:nvPr/>
        </p:nvSpPr>
        <p:spPr>
          <a:xfrm>
            <a:off x="879460" y="5851162"/>
            <a:ext cx="917609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Wi-Fi performance degraded when people were at the venue, while the throughput was higher and more stable when participants were absent.</a:t>
            </a:r>
          </a:p>
        </p:txBody>
      </p:sp>
    </p:spTree>
    <p:extLst>
      <p:ext uri="{BB962C8B-B14F-4D97-AF65-F5344CB8AC3E}">
        <p14:creationId xmlns:p14="http://schemas.microsoft.com/office/powerpoint/2010/main" val="34325380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328" y="1195727"/>
            <a:ext cx="5609316" cy="3496992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6365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(1)</a:t>
            </a:r>
            <a:endParaRPr sz="36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469FB5AB-A6D0-4F93-9287-CF3B2E21CFDE}"/>
              </a:ext>
            </a:extLst>
          </p:cNvPr>
          <p:cNvSpPr txBox="1">
            <a:spLocks/>
          </p:cNvSpPr>
          <p:nvPr/>
        </p:nvSpPr>
        <p:spPr>
          <a:xfrm>
            <a:off x="220301" y="475920"/>
            <a:ext cx="983525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u="sng" dirty="0">
                <a:solidFill>
                  <a:srgbClr val="FF0000"/>
                </a:solidFill>
              </a:rPr>
              <a:t>crowdsourced</a:t>
            </a:r>
            <a:r>
              <a:rPr lang="en-US" sz="2400" b="1" dirty="0"/>
              <a:t> measurements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 between 10:00 and 17:00):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9E921FF-5307-4782-B76E-D90BE9B90937}"/>
              </a:ext>
            </a:extLst>
          </p:cNvPr>
          <p:cNvSpPr txBox="1">
            <a:spLocks/>
          </p:cNvSpPr>
          <p:nvPr/>
        </p:nvSpPr>
        <p:spPr>
          <a:xfrm>
            <a:off x="83221" y="4638426"/>
            <a:ext cx="10610446" cy="206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Major drops: </a:t>
            </a:r>
            <a:r>
              <a:rPr lang="en-US" sz="2400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Notable drop: </a:t>
            </a:r>
            <a:r>
              <a:rPr lang="en-US" sz="2400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 During and after lunch time when most participants gathered in less space</a:t>
            </a:r>
          </a:p>
          <a:p>
            <a:pPr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Higher levels: </a:t>
            </a:r>
            <a:r>
              <a:rPr lang="en-US" sz="2400" dirty="0">
                <a:sym typeface="Wingdings" panose="05000000000000000000" pitchFamily="2" charset="2"/>
              </a:rPr>
              <a:t>Around 12:20 and 15:20 </a:t>
            </a:r>
          </a:p>
          <a:p>
            <a:pPr marL="5080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 Participants distributed across many different sessions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A4B524-DD4C-493B-9D49-9787FF1D9817}"/>
              </a:ext>
            </a:extLst>
          </p:cNvPr>
          <p:cNvSpPr/>
          <p:nvPr/>
        </p:nvSpPr>
        <p:spPr>
          <a:xfrm>
            <a:off x="6389204" y="465423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CE2B74-5A26-463C-A15D-F66F44F2AEA7}"/>
              </a:ext>
            </a:extLst>
          </p:cNvPr>
          <p:cNvSpPr/>
          <p:nvPr/>
        </p:nvSpPr>
        <p:spPr>
          <a:xfrm>
            <a:off x="7267705" y="3614450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097FF0-E2D7-4A12-97FB-5C395394EE79}"/>
              </a:ext>
            </a:extLst>
          </p:cNvPr>
          <p:cNvSpPr/>
          <p:nvPr/>
        </p:nvSpPr>
        <p:spPr>
          <a:xfrm>
            <a:off x="4567105" y="3576030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3301D4-BCD2-4457-8E87-FC0EDBD2A6F6}"/>
              </a:ext>
            </a:extLst>
          </p:cNvPr>
          <p:cNvSpPr/>
          <p:nvPr/>
        </p:nvSpPr>
        <p:spPr>
          <a:xfrm>
            <a:off x="4325774" y="5361345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078B1F-73AF-4F60-A52C-1183B005FAA9}"/>
              </a:ext>
            </a:extLst>
          </p:cNvPr>
          <p:cNvSpPr/>
          <p:nvPr/>
        </p:nvSpPr>
        <p:spPr>
          <a:xfrm>
            <a:off x="5852718" y="3118339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775B4-14CE-4234-9577-132340E2F66A}"/>
              </a:ext>
            </a:extLst>
          </p:cNvPr>
          <p:cNvSpPr/>
          <p:nvPr/>
        </p:nvSpPr>
        <p:spPr>
          <a:xfrm>
            <a:off x="5558586" y="6099647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E8688F-FC7B-4538-9499-E93F24C3A7B1}"/>
              </a:ext>
            </a:extLst>
          </p:cNvPr>
          <p:cNvSpPr/>
          <p:nvPr/>
        </p:nvSpPr>
        <p:spPr>
          <a:xfrm>
            <a:off x="6516583" y="125635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86401E-BD78-4A68-A5D3-92359965AD54}"/>
              </a:ext>
            </a:extLst>
          </p:cNvPr>
          <p:cNvSpPr/>
          <p:nvPr/>
        </p:nvSpPr>
        <p:spPr>
          <a:xfrm>
            <a:off x="4766865" y="1310120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69345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(2)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01061-E265-400B-A302-E80DE2C17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120" y="1161020"/>
            <a:ext cx="6167120" cy="409322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C3C54D1-BF11-4526-9C06-FA662A4784BF}"/>
              </a:ext>
            </a:extLst>
          </p:cNvPr>
          <p:cNvSpPr txBox="1">
            <a:spLocks/>
          </p:cNvSpPr>
          <p:nvPr/>
        </p:nvSpPr>
        <p:spPr>
          <a:xfrm>
            <a:off x="220300" y="701345"/>
            <a:ext cx="1065790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i="1" dirty="0"/>
              <a:t>WHP</a:t>
            </a:r>
            <a:r>
              <a:rPr lang="en-US" sz="2400" b="1" dirty="0"/>
              <a:t>s #2 and #5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E189DF9-0378-4C4E-8A64-532BA3360674}"/>
              </a:ext>
            </a:extLst>
          </p:cNvPr>
          <p:cNvSpPr txBox="1">
            <a:spLocks/>
          </p:cNvSpPr>
          <p:nvPr/>
        </p:nvSpPr>
        <p:spPr>
          <a:xfrm>
            <a:off x="0" y="5118252"/>
            <a:ext cx="10380197" cy="163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follow similar trends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conceive the throughput drops reported by </a:t>
            </a:r>
            <a:r>
              <a:rPr lang="en-US" sz="2400" i="1" dirty="0"/>
              <a:t>WSP</a:t>
            </a:r>
            <a:r>
              <a:rPr lang="en-US" sz="2400" dirty="0"/>
              <a:t>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WHP</a:t>
            </a:r>
            <a:r>
              <a:rPr lang="en-US" sz="2400" dirty="0"/>
              <a:t>s reported less throughput as they were placed near the available power plugs, typically farther from </a:t>
            </a:r>
            <a:r>
              <a:rPr lang="en-US" sz="2400" i="1" dirty="0"/>
              <a:t>Access Points </a:t>
            </a:r>
            <a:r>
              <a:rPr lang="en-US" sz="2400" dirty="0"/>
              <a:t>than the audience (e.g. on the floor)</a:t>
            </a:r>
          </a:p>
        </p:txBody>
      </p:sp>
    </p:spTree>
    <p:extLst>
      <p:ext uri="{BB962C8B-B14F-4D97-AF65-F5344CB8AC3E}">
        <p14:creationId xmlns:p14="http://schemas.microsoft.com/office/powerpoint/2010/main" val="3947314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(3)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21" y="1138242"/>
            <a:ext cx="10421481" cy="2220971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3C1F681-F019-41E0-AFBA-1038AA03D75B}"/>
              </a:ext>
            </a:extLst>
          </p:cNvPr>
          <p:cNvSpPr txBox="1">
            <a:spLocks/>
          </p:cNvSpPr>
          <p:nvPr/>
        </p:nvSpPr>
        <p:spPr>
          <a:xfrm>
            <a:off x="160950" y="625653"/>
            <a:ext cx="11543458" cy="79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sz="2400" b="1" dirty="0"/>
              <a:t>WLAN metrics and performance measurements from the 1st Symposium day: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9D9C19BC-9B53-424B-94F6-A23B5299CE8D}"/>
              </a:ext>
            </a:extLst>
          </p:cNvPr>
          <p:cNvSpPr txBox="1">
            <a:spLocks/>
          </p:cNvSpPr>
          <p:nvPr/>
        </p:nvSpPr>
        <p:spPr>
          <a:xfrm>
            <a:off x="0" y="3640499"/>
            <a:ext cx="11174931" cy="1456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Observation: </a:t>
            </a:r>
            <a:r>
              <a:rPr lang="en-US" sz="2400" dirty="0"/>
              <a:t>WLAN metric trends may not follow those of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#1: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#5: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throughput results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6A10E4D-9AA1-4E99-9F57-A5ECC5B17AD8}"/>
              </a:ext>
            </a:extLst>
          </p:cNvPr>
          <p:cNvSpPr txBox="1">
            <a:spLocks/>
          </p:cNvSpPr>
          <p:nvPr/>
        </p:nvSpPr>
        <p:spPr>
          <a:xfrm>
            <a:off x="0" y="5290154"/>
            <a:ext cx="10380197" cy="13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Conclusion:</a:t>
            </a:r>
            <a:r>
              <a:rPr lang="en-US" sz="2400" b="1" dirty="0"/>
              <a:t> </a:t>
            </a:r>
            <a:r>
              <a:rPr lang="en-US" sz="2400" dirty="0"/>
              <a:t>Multiple sources of information, i.e. crowdsourced and probe  </a:t>
            </a:r>
            <a:br>
              <a:rPr lang="en-US" sz="2400" dirty="0"/>
            </a:br>
            <a:r>
              <a:rPr lang="en-US" sz="2400" dirty="0"/>
              <a:t>                        measurements, are vital for proper Wi-Fi performance evaluation</a:t>
            </a:r>
          </a:p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High values of signal strength/link quality do not necessarily guarantee high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      Wi-Fi throughputs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74271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266815" y="3090597"/>
            <a:ext cx="7943984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Future Steps and Useful Links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658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12429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Future Steps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882477"/>
            <a:ext cx="10457347" cy="4300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dirty="0"/>
              <a:t>Additional information from </a:t>
            </a:r>
            <a:r>
              <a:rPr lang="en-US" sz="2400" i="1" dirty="0"/>
              <a:t>WHP</a:t>
            </a:r>
            <a:r>
              <a:rPr lang="en-US" sz="2400" dirty="0"/>
              <a:t>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CPU/Memory/Disk info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Wi-Fi frequency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TWAMP</a:t>
            </a:r>
            <a:r>
              <a:rPr lang="en-US" sz="2400" dirty="0"/>
              <a:t> protocol measurements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Additional monitoring tools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Research for appropriate </a:t>
            </a:r>
            <a:r>
              <a:rPr lang="en-US" sz="2400" i="1" dirty="0"/>
              <a:t>UNIX</a:t>
            </a:r>
            <a:r>
              <a:rPr lang="en-US" sz="2400" dirty="0"/>
              <a:t>-based tools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Automatic prediction of Wi-Fi performance drops (</a:t>
            </a:r>
            <a:r>
              <a:rPr lang="en-US" sz="2400" b="1" dirty="0"/>
              <a:t>Time series analysis</a:t>
            </a:r>
            <a:r>
              <a:rPr lang="en-US" sz="2400" dirty="0"/>
              <a:t>)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Automatic correlation between crowdsourced and probe measurements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Support for IPv6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82291" y="21906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dirty="0">
                <a:solidFill>
                  <a:srgbClr val="FF0000"/>
                </a:solidFill>
              </a:rPr>
              <a:t>Check out the </a:t>
            </a:r>
            <a:r>
              <a:rPr lang="en-US" sz="4400" i="1" dirty="0">
                <a:solidFill>
                  <a:srgbClr val="FF0000"/>
                </a:solidFill>
              </a:rPr>
              <a:t>WiFiMon</a:t>
            </a:r>
            <a:r>
              <a:rPr lang="en-US" sz="4400" dirty="0">
                <a:solidFill>
                  <a:srgbClr val="FF0000"/>
                </a:solidFill>
              </a:rPr>
              <a:t> video!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099FE-2E23-4242-BAC5-4616E39353A7}"/>
              </a:ext>
            </a:extLst>
          </p:cNvPr>
          <p:cNvSpPr txBox="1"/>
          <p:nvPr/>
        </p:nvSpPr>
        <p:spPr>
          <a:xfrm>
            <a:off x="1133775" y="919378"/>
            <a:ext cx="5875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4"/>
              </a:rPr>
              <a:t>https://www.youtube.com/watch?v=9LuGlF6JSnA</a:t>
            </a:r>
            <a:r>
              <a:rPr lang="en-US" sz="2000" i="1" dirty="0"/>
              <a:t> </a:t>
            </a:r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C6E0DC8-374B-4490-8340-BC0DDA947556}"/>
              </a:ext>
            </a:extLst>
          </p:cNvPr>
          <p:cNvSpPr txBox="1">
            <a:spLocks/>
          </p:cNvSpPr>
          <p:nvPr/>
        </p:nvSpPr>
        <p:spPr>
          <a:xfrm>
            <a:off x="257376" y="169949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</a:t>
            </a:r>
            <a:r>
              <a:rPr lang="en-US" sz="4000" i="1" dirty="0">
                <a:solidFill>
                  <a:srgbClr val="FF0000"/>
                </a:solidFill>
              </a:rPr>
              <a:t>WiFiMon Infoshare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0EE9D-C298-45EB-886B-52826E1579EB}"/>
              </a:ext>
            </a:extLst>
          </p:cNvPr>
          <p:cNvSpPr txBox="1"/>
          <p:nvPr/>
        </p:nvSpPr>
        <p:spPr>
          <a:xfrm>
            <a:off x="1108125" y="2301140"/>
            <a:ext cx="6146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5"/>
              </a:rPr>
              <a:t>https://www.youtube.com/watch?v=VXQV2zWRKgo</a:t>
            </a:r>
            <a:r>
              <a:rPr lang="en-US" sz="2000" i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9457B-337E-4087-A888-1B0DD71E2AE2}"/>
              </a:ext>
            </a:extLst>
          </p:cNvPr>
          <p:cNvSpPr txBox="1"/>
          <p:nvPr/>
        </p:nvSpPr>
        <p:spPr>
          <a:xfrm>
            <a:off x="1133775" y="3869656"/>
            <a:ext cx="6631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6"/>
              </a:rPr>
              <a:t>https://wiki.geant.org/display/WIF/WiFiMon+Publications</a:t>
            </a:r>
            <a:r>
              <a:rPr lang="en-US" sz="2000" i="1" dirty="0"/>
              <a:t> </a:t>
            </a:r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E3678EA6-456A-4AF8-AC0F-3DA8C18D5615}"/>
              </a:ext>
            </a:extLst>
          </p:cNvPr>
          <p:cNvSpPr txBox="1">
            <a:spLocks/>
          </p:cNvSpPr>
          <p:nvPr/>
        </p:nvSpPr>
        <p:spPr>
          <a:xfrm>
            <a:off x="257375" y="3238945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previous presentations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1" name="Google Shape;295;p42">
            <a:extLst>
              <a:ext uri="{FF2B5EF4-FFF2-40B4-BE49-F238E27FC236}">
                <a16:creationId xmlns:a16="http://schemas.microsoft.com/office/drawing/2014/main" id="{703B3E20-998E-4219-8414-2EFA8C547904}"/>
              </a:ext>
            </a:extLst>
          </p:cNvPr>
          <p:cNvSpPr txBox="1">
            <a:spLocks/>
          </p:cNvSpPr>
          <p:nvPr/>
        </p:nvSpPr>
        <p:spPr>
          <a:xfrm>
            <a:off x="282291" y="5011876"/>
            <a:ext cx="10876448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WiFiMon paper at IEEE/IFIP WONS 2021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5B13A-5EC9-4F59-ADE4-C6B6E64675F7}"/>
              </a:ext>
            </a:extLst>
          </p:cNvPr>
          <p:cNvSpPr txBox="1"/>
          <p:nvPr/>
        </p:nvSpPr>
        <p:spPr>
          <a:xfrm>
            <a:off x="1133775" y="5611897"/>
            <a:ext cx="6678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7"/>
              </a:rPr>
              <a:t>http://dl.ifip.org/db/conf/wons/wons2021/1570695031.pdf</a:t>
            </a:r>
            <a:r>
              <a:rPr lang="en-US" sz="2000" i="1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832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1343093" y="2517068"/>
            <a:ext cx="8996662" cy="194899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92885" y="521999"/>
            <a:ext cx="10246870" cy="1796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Monitoring Wi-Fi network performance as experienced by end users</a:t>
            </a:r>
          </a:p>
          <a:p>
            <a:pPr indent="-457200"/>
            <a:r>
              <a:rPr lang="en-US" sz="2400" dirty="0"/>
              <a:t>Combination of crowdsourced and hardware probe measurements</a:t>
            </a:r>
          </a:p>
          <a:p>
            <a:pPr indent="-457200"/>
            <a:r>
              <a:rPr lang="en-US" sz="2400" dirty="0"/>
              <a:t>IEEE 802.1X networks (</a:t>
            </a:r>
            <a:r>
              <a:rPr lang="en-US" sz="2400" b="1" i="1" dirty="0" err="1"/>
              <a:t>eduroam</a:t>
            </a:r>
            <a:r>
              <a:rPr lang="en-US" sz="2400" dirty="0"/>
              <a:t>): Data from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strengthen analysis options, e.g. per </a:t>
            </a:r>
            <a:r>
              <a:rPr lang="en-US" sz="2400" i="1" dirty="0"/>
              <a:t>Access Point </a:t>
            </a:r>
            <a:r>
              <a:rPr lang="en-US" sz="2400" dirty="0"/>
              <a:t>(</a:t>
            </a:r>
            <a:r>
              <a:rPr lang="en-US" sz="2400" i="1" dirty="0"/>
              <a:t>AP</a:t>
            </a:r>
            <a:r>
              <a:rPr lang="en-US" sz="2400" dirty="0"/>
              <a:t>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1407392" y="2437521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Contribution: </a:t>
            </a:r>
          </a:p>
          <a:p>
            <a:pPr indent="-457200"/>
            <a:r>
              <a:rPr lang="en-US" sz="2400" dirty="0"/>
              <a:t>Detection of Wi-Fi throughput degradation</a:t>
            </a:r>
          </a:p>
          <a:p>
            <a:pPr indent="-457200"/>
            <a:r>
              <a:rPr lang="en-US" sz="2400" dirty="0"/>
              <a:t>Determination of underperforming areas within a Wi-Fi network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Admins may enhance performance, e.g. by installing more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83990" y="4676919"/>
            <a:ext cx="10370321" cy="1948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i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other monitoring solutions:</a:t>
            </a:r>
          </a:p>
          <a:p>
            <a:pPr indent="-457200"/>
            <a:r>
              <a:rPr lang="en-US" sz="2400" dirty="0"/>
              <a:t>Monitoring from the end user perspective (</a:t>
            </a:r>
            <a:r>
              <a:rPr lang="en-US" sz="2400" b="1" i="1" dirty="0"/>
              <a:t>end user experience</a:t>
            </a:r>
            <a:r>
              <a:rPr lang="en-US" sz="2400" dirty="0"/>
              <a:t>)</a:t>
            </a:r>
          </a:p>
          <a:p>
            <a:pPr indent="-457200"/>
            <a:r>
              <a:rPr lang="en-US" sz="2400" dirty="0"/>
              <a:t>No requirements for end user intervention or installation of apps</a:t>
            </a:r>
          </a:p>
          <a:p>
            <a:pPr indent="-457200"/>
            <a:r>
              <a:rPr lang="en-US" sz="2400" dirty="0"/>
              <a:t>Centralized view of Wi-Fi performance available to the Wi-Fi administrator</a:t>
            </a:r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Example:</a:t>
            </a:r>
            <a:r>
              <a:rPr lang="en-US" sz="3600" i="1" dirty="0"/>
              <a:t> WiFiMon </a:t>
            </a:r>
            <a:r>
              <a:rPr lang="en-US" sz="3600" dirty="0">
                <a:solidFill>
                  <a:srgbClr val="FF0000"/>
                </a:solidFill>
              </a:rPr>
              <a:t>vs </a:t>
            </a:r>
            <a:r>
              <a:rPr lang="en-US" sz="3600" i="1" dirty="0" err="1"/>
              <a:t>Ookla</a:t>
            </a:r>
            <a:r>
              <a:rPr lang="en-US" sz="3600" i="1" dirty="0"/>
              <a:t> </a:t>
            </a:r>
            <a:r>
              <a:rPr lang="en-US" sz="3600" i="1" dirty="0" err="1"/>
              <a:t>Speedtest</a:t>
            </a:r>
            <a:endParaRPr sz="3600" i="1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39"/>
          <a:stretch/>
        </p:blipFill>
        <p:spPr>
          <a:xfrm>
            <a:off x="3341915" y="1116123"/>
            <a:ext cx="5148942" cy="2616433"/>
          </a:xfrm>
          <a:prstGeom prst="rect">
            <a:avLst/>
          </a:prstGeom>
        </p:spPr>
      </p:pic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61759"/>
              </p:ext>
            </p:extLst>
          </p:nvPr>
        </p:nvGraphicFramePr>
        <p:xfrm>
          <a:off x="4051301" y="4679527"/>
          <a:ext cx="620304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0901">
                  <a:extLst>
                    <a:ext uri="{9D8B030D-6E8A-4147-A177-3AD203B41FA5}">
                      <a16:colId xmlns:a16="http://schemas.microsoft.com/office/drawing/2014/main" val="301109568"/>
                    </a:ext>
                  </a:extLst>
                </a:gridCol>
                <a:gridCol w="2862141">
                  <a:extLst>
                    <a:ext uri="{9D8B030D-6E8A-4147-A177-3AD203B41FA5}">
                      <a16:colId xmlns:a16="http://schemas.microsoft.com/office/drawing/2014/main" val="354030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/>
                        <a:t>WiFiMon</a:t>
                      </a:r>
                      <a:endParaRPr lang="en-US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/>
                        <a:t>Ookla</a:t>
                      </a:r>
                      <a:r>
                        <a:rPr lang="en-US" sz="1800" i="1" baseline="0" dirty="0"/>
                        <a:t> </a:t>
                      </a:r>
                      <a:r>
                        <a:rPr lang="en-US" sz="1800" i="1" baseline="0" dirty="0" err="1"/>
                        <a:t>Speedtest</a:t>
                      </a:r>
                      <a:endParaRPr lang="en-US" sz="1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498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automatically by visiting a 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by pressing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“GO”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774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the Wi-Fi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administrator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the end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76892"/>
                  </a:ext>
                </a:extLst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85320"/>
              </p:ext>
            </p:extLst>
          </p:nvPr>
        </p:nvGraphicFramePr>
        <p:xfrm>
          <a:off x="676729" y="5050367"/>
          <a:ext cx="336368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3686">
                  <a:extLst>
                    <a:ext uri="{9D8B030D-6E8A-4147-A177-3AD203B41FA5}">
                      <a16:colId xmlns:a16="http://schemas.microsoft.com/office/drawing/2014/main" val="3541025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easurements are triggered: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36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Results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 are collected by: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455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88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375673" y="2959970"/>
            <a:ext cx="7127556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Design Features &amp; Operation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609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Design Features of </a:t>
            </a:r>
            <a:r>
              <a:rPr lang="en-US" sz="3600" i="1" dirty="0" err="1"/>
              <a:t>WiFiMon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392063"/>
            <a:ext cx="10948850" cy="461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Monitoring based on crowdsourced and/or hardware probe based measurements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Correlation with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respecting end user privacy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Independence of Wi-Fi technology and hardware vendor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Lightweight, active monitoring without impact on end user browsing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89369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93342" y="109577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 Operation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705940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>
                <a:solidFill>
                  <a:srgbClr val="FF0000"/>
                </a:solidFill>
              </a:rPr>
              <a:t>WiFiMon</a:t>
            </a:r>
            <a:r>
              <a:rPr lang="en-US" b="1" dirty="0">
                <a:solidFill>
                  <a:srgbClr val="FF0000"/>
                </a:solidFill>
              </a:rPr>
              <a:t> Components: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Software Probes</a:t>
            </a:r>
            <a:r>
              <a:rPr lang="en-US" sz="2400" dirty="0"/>
              <a:t> (</a:t>
            </a:r>
            <a:r>
              <a:rPr lang="en-US" sz="2400" i="1" dirty="0"/>
              <a:t>WSP</a:t>
            </a:r>
            <a:r>
              <a:rPr lang="en-US" sz="2400" dirty="0"/>
              <a:t>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Hardware Probes </a:t>
            </a:r>
            <a:r>
              <a:rPr lang="en-US" sz="2400" dirty="0"/>
              <a:t>(</a:t>
            </a:r>
            <a:r>
              <a:rPr lang="en-US" sz="2400" i="1" dirty="0"/>
              <a:t>WHP</a:t>
            </a:r>
            <a:r>
              <a:rPr lang="en-US" sz="2400" dirty="0"/>
              <a:t>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103037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i="1" dirty="0"/>
              <a:t>WiFiMon Test Server </a:t>
            </a:r>
            <a:r>
              <a:rPr lang="en-US" sz="2400" dirty="0"/>
              <a:t>(</a:t>
            </a:r>
            <a:r>
              <a:rPr lang="en-US" sz="2400" i="1" dirty="0"/>
              <a:t>WTS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Analysis Server </a:t>
            </a:r>
            <a:r>
              <a:rPr lang="en-US" sz="2400" dirty="0"/>
              <a:t>(</a:t>
            </a:r>
            <a:r>
              <a:rPr lang="en-US" sz="2400" i="1" dirty="0"/>
              <a:t>WAS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4367758" y="2970855"/>
            <a:ext cx="3328441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Components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092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Test Server</a:t>
            </a:r>
            <a:r>
              <a:rPr lang="en-US" sz="3600" dirty="0"/>
              <a:t> (</a:t>
            </a:r>
            <a:r>
              <a:rPr lang="en-US" sz="3600" i="1" dirty="0"/>
              <a:t>WTS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83A47E1-058A-4292-B432-60E66ED100FE}"/>
              </a:ext>
            </a:extLst>
          </p:cNvPr>
          <p:cNvSpPr txBox="1">
            <a:spLocks/>
          </p:cNvSpPr>
          <p:nvPr/>
        </p:nvSpPr>
        <p:spPr>
          <a:xfrm>
            <a:off x="91440" y="841790"/>
            <a:ext cx="11694160" cy="2003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Purpose: </a:t>
            </a:r>
            <a:r>
              <a:rPr lang="en-US" sz="2400" dirty="0"/>
              <a:t>Holds code and test data for performance measurements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Based on </a:t>
            </a:r>
            <a:r>
              <a:rPr lang="en-US" sz="2400" b="1" i="1" dirty="0"/>
              <a:t>JavaScript </a:t>
            </a:r>
            <a:r>
              <a:rPr lang="en-US" sz="2400" b="1" dirty="0"/>
              <a:t>(</a:t>
            </a:r>
            <a:r>
              <a:rPr lang="en-US" sz="2400" b="1" i="1" dirty="0"/>
              <a:t>JS</a:t>
            </a:r>
            <a:r>
              <a:rPr lang="en-US" sz="2400" b="1" dirty="0"/>
              <a:t>)</a:t>
            </a:r>
            <a:r>
              <a:rPr lang="en-US" sz="2400" dirty="0"/>
              <a:t> technology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HTML</a:t>
            </a:r>
            <a:r>
              <a:rPr lang="en-US" sz="2400" dirty="0"/>
              <a:t> script tags pointing to test tools are added to frequently visited sites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Measurements of the </a:t>
            </a:r>
            <a:r>
              <a:rPr lang="en-US" sz="2400" i="1" dirty="0"/>
              <a:t>HTTP</a:t>
            </a:r>
            <a:r>
              <a:rPr lang="en-US" sz="2400" dirty="0"/>
              <a:t> service (Majority of Internet traffic)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endParaRPr lang="en-US" sz="24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D87EF306-C056-4D35-A78C-BA230DFC3847}"/>
              </a:ext>
            </a:extLst>
          </p:cNvPr>
          <p:cNvSpPr txBox="1">
            <a:spLocks/>
          </p:cNvSpPr>
          <p:nvPr/>
        </p:nvSpPr>
        <p:spPr>
          <a:xfrm>
            <a:off x="91440" y="5514548"/>
            <a:ext cx="10122964" cy="113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i="1" dirty="0"/>
              <a:t>WTS</a:t>
            </a:r>
            <a:r>
              <a:rPr lang="en-US" sz="2400" b="1" dirty="0"/>
              <a:t> Placement: </a:t>
            </a:r>
            <a:r>
              <a:rPr lang="en-US" sz="2400" dirty="0"/>
              <a:t>Close to monitored networks </a:t>
            </a:r>
            <a:br>
              <a:rPr lang="en-US" sz="2400" dirty="0"/>
            </a:br>
            <a:r>
              <a:rPr lang="en-US" sz="2400" dirty="0"/>
              <a:t>                               (</a:t>
            </a:r>
            <a:r>
              <a:rPr lang="en-US" sz="2400" i="1" dirty="0"/>
              <a:t>RTT </a:t>
            </a:r>
            <a:r>
              <a:rPr lang="en-US" sz="2400" dirty="0"/>
              <a:t>between end devices and </a:t>
            </a:r>
            <a:r>
              <a:rPr lang="en-US" sz="2400" i="1" dirty="0"/>
              <a:t>WTS </a:t>
            </a:r>
            <a:r>
              <a:rPr lang="en-US" sz="2400" dirty="0"/>
              <a:t>included</a:t>
            </a:r>
            <a:r>
              <a:rPr lang="en-US" sz="2400" i="1" dirty="0"/>
              <a:t> </a:t>
            </a:r>
            <a:r>
              <a:rPr lang="en-US" sz="2400" dirty="0"/>
              <a:t>in results)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ym typeface="Wingdings" panose="05000000000000000000" pitchFamily="2" charset="2"/>
              </a:rPr>
              <a:t>If not possible</a:t>
            </a:r>
            <a:r>
              <a:rPr lang="en-US" sz="2400" dirty="0">
                <a:sym typeface="Wingdings" panose="05000000000000000000" pitchFamily="2" charset="2"/>
              </a:rPr>
              <a:t>: </a:t>
            </a:r>
            <a:r>
              <a:rPr lang="en-US" sz="2400" i="1" dirty="0">
                <a:sym typeface="Wingdings" panose="05000000000000000000" pitchFamily="2" charset="2"/>
              </a:rPr>
              <a:t>WiFiMon</a:t>
            </a:r>
            <a:r>
              <a:rPr lang="en-US" sz="2400" dirty="0">
                <a:sym typeface="Wingdings" panose="05000000000000000000" pitchFamily="2" charset="2"/>
              </a:rPr>
              <a:t> captures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relative changes </a:t>
            </a:r>
            <a:r>
              <a:rPr lang="en-US" sz="2400" dirty="0">
                <a:sym typeface="Wingdings" panose="05000000000000000000" pitchFamily="2" charset="2"/>
              </a:rPr>
              <a:t>in Wi-Fi performance</a:t>
            </a:r>
            <a:endParaRPr lang="en-US" sz="24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294D94A-E0FF-463C-B23A-6E3CF4E4743C}"/>
              </a:ext>
            </a:extLst>
          </p:cNvPr>
          <p:cNvSpPr txBox="1">
            <a:spLocks/>
          </p:cNvSpPr>
          <p:nvPr/>
        </p:nvSpPr>
        <p:spPr>
          <a:xfrm>
            <a:off x="91118" y="3209430"/>
            <a:ext cx="10351971" cy="151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3 available test tools: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NetTest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4"/>
              </a:rPr>
              <a:t>https://code.google.com/archive/p/nettest/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2000" i="1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>
                <a:sym typeface="Wingdings" panose="05000000000000000000" pitchFamily="2" charset="2"/>
              </a:rPr>
              <a:t>Akamai Boomerang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5"/>
              </a:rPr>
              <a:t>https://github.com/akamai/boomerang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LibreSpeed</a:t>
            </a:r>
            <a:r>
              <a:rPr lang="en-US" sz="2400" b="1" i="1" dirty="0">
                <a:sym typeface="Wingdings" panose="05000000000000000000" pitchFamily="2" charset="2"/>
              </a:rPr>
              <a:t> </a:t>
            </a:r>
            <a:r>
              <a:rPr lang="en-US" sz="2400" b="1" i="1" dirty="0" err="1">
                <a:sym typeface="Wingdings" panose="05000000000000000000" pitchFamily="2" charset="2"/>
              </a:rPr>
              <a:t>Speedtest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6"/>
              </a:rPr>
              <a:t>https://github.com/librespeed/speedtest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1800" i="1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6889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25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6.4|7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1654</Words>
  <Application>Microsoft Office PowerPoint</Application>
  <PresentationFormat>Widescreen</PresentationFormat>
  <Paragraphs>270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Introduction</vt:lpstr>
      <vt:lpstr>WiFiMon: Introduction</vt:lpstr>
      <vt:lpstr>Example: WiFiMon vs Ookla Speedtest</vt:lpstr>
      <vt:lpstr>Design Features &amp; Operation</vt:lpstr>
      <vt:lpstr>Design Features of WiFiMon</vt:lpstr>
      <vt:lpstr>WiFiMon Operation</vt:lpstr>
      <vt:lpstr>Components</vt:lpstr>
      <vt:lpstr>WiFiMon Test Server (WTS)</vt:lpstr>
      <vt:lpstr>WiFiMon Software Probes (WSPs)</vt:lpstr>
      <vt:lpstr>WiFiMon Hardware Probes (WHPs)</vt:lpstr>
      <vt:lpstr>WiFiMon Analysis Server (WAS)</vt:lpstr>
      <vt:lpstr>WiFiMon User Interface (1)</vt:lpstr>
      <vt:lpstr>WiFiMon User Interface (2)</vt:lpstr>
      <vt:lpstr>Correlation with RADIUS/DHCP Logs</vt:lpstr>
      <vt:lpstr>Other Features of WiFiMon</vt:lpstr>
      <vt:lpstr>Installation</vt:lpstr>
      <vt:lpstr>WiFiMon Installation</vt:lpstr>
      <vt:lpstr>Ansible WAS Installation</vt:lpstr>
      <vt:lpstr>Experience from WiFiMon Pilots</vt:lpstr>
      <vt:lpstr>Evaluation</vt:lpstr>
      <vt:lpstr>TNC19 Pilot (1)</vt:lpstr>
      <vt:lpstr>TNC19 Pilot (2)</vt:lpstr>
      <vt:lpstr>GÉANT Symposium 2020 Pilot (1)</vt:lpstr>
      <vt:lpstr>GÉANT Symposium 2020 Pilot (2)</vt:lpstr>
      <vt:lpstr>GÉANT Symposium 2020 Pilot (3)</vt:lpstr>
      <vt:lpstr>Future Steps and Useful Links</vt:lpstr>
      <vt:lpstr>Future Steps</vt:lpstr>
      <vt:lpstr>Check out the WiFiMon video!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132</cp:revision>
  <dcterms:modified xsi:type="dcterms:W3CDTF">2022-04-07T19:59:58Z</dcterms:modified>
</cp:coreProperties>
</file>