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ppt/notesSlides/notesSlide10.xml" ContentType="application/vnd.openxmlformats-officedocument.presentationml.notesSlide+xml"/>
  <Override PartName="/ppt/tags/tag5.xml" ContentType="application/vnd.openxmlformats-officedocument.presentationml.tags+xml"/>
  <Override PartName="/ppt/notesSlides/notesSlide11.xml" ContentType="application/vnd.openxmlformats-officedocument.presentationml.notesSlide+xml"/>
  <Override PartName="/ppt/tags/tag6.xml" ContentType="application/vnd.openxmlformats-officedocument.presentationml.tags+xml"/>
  <Override PartName="/ppt/notesSlides/notesSlide12.xml" ContentType="application/vnd.openxmlformats-officedocument.presentationml.notesSlide+xml"/>
  <Override PartName="/ppt/tags/tag7.xml" ContentType="application/vnd.openxmlformats-officedocument.presentationml.tags+xml"/>
  <Override PartName="/ppt/notesSlides/notesSlide13.xml" ContentType="application/vnd.openxmlformats-officedocument.presentationml.notesSlide+xml"/>
  <Override PartName="/ppt/tags/tag8.xml" ContentType="application/vnd.openxmlformats-officedocument.presentationml.tags+xml"/>
  <Override PartName="/ppt/notesSlides/notesSlide14.xml" ContentType="application/vnd.openxmlformats-officedocument.presentationml.notesSlide+xml"/>
  <Override PartName="/ppt/tags/tag9.xml" ContentType="application/vnd.openxmlformats-officedocument.presentationml.tags+xml"/>
  <Override PartName="/ppt/notesSlides/notesSlide15.xml" ContentType="application/vnd.openxmlformats-officedocument.presentationml.notesSlide+xml"/>
  <Override PartName="/ppt/tags/tag10.xml" ContentType="application/vnd.openxmlformats-officedocument.presentationml.tags+xml"/>
  <Override PartName="/ppt/notesSlides/notesSlide16.xml" ContentType="application/vnd.openxmlformats-officedocument.presentationml.notesSlide+xml"/>
  <Override PartName="/ppt/tags/tag11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12.xml" ContentType="application/vnd.openxmlformats-officedocument.presentationml.tags+xml"/>
  <Override PartName="/ppt/notesSlides/notesSlide28.xml" ContentType="application/vnd.openxmlformats-officedocument.presentationml.notesSlide+xml"/>
  <Override PartName="/ppt/tags/tag13.xml" ContentType="application/vnd.openxmlformats-officedocument.presentationml.tags+xml"/>
  <Override PartName="/ppt/notesSlides/notesSlide29.xml" ContentType="application/vnd.openxmlformats-officedocument.presentationml.notesSlide+xml"/>
  <Override PartName="/ppt/tags/tag14.xml" ContentType="application/vnd.openxmlformats-officedocument.presentationml.tags+xml"/>
  <Override PartName="/ppt/notesSlides/notesSlide30.xml" ContentType="application/vnd.openxmlformats-officedocument.presentationml.notesSlide+xml"/>
  <Override PartName="/ppt/tags/tag15.xml" ContentType="application/vnd.openxmlformats-officedocument.presentationml.tag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2" r:id="rId1"/>
    <p:sldMasterId id="2147483683" r:id="rId2"/>
    <p:sldMasterId id="2147483687" r:id="rId3"/>
  </p:sldMasterIdLst>
  <p:notesMasterIdLst>
    <p:notesMasterId r:id="rId36"/>
  </p:notesMasterIdLst>
  <p:sldIdLst>
    <p:sldId id="256" r:id="rId4"/>
    <p:sldId id="325" r:id="rId5"/>
    <p:sldId id="257" r:id="rId6"/>
    <p:sldId id="293" r:id="rId7"/>
    <p:sldId id="326" r:id="rId8"/>
    <p:sldId id="319" r:id="rId9"/>
    <p:sldId id="327" r:id="rId10"/>
    <p:sldId id="342" r:id="rId11"/>
    <p:sldId id="294" r:id="rId12"/>
    <p:sldId id="322" r:id="rId13"/>
    <p:sldId id="309" r:id="rId14"/>
    <p:sldId id="323" r:id="rId15"/>
    <p:sldId id="329" r:id="rId16"/>
    <p:sldId id="330" r:id="rId17"/>
    <p:sldId id="331" r:id="rId18"/>
    <p:sldId id="328" r:id="rId19"/>
    <p:sldId id="332" r:id="rId20"/>
    <p:sldId id="318" r:id="rId21"/>
    <p:sldId id="333" r:id="rId22"/>
    <p:sldId id="334" r:id="rId23"/>
    <p:sldId id="335" r:id="rId24"/>
    <p:sldId id="336" r:id="rId25"/>
    <p:sldId id="337" r:id="rId26"/>
    <p:sldId id="338" r:id="rId27"/>
    <p:sldId id="339" r:id="rId28"/>
    <p:sldId id="340" r:id="rId29"/>
    <p:sldId id="341" r:id="rId30"/>
    <p:sldId id="321" r:id="rId31"/>
    <p:sldId id="311" r:id="rId32"/>
    <p:sldId id="296" r:id="rId33"/>
    <p:sldId id="310" r:id="rId34"/>
    <p:sldId id="292" r:id="rId3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Μεσαίο στυλ 2 - Έμφαση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Φωτεινό στυλ 1 - Έμφαση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183" autoAdjust="0"/>
    <p:restoredTop sz="86518" autoAdjust="0"/>
  </p:normalViewPr>
  <p:slideViewPr>
    <p:cSldViewPr snapToGrid="0">
      <p:cViewPr varScale="1">
        <p:scale>
          <a:sx n="93" d="100"/>
          <a:sy n="93" d="100"/>
        </p:scale>
        <p:origin x="120" y="2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2" y="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9346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55200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71985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88596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6749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72303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41376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44761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42928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0099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23953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56998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2369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968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29015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30985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8632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19643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98855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01324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4810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051170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393196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4" name="Google Shape;55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91838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9803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5039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7162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7136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5323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ροσαρμοσμένη διάταξη">
  <p:cSld name="Προσαρμοσμένη διάταξη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2" name="Google Shape;72;p1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2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56" name="Google Shape;156;p2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 userDrawn="1"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-16809" y="-4038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93449" y="1164656"/>
            <a:ext cx="7195835" cy="835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600" b="1" dirty="0">
                <a:solidFill>
                  <a:schemeClr val="bg1"/>
                </a:solidFill>
              </a:rPr>
              <a:t>Wi-Fi Network Monitoring 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600" b="1" dirty="0">
                <a:solidFill>
                  <a:schemeClr val="bg1"/>
                </a:solidFill>
              </a:rPr>
              <a:t>with GÉANT </a:t>
            </a:r>
            <a:r>
              <a:rPr lang="en-US" sz="3600" b="1" dirty="0" err="1">
                <a:solidFill>
                  <a:schemeClr val="bg1"/>
                </a:solidFill>
              </a:rPr>
              <a:t>WiFiMon</a:t>
            </a:r>
            <a:endParaRPr sz="3600" b="1" i="0" u="none" strike="noStrike" cap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157327" y="6154608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"/>
          <p:cNvPicPr preferRelativeResize="0"/>
          <p:nvPr/>
        </p:nvPicPr>
        <p:blipFill rotWithShape="1">
          <a:blip r:embed="rId4">
            <a:alphaModFix/>
          </a:blip>
          <a:srcRect b="-7428"/>
          <a:stretch/>
        </p:blipFill>
        <p:spPr>
          <a:xfrm>
            <a:off x="154876" y="68756"/>
            <a:ext cx="1432450" cy="87689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"/>
          <p:cNvSpPr txBox="1"/>
          <p:nvPr/>
        </p:nvSpPr>
        <p:spPr>
          <a:xfrm>
            <a:off x="84213" y="2517147"/>
            <a:ext cx="6163800" cy="6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US" sz="2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Nikos Kostopoulos, NTUA</a:t>
            </a:r>
            <a:endParaRPr sz="2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800" b="0" i="1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Ph.D. Student / WiFiMon Team Member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(nkostopoulos@netmode.ntua.gr)</a:t>
            </a:r>
            <a:endParaRPr sz="2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92901" y="4473676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en-US" sz="2000" b="1" i="0" u="none" strike="noStrike" cap="none" dirty="0" err="1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WiMob</a:t>
            </a:r>
            <a:r>
              <a:rPr lang="en-US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2022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October 2022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67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9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4" name="Google Shape;274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5" name="Google Shape;275;p39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39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39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8" name="Google Shape;278;p39"/>
          <p:cNvPicPr preferRelativeResize="0"/>
          <p:nvPr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2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9"/>
          <p:cNvSpPr txBox="1"/>
          <p:nvPr/>
        </p:nvSpPr>
        <p:spPr>
          <a:xfrm>
            <a:off x="602957" y="1610230"/>
            <a:ext cx="6087103" cy="473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39"/>
          <p:cNvSpPr txBox="1"/>
          <p:nvPr/>
        </p:nvSpPr>
        <p:spPr>
          <a:xfrm>
            <a:off x="710585" y="5298689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39"/>
          <p:cNvSpPr txBox="1"/>
          <p:nvPr userDrawn="1"/>
        </p:nvSpPr>
        <p:spPr>
          <a:xfrm>
            <a:off x="716240" y="2656840"/>
            <a:ext cx="5003271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Homepage: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https://wiki.geant.org/display/WIF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lang="en-US"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Mailing List: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wifimon-ops@lists.geant.org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39"/>
          <p:cNvSpPr txBox="1"/>
          <p:nvPr/>
        </p:nvSpPr>
        <p:spPr>
          <a:xfrm>
            <a:off x="1622019" y="6108116"/>
            <a:ext cx="234815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3" name="Google Shape;283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3349" y="6157486"/>
            <a:ext cx="568671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9"/>
          <p:cNvPicPr preferRelativeResize="0"/>
          <p:nvPr/>
        </p:nvPicPr>
        <p:blipFill rotWithShape="1">
          <a:blip r:embed="rId5">
            <a:alphaModFix/>
          </a:blip>
          <a:srcRect b="-7428"/>
          <a:stretch/>
        </p:blipFill>
        <p:spPr>
          <a:xfrm>
            <a:off x="492121" y="255895"/>
            <a:ext cx="1432451" cy="8768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31.xml"/><Relationship Id="rId7" Type="http://schemas.openxmlformats.org/officeDocument/2006/relationships/hyperlink" Target="http://dl.ifip.org/db/conf/wons/wons2021/1570695031.pdf" TargetMode="Externa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Relationship Id="rId6" Type="http://schemas.openxmlformats.org/officeDocument/2006/relationships/hyperlink" Target="https://wiki.geant.org/display/WIF/WiFiMon+Publications" TargetMode="External"/><Relationship Id="rId5" Type="http://schemas.openxmlformats.org/officeDocument/2006/relationships/hyperlink" Target="https://www.youtube.com/watch?v=VXQV2zWRKgo" TargetMode="External"/><Relationship Id="rId4" Type="http://schemas.openxmlformats.org/officeDocument/2006/relationships/hyperlink" Target="https://www.youtube.com/watch?v=9LuGlF6JSnA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4465730" y="2622512"/>
            <a:ext cx="3067185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i="1" dirty="0"/>
              <a:t>Installation</a:t>
            </a:r>
            <a:endParaRPr sz="4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5173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Installation</a:t>
            </a:r>
            <a:endParaRPr sz="3600" i="1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160949" y="941204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Institutions install all components </a:t>
            </a:r>
            <a:r>
              <a:rPr lang="en-US" sz="2400" b="1" dirty="0">
                <a:solidFill>
                  <a:srgbClr val="FF0000"/>
                </a:solidFill>
              </a:rPr>
              <a:t>within their premises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b="1" dirty="0"/>
              <a:t>Ansible playbook </a:t>
            </a:r>
            <a:r>
              <a:rPr lang="en-US" sz="2400" dirty="0"/>
              <a:t>for </a:t>
            </a:r>
            <a:r>
              <a:rPr lang="en-US" sz="2400" b="1" i="1" dirty="0"/>
              <a:t>WAS</a:t>
            </a:r>
            <a:r>
              <a:rPr lang="en-US" sz="2400" dirty="0"/>
              <a:t> automated installation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Manual installation for </a:t>
            </a:r>
            <a:r>
              <a:rPr lang="en-US" sz="2400" i="1" dirty="0"/>
              <a:t>WTS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All data stay within the institution premises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Support from </a:t>
            </a:r>
            <a:r>
              <a:rPr lang="en-US" sz="2400" i="1" dirty="0"/>
              <a:t>WiFiMon</a:t>
            </a:r>
            <a:r>
              <a:rPr lang="en-US" sz="2400" dirty="0"/>
              <a:t> team for all components</a:t>
            </a:r>
          </a:p>
        </p:txBody>
      </p:sp>
      <p:sp>
        <p:nvSpPr>
          <p:cNvPr id="11" name="Google Shape;296;p42">
            <a:extLst>
              <a:ext uri="{FF2B5EF4-FFF2-40B4-BE49-F238E27FC236}">
                <a16:creationId xmlns:a16="http://schemas.microsoft.com/office/drawing/2014/main" id="{008CD703-81CC-43C1-9C81-1CC2AF4B6A06}"/>
              </a:ext>
            </a:extLst>
          </p:cNvPr>
          <p:cNvSpPr txBox="1">
            <a:spLocks/>
          </p:cNvSpPr>
          <p:nvPr/>
        </p:nvSpPr>
        <p:spPr>
          <a:xfrm>
            <a:off x="1874039" y="6032905"/>
            <a:ext cx="8181511" cy="412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i="1" dirty="0">
                <a:solidFill>
                  <a:srgbClr val="FF0000"/>
                </a:solidFill>
              </a:rPr>
              <a:t>Manual WAS installation: </a:t>
            </a:r>
            <a:r>
              <a:rPr lang="en-US" sz="2400" dirty="0"/>
              <a:t>Abandoned by </a:t>
            </a:r>
            <a:r>
              <a:rPr lang="en-US" sz="2400" i="1" dirty="0"/>
              <a:t>WiFiMon</a:t>
            </a:r>
          </a:p>
        </p:txBody>
      </p:sp>
      <p:sp>
        <p:nvSpPr>
          <p:cNvPr id="12" name="Google Shape;296;p42">
            <a:extLst>
              <a:ext uri="{FF2B5EF4-FFF2-40B4-BE49-F238E27FC236}">
                <a16:creationId xmlns:a16="http://schemas.microsoft.com/office/drawing/2014/main" id="{EE3E0737-F825-4A0F-B7FF-212CB389A7B8}"/>
              </a:ext>
            </a:extLst>
          </p:cNvPr>
          <p:cNvSpPr txBox="1">
            <a:spLocks/>
          </p:cNvSpPr>
          <p:nvPr/>
        </p:nvSpPr>
        <p:spPr>
          <a:xfrm>
            <a:off x="160949" y="3386321"/>
            <a:ext cx="9321987" cy="1676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b="1" i="1" dirty="0">
                <a:solidFill>
                  <a:srgbClr val="FF0000"/>
                </a:solidFill>
              </a:rPr>
              <a:t>NMaaS</a:t>
            </a:r>
            <a:r>
              <a:rPr lang="en-US" sz="2400" dirty="0"/>
              <a:t> (more appropriate for testing/trying </a:t>
            </a:r>
            <a:r>
              <a:rPr lang="en-US" sz="2400" i="1" dirty="0"/>
              <a:t>WiFiMon</a:t>
            </a:r>
            <a:r>
              <a:rPr lang="en-US" sz="2400" dirty="0"/>
              <a:t>)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Another </a:t>
            </a:r>
            <a:r>
              <a:rPr lang="en-US" sz="2400" i="1" dirty="0"/>
              <a:t>GÉANT</a:t>
            </a:r>
            <a:r>
              <a:rPr lang="en-US" sz="2400" dirty="0"/>
              <a:t> Service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/>
              <a:t>WiFiMon</a:t>
            </a:r>
            <a:r>
              <a:rPr lang="en-US" sz="2400" dirty="0"/>
              <a:t> </a:t>
            </a:r>
            <a:r>
              <a:rPr lang="en-US" sz="2400" i="1" dirty="0"/>
              <a:t>WAS</a:t>
            </a:r>
            <a:r>
              <a:rPr lang="en-US" sz="2400" dirty="0"/>
              <a:t> instance deployed on </a:t>
            </a:r>
            <a:r>
              <a:rPr lang="en-US" sz="2400" i="1" dirty="0"/>
              <a:t>NMaaS</a:t>
            </a:r>
            <a:endParaRPr lang="en-US" sz="2400" dirty="0"/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/>
              <a:t>WTS</a:t>
            </a:r>
            <a:r>
              <a:rPr lang="en-US" sz="2400" dirty="0"/>
              <a:t> installation still required by institutions 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  </a:t>
            </a:r>
            <a:r>
              <a:rPr lang="en-US" sz="2400" b="1" dirty="0"/>
              <a:t>(</a:t>
            </a:r>
            <a:r>
              <a:rPr lang="en-US" sz="2400" b="1" i="1" dirty="0"/>
              <a:t>should be close to the monitored network</a:t>
            </a:r>
            <a:r>
              <a:rPr lang="en-US" sz="2400" b="1" dirty="0"/>
              <a:t>)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Support from </a:t>
            </a:r>
            <a:r>
              <a:rPr lang="en-US" sz="2400" i="1" dirty="0"/>
              <a:t>WiFiMon</a:t>
            </a:r>
            <a:r>
              <a:rPr lang="en-US" sz="2400" dirty="0"/>
              <a:t> team for interfacing 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i="1" dirty="0"/>
              <a:t>        WTS</a:t>
            </a:r>
            <a:r>
              <a:rPr lang="en-US" sz="2400" dirty="0"/>
              <a:t> and </a:t>
            </a:r>
            <a:r>
              <a:rPr lang="en-US" sz="2400" i="1" dirty="0" err="1"/>
              <a:t>Dockerized</a:t>
            </a:r>
            <a:r>
              <a:rPr lang="en-US" sz="2400" i="1" dirty="0"/>
              <a:t> WAS</a:t>
            </a:r>
            <a:r>
              <a:rPr lang="en-US" sz="2400" dirty="0"/>
              <a:t> on </a:t>
            </a:r>
            <a:r>
              <a:rPr lang="en-US" sz="2400" i="1" dirty="0"/>
              <a:t>NMaaS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77C85F-25C4-49C2-A52F-4B28EE4E0F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9425" y="2638734"/>
            <a:ext cx="2399547" cy="2278706"/>
          </a:xfrm>
          <a:prstGeom prst="rect">
            <a:avLst/>
          </a:prstGeom>
        </p:spPr>
      </p:pic>
      <p:sp>
        <p:nvSpPr>
          <p:cNvPr id="16" name="Google Shape;296;p42">
            <a:extLst>
              <a:ext uri="{FF2B5EF4-FFF2-40B4-BE49-F238E27FC236}">
                <a16:creationId xmlns:a16="http://schemas.microsoft.com/office/drawing/2014/main" id="{EE56ACB7-8398-4F02-91BF-ADBF190E711C}"/>
              </a:ext>
            </a:extLst>
          </p:cNvPr>
          <p:cNvSpPr txBox="1">
            <a:spLocks/>
          </p:cNvSpPr>
          <p:nvPr/>
        </p:nvSpPr>
        <p:spPr>
          <a:xfrm>
            <a:off x="8393593" y="2129228"/>
            <a:ext cx="2711210" cy="509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i="1" dirty="0">
                <a:solidFill>
                  <a:srgbClr val="FF0000"/>
                </a:solidFill>
              </a:rPr>
              <a:t>NMaaS Portfolio</a:t>
            </a:r>
            <a:endParaRPr lang="en-US" b="1" dirty="0"/>
          </a:p>
        </p:txBody>
      </p:sp>
      <p:sp>
        <p:nvSpPr>
          <p:cNvPr id="17" name="Google Shape;296;p42">
            <a:extLst>
              <a:ext uri="{FF2B5EF4-FFF2-40B4-BE49-F238E27FC236}">
                <a16:creationId xmlns:a16="http://schemas.microsoft.com/office/drawing/2014/main" id="{4754D2F9-D092-4939-9C49-D8CB1AA11FA5}"/>
              </a:ext>
            </a:extLst>
          </p:cNvPr>
          <p:cNvSpPr txBox="1">
            <a:spLocks/>
          </p:cNvSpPr>
          <p:nvPr/>
        </p:nvSpPr>
        <p:spPr>
          <a:xfrm>
            <a:off x="160950" y="699869"/>
            <a:ext cx="9321987" cy="619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Options:</a:t>
            </a:r>
          </a:p>
        </p:txBody>
      </p:sp>
      <p:sp>
        <p:nvSpPr>
          <p:cNvPr id="18" name="Google Shape;296;p42">
            <a:extLst>
              <a:ext uri="{FF2B5EF4-FFF2-40B4-BE49-F238E27FC236}">
                <a16:creationId xmlns:a16="http://schemas.microsoft.com/office/drawing/2014/main" id="{1F4213AA-0D15-4D1F-AB4E-7EA0F19180C3}"/>
              </a:ext>
            </a:extLst>
          </p:cNvPr>
          <p:cNvSpPr txBox="1">
            <a:spLocks/>
          </p:cNvSpPr>
          <p:nvPr/>
        </p:nvSpPr>
        <p:spPr>
          <a:xfrm>
            <a:off x="5853515" y="289908"/>
            <a:ext cx="5095457" cy="509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i="1" dirty="0">
                <a:solidFill>
                  <a:srgbClr val="FF0000"/>
                </a:solidFill>
              </a:rPr>
              <a:t>GÉANT Service </a:t>
            </a:r>
            <a:r>
              <a:rPr lang="en-US" b="1" i="1" dirty="0">
                <a:solidFill>
                  <a:schemeClr val="tx1"/>
                </a:solidFill>
              </a:rPr>
              <a:t>since</a:t>
            </a:r>
            <a:r>
              <a:rPr lang="en-US" b="1" i="1" dirty="0">
                <a:solidFill>
                  <a:srgbClr val="FF0000"/>
                </a:solidFill>
              </a:rPr>
              <a:t> 2020!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4348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FE6B396-4FDB-06BD-8616-DB0F9D7C62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9108"/>
          <a:stretch/>
        </p:blipFill>
        <p:spPr>
          <a:xfrm>
            <a:off x="269807" y="873303"/>
            <a:ext cx="10759289" cy="3577977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69807" y="97348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WAS NMaaS Installation </a:t>
            </a:r>
            <a:r>
              <a:rPr lang="en-US" sz="3600" dirty="0"/>
              <a:t>(1)</a:t>
            </a:r>
            <a:endParaRPr sz="3600" dirty="0"/>
          </a:p>
        </p:txBody>
      </p:sp>
      <p:sp>
        <p:nvSpPr>
          <p:cNvPr id="21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2897314" y="5100685"/>
            <a:ext cx="6154220" cy="40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Login to NMaaS platform via Federated Login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DBB0717-6A92-DB6C-99F4-EC9F38F4ED47}"/>
              </a:ext>
            </a:extLst>
          </p:cNvPr>
          <p:cNvSpPr/>
          <p:nvPr/>
        </p:nvSpPr>
        <p:spPr>
          <a:xfrm>
            <a:off x="8417457" y="3306100"/>
            <a:ext cx="2719729" cy="619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4126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69807" y="97348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WAS NMaaS Installation </a:t>
            </a:r>
            <a:r>
              <a:rPr lang="en-US" sz="3600" dirty="0"/>
              <a:t>(2)</a:t>
            </a:r>
            <a:endParaRPr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9D46A7-FB9F-1B29-618E-7C726879BC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" t="2007" r="4065" b="1685"/>
          <a:stretch/>
        </p:blipFill>
        <p:spPr>
          <a:xfrm>
            <a:off x="167064" y="539394"/>
            <a:ext cx="8568649" cy="6318606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DBB0717-6A92-DB6C-99F4-EC9F38F4ED47}"/>
              </a:ext>
            </a:extLst>
          </p:cNvPr>
          <p:cNvSpPr/>
          <p:nvPr/>
        </p:nvSpPr>
        <p:spPr>
          <a:xfrm>
            <a:off x="93522" y="4632439"/>
            <a:ext cx="2290084" cy="219571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8809255" y="335777"/>
            <a:ext cx="3083747" cy="40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Selection of WiFiMon from the NMaaS Portfolio of services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1029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69807" y="97348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WAS NMaaS Installation </a:t>
            </a:r>
            <a:r>
              <a:rPr lang="en-US" sz="3600" dirty="0"/>
              <a:t>(3)</a:t>
            </a:r>
            <a:endParaRPr sz="3600" dirty="0"/>
          </a:p>
        </p:txBody>
      </p:sp>
      <p:sp>
        <p:nvSpPr>
          <p:cNvPr id="21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387503" y="4971286"/>
            <a:ext cx="8992803" cy="40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b="1" dirty="0"/>
              <a:t>Name the new instance</a:t>
            </a:r>
          </a:p>
          <a:p>
            <a:pPr>
              <a:spcBef>
                <a:spcPts val="0"/>
              </a:spcBef>
            </a:pPr>
            <a:endParaRPr lang="en-US" sz="2400" b="1" dirty="0"/>
          </a:p>
          <a:p>
            <a:pPr>
              <a:spcBef>
                <a:spcPts val="0"/>
              </a:spcBef>
            </a:pPr>
            <a:r>
              <a:rPr lang="en-US" sz="2400" b="1" dirty="0"/>
              <a:t>Select the version of the new instance</a:t>
            </a:r>
          </a:p>
          <a:p>
            <a:pPr>
              <a:spcBef>
                <a:spcPts val="0"/>
              </a:spcBef>
            </a:pPr>
            <a:endParaRPr lang="en-US" sz="2400" b="1" dirty="0"/>
          </a:p>
          <a:p>
            <a:pPr>
              <a:spcBef>
                <a:spcPts val="0"/>
              </a:spcBef>
            </a:pPr>
            <a:r>
              <a:rPr lang="en-US" sz="2400" b="1" dirty="0"/>
              <a:t>Deploy the instance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80F893-416F-47C0-E948-5F82BC255A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4054" b="3041"/>
          <a:stretch/>
        </p:blipFill>
        <p:spPr>
          <a:xfrm>
            <a:off x="269807" y="768570"/>
            <a:ext cx="10478586" cy="384452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74EBB0-D2BB-0853-22BC-2859438C3AB8}"/>
              </a:ext>
            </a:extLst>
          </p:cNvPr>
          <p:cNvSpPr/>
          <p:nvPr/>
        </p:nvSpPr>
        <p:spPr>
          <a:xfrm>
            <a:off x="5106255" y="1448658"/>
            <a:ext cx="2393879" cy="11198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BD4381F-1713-8347-F9E4-461F5AFEBCAA}"/>
              </a:ext>
            </a:extLst>
          </p:cNvPr>
          <p:cNvSpPr/>
          <p:nvPr/>
        </p:nvSpPr>
        <p:spPr>
          <a:xfrm>
            <a:off x="6678200" y="3217805"/>
            <a:ext cx="739741" cy="4253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88505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69807" y="97348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WAS NMaaS Installation </a:t>
            </a:r>
            <a:r>
              <a:rPr lang="en-US" sz="3600" dirty="0"/>
              <a:t>(4)</a:t>
            </a:r>
            <a:endParaRPr sz="3600" dirty="0"/>
          </a:p>
        </p:txBody>
      </p:sp>
      <p:sp>
        <p:nvSpPr>
          <p:cNvPr id="21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516386" y="5529488"/>
            <a:ext cx="8992803" cy="123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b="1" dirty="0"/>
              <a:t>Define the specifications of the new instance</a:t>
            </a:r>
          </a:p>
          <a:p>
            <a:pPr>
              <a:spcBef>
                <a:spcPts val="0"/>
              </a:spcBef>
            </a:pPr>
            <a:endParaRPr lang="en-US" sz="2400" b="1" dirty="0"/>
          </a:p>
          <a:p>
            <a:pPr>
              <a:spcBef>
                <a:spcPts val="0"/>
              </a:spcBef>
            </a:pPr>
            <a:r>
              <a:rPr lang="en-US" sz="2400" b="1" dirty="0"/>
              <a:t>Wait for the deployment of the instance</a:t>
            </a:r>
          </a:p>
          <a:p>
            <a:pPr>
              <a:spcBef>
                <a:spcPts val="0"/>
              </a:spcBef>
            </a:pPr>
            <a:endParaRPr lang="en-US" sz="24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0CC529-C2F4-0AFE-4832-F7D670D1804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1620"/>
          <a:stretch/>
        </p:blipFill>
        <p:spPr>
          <a:xfrm>
            <a:off x="513711" y="620614"/>
            <a:ext cx="10253609" cy="465571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168749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69807" y="224036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 err="1"/>
              <a:t>Ansible</a:t>
            </a:r>
            <a:r>
              <a:rPr lang="en-US" sz="3600" i="1" dirty="0"/>
              <a:t> WAS Installation</a:t>
            </a:r>
            <a:endParaRPr sz="3600" i="1" dirty="0"/>
          </a:p>
        </p:txBody>
      </p:sp>
      <p:sp>
        <p:nvSpPr>
          <p:cNvPr id="13" name="Google Shape;296;p42">
            <a:extLst>
              <a:ext uri="{FF2B5EF4-FFF2-40B4-BE49-F238E27FC236}">
                <a16:creationId xmlns:a16="http://schemas.microsoft.com/office/drawing/2014/main" id="{4754D2F9-D092-4939-9C49-D8CB1AA11FA5}"/>
              </a:ext>
            </a:extLst>
          </p:cNvPr>
          <p:cNvSpPr txBox="1">
            <a:spLocks/>
          </p:cNvSpPr>
          <p:nvPr/>
        </p:nvSpPr>
        <p:spPr>
          <a:xfrm>
            <a:off x="11826" y="1024058"/>
            <a:ext cx="9321987" cy="619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Specs (minimum/recommended):</a:t>
            </a:r>
          </a:p>
        </p:txBody>
      </p:sp>
      <p:sp>
        <p:nvSpPr>
          <p:cNvPr id="14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287247" y="1512490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/>
              <a:t>4 CPU cores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8 GB / 16 GB RAM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10 GB / 50 GB Free Space  </a:t>
            </a:r>
          </a:p>
        </p:txBody>
      </p:sp>
      <p:sp>
        <p:nvSpPr>
          <p:cNvPr id="15" name="Google Shape;296;p42">
            <a:extLst>
              <a:ext uri="{FF2B5EF4-FFF2-40B4-BE49-F238E27FC236}">
                <a16:creationId xmlns:a16="http://schemas.microsoft.com/office/drawing/2014/main" id="{4754D2F9-D092-4939-9C49-D8CB1AA11FA5}"/>
              </a:ext>
            </a:extLst>
          </p:cNvPr>
          <p:cNvSpPr txBox="1">
            <a:spLocks/>
          </p:cNvSpPr>
          <p:nvPr/>
        </p:nvSpPr>
        <p:spPr>
          <a:xfrm>
            <a:off x="6597683" y="1027939"/>
            <a:ext cx="9321987" cy="619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Operating Systems Tested:</a:t>
            </a:r>
          </a:p>
        </p:txBody>
      </p:sp>
      <p:sp>
        <p:nvSpPr>
          <p:cNvPr id="19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6883990" y="1488395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 err="1"/>
              <a:t>Debian</a:t>
            </a:r>
            <a:r>
              <a:rPr lang="en-US" sz="2400" dirty="0"/>
              <a:t> 10</a:t>
            </a:r>
          </a:p>
          <a:p>
            <a:pPr>
              <a:spcBef>
                <a:spcPts val="0"/>
              </a:spcBef>
            </a:pPr>
            <a:r>
              <a:rPr lang="en-US" sz="2400" dirty="0" err="1"/>
              <a:t>Debian</a:t>
            </a:r>
            <a:r>
              <a:rPr lang="en-US" sz="2400" dirty="0"/>
              <a:t> 11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Ubuntu 18.04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Ubuntu 20.04</a:t>
            </a:r>
          </a:p>
        </p:txBody>
      </p:sp>
      <p:sp>
        <p:nvSpPr>
          <p:cNvPr id="20" name="Google Shape;296;p42">
            <a:extLst>
              <a:ext uri="{FF2B5EF4-FFF2-40B4-BE49-F238E27FC236}">
                <a16:creationId xmlns:a16="http://schemas.microsoft.com/office/drawing/2014/main" id="{4754D2F9-D092-4939-9C49-D8CB1AA11FA5}"/>
              </a:ext>
            </a:extLst>
          </p:cNvPr>
          <p:cNvSpPr txBox="1">
            <a:spLocks/>
          </p:cNvSpPr>
          <p:nvPr/>
        </p:nvSpPr>
        <p:spPr>
          <a:xfrm>
            <a:off x="6179135" y="3182812"/>
            <a:ext cx="9321987" cy="619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Other Requirements:</a:t>
            </a:r>
          </a:p>
        </p:txBody>
      </p:sp>
      <p:sp>
        <p:nvSpPr>
          <p:cNvPr id="21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6179134" y="3733850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 err="1"/>
              <a:t>Ansible</a:t>
            </a:r>
            <a:r>
              <a:rPr lang="en-US" sz="2400" dirty="0"/>
              <a:t> (and its requirements)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Root access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Appropriate DNS records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Filling details (e.g. passwords) 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within a file (see figure)</a:t>
            </a:r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76" y="3039542"/>
            <a:ext cx="6013759" cy="365143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65757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898972" y="2916427"/>
            <a:ext cx="6229668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i="1" dirty="0"/>
              <a:t>WiFiMon User Interface</a:t>
            </a:r>
            <a:endParaRPr sz="4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92773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User Interface </a:t>
            </a:r>
            <a:r>
              <a:rPr lang="en-US" sz="3600" dirty="0"/>
              <a:t>(1)</a:t>
            </a:r>
            <a:endParaRPr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23A782-5A94-4CD0-5AFC-1C5DF8B673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936" y="497347"/>
            <a:ext cx="10438543" cy="5245324"/>
          </a:xfrm>
          <a:prstGeom prst="rect">
            <a:avLst/>
          </a:prstGeom>
        </p:spPr>
      </p:pic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E0CDE4B4-B4B2-4048-94B5-39FC1A2C65E4}"/>
              </a:ext>
            </a:extLst>
          </p:cNvPr>
          <p:cNvSpPr txBox="1">
            <a:spLocks/>
          </p:cNvSpPr>
          <p:nvPr/>
        </p:nvSpPr>
        <p:spPr>
          <a:xfrm>
            <a:off x="2784298" y="5969854"/>
            <a:ext cx="6154220" cy="40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Login to WiFiMon UI using UI credentials</a:t>
            </a:r>
          </a:p>
        </p:txBody>
      </p:sp>
    </p:spTree>
    <p:extLst>
      <p:ext uri="{BB962C8B-B14F-4D97-AF65-F5344CB8AC3E}">
        <p14:creationId xmlns:p14="http://schemas.microsoft.com/office/powerpoint/2010/main" val="2263099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User Interface </a:t>
            </a:r>
            <a:r>
              <a:rPr lang="en-US" sz="3600" dirty="0"/>
              <a:t>(2)</a:t>
            </a:r>
            <a:endParaRPr sz="36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E0CDE4B4-B4B2-4048-94B5-39FC1A2C65E4}"/>
              </a:ext>
            </a:extLst>
          </p:cNvPr>
          <p:cNvSpPr txBox="1">
            <a:spLocks/>
          </p:cNvSpPr>
          <p:nvPr/>
        </p:nvSpPr>
        <p:spPr>
          <a:xfrm>
            <a:off x="739740" y="5932924"/>
            <a:ext cx="9349482" cy="40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b="1" dirty="0">
                <a:solidFill>
                  <a:srgbClr val="FF0000"/>
                </a:solidFill>
              </a:rPr>
              <a:t>Measurement results are protected by X-Pack ELK plugin</a:t>
            </a:r>
          </a:p>
          <a:p>
            <a:pPr>
              <a:spcBef>
                <a:spcPts val="0"/>
              </a:spcBef>
            </a:pPr>
            <a:r>
              <a:rPr lang="en-US" sz="2400" b="1" dirty="0">
                <a:solidFill>
                  <a:srgbClr val="FF0000"/>
                </a:solidFill>
              </a:rPr>
              <a:t>X-Pack credentials are also required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4130D-CA54-4521-2F00-DC8504500D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31" y="721459"/>
            <a:ext cx="10623479" cy="471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309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982748" y="1555941"/>
            <a:ext cx="4035096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5400" i="1" dirty="0"/>
              <a:t>Introduction</a:t>
            </a:r>
            <a:endParaRPr sz="5400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3424B4-B1C9-8651-6584-30B3573C6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7693" y="4549094"/>
            <a:ext cx="7449590" cy="187668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815990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User Interface </a:t>
            </a:r>
            <a:r>
              <a:rPr lang="en-US" sz="3600" dirty="0"/>
              <a:t>(3)</a:t>
            </a:r>
            <a:endParaRPr sz="36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E0CDE4B4-B4B2-4048-94B5-39FC1A2C65E4}"/>
              </a:ext>
            </a:extLst>
          </p:cNvPr>
          <p:cNvSpPr txBox="1">
            <a:spLocks/>
          </p:cNvSpPr>
          <p:nvPr/>
        </p:nvSpPr>
        <p:spPr>
          <a:xfrm>
            <a:off x="195208" y="5727441"/>
            <a:ext cx="9894599" cy="40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b="1" dirty="0">
                <a:solidFill>
                  <a:srgbClr val="FF0000"/>
                </a:solidFill>
              </a:rPr>
              <a:t>Define the Wi-Fi subnets to monitor</a:t>
            </a:r>
          </a:p>
          <a:p>
            <a:pPr>
              <a:spcBef>
                <a:spcPts val="0"/>
              </a:spcBef>
            </a:pPr>
            <a:r>
              <a:rPr lang="en-US" sz="2400" b="1" dirty="0">
                <a:solidFill>
                  <a:srgbClr val="FF0000"/>
                </a:solidFill>
              </a:rPr>
              <a:t>Excludes end users visiting WiFiMon websites from wired segments or other Wi-Fi networks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235101-85C0-1CC4-0F4F-90F1EF525F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r="546" b="3233"/>
          <a:stretch/>
        </p:blipFill>
        <p:spPr>
          <a:xfrm>
            <a:off x="102742" y="692503"/>
            <a:ext cx="10633752" cy="457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6979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User Interface </a:t>
            </a:r>
            <a:r>
              <a:rPr lang="en-US" sz="3600" dirty="0"/>
              <a:t>(4)</a:t>
            </a:r>
            <a:endParaRPr sz="36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E0CDE4B4-B4B2-4048-94B5-39FC1A2C65E4}"/>
              </a:ext>
            </a:extLst>
          </p:cNvPr>
          <p:cNvSpPr txBox="1">
            <a:spLocks/>
          </p:cNvSpPr>
          <p:nvPr/>
        </p:nvSpPr>
        <p:spPr>
          <a:xfrm>
            <a:off x="123289" y="6230874"/>
            <a:ext cx="9894599" cy="40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Overview tab: </a:t>
            </a:r>
            <a:r>
              <a:rPr lang="en-US" sz="2400" dirty="0"/>
              <a:t>Overview of  daily measurements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623ABE-4AE1-4F73-4594-7A94E109B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676" y="589815"/>
            <a:ext cx="10304980" cy="521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26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User Interface </a:t>
            </a:r>
            <a:r>
              <a:rPr lang="en-US" sz="3600" dirty="0"/>
              <a:t>(5)</a:t>
            </a:r>
            <a:endParaRPr sz="36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E0CDE4B4-B4B2-4048-94B5-39FC1A2C65E4}"/>
              </a:ext>
            </a:extLst>
          </p:cNvPr>
          <p:cNvSpPr txBox="1">
            <a:spLocks/>
          </p:cNvSpPr>
          <p:nvPr/>
        </p:nvSpPr>
        <p:spPr>
          <a:xfrm>
            <a:off x="113014" y="5852055"/>
            <a:ext cx="10109773" cy="40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HW Probes tab: </a:t>
            </a:r>
            <a:r>
              <a:rPr lang="en-US" sz="2400" dirty="0"/>
              <a:t>Download throughput estimations using multiple probes and the available test tools (</a:t>
            </a:r>
            <a:r>
              <a:rPr lang="en-US" sz="2400" dirty="0" err="1"/>
              <a:t>NetTest</a:t>
            </a:r>
            <a:r>
              <a:rPr lang="en-US" sz="2400" dirty="0"/>
              <a:t>, Akamai Boomerang, </a:t>
            </a:r>
            <a:r>
              <a:rPr lang="en-US" sz="2400" dirty="0" err="1"/>
              <a:t>LibreSpeed</a:t>
            </a:r>
            <a:r>
              <a:rPr lang="en-US" sz="2400" dirty="0"/>
              <a:t> </a:t>
            </a:r>
            <a:r>
              <a:rPr lang="en-US" sz="2400" dirty="0" err="1"/>
              <a:t>Speedtest</a:t>
            </a:r>
            <a:r>
              <a:rPr lang="en-US" sz="2400" dirty="0"/>
              <a:t>)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F535A9-070B-8D3C-DB5D-65A9DF980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224" y="697720"/>
            <a:ext cx="10474179" cy="467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8522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User Interface </a:t>
            </a:r>
            <a:r>
              <a:rPr lang="en-US" sz="3600" dirty="0"/>
              <a:t>(6)</a:t>
            </a:r>
            <a:endParaRPr sz="36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E0CDE4B4-B4B2-4048-94B5-39FC1A2C65E4}"/>
              </a:ext>
            </a:extLst>
          </p:cNvPr>
          <p:cNvSpPr txBox="1">
            <a:spLocks/>
          </p:cNvSpPr>
          <p:nvPr/>
        </p:nvSpPr>
        <p:spPr>
          <a:xfrm>
            <a:off x="421236" y="6172002"/>
            <a:ext cx="10109773" cy="40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HW Probes tab: </a:t>
            </a:r>
            <a:r>
              <a:rPr lang="en-US" sz="2400" dirty="0"/>
              <a:t>Upload throughput estimations using multiple probes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ABAB0A-667B-E1E9-8FF2-29DC94BDF7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755" y="638821"/>
            <a:ext cx="10520737" cy="499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1535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User Interface </a:t>
            </a:r>
            <a:r>
              <a:rPr lang="en-US" sz="3600" dirty="0"/>
              <a:t>(7)</a:t>
            </a:r>
            <a:endParaRPr sz="36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E0CDE4B4-B4B2-4048-94B5-39FC1A2C65E4}"/>
              </a:ext>
            </a:extLst>
          </p:cNvPr>
          <p:cNvSpPr txBox="1">
            <a:spLocks/>
          </p:cNvSpPr>
          <p:nvPr/>
        </p:nvSpPr>
        <p:spPr>
          <a:xfrm>
            <a:off x="215756" y="5883821"/>
            <a:ext cx="10109773" cy="40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HW Probes tab: </a:t>
            </a:r>
            <a:r>
              <a:rPr lang="en-US" sz="2400" dirty="0"/>
              <a:t>HTTP Ping Round Trip Time estimations using multiple probes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CA5EC8-5FA4-594E-5979-735611394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84" y="770562"/>
            <a:ext cx="10741705" cy="441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118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User Interface </a:t>
            </a:r>
            <a:r>
              <a:rPr lang="en-US" sz="3600" dirty="0"/>
              <a:t>(8)</a:t>
            </a:r>
            <a:endParaRPr sz="36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E0CDE4B4-B4B2-4048-94B5-39FC1A2C65E4}"/>
              </a:ext>
            </a:extLst>
          </p:cNvPr>
          <p:cNvSpPr txBox="1">
            <a:spLocks/>
          </p:cNvSpPr>
          <p:nvPr/>
        </p:nvSpPr>
        <p:spPr>
          <a:xfrm>
            <a:off x="25684" y="6231805"/>
            <a:ext cx="10628617" cy="40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HW Probes tab: </a:t>
            </a:r>
            <a:r>
              <a:rPr lang="en-US" sz="2400" dirty="0"/>
              <a:t>Metrics from probes (Bit rate, Link quality, Signal level, TX power)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40A8EE-9CBF-3DE8-CD7E-98C506259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84" y="497348"/>
            <a:ext cx="10628617" cy="543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9304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User Interface </a:t>
            </a:r>
            <a:r>
              <a:rPr lang="en-US" sz="3600" dirty="0"/>
              <a:t>(8)</a:t>
            </a:r>
            <a:endParaRPr sz="36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E0CDE4B4-B4B2-4048-94B5-39FC1A2C65E4}"/>
              </a:ext>
            </a:extLst>
          </p:cNvPr>
          <p:cNvSpPr txBox="1">
            <a:spLocks/>
          </p:cNvSpPr>
          <p:nvPr/>
        </p:nvSpPr>
        <p:spPr>
          <a:xfrm>
            <a:off x="25684" y="6231805"/>
            <a:ext cx="10628617" cy="40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Ability to report average/median/minimum/maximum/95</a:t>
            </a:r>
            <a:r>
              <a:rPr lang="en-US" sz="2400" b="1" baseline="30000" dirty="0">
                <a:solidFill>
                  <a:srgbClr val="FF0000"/>
                </a:solidFill>
              </a:rPr>
              <a:t>th</a:t>
            </a:r>
            <a:r>
              <a:rPr lang="en-US" sz="2400" b="1" dirty="0">
                <a:solidFill>
                  <a:srgbClr val="FF0000"/>
                </a:solidFill>
              </a:rPr>
              <a:t> percentile values</a:t>
            </a:r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40A8EE-9CBF-3DE8-CD7E-98C506259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03" y="646797"/>
            <a:ext cx="10628617" cy="543555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39A4832-0A76-E4AC-9A02-B5492AEF8368}"/>
              </a:ext>
            </a:extLst>
          </p:cNvPr>
          <p:cNvSpPr/>
          <p:nvPr/>
        </p:nvSpPr>
        <p:spPr>
          <a:xfrm>
            <a:off x="268841" y="1438384"/>
            <a:ext cx="1196940" cy="11198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8613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User Interface </a:t>
            </a:r>
            <a:r>
              <a:rPr lang="en-US" sz="3600" dirty="0"/>
              <a:t>(9)</a:t>
            </a:r>
            <a:endParaRPr sz="36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E0CDE4B4-B4B2-4048-94B5-39FC1A2C65E4}"/>
              </a:ext>
            </a:extLst>
          </p:cNvPr>
          <p:cNvSpPr txBox="1">
            <a:spLocks/>
          </p:cNvSpPr>
          <p:nvPr/>
        </p:nvSpPr>
        <p:spPr>
          <a:xfrm>
            <a:off x="1325364" y="5940997"/>
            <a:ext cx="8090900" cy="40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Support for TWAMP measurements among probes and WTS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76E2AF-30BD-AB34-8599-14B964255F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4" r="1"/>
          <a:stretch/>
        </p:blipFill>
        <p:spPr>
          <a:xfrm>
            <a:off x="246579" y="909194"/>
            <a:ext cx="10459092" cy="4619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774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137025" y="2916427"/>
            <a:ext cx="6575460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i="1" dirty="0"/>
              <a:t>Additional Features, Future Steps and Useful Links</a:t>
            </a:r>
            <a:endParaRPr sz="4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76586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98530" y="17806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Other Features of </a:t>
            </a:r>
            <a:r>
              <a:rPr lang="en-US" sz="3600" i="1" dirty="0" err="1"/>
              <a:t>WiFiMon</a:t>
            </a:r>
            <a:endParaRPr sz="3600" i="1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ADA8312D-C784-4270-858C-D85505A732F8}"/>
              </a:ext>
            </a:extLst>
          </p:cNvPr>
          <p:cNvSpPr txBox="1">
            <a:spLocks/>
          </p:cNvSpPr>
          <p:nvPr/>
        </p:nvSpPr>
        <p:spPr>
          <a:xfrm>
            <a:off x="198530" y="862373"/>
            <a:ext cx="10457347" cy="541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b="1" dirty="0"/>
              <a:t>Notification of </a:t>
            </a:r>
            <a:r>
              <a:rPr lang="en-US" sz="2400" b="1" i="1" dirty="0"/>
              <a:t>WiFiMon</a:t>
            </a:r>
            <a:r>
              <a:rPr lang="en-US" sz="2400" b="1" dirty="0"/>
              <a:t> version updates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 err="1"/>
              <a:t>WiFiMon</a:t>
            </a:r>
            <a:r>
              <a:rPr lang="en-US" sz="2400" dirty="0"/>
              <a:t> Users are informed of new versions from the UI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Enables monitoring </a:t>
            </a:r>
            <a:r>
              <a:rPr lang="en-US" sz="2400" i="1" dirty="0"/>
              <a:t>WiFiMon</a:t>
            </a:r>
            <a:r>
              <a:rPr lang="en-US" sz="2400" dirty="0"/>
              <a:t> utilization (optional feature)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b="1" dirty="0"/>
              <a:t>Log Exporter specifically designed for </a:t>
            </a:r>
            <a:r>
              <a:rPr lang="en-US" sz="2400" b="1" i="1" dirty="0" err="1"/>
              <a:t>eduroam</a:t>
            </a:r>
            <a:endParaRPr lang="en-US" sz="2400" b="1" i="1" dirty="0"/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/>
              <a:t>WHP</a:t>
            </a:r>
            <a:r>
              <a:rPr lang="en-US" sz="2400" dirty="0"/>
              <a:t> data exported towards the JSON collector of </a:t>
            </a:r>
            <a:r>
              <a:rPr lang="en-US" sz="2400" i="1" dirty="0" err="1"/>
              <a:t>eduroam</a:t>
            </a:r>
            <a:r>
              <a:rPr lang="en-US" sz="2400" i="1" dirty="0"/>
              <a:t> </a:t>
            </a:r>
            <a:r>
              <a:rPr lang="en-US" sz="2400" dirty="0"/>
              <a:t>(optional)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May be used with any JSON collector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b="1" i="1" dirty="0"/>
              <a:t>WTS</a:t>
            </a:r>
            <a:r>
              <a:rPr lang="en-US" sz="2400" b="1" dirty="0"/>
              <a:t> location information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Facilitates using multiple </a:t>
            </a:r>
            <a:r>
              <a:rPr lang="en-US" sz="2400" i="1" dirty="0"/>
              <a:t>WTS</a:t>
            </a:r>
            <a:r>
              <a:rPr lang="en-US" sz="2400" dirty="0"/>
              <a:t> instances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      - Monitoring multiple sites with a single </a:t>
            </a:r>
            <a:r>
              <a:rPr lang="en-US" sz="2400" i="1" dirty="0"/>
              <a:t>WAS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i="1" dirty="0"/>
          </a:p>
          <a:p>
            <a:pPr algn="just">
              <a:spcBef>
                <a:spcPts val="0"/>
              </a:spcBef>
            </a:pPr>
            <a:r>
              <a:rPr lang="en-US" sz="2400" b="1" i="1" dirty="0"/>
              <a:t>IPv6 </a:t>
            </a:r>
            <a:r>
              <a:rPr lang="en-US" sz="2400" b="1" dirty="0"/>
              <a:t>Support</a:t>
            </a:r>
          </a:p>
          <a:p>
            <a:pPr algn="just">
              <a:spcBef>
                <a:spcPts val="0"/>
              </a:spcBef>
            </a:pPr>
            <a:endParaRPr lang="en-US" sz="2400" b="1" i="1" dirty="0"/>
          </a:p>
          <a:p>
            <a:pPr algn="just">
              <a:spcBef>
                <a:spcPts val="0"/>
              </a:spcBef>
            </a:pPr>
            <a:r>
              <a:rPr lang="en-US" sz="2400" b="1" dirty="0"/>
              <a:t>End User Number Approximation </a:t>
            </a:r>
            <a:r>
              <a:rPr lang="en-US" sz="2400" dirty="0"/>
              <a:t>(currently tested)</a:t>
            </a:r>
            <a:endParaRPr lang="en-US" sz="2400" b="1" dirty="0"/>
          </a:p>
          <a:p>
            <a:pPr algn="just">
              <a:spcBef>
                <a:spcPts val="0"/>
              </a:spcBef>
            </a:pPr>
            <a:endParaRPr lang="en-US" sz="2400" b="1" i="1" dirty="0"/>
          </a:p>
          <a:p>
            <a:pPr algn="just">
              <a:spcBef>
                <a:spcPts val="0"/>
              </a:spcBef>
            </a:pPr>
            <a:r>
              <a:rPr lang="en-US" sz="2400" b="1" i="1" dirty="0"/>
              <a:t>Ping</a:t>
            </a:r>
            <a:r>
              <a:rPr lang="en-US" sz="2400" b="1" dirty="0"/>
              <a:t> Statistics</a:t>
            </a: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1375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0E6E339-C450-425D-AC4C-F322E6ABA481}"/>
              </a:ext>
            </a:extLst>
          </p:cNvPr>
          <p:cNvSpPr/>
          <p:nvPr/>
        </p:nvSpPr>
        <p:spPr>
          <a:xfrm>
            <a:off x="1343093" y="2517068"/>
            <a:ext cx="8996662" cy="194899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48290" y="6309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</a:t>
            </a:r>
            <a:r>
              <a:rPr lang="en-US" sz="3600" dirty="0"/>
              <a:t>: Introduction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92885" y="521999"/>
            <a:ext cx="10246870" cy="1796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57200"/>
            <a:r>
              <a:rPr lang="en-US" sz="2400" dirty="0"/>
              <a:t>Monitoring Wi-Fi network performance as experienced by end users</a:t>
            </a:r>
          </a:p>
          <a:p>
            <a:pPr indent="-457200"/>
            <a:r>
              <a:rPr lang="en-US" sz="2400" dirty="0"/>
              <a:t>Combination of crowdsourced and hardware probe measurements</a:t>
            </a:r>
          </a:p>
          <a:p>
            <a:pPr indent="-457200"/>
            <a:r>
              <a:rPr lang="en-US" sz="2400" dirty="0"/>
              <a:t>IEEE 802.1X networks (</a:t>
            </a:r>
            <a:r>
              <a:rPr lang="en-US" sz="2400" b="1" i="1" dirty="0" err="1"/>
              <a:t>eduroam</a:t>
            </a:r>
            <a:r>
              <a:rPr lang="en-US" sz="2400" dirty="0"/>
              <a:t>): Data from </a:t>
            </a:r>
            <a:r>
              <a:rPr lang="en-US" sz="2400" i="1" dirty="0"/>
              <a:t>RADIUS</a:t>
            </a:r>
            <a:r>
              <a:rPr lang="en-US" sz="2400" dirty="0"/>
              <a:t> and </a:t>
            </a:r>
            <a:r>
              <a:rPr lang="en-US" sz="2400" i="1" dirty="0"/>
              <a:t>DHCP</a:t>
            </a:r>
            <a:r>
              <a:rPr lang="en-US" sz="2400" dirty="0"/>
              <a:t> logs strengthen analysis options, e.g. per </a:t>
            </a:r>
            <a:r>
              <a:rPr lang="en-US" sz="2400" i="1" dirty="0"/>
              <a:t>Access Point </a:t>
            </a:r>
            <a:r>
              <a:rPr lang="en-US" sz="2400" dirty="0"/>
              <a:t>(</a:t>
            </a:r>
            <a:r>
              <a:rPr lang="en-US" sz="2400" i="1" dirty="0"/>
              <a:t>AP</a:t>
            </a:r>
            <a:r>
              <a:rPr lang="en-US" sz="2400" dirty="0"/>
              <a:t>)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AC919DA5-8B23-4D82-9F5A-AF31A79E1CF0}"/>
              </a:ext>
            </a:extLst>
          </p:cNvPr>
          <p:cNvSpPr txBox="1">
            <a:spLocks/>
          </p:cNvSpPr>
          <p:nvPr/>
        </p:nvSpPr>
        <p:spPr>
          <a:xfrm>
            <a:off x="1407392" y="2437521"/>
            <a:ext cx="10878322" cy="172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Contribution: </a:t>
            </a:r>
          </a:p>
          <a:p>
            <a:pPr indent="-457200"/>
            <a:r>
              <a:rPr lang="en-US" sz="2400" dirty="0"/>
              <a:t>Detection of Wi-Fi throughput degradation</a:t>
            </a:r>
          </a:p>
          <a:p>
            <a:pPr indent="-457200"/>
            <a:r>
              <a:rPr lang="en-US" sz="2400" dirty="0"/>
              <a:t>Determination of underperforming areas within a Wi-Fi network 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Admins may enhance performance, e.g. by installing more </a:t>
            </a:r>
            <a:r>
              <a:rPr lang="en-US" sz="2400" i="1" dirty="0"/>
              <a:t>AP</a:t>
            </a:r>
            <a:r>
              <a:rPr lang="en-US" sz="2400" dirty="0"/>
              <a:t>s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7BBE36F4-C22F-47A2-9EDC-08061A16EB14}"/>
              </a:ext>
            </a:extLst>
          </p:cNvPr>
          <p:cNvSpPr txBox="1">
            <a:spLocks/>
          </p:cNvSpPr>
          <p:nvPr/>
        </p:nvSpPr>
        <p:spPr>
          <a:xfrm>
            <a:off x="183990" y="4676919"/>
            <a:ext cx="10370321" cy="1948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b="1" i="1" dirty="0"/>
              <a:t>WiFiMon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vs</a:t>
            </a:r>
            <a:r>
              <a:rPr lang="en-US" dirty="0"/>
              <a:t> </a:t>
            </a:r>
            <a:r>
              <a:rPr lang="en-US" b="1" dirty="0"/>
              <a:t>other monitoring solutions:</a:t>
            </a:r>
          </a:p>
          <a:p>
            <a:pPr indent="-457200"/>
            <a:r>
              <a:rPr lang="en-US" sz="2400" dirty="0"/>
              <a:t>Monitoring from the end user perspective (</a:t>
            </a:r>
            <a:r>
              <a:rPr lang="en-US" sz="2400" b="1" i="1" dirty="0"/>
              <a:t>end user experience</a:t>
            </a:r>
            <a:r>
              <a:rPr lang="en-US" sz="2400" dirty="0"/>
              <a:t>)</a:t>
            </a:r>
          </a:p>
          <a:p>
            <a:pPr indent="-457200"/>
            <a:r>
              <a:rPr lang="en-US" sz="2400" dirty="0"/>
              <a:t>No requirements for end user intervention or installation of apps</a:t>
            </a:r>
          </a:p>
          <a:p>
            <a:pPr indent="-457200"/>
            <a:r>
              <a:rPr lang="en-US" sz="2400" dirty="0"/>
              <a:t>Centralized view of Wi-Fi performance available to the Wi-Fi administrator</a:t>
            </a:r>
          </a:p>
        </p:txBody>
      </p:sp>
    </p:spTree>
    <p:custDataLst>
      <p:tags r:id="rId1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98530" y="124298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Future Steps</a:t>
            </a:r>
            <a:endParaRPr sz="36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ADA8312D-C784-4270-858C-D85505A732F8}"/>
              </a:ext>
            </a:extLst>
          </p:cNvPr>
          <p:cNvSpPr txBox="1">
            <a:spLocks/>
          </p:cNvSpPr>
          <p:nvPr/>
        </p:nvSpPr>
        <p:spPr>
          <a:xfrm>
            <a:off x="198530" y="1138465"/>
            <a:ext cx="10457347" cy="4913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Enrichment of monitoring tools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Automatic prediction of Wi-Fi performance drops (</a:t>
            </a:r>
            <a:r>
              <a:rPr lang="en-US" sz="2400" b="1" dirty="0"/>
              <a:t>Time series analysis</a:t>
            </a:r>
            <a:r>
              <a:rPr lang="en-US" sz="2400" dirty="0"/>
              <a:t>)</a:t>
            </a:r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Automatic correlation between crowdsourced and probe measurements</a:t>
            </a:r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Monitoring campus environments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81698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82291" y="219061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dirty="0">
                <a:solidFill>
                  <a:srgbClr val="FF0000"/>
                </a:solidFill>
              </a:rPr>
              <a:t>Check out the </a:t>
            </a:r>
            <a:r>
              <a:rPr lang="en-US" sz="4400" i="1" dirty="0">
                <a:solidFill>
                  <a:srgbClr val="FF0000"/>
                </a:solidFill>
              </a:rPr>
              <a:t>WiFiMon</a:t>
            </a:r>
            <a:r>
              <a:rPr lang="en-US" sz="4400" dirty="0">
                <a:solidFill>
                  <a:srgbClr val="FF0000"/>
                </a:solidFill>
              </a:rPr>
              <a:t> video!</a:t>
            </a:r>
            <a:endParaRPr sz="4400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6099FE-2E23-4242-BAC5-4616E39353A7}"/>
              </a:ext>
            </a:extLst>
          </p:cNvPr>
          <p:cNvSpPr txBox="1"/>
          <p:nvPr/>
        </p:nvSpPr>
        <p:spPr>
          <a:xfrm>
            <a:off x="1220402" y="800852"/>
            <a:ext cx="5875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hlinkClick r:id="rId4"/>
              </a:rPr>
              <a:t>https://www.youtube.com/watch?v=9LuGlF6JSnA</a:t>
            </a:r>
            <a:r>
              <a:rPr lang="en-US" sz="2000" i="1" dirty="0"/>
              <a:t> </a:t>
            </a:r>
          </a:p>
        </p:txBody>
      </p:sp>
      <p:sp>
        <p:nvSpPr>
          <p:cNvPr id="7" name="Google Shape;295;p42">
            <a:extLst>
              <a:ext uri="{FF2B5EF4-FFF2-40B4-BE49-F238E27FC236}">
                <a16:creationId xmlns:a16="http://schemas.microsoft.com/office/drawing/2014/main" id="{FC6E0DC8-374B-4490-8340-BC0DDA947556}"/>
              </a:ext>
            </a:extLst>
          </p:cNvPr>
          <p:cNvSpPr txBox="1">
            <a:spLocks/>
          </p:cNvSpPr>
          <p:nvPr/>
        </p:nvSpPr>
        <p:spPr>
          <a:xfrm>
            <a:off x="344002" y="1352981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>
                <a:solidFill>
                  <a:srgbClr val="FF0000"/>
                </a:solidFill>
              </a:rPr>
              <a:t>… or the </a:t>
            </a:r>
            <a:r>
              <a:rPr lang="en-US" sz="4000" i="1" dirty="0">
                <a:solidFill>
                  <a:srgbClr val="FF0000"/>
                </a:solidFill>
              </a:rPr>
              <a:t>WiFiMon Infoshare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40EE9D-C298-45EB-886B-52826E1579EB}"/>
              </a:ext>
            </a:extLst>
          </p:cNvPr>
          <p:cNvSpPr txBox="1"/>
          <p:nvPr/>
        </p:nvSpPr>
        <p:spPr>
          <a:xfrm>
            <a:off x="1194751" y="1954630"/>
            <a:ext cx="61462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hlinkClick r:id="rId5"/>
              </a:rPr>
              <a:t>https://www.youtube.com/watch?v=VXQV2zWRKgo</a:t>
            </a:r>
            <a:r>
              <a:rPr lang="en-US" sz="2000" i="1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09457B-337E-4087-A888-1B0DD71E2AE2}"/>
              </a:ext>
            </a:extLst>
          </p:cNvPr>
          <p:cNvSpPr txBox="1"/>
          <p:nvPr/>
        </p:nvSpPr>
        <p:spPr>
          <a:xfrm>
            <a:off x="1220402" y="3224763"/>
            <a:ext cx="6631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hlinkClick r:id="rId6"/>
              </a:rPr>
              <a:t>https://wiki.geant.org/display/WIF/WiFiMon+Publications</a:t>
            </a:r>
            <a:r>
              <a:rPr lang="en-US" sz="2000" i="1" dirty="0"/>
              <a:t> </a:t>
            </a:r>
          </a:p>
        </p:txBody>
      </p:sp>
      <p:sp>
        <p:nvSpPr>
          <p:cNvPr id="10" name="Google Shape;295;p42">
            <a:extLst>
              <a:ext uri="{FF2B5EF4-FFF2-40B4-BE49-F238E27FC236}">
                <a16:creationId xmlns:a16="http://schemas.microsoft.com/office/drawing/2014/main" id="{E3678EA6-456A-4AF8-AC0F-3DA8C18D5615}"/>
              </a:ext>
            </a:extLst>
          </p:cNvPr>
          <p:cNvSpPr txBox="1">
            <a:spLocks/>
          </p:cNvSpPr>
          <p:nvPr/>
        </p:nvSpPr>
        <p:spPr>
          <a:xfrm>
            <a:off x="344002" y="2594052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>
                <a:solidFill>
                  <a:srgbClr val="FF0000"/>
                </a:solidFill>
              </a:rPr>
              <a:t>… or previous presentations</a:t>
            </a:r>
            <a:endParaRPr lang="en-US" sz="4000" i="1" dirty="0">
              <a:solidFill>
                <a:srgbClr val="FF0000"/>
              </a:solidFill>
            </a:endParaRPr>
          </a:p>
        </p:txBody>
      </p:sp>
      <p:sp>
        <p:nvSpPr>
          <p:cNvPr id="11" name="Google Shape;295;p42">
            <a:extLst>
              <a:ext uri="{FF2B5EF4-FFF2-40B4-BE49-F238E27FC236}">
                <a16:creationId xmlns:a16="http://schemas.microsoft.com/office/drawing/2014/main" id="{703B3E20-998E-4219-8414-2EFA8C547904}"/>
              </a:ext>
            </a:extLst>
          </p:cNvPr>
          <p:cNvSpPr txBox="1">
            <a:spLocks/>
          </p:cNvSpPr>
          <p:nvPr/>
        </p:nvSpPr>
        <p:spPr>
          <a:xfrm>
            <a:off x="344002" y="3866469"/>
            <a:ext cx="10876448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>
                <a:solidFill>
                  <a:srgbClr val="FF0000"/>
                </a:solidFill>
              </a:rPr>
              <a:t>… or the WiFiMon paper at IEEE/IFIP WONS 2021</a:t>
            </a:r>
            <a:endParaRPr lang="en-US" sz="4000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55B13A-5EC9-4F59-ADE4-C6B6E64675F7}"/>
              </a:ext>
            </a:extLst>
          </p:cNvPr>
          <p:cNvSpPr txBox="1"/>
          <p:nvPr/>
        </p:nvSpPr>
        <p:spPr>
          <a:xfrm>
            <a:off x="1194752" y="4468118"/>
            <a:ext cx="6678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hlinkClick r:id="rId7"/>
              </a:rPr>
              <a:t>http://dl.ifip.org/db/conf/wons/wons2021/1570695031.pdf</a:t>
            </a:r>
            <a:r>
              <a:rPr lang="en-US" sz="2000" i="1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40F9F5-8F55-1AB7-E8EC-D79E7D84E4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7431" y="4868228"/>
            <a:ext cx="7449590" cy="187668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983255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12227" y="14184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Example:</a:t>
            </a:r>
            <a:r>
              <a:rPr lang="en-US" sz="3600" i="1" dirty="0"/>
              <a:t> WiFiMon </a:t>
            </a:r>
            <a:r>
              <a:rPr lang="en-US" sz="3600" dirty="0">
                <a:solidFill>
                  <a:srgbClr val="FF0000"/>
                </a:solidFill>
              </a:rPr>
              <a:t>vs </a:t>
            </a:r>
            <a:r>
              <a:rPr lang="en-US" sz="3600" i="1" dirty="0" err="1"/>
              <a:t>Ookla</a:t>
            </a:r>
            <a:r>
              <a:rPr lang="en-US" sz="3600" i="1" dirty="0"/>
              <a:t> </a:t>
            </a:r>
            <a:r>
              <a:rPr lang="en-US" sz="3600" i="1" dirty="0" err="1"/>
              <a:t>Speedtest</a:t>
            </a:r>
            <a:endParaRPr sz="3600" i="1" dirty="0"/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39"/>
          <a:stretch/>
        </p:blipFill>
        <p:spPr>
          <a:xfrm>
            <a:off x="3341915" y="1116123"/>
            <a:ext cx="5148942" cy="2616433"/>
          </a:xfrm>
          <a:prstGeom prst="rect">
            <a:avLst/>
          </a:prstGeom>
        </p:spPr>
      </p:pic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361759"/>
              </p:ext>
            </p:extLst>
          </p:nvPr>
        </p:nvGraphicFramePr>
        <p:xfrm>
          <a:off x="4051301" y="4679527"/>
          <a:ext cx="620304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0901">
                  <a:extLst>
                    <a:ext uri="{9D8B030D-6E8A-4147-A177-3AD203B41FA5}">
                      <a16:colId xmlns:a16="http://schemas.microsoft.com/office/drawing/2014/main" val="301109568"/>
                    </a:ext>
                  </a:extLst>
                </a:gridCol>
                <a:gridCol w="2862141">
                  <a:extLst>
                    <a:ext uri="{9D8B030D-6E8A-4147-A177-3AD203B41FA5}">
                      <a16:colId xmlns:a16="http://schemas.microsoft.com/office/drawing/2014/main" val="3540305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err="1"/>
                        <a:t>WiFiMon</a:t>
                      </a:r>
                      <a:endParaRPr lang="en-US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err="1"/>
                        <a:t>Ookla</a:t>
                      </a:r>
                      <a:r>
                        <a:rPr lang="en-US" sz="1800" i="1" baseline="0" dirty="0"/>
                        <a:t> </a:t>
                      </a:r>
                      <a:r>
                        <a:rPr lang="en-US" sz="1800" i="1" baseline="0" dirty="0" err="1"/>
                        <a:t>Speedtest</a:t>
                      </a:r>
                      <a:endParaRPr lang="en-US" sz="18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7498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automatically by visiting a 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by pressing</a:t>
                      </a:r>
                      <a:r>
                        <a:rPr lang="en-US" sz="1600" b="1" baseline="0" dirty="0">
                          <a:solidFill>
                            <a:srgbClr val="FF0000"/>
                          </a:solidFill>
                        </a:rPr>
                        <a:t> “GO”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9774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the Wi-Fi</a:t>
                      </a:r>
                      <a:r>
                        <a:rPr lang="en-US" sz="1600" b="1" baseline="0" dirty="0">
                          <a:solidFill>
                            <a:srgbClr val="FF0000"/>
                          </a:solidFill>
                        </a:rPr>
                        <a:t> administrator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the end users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676892"/>
                  </a:ext>
                </a:extLst>
              </a:tr>
            </a:tbl>
          </a:graphicData>
        </a:graphic>
      </p:graphicFrame>
      <p:graphicFrame>
        <p:nvGraphicFramePr>
          <p:cNvPr id="5" name="Πίνακας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085320"/>
              </p:ext>
            </p:extLst>
          </p:nvPr>
        </p:nvGraphicFramePr>
        <p:xfrm>
          <a:off x="676729" y="5050367"/>
          <a:ext cx="336368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3686">
                  <a:extLst>
                    <a:ext uri="{9D8B030D-6E8A-4147-A177-3AD203B41FA5}">
                      <a16:colId xmlns:a16="http://schemas.microsoft.com/office/drawing/2014/main" val="35410254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easurements are triggered: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363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Results</a:t>
                      </a:r>
                      <a:r>
                        <a:rPr lang="en-US" sz="1800" b="1" baseline="0" dirty="0">
                          <a:solidFill>
                            <a:schemeClr val="tx1"/>
                          </a:solidFill>
                        </a:rPr>
                        <a:t> are collected by: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4551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0881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375673" y="2959970"/>
            <a:ext cx="7127556" cy="512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i="1" dirty="0"/>
              <a:t>Design Features &amp; Operation</a:t>
            </a:r>
            <a:endParaRPr sz="4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6096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12227" y="14184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Design Features of </a:t>
            </a:r>
            <a:r>
              <a:rPr lang="en-US" sz="3600" i="1" dirty="0" err="1"/>
              <a:t>WiFiMon</a:t>
            </a:r>
            <a:endParaRPr sz="3600" i="1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0" y="1392063"/>
            <a:ext cx="10948850" cy="4618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/>
              <a:t>Combination of crowdsourced and hardware probe measurements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Correlation with </a:t>
            </a:r>
            <a:r>
              <a:rPr lang="en-US" sz="2400" i="1" dirty="0"/>
              <a:t>RADIUS</a:t>
            </a:r>
            <a:r>
              <a:rPr lang="en-US" sz="2400" dirty="0"/>
              <a:t> and </a:t>
            </a:r>
            <a:r>
              <a:rPr lang="en-US" sz="2400" i="1" dirty="0"/>
              <a:t>DHCP</a:t>
            </a:r>
            <a:r>
              <a:rPr lang="en-US" sz="2400" dirty="0"/>
              <a:t> logs respecting end user privacy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Independence of Wi-Fi technology and hardware vendor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Lightweight, active monitoring without significant impact on end user browsing experience</a:t>
            </a:r>
          </a:p>
        </p:txBody>
      </p:sp>
    </p:spTree>
    <p:extLst>
      <p:ext uri="{BB962C8B-B14F-4D97-AF65-F5344CB8AC3E}">
        <p14:creationId xmlns:p14="http://schemas.microsoft.com/office/powerpoint/2010/main" val="1893695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12227" y="14184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Components</a:t>
            </a:r>
            <a:endParaRPr sz="3600" i="1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0" y="1119894"/>
            <a:ext cx="10948850" cy="4618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b="1" dirty="0"/>
              <a:t>WiFiMon Software Probes (WSP’s): </a:t>
            </a:r>
            <a:r>
              <a:rPr lang="en-US" sz="2400" dirty="0"/>
              <a:t>Wi-Fi enabled end user devices, e.g. laptops and smartphones, that trigger crowdsourced measurements</a:t>
            </a:r>
          </a:p>
          <a:p>
            <a:pPr marL="50800" indent="0">
              <a:spcBef>
                <a:spcPts val="0"/>
              </a:spcBef>
              <a:buNone/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b="1" dirty="0"/>
              <a:t>WiFiMon Hardware Probes (WHP’s): </a:t>
            </a:r>
            <a:r>
              <a:rPr lang="en-US" sz="2400" dirty="0"/>
              <a:t>Devices that trigger measurements from fixed locations within the Wi-Fi network to complement crowdsourced measurements (e.g. Raspberry Pi’s)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b="1" dirty="0"/>
              <a:t>WiFiMon Test Server (WTS): </a:t>
            </a:r>
            <a:r>
              <a:rPr lang="en-US" sz="2400" dirty="0"/>
              <a:t>Holds code and test data required for WSP/WHP performance measurements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b="1" dirty="0"/>
              <a:t>WiFiMon Analysis Server (WAS): </a:t>
            </a:r>
            <a:r>
              <a:rPr lang="en-US" sz="2400" dirty="0"/>
              <a:t>Central processing component of WiFiMon that collects, processes, correlates and stores measurements as well as provides visualizations to WiFiMon administrators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22709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12227" y="14184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Reported Measurements</a:t>
            </a:r>
            <a:endParaRPr sz="3600" i="1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0" y="1217403"/>
            <a:ext cx="10870059" cy="4618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b="1" dirty="0"/>
              <a:t>Performance Measurements: </a:t>
            </a:r>
            <a:r>
              <a:rPr lang="en-US" sz="2400" dirty="0"/>
              <a:t>Estimations of download/upload throughput and HTTP Ping Round-Trip Time (both crowdsourced and hardware probes measurements)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b="1" dirty="0"/>
              <a:t>Wireless network metrics: </a:t>
            </a:r>
            <a:r>
              <a:rPr lang="en-US" sz="2400" dirty="0"/>
              <a:t>Bit rate, link quality, signal level and TX power from the WLAN NIC (hardware probes) – information about monitored and nearby ESSID’s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b="1" dirty="0"/>
              <a:t>System metrics: </a:t>
            </a:r>
            <a:r>
              <a:rPr lang="en-US" sz="2400" dirty="0"/>
              <a:t>CPU, memory and storage statistics (hardware probes)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b="1" dirty="0"/>
              <a:t>Two-Way Active Measurement Protocol (TWAMP) measurements: </a:t>
            </a:r>
            <a:r>
              <a:rPr lang="en-US" sz="2400" dirty="0"/>
              <a:t>Bandwidth, latency and packet loss estimations from TWAMP measurements among hardware probes and the WTS (hardware probes)</a:t>
            </a:r>
          </a:p>
          <a:p>
            <a:pPr>
              <a:spcBef>
                <a:spcPts val="0"/>
              </a:spcBef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882246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338B09-0737-46EA-A1A2-FF23117F18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7" t="3239" r="1876" b="1748"/>
          <a:stretch/>
        </p:blipFill>
        <p:spPr>
          <a:xfrm>
            <a:off x="1593342" y="109577"/>
            <a:ext cx="8387424" cy="5437780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</a:t>
            </a:r>
            <a:r>
              <a:rPr lang="en-US" sz="3600" dirty="0"/>
              <a:t> Operation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98530" y="5705940"/>
            <a:ext cx="5046131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i="1" dirty="0">
                <a:solidFill>
                  <a:srgbClr val="FF0000"/>
                </a:solidFill>
              </a:rPr>
              <a:t>WiFiMon</a:t>
            </a:r>
            <a:r>
              <a:rPr lang="en-US" b="1" dirty="0">
                <a:solidFill>
                  <a:srgbClr val="FF0000"/>
                </a:solidFill>
              </a:rPr>
              <a:t> Components: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Software Probes</a:t>
            </a:r>
            <a:r>
              <a:rPr lang="en-US" sz="2400" dirty="0"/>
              <a:t> (</a:t>
            </a:r>
            <a:r>
              <a:rPr lang="en-US" sz="2400" i="1" dirty="0"/>
              <a:t>WSP</a:t>
            </a:r>
            <a:r>
              <a:rPr lang="en-US" sz="2400" dirty="0"/>
              <a:t>s)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Hardware Probes </a:t>
            </a:r>
            <a:r>
              <a:rPr lang="en-US" sz="2400" dirty="0"/>
              <a:t>(</a:t>
            </a:r>
            <a:r>
              <a:rPr lang="en-US" sz="2400" i="1" dirty="0"/>
              <a:t>WHP</a:t>
            </a:r>
            <a:r>
              <a:rPr lang="en-US" sz="2400" dirty="0"/>
              <a:t>s)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82509877-BA65-4378-8FD5-E80E18165F89}"/>
              </a:ext>
            </a:extLst>
          </p:cNvPr>
          <p:cNvSpPr txBox="1">
            <a:spLocks/>
          </p:cNvSpPr>
          <p:nvPr/>
        </p:nvSpPr>
        <p:spPr>
          <a:xfrm>
            <a:off x="5526531" y="6103037"/>
            <a:ext cx="4687873" cy="785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i="1" dirty="0"/>
              <a:t>WiFiMon Test Server </a:t>
            </a:r>
            <a:r>
              <a:rPr lang="en-US" sz="2400" dirty="0"/>
              <a:t>(</a:t>
            </a:r>
            <a:r>
              <a:rPr lang="en-US" sz="2400" i="1" dirty="0"/>
              <a:t>WTS</a:t>
            </a:r>
            <a:r>
              <a:rPr lang="en-US" sz="2400" dirty="0"/>
              <a:t>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Analysis Server </a:t>
            </a:r>
            <a:r>
              <a:rPr lang="en-US" sz="2400" dirty="0"/>
              <a:t>(</a:t>
            </a:r>
            <a:r>
              <a:rPr lang="en-US" sz="2400" i="1" dirty="0"/>
              <a:t>WAS</a:t>
            </a:r>
            <a:r>
              <a:rPr lang="en-US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224418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9.8|10.3|11.4|16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heme/theme1.xml><?xml version="1.0" encoding="utf-8"?>
<a:theme xmlns:a="http://schemas.openxmlformats.org/drawingml/2006/main" name="GÉANT Presentation Template - January 2019(1)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1200</TotalTime>
  <Words>1103</Words>
  <Application>Microsoft Office PowerPoint</Application>
  <PresentationFormat>Widescreen</PresentationFormat>
  <Paragraphs>209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GÉANT Presentation Template - January 2019(1)</vt:lpstr>
      <vt:lpstr>Office Theme</vt:lpstr>
      <vt:lpstr>1_Custom Design</vt:lpstr>
      <vt:lpstr>PowerPoint Presentation</vt:lpstr>
      <vt:lpstr>Introduction</vt:lpstr>
      <vt:lpstr>WiFiMon: Introduction</vt:lpstr>
      <vt:lpstr>Example: WiFiMon vs Ookla Speedtest</vt:lpstr>
      <vt:lpstr>Design Features &amp; Operation</vt:lpstr>
      <vt:lpstr>Design Features of WiFiMon</vt:lpstr>
      <vt:lpstr>Components</vt:lpstr>
      <vt:lpstr>Reported Measurements</vt:lpstr>
      <vt:lpstr>WiFiMon Operation</vt:lpstr>
      <vt:lpstr>Installation</vt:lpstr>
      <vt:lpstr>WiFiMon Installation</vt:lpstr>
      <vt:lpstr>WAS NMaaS Installation (1)</vt:lpstr>
      <vt:lpstr>WAS NMaaS Installation (2)</vt:lpstr>
      <vt:lpstr>WAS NMaaS Installation (3)</vt:lpstr>
      <vt:lpstr>WAS NMaaS Installation (4)</vt:lpstr>
      <vt:lpstr>Ansible WAS Installation</vt:lpstr>
      <vt:lpstr>WiFiMon User Interface</vt:lpstr>
      <vt:lpstr>WiFiMon User Interface (1)</vt:lpstr>
      <vt:lpstr>WiFiMon User Interface (2)</vt:lpstr>
      <vt:lpstr>WiFiMon User Interface (3)</vt:lpstr>
      <vt:lpstr>WiFiMon User Interface (4)</vt:lpstr>
      <vt:lpstr>WiFiMon User Interface (5)</vt:lpstr>
      <vt:lpstr>WiFiMon User Interface (6)</vt:lpstr>
      <vt:lpstr>WiFiMon User Interface (7)</vt:lpstr>
      <vt:lpstr>WiFiMon User Interface (8)</vt:lpstr>
      <vt:lpstr>WiFiMon User Interface (8)</vt:lpstr>
      <vt:lpstr>WiFiMon User Interface (9)</vt:lpstr>
      <vt:lpstr>Additional Features, Future Steps and Useful Links</vt:lpstr>
      <vt:lpstr>Other Features of WiFiMon</vt:lpstr>
      <vt:lpstr>Future Steps</vt:lpstr>
      <vt:lpstr>Check out the WiFiMon video!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</dc:creator>
  <cp:lastModifiedBy>Windows User</cp:lastModifiedBy>
  <cp:revision>143</cp:revision>
  <dcterms:modified xsi:type="dcterms:W3CDTF">2022-10-08T09:06:23Z</dcterms:modified>
</cp:coreProperties>
</file>