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tags/tag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20"/>
  </p:notesMasterIdLst>
  <p:sldIdLst>
    <p:sldId id="256" r:id="rId4"/>
    <p:sldId id="257" r:id="rId5"/>
    <p:sldId id="293" r:id="rId6"/>
    <p:sldId id="294" r:id="rId7"/>
    <p:sldId id="304" r:id="rId8"/>
    <p:sldId id="305" r:id="rId9"/>
    <p:sldId id="295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296" r:id="rId18"/>
    <p:sldId id="292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3" autoAdjust="0"/>
    <p:restoredTop sz="86458" autoAdjust="0"/>
  </p:normalViewPr>
  <p:slideViewPr>
    <p:cSldViewPr snapToGrid="0">
      <p:cViewPr varScale="1">
        <p:scale>
          <a:sx n="75" d="100"/>
          <a:sy n="75" d="100"/>
        </p:scale>
        <p:origin x="509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9182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6046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82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5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561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3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389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26035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154876" y="1262138"/>
            <a:ext cx="8639476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WiFiMon: Combining Crowdsourced and Probe Measurements for Wi-Fi Performance Evaluation</a:t>
            </a:r>
            <a:endParaRPr sz="32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154876" y="254721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54876" y="534055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IEEE/IFIP WONS 2021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March 2021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9;p1">
            <a:extLst>
              <a:ext uri="{FF2B5EF4-FFF2-40B4-BE49-F238E27FC236}">
                <a16:creationId xmlns:a16="http://schemas.microsoft.com/office/drawing/2014/main" id="{E6ABC0F3-B284-4913-8E39-CBFB8FC9AAD7}"/>
              </a:ext>
            </a:extLst>
          </p:cNvPr>
          <p:cNvSpPr txBox="1"/>
          <p:nvPr userDrawn="1"/>
        </p:nvSpPr>
        <p:spPr>
          <a:xfrm>
            <a:off x="154876" y="4185745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Co-authors: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200" b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S. </a:t>
            </a:r>
            <a:r>
              <a:rPr lang="en-US" sz="2200" b="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Gjeçi</a:t>
            </a:r>
            <a:r>
              <a:rPr lang="en-US" sz="2200" b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K. Baumann, P. </a:t>
            </a:r>
            <a:r>
              <a:rPr lang="en-US" sz="2200" b="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Vuletić</a:t>
            </a:r>
            <a:r>
              <a:rPr lang="en-US" sz="2200" b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K. Stamos  </a:t>
            </a:r>
            <a:endParaRPr sz="2000" b="0" i="1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(1)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C6C58-4D37-4E36-AF1A-BDE7C1123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765" y="1279376"/>
            <a:ext cx="6452635" cy="414086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2C93F49-6708-4628-8689-DA0647C77D76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WHP placed in the main hall during the 1</a:t>
            </a:r>
            <a:r>
              <a:rPr lang="en-US" sz="2400" b="1" baseline="30000" dirty="0"/>
              <a:t>st</a:t>
            </a:r>
            <a:r>
              <a:rPr lang="en-US" sz="2400" b="1" dirty="0"/>
              <a:t> conference day: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7ACBD723-26D4-418B-99D0-E43273EDA2EF}"/>
              </a:ext>
            </a:extLst>
          </p:cNvPr>
          <p:cNvSpPr txBox="1">
            <a:spLocks/>
          </p:cNvSpPr>
          <p:nvPr/>
        </p:nvSpPr>
        <p:spPr>
          <a:xfrm>
            <a:off x="160950" y="5385894"/>
            <a:ext cx="10092100" cy="169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14:00 – 15:20: </a:t>
            </a:r>
            <a:r>
              <a:rPr lang="en-US" sz="2400" dirty="0">
                <a:sym typeface="Wingdings" panose="05000000000000000000" pitchFamily="2" charset="2"/>
              </a:rPr>
              <a:t>Low throughput and connectivity issues during lightning talks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15:20 – 16:30: </a:t>
            </a:r>
            <a:r>
              <a:rPr lang="en-US" sz="2400" dirty="0">
                <a:sym typeface="Wingdings" panose="05000000000000000000" pitchFamily="2" charset="2"/>
              </a:rPr>
              <a:t>Less people in the venue, thus higher throughput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Around 17:00: </a:t>
            </a:r>
            <a:r>
              <a:rPr lang="en-US" sz="2400" dirty="0">
                <a:sym typeface="Wingdings" panose="05000000000000000000" pitchFamily="2" charset="2"/>
              </a:rPr>
              <a:t>Significant drop because of opening ceremony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After 18:00: </a:t>
            </a:r>
            <a:r>
              <a:rPr lang="en-US" sz="2400" dirty="0">
                <a:sym typeface="Wingdings" panose="05000000000000000000" pitchFamily="2" charset="2"/>
              </a:rPr>
              <a:t>Wi-Fi performance restored after people had left the venue</a:t>
            </a:r>
          </a:p>
        </p:txBody>
      </p:sp>
    </p:spTree>
    <p:extLst>
      <p:ext uri="{BB962C8B-B14F-4D97-AF65-F5344CB8AC3E}">
        <p14:creationId xmlns:p14="http://schemas.microsoft.com/office/powerpoint/2010/main" val="442014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(2)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CB6D2-6938-4A0F-B543-6DC2302D8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208" y="1385983"/>
            <a:ext cx="7863914" cy="436775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D1F6BE5-B5A6-4B0B-B697-1EA66FF353E3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WHP placed in the room where coffee/lunch breaks and the opening ceremony occurred: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E95F229-DF1B-49F9-9079-13659E8FEAD5}"/>
              </a:ext>
            </a:extLst>
          </p:cNvPr>
          <p:cNvSpPr txBox="1">
            <a:spLocks/>
          </p:cNvSpPr>
          <p:nvPr/>
        </p:nvSpPr>
        <p:spPr>
          <a:xfrm>
            <a:off x="879460" y="5851162"/>
            <a:ext cx="917609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Wi-Fi performance degraded when people were at the venue, while the throughput was higher and more stable when participants were absent.</a:t>
            </a:r>
          </a:p>
        </p:txBody>
      </p:sp>
    </p:spTree>
    <p:extLst>
      <p:ext uri="{BB962C8B-B14F-4D97-AF65-F5344CB8AC3E}">
        <p14:creationId xmlns:p14="http://schemas.microsoft.com/office/powerpoint/2010/main" val="3787306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408" y="1117609"/>
            <a:ext cx="5858116" cy="365210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crowdsourced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708676"/>
            <a:ext cx="10092100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during and after lunch time when most participants gathered in less space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 participants distributed across many different sessions</a:t>
            </a:r>
          </a:p>
        </p:txBody>
      </p:sp>
    </p:spTree>
    <p:extLst>
      <p:ext uri="{BB962C8B-B14F-4D97-AF65-F5344CB8AC3E}">
        <p14:creationId xmlns:p14="http://schemas.microsoft.com/office/powerpoint/2010/main" val="2274848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32145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WHPs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WHPs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WHPs conceive the throughput drops reported by WSP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WHPs reported less throughput as they were placed near the available power plugs, typically farther from Access Points 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2275861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859" y="1022743"/>
            <a:ext cx="9892062" cy="2108144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Wireless network metrics and performance measurements for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334627"/>
            <a:ext cx="10380197" cy="17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The trends of wireless network metrics do not necessarily follow those of the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/>
              <a:t>WHP #1:</a:t>
            </a:r>
            <a:r>
              <a:rPr lang="en-US" sz="2400" dirty="0"/>
              <a:t> best average link quality, but among the worse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/>
              <a:t>WHP #5:</a:t>
            </a:r>
            <a:r>
              <a:rPr lang="en-US" sz="2400" dirty="0"/>
              <a:t> worst average link quality, but among the best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/>
              <a:t>Conclusion: </a:t>
            </a:r>
            <a:r>
              <a:rPr lang="en-US" sz="2400" dirty="0"/>
              <a:t>Multiple sources of performance information, i.e. crowdsourced and probe measurements, are vital for the proper evaluation of Wi-Fi performance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 and link quality do not necessarily guarantee high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63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14B56E-EEFE-4EEE-941F-5FF88D5E7DCD}"/>
              </a:ext>
            </a:extLst>
          </p:cNvPr>
          <p:cNvSpPr/>
          <p:nvPr/>
        </p:nvSpPr>
        <p:spPr>
          <a:xfrm>
            <a:off x="540419" y="1097280"/>
            <a:ext cx="10434939" cy="132694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Conclusion &amp; Future Work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540419" y="1177584"/>
            <a:ext cx="10434939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/>
              <a:t>WiFiMon can detect performance fluctuations in Wi-Fi networks to help determine underperforming network areas and act accordingly.</a:t>
            </a:r>
          </a:p>
          <a:p>
            <a:pPr marL="50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/>
              <a:t>(based on our pilots that monitored a big number of diverse users and devices)</a:t>
            </a:r>
            <a:endParaRPr lang="en-US" sz="24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0" y="2912827"/>
            <a:ext cx="10597019" cy="358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b="1" dirty="0"/>
              <a:t>Future steps:</a:t>
            </a:r>
          </a:p>
          <a:p>
            <a:pPr algn="just">
              <a:spcBef>
                <a:spcPts val="0"/>
              </a:spcBef>
            </a:pPr>
            <a:r>
              <a:rPr lang="en-US" sz="2400" dirty="0"/>
              <a:t>Use time series analysis and/or machine learning methods to predict Wi-Fi outages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Enrich WiFiMon toolset with additional Wi-Fi performance monitoring options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Install WiFiMon in campus/enterprise networks to test our system for longer time periods, while including data from RADIUS and DHCP logs omitted from our recent pilots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6" grpId="0" uiExpan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83990" y="3159760"/>
            <a:ext cx="10755291" cy="123577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23030" y="483734"/>
            <a:ext cx="10511567" cy="2422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Monitors the performance of Wi-Fi networks as experienced by their end users using an objective Quality of Experience (</a:t>
            </a:r>
            <a:r>
              <a:rPr lang="en-US" sz="2400" dirty="0" err="1"/>
              <a:t>QoE</a:t>
            </a:r>
            <a:r>
              <a:rPr lang="en-US" sz="2400" dirty="0"/>
              <a:t>) approach.</a:t>
            </a:r>
          </a:p>
          <a:p>
            <a:pPr indent="-457200"/>
            <a:r>
              <a:rPr lang="en-US" sz="2400" dirty="0"/>
              <a:t>Combines crowdsourced and hardware probe measurements to provide complete insight into Wi-Fi network performance.</a:t>
            </a:r>
          </a:p>
          <a:p>
            <a:pPr indent="-457200"/>
            <a:r>
              <a:rPr lang="en-US" sz="2400" dirty="0"/>
              <a:t>Incorporates data from RADIUS and DHCP logs to provide additional analysis options, e.g. per Access Point.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214470" y="301938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dirty="0"/>
              <a:t>Contribution: </a:t>
            </a:r>
            <a:r>
              <a:rPr lang="en-US" dirty="0"/>
              <a:t>Supporting administrators to detect Wi-Fi throughput degradation, hence allowing them to determine underperforming areas in a network and enhance Wi-Fi performance, e.g. by installing more APs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23030" y="4474953"/>
            <a:ext cx="10370321" cy="2571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dirty="0"/>
              <a:t>WiFiMon monitors from the end user perspective (end user experience).</a:t>
            </a:r>
          </a:p>
          <a:p>
            <a:pPr indent="-457200"/>
            <a:r>
              <a:rPr lang="en-US" sz="2400" dirty="0"/>
              <a:t>WiFiMon does not require end user intervention or installation of an app.</a:t>
            </a:r>
          </a:p>
          <a:p>
            <a:pPr indent="-457200"/>
            <a:r>
              <a:rPr lang="en-US" sz="2400" dirty="0"/>
              <a:t>WiFiMon provides a centralized view of Wi-Fi performance and informs the Wi-Fi administrator of the performance results.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6" grpId="0" uiExpand="1" build="p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Design Features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220613"/>
            <a:ext cx="10948850" cy="3631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Combination of crowdsourced and deterministic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Correlation with RADIUS and DHCP logs respecting end user privacy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Independence of Wi-Fi technology and hardware vendor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Lightweight, active monitoring that does not impact end user browsing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130881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83294" y="138719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685038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/>
              <a:t>WiFiMon Components: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WiFiMon Software Probes (WSPs)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WiFiMon Hardware Probes (WHPs)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092183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/>
              <a:t>WiFiMon Test Server (WTS)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WiFiMon Analysis Server (WAS)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 Test Server (WTS)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81280" y="627735"/>
            <a:ext cx="11694160" cy="2003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/>
              <a:t>Purpose: </a:t>
            </a:r>
            <a:r>
              <a:rPr lang="en-US" sz="2400" dirty="0"/>
              <a:t>Holds the code and test data required for performance measurements.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Based on JavaScript technology.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2400" dirty="0"/>
              <a:t>HTML lines pointing to WTS JavaScript-based test tools </a:t>
            </a:r>
            <a:br>
              <a:rPr lang="en-US" sz="2400" dirty="0"/>
            </a:br>
            <a:r>
              <a:rPr lang="en-US" sz="2400" dirty="0"/>
              <a:t>are embedded to a frequently visited site.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2400" dirty="0"/>
              <a:t>Measurements of the HTTP service (major part of the Internet traffic).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4887313"/>
            <a:ext cx="10122964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WTS Placement: </a:t>
            </a:r>
            <a:r>
              <a:rPr lang="en-US" sz="2400" dirty="0"/>
              <a:t>Should be as close as possible to the monitored networks so that the distance between the end devices and the WTS is minimized, thus minimizing accuracy loss.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Even if WTS placement close to the monitored network is not possible, WiFiMon can capture the relative changes among received measurements</a:t>
            </a: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440" y="3002840"/>
            <a:ext cx="6146800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Three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dirty="0" err="1">
                <a:sym typeface="Wingdings" panose="05000000000000000000" pitchFamily="2" charset="2"/>
              </a:rPr>
              <a:t>NetTest</a:t>
            </a:r>
            <a:endParaRPr lang="en-US" sz="24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Akamai Boomerang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dirty="0" err="1">
                <a:sym typeface="Wingdings" panose="05000000000000000000" pitchFamily="2" charset="2"/>
              </a:rPr>
              <a:t>LibreSpeed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Speedtest</a:t>
            </a: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 Software &amp; Hardware Probes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0825716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400" b="1" dirty="0"/>
              <a:t>WiFiMon Software Probes (WSPs):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User devices, e.g. laptops, smartphones, etc.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Crowdsourced measurements triggered against the WTS when users visit a WiFiMon-enabled site (</a:t>
            </a:r>
            <a:r>
              <a:rPr lang="en-US" sz="2400" b="1" dirty="0"/>
              <a:t>not triggered by end users themselves</a:t>
            </a:r>
            <a:r>
              <a:rPr lang="en-US" sz="2400" dirty="0"/>
              <a:t>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WiFiMon does not require additional software to be installed on user devices.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WiFiMon regulates repetitive measurements through a cookie parameter in order not to overload WAS and WTS.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0" y="3578796"/>
            <a:ext cx="11064240" cy="3082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400" b="1" dirty="0"/>
              <a:t>WiFiMon Hardware Probes (WHPs):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They measure Wi-Fi performance from fixed locations within the network (distance between WHPs and Access Points remains relatively constant).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They complement crowdsourced measurements by providing a baseline throughput.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Performance measurements similar to WSPs (based on predefined period)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They collect data about monitored ESSID as well as nearby ESSIDs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 (Access Points, signal strength, link quality, bit rate, TX power) 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 Analysis Server (WAS)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/>
              <a:t>WiFiMon Analysis Server Modules: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WiFiMon Agent:</a:t>
            </a:r>
            <a:r>
              <a:rPr lang="en-US" sz="2400" dirty="0"/>
              <a:t> collects and processes the received monitoring data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WiFiMon User Interface (UI):</a:t>
            </a:r>
            <a:r>
              <a:rPr lang="en-US" sz="2400" dirty="0"/>
              <a:t> depicts the results of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52" y="5049808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RADIUS/DHCP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282013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(relying solely on RADIUS logs)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(using both RADIUS and DHCP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620156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dirty="0"/>
              <a:t>Personally Identifiable Information (PII): </a:t>
            </a:r>
            <a:r>
              <a:rPr lang="en-US" sz="2400" dirty="0"/>
              <a:t>IP and MAC addresses are secured in transit using a TLS-encrypted channel and stored hashed in WAS (based on X-Pack)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RADIUS/DHCP servers using </a:t>
            </a:r>
            <a:r>
              <a:rPr lang="en-US" sz="2400" dirty="0" err="1"/>
              <a:t>Filebeat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Logstash in WiFiMon Analysis Server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Elasticsearch of WiFiMon Analysis Server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383464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uiExpand="1" build="p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recent conference venues: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TNC19 Conference (Tallinn, 2019)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GÉANT Symposium 2020 (Ljubljana, 2020)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82AA13-82D2-45A8-AE5F-AEC695B304B7}"/>
              </a:ext>
            </a:extLst>
          </p:cNvPr>
          <p:cNvSpPr txBox="1">
            <a:spLocks/>
          </p:cNvSpPr>
          <p:nvPr/>
        </p:nvSpPr>
        <p:spPr>
          <a:xfrm>
            <a:off x="313149" y="187477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TNC19: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More than 800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Wi-Fi network setup for the conference days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Monitoring using only WHPs (Five Raspberry Pi 3 model B devices)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WHP monitoring interval: 20 minutes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WTS in </a:t>
            </a:r>
            <a:r>
              <a:rPr lang="en-US" sz="2400" dirty="0" err="1"/>
              <a:t>TalTech</a:t>
            </a:r>
            <a:r>
              <a:rPr lang="en-US" sz="2400" dirty="0"/>
              <a:t>: RTT between WTS and venue less than 4 msec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9" y="414045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dirty="0"/>
              <a:t>GÉANT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dirty="0" err="1"/>
              <a:t>eduroam</a:t>
            </a:r>
            <a:r>
              <a:rPr lang="en-US" sz="2400" b="1" dirty="0"/>
              <a:t> </a:t>
            </a:r>
            <a:r>
              <a:rPr lang="en-US" sz="2400" dirty="0"/>
              <a:t>ESSID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WHPs: Seven Raspberry Pi 3 model B devices (Interval: 5 minutes)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Also including WSPs: HTML lines in the conference agenda after receiving consent during the online registration process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WTS in ARNES, the Slovenian NREN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55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1209</Words>
  <Application>Microsoft Office PowerPoint</Application>
  <PresentationFormat>Widescreen</PresentationFormat>
  <Paragraphs>133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Design Features</vt:lpstr>
      <vt:lpstr>WiFiMon Operation</vt:lpstr>
      <vt:lpstr>WiFiMon Test Server (WTS)</vt:lpstr>
      <vt:lpstr>WiFiMon Software &amp; Hardware Probes</vt:lpstr>
      <vt:lpstr>WiFiMon Analysis Server (WAS)</vt:lpstr>
      <vt:lpstr>Correlation with RADIUS/DHCP Logs</vt:lpstr>
      <vt:lpstr>Evaluation</vt:lpstr>
      <vt:lpstr>TNC19 Pilot (1)</vt:lpstr>
      <vt:lpstr>TNC19 Pilot (2)</vt:lpstr>
      <vt:lpstr>GÉANT Symposium 2020 (1)</vt:lpstr>
      <vt:lpstr>GÉANT Symposium 2020 (2)</vt:lpstr>
      <vt:lpstr>GÉANT Symposium 2020 (3)</vt:lpstr>
      <vt:lpstr>Conclusion &amp; 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69</cp:revision>
  <dcterms:modified xsi:type="dcterms:W3CDTF">2021-03-23T11:48:44Z</dcterms:modified>
</cp:coreProperties>
</file>