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5"/>
  </p:notesMasterIdLst>
  <p:sldIdLst>
    <p:sldId id="256" r:id="rId2"/>
    <p:sldId id="423" r:id="rId3"/>
    <p:sldId id="424"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1F63"/>
    <a:srgbClr val="065081"/>
    <a:srgbClr val="1F4E79"/>
    <a:srgbClr val="99BDCB"/>
    <a:srgbClr val="4C7F94"/>
    <a:srgbClr val="C7DBE3"/>
    <a:srgbClr val="D2D6EA"/>
    <a:srgbClr val="8A94C8"/>
    <a:srgbClr val="717EBD"/>
    <a:srgbClr val="ACB3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758" autoAdjust="0"/>
    <p:restoredTop sz="84795" autoAdjust="0"/>
  </p:normalViewPr>
  <p:slideViewPr>
    <p:cSldViewPr snapToGrid="0">
      <p:cViewPr varScale="1">
        <p:scale>
          <a:sx n="67" d="100"/>
          <a:sy n="67" d="100"/>
        </p:scale>
        <p:origin x="96" y="35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0"/>
    </p:cViewPr>
  </p:sorterViewPr>
  <p:notesViewPr>
    <p:cSldViewPr snapToGrid="0">
      <p:cViewPr varScale="1">
        <p:scale>
          <a:sx n="65" d="100"/>
          <a:sy n="65" d="100"/>
        </p:scale>
        <p:origin x="315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2004172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3622329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241072457"/>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145390657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420190567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773421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2"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524870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5"/>
          <p:cNvSpPr>
            <a:spLocks noGrp="1"/>
          </p:cNvSpPr>
          <p:nvPr>
            <p:ph type="title"/>
          </p:nvPr>
        </p:nvSpPr>
        <p:spPr/>
        <p:txBody>
          <a:bodyPr/>
          <a:lstStyle/>
          <a:p>
            <a:r>
              <a:rPr lang="en-US"/>
              <a:t>Click to edit Master title style</a:t>
            </a:r>
            <a:endParaRPr lang="en-GB"/>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000926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4289312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977827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769233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5586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12608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3039555271"/>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420653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758571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619654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3"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332055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8550346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088894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588102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2342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5630975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40631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8/18/2020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170856346"/>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806841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904316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1297075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751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9"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056359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45880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9543991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29253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8/18/2020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245581147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8/18/2020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332896156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8/18/2020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2357371871"/>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8/18/2020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1263476571"/>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8/18/2020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38448791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8/18/2020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EB0FA4-9B1C-4D6B-AF0A-97437B69127A}" type="slidenum">
              <a:rPr lang="en-GB" smtClean="0"/>
              <a:t>‹#›</a:t>
            </a:fld>
            <a:endParaRPr lang="en-GB"/>
          </a:p>
        </p:txBody>
      </p:sp>
    </p:spTree>
    <p:extLst>
      <p:ext uri="{BB962C8B-B14F-4D97-AF65-F5344CB8AC3E}">
        <p14:creationId xmlns:p14="http://schemas.microsoft.com/office/powerpoint/2010/main" val="1356215934"/>
      </p:ext>
    </p:extLst>
  </p:cSld>
  <p:clrMapOvr>
    <a:masterClrMapping/>
  </p:clrMapOvr>
  <p:hf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8/18/2020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t>‹#›</a:t>
            </a:fld>
            <a:endParaRPr lang="en-GB"/>
          </a:p>
        </p:txBody>
      </p:sp>
    </p:spTree>
    <p:extLst>
      <p:ext uri="{BB962C8B-B14F-4D97-AF65-F5344CB8AC3E}">
        <p14:creationId xmlns:p14="http://schemas.microsoft.com/office/powerpoint/2010/main" val="21670818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4" r:id="rId28"/>
    <p:sldLayoutId id="2147483675" r:id="rId29"/>
    <p:sldLayoutId id="2147483676" r:id="rId30"/>
    <p:sldLayoutId id="2147483677" r:id="rId31"/>
    <p:sldLayoutId id="2147483678" r:id="rId32"/>
    <p:sldLayoutId id="2147483681" r:id="rId33"/>
    <p:sldLayoutId id="2147483682" r:id="rId34"/>
    <p:sldLayoutId id="2147483683" r:id="rId35"/>
    <p:sldLayoutId id="2147483684" r:id="rId36"/>
    <p:sldLayoutId id="2147483685" r:id="rId37"/>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2.xml"/><Relationship Id="rId4" Type="http://schemas.openxmlformats.org/officeDocument/2006/relationships/image" Target="../media/image30.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a:t>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6"/>
          <p:cNvSpPr txBox="1">
            <a:spLocks/>
          </p:cNvSpPr>
          <p:nvPr/>
        </p:nvSpPr>
        <p:spPr>
          <a:xfrm>
            <a:off x="892438" y="2682447"/>
            <a:ext cx="7442669"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400" dirty="0">
                <a:solidFill>
                  <a:schemeClr val="bg1"/>
                </a:solidFill>
              </a:rPr>
              <a:t>Exploring the need for an identity verification offering</a:t>
            </a:r>
          </a:p>
          <a:p>
            <a:endParaRPr lang="en-GB" sz="2400" dirty="0">
              <a:solidFill>
                <a:schemeClr val="bg1"/>
              </a:solidFill>
              <a:latin typeface="Myriad Pro" panose="020B0503030403020204" pitchFamily="34" charset="0"/>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rPr>
              <a:t>www.geant.org</a:t>
            </a:r>
            <a:endParaRPr lang="en-GB" sz="2000" b="0" dirty="0">
              <a:solidFill>
                <a:schemeClr val="bg1"/>
              </a:solidFill>
            </a:endParaRPr>
          </a:p>
        </p:txBody>
      </p:sp>
      <p:sp>
        <p:nvSpPr>
          <p:cNvPr id="12" name="Text Placeholder 6"/>
          <p:cNvSpPr txBox="1">
            <a:spLocks/>
          </p:cNvSpPr>
          <p:nvPr/>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US" sz="2200" b="1" i="0" dirty="0">
              <a:solidFill>
                <a:schemeClr val="bg1"/>
              </a:solidFill>
            </a:endParaRPr>
          </a:p>
        </p:txBody>
      </p:sp>
      <p:sp>
        <p:nvSpPr>
          <p:cNvPr id="13" name="Text Placeholder 6"/>
          <p:cNvSpPr txBox="1">
            <a:spLocks/>
          </p:cNvSpPr>
          <p:nvPr/>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Q3  2020</a:t>
            </a:r>
            <a:endParaRPr lang="en-GB" sz="2000" dirty="0">
              <a:solidFill>
                <a:schemeClr val="bg1"/>
              </a:solidFill>
            </a:endParaRPr>
          </a:p>
        </p:txBody>
      </p:sp>
      <p:sp>
        <p:nvSpPr>
          <p:cNvPr id="14" name="Text Placeholder 6"/>
          <p:cNvSpPr txBox="1">
            <a:spLocks/>
          </p:cNvSpPr>
          <p:nvPr/>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baseline="0" dirty="0">
                <a:solidFill>
                  <a:schemeClr val="bg1"/>
                </a:solidFill>
              </a:rPr>
              <a:t>Restricted</a:t>
            </a:r>
            <a:endParaRPr lang="en-GB" sz="1000" b="0" dirty="0">
              <a:solidFill>
                <a:schemeClr val="bg1">
                  <a:lumMod val="50000"/>
                </a:schemeClr>
              </a:solidFill>
            </a:endParaRPr>
          </a:p>
        </p:txBody>
      </p:sp>
      <p:sp>
        <p:nvSpPr>
          <p:cNvPr id="16" name="Text Placeholder 10"/>
          <p:cNvSpPr txBox="1">
            <a:spLocks/>
          </p:cNvSpPr>
          <p:nvPr/>
        </p:nvSpPr>
        <p:spPr>
          <a:xfrm>
            <a:off x="882913" y="2075740"/>
            <a:ext cx="10798225"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solidFill>
                  <a:schemeClr val="bg1"/>
                </a:solidFill>
              </a:rPr>
              <a:t>Identity Verification Requirements Gathering</a:t>
            </a:r>
          </a:p>
        </p:txBody>
      </p:sp>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pic>
        <p:nvPicPr>
          <p:cNvPr id="3" name="Google Shape;173;p26">
            <a:extLst>
              <a:ext uri="{FF2B5EF4-FFF2-40B4-BE49-F238E27FC236}">
                <a16:creationId xmlns:a16="http://schemas.microsoft.com/office/drawing/2014/main" id="{DDBDB47D-5C9C-48AE-BADE-8F43F9C45285}"/>
              </a:ext>
            </a:extLst>
          </p:cNvPr>
          <p:cNvPicPr preferRelativeResize="0"/>
          <p:nvPr/>
        </p:nvPicPr>
        <p:blipFill rotWithShape="1">
          <a:blip r:embed="rId4">
            <a:alphaModFix/>
          </a:blip>
          <a:srcRect/>
          <a:stretch/>
        </p:blipFill>
        <p:spPr>
          <a:xfrm>
            <a:off x="7712357" y="5137569"/>
            <a:ext cx="4220700" cy="1534800"/>
          </a:xfrm>
          <a:prstGeom prst="round2DiagRect">
            <a:avLst>
              <a:gd name="adj1" fmla="val 16667"/>
              <a:gd name="adj2" fmla="val 0"/>
            </a:avLst>
          </a:prstGeom>
          <a:noFill/>
          <a:ln w="88900" cap="sq" cmpd="sng">
            <a:solidFill>
              <a:srgbClr val="FFFFFF"/>
            </a:solidFill>
            <a:prstDash val="solid"/>
            <a:miter lim="800000"/>
            <a:headEnd type="none" w="sm" len="sm"/>
            <a:tailEnd type="none" w="sm" len="sm"/>
          </a:ln>
          <a:effectLst>
            <a:outerShdw blurRad="254000" algn="tl" rotWithShape="0">
              <a:srgbClr val="000000">
                <a:alpha val="42750"/>
              </a:srgbClr>
            </a:outerShdw>
          </a:effectLst>
        </p:spPr>
      </p:pic>
    </p:spTree>
    <p:extLst>
      <p:ext uri="{BB962C8B-B14F-4D97-AF65-F5344CB8AC3E}">
        <p14:creationId xmlns:p14="http://schemas.microsoft.com/office/powerpoint/2010/main" val="291288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8C6196-75ED-4C7C-9F4E-E60F8A18662F}"/>
              </a:ext>
            </a:extLst>
          </p:cNvPr>
          <p:cNvSpPr>
            <a:spLocks noGrp="1"/>
          </p:cNvSpPr>
          <p:nvPr>
            <p:ph type="title"/>
          </p:nvPr>
        </p:nvSpPr>
        <p:spPr/>
        <p:txBody>
          <a:bodyPr>
            <a:normAutofit fontScale="90000"/>
          </a:bodyPr>
          <a:lstStyle/>
          <a:p>
            <a:r>
              <a:rPr lang="en-GB" dirty="0"/>
              <a:t>What is this exercise about?</a:t>
            </a:r>
          </a:p>
        </p:txBody>
      </p:sp>
      <p:sp>
        <p:nvSpPr>
          <p:cNvPr id="4" name="Slide Number Placeholder 3">
            <a:extLst>
              <a:ext uri="{FF2B5EF4-FFF2-40B4-BE49-F238E27FC236}">
                <a16:creationId xmlns:a16="http://schemas.microsoft.com/office/drawing/2014/main" id="{8A1B8D9B-1045-4AE0-9F01-4BA89E02D80B}"/>
              </a:ext>
            </a:extLst>
          </p:cNvPr>
          <p:cNvSpPr>
            <a:spLocks noGrp="1"/>
          </p:cNvSpPr>
          <p:nvPr>
            <p:ph type="sldNum" sz="quarter" idx="4"/>
          </p:nvPr>
        </p:nvSpPr>
        <p:spPr/>
        <p:txBody>
          <a:bodyPr/>
          <a:lstStyle/>
          <a:p>
            <a:fld id="{83EB0FA4-9B1C-4D6B-AF0A-97437B69127A}" type="slidenum">
              <a:rPr lang="en-GB" smtClean="0"/>
              <a:pPr/>
              <a:t>2</a:t>
            </a:fld>
            <a:r>
              <a:rPr lang="en-GB"/>
              <a:t>     |</a:t>
            </a:r>
            <a:endParaRPr lang="en-GB" dirty="0"/>
          </a:p>
        </p:txBody>
      </p:sp>
      <p:grpSp>
        <p:nvGrpSpPr>
          <p:cNvPr id="18" name="Group 16">
            <a:extLst>
              <a:ext uri="{FF2B5EF4-FFF2-40B4-BE49-F238E27FC236}">
                <a16:creationId xmlns:a16="http://schemas.microsoft.com/office/drawing/2014/main" id="{08411246-E4F7-4739-B128-034C80BA15D8}"/>
              </a:ext>
            </a:extLst>
          </p:cNvPr>
          <p:cNvGrpSpPr>
            <a:grpSpLocks noGrp="1"/>
          </p:cNvGrpSpPr>
          <p:nvPr/>
        </p:nvGrpSpPr>
        <p:grpSpPr bwMode="auto">
          <a:xfrm>
            <a:off x="1360595" y="1255286"/>
            <a:ext cx="8229600" cy="5394325"/>
            <a:chOff x="288" y="432"/>
            <a:chExt cx="5568" cy="3600"/>
          </a:xfrm>
        </p:grpSpPr>
        <p:grpSp>
          <p:nvGrpSpPr>
            <p:cNvPr id="19" name="Group 3">
              <a:extLst>
                <a:ext uri="{FF2B5EF4-FFF2-40B4-BE49-F238E27FC236}">
                  <a16:creationId xmlns:a16="http://schemas.microsoft.com/office/drawing/2014/main" id="{49F6B52B-7062-4641-886F-8FF84AEF5B25}"/>
                </a:ext>
              </a:extLst>
            </p:cNvPr>
            <p:cNvGrpSpPr>
              <a:grpSpLocks/>
            </p:cNvGrpSpPr>
            <p:nvPr/>
          </p:nvGrpSpPr>
          <p:grpSpPr bwMode="auto">
            <a:xfrm>
              <a:off x="288" y="432"/>
              <a:ext cx="5568" cy="768"/>
              <a:chOff x="288" y="768"/>
              <a:chExt cx="5568" cy="1296"/>
            </a:xfrm>
          </p:grpSpPr>
          <p:sp>
            <p:nvSpPr>
              <p:cNvPr id="29" name="AutoShape 4">
                <a:extLst>
                  <a:ext uri="{FF2B5EF4-FFF2-40B4-BE49-F238E27FC236}">
                    <a16:creationId xmlns:a16="http://schemas.microsoft.com/office/drawing/2014/main" id="{7EE56F00-A4B3-4AF7-8CD1-1B86B0761C9B}"/>
                  </a:ext>
                </a:extLst>
              </p:cNvPr>
              <p:cNvSpPr>
                <a:spLocks noChangeArrowheads="1"/>
              </p:cNvSpPr>
              <p:nvPr/>
            </p:nvSpPr>
            <p:spPr bwMode="auto">
              <a:xfrm>
                <a:off x="288" y="768"/>
                <a:ext cx="768" cy="1296"/>
              </a:xfrm>
              <a:prstGeom prst="homePlate">
                <a:avLst>
                  <a:gd name="adj" fmla="val 25000"/>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headEnd/>
                <a:tailEnd/>
              </a:ln>
              <a:effectLst>
                <a:outerShdw blurRad="40000" dist="20000" dir="5400000" rotWithShape="0">
                  <a:srgbClr val="000000">
                    <a:alpha val="38000"/>
                  </a:srgbClr>
                </a:outerShdw>
              </a:effectLst>
            </p:spPr>
            <p:txBody>
              <a:bodyPr lIns="72000" tIns="0" rIns="0" bIns="0" anchor="ctr"/>
              <a:lstStyle/>
              <a:p>
                <a:pPr marL="0" marR="0" lvl="0" indent="0" defTabSz="914400" eaLnBrk="1" fontAlgn="base" latinLnBrk="0" hangingPunct="1">
                  <a:lnSpc>
                    <a:spcPct val="100000"/>
                  </a:lnSpc>
                  <a:spcBef>
                    <a:spcPct val="60000"/>
                  </a:spcBef>
                  <a:spcAft>
                    <a:spcPct val="0"/>
                  </a:spcAft>
                  <a:buClr>
                    <a:srgbClr val="307794"/>
                  </a:buClr>
                  <a:buSzTx/>
                  <a:buFont typeface="Wingdings" pitchFamily="2" charset="2"/>
                  <a:buNone/>
                  <a:tabLst/>
                  <a:defRPr/>
                </a:pPr>
                <a:r>
                  <a:rPr kumimoji="1" lang="en-US" sz="1600" b="0" i="0" u="none" strike="noStrike" kern="0" cap="none" spc="0" normalizeH="0" baseline="0" noProof="0" dirty="0">
                    <a:ln>
                      <a:noFill/>
                    </a:ln>
                    <a:solidFill>
                      <a:srgbClr val="000000"/>
                    </a:solidFill>
                    <a:effectLst/>
                    <a:uLnTx/>
                    <a:uFillTx/>
                    <a:latin typeface="Arial"/>
                    <a:ea typeface="+mn-ea"/>
                    <a:cs typeface="Arial"/>
                  </a:rPr>
                  <a:t>WHO ARE WE? </a:t>
                </a:r>
              </a:p>
            </p:txBody>
          </p:sp>
          <p:sp>
            <p:nvSpPr>
              <p:cNvPr id="30" name="Rectangle 5">
                <a:extLst>
                  <a:ext uri="{FF2B5EF4-FFF2-40B4-BE49-F238E27FC236}">
                    <a16:creationId xmlns:a16="http://schemas.microsoft.com/office/drawing/2014/main" id="{40502FAD-1B2F-4C1A-A39E-656708AD0B65}"/>
                  </a:ext>
                </a:extLst>
              </p:cNvPr>
              <p:cNvSpPr>
                <a:spLocks noChangeArrowheads="1"/>
              </p:cNvSpPr>
              <p:nvPr/>
            </p:nvSpPr>
            <p:spPr bwMode="auto">
              <a:xfrm>
                <a:off x="1248" y="768"/>
                <a:ext cx="4608" cy="1296"/>
              </a:xfrm>
              <a:prstGeom prst="rect">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headEnd/>
                <a:tailEnd/>
              </a:ln>
              <a:effectLst>
                <a:outerShdw blurRad="40000" dist="20000" dir="5400000" rotWithShape="0">
                  <a:srgbClr val="000000">
                    <a:alpha val="38000"/>
                  </a:srgbClr>
                </a:outerShdw>
              </a:effectLst>
            </p:spPr>
            <p:txBody>
              <a:bodyPr lIns="36000" tIns="36000" rIns="36000" bIns="36000"/>
              <a:lstStyle/>
              <a:p>
                <a:pPr marL="115888" lvl="0" indent="-1588" defTabSz="914400" fontAlgn="base">
                  <a:spcBef>
                    <a:spcPct val="60000"/>
                  </a:spcBef>
                  <a:spcAft>
                    <a:spcPct val="0"/>
                  </a:spcAft>
                  <a:buClr>
                    <a:srgbClr val="000000"/>
                  </a:buClr>
                  <a:defRPr/>
                </a:pPr>
                <a:r>
                  <a:rPr lang="en-US" sz="1200" dirty="0">
                    <a:latin typeface="Arial" panose="020B0604020202020204" pitchFamily="34" charset="0"/>
                    <a:cs typeface="Arial" panose="020B0604020202020204" pitchFamily="34" charset="0"/>
                  </a:rPr>
                  <a:t>The GN4-3 WP5 T2 Incubator activity is tasked with exploring potential new disruptive ideas, technologies and </a:t>
                </a:r>
                <a:r>
                  <a:rPr lang="en-US" sz="1200" kern="0" dirty="0">
                    <a:solidFill>
                      <a:srgbClr val="000000"/>
                    </a:solidFill>
                    <a:latin typeface="Arial"/>
                    <a:cs typeface="Arial"/>
                  </a:rPr>
                  <a:t>associated business cases in the area of Trust and Identity, which are not currently supported by existing services.</a:t>
                </a:r>
                <a:endParaRPr kumimoji="0" lang="en-US" sz="1200" b="0" i="0" u="none" strike="noStrike" kern="0" cap="none" spc="0" normalizeH="0" baseline="0" noProof="0" dirty="0">
                  <a:ln>
                    <a:noFill/>
                  </a:ln>
                  <a:solidFill>
                    <a:srgbClr val="000000"/>
                  </a:solidFill>
                  <a:effectLst/>
                  <a:uLnTx/>
                  <a:uFillTx/>
                  <a:latin typeface="Arial"/>
                  <a:ea typeface="+mn-ea"/>
                  <a:cs typeface="Arial"/>
                </a:endParaRPr>
              </a:p>
              <a:p>
                <a:pPr marL="115888" lvl="0" indent="-1588" defTabSz="914400" fontAlgn="base">
                  <a:spcBef>
                    <a:spcPct val="60000"/>
                  </a:spcBef>
                  <a:spcAft>
                    <a:spcPct val="0"/>
                  </a:spcAft>
                  <a:buClr>
                    <a:srgbClr val="000000"/>
                  </a:buClr>
                  <a:defRPr/>
                </a:pPr>
                <a:r>
                  <a:rPr kumimoji="0" lang="en-US" sz="1200" b="0" i="0" u="none" strike="noStrike" kern="0" cap="none" spc="0" normalizeH="0" baseline="0" noProof="0" dirty="0">
                    <a:ln>
                      <a:noFill/>
                    </a:ln>
                    <a:solidFill>
                      <a:srgbClr val="000000"/>
                    </a:solidFill>
                    <a:effectLst/>
                    <a:uLnTx/>
                    <a:uFillTx/>
                    <a:latin typeface="Arial"/>
                    <a:ea typeface="+mn-ea"/>
                    <a:cs typeface="Arial"/>
                  </a:rPr>
                  <a:t>The objective is to understand if such ideas have the potential to enhance existing </a:t>
                </a:r>
                <a:r>
                  <a:rPr lang="en-US" sz="1200" kern="0" dirty="0">
                    <a:solidFill>
                      <a:srgbClr val="000000"/>
                    </a:solidFill>
                    <a:latin typeface="Arial"/>
                    <a:cs typeface="Arial"/>
                  </a:rPr>
                  <a:t>services or could be further developed to create new services </a:t>
                </a:r>
                <a:r>
                  <a:rPr lang="en-US" sz="1200" dirty="0">
                    <a:latin typeface="Arial" panose="020B0604020202020204" pitchFamily="34" charset="0"/>
                    <a:cs typeface="Arial" panose="020B0604020202020204" pitchFamily="34" charset="0"/>
                  </a:rPr>
                  <a:t>offerings </a:t>
                </a:r>
                <a:r>
                  <a:rPr kumimoji="0" lang="en-US" sz="1200" b="0" i="0" u="none" strike="noStrike" kern="0" cap="none" spc="0" normalizeH="0" baseline="0" noProof="0" dirty="0">
                    <a:ln>
                      <a:noFill/>
                    </a:ln>
                    <a:solidFill>
                      <a:srgbClr val="000000"/>
                    </a:solidFill>
                    <a:effectLst/>
                    <a:uLnTx/>
                    <a:uFillTx/>
                    <a:latin typeface="Arial"/>
                    <a:ea typeface="+mn-ea"/>
                    <a:cs typeface="Arial"/>
                  </a:rPr>
                  <a:t>within </a:t>
                </a:r>
                <a:r>
                  <a:rPr lang="en-US" sz="1200" dirty="0">
                    <a:latin typeface="Arial" panose="020B0604020202020204" pitchFamily="34" charset="0"/>
                    <a:cs typeface="Arial" panose="020B0604020202020204" pitchFamily="34" charset="0"/>
                  </a:rPr>
                  <a:t>other tasks in </a:t>
                </a:r>
                <a:r>
                  <a:rPr kumimoji="0" lang="en-US" sz="1200" b="0" i="0" u="none" strike="noStrike" kern="0" cap="none" spc="0" normalizeH="0" baseline="0" noProof="0" dirty="0">
                    <a:ln>
                      <a:noFill/>
                    </a:ln>
                    <a:solidFill>
                      <a:srgbClr val="000000"/>
                    </a:solidFill>
                    <a:effectLst/>
                    <a:uLnTx/>
                    <a:uFillTx/>
                    <a:latin typeface="Arial"/>
                    <a:ea typeface="+mn-ea"/>
                    <a:cs typeface="Arial"/>
                  </a:rPr>
                  <a:t>GN4-3 WP5</a:t>
                </a:r>
                <a:r>
                  <a:rPr lang="en-US" sz="1200" dirty="0">
                    <a:latin typeface="Arial" panose="020B0604020202020204" pitchFamily="34" charset="0"/>
                    <a:cs typeface="Arial" panose="020B0604020202020204" pitchFamily="34" charset="0"/>
                  </a:rPr>
                  <a:t>.</a:t>
                </a:r>
                <a:endParaRPr kumimoji="1" lang="en-US" sz="1200" b="0" i="0" u="none" strike="noStrike" kern="0" cap="none" spc="0" normalizeH="0" baseline="0" noProof="0" dirty="0">
                  <a:ln>
                    <a:noFill/>
                  </a:ln>
                  <a:solidFill>
                    <a:srgbClr val="000000"/>
                  </a:solidFill>
                  <a:effectLst/>
                  <a:uLnTx/>
                  <a:uFillTx/>
                  <a:latin typeface="Arial"/>
                  <a:ea typeface="+mn-ea"/>
                  <a:cs typeface="Arial"/>
                </a:endParaRPr>
              </a:p>
              <a:p>
                <a:pPr marL="1079500" marR="0" lvl="1" indent="-457200" defTabSz="914400" eaLnBrk="1" fontAlgn="base" latinLnBrk="0" hangingPunct="1">
                  <a:lnSpc>
                    <a:spcPct val="100000"/>
                  </a:lnSpc>
                  <a:spcBef>
                    <a:spcPct val="60000"/>
                  </a:spcBef>
                  <a:spcAft>
                    <a:spcPct val="0"/>
                  </a:spcAft>
                  <a:buClr>
                    <a:srgbClr val="000000"/>
                  </a:buClr>
                  <a:buSzTx/>
                  <a:buFontTx/>
                  <a:buNone/>
                  <a:tabLst/>
                  <a:defRPr/>
                </a:pPr>
                <a:endParaRPr kumimoji="1" lang="en-US" sz="1200" b="0" i="0" u="none" strike="noStrike" kern="0" cap="none" spc="0" normalizeH="0" baseline="0" noProof="0" dirty="0">
                  <a:ln>
                    <a:noFill/>
                  </a:ln>
                  <a:solidFill>
                    <a:srgbClr val="000000"/>
                  </a:solidFill>
                  <a:effectLst/>
                  <a:uLnTx/>
                  <a:uFillTx/>
                  <a:latin typeface="Arial"/>
                  <a:ea typeface="+mn-ea"/>
                  <a:cs typeface="Arial"/>
                </a:endParaRPr>
              </a:p>
            </p:txBody>
          </p:sp>
        </p:grpSp>
        <p:grpSp>
          <p:nvGrpSpPr>
            <p:cNvPr id="20" name="Group 6">
              <a:extLst>
                <a:ext uri="{FF2B5EF4-FFF2-40B4-BE49-F238E27FC236}">
                  <a16:creationId xmlns:a16="http://schemas.microsoft.com/office/drawing/2014/main" id="{A01943EC-578D-4DD3-A409-C93665355427}"/>
                </a:ext>
              </a:extLst>
            </p:cNvPr>
            <p:cNvGrpSpPr>
              <a:grpSpLocks/>
            </p:cNvGrpSpPr>
            <p:nvPr/>
          </p:nvGrpSpPr>
          <p:grpSpPr bwMode="auto">
            <a:xfrm>
              <a:off x="288" y="1296"/>
              <a:ext cx="5568" cy="1464"/>
              <a:chOff x="288" y="768"/>
              <a:chExt cx="5568" cy="1296"/>
            </a:xfrm>
          </p:grpSpPr>
          <p:sp>
            <p:nvSpPr>
              <p:cNvPr id="27" name="AutoShape 7">
                <a:extLst>
                  <a:ext uri="{FF2B5EF4-FFF2-40B4-BE49-F238E27FC236}">
                    <a16:creationId xmlns:a16="http://schemas.microsoft.com/office/drawing/2014/main" id="{04EAC9C8-5BFA-4DFA-A6C4-E5477787F8C6}"/>
                  </a:ext>
                </a:extLst>
              </p:cNvPr>
              <p:cNvSpPr>
                <a:spLocks noChangeArrowheads="1"/>
              </p:cNvSpPr>
              <p:nvPr/>
            </p:nvSpPr>
            <p:spPr bwMode="auto">
              <a:xfrm>
                <a:off x="288" y="768"/>
                <a:ext cx="768" cy="1295"/>
              </a:xfrm>
              <a:prstGeom prst="homePlate">
                <a:avLst>
                  <a:gd name="adj" fmla="val 25000"/>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headEnd/>
                <a:tailEnd/>
              </a:ln>
              <a:effectLst>
                <a:outerShdw blurRad="40000" dist="20000" dir="5400000" rotWithShape="0">
                  <a:srgbClr val="000000">
                    <a:alpha val="38000"/>
                  </a:srgbClr>
                </a:outerShdw>
              </a:effectLst>
            </p:spPr>
            <p:txBody>
              <a:bodyPr lIns="72000" tIns="0" rIns="0" bIns="0" anchor="ctr"/>
              <a:lstStyle/>
              <a:p>
                <a:pPr marL="0" marR="0" lvl="0" indent="0" defTabSz="914400" eaLnBrk="1" fontAlgn="base" latinLnBrk="0" hangingPunct="1">
                  <a:lnSpc>
                    <a:spcPct val="100000"/>
                  </a:lnSpc>
                  <a:spcBef>
                    <a:spcPct val="60000"/>
                  </a:spcBef>
                  <a:spcAft>
                    <a:spcPct val="0"/>
                  </a:spcAft>
                  <a:buClr>
                    <a:srgbClr val="307794"/>
                  </a:buClr>
                  <a:buSzTx/>
                  <a:buFont typeface="Wingdings" pitchFamily="2" charset="2"/>
                  <a:buNone/>
                  <a:tabLst/>
                  <a:defRPr/>
                </a:pPr>
                <a:r>
                  <a:rPr kumimoji="1" lang="en-US" sz="1600" b="0" i="0" u="none" strike="noStrike" kern="0" cap="none" spc="0" normalizeH="0" baseline="0" noProof="0">
                    <a:ln>
                      <a:noFill/>
                    </a:ln>
                    <a:solidFill>
                      <a:srgbClr val="000000"/>
                    </a:solidFill>
                    <a:effectLst/>
                    <a:uLnTx/>
                    <a:uFillTx/>
                    <a:latin typeface="Arial"/>
                    <a:ea typeface="+mn-ea"/>
                    <a:cs typeface="Arial"/>
                  </a:rPr>
                  <a:t>WHAT ARE WE DOING? </a:t>
                </a:r>
              </a:p>
            </p:txBody>
          </p:sp>
          <p:sp>
            <p:nvSpPr>
              <p:cNvPr id="28" name="Rectangle 8">
                <a:extLst>
                  <a:ext uri="{FF2B5EF4-FFF2-40B4-BE49-F238E27FC236}">
                    <a16:creationId xmlns:a16="http://schemas.microsoft.com/office/drawing/2014/main" id="{0742761E-74EE-464D-87AE-B4CAC7740CB5}"/>
                  </a:ext>
                </a:extLst>
              </p:cNvPr>
              <p:cNvSpPr>
                <a:spLocks noChangeArrowheads="1"/>
              </p:cNvSpPr>
              <p:nvPr/>
            </p:nvSpPr>
            <p:spPr bwMode="auto">
              <a:xfrm>
                <a:off x="1248" y="768"/>
                <a:ext cx="4608" cy="1295"/>
              </a:xfrm>
              <a:prstGeom prst="rect">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headEnd/>
                <a:tailEnd/>
              </a:ln>
              <a:effectLst>
                <a:outerShdw blurRad="40000" dist="20000" dir="5400000" rotWithShape="0">
                  <a:srgbClr val="000000">
                    <a:alpha val="38000"/>
                  </a:srgbClr>
                </a:outerShdw>
              </a:effectLst>
            </p:spPr>
            <p:txBody>
              <a:bodyPr lIns="36000" tIns="36000" rIns="36000" bIns="36000"/>
              <a:lstStyle/>
              <a:p>
                <a:pPr marL="115888" lvl="0" indent="-1588" defTabSz="914400" fontAlgn="base">
                  <a:spcBef>
                    <a:spcPct val="60000"/>
                  </a:spcBef>
                  <a:spcAft>
                    <a:spcPct val="0"/>
                  </a:spcAft>
                  <a:buClr>
                    <a:srgbClr val="000000"/>
                  </a:buClr>
                  <a:defRPr/>
                </a:pPr>
                <a:r>
                  <a:rPr kumimoji="1" lang="en-US" sz="1200" b="1" i="0" u="none" strike="noStrike" kern="0" cap="none" spc="0" normalizeH="0" baseline="0" noProof="0" dirty="0">
                    <a:ln>
                      <a:noFill/>
                    </a:ln>
                    <a:solidFill>
                      <a:srgbClr val="000000"/>
                    </a:solidFill>
                    <a:effectLst/>
                    <a:uLnTx/>
                    <a:uFillTx/>
                    <a:latin typeface="Arial"/>
                    <a:ea typeface="+mn-ea"/>
                    <a:cs typeface="Arial"/>
                  </a:rPr>
                  <a:t>We are seeking to understand whether there a viable business case for an offering to verify the digital identities of users using identity documents to support their enrollment to the services that they need.</a:t>
                </a:r>
              </a:p>
              <a:p>
                <a:pPr marL="115888" marR="0" lvl="0" indent="-1588" defTabSz="914400" eaLnBrk="1" fontAlgn="base" latinLnBrk="0" hangingPunct="1">
                  <a:lnSpc>
                    <a:spcPct val="100000"/>
                  </a:lnSpc>
                  <a:spcBef>
                    <a:spcPct val="60000"/>
                  </a:spcBef>
                  <a:spcAft>
                    <a:spcPct val="0"/>
                  </a:spcAft>
                  <a:buClr>
                    <a:srgbClr val="000000"/>
                  </a:buClr>
                  <a:buSzTx/>
                  <a:buFontTx/>
                  <a:buAutoNum type="arabicPeriod"/>
                  <a:tabLst/>
                  <a:defRPr/>
                </a:pPr>
                <a:r>
                  <a:rPr kumimoji="1" lang="en-US" sz="1200" b="0" i="0" u="none" strike="noStrike" kern="0" cap="none" spc="0" normalizeH="0" baseline="0" noProof="0" dirty="0">
                    <a:ln>
                      <a:noFill/>
                    </a:ln>
                    <a:solidFill>
                      <a:srgbClr val="000000"/>
                    </a:solidFill>
                    <a:effectLst/>
                    <a:uLnTx/>
                    <a:uFillTx/>
                    <a:latin typeface="Arial"/>
                    <a:ea typeface="+mn-ea"/>
                    <a:cs typeface="Arial"/>
                  </a:rPr>
                  <a:t>Determine </a:t>
                </a:r>
                <a:r>
                  <a:rPr kumimoji="1" lang="en-US" sz="1200" b="0" i="1" u="sng" strike="noStrike" kern="0" cap="none" spc="0" normalizeH="0" baseline="0" noProof="0" dirty="0">
                    <a:ln>
                      <a:noFill/>
                    </a:ln>
                    <a:solidFill>
                      <a:srgbClr val="000000"/>
                    </a:solidFill>
                    <a:effectLst/>
                    <a:uLnTx/>
                    <a:uFillTx/>
                    <a:latin typeface="Arial"/>
                    <a:ea typeface="+mn-ea"/>
                    <a:cs typeface="Arial"/>
                  </a:rPr>
                  <a:t>Current and future needs and associated use cases that could be addressed </a:t>
                </a:r>
              </a:p>
              <a:p>
                <a:pPr marL="1079500" marR="0" lvl="1" indent="-457200" defTabSz="914400" eaLnBrk="1" fontAlgn="base" latinLnBrk="0" hangingPunct="1">
                  <a:lnSpc>
                    <a:spcPct val="50000"/>
                  </a:lnSpc>
                  <a:spcBef>
                    <a:spcPct val="60000"/>
                  </a:spcBef>
                  <a:spcAft>
                    <a:spcPct val="0"/>
                  </a:spcAft>
                  <a:buClr>
                    <a:srgbClr val="000000"/>
                  </a:buClr>
                  <a:buSzTx/>
                  <a:buFontTx/>
                  <a:buChar char="•"/>
                  <a:tabLst/>
                  <a:defRPr/>
                </a:pPr>
                <a:r>
                  <a:rPr kumimoji="1" lang="en-US" sz="1200" b="0" i="0" u="none" strike="noStrike" kern="0" cap="none" spc="0" normalizeH="0" baseline="0" noProof="0" dirty="0">
                    <a:ln>
                      <a:noFill/>
                    </a:ln>
                    <a:solidFill>
                      <a:srgbClr val="000000"/>
                    </a:solidFill>
                    <a:effectLst/>
                    <a:uLnTx/>
                    <a:uFillTx/>
                    <a:latin typeface="Arial"/>
                    <a:ea typeface="+mn-ea"/>
                    <a:cs typeface="Arial"/>
                  </a:rPr>
                  <a:t>What are your current needs for such an offering?</a:t>
                </a:r>
              </a:p>
              <a:p>
                <a:pPr marL="1079500" marR="0" lvl="1" indent="-457200" defTabSz="914400" eaLnBrk="1" fontAlgn="base" latinLnBrk="0" hangingPunct="1">
                  <a:lnSpc>
                    <a:spcPct val="50000"/>
                  </a:lnSpc>
                  <a:spcBef>
                    <a:spcPct val="60000"/>
                  </a:spcBef>
                  <a:spcAft>
                    <a:spcPct val="0"/>
                  </a:spcAft>
                  <a:buClr>
                    <a:srgbClr val="000000"/>
                  </a:buClr>
                  <a:buSzTx/>
                  <a:buFontTx/>
                  <a:buChar char="•"/>
                  <a:tabLst/>
                  <a:defRPr/>
                </a:pPr>
                <a:r>
                  <a:rPr kumimoji="1" lang="en-US" sz="1200" kern="0" dirty="0">
                    <a:solidFill>
                      <a:srgbClr val="000000"/>
                    </a:solidFill>
                    <a:latin typeface="Arial"/>
                    <a:cs typeface="Arial"/>
                  </a:rPr>
                  <a:t>How are your requirements currently being met</a:t>
                </a:r>
                <a:r>
                  <a:rPr kumimoji="1" lang="en-US" sz="1200" b="0" i="0" u="none" strike="noStrike" kern="0" cap="none" spc="0" normalizeH="0" baseline="0" noProof="0" dirty="0">
                    <a:ln>
                      <a:noFill/>
                    </a:ln>
                    <a:solidFill>
                      <a:srgbClr val="000000"/>
                    </a:solidFill>
                    <a:effectLst/>
                    <a:uLnTx/>
                    <a:uFillTx/>
                    <a:latin typeface="Arial"/>
                    <a:ea typeface="+mn-ea"/>
                    <a:cs typeface="Arial"/>
                  </a:rPr>
                  <a:t>?</a:t>
                </a:r>
              </a:p>
              <a:p>
                <a:pPr marL="115888" lvl="0" indent="-1588" defTabSz="914400" fontAlgn="base">
                  <a:lnSpc>
                    <a:spcPct val="80000"/>
                  </a:lnSpc>
                  <a:spcBef>
                    <a:spcPct val="60000"/>
                  </a:spcBef>
                  <a:spcAft>
                    <a:spcPct val="0"/>
                  </a:spcAft>
                  <a:buClr>
                    <a:srgbClr val="000000"/>
                  </a:buClr>
                  <a:buFontTx/>
                  <a:buAutoNum type="arabicPeriod"/>
                  <a:defRPr/>
                </a:pPr>
                <a:r>
                  <a:rPr kumimoji="1" lang="en-US" sz="1200" b="0" u="none" strike="noStrike" kern="0" cap="none" spc="0" normalizeH="0" baseline="0" noProof="0" dirty="0">
                    <a:ln>
                      <a:noFill/>
                    </a:ln>
                    <a:solidFill>
                      <a:srgbClr val="000000"/>
                    </a:solidFill>
                    <a:effectLst/>
                    <a:uLnTx/>
                    <a:uFillTx/>
                    <a:latin typeface="Arial"/>
                    <a:ea typeface="+mn-ea"/>
                    <a:cs typeface="Arial"/>
                  </a:rPr>
                  <a:t>Identify</a:t>
                </a:r>
                <a:r>
                  <a:rPr kumimoji="1" lang="en-US" sz="1200" b="0" i="1" u="none" strike="noStrike" kern="0" cap="none" spc="0" normalizeH="0" baseline="0" noProof="0" dirty="0">
                    <a:ln>
                      <a:noFill/>
                    </a:ln>
                    <a:solidFill>
                      <a:srgbClr val="000000"/>
                    </a:solidFill>
                    <a:effectLst/>
                    <a:uLnTx/>
                    <a:uFillTx/>
                    <a:latin typeface="Arial"/>
                    <a:ea typeface="+mn-ea"/>
                    <a:cs typeface="Arial"/>
                  </a:rPr>
                  <a:t> </a:t>
                </a:r>
                <a:r>
                  <a:rPr kumimoji="1" lang="en-US" sz="1200" i="1" u="sng" kern="0" dirty="0">
                    <a:solidFill>
                      <a:srgbClr val="000000"/>
                    </a:solidFill>
                    <a:latin typeface="Arial"/>
                    <a:cs typeface="Arial"/>
                  </a:rPr>
                  <a:t>F</a:t>
                </a:r>
                <a:r>
                  <a:rPr kumimoji="1" lang="en-US" sz="1200" b="0" i="1" u="sng" strike="noStrike" kern="0" cap="none" spc="0" normalizeH="0" baseline="0" noProof="0" dirty="0" err="1">
                    <a:ln>
                      <a:noFill/>
                    </a:ln>
                    <a:solidFill>
                      <a:srgbClr val="000000"/>
                    </a:solidFill>
                    <a:effectLst/>
                    <a:uLnTx/>
                    <a:uFillTx/>
                    <a:latin typeface="Arial"/>
                    <a:ea typeface="+mn-ea"/>
                    <a:cs typeface="Arial"/>
                  </a:rPr>
                  <a:t>unctional</a:t>
                </a:r>
                <a:r>
                  <a:rPr kumimoji="1" lang="en-US" sz="1200" b="0" i="1" u="sng" strike="noStrike" kern="0" cap="none" spc="0" normalizeH="0" baseline="0" noProof="0" dirty="0">
                    <a:ln>
                      <a:noFill/>
                    </a:ln>
                    <a:solidFill>
                      <a:srgbClr val="000000"/>
                    </a:solidFill>
                    <a:effectLst/>
                    <a:uLnTx/>
                    <a:uFillTx/>
                    <a:latin typeface="Arial"/>
                    <a:ea typeface="+mn-ea"/>
                    <a:cs typeface="Arial"/>
                  </a:rPr>
                  <a:t> and non-functional requirements</a:t>
                </a:r>
                <a:endParaRPr kumimoji="1" lang="en-US" sz="1200" b="0" i="1" u="sng"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a:p>
                <a:pPr marL="1079500" marR="0" lvl="1" indent="-457200" defTabSz="914400" eaLnBrk="1" fontAlgn="base" latinLnBrk="0" hangingPunct="1">
                  <a:lnSpc>
                    <a:spcPct val="50000"/>
                  </a:lnSpc>
                  <a:spcBef>
                    <a:spcPct val="60000"/>
                  </a:spcBef>
                  <a:spcAft>
                    <a:spcPct val="0"/>
                  </a:spcAft>
                  <a:buClr>
                    <a:srgbClr val="000000"/>
                  </a:buClr>
                  <a:buSzTx/>
                  <a:buFontTx/>
                  <a:buChar char="•"/>
                  <a:tabLst/>
                  <a:defRPr/>
                </a:pPr>
                <a:r>
                  <a:rPr kumimoji="1" lang="en-US" sz="1200" b="0" i="0" u="none" strike="noStrike" kern="0" cap="none" spc="0" normalizeH="0" baseline="0" noProof="0" dirty="0">
                    <a:ln>
                      <a:noFill/>
                    </a:ln>
                    <a:solidFill>
                      <a:srgbClr val="000000"/>
                    </a:solidFill>
                    <a:effectLst/>
                    <a:uLnTx/>
                    <a:uFillTx/>
                    <a:latin typeface="Arial"/>
                    <a:ea typeface="+mn-ea"/>
                    <a:cs typeface="Arial"/>
                  </a:rPr>
                  <a:t>What are the key technical requirements of such as offering?</a:t>
                </a:r>
              </a:p>
              <a:p>
                <a:pPr marL="1079500" marR="0" lvl="1" indent="-457200" defTabSz="914400" eaLnBrk="1" fontAlgn="base" latinLnBrk="0" hangingPunct="1">
                  <a:lnSpc>
                    <a:spcPct val="50000"/>
                  </a:lnSpc>
                  <a:spcBef>
                    <a:spcPct val="60000"/>
                  </a:spcBef>
                  <a:spcAft>
                    <a:spcPct val="0"/>
                  </a:spcAft>
                  <a:buClr>
                    <a:srgbClr val="000000"/>
                  </a:buClr>
                  <a:buSzTx/>
                  <a:buFontTx/>
                  <a:buChar char="•"/>
                  <a:tabLst/>
                  <a:defRPr/>
                </a:pPr>
                <a:r>
                  <a:rPr kumimoji="1" lang="en-US" sz="1200" b="0" i="0" u="none" strike="noStrike" kern="0" cap="none" spc="0" normalizeH="0" baseline="0" noProof="0" dirty="0">
                    <a:ln>
                      <a:noFill/>
                    </a:ln>
                    <a:solidFill>
                      <a:srgbClr val="000000"/>
                    </a:solidFill>
                    <a:effectLst/>
                    <a:uLnTx/>
                    <a:uFillTx/>
                    <a:latin typeface="Arial"/>
                    <a:ea typeface="+mn-ea"/>
                    <a:cs typeface="Arial"/>
                  </a:rPr>
                  <a:t>Which organisational/business needs must be met?</a:t>
                </a:r>
              </a:p>
              <a:p>
                <a:pPr marL="1079500" lvl="1" indent="-457200" defTabSz="914400" fontAlgn="base">
                  <a:lnSpc>
                    <a:spcPct val="50000"/>
                  </a:lnSpc>
                  <a:spcBef>
                    <a:spcPct val="60000"/>
                  </a:spcBef>
                  <a:spcAft>
                    <a:spcPct val="0"/>
                  </a:spcAft>
                  <a:buClr>
                    <a:srgbClr val="000000"/>
                  </a:buClr>
                  <a:buFontTx/>
                  <a:buChar char="•"/>
                  <a:defRPr/>
                </a:pPr>
                <a:r>
                  <a:rPr kumimoji="1" lang="en-US" sz="1200" b="0" i="0" u="none" strike="noStrike" kern="0" cap="none" spc="0" normalizeH="0" baseline="0" noProof="0" dirty="0">
                    <a:ln>
                      <a:noFill/>
                    </a:ln>
                    <a:solidFill>
                      <a:srgbClr val="000000"/>
                    </a:solidFill>
                    <a:effectLst/>
                    <a:uLnTx/>
                    <a:uFillTx/>
                    <a:latin typeface="Arial"/>
                    <a:ea typeface="+mn-ea"/>
                    <a:cs typeface="Arial"/>
                  </a:rPr>
                  <a:t>What would be the most appropriate form of such as offering?</a:t>
                </a:r>
              </a:p>
              <a:p>
                <a:pPr marL="622300" marR="0" lvl="1" defTabSz="914400" eaLnBrk="1" fontAlgn="base" latinLnBrk="0" hangingPunct="1">
                  <a:lnSpc>
                    <a:spcPct val="50000"/>
                  </a:lnSpc>
                  <a:spcBef>
                    <a:spcPct val="60000"/>
                  </a:spcBef>
                  <a:spcAft>
                    <a:spcPct val="0"/>
                  </a:spcAft>
                  <a:buClr>
                    <a:srgbClr val="000000"/>
                  </a:buClr>
                  <a:buSzTx/>
                  <a:tabLst/>
                  <a:defRPr/>
                </a:pPr>
                <a:endParaRPr kumimoji="1" lang="en-US" sz="1200" b="0" i="0" u="none" strike="noStrike" kern="0" cap="none" spc="0" normalizeH="0" baseline="0" noProof="0" dirty="0">
                  <a:ln>
                    <a:noFill/>
                  </a:ln>
                  <a:solidFill>
                    <a:srgbClr val="000000"/>
                  </a:solidFill>
                  <a:effectLst/>
                  <a:uLnTx/>
                  <a:uFillTx/>
                  <a:latin typeface="Arial"/>
                  <a:ea typeface="+mn-ea"/>
                  <a:cs typeface="Arial"/>
                </a:endParaRPr>
              </a:p>
            </p:txBody>
          </p:sp>
        </p:grpSp>
        <p:grpSp>
          <p:nvGrpSpPr>
            <p:cNvPr id="21" name="Group 9">
              <a:extLst>
                <a:ext uri="{FF2B5EF4-FFF2-40B4-BE49-F238E27FC236}">
                  <a16:creationId xmlns:a16="http://schemas.microsoft.com/office/drawing/2014/main" id="{204E78CC-D51F-4A48-8A1C-B0C61FF546C8}"/>
                </a:ext>
              </a:extLst>
            </p:cNvPr>
            <p:cNvGrpSpPr>
              <a:grpSpLocks/>
            </p:cNvGrpSpPr>
            <p:nvPr/>
          </p:nvGrpSpPr>
          <p:grpSpPr bwMode="auto">
            <a:xfrm>
              <a:off x="288" y="3552"/>
              <a:ext cx="5568" cy="480"/>
              <a:chOff x="288" y="768"/>
              <a:chExt cx="5568" cy="1296"/>
            </a:xfrm>
          </p:grpSpPr>
          <p:sp>
            <p:nvSpPr>
              <p:cNvPr id="25" name="AutoShape 10">
                <a:extLst>
                  <a:ext uri="{FF2B5EF4-FFF2-40B4-BE49-F238E27FC236}">
                    <a16:creationId xmlns:a16="http://schemas.microsoft.com/office/drawing/2014/main" id="{C3658D12-A398-4FEC-9178-EE4B96F6CCF3}"/>
                  </a:ext>
                </a:extLst>
              </p:cNvPr>
              <p:cNvSpPr>
                <a:spLocks noChangeArrowheads="1"/>
              </p:cNvSpPr>
              <p:nvPr/>
            </p:nvSpPr>
            <p:spPr bwMode="auto">
              <a:xfrm>
                <a:off x="288" y="768"/>
                <a:ext cx="768" cy="1296"/>
              </a:xfrm>
              <a:prstGeom prst="homePlate">
                <a:avLst>
                  <a:gd name="adj" fmla="val 25000"/>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headEnd/>
                <a:tailEnd/>
              </a:ln>
              <a:effectLst>
                <a:outerShdw blurRad="40000" dist="20000" dir="5400000" rotWithShape="0">
                  <a:srgbClr val="000000">
                    <a:alpha val="38000"/>
                  </a:srgbClr>
                </a:outerShdw>
              </a:effectLst>
            </p:spPr>
            <p:txBody>
              <a:bodyPr lIns="72000" tIns="0" rIns="0" bIns="0" anchor="ctr"/>
              <a:lstStyle/>
              <a:p>
                <a:pPr marL="0" marR="0" lvl="0" indent="0" defTabSz="914400" eaLnBrk="1" fontAlgn="base" latinLnBrk="0" hangingPunct="1">
                  <a:lnSpc>
                    <a:spcPct val="100000"/>
                  </a:lnSpc>
                  <a:spcBef>
                    <a:spcPct val="60000"/>
                  </a:spcBef>
                  <a:spcAft>
                    <a:spcPct val="0"/>
                  </a:spcAft>
                  <a:buClr>
                    <a:srgbClr val="307794"/>
                  </a:buClr>
                  <a:buSzTx/>
                  <a:buFont typeface="Wingdings" pitchFamily="2" charset="2"/>
                  <a:buNone/>
                  <a:tabLst/>
                  <a:defRPr/>
                </a:pPr>
                <a:r>
                  <a:rPr kumimoji="1" lang="en-US" sz="1600" b="0" i="0" u="none" strike="noStrike" kern="0" cap="none" spc="0" normalizeH="0" baseline="0" noProof="0" dirty="0">
                    <a:ln>
                      <a:noFill/>
                    </a:ln>
                    <a:solidFill>
                      <a:srgbClr val="000000"/>
                    </a:solidFill>
                    <a:effectLst/>
                    <a:uLnTx/>
                    <a:uFillTx/>
                    <a:latin typeface="Arial"/>
                    <a:ea typeface="+mn-ea"/>
                    <a:cs typeface="Arial"/>
                  </a:rPr>
                  <a:t>WHAT YOU CAN EXPECT? </a:t>
                </a:r>
              </a:p>
            </p:txBody>
          </p:sp>
          <p:sp>
            <p:nvSpPr>
              <p:cNvPr id="26" name="Rectangle 11">
                <a:extLst>
                  <a:ext uri="{FF2B5EF4-FFF2-40B4-BE49-F238E27FC236}">
                    <a16:creationId xmlns:a16="http://schemas.microsoft.com/office/drawing/2014/main" id="{E66C72C8-D651-407C-BDC3-44CA91DBFE5A}"/>
                  </a:ext>
                </a:extLst>
              </p:cNvPr>
              <p:cNvSpPr>
                <a:spLocks noChangeArrowheads="1"/>
              </p:cNvSpPr>
              <p:nvPr/>
            </p:nvSpPr>
            <p:spPr bwMode="auto">
              <a:xfrm>
                <a:off x="1248" y="768"/>
                <a:ext cx="4608" cy="1296"/>
              </a:xfrm>
              <a:prstGeom prst="rect">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headEnd/>
                <a:tailEnd/>
              </a:ln>
              <a:effectLst>
                <a:outerShdw blurRad="40000" dist="20000" dir="5400000" rotWithShape="0">
                  <a:srgbClr val="000000">
                    <a:alpha val="38000"/>
                  </a:srgbClr>
                </a:outerShdw>
              </a:effectLst>
            </p:spPr>
            <p:txBody>
              <a:bodyPr lIns="36000" tIns="36000" rIns="72000" bIns="36000"/>
              <a:lstStyle/>
              <a:p>
                <a:pPr marL="571500" marR="0" lvl="0" indent="-457200" defTabSz="914400" eaLnBrk="1" fontAlgn="base" latinLnBrk="0" hangingPunct="1">
                  <a:lnSpc>
                    <a:spcPct val="100000"/>
                  </a:lnSpc>
                  <a:spcBef>
                    <a:spcPct val="60000"/>
                  </a:spcBef>
                  <a:spcAft>
                    <a:spcPct val="0"/>
                  </a:spcAft>
                  <a:buClr>
                    <a:srgbClr val="000000"/>
                  </a:buClr>
                  <a:buSzTx/>
                  <a:buFontTx/>
                  <a:buAutoNum type="arabicPeriod"/>
                  <a:tabLst/>
                  <a:defRPr/>
                </a:pPr>
                <a:r>
                  <a:rPr kumimoji="1" lang="en-US" sz="1200" b="0" i="0" u="sng" strike="noStrike" kern="0" cap="none" spc="0" normalizeH="0" baseline="0" noProof="0" dirty="0">
                    <a:ln>
                      <a:noFill/>
                    </a:ln>
                    <a:solidFill>
                      <a:srgbClr val="000000"/>
                    </a:solidFill>
                    <a:effectLst/>
                    <a:uLnTx/>
                    <a:uFillTx/>
                    <a:latin typeface="Arial"/>
                    <a:ea typeface="+mn-ea"/>
                    <a:cs typeface="Arial"/>
                  </a:rPr>
                  <a:t>Strict confidentiality</a:t>
                </a:r>
                <a:r>
                  <a:rPr kumimoji="1" lang="en-US" sz="1200" b="0" i="0" u="none" strike="noStrike" kern="0" cap="none" spc="0" normalizeH="0" baseline="0" noProof="0" dirty="0">
                    <a:ln>
                      <a:noFill/>
                    </a:ln>
                    <a:solidFill>
                      <a:srgbClr val="000000"/>
                    </a:solidFill>
                    <a:effectLst/>
                    <a:uLnTx/>
                    <a:uFillTx/>
                    <a:latin typeface="Arial"/>
                    <a:ea typeface="+mn-ea"/>
                    <a:cs typeface="Arial"/>
                  </a:rPr>
                  <a:t> of all the information you share with us</a:t>
                </a:r>
              </a:p>
              <a:p>
                <a:pPr marL="571500" lvl="0" indent="-457200" defTabSz="914400" fontAlgn="base">
                  <a:spcBef>
                    <a:spcPct val="60000"/>
                  </a:spcBef>
                  <a:spcAft>
                    <a:spcPct val="0"/>
                  </a:spcAft>
                  <a:buClr>
                    <a:srgbClr val="000000"/>
                  </a:buClr>
                  <a:buFontTx/>
                  <a:buAutoNum type="arabicPeriod"/>
                  <a:defRPr/>
                </a:pPr>
                <a:r>
                  <a:rPr kumimoji="1" lang="en-US" sz="1200" b="0" i="0" u="none" strike="noStrike" kern="0" cap="none" spc="0" normalizeH="0" baseline="0" noProof="0" dirty="0">
                    <a:ln>
                      <a:noFill/>
                    </a:ln>
                    <a:solidFill>
                      <a:srgbClr val="000000"/>
                    </a:solidFill>
                    <a:effectLst/>
                    <a:uLnTx/>
                    <a:uFillTx/>
                    <a:latin typeface="Arial"/>
                    <a:ea typeface="+mn-ea"/>
                    <a:cs typeface="Arial"/>
                  </a:rPr>
                  <a:t>Our </a:t>
                </a:r>
                <a:r>
                  <a:rPr kumimoji="1" lang="en-US" sz="1200" b="0" i="0" u="sng" strike="noStrike" kern="0" cap="none" spc="0" normalizeH="0" baseline="0" noProof="0" dirty="0">
                    <a:ln>
                      <a:noFill/>
                    </a:ln>
                    <a:solidFill>
                      <a:srgbClr val="000000"/>
                    </a:solidFill>
                    <a:effectLst/>
                    <a:uLnTx/>
                    <a:uFillTx/>
                    <a:latin typeface="Arial"/>
                    <a:ea typeface="+mn-ea"/>
                    <a:cs typeface="Arial"/>
                  </a:rPr>
                  <a:t>view</a:t>
                </a:r>
                <a:r>
                  <a:rPr kumimoji="1" lang="en-US" sz="1200" b="0" i="0" u="none" strike="noStrike" kern="0" cap="none" spc="0" normalizeH="0" baseline="0" noProof="0" dirty="0">
                    <a:ln>
                      <a:noFill/>
                    </a:ln>
                    <a:solidFill>
                      <a:srgbClr val="000000"/>
                    </a:solidFill>
                    <a:effectLst/>
                    <a:uLnTx/>
                    <a:uFillTx/>
                    <a:latin typeface="Arial"/>
                    <a:ea typeface="+mn-ea"/>
                    <a:cs typeface="Arial"/>
                  </a:rPr>
                  <a:t> on the need for, and possible form of, such an offering at the activity conclusion</a:t>
                </a:r>
              </a:p>
              <a:p>
                <a:pPr marL="571500" marR="0" lvl="0" indent="-457200" defTabSz="914400" eaLnBrk="1" fontAlgn="base" latinLnBrk="0" hangingPunct="1">
                  <a:lnSpc>
                    <a:spcPct val="100000"/>
                  </a:lnSpc>
                  <a:spcBef>
                    <a:spcPct val="60000"/>
                  </a:spcBef>
                  <a:spcAft>
                    <a:spcPct val="0"/>
                  </a:spcAft>
                  <a:buClr>
                    <a:srgbClr val="000000"/>
                  </a:buClr>
                  <a:buSzTx/>
                  <a:buFontTx/>
                  <a:buAutoNum type="arabicPeriod"/>
                  <a:tabLst/>
                  <a:defRPr/>
                </a:pPr>
                <a:endParaRPr kumimoji="1" lang="en-US" sz="1200" b="0" i="0" u="sng" strike="noStrike" kern="0" cap="none" spc="0" normalizeH="0" baseline="0" noProof="0" dirty="0">
                  <a:ln>
                    <a:noFill/>
                  </a:ln>
                  <a:solidFill>
                    <a:srgbClr val="000000"/>
                  </a:solidFill>
                  <a:effectLst/>
                  <a:uLnTx/>
                  <a:uFillTx/>
                  <a:latin typeface="Arial"/>
                  <a:ea typeface="+mn-ea"/>
                  <a:cs typeface="Arial"/>
                </a:endParaRPr>
              </a:p>
            </p:txBody>
          </p:sp>
        </p:grpSp>
        <p:grpSp>
          <p:nvGrpSpPr>
            <p:cNvPr id="22" name="Group 15">
              <a:extLst>
                <a:ext uri="{FF2B5EF4-FFF2-40B4-BE49-F238E27FC236}">
                  <a16:creationId xmlns:a16="http://schemas.microsoft.com/office/drawing/2014/main" id="{70C413BB-95FC-4A74-9927-61293C0E8DDE}"/>
                </a:ext>
              </a:extLst>
            </p:cNvPr>
            <p:cNvGrpSpPr>
              <a:grpSpLocks/>
            </p:cNvGrpSpPr>
            <p:nvPr/>
          </p:nvGrpSpPr>
          <p:grpSpPr bwMode="auto">
            <a:xfrm>
              <a:off x="288" y="2880"/>
              <a:ext cx="5568" cy="576"/>
              <a:chOff x="288" y="2880"/>
              <a:chExt cx="5568" cy="576"/>
            </a:xfrm>
          </p:grpSpPr>
          <p:sp>
            <p:nvSpPr>
              <p:cNvPr id="23" name="AutoShape 13">
                <a:extLst>
                  <a:ext uri="{FF2B5EF4-FFF2-40B4-BE49-F238E27FC236}">
                    <a16:creationId xmlns:a16="http://schemas.microsoft.com/office/drawing/2014/main" id="{D42412D0-BC0A-4958-A486-B1B293D045DD}"/>
                  </a:ext>
                </a:extLst>
              </p:cNvPr>
              <p:cNvSpPr>
                <a:spLocks noChangeArrowheads="1"/>
              </p:cNvSpPr>
              <p:nvPr/>
            </p:nvSpPr>
            <p:spPr bwMode="auto">
              <a:xfrm>
                <a:off x="288" y="2880"/>
                <a:ext cx="768" cy="480"/>
              </a:xfrm>
              <a:prstGeom prst="homePlate">
                <a:avLst>
                  <a:gd name="adj" fmla="val 40000"/>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headEnd/>
                <a:tailEnd/>
              </a:ln>
              <a:effectLst>
                <a:outerShdw blurRad="40000" dist="20000" dir="5400000" rotWithShape="0">
                  <a:srgbClr val="000000">
                    <a:alpha val="38000"/>
                  </a:srgbClr>
                </a:outerShdw>
              </a:effectLst>
            </p:spPr>
            <p:txBody>
              <a:bodyPr lIns="72000" tIns="0" rIns="0" bIns="0" anchor="ctr"/>
              <a:lstStyle/>
              <a:p>
                <a:pPr marL="0" marR="0" lvl="0" indent="0" defTabSz="914400" eaLnBrk="1" fontAlgn="base" latinLnBrk="0" hangingPunct="1">
                  <a:lnSpc>
                    <a:spcPct val="100000"/>
                  </a:lnSpc>
                  <a:spcBef>
                    <a:spcPct val="60000"/>
                  </a:spcBef>
                  <a:spcAft>
                    <a:spcPct val="0"/>
                  </a:spcAft>
                  <a:buClr>
                    <a:srgbClr val="307794"/>
                  </a:buClr>
                  <a:buSzTx/>
                  <a:buFont typeface="Wingdings" pitchFamily="2" charset="2"/>
                  <a:buNone/>
                  <a:tabLst/>
                  <a:defRPr/>
                </a:pPr>
                <a:r>
                  <a:rPr kumimoji="1" lang="en-US" sz="1600" b="0" i="0" u="none" strike="noStrike" kern="0" cap="none" spc="0" normalizeH="0" baseline="0" noProof="0" dirty="0">
                    <a:ln>
                      <a:noFill/>
                    </a:ln>
                    <a:solidFill>
                      <a:srgbClr val="000000"/>
                    </a:solidFill>
                    <a:effectLst/>
                    <a:uLnTx/>
                    <a:uFillTx/>
                    <a:latin typeface="Arial"/>
                    <a:ea typeface="+mn-ea"/>
                    <a:cs typeface="Arial"/>
                  </a:rPr>
                  <a:t>HOW WE WILL DO IT? </a:t>
                </a:r>
              </a:p>
            </p:txBody>
          </p:sp>
          <p:sp>
            <p:nvSpPr>
              <p:cNvPr id="24" name="Rectangle 14">
                <a:extLst>
                  <a:ext uri="{FF2B5EF4-FFF2-40B4-BE49-F238E27FC236}">
                    <a16:creationId xmlns:a16="http://schemas.microsoft.com/office/drawing/2014/main" id="{1C9029F5-FD25-4103-BE55-FEC3F4450C6A}"/>
                  </a:ext>
                </a:extLst>
              </p:cNvPr>
              <p:cNvSpPr>
                <a:spLocks noChangeArrowheads="1"/>
              </p:cNvSpPr>
              <p:nvPr/>
            </p:nvSpPr>
            <p:spPr bwMode="auto">
              <a:xfrm>
                <a:off x="1248" y="2880"/>
                <a:ext cx="4608" cy="575"/>
              </a:xfrm>
              <a:prstGeom prst="rect">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headEnd/>
                <a:tailEnd/>
              </a:ln>
              <a:effectLst>
                <a:outerShdw blurRad="40000" dist="20000" dir="5400000" rotWithShape="0">
                  <a:srgbClr val="000000">
                    <a:alpha val="38000"/>
                  </a:srgbClr>
                </a:outerShdw>
              </a:effectLst>
            </p:spPr>
            <p:txBody>
              <a:bodyPr lIns="36000" tIns="36000" rIns="72000" bIns="36000"/>
              <a:lstStyle/>
              <a:p>
                <a:pPr marL="114300" marR="0" lvl="0" defTabSz="914400" eaLnBrk="1" fontAlgn="base" latinLnBrk="0" hangingPunct="1">
                  <a:lnSpc>
                    <a:spcPct val="100000"/>
                  </a:lnSpc>
                  <a:spcBef>
                    <a:spcPct val="60000"/>
                  </a:spcBef>
                  <a:spcAft>
                    <a:spcPct val="0"/>
                  </a:spcAft>
                  <a:buClr>
                    <a:srgbClr val="000000"/>
                  </a:buClr>
                  <a:buSzTx/>
                  <a:tabLst/>
                  <a:defRPr/>
                </a:pPr>
                <a:r>
                  <a:rPr kumimoji="1" lang="en-US" sz="1200" kern="0" dirty="0">
                    <a:solidFill>
                      <a:srgbClr val="000000"/>
                    </a:solidFill>
                    <a:latin typeface="Arial"/>
                    <a:cs typeface="Arial"/>
                  </a:rPr>
                  <a:t>If there is interest, we would like to arrange a short interview with interested parties so that we can discuss some of the possible options available and gather feedback about your specific needs. An analysis of the information collected, together with recommendations would be one of the outputs of this activity.</a:t>
                </a:r>
                <a:endParaRPr kumimoji="1" lang="en-US" sz="1200" b="0" i="0" strike="noStrike" kern="0" cap="none" spc="0" normalizeH="0" baseline="0" noProof="0" dirty="0">
                  <a:ln>
                    <a:noFill/>
                  </a:ln>
                  <a:solidFill>
                    <a:srgbClr val="000000"/>
                  </a:solidFill>
                  <a:effectLst/>
                  <a:uLnTx/>
                  <a:uFillTx/>
                  <a:latin typeface="Arial"/>
                  <a:ea typeface="+mn-ea"/>
                  <a:cs typeface="Arial"/>
                </a:endParaRPr>
              </a:p>
            </p:txBody>
          </p:sp>
        </p:grpSp>
      </p:grpSp>
    </p:spTree>
    <p:extLst>
      <p:ext uri="{BB962C8B-B14F-4D97-AF65-F5344CB8AC3E}">
        <p14:creationId xmlns:p14="http://schemas.microsoft.com/office/powerpoint/2010/main" val="1725939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3DF8E99-E458-470C-BC7F-5CB756F46876}"/>
              </a:ext>
            </a:extLst>
          </p:cNvPr>
          <p:cNvSpPr>
            <a:spLocks noGrp="1"/>
          </p:cNvSpPr>
          <p:nvPr>
            <p:ph idx="1"/>
          </p:nvPr>
        </p:nvSpPr>
        <p:spPr>
          <a:xfrm>
            <a:off x="1562986" y="1428050"/>
            <a:ext cx="8633637" cy="4724786"/>
          </a:xfrm>
        </p:spPr>
        <p:txBody>
          <a:bodyPr>
            <a:normAutofit fontScale="47500" lnSpcReduction="20000"/>
          </a:bodyPr>
          <a:lstStyle/>
          <a:p>
            <a:pPr marL="0" indent="0">
              <a:buNone/>
            </a:pPr>
            <a:r>
              <a:rPr lang="en-GB" sz="3200" dirty="0"/>
              <a:t>We would like to discuss both specific and broader issues relating to your possible need for such an offering and would value your input in several areas. Examples of what we would like to discuss include:</a:t>
            </a:r>
          </a:p>
          <a:p>
            <a:r>
              <a:rPr lang="en-GB" dirty="0"/>
              <a:t>Current and future needs</a:t>
            </a:r>
          </a:p>
          <a:p>
            <a:pPr lvl="1"/>
            <a:r>
              <a:rPr lang="en-GB" dirty="0"/>
              <a:t>Is the reliable verification of user identities a problem for you now?</a:t>
            </a:r>
          </a:p>
          <a:p>
            <a:pPr lvl="1"/>
            <a:r>
              <a:rPr lang="en-GB" dirty="0"/>
              <a:t>What are the principle use cases that you have?</a:t>
            </a:r>
          </a:p>
          <a:p>
            <a:r>
              <a:rPr lang="en-GB" dirty="0"/>
              <a:t>Present approach</a:t>
            </a:r>
          </a:p>
          <a:p>
            <a:pPr lvl="1"/>
            <a:r>
              <a:rPr lang="en-GB" dirty="0"/>
              <a:t>What solutions (if any) are currently employed to verify user identities?</a:t>
            </a:r>
          </a:p>
          <a:p>
            <a:pPr lvl="1"/>
            <a:r>
              <a:rPr lang="en-GB" dirty="0"/>
              <a:t>What problems do you currently experience with the solutions you employ?</a:t>
            </a:r>
          </a:p>
          <a:p>
            <a:pPr lvl="1"/>
            <a:r>
              <a:rPr lang="en-GB" dirty="0"/>
              <a:t>Are their plans to develop or procure additional solutions?</a:t>
            </a:r>
          </a:p>
          <a:p>
            <a:r>
              <a:rPr lang="en-GB" dirty="0"/>
              <a:t>Technical requirements</a:t>
            </a:r>
            <a:endParaRPr lang="en-US" dirty="0"/>
          </a:p>
          <a:p>
            <a:pPr lvl="1"/>
            <a:r>
              <a:rPr lang="en-US" dirty="0"/>
              <a:t>What levels of assurance are needed by the relying party services you support?</a:t>
            </a:r>
          </a:p>
          <a:p>
            <a:pPr lvl="1"/>
            <a:r>
              <a:rPr lang="en-US" dirty="0"/>
              <a:t>What types of assertions are needed to support this?</a:t>
            </a:r>
          </a:p>
          <a:p>
            <a:pPr lvl="1"/>
            <a:r>
              <a:rPr lang="en-US" dirty="0"/>
              <a:t>What interfaces are needed to integrate to your existing AAI system?</a:t>
            </a:r>
          </a:p>
          <a:p>
            <a:r>
              <a:rPr lang="en-US" dirty="0"/>
              <a:t>Business Needs</a:t>
            </a:r>
          </a:p>
          <a:p>
            <a:pPr lvl="1"/>
            <a:r>
              <a:rPr lang="en-US" dirty="0"/>
              <a:t>What requirements do you have for any operator of an identity verification solution?</a:t>
            </a:r>
          </a:p>
          <a:p>
            <a:pPr lvl="1"/>
            <a:r>
              <a:rPr lang="en-US" dirty="0"/>
              <a:t>Would you be prepared to pay for such as solution and what would be your preferred model?</a:t>
            </a:r>
          </a:p>
          <a:p>
            <a:r>
              <a:rPr lang="en-US" dirty="0"/>
              <a:t>Legal and regulatory requirements</a:t>
            </a:r>
          </a:p>
          <a:p>
            <a:pPr lvl="1"/>
            <a:r>
              <a:rPr lang="en-US" dirty="0"/>
              <a:t>What types of identity document must be supported?</a:t>
            </a:r>
          </a:p>
          <a:p>
            <a:pPr lvl="1"/>
            <a:r>
              <a:rPr lang="en-US" dirty="0"/>
              <a:t>Is document validation sufficient or must details be checked against authoritative sources?</a:t>
            </a:r>
          </a:p>
          <a:p>
            <a:r>
              <a:rPr lang="en-US" dirty="0"/>
              <a:t>Possible approaches</a:t>
            </a:r>
          </a:p>
          <a:p>
            <a:pPr lvl="1"/>
            <a:r>
              <a:rPr lang="en-US" dirty="0"/>
              <a:t>Would a framework agreement providing discounted  pricing for access to commercial solutions be of interest?</a:t>
            </a:r>
          </a:p>
          <a:p>
            <a:pPr lvl="1"/>
            <a:r>
              <a:rPr lang="en-US" dirty="0"/>
              <a:t>Would a service owned and operated by GEANT for and on behalf of the community be of interest?</a:t>
            </a:r>
          </a:p>
          <a:p>
            <a:pPr lvl="1"/>
            <a:r>
              <a:rPr lang="en-US" dirty="0"/>
              <a:t>Would a service broker providing a technical integration to one or more commercial solutions be of interest?</a:t>
            </a:r>
          </a:p>
          <a:p>
            <a:endParaRPr lang="en-US" dirty="0"/>
          </a:p>
          <a:p>
            <a:pPr lvl="1"/>
            <a:endParaRPr lang="en-GB" dirty="0"/>
          </a:p>
        </p:txBody>
      </p:sp>
      <p:sp>
        <p:nvSpPr>
          <p:cNvPr id="3" name="Title 2">
            <a:extLst>
              <a:ext uri="{FF2B5EF4-FFF2-40B4-BE49-F238E27FC236}">
                <a16:creationId xmlns:a16="http://schemas.microsoft.com/office/drawing/2014/main" id="{A47D37AA-8AA9-46EC-8266-43123163816C}"/>
              </a:ext>
            </a:extLst>
          </p:cNvPr>
          <p:cNvSpPr>
            <a:spLocks noGrp="1"/>
          </p:cNvSpPr>
          <p:nvPr>
            <p:ph type="title"/>
          </p:nvPr>
        </p:nvSpPr>
        <p:spPr/>
        <p:txBody>
          <a:bodyPr>
            <a:normAutofit fontScale="90000"/>
          </a:bodyPr>
          <a:lstStyle/>
          <a:p>
            <a:r>
              <a:rPr lang="en-GB" dirty="0"/>
              <a:t>What we would like to discuss?</a:t>
            </a:r>
          </a:p>
        </p:txBody>
      </p:sp>
      <p:sp>
        <p:nvSpPr>
          <p:cNvPr id="4" name="Slide Number Placeholder 3">
            <a:extLst>
              <a:ext uri="{FF2B5EF4-FFF2-40B4-BE49-F238E27FC236}">
                <a16:creationId xmlns:a16="http://schemas.microsoft.com/office/drawing/2014/main" id="{FD285882-B7BE-4D38-966D-429EE461A618}"/>
              </a:ext>
            </a:extLst>
          </p:cNvPr>
          <p:cNvSpPr>
            <a:spLocks noGrp="1"/>
          </p:cNvSpPr>
          <p:nvPr>
            <p:ph type="sldNum" sz="quarter" idx="4"/>
          </p:nvPr>
        </p:nvSpPr>
        <p:spPr/>
        <p:txBody>
          <a:bodyPr/>
          <a:lstStyle/>
          <a:p>
            <a:fld id="{83EB0FA4-9B1C-4D6B-AF0A-97437B69127A}" type="slidenum">
              <a:rPr lang="en-GB" smtClean="0"/>
              <a:pPr/>
              <a:t>3</a:t>
            </a:fld>
            <a:r>
              <a:rPr lang="en-GB"/>
              <a:t>     |</a:t>
            </a:r>
            <a:endParaRPr lang="en-GB" dirty="0"/>
          </a:p>
        </p:txBody>
      </p:sp>
    </p:spTree>
    <p:extLst>
      <p:ext uri="{BB962C8B-B14F-4D97-AF65-F5344CB8AC3E}">
        <p14:creationId xmlns:p14="http://schemas.microsoft.com/office/powerpoint/2010/main" val="23211438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36233</TotalTime>
  <Words>573</Words>
  <Application>Microsoft Office PowerPoint</Application>
  <PresentationFormat>Widescreen</PresentationFormat>
  <Paragraphs>51</Paragraphs>
  <Slides>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Myriad Pro</vt:lpstr>
      <vt:lpstr>Wingdings</vt:lpstr>
      <vt:lpstr>Office Theme</vt:lpstr>
      <vt:lpstr>PowerPoint Presentation</vt:lpstr>
      <vt:lpstr>What is this exercise about?</vt:lpstr>
      <vt:lpstr>What we would like to discuss?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 Lewis</dc:creator>
  <cp:lastModifiedBy>Alan Lewis</cp:lastModifiedBy>
  <cp:revision>47</cp:revision>
  <dcterms:created xsi:type="dcterms:W3CDTF">2019-03-12T15:10:08Z</dcterms:created>
  <dcterms:modified xsi:type="dcterms:W3CDTF">2020-08-27T13:13:41Z</dcterms:modified>
</cp:coreProperties>
</file>