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1"/>
  </p:notesMasterIdLst>
  <p:sldIdLst>
    <p:sldId id="256" r:id="rId4"/>
    <p:sldId id="276" r:id="rId5"/>
    <p:sldId id="257" r:id="rId6"/>
    <p:sldId id="272" r:id="rId7"/>
    <p:sldId id="284" r:id="rId8"/>
    <p:sldId id="280" r:id="rId9"/>
    <p:sldId id="279" r:id="rId10"/>
    <p:sldId id="273" r:id="rId11"/>
    <p:sldId id="262" r:id="rId12"/>
    <p:sldId id="283" r:id="rId13"/>
    <p:sldId id="282" r:id="rId14"/>
    <p:sldId id="264" r:id="rId15"/>
    <p:sldId id="265" r:id="rId16"/>
    <p:sldId id="277" r:id="rId17"/>
    <p:sldId id="278" r:id="rId18"/>
    <p:sldId id="268" r:id="rId19"/>
    <p:sldId id="269" r:id="rId20"/>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7B"/>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17" autoAdjust="0"/>
  </p:normalViewPr>
  <p:slideViewPr>
    <p:cSldViewPr>
      <p:cViewPr varScale="1">
        <p:scale>
          <a:sx n="81" d="100"/>
          <a:sy n="81" d="100"/>
        </p:scale>
        <p:origin x="-139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4988"/>
          </a:xfrm>
          <a:prstGeom prst="rect">
            <a:avLst/>
          </a:prstGeom>
        </p:spPr>
        <p:txBody>
          <a:bodyPr vert="horz" lIns="91440" tIns="45720" rIns="91440" bIns="45720" rtlCol="0"/>
          <a:lstStyle>
            <a:lvl1pPr algn="r">
              <a:defRPr sz="1200"/>
            </a:lvl1pPr>
          </a:lstStyle>
          <a:p>
            <a:fld id="{5506B3A6-189B-4E52-9A17-422ABF8B482B}" type="datetimeFigureOut">
              <a:rPr lang="en-GB" smtClean="0"/>
              <a:t>21/09/2021</a:t>
            </a:fld>
            <a:endParaRPr lang="en-GB"/>
          </a:p>
        </p:txBody>
      </p:sp>
      <p:sp>
        <p:nvSpPr>
          <p:cNvPr id="4" name="Slide Image Placeholder 3"/>
          <p:cNvSpPr>
            <a:spLocks noGrp="1" noRot="1" noChangeAspect="1"/>
          </p:cNvSpPr>
          <p:nvPr>
            <p:ph type="sldImg" idx="2"/>
          </p:nvPr>
        </p:nvSpPr>
        <p:spPr>
          <a:xfrm>
            <a:off x="215900" y="801688"/>
            <a:ext cx="7127875" cy="4010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078413"/>
            <a:ext cx="6048375" cy="48117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10155238"/>
            <a:ext cx="3276600" cy="5349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4987"/>
          </a:xfrm>
          <a:prstGeom prst="rect">
            <a:avLst/>
          </a:prstGeom>
        </p:spPr>
        <p:txBody>
          <a:bodyPr vert="horz" lIns="91440" tIns="45720" rIns="91440" bIns="45720" rtlCol="0" anchor="b"/>
          <a:lstStyle>
            <a:lvl1pPr algn="r">
              <a:defRPr sz="1200"/>
            </a:lvl1pPr>
          </a:lstStyle>
          <a:p>
            <a:fld id="{E39A0CC9-6715-42C6-8656-992E459EA35F}" type="slidenum">
              <a:rPr lang="en-GB" smtClean="0"/>
              <a:t>‹#›</a:t>
            </a:fld>
            <a:endParaRPr lang="en-GB"/>
          </a:p>
        </p:txBody>
      </p:sp>
    </p:spTree>
    <p:extLst>
      <p:ext uri="{BB962C8B-B14F-4D97-AF65-F5344CB8AC3E}">
        <p14:creationId xmlns:p14="http://schemas.microsoft.com/office/powerpoint/2010/main" val="3492670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1"/>
              </a:spcBef>
              <a:tabLst>
                <a:tab pos="0" algn="l"/>
              </a:tabLst>
            </a:pPr>
            <a:r>
              <a:rPr lang="en-US" sz="2400" b="0" strike="noStrike" spc="-1" dirty="0" smtClean="0">
                <a:solidFill>
                  <a:srgbClr val="1F4E79"/>
                </a:solidFill>
                <a:latin typeface="+mn-lt"/>
              </a:rPr>
              <a:t>Introduced </a:t>
            </a:r>
            <a:r>
              <a:rPr lang="en-US" sz="2400" b="0" strike="noStrike" spc="-1" dirty="0" err="1" smtClean="0">
                <a:solidFill>
                  <a:srgbClr val="1F4E79"/>
                </a:solidFill>
                <a:latin typeface="+mn-lt"/>
              </a:rPr>
              <a:t>NMaaS</a:t>
            </a:r>
            <a:r>
              <a:rPr lang="en-US" sz="2400" b="0" strike="noStrike" spc="-1" dirty="0" smtClean="0">
                <a:solidFill>
                  <a:srgbClr val="1F4E79"/>
                </a:solidFill>
                <a:latin typeface="+mn-lt"/>
              </a:rPr>
              <a:t> </a:t>
            </a:r>
            <a:r>
              <a:rPr lang="en-US" sz="2400" b="1" i="1" strike="noStrike" spc="-1" dirty="0" smtClean="0">
                <a:solidFill>
                  <a:srgbClr val="1F4E79"/>
                </a:solidFill>
                <a:latin typeface="+mn-lt"/>
              </a:rPr>
              <a:t>domains</a:t>
            </a:r>
            <a:r>
              <a:rPr lang="en-US" sz="2400" b="0" strike="noStrike" spc="-1" dirty="0" smtClean="0">
                <a:solidFill>
                  <a:srgbClr val="1F4E79"/>
                </a:solidFill>
                <a:latin typeface="+mn-lt"/>
              </a:rPr>
              <a:t> –</a:t>
            </a:r>
            <a:r>
              <a:rPr lang="pl-PL" sz="2400" b="0" strike="noStrike" spc="-1" dirty="0" smtClean="0">
                <a:solidFill>
                  <a:srgbClr val="1F4E79"/>
                </a:solidFill>
                <a:latin typeface="+mn-lt"/>
              </a:rPr>
              <a:t> </a:t>
            </a:r>
            <a:r>
              <a:rPr lang="en-US" sz="2400" b="0" strike="noStrike" spc="-1" dirty="0" smtClean="0">
                <a:solidFill>
                  <a:srgbClr val="1F4E79"/>
                </a:solidFill>
                <a:latin typeface="+mn-lt"/>
              </a:rPr>
              <a:t>tenant environments</a:t>
            </a:r>
            <a:r>
              <a:rPr lang="pl-PL" sz="2400" b="0" strike="noStrike" spc="-1" dirty="0" smtClean="0">
                <a:solidFill>
                  <a:srgbClr val="1F4E79"/>
                </a:solidFill>
                <a:latin typeface="+mn-lt"/>
              </a:rPr>
              <a:t> with </a:t>
            </a:r>
            <a:r>
              <a:rPr lang="en-US" sz="2400" b="0" strike="noStrike" spc="-1" dirty="0" smtClean="0">
                <a:solidFill>
                  <a:srgbClr val="1F4E79"/>
                </a:solidFill>
                <a:latin typeface="+mn-lt"/>
              </a:rPr>
              <a:t>isolation</a:t>
            </a:r>
            <a:r>
              <a:rPr lang="pl-PL" sz="2400" b="0" strike="noStrike" spc="-1" dirty="0" smtClean="0">
                <a:solidFill>
                  <a:srgbClr val="1F4E79"/>
                </a:solidFill>
                <a:latin typeface="+mn-lt"/>
              </a:rPr>
              <a:t> </a:t>
            </a:r>
            <a:r>
              <a:rPr lang="en-US" sz="2400" b="0" strike="noStrike" spc="-1" dirty="0" smtClean="0">
                <a:solidFill>
                  <a:srgbClr val="1F4E79"/>
                </a:solidFill>
                <a:latin typeface="+mn-lt"/>
              </a:rPr>
              <a:t>enforced</a:t>
            </a:r>
            <a:r>
              <a:rPr lang="pl-PL" sz="2400" b="0" strike="noStrike" spc="-1" dirty="0" smtClean="0">
                <a:solidFill>
                  <a:srgbClr val="1F4E79"/>
                </a:solidFill>
                <a:latin typeface="+mn-lt"/>
              </a:rPr>
              <a:t> on </a:t>
            </a:r>
            <a:r>
              <a:rPr lang="en-US" sz="2400" b="0" strike="noStrike" spc="-1" dirty="0" smtClean="0">
                <a:solidFill>
                  <a:srgbClr val="1F4E79"/>
                </a:solidFill>
                <a:latin typeface="+mn-lt"/>
              </a:rPr>
              <a:t>multiple</a:t>
            </a:r>
            <a:r>
              <a:rPr lang="pl-PL" sz="2400" b="0" strike="noStrike" spc="-1" dirty="0" smtClean="0">
                <a:solidFill>
                  <a:srgbClr val="1F4E79"/>
                </a:solidFill>
                <a:latin typeface="+mn-lt"/>
              </a:rPr>
              <a:t> </a:t>
            </a:r>
            <a:r>
              <a:rPr lang="en-US" sz="2400" b="0" strike="noStrike" spc="-1" dirty="0" smtClean="0">
                <a:solidFill>
                  <a:srgbClr val="1F4E79"/>
                </a:solidFill>
                <a:latin typeface="+mn-lt"/>
              </a:rPr>
              <a:t>levels</a:t>
            </a:r>
          </a:p>
          <a:p>
            <a:pPr marL="228600" indent="-228240">
              <a:lnSpc>
                <a:spcPct val="90000"/>
              </a:lnSpc>
              <a:spcBef>
                <a:spcPts val="1001"/>
              </a:spcBef>
              <a:buClr>
                <a:srgbClr val="1F4E79"/>
              </a:buClr>
              <a:buFont typeface="Arial"/>
              <a:buChar char="•"/>
              <a:tabLst>
                <a:tab pos="0" algn="l"/>
              </a:tabLst>
            </a:pPr>
            <a:r>
              <a:rPr lang="en-US" sz="2400" b="0" strike="noStrike" spc="-1" dirty="0" smtClean="0">
                <a:solidFill>
                  <a:srgbClr val="1F4E79"/>
                </a:solidFill>
                <a:latin typeface="+mn-lt"/>
              </a:rPr>
              <a:t>software</a:t>
            </a:r>
            <a:r>
              <a:rPr lang="pl-PL" sz="2400" b="0" strike="noStrike" spc="-1" dirty="0" smtClean="0">
                <a:solidFill>
                  <a:srgbClr val="1F4E79"/>
                </a:solidFill>
                <a:latin typeface="+mn-lt"/>
              </a:rPr>
              <a:t> (in</a:t>
            </a:r>
            <a:r>
              <a:rPr lang="en-US" sz="2400" b="0" strike="noStrike" spc="-1" dirty="0" smtClean="0">
                <a:solidFill>
                  <a:srgbClr val="1F4E79"/>
                </a:solidFill>
                <a:latin typeface="+mn-lt"/>
              </a:rPr>
              <a:t> </a:t>
            </a:r>
            <a:r>
              <a:rPr lang="en-US" sz="2400" b="0" strike="noStrike" spc="-1" dirty="0" err="1" smtClean="0">
                <a:solidFill>
                  <a:srgbClr val="1F4E79"/>
                </a:solidFill>
                <a:latin typeface="+mn-lt"/>
              </a:rPr>
              <a:t>NMaaS</a:t>
            </a:r>
            <a:r>
              <a:rPr lang="en-US" sz="2400" b="0" strike="noStrike" spc="-1" dirty="0" smtClean="0">
                <a:solidFill>
                  <a:srgbClr val="1F4E79"/>
                </a:solidFill>
                <a:latin typeface="+mn-lt"/>
              </a:rPr>
              <a:t> Portal</a:t>
            </a:r>
            <a:r>
              <a:rPr lang="pl-PL" sz="2400" b="0" strike="noStrike" spc="-1" dirty="0" smtClean="0">
                <a:solidFill>
                  <a:srgbClr val="1F4E79"/>
                </a:solidFill>
                <a:latin typeface="+mn-lt"/>
              </a:rPr>
              <a:t>)</a:t>
            </a:r>
            <a:endParaRPr lang="en-US" sz="2400" b="0" strike="noStrike" spc="-1" dirty="0" smtClean="0">
              <a:solidFill>
                <a:srgbClr val="1F4E79"/>
              </a:solidFill>
              <a:latin typeface="+mn-lt"/>
            </a:endParaRPr>
          </a:p>
          <a:p>
            <a:pPr marL="685800" lvl="1" indent="-228240">
              <a:lnSpc>
                <a:spcPct val="90000"/>
              </a:lnSpc>
              <a:spcBef>
                <a:spcPts val="499"/>
              </a:spcBef>
              <a:buClr>
                <a:srgbClr val="1F4E79"/>
              </a:buClr>
              <a:buFont typeface="Arial"/>
              <a:buChar char="•"/>
              <a:tabLst>
                <a:tab pos="0" algn="l"/>
              </a:tabLst>
            </a:pPr>
            <a:r>
              <a:rPr lang="en-US" sz="2200" b="0" strike="noStrike" spc="-1" dirty="0" smtClean="0">
                <a:solidFill>
                  <a:srgbClr val="1F4E79"/>
                </a:solidFill>
                <a:latin typeface="+mn-lt"/>
              </a:rPr>
              <a:t>user and role management</a:t>
            </a:r>
          </a:p>
          <a:p>
            <a:pPr marL="685800" lvl="1" indent="-228240">
              <a:lnSpc>
                <a:spcPct val="90000"/>
              </a:lnSpc>
              <a:spcBef>
                <a:spcPts val="499"/>
              </a:spcBef>
              <a:buClr>
                <a:srgbClr val="1F4E79"/>
              </a:buClr>
              <a:buFont typeface="Arial"/>
              <a:buChar char="•"/>
              <a:tabLst>
                <a:tab pos="0" algn="l"/>
              </a:tabLst>
            </a:pPr>
            <a:r>
              <a:rPr lang="en-US" sz="2200" b="0" strike="noStrike" spc="-1" dirty="0" smtClean="0">
                <a:solidFill>
                  <a:srgbClr val="1F4E79"/>
                </a:solidFill>
                <a:latin typeface="+mn-lt"/>
              </a:rPr>
              <a:t>application subscription, deployment, configuration and access</a:t>
            </a:r>
          </a:p>
          <a:p>
            <a:pPr marL="228600" indent="-228240">
              <a:lnSpc>
                <a:spcPct val="90000"/>
              </a:lnSpc>
              <a:spcBef>
                <a:spcPts val="1001"/>
              </a:spcBef>
              <a:buClr>
                <a:srgbClr val="1F4E79"/>
              </a:buClr>
              <a:buFont typeface="Arial"/>
              <a:buChar char="•"/>
              <a:tabLst>
                <a:tab pos="0" algn="l"/>
              </a:tabLst>
            </a:pPr>
            <a:r>
              <a:rPr lang="en-US" sz="2400" b="0" strike="noStrike" spc="-1" dirty="0" err="1" smtClean="0">
                <a:solidFill>
                  <a:srgbClr val="1F4E79"/>
                </a:solidFill>
                <a:latin typeface="+mn-lt"/>
              </a:rPr>
              <a:t>Kubernetes</a:t>
            </a:r>
            <a:r>
              <a:rPr lang="pl-PL" sz="2400" b="0" strike="noStrike" spc="-1" dirty="0" smtClean="0">
                <a:solidFill>
                  <a:srgbClr val="1F4E79"/>
                </a:solidFill>
                <a:latin typeface="+mn-lt"/>
              </a:rPr>
              <a:t> </a:t>
            </a:r>
            <a:r>
              <a:rPr lang="en-US" sz="2400" b="0" strike="noStrike" spc="-1" dirty="0" smtClean="0">
                <a:solidFill>
                  <a:srgbClr val="1F4E79"/>
                </a:solidFill>
                <a:latin typeface="+mn-lt"/>
              </a:rPr>
              <a:t>namespace</a:t>
            </a:r>
            <a:r>
              <a:rPr lang="pl-PL" sz="2400" b="0" strike="noStrike" spc="-1" dirty="0" smtClean="0">
                <a:solidFill>
                  <a:srgbClr val="1F4E79"/>
                </a:solidFill>
                <a:latin typeface="+mn-lt"/>
              </a:rPr>
              <a:t> (</a:t>
            </a:r>
            <a:r>
              <a:rPr lang="en-US" sz="2400" b="0" strike="noStrike" spc="-1" dirty="0" smtClean="0">
                <a:solidFill>
                  <a:srgbClr val="1F4E79"/>
                </a:solidFill>
                <a:latin typeface="+mn-lt"/>
              </a:rPr>
              <a:t>a virtual sub-cluster</a:t>
            </a:r>
            <a:r>
              <a:rPr lang="pl-PL" sz="2400" b="0" strike="noStrike" spc="-1" dirty="0" smtClean="0">
                <a:solidFill>
                  <a:srgbClr val="1F4E79"/>
                </a:solidFill>
                <a:latin typeface="+mn-lt"/>
              </a:rPr>
              <a:t>)</a:t>
            </a:r>
            <a:endParaRPr lang="en-US" sz="2400" b="0" strike="noStrike" spc="-1" dirty="0" smtClean="0">
              <a:solidFill>
                <a:srgbClr val="1F4E79"/>
              </a:solidFill>
              <a:latin typeface="+mn-lt"/>
            </a:endParaRPr>
          </a:p>
          <a:p>
            <a:pPr marL="228600" indent="-228240">
              <a:lnSpc>
                <a:spcPct val="90000"/>
              </a:lnSpc>
              <a:spcBef>
                <a:spcPts val="1001"/>
              </a:spcBef>
              <a:buClr>
                <a:srgbClr val="1F4E79"/>
              </a:buClr>
              <a:buFont typeface="Arial"/>
              <a:buChar char="•"/>
              <a:tabLst>
                <a:tab pos="0" algn="l"/>
              </a:tabLst>
            </a:pPr>
            <a:r>
              <a:rPr lang="pl-PL" sz="2400" b="0" strike="noStrike" spc="-1" dirty="0" smtClean="0">
                <a:solidFill>
                  <a:srgbClr val="1F4E79"/>
                </a:solidFill>
                <a:latin typeface="+mn-lt"/>
              </a:rPr>
              <a:t>network</a:t>
            </a:r>
            <a:endParaRPr lang="en-US" sz="2400" b="0" strike="noStrike" spc="-1" dirty="0" smtClean="0">
              <a:solidFill>
                <a:srgbClr val="1F4E79"/>
              </a:solidFill>
              <a:latin typeface="+mn-lt"/>
            </a:endParaRPr>
          </a:p>
          <a:p>
            <a:pPr marL="685800" lvl="1" indent="-228240">
              <a:lnSpc>
                <a:spcPct val="90000"/>
              </a:lnSpc>
              <a:spcBef>
                <a:spcPts val="499"/>
              </a:spcBef>
              <a:buClr>
                <a:srgbClr val="1F4E79"/>
              </a:buClr>
              <a:buFont typeface="Arial"/>
              <a:buChar char="•"/>
              <a:tabLst>
                <a:tab pos="0" algn="l"/>
              </a:tabLst>
            </a:pPr>
            <a:r>
              <a:rPr lang="en-US" sz="2200" b="0" strike="noStrike" spc="-1" dirty="0" smtClean="0">
                <a:solidFill>
                  <a:srgbClr val="1F4E79"/>
                </a:solidFill>
                <a:latin typeface="+mn-lt"/>
              </a:rPr>
              <a:t>routing and firewall rules</a:t>
            </a:r>
          </a:p>
          <a:p>
            <a:pPr marL="685800" lvl="1" indent="-228240">
              <a:lnSpc>
                <a:spcPct val="90000"/>
              </a:lnSpc>
              <a:spcBef>
                <a:spcPts val="499"/>
              </a:spcBef>
              <a:buClr>
                <a:srgbClr val="1F4E79"/>
              </a:buClr>
              <a:buFont typeface="Arial"/>
              <a:buChar char="•"/>
              <a:tabLst>
                <a:tab pos="0" algn="l"/>
              </a:tabLst>
            </a:pPr>
            <a:r>
              <a:rPr lang="en-US" sz="2200" b="0" strike="noStrike" spc="-1" dirty="0" smtClean="0">
                <a:solidFill>
                  <a:srgbClr val="1F4E79"/>
                </a:solidFill>
                <a:latin typeface="+mn-lt"/>
              </a:rPr>
              <a:t>dedicated VPNs (user access, monitoring data exchange)</a:t>
            </a:r>
          </a:p>
          <a:p>
            <a:pPr marL="685800" lvl="1" indent="-228240">
              <a:lnSpc>
                <a:spcPct val="90000"/>
              </a:lnSpc>
              <a:spcBef>
                <a:spcPts val="499"/>
              </a:spcBef>
              <a:buClr>
                <a:srgbClr val="1F4E79"/>
              </a:buClr>
              <a:buFont typeface="Arial"/>
              <a:buChar char="•"/>
              <a:tabLst>
                <a:tab pos="0" algn="l"/>
              </a:tabLst>
            </a:pPr>
            <a:r>
              <a:rPr lang="en-US" sz="2200" b="0" strike="noStrike" spc="-1" dirty="0" smtClean="0">
                <a:solidFill>
                  <a:srgbClr val="1F4E79"/>
                </a:solidFill>
                <a:latin typeface="+mn-lt"/>
              </a:rPr>
              <a:t>outgoing traffic control </a:t>
            </a:r>
            <a:r>
              <a:rPr lang="pl-PL" sz="2200" b="0" strike="noStrike" spc="-1" dirty="0" smtClean="0">
                <a:solidFill>
                  <a:srgbClr val="1F4E79"/>
                </a:solidFill>
                <a:latin typeface="+mn-lt"/>
              </a:rPr>
              <a:t>on</a:t>
            </a:r>
            <a:r>
              <a:rPr lang="en-US" sz="2200" b="0" strike="noStrike" spc="-1" dirty="0" smtClean="0">
                <a:solidFill>
                  <a:srgbClr val="1F4E79"/>
                </a:solidFill>
                <a:latin typeface="+mn-lt"/>
              </a:rPr>
              <a:t> </a:t>
            </a:r>
            <a:r>
              <a:rPr lang="en-US" sz="2200" b="0" strike="noStrike" spc="-1" dirty="0" err="1" smtClean="0">
                <a:solidFill>
                  <a:srgbClr val="1F4E79"/>
                </a:solidFill>
                <a:latin typeface="+mn-lt"/>
              </a:rPr>
              <a:t>Kubernetes</a:t>
            </a:r>
            <a:r>
              <a:rPr lang="pl-PL" sz="2200" b="0" strike="noStrike" spc="-1" dirty="0" smtClean="0">
                <a:solidFill>
                  <a:srgbClr val="1F4E79"/>
                </a:solidFill>
                <a:latin typeface="+mn-lt"/>
              </a:rPr>
              <a:t> </a:t>
            </a:r>
            <a:r>
              <a:rPr lang="en-US" sz="2200" b="0" strike="noStrike" spc="-1" dirty="0" smtClean="0">
                <a:solidFill>
                  <a:srgbClr val="1F4E79"/>
                </a:solidFill>
                <a:latin typeface="+mn-lt"/>
              </a:rPr>
              <a:t>namespace level</a:t>
            </a:r>
          </a:p>
          <a:p>
            <a:endParaRPr lang="en-GB" dirty="0"/>
          </a:p>
        </p:txBody>
      </p:sp>
      <p:sp>
        <p:nvSpPr>
          <p:cNvPr id="4" name="Slide Number Placeholder 3"/>
          <p:cNvSpPr>
            <a:spLocks noGrp="1"/>
          </p:cNvSpPr>
          <p:nvPr>
            <p:ph type="sldNum" sz="quarter" idx="10"/>
          </p:nvPr>
        </p:nvSpPr>
        <p:spPr/>
        <p:txBody>
          <a:bodyPr/>
          <a:lstStyle/>
          <a:p>
            <a:fld id="{E39A0CC9-6715-42C6-8656-992E459EA35F}" type="slidenum">
              <a:rPr lang="en-GB" smtClean="0"/>
              <a:t>6</a:t>
            </a:fld>
            <a:endParaRPr lang="en-GB"/>
          </a:p>
        </p:txBody>
      </p:sp>
    </p:spTree>
    <p:extLst>
      <p:ext uri="{BB962C8B-B14F-4D97-AF65-F5344CB8AC3E}">
        <p14:creationId xmlns:p14="http://schemas.microsoft.com/office/powerpoint/2010/main" val="1815378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https://wiki.geant.org/pages/viewpage.action?spaceKey=gn43wp6&amp;title=How+to+Submit+an+Application+to+the+NMaaS+Catalog</a:t>
            </a:r>
            <a:endParaRPr lang="en-GB" dirty="0"/>
          </a:p>
        </p:txBody>
      </p:sp>
      <p:sp>
        <p:nvSpPr>
          <p:cNvPr id="4" name="Slide Number Placeholder 3"/>
          <p:cNvSpPr>
            <a:spLocks noGrp="1"/>
          </p:cNvSpPr>
          <p:nvPr>
            <p:ph type="sldNum" sz="quarter" idx="10"/>
          </p:nvPr>
        </p:nvSpPr>
        <p:spPr/>
        <p:txBody>
          <a:bodyPr/>
          <a:lstStyle/>
          <a:p>
            <a:fld id="{E39A0CC9-6715-42C6-8656-992E459EA35F}" type="slidenum">
              <a:rPr lang="en-GB" smtClean="0"/>
              <a:t>10</a:t>
            </a:fld>
            <a:endParaRPr lang="en-GB"/>
          </a:p>
        </p:txBody>
      </p:sp>
    </p:spTree>
    <p:extLst>
      <p:ext uri="{BB962C8B-B14F-4D97-AF65-F5344CB8AC3E}">
        <p14:creationId xmlns:p14="http://schemas.microsoft.com/office/powerpoint/2010/main" val="374628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 icons are meant to show that we are working on a procedure / scripts for easy installation of local </a:t>
            </a:r>
            <a:r>
              <a:rPr lang="en-US" dirty="0" err="1" smtClean="0"/>
              <a:t>Kubernetes</a:t>
            </a:r>
            <a:r>
              <a:rPr lang="en-US" dirty="0" smtClean="0"/>
              <a:t> cluster and </a:t>
            </a:r>
            <a:r>
              <a:rPr lang="en-US" dirty="0" err="1" smtClean="0"/>
              <a:t>NMaaS</a:t>
            </a:r>
            <a:r>
              <a:rPr lang="en-US" dirty="0" smtClean="0"/>
              <a:t> on top (on a local PC) using those technologies, please refer to https://wiki.geant.org/display/gn43wp6/Installing+a+Local+Kubernetes+Cluster+with+MicroK8s (still work in progress); so basically this will be another way a user can use / test the </a:t>
            </a:r>
            <a:r>
              <a:rPr lang="en-US" dirty="0" err="1" smtClean="0"/>
              <a:t>NMaaS</a:t>
            </a:r>
            <a:r>
              <a:rPr lang="en-US" smtClean="0"/>
              <a:t> service</a:t>
            </a:r>
            <a:endParaRPr lang="en-GB"/>
          </a:p>
        </p:txBody>
      </p:sp>
      <p:sp>
        <p:nvSpPr>
          <p:cNvPr id="4" name="Slide Number Placeholder 3"/>
          <p:cNvSpPr>
            <a:spLocks noGrp="1"/>
          </p:cNvSpPr>
          <p:nvPr>
            <p:ph type="sldNum" sz="quarter" idx="10"/>
          </p:nvPr>
        </p:nvSpPr>
        <p:spPr/>
        <p:txBody>
          <a:bodyPr/>
          <a:lstStyle/>
          <a:p>
            <a:fld id="{E39A0CC9-6715-42C6-8656-992E459EA35F}" type="slidenum">
              <a:rPr lang="en-GB" smtClean="0"/>
              <a:t>15</a:t>
            </a:fld>
            <a:endParaRPr lang="en-GB"/>
          </a:p>
        </p:txBody>
      </p:sp>
    </p:spTree>
    <p:extLst>
      <p:ext uri="{BB962C8B-B14F-4D97-AF65-F5344CB8AC3E}">
        <p14:creationId xmlns:p14="http://schemas.microsoft.com/office/powerpoint/2010/main" val="743551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Kubernetes</a:t>
            </a:r>
            <a:r>
              <a:rPr lang="en-US" dirty="0" smtClean="0"/>
              <a:t> 1.21 IPv4/IPv6 dual-stack support. IPv6 support for the underlying components used by </a:t>
            </a:r>
            <a:r>
              <a:rPr lang="en-US" dirty="0" err="1" smtClean="0"/>
              <a:t>NMaaS</a:t>
            </a:r>
            <a:r>
              <a:rPr lang="en-US" dirty="0" smtClean="0"/>
              <a:t> was lacking. This changed in the spring of 2021 when </a:t>
            </a:r>
            <a:r>
              <a:rPr lang="en-US" dirty="0" err="1" smtClean="0"/>
              <a:t>Kubernetes</a:t>
            </a:r>
            <a:r>
              <a:rPr lang="en-US" dirty="0" smtClean="0"/>
              <a:t>, the container orchestrator used by </a:t>
            </a:r>
            <a:r>
              <a:rPr lang="en-US" dirty="0" err="1" smtClean="0"/>
              <a:t>NMaaS</a:t>
            </a:r>
            <a:r>
              <a:rPr lang="en-US" smtClean="0"/>
              <a:t>, promoted dual-stack networking to a beta support level.</a:t>
            </a:r>
            <a:endParaRPr lang="en-US" dirty="0" smtClean="0"/>
          </a:p>
          <a:p>
            <a:endParaRPr lang="en-US" dirty="0" smtClean="0"/>
          </a:p>
          <a:p>
            <a:r>
              <a:rPr lang="en-US" dirty="0" smtClean="0"/>
              <a:t>To adopt IPv6 dual-stack networking in </a:t>
            </a:r>
            <a:r>
              <a:rPr lang="en-US" dirty="0" err="1" smtClean="0"/>
              <a:t>NMaaS</a:t>
            </a:r>
            <a:r>
              <a:rPr lang="en-US" dirty="0" smtClean="0"/>
              <a:t>, infrastructure changes need to be made which would allow us to more efficiently use the IPv4 space as well. The goal is to utilize IPv6 connectivity for customers and applications that fully support this newer protocol, while resorting to a dual-stack architecture for publicly accessible services or services deployed by customers who have not adopted IPv6 yet.</a:t>
            </a:r>
          </a:p>
          <a:p>
            <a:r>
              <a:rPr lang="en-US" dirty="0" smtClean="0"/>
              <a:t>With this new architecture not only would customer access to the applications be simpler, but it would also allow us to improve the existing user segmentation and security rules configuration that are already in place. In cases where the deployed applications support encryption, client-access VPN will not be required anymore, instead relying on publicly routable IPv6 addresses. Furthermore, it will also be possible to allocate dedicated private IPv4 subnets and public IPv6 subnets to each customer, allowing us to utilize another level of traffic segmentation on the firewall level, instead of relying on the built-in mechanisms within the </a:t>
            </a:r>
            <a:r>
              <a:rPr lang="en-US" dirty="0" err="1" smtClean="0"/>
              <a:t>Kubernetes</a:t>
            </a:r>
            <a:r>
              <a:rPr lang="en-US" dirty="0" smtClean="0"/>
              <a:t> container orchestration software.</a:t>
            </a:r>
          </a:p>
          <a:p>
            <a:r>
              <a:rPr lang="en-US" dirty="0" smtClean="0"/>
              <a:t>The goal is to migrate the existing production environment to this new architecture, preserving existing application and customer data.</a:t>
            </a:r>
            <a:endParaRPr lang="en-GB" dirty="0"/>
          </a:p>
        </p:txBody>
      </p:sp>
      <p:sp>
        <p:nvSpPr>
          <p:cNvPr id="4" name="Slide Number Placeholder 3"/>
          <p:cNvSpPr>
            <a:spLocks noGrp="1"/>
          </p:cNvSpPr>
          <p:nvPr>
            <p:ph type="sldNum" sz="quarter" idx="10"/>
          </p:nvPr>
        </p:nvSpPr>
        <p:spPr/>
        <p:txBody>
          <a:bodyPr/>
          <a:lstStyle/>
          <a:p>
            <a:fld id="{E39A0CC9-6715-42C6-8656-992E459EA35F}" type="slidenum">
              <a:rPr lang="en-GB" smtClean="0"/>
              <a:t>16</a:t>
            </a:fld>
            <a:endParaRPr lang="en-GB"/>
          </a:p>
        </p:txBody>
      </p:sp>
    </p:spTree>
    <p:extLst>
      <p:ext uri="{BB962C8B-B14F-4D97-AF65-F5344CB8AC3E}">
        <p14:creationId xmlns:p14="http://schemas.microsoft.com/office/powerpoint/2010/main" val="3039246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1"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2"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7"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9"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0"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1"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2"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3"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4"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3"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5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8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99"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1"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3"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0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2"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6"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0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0"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1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4"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1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8"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20"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1"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2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5"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6"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28"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9"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0"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1"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2"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3"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3"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2.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6.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 name="Picture 6"/>
          <p:cNvPicPr/>
          <p:nvPr/>
        </p:nvPicPr>
        <p:blipFill>
          <a:blip r:embed="rId14"/>
          <a:srcRect l="29114" t="13461" r="32414" b="53353"/>
          <a:stretch/>
        </p:blipFill>
        <p:spPr>
          <a:xfrm flipH="1">
            <a:off x="360" y="-24120"/>
            <a:ext cx="12208320" cy="6881760"/>
          </a:xfrm>
          <a:prstGeom prst="rect">
            <a:avLst/>
          </a:prstGeom>
          <a:ln w="0">
            <a:noFill/>
          </a:ln>
        </p:spPr>
      </p:pic>
      <p:sp>
        <p:nvSpPr>
          <p:cNvPr id="10" name="Text Placeholder 10"/>
          <p:cNvSpPr/>
          <p:nvPr/>
        </p:nvSpPr>
        <p:spPr>
          <a:xfrm>
            <a:off x="883080" y="1861200"/>
            <a:ext cx="6311160" cy="47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pl-PL" sz="2800" b="1" strike="noStrike" spc="-1">
                <a:solidFill>
                  <a:srgbClr val="FFFFFF"/>
                </a:solidFill>
                <a:latin typeface="Calibri"/>
              </a:rPr>
              <a:t>Network Management as a Service</a:t>
            </a:r>
            <a:endParaRPr lang="en-GB" sz="2800" b="0" strike="noStrike" spc="-1">
              <a:latin typeface="Arial"/>
            </a:endParaRPr>
          </a:p>
        </p:txBody>
      </p:sp>
      <p:sp>
        <p:nvSpPr>
          <p:cNvPr id="2" name="Text Placeholder 6"/>
          <p:cNvSpPr/>
          <p:nvPr/>
        </p:nvSpPr>
        <p:spPr>
          <a:xfrm>
            <a:off x="892440" y="2682360"/>
            <a:ext cx="6301440" cy="360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pl-PL" sz="2400" b="0" strike="noStrike" spc="-1">
                <a:solidFill>
                  <a:srgbClr val="FFFFFF"/>
                </a:solidFill>
                <a:latin typeface="Calibri"/>
              </a:rPr>
              <a:t>Platform </a:t>
            </a:r>
            <a:r>
              <a:rPr lang="en-US" sz="2400" b="0" strike="noStrike" spc="-1">
                <a:solidFill>
                  <a:srgbClr val="FFFFFF"/>
                </a:solidFill>
                <a:latin typeface="Calibri"/>
              </a:rPr>
              <a:t>for Multi-Tenant </a:t>
            </a:r>
            <a:r>
              <a:rPr lang="pl-PL" sz="2400" b="0" strike="noStrike" spc="-1">
                <a:solidFill>
                  <a:srgbClr val="FFFFFF"/>
                </a:solidFill>
                <a:latin typeface="Calibri"/>
              </a:rPr>
              <a:t>Network Management</a:t>
            </a:r>
            <a:endParaRPr lang="en-GB" sz="2400" b="0" strike="noStrike" spc="-1">
              <a:latin typeface="Arial"/>
            </a:endParaRPr>
          </a:p>
          <a:p>
            <a:pPr>
              <a:lnSpc>
                <a:spcPct val="90000"/>
              </a:lnSpc>
              <a:spcBef>
                <a:spcPts val="1001"/>
              </a:spcBef>
              <a:tabLst>
                <a:tab pos="0" algn="l"/>
              </a:tabLst>
            </a:pPr>
            <a:endParaRPr lang="en-GB" sz="2400" b="0" strike="noStrike" spc="-1">
              <a:latin typeface="Arial"/>
            </a:endParaRPr>
          </a:p>
        </p:txBody>
      </p:sp>
      <p:sp>
        <p:nvSpPr>
          <p:cNvPr id="3" name="Text Placeholder 6"/>
          <p:cNvSpPr/>
          <p:nvPr/>
        </p:nvSpPr>
        <p:spPr>
          <a:xfrm>
            <a:off x="892440" y="6087240"/>
            <a:ext cx="2427480" cy="42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en-US" sz="2000" b="0" strike="noStrike" spc="-1">
                <a:solidFill>
                  <a:srgbClr val="FFFFFF"/>
                </a:solidFill>
                <a:latin typeface="Calibri"/>
              </a:rPr>
              <a:t>www.geant.org</a:t>
            </a:r>
            <a:endParaRPr lang="en-GB" sz="2000" b="0" strike="noStrike" spc="-1">
              <a:latin typeface="Arial"/>
            </a:endParaRPr>
          </a:p>
        </p:txBody>
      </p:sp>
      <p:pic>
        <p:nvPicPr>
          <p:cNvPr id="4" name="Picture 10"/>
          <p:cNvPicPr/>
          <p:nvPr/>
        </p:nvPicPr>
        <p:blipFill>
          <a:blip r:embed="rId15"/>
          <a:srcRect b="-7429"/>
          <a:stretch/>
        </p:blipFill>
        <p:spPr>
          <a:xfrm>
            <a:off x="999000" y="520200"/>
            <a:ext cx="1432080" cy="876600"/>
          </a:xfrm>
          <a:prstGeom prst="rect">
            <a:avLst/>
          </a:prstGeom>
          <a:ln w="0">
            <a:noFill/>
          </a:ln>
        </p:spPr>
      </p:pic>
      <p:sp>
        <p:nvSpPr>
          <p:cNvPr id="5" name="Text Placeholder 6"/>
          <p:cNvSpPr/>
          <p:nvPr/>
        </p:nvSpPr>
        <p:spPr>
          <a:xfrm>
            <a:off x="892440" y="4821480"/>
            <a:ext cx="7399440" cy="360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en-US" sz="2000" b="0" strike="noStrike" spc="-1">
                <a:solidFill>
                  <a:srgbClr val="FFFFFF"/>
                </a:solidFill>
                <a:latin typeface="Calibri"/>
              </a:rPr>
              <a:t>Global Research Platform Workshop</a:t>
            </a:r>
            <a:endParaRPr lang="en-GB" sz="2000" b="0" strike="noStrike" spc="-1">
              <a:latin typeface="Arial"/>
            </a:endParaRPr>
          </a:p>
          <a:p>
            <a:pPr>
              <a:lnSpc>
                <a:spcPct val="90000"/>
              </a:lnSpc>
              <a:spcBef>
                <a:spcPts val="1001"/>
              </a:spcBef>
              <a:tabLst>
                <a:tab pos="0" algn="l"/>
              </a:tabLst>
            </a:pPr>
            <a:r>
              <a:rPr lang="sr-Latn-RS" sz="2000" b="0" strike="noStrike" spc="-1">
                <a:solidFill>
                  <a:srgbClr val="FFFFFF"/>
                </a:solidFill>
                <a:latin typeface="Calibri"/>
              </a:rPr>
              <a:t>September 21</a:t>
            </a:r>
            <a:r>
              <a:rPr lang="sr-Latn-RS" sz="2000" b="0" strike="noStrike" spc="-1" baseline="30000">
                <a:solidFill>
                  <a:srgbClr val="FFFFFF"/>
                </a:solidFill>
                <a:latin typeface="Calibri"/>
              </a:rPr>
              <a:t>st</a:t>
            </a:r>
            <a:r>
              <a:rPr lang="en-US" sz="2000" b="0" strike="noStrike" spc="-1">
                <a:solidFill>
                  <a:srgbClr val="FFFFFF"/>
                </a:solidFill>
                <a:latin typeface="Calibri"/>
              </a:rPr>
              <a:t> 202</a:t>
            </a:r>
            <a:r>
              <a:rPr lang="pl-PL" sz="2000" b="0" strike="noStrike" spc="-1">
                <a:solidFill>
                  <a:srgbClr val="FFFFFF"/>
                </a:solidFill>
                <a:latin typeface="Calibri"/>
              </a:rPr>
              <a:t>1</a:t>
            </a:r>
            <a:endParaRPr lang="en-GB" sz="2000" b="0" strike="noStrike" spc="-1">
              <a:latin typeface="Arial"/>
            </a:endParaRPr>
          </a:p>
          <a:p>
            <a:pPr>
              <a:lnSpc>
                <a:spcPct val="90000"/>
              </a:lnSpc>
              <a:spcBef>
                <a:spcPts val="1001"/>
              </a:spcBef>
              <a:tabLst>
                <a:tab pos="0" algn="l"/>
              </a:tabLst>
            </a:pPr>
            <a:endParaRPr lang="en-GB" sz="2000" b="0" strike="noStrike" spc="-1">
              <a:latin typeface="Arial"/>
            </a:endParaRPr>
          </a:p>
        </p:txBody>
      </p:sp>
      <p:sp>
        <p:nvSpPr>
          <p:cNvPr id="6" name="Text Placeholder 6"/>
          <p:cNvSpPr/>
          <p:nvPr/>
        </p:nvSpPr>
        <p:spPr>
          <a:xfrm>
            <a:off x="883080" y="3567960"/>
            <a:ext cx="6163560" cy="652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tabLst>
                <a:tab pos="0" algn="l"/>
              </a:tabLst>
            </a:pPr>
            <a:r>
              <a:rPr lang="en-US" sz="2200" b="1" strike="noStrike" spc="-1">
                <a:solidFill>
                  <a:srgbClr val="FFFFFF"/>
                </a:solidFill>
                <a:latin typeface="Calibri"/>
              </a:rPr>
              <a:t>Pavle Vuleti</a:t>
            </a:r>
            <a:r>
              <a:rPr lang="sr-Latn-RS" sz="2200" b="1" strike="noStrike" spc="-1">
                <a:solidFill>
                  <a:srgbClr val="FFFFFF"/>
                </a:solidFill>
                <a:latin typeface="Calibri"/>
              </a:rPr>
              <a:t>ć</a:t>
            </a:r>
            <a:endParaRPr lang="en-GB" sz="2200" b="0" strike="noStrike" spc="-1">
              <a:latin typeface="Arial"/>
            </a:endParaRPr>
          </a:p>
          <a:p>
            <a:pPr>
              <a:lnSpc>
                <a:spcPct val="100000"/>
              </a:lnSpc>
              <a:tabLst>
                <a:tab pos="0" algn="l"/>
              </a:tabLst>
            </a:pPr>
            <a:r>
              <a:rPr lang="pl-PL" sz="1800" b="0" i="1" strike="noStrike" spc="-1">
                <a:solidFill>
                  <a:srgbClr val="FFFFFF"/>
                </a:solidFill>
                <a:latin typeface="Calibri"/>
              </a:rPr>
              <a:t>University of Belgrade</a:t>
            </a:r>
            <a:endParaRPr lang="en-GB" sz="1800" b="0" strike="noStrike" spc="-1">
              <a:latin typeface="Arial"/>
            </a:endParaRPr>
          </a:p>
          <a:p>
            <a:pPr>
              <a:lnSpc>
                <a:spcPct val="100000"/>
              </a:lnSpc>
              <a:tabLst>
                <a:tab pos="0" algn="l"/>
              </a:tabLst>
            </a:pPr>
            <a:r>
              <a:rPr lang="pl-PL" sz="1800" b="0" i="1" strike="noStrike" spc="-1">
                <a:solidFill>
                  <a:srgbClr val="FFFFFF"/>
                </a:solidFill>
                <a:latin typeface="Calibri"/>
              </a:rPr>
              <a:t>GN4-3 WP6 T3 </a:t>
            </a:r>
            <a:r>
              <a:rPr lang="sr-Latn-RS" sz="1800" b="0" i="1" strike="noStrike" spc="-1">
                <a:solidFill>
                  <a:srgbClr val="FFFFFF"/>
                </a:solidFill>
                <a:latin typeface="Calibri"/>
              </a:rPr>
              <a:t>Task</a:t>
            </a:r>
            <a:r>
              <a:rPr lang="pl-PL" sz="1800" b="0" i="1" strike="noStrike" spc="-1">
                <a:solidFill>
                  <a:srgbClr val="FFFFFF"/>
                </a:solidFill>
                <a:latin typeface="Calibri"/>
              </a:rPr>
              <a:t> </a:t>
            </a:r>
            <a:r>
              <a:rPr lang="en-US" sz="1800" b="0" i="1" strike="noStrike" spc="-1">
                <a:solidFill>
                  <a:srgbClr val="FFFFFF"/>
                </a:solidFill>
                <a:latin typeface="Calibri"/>
              </a:rPr>
              <a:t>Lead</a:t>
            </a:r>
            <a:r>
              <a:rPr lang="sr-Latn-RS" sz="1800" b="0" i="1" strike="noStrike" spc="-1">
                <a:solidFill>
                  <a:srgbClr val="FFFFFF"/>
                </a:solidFill>
                <a:latin typeface="Calibri"/>
              </a:rPr>
              <a:t>er</a:t>
            </a:r>
            <a:endParaRPr lang="en-GB" sz="1800" b="0" strike="noStrike" spc="-1">
              <a:latin typeface="Arial"/>
            </a:endParaRPr>
          </a:p>
        </p:txBody>
      </p:sp>
      <p:sp>
        <p:nvSpPr>
          <p:cNvPr id="7" name="PlaceHolder 1"/>
          <p:cNvSpPr>
            <a:spLocks noGrp="1"/>
          </p:cNvSpPr>
          <p:nvPr>
            <p:ph type="title"/>
          </p:nvPr>
        </p:nvSpPr>
        <p:spPr>
          <a:xfrm>
            <a:off x="609480" y="273600"/>
            <a:ext cx="109724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
        <p:nvSpPr>
          <p:cNvPr id="8"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 name="TextBox 3"/>
          <p:cNvSpPr/>
          <p:nvPr/>
        </p:nvSpPr>
        <p:spPr>
          <a:xfrm>
            <a:off x="999000" y="6229440"/>
            <a:ext cx="1326960" cy="272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fld id="{443A797B-FB2A-4F07-99DF-769434AA1AEB}" type="slidenum">
              <a:rPr lang="en-GB" sz="1200" b="0" strike="noStrike" spc="-1">
                <a:solidFill>
                  <a:srgbClr val="065081"/>
                </a:solidFill>
                <a:latin typeface="Calibri"/>
              </a:rPr>
              <a:t>‹#›</a:t>
            </a:fld>
            <a:endParaRPr lang="en-GB" sz="1200" b="0" strike="noStrike" spc="-1">
              <a:latin typeface="Arial"/>
            </a:endParaRPr>
          </a:p>
        </p:txBody>
      </p:sp>
      <p:sp>
        <p:nvSpPr>
          <p:cNvPr id="46" name="PlaceHolder 1"/>
          <p:cNvSpPr>
            <a:spLocks noGrp="1"/>
          </p:cNvSpPr>
          <p:nvPr>
            <p:ph type="title"/>
          </p:nvPr>
        </p:nvSpPr>
        <p:spPr>
          <a:xfrm>
            <a:off x="999000" y="705240"/>
            <a:ext cx="9894240" cy="430560"/>
          </a:xfrm>
          <a:prstGeom prst="rect">
            <a:avLst/>
          </a:prstGeom>
        </p:spPr>
        <p:txBody>
          <a:bodyPr anchor="ctr">
            <a:noAutofit/>
          </a:bodyPr>
          <a:lstStyle/>
          <a:p>
            <a:pPr>
              <a:lnSpc>
                <a:spcPct val="90000"/>
              </a:lnSpc>
            </a:pPr>
            <a:r>
              <a:rPr lang="en-US" sz="3200" b="1" strike="noStrike" spc="-1">
                <a:solidFill>
                  <a:srgbClr val="1F4E79"/>
                </a:solidFill>
                <a:latin typeface="Calibri"/>
              </a:rPr>
              <a:t>Click to edit Master title style</a:t>
            </a:r>
            <a:endParaRPr lang="en-US" sz="3200" b="0" strike="noStrike" spc="-1">
              <a:solidFill>
                <a:srgbClr val="000000"/>
              </a:solidFill>
              <a:latin typeface="Calibri"/>
            </a:endParaRPr>
          </a:p>
        </p:txBody>
      </p:sp>
      <p:pic>
        <p:nvPicPr>
          <p:cNvPr id="47" name="Picture 2"/>
          <p:cNvPicPr/>
          <p:nvPr/>
        </p:nvPicPr>
        <p:blipFill>
          <a:blip r:embed="rId14"/>
          <a:stretch/>
        </p:blipFill>
        <p:spPr>
          <a:xfrm>
            <a:off x="9327240" y="0"/>
            <a:ext cx="2864160" cy="6857640"/>
          </a:xfrm>
          <a:prstGeom prst="rect">
            <a:avLst/>
          </a:prstGeom>
          <a:ln w="0">
            <a:noFill/>
          </a:ln>
        </p:spPr>
      </p:pic>
      <p:pic>
        <p:nvPicPr>
          <p:cNvPr id="48" name="Picture 4"/>
          <p:cNvPicPr/>
          <p:nvPr/>
        </p:nvPicPr>
        <p:blipFill>
          <a:blip r:embed="rId15"/>
          <a:srcRect b="18313"/>
          <a:stretch/>
        </p:blipFill>
        <p:spPr>
          <a:xfrm>
            <a:off x="10787040" y="6071400"/>
            <a:ext cx="1098720" cy="511200"/>
          </a:xfrm>
          <a:prstGeom prst="rect">
            <a:avLst/>
          </a:prstGeom>
          <a:ln w="0">
            <a:noFill/>
          </a:ln>
        </p:spPr>
      </p:pic>
      <p:sp>
        <p:nvSpPr>
          <p:cNvPr id="49" name="PlaceHolder 2"/>
          <p:cNvSpPr>
            <a:spLocks noGrp="1"/>
          </p:cNvSpPr>
          <p:nvPr>
            <p:ph type="body"/>
          </p:nvPr>
        </p:nvSpPr>
        <p:spPr>
          <a:xfrm>
            <a:off x="999000" y="1428120"/>
            <a:ext cx="8633160" cy="4350960"/>
          </a:xfrm>
          <a:prstGeom prst="rect">
            <a:avLst/>
          </a:prstGeom>
        </p:spPr>
        <p:txBody>
          <a:bodyPr>
            <a:normAutofit/>
          </a:bodyPr>
          <a:lstStyle/>
          <a:p>
            <a:pPr marL="228600" indent="-228240">
              <a:lnSpc>
                <a:spcPct val="90000"/>
              </a:lnSpc>
              <a:spcBef>
                <a:spcPts val="1001"/>
              </a:spcBef>
              <a:buClr>
                <a:srgbClr val="1F4E79"/>
              </a:buClr>
              <a:buFont typeface="Arial"/>
              <a:buChar char="•"/>
            </a:pPr>
            <a:r>
              <a:rPr lang="en-US" sz="2800" b="0" strike="noStrike" spc="-1">
                <a:solidFill>
                  <a:srgbClr val="1F4E79"/>
                </a:solidFill>
                <a:latin typeface="Calibri"/>
              </a:rPr>
              <a:t>Click to edit Master text styles</a:t>
            </a:r>
          </a:p>
          <a:p>
            <a:pPr marL="685800" lvl="1" indent="-228240">
              <a:lnSpc>
                <a:spcPct val="90000"/>
              </a:lnSpc>
              <a:spcBef>
                <a:spcPts val="499"/>
              </a:spcBef>
              <a:buClr>
                <a:srgbClr val="1F4E79"/>
              </a:buClr>
              <a:buFont typeface="Arial"/>
              <a:buChar char="•"/>
            </a:pPr>
            <a:r>
              <a:rPr lang="en-US" sz="2400" b="0" strike="noStrike" spc="-1">
                <a:solidFill>
                  <a:srgbClr val="1F4E79"/>
                </a:solidFill>
                <a:latin typeface="Calibri"/>
              </a:rPr>
              <a:t>Second level</a:t>
            </a:r>
          </a:p>
          <a:p>
            <a:pPr marL="1143000" lvl="2" indent="-228240">
              <a:lnSpc>
                <a:spcPct val="90000"/>
              </a:lnSpc>
              <a:spcBef>
                <a:spcPts val="499"/>
              </a:spcBef>
              <a:buClr>
                <a:srgbClr val="1F4E79"/>
              </a:buClr>
              <a:buFont typeface="Arial"/>
              <a:buChar char="•"/>
            </a:pPr>
            <a:r>
              <a:rPr lang="en-US" sz="2000" b="0" strike="noStrike" spc="-1">
                <a:solidFill>
                  <a:srgbClr val="1F4E79"/>
                </a:solidFill>
                <a:latin typeface="Calibri"/>
              </a:rPr>
              <a:t>Third level</a:t>
            </a:r>
          </a:p>
          <a:p>
            <a:pPr marL="1600200" lvl="3" indent="-228240">
              <a:lnSpc>
                <a:spcPct val="90000"/>
              </a:lnSpc>
              <a:spcBef>
                <a:spcPts val="499"/>
              </a:spcBef>
              <a:buClr>
                <a:srgbClr val="1F4E79"/>
              </a:buClr>
              <a:buFont typeface="Arial"/>
              <a:buChar char="•"/>
            </a:pPr>
            <a:r>
              <a:rPr lang="en-US" sz="1800" b="0" strike="noStrike" spc="-1">
                <a:solidFill>
                  <a:srgbClr val="1F4E79"/>
                </a:solidFill>
                <a:latin typeface="Calibri"/>
              </a:rPr>
              <a:t>Fourth level</a:t>
            </a:r>
          </a:p>
          <a:p>
            <a:pPr marL="2057400" lvl="4" indent="-228240">
              <a:lnSpc>
                <a:spcPct val="90000"/>
              </a:lnSpc>
              <a:spcBef>
                <a:spcPts val="499"/>
              </a:spcBef>
              <a:buClr>
                <a:srgbClr val="1F4E79"/>
              </a:buClr>
              <a:buFont typeface="Arial"/>
              <a:buChar char="•"/>
            </a:pPr>
            <a:r>
              <a:rPr lang="en-US" sz="1800" b="0" strike="noStrike" spc="-1">
                <a:solidFill>
                  <a:srgbClr val="1F4E79"/>
                </a:solidFill>
                <a:latin typeface="Calibri"/>
              </a:rPr>
              <a:t>Fifth level</a:t>
            </a:r>
          </a:p>
        </p:txBody>
      </p:sp>
      <p:sp>
        <p:nvSpPr>
          <p:cNvPr id="50" name="Text Placeholder 6"/>
          <p:cNvSpPr/>
          <p:nvPr/>
        </p:nvSpPr>
        <p:spPr>
          <a:xfrm>
            <a:off x="8785080" y="6317640"/>
            <a:ext cx="1532520" cy="34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90000"/>
              </a:lnSpc>
              <a:spcBef>
                <a:spcPts val="1001"/>
              </a:spcBef>
              <a:tabLst>
                <a:tab pos="0" algn="l"/>
              </a:tabLst>
            </a:pPr>
            <a:r>
              <a:rPr lang="en-US" sz="1200" b="0" strike="noStrike" spc="-1">
                <a:solidFill>
                  <a:srgbClr val="03435F"/>
                </a:solidFill>
                <a:latin typeface="Calibri"/>
              </a:rPr>
              <a:t>www.geant.org</a:t>
            </a:r>
            <a:endParaRPr lang="en-GB" sz="1200" b="0" strike="noStrike" spc="-1">
              <a:latin typeface="Arial"/>
            </a:endParaRPr>
          </a:p>
        </p:txBody>
      </p:sp>
      <p:pic>
        <p:nvPicPr>
          <p:cNvPr id="51" name="Obraz 3"/>
          <p:cNvPicPr/>
          <p:nvPr/>
        </p:nvPicPr>
        <p:blipFill>
          <a:blip r:embed="rId16"/>
          <a:stretch/>
        </p:blipFill>
        <p:spPr>
          <a:xfrm>
            <a:off x="8871120" y="577800"/>
            <a:ext cx="2685960" cy="68544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8" name="Picture 6"/>
          <p:cNvPicPr/>
          <p:nvPr/>
        </p:nvPicPr>
        <p:blipFill>
          <a:blip r:embed="rId14"/>
          <a:srcRect l="29114" t="13461" r="32414" b="53353"/>
          <a:stretch/>
        </p:blipFill>
        <p:spPr>
          <a:xfrm flipH="1">
            <a:off x="360" y="-24120"/>
            <a:ext cx="12208320" cy="6881760"/>
          </a:xfrm>
          <a:prstGeom prst="rect">
            <a:avLst/>
          </a:prstGeom>
          <a:ln w="0">
            <a:noFill/>
          </a:ln>
        </p:spPr>
      </p:pic>
      <p:sp>
        <p:nvSpPr>
          <p:cNvPr id="89" name="Text Placeholder 10"/>
          <p:cNvSpPr/>
          <p:nvPr/>
        </p:nvSpPr>
        <p:spPr>
          <a:xfrm>
            <a:off x="999000" y="2538360"/>
            <a:ext cx="6086880" cy="47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en-US" sz="4400" b="1" strike="noStrike" spc="-1">
                <a:solidFill>
                  <a:srgbClr val="FFFFFF"/>
                </a:solidFill>
                <a:latin typeface="Calibri"/>
              </a:rPr>
              <a:t>Thank you</a:t>
            </a:r>
            <a:endParaRPr lang="en-GB" sz="4400" b="0" strike="noStrike" spc="-1">
              <a:latin typeface="Arial"/>
            </a:endParaRPr>
          </a:p>
        </p:txBody>
      </p:sp>
      <p:sp>
        <p:nvSpPr>
          <p:cNvPr id="90" name="Text Placeholder 6"/>
          <p:cNvSpPr/>
          <p:nvPr/>
        </p:nvSpPr>
        <p:spPr>
          <a:xfrm>
            <a:off x="999000" y="5110920"/>
            <a:ext cx="2427480" cy="42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en-US" sz="2000" b="0" strike="noStrike" spc="-1">
                <a:solidFill>
                  <a:srgbClr val="FFFFFF"/>
                </a:solidFill>
                <a:latin typeface="Calibri"/>
              </a:rPr>
              <a:t>www.geant.org</a:t>
            </a:r>
            <a:endParaRPr lang="en-GB" sz="2000" b="0" strike="noStrike" spc="-1">
              <a:latin typeface="Arial"/>
            </a:endParaRPr>
          </a:p>
        </p:txBody>
      </p:sp>
      <p:sp>
        <p:nvSpPr>
          <p:cNvPr id="91" name="Text Placeholder 6"/>
          <p:cNvSpPr/>
          <p:nvPr/>
        </p:nvSpPr>
        <p:spPr>
          <a:xfrm>
            <a:off x="999000" y="3357000"/>
            <a:ext cx="5002920" cy="360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en-US" sz="2000" b="0" strike="noStrike" spc="-1">
                <a:solidFill>
                  <a:srgbClr val="FFFFFF"/>
                </a:solidFill>
                <a:latin typeface="Calibri"/>
              </a:rPr>
              <a:t>Any questions?</a:t>
            </a:r>
            <a:endParaRPr lang="en-GB" sz="2000" b="0" strike="noStrike" spc="-1">
              <a:latin typeface="Arial"/>
            </a:endParaRPr>
          </a:p>
        </p:txBody>
      </p:sp>
      <p:sp>
        <p:nvSpPr>
          <p:cNvPr id="92" name="TextBox 13"/>
          <p:cNvSpPr/>
          <p:nvPr/>
        </p:nvSpPr>
        <p:spPr>
          <a:xfrm>
            <a:off x="1622160" y="6108120"/>
            <a:ext cx="234792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600" b="0" strike="noStrike" spc="-1">
                <a:solidFill>
                  <a:srgbClr val="FFFFFF"/>
                </a:solidFill>
                <a:latin typeface="Calibri"/>
              </a:rPr>
              <a:t>© GÉANT Association on behalf of the GN4 Phase 3 project (GN4-3).</a:t>
            </a:r>
            <a:endParaRPr lang="en-GB" sz="600" b="0" strike="noStrike" spc="-1">
              <a:latin typeface="Arial"/>
            </a:endParaRPr>
          </a:p>
          <a:p>
            <a:pPr>
              <a:lnSpc>
                <a:spcPct val="100000"/>
              </a:lnSpc>
            </a:pPr>
            <a:r>
              <a:rPr lang="en-GB" sz="600" b="0" strike="noStrike" spc="-1">
                <a:solidFill>
                  <a:srgbClr val="FFFFFF"/>
                </a:solidFill>
                <a:latin typeface="Calibri"/>
              </a:rPr>
              <a:t>The research leading to these results has received funding from</a:t>
            </a:r>
            <a:endParaRPr lang="en-GB" sz="600" b="0" strike="noStrike" spc="-1">
              <a:latin typeface="Arial"/>
            </a:endParaRPr>
          </a:p>
          <a:p>
            <a:pPr>
              <a:lnSpc>
                <a:spcPct val="100000"/>
              </a:lnSpc>
            </a:pPr>
            <a:r>
              <a:rPr lang="en-GB" sz="600" b="0" strike="noStrike" spc="-1">
                <a:solidFill>
                  <a:srgbClr val="FFFFFF"/>
                </a:solidFill>
                <a:latin typeface="Calibri"/>
              </a:rPr>
              <a:t>the European Union’s Horizon 2020 research and innovation programme under Grant Agreement No. 856726 (GN4-3).</a:t>
            </a:r>
            <a:endParaRPr lang="en-GB" sz="600" b="0" strike="noStrike" spc="-1">
              <a:latin typeface="Arial"/>
            </a:endParaRPr>
          </a:p>
        </p:txBody>
      </p:sp>
      <p:pic>
        <p:nvPicPr>
          <p:cNvPr id="93" name="Picture 17"/>
          <p:cNvPicPr/>
          <p:nvPr/>
        </p:nvPicPr>
        <p:blipFill>
          <a:blip r:embed="rId15"/>
          <a:stretch/>
        </p:blipFill>
        <p:spPr>
          <a:xfrm>
            <a:off x="1053360" y="6157440"/>
            <a:ext cx="568440" cy="362520"/>
          </a:xfrm>
          <a:prstGeom prst="rect">
            <a:avLst/>
          </a:prstGeom>
          <a:ln w="0">
            <a:noFill/>
          </a:ln>
        </p:spPr>
      </p:pic>
      <p:pic>
        <p:nvPicPr>
          <p:cNvPr id="94" name="Picture 15"/>
          <p:cNvPicPr/>
          <p:nvPr/>
        </p:nvPicPr>
        <p:blipFill>
          <a:blip r:embed="rId16"/>
          <a:srcRect b="-7429"/>
          <a:stretch/>
        </p:blipFill>
        <p:spPr>
          <a:xfrm>
            <a:off x="999000" y="520200"/>
            <a:ext cx="1432080" cy="876600"/>
          </a:xfrm>
          <a:prstGeom prst="rect">
            <a:avLst/>
          </a:prstGeom>
          <a:ln w="0">
            <a:noFill/>
          </a:ln>
        </p:spPr>
      </p:pic>
      <p:sp>
        <p:nvSpPr>
          <p:cNvPr id="96" name="PlaceHolder 1"/>
          <p:cNvSpPr>
            <a:spLocks noGrp="1"/>
          </p:cNvSpPr>
          <p:nvPr>
            <p:ph type="title"/>
          </p:nvPr>
        </p:nvSpPr>
        <p:spPr>
          <a:xfrm>
            <a:off x="609480" y="273600"/>
            <a:ext cx="10972440" cy="1144800"/>
          </a:xfrm>
          <a:prstGeom prst="rect">
            <a:avLst/>
          </a:prstGeom>
        </p:spPr>
        <p:txBody>
          <a:bodyPr lIns="0" tIns="0" rIns="0" bIns="0" anchor="ctr">
            <a:noAutofit/>
          </a:bodyPr>
          <a:lstStyle/>
          <a:p>
            <a:r>
              <a:rPr lang="en-US" sz="1800" b="0" strike="noStrike" spc="-1" dirty="0">
                <a:solidFill>
                  <a:srgbClr val="000000"/>
                </a:solidFill>
                <a:latin typeface="Calibri"/>
              </a:rPr>
              <a:t>Click to edit the title text format</a:t>
            </a:r>
          </a:p>
        </p:txBody>
      </p:sp>
      <p:sp>
        <p:nvSpPr>
          <p:cNvPr id="97"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hyperlink" Target="https://a8e91173-eabd-4bac-a882-8856338eaaea.public.nmaas.eu/" TargetMode="External"/><Relationship Id="rId7" Type="http://schemas.openxmlformats.org/officeDocument/2006/relationships/image" Target="../media/image51.png"/><Relationship Id="rId2" Type="http://schemas.openxmlformats.org/officeDocument/2006/relationships/hyperlink" Target="https://nmaas-metr.pllab.nmaas.eu/" TargetMode="Externa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hyperlink" Target="https://nmaas.geant.org/" TargetMode="External"/><Relationship Id="rId7" Type="http://schemas.openxmlformats.org/officeDocument/2006/relationships/image" Target="../media/image53.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2.png"/><Relationship Id="rId5" Type="http://schemas.openxmlformats.org/officeDocument/2006/relationships/hyperlink" Target="https://wiki.geant.org/display/NMAAS/NMaaS+Installation+Guide" TargetMode="External"/><Relationship Id="rId10" Type="http://schemas.openxmlformats.org/officeDocument/2006/relationships/image" Target="../media/image56.png"/><Relationship Id="rId4" Type="http://schemas.openxmlformats.org/officeDocument/2006/relationships/hyperlink" Target="https://nmaas.eu/" TargetMode="External"/><Relationship Id="rId9" Type="http://schemas.openxmlformats.org/officeDocument/2006/relationships/image" Target="../media/image5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5.png"/><Relationship Id="rId12"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image" Target="../media/image16.png"/><Relationship Id="rId10" Type="http://schemas.openxmlformats.org/officeDocument/2006/relationships/image" Target="../media/image22.jpeg"/><Relationship Id="rId4" Type="http://schemas.openxmlformats.org/officeDocument/2006/relationships/image" Target="../media/image14.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g"/><Relationship Id="rId1" Type="http://schemas.openxmlformats.org/officeDocument/2006/relationships/slideLayout" Target="../slideLayouts/slideLayout14.xml"/><Relationship Id="rId5" Type="http://schemas.openxmlformats.org/officeDocument/2006/relationships/image" Target="../media/image22.jpe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1" Type="http://schemas.openxmlformats.org/officeDocument/2006/relationships/slideLayout" Target="../slideLayouts/slideLayout1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Obraz 1"/>
          <p:cNvPicPr/>
          <p:nvPr/>
        </p:nvPicPr>
        <p:blipFill>
          <a:blip r:embed="rId2"/>
          <a:stretch/>
        </p:blipFill>
        <p:spPr>
          <a:xfrm>
            <a:off x="6276240" y="1836000"/>
            <a:ext cx="2022480" cy="51624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dirty="0" smtClean="0">
                <a:solidFill>
                  <a:srgbClr val="1F4E79"/>
                </a:solidFill>
                <a:latin typeface="Calibri"/>
              </a:rPr>
              <a:t>Adding new </a:t>
            </a:r>
            <a:r>
              <a:rPr lang="pl-PL" sz="3200" b="1" strike="noStrike" spc="-1" dirty="0">
                <a:solidFill>
                  <a:srgbClr val="1F4E79"/>
                </a:solidFill>
                <a:latin typeface="Calibri"/>
              </a:rPr>
              <a:t>Tools</a:t>
            </a:r>
            <a:endParaRPr lang="en-US" sz="3200" b="0" strike="noStrike" spc="-1" dirty="0">
              <a:solidFill>
                <a:srgbClr val="000000"/>
              </a:solidFill>
              <a:latin typeface="Calibri"/>
            </a:endParaRPr>
          </a:p>
        </p:txBody>
      </p:sp>
      <p:sp>
        <p:nvSpPr>
          <p:cNvPr id="225" name="Symbol zastępczy zawartości 2"/>
          <p:cNvSpPr txBox="1"/>
          <p:nvPr/>
        </p:nvSpPr>
        <p:spPr>
          <a:xfrm>
            <a:off x="999000" y="1428120"/>
            <a:ext cx="8633160" cy="4350960"/>
          </a:xfrm>
          <a:prstGeom prst="rect">
            <a:avLst/>
          </a:prstGeom>
          <a:noFill/>
          <a:ln w="0">
            <a:noFill/>
          </a:ln>
        </p:spPr>
        <p:txBody>
          <a:bodyPr>
            <a:normAutofit/>
          </a:bodyPr>
          <a:lstStyle/>
          <a:p>
            <a:pPr marL="228600" indent="-228240">
              <a:lnSpc>
                <a:spcPct val="90000"/>
              </a:lnSpc>
              <a:spcBef>
                <a:spcPts val="1001"/>
              </a:spcBef>
              <a:buClr>
                <a:srgbClr val="1F4E79"/>
              </a:buClr>
              <a:buFont typeface="Arial"/>
              <a:buChar char="•"/>
            </a:pPr>
            <a:r>
              <a:rPr lang="en-US" sz="2400" strike="noStrike" spc="-1" dirty="0" smtClean="0">
                <a:solidFill>
                  <a:srgbClr val="1F4E79"/>
                </a:solidFill>
                <a:latin typeface="Calibri"/>
              </a:rPr>
              <a:t>…or </a:t>
            </a:r>
            <a:r>
              <a:rPr lang="en-US" sz="2400" strike="noStrike" spc="-1" dirty="0">
                <a:solidFill>
                  <a:srgbClr val="1F4E79"/>
                </a:solidFill>
                <a:latin typeface="Calibri"/>
              </a:rPr>
              <a:t>new </a:t>
            </a:r>
            <a:r>
              <a:rPr lang="en-US" sz="2400" strike="noStrike" spc="-1" dirty="0" smtClean="0">
                <a:solidFill>
                  <a:srgbClr val="1F4E79"/>
                </a:solidFill>
                <a:latin typeface="Calibri"/>
              </a:rPr>
              <a:t>versions</a:t>
            </a:r>
            <a:endParaRPr lang="en-US" sz="2400" strike="noStrike" spc="-1" dirty="0">
              <a:solidFill>
                <a:srgbClr val="1F4E79"/>
              </a:solidFill>
              <a:latin typeface="Calibri"/>
            </a:endParaRPr>
          </a:p>
          <a:p>
            <a:pPr marL="228600" indent="-228240">
              <a:lnSpc>
                <a:spcPct val="90000"/>
              </a:lnSpc>
              <a:spcBef>
                <a:spcPts val="1001"/>
              </a:spcBef>
              <a:buClr>
                <a:srgbClr val="1F4E79"/>
              </a:buClr>
              <a:buFont typeface="Arial"/>
              <a:buChar char="•"/>
            </a:pPr>
            <a:r>
              <a:rPr lang="en-US" sz="2400" strike="noStrike" spc="-1" dirty="0" smtClean="0">
                <a:solidFill>
                  <a:srgbClr val="1F4E79"/>
                </a:solidFill>
                <a:latin typeface="Calibri"/>
              </a:rPr>
              <a:t>At the moment done by the </a:t>
            </a:r>
            <a:r>
              <a:rPr lang="en-US" sz="2400" strike="noStrike" spc="-1" dirty="0" err="1" smtClean="0">
                <a:solidFill>
                  <a:srgbClr val="1F4E79"/>
                </a:solidFill>
                <a:latin typeface="Calibri"/>
              </a:rPr>
              <a:t>NMaaS</a:t>
            </a:r>
            <a:r>
              <a:rPr lang="en-US" sz="2400" strike="noStrike" spc="-1" dirty="0" smtClean="0">
                <a:solidFill>
                  <a:srgbClr val="1F4E79"/>
                </a:solidFill>
                <a:latin typeface="Calibri"/>
              </a:rPr>
              <a:t> team</a:t>
            </a:r>
          </a:p>
          <a:p>
            <a:pPr marL="228600" indent="-228240">
              <a:lnSpc>
                <a:spcPct val="90000"/>
              </a:lnSpc>
              <a:spcBef>
                <a:spcPts val="1001"/>
              </a:spcBef>
              <a:buClr>
                <a:srgbClr val="1F4E79"/>
              </a:buClr>
              <a:buFont typeface="Arial"/>
              <a:buChar char="•"/>
            </a:pPr>
            <a:r>
              <a:rPr lang="en-US" sz="2400" b="1" strike="noStrike" spc="-1" dirty="0" smtClean="0">
                <a:solidFill>
                  <a:srgbClr val="1F4E79"/>
                </a:solidFill>
                <a:latin typeface="Calibri"/>
              </a:rPr>
              <a:t>Possible</a:t>
            </a:r>
            <a:r>
              <a:rPr lang="en-US" sz="2400" b="0" strike="noStrike" spc="-1" dirty="0" smtClean="0">
                <a:solidFill>
                  <a:srgbClr val="1F4E79"/>
                </a:solidFill>
                <a:latin typeface="Calibri"/>
              </a:rPr>
              <a:t> </a:t>
            </a:r>
            <a:r>
              <a:rPr lang="en-US" sz="2400" b="0" strike="noStrike" spc="-1" dirty="0">
                <a:solidFill>
                  <a:srgbClr val="1F4E79"/>
                </a:solidFill>
                <a:latin typeface="Calibri"/>
              </a:rPr>
              <a:t>based on user request</a:t>
            </a:r>
          </a:p>
          <a:p>
            <a:pPr marL="228600" indent="-228240">
              <a:lnSpc>
                <a:spcPct val="90000"/>
              </a:lnSpc>
              <a:spcBef>
                <a:spcPts val="1001"/>
              </a:spcBef>
              <a:buClr>
                <a:srgbClr val="1F4E79"/>
              </a:buClr>
              <a:buFont typeface="Arial"/>
              <a:buChar char="•"/>
            </a:pPr>
            <a:r>
              <a:rPr lang="en-US" sz="2400" b="0" strike="noStrike" spc="-1" dirty="0">
                <a:solidFill>
                  <a:srgbClr val="1F4E79"/>
                </a:solidFill>
                <a:latin typeface="Calibri"/>
              </a:rPr>
              <a:t>Requirements</a:t>
            </a:r>
          </a:p>
          <a:p>
            <a:pPr marL="685800" lvl="1" indent="-228240">
              <a:lnSpc>
                <a:spcPct val="90000"/>
              </a:lnSpc>
              <a:spcBef>
                <a:spcPts val="499"/>
              </a:spcBef>
              <a:buClr>
                <a:srgbClr val="1F4E79"/>
              </a:buClr>
              <a:buFont typeface="Arial"/>
              <a:buChar char="•"/>
            </a:pPr>
            <a:r>
              <a:rPr lang="en-US" sz="2400" b="0" strike="noStrike" spc="-1" dirty="0" err="1">
                <a:solidFill>
                  <a:srgbClr val="1F4E79"/>
                </a:solidFill>
                <a:latin typeface="Calibri"/>
              </a:rPr>
              <a:t>Docker</a:t>
            </a:r>
            <a:r>
              <a:rPr lang="en-US" sz="2400" b="0" strike="noStrike" spc="-1" dirty="0">
                <a:solidFill>
                  <a:srgbClr val="1F4E79"/>
                </a:solidFill>
                <a:latin typeface="Calibri"/>
              </a:rPr>
              <a:t> image(s)</a:t>
            </a:r>
          </a:p>
          <a:p>
            <a:pPr marL="685800" lvl="1" indent="-228240">
              <a:lnSpc>
                <a:spcPct val="90000"/>
              </a:lnSpc>
              <a:spcBef>
                <a:spcPts val="499"/>
              </a:spcBef>
              <a:buClr>
                <a:srgbClr val="1F4E79"/>
              </a:buClr>
              <a:buFont typeface="Arial"/>
              <a:buChar char="•"/>
            </a:pPr>
            <a:r>
              <a:rPr lang="en-US" sz="2400" b="0" strike="noStrike" spc="-1" dirty="0">
                <a:solidFill>
                  <a:srgbClr val="1F4E79"/>
                </a:solidFill>
                <a:latin typeface="Calibri"/>
              </a:rPr>
              <a:t>Helm chart</a:t>
            </a:r>
          </a:p>
          <a:p>
            <a:pPr marL="685800" lvl="1" indent="-228240">
              <a:lnSpc>
                <a:spcPct val="90000"/>
              </a:lnSpc>
              <a:spcBef>
                <a:spcPts val="499"/>
              </a:spcBef>
              <a:buClr>
                <a:srgbClr val="1F4E79"/>
              </a:buClr>
              <a:buFont typeface="Arial"/>
              <a:buChar char="•"/>
            </a:pPr>
            <a:r>
              <a:rPr lang="en-US" sz="2400" b="0" strike="noStrike" spc="-1" dirty="0">
                <a:solidFill>
                  <a:srgbClr val="1F4E79"/>
                </a:solidFill>
                <a:latin typeface="Calibri"/>
              </a:rPr>
              <a:t>Metadata and information about the application</a:t>
            </a:r>
          </a:p>
        </p:txBody>
      </p:sp>
      <p:pic>
        <p:nvPicPr>
          <p:cNvPr id="226" name="Obraz 3"/>
          <p:cNvPicPr/>
          <p:nvPr/>
        </p:nvPicPr>
        <p:blipFill>
          <a:blip r:embed="rId3"/>
          <a:stretch/>
        </p:blipFill>
        <p:spPr>
          <a:xfrm>
            <a:off x="9437760" y="1559880"/>
            <a:ext cx="1024200" cy="767880"/>
          </a:xfrm>
          <a:prstGeom prst="rect">
            <a:avLst/>
          </a:prstGeom>
          <a:ln w="0">
            <a:noFill/>
          </a:ln>
        </p:spPr>
      </p:pic>
      <p:pic>
        <p:nvPicPr>
          <p:cNvPr id="227" name="Obraz 4"/>
          <p:cNvPicPr/>
          <p:nvPr/>
        </p:nvPicPr>
        <p:blipFill>
          <a:blip r:embed="rId4"/>
          <a:stretch/>
        </p:blipFill>
        <p:spPr>
          <a:xfrm>
            <a:off x="9263520" y="2460240"/>
            <a:ext cx="1372680" cy="1029240"/>
          </a:xfrm>
          <a:prstGeom prst="rect">
            <a:avLst/>
          </a:prstGeom>
          <a:ln w="0">
            <a:noFill/>
          </a:ln>
        </p:spPr>
      </p:pic>
    </p:spTree>
    <p:extLst>
      <p:ext uri="{BB962C8B-B14F-4D97-AF65-F5344CB8AC3E}">
        <p14:creationId xmlns:p14="http://schemas.microsoft.com/office/powerpoint/2010/main" val="409311053"/>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a:solidFill>
                  <a:srgbClr val="1F4E79"/>
                </a:solidFill>
                <a:latin typeface="Calibri"/>
              </a:rPr>
              <a:t>NMaaS</a:t>
            </a:r>
            <a:r>
              <a:rPr lang="pl-PL" sz="3200" b="1" strike="noStrike" spc="-1">
                <a:solidFill>
                  <a:srgbClr val="1F4E79"/>
                </a:solidFill>
                <a:latin typeface="Calibri"/>
              </a:rPr>
              <a:t> </a:t>
            </a:r>
            <a:r>
              <a:rPr lang="en-US" sz="3200" b="1" strike="noStrike" spc="-1">
                <a:solidFill>
                  <a:srgbClr val="1F4E79"/>
                </a:solidFill>
                <a:latin typeface="Calibri"/>
              </a:rPr>
              <a:t>Tool</a:t>
            </a:r>
            <a:r>
              <a:rPr lang="pl-PL" sz="3200" b="1" strike="noStrike" spc="-1">
                <a:solidFill>
                  <a:srgbClr val="1F4E79"/>
                </a:solidFill>
                <a:latin typeface="Calibri"/>
              </a:rPr>
              <a:t> </a:t>
            </a:r>
            <a:r>
              <a:rPr lang="en-US" sz="3200" b="1" strike="noStrike" spc="-1">
                <a:solidFill>
                  <a:srgbClr val="1F4E79"/>
                </a:solidFill>
                <a:latin typeface="Calibri"/>
              </a:rPr>
              <a:t>Deployment Process</a:t>
            </a:r>
            <a:endParaRPr lang="en-US" sz="3200" b="0" strike="noStrike" spc="-1">
              <a:solidFill>
                <a:srgbClr val="000000"/>
              </a:solidFill>
              <a:latin typeface="Calibri"/>
            </a:endParaRPr>
          </a:p>
        </p:txBody>
      </p:sp>
      <p:sp>
        <p:nvSpPr>
          <p:cNvPr id="158" name="Strzałka w prawo 10"/>
          <p:cNvSpPr/>
          <p:nvPr/>
        </p:nvSpPr>
        <p:spPr>
          <a:xfrm>
            <a:off x="2528640" y="206892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59" name="Strzałka w prawo 11"/>
          <p:cNvSpPr/>
          <p:nvPr/>
        </p:nvSpPr>
        <p:spPr>
          <a:xfrm>
            <a:off x="4845240" y="212400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60" name="Strzałka w prawo 12"/>
          <p:cNvSpPr/>
          <p:nvPr/>
        </p:nvSpPr>
        <p:spPr>
          <a:xfrm>
            <a:off x="7221960" y="212004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61" name="Strzałka w prawo 13"/>
          <p:cNvSpPr/>
          <p:nvPr/>
        </p:nvSpPr>
        <p:spPr>
          <a:xfrm rot="6496200">
            <a:off x="9123840" y="312912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62" name="Strzałka w prawo 14"/>
          <p:cNvSpPr/>
          <p:nvPr/>
        </p:nvSpPr>
        <p:spPr>
          <a:xfrm rot="10800000">
            <a:off x="7020360" y="472104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63" name="Strzałka w prawo 15"/>
          <p:cNvSpPr/>
          <p:nvPr/>
        </p:nvSpPr>
        <p:spPr>
          <a:xfrm rot="10800000">
            <a:off x="3633120" y="4721040"/>
            <a:ext cx="302040" cy="221760"/>
          </a:xfrm>
          <a:prstGeom prst="rightArrow">
            <a:avLst>
              <a:gd name="adj1" fmla="val 50000"/>
              <a:gd name="adj2" fmla="val 50000"/>
            </a:avLst>
          </a:prstGeom>
          <a:solidFill>
            <a:srgbClr val="003F5F"/>
          </a:solidFill>
          <a:ln>
            <a:solidFill>
              <a:srgbClr val="43729D"/>
            </a:solidFill>
          </a:ln>
        </p:spPr>
        <p:style>
          <a:lnRef idx="2">
            <a:schemeClr val="accent1">
              <a:shade val="50000"/>
            </a:schemeClr>
          </a:lnRef>
          <a:fillRef idx="1">
            <a:schemeClr val="accent1"/>
          </a:fillRef>
          <a:effectRef idx="0">
            <a:schemeClr val="accent1"/>
          </a:effectRef>
          <a:fontRef idx="minor"/>
        </p:style>
      </p:sp>
      <p:pic>
        <p:nvPicPr>
          <p:cNvPr id="164" name="Obraz 2"/>
          <p:cNvPicPr/>
          <p:nvPr/>
        </p:nvPicPr>
        <p:blipFill>
          <a:blip r:embed="rId2"/>
          <a:stretch/>
        </p:blipFill>
        <p:spPr>
          <a:xfrm>
            <a:off x="230400" y="1302120"/>
            <a:ext cx="2115360" cy="1756080"/>
          </a:xfrm>
          <a:prstGeom prst="rect">
            <a:avLst/>
          </a:prstGeom>
          <a:ln w="0">
            <a:noFill/>
          </a:ln>
        </p:spPr>
      </p:pic>
      <p:pic>
        <p:nvPicPr>
          <p:cNvPr id="165" name="Obraz 16"/>
          <p:cNvPicPr/>
          <p:nvPr/>
        </p:nvPicPr>
        <p:blipFill>
          <a:blip r:embed="rId3"/>
          <a:stretch/>
        </p:blipFill>
        <p:spPr>
          <a:xfrm>
            <a:off x="2973240" y="1345680"/>
            <a:ext cx="1689480" cy="1711080"/>
          </a:xfrm>
          <a:prstGeom prst="rect">
            <a:avLst/>
          </a:prstGeom>
          <a:ln w="0">
            <a:noFill/>
          </a:ln>
        </p:spPr>
      </p:pic>
      <p:pic>
        <p:nvPicPr>
          <p:cNvPr id="166" name="Obraz 17"/>
          <p:cNvPicPr/>
          <p:nvPr/>
        </p:nvPicPr>
        <p:blipFill>
          <a:blip r:embed="rId4"/>
          <a:stretch/>
        </p:blipFill>
        <p:spPr>
          <a:xfrm>
            <a:off x="5289840" y="1281240"/>
            <a:ext cx="1789560" cy="1907280"/>
          </a:xfrm>
          <a:prstGeom prst="rect">
            <a:avLst/>
          </a:prstGeom>
          <a:ln w="0">
            <a:noFill/>
          </a:ln>
        </p:spPr>
      </p:pic>
      <p:pic>
        <p:nvPicPr>
          <p:cNvPr id="167" name="Obraz 19"/>
          <p:cNvPicPr/>
          <p:nvPr/>
        </p:nvPicPr>
        <p:blipFill>
          <a:blip r:embed="rId5"/>
          <a:stretch/>
        </p:blipFill>
        <p:spPr>
          <a:xfrm>
            <a:off x="7706880" y="1836720"/>
            <a:ext cx="2698200" cy="908280"/>
          </a:xfrm>
          <a:prstGeom prst="rect">
            <a:avLst/>
          </a:prstGeom>
          <a:ln w="0">
            <a:noFill/>
          </a:ln>
        </p:spPr>
      </p:pic>
      <p:pic>
        <p:nvPicPr>
          <p:cNvPr id="168" name="Obraz 20"/>
          <p:cNvPicPr/>
          <p:nvPr/>
        </p:nvPicPr>
        <p:blipFill>
          <a:blip r:embed="rId6"/>
          <a:stretch/>
        </p:blipFill>
        <p:spPr>
          <a:xfrm>
            <a:off x="7524360" y="3487320"/>
            <a:ext cx="2365560" cy="2911320"/>
          </a:xfrm>
          <a:prstGeom prst="rect">
            <a:avLst/>
          </a:prstGeom>
          <a:ln w="0">
            <a:noFill/>
          </a:ln>
        </p:spPr>
      </p:pic>
      <p:pic>
        <p:nvPicPr>
          <p:cNvPr id="169" name="Obraz 21"/>
          <p:cNvPicPr/>
          <p:nvPr/>
        </p:nvPicPr>
        <p:blipFill>
          <a:blip r:embed="rId7"/>
          <a:stretch/>
        </p:blipFill>
        <p:spPr>
          <a:xfrm>
            <a:off x="4047480" y="4086360"/>
            <a:ext cx="2859840" cy="1490400"/>
          </a:xfrm>
          <a:prstGeom prst="rect">
            <a:avLst/>
          </a:prstGeom>
          <a:ln w="0">
            <a:noFill/>
          </a:ln>
        </p:spPr>
      </p:pic>
      <p:pic>
        <p:nvPicPr>
          <p:cNvPr id="170" name="Obraz 22"/>
          <p:cNvPicPr/>
          <p:nvPr/>
        </p:nvPicPr>
        <p:blipFill>
          <a:blip r:embed="rId8"/>
          <a:stretch/>
        </p:blipFill>
        <p:spPr>
          <a:xfrm>
            <a:off x="593640" y="3403440"/>
            <a:ext cx="2882880" cy="2856240"/>
          </a:xfrm>
          <a:prstGeom prst="rect">
            <a:avLst/>
          </a:prstGeom>
          <a:ln w="0">
            <a:noFill/>
          </a:ln>
        </p:spPr>
      </p:pic>
    </p:spTree>
    <p:extLst>
      <p:ext uri="{BB962C8B-B14F-4D97-AF65-F5344CB8AC3E}">
        <p14:creationId xmlns:p14="http://schemas.microsoft.com/office/powerpoint/2010/main" val="893904065"/>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wipe(down)">
                                      <p:cBhvr additive="repl">
                                        <p:cTn id="7" dur="500"/>
                                        <p:tgtEl>
                                          <p:spTgt spid="16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5"/>
                                        </p:tgtEl>
                                        <p:attrNameLst>
                                          <p:attrName>style.visibility</p:attrName>
                                        </p:attrNameLst>
                                      </p:cBhvr>
                                      <p:to>
                                        <p:strVal val="visible"/>
                                      </p:to>
                                    </p:set>
                                    <p:animEffect transition="in" filter="wipe(down)">
                                      <p:cBhvr additive="repl">
                                        <p:cTn id="12" dur="500"/>
                                        <p:tgtEl>
                                          <p:spTgt spid="165"/>
                                        </p:tgtEl>
                                      </p:cBhvr>
                                    </p:animEffect>
                                  </p:childTnLst>
                                </p:cTn>
                              </p:par>
                              <p:par>
                                <p:cTn id="13" presetID="22" presetClass="entr" presetSubtype="4" fill="hold" nodeType="withEffect">
                                  <p:stCondLst>
                                    <p:cond delay="0"/>
                                  </p:stCondLst>
                                  <p:childTnLst>
                                    <p:set>
                                      <p:cBhvr>
                                        <p:cTn id="14" dur="1" fill="hold">
                                          <p:stCondLst>
                                            <p:cond delay="0"/>
                                          </p:stCondLst>
                                        </p:cTn>
                                        <p:tgtEl>
                                          <p:spTgt spid="158"/>
                                        </p:tgtEl>
                                        <p:attrNameLst>
                                          <p:attrName>style.visibility</p:attrName>
                                        </p:attrNameLst>
                                      </p:cBhvr>
                                      <p:to>
                                        <p:strVal val="visible"/>
                                      </p:to>
                                    </p:set>
                                    <p:animEffect transition="in" filter="wipe(down)">
                                      <p:cBhvr additive="repl">
                                        <p:cTn id="15" dur="500"/>
                                        <p:tgtEl>
                                          <p:spTgt spid="15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wipe(down)">
                                      <p:cBhvr additive="repl">
                                        <p:cTn id="20" dur="500"/>
                                        <p:tgtEl>
                                          <p:spTgt spid="159"/>
                                        </p:tgtEl>
                                      </p:cBhvr>
                                    </p:animEffect>
                                  </p:childTnLst>
                                </p:cTn>
                              </p:par>
                              <p:par>
                                <p:cTn id="21" presetID="22" presetClass="entr" presetSubtype="4" fill="hold" nodeType="withEffect">
                                  <p:stCondLst>
                                    <p:cond delay="0"/>
                                  </p:stCondLst>
                                  <p:childTnLst>
                                    <p:set>
                                      <p:cBhvr>
                                        <p:cTn id="22" dur="1" fill="hold">
                                          <p:stCondLst>
                                            <p:cond delay="0"/>
                                          </p:stCondLst>
                                        </p:cTn>
                                        <p:tgtEl>
                                          <p:spTgt spid="166"/>
                                        </p:tgtEl>
                                        <p:attrNameLst>
                                          <p:attrName>style.visibility</p:attrName>
                                        </p:attrNameLst>
                                      </p:cBhvr>
                                      <p:to>
                                        <p:strVal val="visible"/>
                                      </p:to>
                                    </p:set>
                                    <p:animEffect transition="in" filter="wipe(down)">
                                      <p:cBhvr additive="repl">
                                        <p:cTn id="23" dur="500"/>
                                        <p:tgtEl>
                                          <p:spTgt spid="16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60"/>
                                        </p:tgtEl>
                                        <p:attrNameLst>
                                          <p:attrName>style.visibility</p:attrName>
                                        </p:attrNameLst>
                                      </p:cBhvr>
                                      <p:to>
                                        <p:strVal val="visible"/>
                                      </p:to>
                                    </p:set>
                                    <p:animEffect transition="in" filter="wipe(down)">
                                      <p:cBhvr additive="repl">
                                        <p:cTn id="28" dur="500"/>
                                        <p:tgtEl>
                                          <p:spTgt spid="160"/>
                                        </p:tgtEl>
                                      </p:cBhvr>
                                    </p:animEffect>
                                  </p:childTnLst>
                                </p:cTn>
                              </p:par>
                              <p:par>
                                <p:cTn id="29" presetID="22" presetClass="entr" presetSubtype="4" fill="hold" nodeType="withEffect">
                                  <p:stCondLst>
                                    <p:cond delay="0"/>
                                  </p:stCondLst>
                                  <p:childTnLst>
                                    <p:set>
                                      <p:cBhvr>
                                        <p:cTn id="30" dur="1" fill="hold">
                                          <p:stCondLst>
                                            <p:cond delay="0"/>
                                          </p:stCondLst>
                                        </p:cTn>
                                        <p:tgtEl>
                                          <p:spTgt spid="167"/>
                                        </p:tgtEl>
                                        <p:attrNameLst>
                                          <p:attrName>style.visibility</p:attrName>
                                        </p:attrNameLst>
                                      </p:cBhvr>
                                      <p:to>
                                        <p:strVal val="visible"/>
                                      </p:to>
                                    </p:set>
                                    <p:animEffect transition="in" filter="wipe(down)">
                                      <p:cBhvr additive="repl">
                                        <p:cTn id="31" dur="500"/>
                                        <p:tgtEl>
                                          <p:spTgt spid="16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61"/>
                                        </p:tgtEl>
                                        <p:attrNameLst>
                                          <p:attrName>style.visibility</p:attrName>
                                        </p:attrNameLst>
                                      </p:cBhvr>
                                      <p:to>
                                        <p:strVal val="visible"/>
                                      </p:to>
                                    </p:set>
                                    <p:animEffect transition="in" filter="wipe(down)">
                                      <p:cBhvr additive="repl">
                                        <p:cTn id="36" dur="500"/>
                                        <p:tgtEl>
                                          <p:spTgt spid="161"/>
                                        </p:tgtEl>
                                      </p:cBhvr>
                                    </p:animEffect>
                                  </p:childTnLst>
                                </p:cTn>
                              </p:par>
                              <p:par>
                                <p:cTn id="37" presetID="22" presetClass="entr" presetSubtype="4" fill="hold" nodeType="withEffect">
                                  <p:stCondLst>
                                    <p:cond delay="0"/>
                                  </p:stCondLst>
                                  <p:childTnLst>
                                    <p:set>
                                      <p:cBhvr>
                                        <p:cTn id="38" dur="1" fill="hold">
                                          <p:stCondLst>
                                            <p:cond delay="0"/>
                                          </p:stCondLst>
                                        </p:cTn>
                                        <p:tgtEl>
                                          <p:spTgt spid="168"/>
                                        </p:tgtEl>
                                        <p:attrNameLst>
                                          <p:attrName>style.visibility</p:attrName>
                                        </p:attrNameLst>
                                      </p:cBhvr>
                                      <p:to>
                                        <p:strVal val="visible"/>
                                      </p:to>
                                    </p:set>
                                    <p:animEffect transition="in" filter="wipe(down)">
                                      <p:cBhvr additive="repl">
                                        <p:cTn id="39" dur="500"/>
                                        <p:tgtEl>
                                          <p:spTgt spid="16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62"/>
                                        </p:tgtEl>
                                        <p:attrNameLst>
                                          <p:attrName>style.visibility</p:attrName>
                                        </p:attrNameLst>
                                      </p:cBhvr>
                                      <p:to>
                                        <p:strVal val="visible"/>
                                      </p:to>
                                    </p:set>
                                    <p:animEffect transition="in" filter="wipe(down)">
                                      <p:cBhvr additive="repl">
                                        <p:cTn id="44" dur="500"/>
                                        <p:tgtEl>
                                          <p:spTgt spid="162"/>
                                        </p:tgtEl>
                                      </p:cBhvr>
                                    </p:animEffect>
                                  </p:childTnLst>
                                </p:cTn>
                              </p:par>
                              <p:par>
                                <p:cTn id="45" presetID="22" presetClass="entr" presetSubtype="4" fill="hold" nodeType="with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wipe(down)">
                                      <p:cBhvr additive="repl">
                                        <p:cTn id="47" dur="500"/>
                                        <p:tgtEl>
                                          <p:spTgt spid="16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63"/>
                                        </p:tgtEl>
                                        <p:attrNameLst>
                                          <p:attrName>style.visibility</p:attrName>
                                        </p:attrNameLst>
                                      </p:cBhvr>
                                      <p:to>
                                        <p:strVal val="visible"/>
                                      </p:to>
                                    </p:set>
                                    <p:animEffect transition="in" filter="wipe(down)">
                                      <p:cBhvr additive="repl">
                                        <p:cTn id="52" dur="500"/>
                                        <p:tgtEl>
                                          <p:spTgt spid="163"/>
                                        </p:tgtEl>
                                      </p:cBhvr>
                                    </p:animEffect>
                                  </p:childTnLst>
                                </p:cTn>
                              </p:par>
                              <p:par>
                                <p:cTn id="53" presetID="22" presetClass="entr" presetSubtype="4" fill="hold" nodeType="withEffect">
                                  <p:stCondLst>
                                    <p:cond delay="0"/>
                                  </p:stCondLst>
                                  <p:childTnLst>
                                    <p:set>
                                      <p:cBhvr>
                                        <p:cTn id="54" dur="1" fill="hold">
                                          <p:stCondLst>
                                            <p:cond delay="0"/>
                                          </p:stCondLst>
                                        </p:cTn>
                                        <p:tgtEl>
                                          <p:spTgt spid="170"/>
                                        </p:tgtEl>
                                        <p:attrNameLst>
                                          <p:attrName>style.visibility</p:attrName>
                                        </p:attrNameLst>
                                      </p:cBhvr>
                                      <p:to>
                                        <p:strVal val="visible"/>
                                      </p:to>
                                    </p:set>
                                    <p:animEffect transition="in" filter="wipe(down)">
                                      <p:cBhvr additive="repl">
                                        <p:cTn id="55"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a:solidFill>
                  <a:srgbClr val="1F4E79"/>
                </a:solidFill>
                <a:latin typeface="Calibri"/>
              </a:rPr>
              <a:t>NMaaS </a:t>
            </a:r>
            <a:r>
              <a:rPr lang="pl-PL" sz="3200" b="1" strike="noStrike" spc="-1">
                <a:solidFill>
                  <a:srgbClr val="1F4E79"/>
                </a:solidFill>
                <a:latin typeface="Calibri"/>
              </a:rPr>
              <a:t>Service</a:t>
            </a:r>
            <a:r>
              <a:rPr lang="en-US" sz="3200" b="1" strike="noStrike" spc="-1">
                <a:solidFill>
                  <a:srgbClr val="1F4E79"/>
                </a:solidFill>
                <a:latin typeface="Calibri"/>
              </a:rPr>
              <a:t> Usage Statistics</a:t>
            </a:r>
            <a:endParaRPr lang="en-US" sz="3200" b="0" strike="noStrike" spc="-1">
              <a:solidFill>
                <a:srgbClr val="000000"/>
              </a:solidFill>
              <a:latin typeface="Calibri"/>
            </a:endParaRPr>
          </a:p>
        </p:txBody>
      </p:sp>
      <p:sp>
        <p:nvSpPr>
          <p:cNvPr id="229" name="pole tekstowe 8"/>
          <p:cNvSpPr/>
          <p:nvPr/>
        </p:nvSpPr>
        <p:spPr>
          <a:xfrm>
            <a:off x="1402200" y="5482080"/>
            <a:ext cx="7192800" cy="989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800" b="0" u="sng" strike="noStrike" spc="-1">
                <a:solidFill>
                  <a:srgbClr val="0563C1"/>
                </a:solidFill>
                <a:uFillTx/>
                <a:latin typeface="Calibri"/>
                <a:hlinkClick r:id="rId2"/>
              </a:rPr>
              <a:t>https://nmaas-metr.pllab.nmaas.eu</a:t>
            </a:r>
            <a:endParaRPr lang="en-GB" sz="1800" b="0" strike="noStrike" spc="-1">
              <a:latin typeface="Arial"/>
            </a:endParaRPr>
          </a:p>
          <a:p>
            <a:pPr>
              <a:lnSpc>
                <a:spcPct val="100000"/>
              </a:lnSpc>
            </a:pPr>
            <a:endParaRPr lang="en-GB" sz="1800" b="0" strike="noStrike" spc="-1">
              <a:latin typeface="Arial"/>
            </a:endParaRPr>
          </a:p>
          <a:p>
            <a:pPr>
              <a:lnSpc>
                <a:spcPct val="100000"/>
              </a:lnSpc>
            </a:pPr>
            <a:r>
              <a:rPr lang="en-GB" sz="1800" b="0" u="sng" strike="noStrike" spc="-1">
                <a:solidFill>
                  <a:srgbClr val="0563C1"/>
                </a:solidFill>
                <a:uFillTx/>
                <a:latin typeface="Calibri"/>
                <a:hlinkClick r:id="rId3"/>
              </a:rPr>
              <a:t>https://a8e91173-eabd-4bac-a882-8856338eaaea.public.nmaas.eu</a:t>
            </a:r>
            <a:endParaRPr lang="en-GB" sz="1800" b="0" strike="noStrike" spc="-1">
              <a:latin typeface="Arial"/>
            </a:endParaRPr>
          </a:p>
          <a:p>
            <a:pPr>
              <a:lnSpc>
                <a:spcPct val="100000"/>
              </a:lnSpc>
            </a:pPr>
            <a:endParaRPr lang="en-GB" sz="1800" b="0" strike="noStrike" spc="-1">
              <a:latin typeface="Arial"/>
            </a:endParaRPr>
          </a:p>
        </p:txBody>
      </p:sp>
      <p:pic>
        <p:nvPicPr>
          <p:cNvPr id="230" name="Obraz 5"/>
          <p:cNvPicPr/>
          <p:nvPr/>
        </p:nvPicPr>
        <p:blipFill>
          <a:blip r:embed="rId4"/>
          <a:stretch/>
        </p:blipFill>
        <p:spPr>
          <a:xfrm>
            <a:off x="1029960" y="5456160"/>
            <a:ext cx="401040" cy="401040"/>
          </a:xfrm>
          <a:prstGeom prst="rect">
            <a:avLst/>
          </a:prstGeom>
          <a:ln w="0">
            <a:noFill/>
          </a:ln>
        </p:spPr>
      </p:pic>
      <p:pic>
        <p:nvPicPr>
          <p:cNvPr id="231" name="Obraz 6"/>
          <p:cNvPicPr/>
          <p:nvPr/>
        </p:nvPicPr>
        <p:blipFill>
          <a:blip r:embed="rId5"/>
          <a:stretch/>
        </p:blipFill>
        <p:spPr>
          <a:xfrm>
            <a:off x="999000" y="5787360"/>
            <a:ext cx="462960" cy="462960"/>
          </a:xfrm>
          <a:prstGeom prst="rect">
            <a:avLst/>
          </a:prstGeom>
          <a:ln w="0">
            <a:noFill/>
          </a:ln>
        </p:spPr>
      </p:pic>
      <p:pic>
        <p:nvPicPr>
          <p:cNvPr id="232" name="Picture 2"/>
          <p:cNvPicPr/>
          <p:nvPr/>
        </p:nvPicPr>
        <p:blipFill>
          <a:blip r:embed="rId6"/>
          <a:stretch/>
        </p:blipFill>
        <p:spPr>
          <a:xfrm>
            <a:off x="0" y="3511800"/>
            <a:ext cx="12191760" cy="1877400"/>
          </a:xfrm>
          <a:prstGeom prst="rect">
            <a:avLst/>
          </a:prstGeom>
          <a:ln w="0">
            <a:noFill/>
          </a:ln>
        </p:spPr>
      </p:pic>
      <p:pic>
        <p:nvPicPr>
          <p:cNvPr id="233" name="Picture 4"/>
          <p:cNvPicPr/>
          <p:nvPr/>
        </p:nvPicPr>
        <p:blipFill>
          <a:blip r:embed="rId7"/>
          <a:stretch/>
        </p:blipFill>
        <p:spPr>
          <a:xfrm>
            <a:off x="0" y="1435680"/>
            <a:ext cx="12191760" cy="207612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GB" sz="3200" b="1" strike="noStrike" spc="-1">
                <a:solidFill>
                  <a:srgbClr val="1F4E79"/>
                </a:solidFill>
                <a:latin typeface="Calibri"/>
              </a:rPr>
              <a:t>Who is </a:t>
            </a:r>
            <a:r>
              <a:rPr lang="en-US" sz="3200" b="1" strike="noStrike" spc="-1">
                <a:solidFill>
                  <a:srgbClr val="1F4E79"/>
                </a:solidFill>
                <a:latin typeface="Calibri"/>
              </a:rPr>
              <a:t>using</a:t>
            </a:r>
            <a:r>
              <a:rPr lang="pl-PL" sz="3200" b="1" strike="noStrike" spc="-1">
                <a:solidFill>
                  <a:srgbClr val="1F4E79"/>
                </a:solidFill>
                <a:latin typeface="Calibri"/>
              </a:rPr>
              <a:t> NMaaS</a:t>
            </a:r>
            <a:r>
              <a:rPr lang="en-GB" sz="3200" b="1" strike="noStrike" spc="-1">
                <a:solidFill>
                  <a:srgbClr val="1F4E79"/>
                </a:solidFill>
                <a:latin typeface="Calibri"/>
              </a:rPr>
              <a:t>?</a:t>
            </a:r>
            <a:endParaRPr lang="en-US" sz="3200" b="0" strike="noStrike" spc="-1">
              <a:solidFill>
                <a:srgbClr val="000000"/>
              </a:solidFill>
              <a:latin typeface="Calibri"/>
            </a:endParaRPr>
          </a:p>
        </p:txBody>
      </p:sp>
      <p:sp>
        <p:nvSpPr>
          <p:cNvPr id="235" name="Symbol zastępczy zawartości 2"/>
          <p:cNvSpPr txBox="1"/>
          <p:nvPr/>
        </p:nvSpPr>
        <p:spPr>
          <a:xfrm>
            <a:off x="999000" y="1428120"/>
            <a:ext cx="5896800" cy="4350960"/>
          </a:xfrm>
          <a:prstGeom prst="rect">
            <a:avLst/>
          </a:prstGeom>
          <a:noFill/>
          <a:ln w="0">
            <a:noFill/>
          </a:ln>
        </p:spPr>
        <p:txBody>
          <a:bodyPr>
            <a:noAutofit/>
          </a:bodyPr>
          <a:lstStyle/>
          <a:p>
            <a:pPr marL="228600" indent="-228240">
              <a:lnSpc>
                <a:spcPct val="90000"/>
              </a:lnSpc>
              <a:spcBef>
                <a:spcPts val="1001"/>
              </a:spcBef>
              <a:buClr>
                <a:srgbClr val="1F4E79"/>
              </a:buClr>
              <a:buFont typeface="Arial"/>
              <a:buChar char="•"/>
            </a:pPr>
            <a:r>
              <a:rPr lang="pl-PL" sz="2800" b="1" strike="noStrike" spc="-1">
                <a:solidFill>
                  <a:srgbClr val="1F4E79"/>
                </a:solidFill>
                <a:latin typeface="Calibri"/>
              </a:rPr>
              <a:t>NRENs + GÉANT</a:t>
            </a:r>
            <a:endParaRPr lang="en-US" sz="28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CYNET</a:t>
            </a:r>
            <a:endParaRPr lang="en-US" sz="22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HEANET</a:t>
            </a: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PSNC</a:t>
            </a: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ARNES</a:t>
            </a:r>
            <a:endParaRPr lang="en-US" sz="22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pl-PL" sz="2400" b="0" strike="noStrike" spc="-1">
                <a:solidFill>
                  <a:srgbClr val="1F4E79"/>
                </a:solidFill>
                <a:latin typeface="Calibri"/>
              </a:rPr>
              <a:t>SURFnet</a:t>
            </a:r>
            <a:endParaRPr lang="en-US" sz="2400" b="0" strike="noStrike" spc="-1">
              <a:solidFill>
                <a:srgbClr val="1F4E79"/>
              </a:solidFill>
              <a:latin typeface="Calibri"/>
            </a:endParaRPr>
          </a:p>
          <a:p>
            <a:pPr marL="228600" indent="-228240">
              <a:lnSpc>
                <a:spcPct val="90000"/>
              </a:lnSpc>
              <a:spcBef>
                <a:spcPts val="1001"/>
              </a:spcBef>
              <a:buClr>
                <a:srgbClr val="1F4E79"/>
              </a:buClr>
              <a:buFont typeface="Arial"/>
              <a:buChar char="•"/>
            </a:pPr>
            <a:r>
              <a:rPr lang="en-US" sz="2800" b="1" strike="noStrike" spc="-1">
                <a:solidFill>
                  <a:srgbClr val="1F4E79"/>
                </a:solidFill>
                <a:latin typeface="Calibri"/>
              </a:rPr>
              <a:t>End institution</a:t>
            </a:r>
            <a:r>
              <a:rPr lang="pl-PL" sz="2800" b="1" strike="noStrike" spc="-1">
                <a:solidFill>
                  <a:srgbClr val="1F4E79"/>
                </a:solidFill>
                <a:latin typeface="Calibri"/>
              </a:rPr>
              <a:t>s</a:t>
            </a:r>
            <a:endParaRPr lang="en-US" sz="28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Franja Malgaja Primary School</a:t>
            </a:r>
            <a:r>
              <a:rPr lang="pl-PL" sz="2200" b="0" strike="noStrike" spc="-1">
                <a:solidFill>
                  <a:srgbClr val="1F4E79"/>
                </a:solidFill>
                <a:latin typeface="Calibri"/>
              </a:rPr>
              <a:t> / ARNES</a:t>
            </a:r>
            <a:endParaRPr lang="en-US" sz="22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University of Murcia</a:t>
            </a:r>
            <a:r>
              <a:rPr lang="pl-PL" sz="2200" b="0" strike="noStrike" spc="-1">
                <a:solidFill>
                  <a:srgbClr val="1F4E79"/>
                </a:solidFill>
                <a:latin typeface="Calibri"/>
              </a:rPr>
              <a:t> / RedIRIS</a:t>
            </a:r>
            <a:endParaRPr lang="en-US" sz="2200" b="0" strike="noStrike" spc="-1">
              <a:solidFill>
                <a:srgbClr val="1F4E79"/>
              </a:solidFill>
              <a:latin typeface="Calibri"/>
            </a:endParaRP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Friedrich</a:t>
            </a:r>
            <a:r>
              <a:rPr lang="pl-PL" sz="2200" b="0" strike="noStrike" spc="-1">
                <a:solidFill>
                  <a:srgbClr val="1F4E79"/>
                </a:solidFill>
                <a:latin typeface="Calibri"/>
              </a:rPr>
              <a:t> </a:t>
            </a:r>
            <a:r>
              <a:rPr lang="en-US" sz="2200" b="0" strike="noStrike" spc="-1">
                <a:solidFill>
                  <a:srgbClr val="1F4E79"/>
                </a:solidFill>
                <a:latin typeface="Calibri"/>
              </a:rPr>
              <a:t>Alexander</a:t>
            </a:r>
            <a:r>
              <a:rPr lang="pl-PL" sz="2200" b="0" strike="noStrike" spc="-1">
                <a:solidFill>
                  <a:srgbClr val="1F4E79"/>
                </a:solidFill>
                <a:latin typeface="Calibri"/>
              </a:rPr>
              <a:t> </a:t>
            </a:r>
            <a:r>
              <a:rPr lang="en-US" sz="2200" b="0" strike="noStrike" spc="-1">
                <a:solidFill>
                  <a:srgbClr val="1F4E79"/>
                </a:solidFill>
                <a:latin typeface="Calibri"/>
              </a:rPr>
              <a:t>Universität</a:t>
            </a:r>
            <a:r>
              <a:rPr lang="pl-PL" sz="2200" b="0" strike="noStrike" spc="-1">
                <a:solidFill>
                  <a:srgbClr val="1F4E79"/>
                </a:solidFill>
                <a:latin typeface="Calibri"/>
              </a:rPr>
              <a:t> / DFN</a:t>
            </a:r>
            <a:endParaRPr lang="en-US" sz="2200" b="0" strike="noStrike" spc="-1">
              <a:solidFill>
                <a:srgbClr val="1F4E79"/>
              </a:solidFill>
              <a:latin typeface="Calibri"/>
            </a:endParaRPr>
          </a:p>
        </p:txBody>
      </p:sp>
      <p:sp>
        <p:nvSpPr>
          <p:cNvPr id="236" name="Symbol zastępczy zawartości 2"/>
          <p:cNvSpPr/>
          <p:nvPr/>
        </p:nvSpPr>
        <p:spPr>
          <a:xfrm>
            <a:off x="6319440" y="1428120"/>
            <a:ext cx="3942000" cy="4471200"/>
          </a:xfrm>
          <a:prstGeom prst="rect">
            <a:avLst/>
          </a:prstGeom>
          <a:noFill/>
          <a:ln w="0">
            <a:noFill/>
          </a:ln>
        </p:spPr>
        <p:style>
          <a:lnRef idx="0">
            <a:scrgbClr r="0" g="0" b="0"/>
          </a:lnRef>
          <a:fillRef idx="0">
            <a:scrgbClr r="0" g="0" b="0"/>
          </a:fillRef>
          <a:effectRef idx="0">
            <a:scrgbClr r="0" g="0" b="0"/>
          </a:effectRef>
          <a:fontRef idx="minor"/>
        </p:style>
        <p:txBody>
          <a:bodyPr>
            <a:noAutofit/>
          </a:bodyPr>
          <a:lstStyle/>
          <a:p>
            <a:pPr marL="228600" indent="-228240">
              <a:lnSpc>
                <a:spcPct val="90000"/>
              </a:lnSpc>
              <a:spcBef>
                <a:spcPts val="1001"/>
              </a:spcBef>
              <a:buClr>
                <a:srgbClr val="1F4E79"/>
              </a:buClr>
              <a:buFont typeface="Arial"/>
              <a:buChar char="•"/>
            </a:pPr>
            <a:r>
              <a:rPr lang="en-US" sz="2800" b="1" strike="noStrike" spc="-1">
                <a:solidFill>
                  <a:srgbClr val="1F4E79"/>
                </a:solidFill>
                <a:latin typeface="Calibri"/>
              </a:rPr>
              <a:t>GÉANT Project</a:t>
            </a:r>
            <a:r>
              <a:rPr lang="pl-PL" sz="2800" b="1" strike="noStrike" spc="-1">
                <a:solidFill>
                  <a:srgbClr val="1F4E79"/>
                </a:solidFill>
                <a:latin typeface="Calibri"/>
              </a:rPr>
              <a:t> teams</a:t>
            </a:r>
            <a:endParaRPr lang="en-GB" sz="2800" b="0" strike="noStrike" spc="-1">
              <a:latin typeface="Arial"/>
            </a:endParaRPr>
          </a:p>
          <a:p>
            <a:pPr marL="685800" lvl="1" indent="-228240">
              <a:lnSpc>
                <a:spcPct val="90000"/>
              </a:lnSpc>
              <a:spcBef>
                <a:spcPts val="499"/>
              </a:spcBef>
              <a:buClr>
                <a:srgbClr val="1F4E79"/>
              </a:buClr>
              <a:buFont typeface="Arial"/>
              <a:buChar char="•"/>
            </a:pPr>
            <a:r>
              <a:rPr lang="en-US" sz="2200" b="0" strike="noStrike" spc="-1">
                <a:solidFill>
                  <a:srgbClr val="1F4E79"/>
                </a:solidFill>
                <a:latin typeface="Calibri"/>
              </a:rPr>
              <a:t>Performance Measurement Platform</a:t>
            </a:r>
            <a:r>
              <a:rPr lang="pl-PL" sz="2200" b="0" strike="noStrike" spc="-1">
                <a:solidFill>
                  <a:srgbClr val="1F4E79"/>
                </a:solidFill>
                <a:latin typeface="Calibri"/>
              </a:rPr>
              <a:t> (PMP)</a:t>
            </a:r>
            <a:endParaRPr lang="en-GB" sz="2200" b="0" strike="noStrike" spc="-1">
              <a:latin typeface="Arial"/>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RARE </a:t>
            </a:r>
            <a:r>
              <a:rPr lang="en-US" sz="2200" b="0" strike="noStrike" spc="-1">
                <a:solidFill>
                  <a:srgbClr val="1F4E79"/>
                </a:solidFill>
                <a:latin typeface="Calibri"/>
              </a:rPr>
              <a:t>project</a:t>
            </a:r>
            <a:endParaRPr lang="en-GB" sz="2200" b="0" strike="noStrike" spc="-1">
              <a:latin typeface="Arial"/>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perfSONAR development team</a:t>
            </a:r>
            <a:endParaRPr lang="en-GB" sz="2200" b="0" strike="noStrike" spc="-1">
              <a:latin typeface="Arial"/>
            </a:endParaRPr>
          </a:p>
          <a:p>
            <a:pPr marL="228600" indent="-228240">
              <a:lnSpc>
                <a:spcPct val="90000"/>
              </a:lnSpc>
              <a:spcBef>
                <a:spcPts val="1001"/>
              </a:spcBef>
              <a:buClr>
                <a:srgbClr val="1F4E79"/>
              </a:buClr>
              <a:buFont typeface="Arial"/>
              <a:buChar char="•"/>
            </a:pPr>
            <a:r>
              <a:rPr lang="pl-PL" sz="2800" b="1" strike="noStrike" spc="-1">
                <a:solidFill>
                  <a:srgbClr val="1F4E79"/>
                </a:solidFill>
                <a:latin typeface="Calibri"/>
              </a:rPr>
              <a:t>Tool developers</a:t>
            </a:r>
            <a:endParaRPr lang="en-GB" sz="2800" b="0" strike="noStrike" spc="-1">
              <a:latin typeface="Arial"/>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perfSONAR</a:t>
            </a:r>
            <a:endParaRPr lang="en-GB" sz="2200" b="0" strike="noStrike" spc="-1">
              <a:latin typeface="Arial"/>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WiFiMon</a:t>
            </a:r>
            <a:endParaRPr lang="en-GB" sz="2200" b="0" strike="noStrike" spc="-1">
              <a:latin typeface="Arial"/>
            </a:endParaRPr>
          </a:p>
          <a:p>
            <a:pPr marL="685800" lvl="1" indent="-228240">
              <a:lnSpc>
                <a:spcPct val="90000"/>
              </a:lnSpc>
              <a:spcBef>
                <a:spcPts val="499"/>
              </a:spcBef>
              <a:buClr>
                <a:srgbClr val="1F4E79"/>
              </a:buClr>
              <a:buFont typeface="Arial"/>
              <a:buChar char="•"/>
            </a:pPr>
            <a:r>
              <a:rPr lang="pl-PL" sz="2200" b="0" strike="noStrike" spc="-1">
                <a:solidFill>
                  <a:srgbClr val="1F4E79"/>
                </a:solidFill>
                <a:latin typeface="Calibri"/>
              </a:rPr>
              <a:t>SPA Inventory</a:t>
            </a:r>
            <a:endParaRPr lang="en-GB" sz="2200" b="0" strike="noStrike" spc="-1">
              <a:latin typeface="Arial"/>
            </a:endParaRPr>
          </a:p>
          <a:p>
            <a:pPr>
              <a:lnSpc>
                <a:spcPct val="90000"/>
              </a:lnSpc>
              <a:spcBef>
                <a:spcPts val="1001"/>
              </a:spcBef>
              <a:tabLst>
                <a:tab pos="0" algn="l"/>
              </a:tabLst>
            </a:pPr>
            <a:endParaRPr lang="en-GB" sz="2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 name="Title 2"/>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pl-PL" sz="3200" b="1" strike="noStrike" spc="-1">
                <a:solidFill>
                  <a:srgbClr val="1F4E79"/>
                </a:solidFill>
                <a:latin typeface="Calibri"/>
              </a:rPr>
              <a:t>NMaaS for CNaaS</a:t>
            </a:r>
            <a:endParaRPr lang="en-US" sz="3200" b="0" strike="noStrike" spc="-1">
              <a:solidFill>
                <a:srgbClr val="000000"/>
              </a:solidFill>
              <a:latin typeface="Calibri"/>
            </a:endParaRPr>
          </a:p>
        </p:txBody>
      </p:sp>
      <p:sp>
        <p:nvSpPr>
          <p:cNvPr id="144" name="Title 2"/>
          <p:cNvSpPr/>
          <p:nvPr/>
        </p:nvSpPr>
        <p:spPr>
          <a:xfrm>
            <a:off x="815040" y="1523160"/>
            <a:ext cx="5336640" cy="1098720"/>
          </a:xfrm>
          <a:prstGeom prst="rect">
            <a:avLst/>
          </a:prstGeom>
          <a:noFill/>
          <a:ln w="0">
            <a:noFill/>
          </a:ln>
          <a:effectLst>
            <a:softEdge rad="127080"/>
          </a:effectLst>
        </p:spPr>
        <p:style>
          <a:lnRef idx="0">
            <a:scrgbClr r="0" g="0" b="0"/>
          </a:lnRef>
          <a:fillRef idx="0">
            <a:scrgbClr r="0" g="0" b="0"/>
          </a:fillRef>
          <a:effectRef idx="0">
            <a:scrgbClr r="0" g="0" b="0"/>
          </a:effectRef>
          <a:fontRef idx="minor"/>
        </p:style>
        <p:txBody>
          <a:bodyPr anchor="ctr">
            <a:normAutofit/>
          </a:bodyPr>
          <a:lstStyle/>
          <a:p>
            <a:pPr algn="ctr">
              <a:lnSpc>
                <a:spcPct val="90000"/>
              </a:lnSpc>
            </a:pPr>
            <a:r>
              <a:rPr lang="en-US" sz="2300" b="1" strike="noStrike" spc="-1">
                <a:solidFill>
                  <a:srgbClr val="1F4E79"/>
                </a:solidFill>
                <a:latin typeface="Calibri"/>
              </a:rPr>
              <a:t>Fills the infrastructure gaps observed by CNaaS institutions</a:t>
            </a:r>
            <a:endParaRPr lang="en-GB" sz="2300" b="0" strike="noStrike" spc="-1">
              <a:latin typeface="Arial"/>
            </a:endParaRPr>
          </a:p>
        </p:txBody>
      </p:sp>
      <p:sp>
        <p:nvSpPr>
          <p:cNvPr id="145" name="Title 1"/>
          <p:cNvSpPr/>
          <p:nvPr/>
        </p:nvSpPr>
        <p:spPr>
          <a:xfrm>
            <a:off x="6308280" y="1523160"/>
            <a:ext cx="5027400" cy="1098720"/>
          </a:xfrm>
          <a:prstGeom prst="rect">
            <a:avLst/>
          </a:prstGeom>
          <a:noFill/>
          <a:ln w="0">
            <a:noFill/>
          </a:ln>
          <a:effectLst>
            <a:softEdge rad="127080"/>
          </a:effectLst>
        </p:spPr>
        <p:style>
          <a:lnRef idx="0">
            <a:scrgbClr r="0" g="0" b="0"/>
          </a:lnRef>
          <a:fillRef idx="0">
            <a:scrgbClr r="0" g="0" b="0"/>
          </a:fillRef>
          <a:effectRef idx="0">
            <a:scrgbClr r="0" g="0" b="0"/>
          </a:effectRef>
          <a:fontRef idx="minor"/>
        </p:style>
        <p:txBody>
          <a:bodyPr anchor="ctr">
            <a:normAutofit/>
          </a:bodyPr>
          <a:lstStyle/>
          <a:p>
            <a:pPr algn="ctr">
              <a:lnSpc>
                <a:spcPct val="90000"/>
              </a:lnSpc>
            </a:pPr>
            <a:r>
              <a:rPr lang="en-US" sz="2400" b="1" strike="noStrike" spc="-1">
                <a:solidFill>
                  <a:srgbClr val="1F4E79"/>
                </a:solidFill>
                <a:latin typeface="Calibri"/>
              </a:rPr>
              <a:t>Assists CNaaS operators and managers</a:t>
            </a:r>
            <a:endParaRPr lang="en-GB" sz="2400" b="0" strike="noStrike" spc="-1">
              <a:latin typeface="Arial"/>
            </a:endParaRPr>
          </a:p>
        </p:txBody>
      </p:sp>
      <p:sp>
        <p:nvSpPr>
          <p:cNvPr id="146" name="Content Placeholder 2"/>
          <p:cNvSpPr txBox="1"/>
          <p:nvPr/>
        </p:nvSpPr>
        <p:spPr>
          <a:xfrm>
            <a:off x="815040" y="2622240"/>
            <a:ext cx="5336640" cy="3431160"/>
          </a:xfrm>
          <a:prstGeom prst="rect">
            <a:avLst/>
          </a:prstGeom>
          <a:noFill/>
          <a:ln w="0">
            <a:noFill/>
          </a:ln>
        </p:spPr>
        <p:txBody>
          <a:bodyPr>
            <a:noAutofit/>
          </a:bodyPr>
          <a:lstStyle/>
          <a:p>
            <a:pPr>
              <a:lnSpc>
                <a:spcPct val="90000"/>
              </a:lnSpc>
              <a:spcBef>
                <a:spcPts val="1001"/>
              </a:spcBef>
              <a:spcAft>
                <a:spcPts val="601"/>
              </a:spcAft>
              <a:tabLst>
                <a:tab pos="0" algn="l"/>
              </a:tabLst>
            </a:pPr>
            <a:r>
              <a:rPr lang="en-GB" sz="2200" b="0" strike="noStrike" spc="-1">
                <a:solidFill>
                  <a:srgbClr val="1F4E79"/>
                </a:solidFill>
                <a:latin typeface="Calibri"/>
                <a:ea typeface="Ayuthaya"/>
              </a:rPr>
              <a:t>CNaaS institutions – Campuses or Schools – </a:t>
            </a:r>
            <a:r>
              <a:rPr lang="en-GB" sz="2200" b="1" strike="noStrike" spc="-1">
                <a:solidFill>
                  <a:srgbClr val="1F4E79"/>
                </a:solidFill>
                <a:latin typeface="Calibri"/>
                <a:ea typeface="Ayuthaya"/>
              </a:rPr>
              <a:t>don't want to manage</a:t>
            </a:r>
            <a:endParaRPr lang="en-US" sz="2200" b="0" strike="noStrike" spc="-1">
              <a:solidFill>
                <a:srgbClr val="1F4E79"/>
              </a:solidFill>
              <a:latin typeface="Calibri"/>
            </a:endParaRPr>
          </a:p>
          <a:p>
            <a:pPr marL="228600" indent="-228240">
              <a:lnSpc>
                <a:spcPct val="90000"/>
              </a:lnSpc>
              <a:spcBef>
                <a:spcPts val="1599"/>
              </a:spcBef>
              <a:buClr>
                <a:srgbClr val="1F4E79"/>
              </a:buClr>
              <a:buFont typeface="Arial"/>
              <a:buChar char="•"/>
              <a:tabLst>
                <a:tab pos="0" algn="l"/>
              </a:tabLst>
            </a:pPr>
            <a:r>
              <a:rPr lang="en-GB" sz="2200" b="0" strike="noStrike" spc="-1">
                <a:solidFill>
                  <a:srgbClr val="1F4E79"/>
                </a:solidFill>
                <a:latin typeface="Calibri"/>
                <a:ea typeface="Ayuthaya"/>
              </a:rPr>
              <a:t>The infrastructure needed to manage networks</a:t>
            </a:r>
            <a:endParaRPr lang="en-US" sz="2200" b="0" strike="noStrike" spc="-1">
              <a:solidFill>
                <a:srgbClr val="1F4E79"/>
              </a:solidFill>
              <a:latin typeface="Calibri"/>
            </a:endParaRPr>
          </a:p>
          <a:p>
            <a:pPr marL="685800" lvl="1" indent="-228240">
              <a:lnSpc>
                <a:spcPct val="90000"/>
              </a:lnSpc>
              <a:spcBef>
                <a:spcPts val="499"/>
              </a:spcBef>
              <a:buClr>
                <a:srgbClr val="1F4E79"/>
              </a:buClr>
              <a:buFont typeface="Wingdings" charset="2"/>
              <a:buChar char=""/>
              <a:tabLst>
                <a:tab pos="0" algn="l"/>
              </a:tabLst>
            </a:pPr>
            <a:r>
              <a:rPr lang="en-GB" sz="2200" b="1" strike="noStrike" spc="-1">
                <a:solidFill>
                  <a:srgbClr val="1F4E79"/>
                </a:solidFill>
                <a:latin typeface="Calibri"/>
                <a:ea typeface="Ayuthaya"/>
              </a:rPr>
              <a:t>NMaaS provides the infrastructure</a:t>
            </a:r>
            <a:endParaRPr lang="en-US" sz="2200" b="0" strike="noStrike" spc="-1">
              <a:solidFill>
                <a:srgbClr val="1F4E79"/>
              </a:solidFill>
              <a:latin typeface="Calibri"/>
            </a:endParaRPr>
          </a:p>
          <a:p>
            <a:pPr marL="228600" indent="-228240">
              <a:lnSpc>
                <a:spcPct val="90000"/>
              </a:lnSpc>
              <a:spcBef>
                <a:spcPts val="1001"/>
              </a:spcBef>
              <a:buClr>
                <a:srgbClr val="1F4E79"/>
              </a:buClr>
              <a:buFont typeface="Arial"/>
              <a:buChar char="•"/>
              <a:tabLst>
                <a:tab pos="0" algn="l"/>
              </a:tabLst>
            </a:pPr>
            <a:r>
              <a:rPr lang="en-GB" sz="2200" b="0" strike="noStrike" spc="-1">
                <a:solidFill>
                  <a:srgbClr val="1F4E79"/>
                </a:solidFill>
                <a:latin typeface="Calibri"/>
                <a:ea typeface="Ayuthaya"/>
              </a:rPr>
              <a:t>The tools needed to manage networks</a:t>
            </a:r>
            <a:endParaRPr lang="en-US" sz="2200" b="0" strike="noStrike" spc="-1">
              <a:solidFill>
                <a:srgbClr val="1F4E79"/>
              </a:solidFill>
              <a:latin typeface="Calibri"/>
            </a:endParaRPr>
          </a:p>
          <a:p>
            <a:pPr marL="685800" lvl="1" indent="-228240">
              <a:lnSpc>
                <a:spcPct val="90000"/>
              </a:lnSpc>
              <a:spcBef>
                <a:spcPts val="1001"/>
              </a:spcBef>
              <a:buClr>
                <a:srgbClr val="1F4E79"/>
              </a:buClr>
              <a:buFont typeface="Wingdings" charset="2"/>
              <a:buChar char=""/>
              <a:tabLst>
                <a:tab pos="0" algn="l"/>
              </a:tabLst>
            </a:pPr>
            <a:r>
              <a:rPr lang="en-GB" sz="2200" b="1" strike="noStrike" spc="-1">
                <a:solidFill>
                  <a:srgbClr val="1F4E79"/>
                </a:solidFill>
                <a:latin typeface="Calibri"/>
                <a:ea typeface="Ayuthaya"/>
              </a:rPr>
              <a:t>NMaaS provides </a:t>
            </a:r>
            <a:r>
              <a:rPr lang="pl-PL" sz="2200" b="1" strike="noStrike" spc="-1">
                <a:solidFill>
                  <a:srgbClr val="1F4E79"/>
                </a:solidFill>
                <a:latin typeface="Calibri"/>
                <a:ea typeface="Ayuthaya"/>
              </a:rPr>
              <a:t>and </a:t>
            </a:r>
            <a:r>
              <a:rPr lang="en-US" sz="2200" b="1" strike="noStrike" spc="-1">
                <a:solidFill>
                  <a:srgbClr val="1F4E79"/>
                </a:solidFill>
                <a:latin typeface="Calibri"/>
                <a:ea typeface="Ayuthaya"/>
              </a:rPr>
              <a:t>maintains</a:t>
            </a:r>
            <a:r>
              <a:rPr lang="pl-PL" sz="2200" b="1" strike="noStrike" spc="-1">
                <a:solidFill>
                  <a:srgbClr val="1F4E79"/>
                </a:solidFill>
                <a:latin typeface="Calibri"/>
                <a:ea typeface="Ayuthaya"/>
              </a:rPr>
              <a:t> </a:t>
            </a:r>
            <a:r>
              <a:rPr lang="en-GB" sz="2200" b="1" strike="noStrike" spc="-1">
                <a:solidFill>
                  <a:srgbClr val="1F4E79"/>
                </a:solidFill>
                <a:latin typeface="Calibri"/>
                <a:ea typeface="Ayuthaya"/>
              </a:rPr>
              <a:t>the tools</a:t>
            </a:r>
            <a:endParaRPr lang="en-US" sz="2200" b="0" strike="noStrike" spc="-1">
              <a:solidFill>
                <a:srgbClr val="1F4E79"/>
              </a:solidFill>
              <a:latin typeface="Calibri"/>
            </a:endParaRPr>
          </a:p>
        </p:txBody>
      </p:sp>
      <p:sp>
        <p:nvSpPr>
          <p:cNvPr id="147" name="Content Placeholder 2"/>
          <p:cNvSpPr/>
          <p:nvPr/>
        </p:nvSpPr>
        <p:spPr>
          <a:xfrm>
            <a:off x="6308280" y="2622240"/>
            <a:ext cx="5180040" cy="3431160"/>
          </a:xfrm>
          <a:prstGeom prst="rect">
            <a:avLst/>
          </a:prstGeom>
          <a:noFill/>
          <a:ln w="0">
            <a:noFill/>
          </a:ln>
        </p:spPr>
        <p:style>
          <a:lnRef idx="0">
            <a:scrgbClr r="0" g="0" b="0"/>
          </a:lnRef>
          <a:fillRef idx="0">
            <a:scrgbClr r="0" g="0" b="0"/>
          </a:fillRef>
          <a:effectRef idx="0">
            <a:scrgbClr r="0" g="0" b="0"/>
          </a:effectRef>
          <a:fontRef idx="minor"/>
        </p:style>
        <p:txBody>
          <a:bodyPr>
            <a:normAutofit/>
          </a:bodyPr>
          <a:lstStyle/>
          <a:p>
            <a:pPr>
              <a:lnSpc>
                <a:spcPct val="90000"/>
              </a:lnSpc>
              <a:spcBef>
                <a:spcPts val="1001"/>
              </a:spcBef>
              <a:spcAft>
                <a:spcPts val="601"/>
              </a:spcAft>
              <a:tabLst>
                <a:tab pos="0" algn="l"/>
              </a:tabLst>
            </a:pPr>
            <a:r>
              <a:rPr lang="en-GB" sz="2200" b="0" strike="noStrike" spc="-1">
                <a:solidFill>
                  <a:srgbClr val="1F4E79"/>
                </a:solidFill>
                <a:latin typeface="Calibri"/>
                <a:ea typeface="Ayuthaya"/>
              </a:rPr>
              <a:t>CNaaS operators and managers</a:t>
            </a:r>
            <a:r>
              <a:rPr lang="en-GB" sz="2200" b="0" strike="noStrike" spc="-1">
                <a:solidFill>
                  <a:srgbClr val="CC007B"/>
                </a:solidFill>
                <a:latin typeface="Calibri"/>
                <a:ea typeface="Ayuthaya"/>
              </a:rPr>
              <a:t> </a:t>
            </a:r>
            <a:r>
              <a:rPr lang="en-GB" sz="2200" b="1" strike="noStrike" spc="-1">
                <a:solidFill>
                  <a:srgbClr val="1F4E79"/>
                </a:solidFill>
                <a:latin typeface="Calibri"/>
                <a:ea typeface="Ayuthaya"/>
              </a:rPr>
              <a:t>don't want </a:t>
            </a:r>
            <a:r>
              <a:rPr lang="en-GB" sz="2200" b="0" strike="noStrike" spc="-1">
                <a:solidFill>
                  <a:srgbClr val="1F4E79"/>
                </a:solidFill>
                <a:latin typeface="Calibri"/>
                <a:ea typeface="Ayuthaya"/>
              </a:rPr>
              <a:t>to have a separate monitoring infrastructure for each network they manage</a:t>
            </a:r>
            <a:endParaRPr lang="en-GB" sz="2200" b="0" strike="noStrike" spc="-1">
              <a:latin typeface="Arial"/>
            </a:endParaRPr>
          </a:p>
          <a:p>
            <a:pPr marL="228600" indent="-228240">
              <a:lnSpc>
                <a:spcPct val="90000"/>
              </a:lnSpc>
              <a:spcBef>
                <a:spcPts val="1001"/>
              </a:spcBef>
              <a:buClr>
                <a:srgbClr val="1F4E79"/>
              </a:buClr>
              <a:buFont typeface="Wingdings" charset="2"/>
              <a:buChar char=""/>
              <a:tabLst>
                <a:tab pos="0" algn="l"/>
              </a:tabLst>
            </a:pPr>
            <a:r>
              <a:rPr lang="en-GB" sz="2200" b="1" strike="noStrike" spc="-1">
                <a:solidFill>
                  <a:srgbClr val="1F4E79"/>
                </a:solidFill>
                <a:latin typeface="Calibri"/>
                <a:ea typeface="Ayuthaya"/>
              </a:rPr>
              <a:t>NMaaS enables multi-tenant usage</a:t>
            </a:r>
            <a:endParaRPr lang="en-GB" sz="2200" b="0" strike="noStrike" spc="-1">
              <a:latin typeface="Arial"/>
            </a:endParaRPr>
          </a:p>
          <a:p>
            <a:pPr marL="228600" indent="-228240">
              <a:lnSpc>
                <a:spcPct val="90000"/>
              </a:lnSpc>
              <a:spcBef>
                <a:spcPts val="1001"/>
              </a:spcBef>
              <a:buClr>
                <a:srgbClr val="1F4E79"/>
              </a:buClr>
              <a:buFont typeface="Wingdings" charset="2"/>
              <a:buChar char=""/>
              <a:tabLst>
                <a:tab pos="0" algn="l"/>
              </a:tabLst>
            </a:pPr>
            <a:r>
              <a:rPr lang="en-GB" sz="2200" b="1" strike="noStrike" spc="-1">
                <a:solidFill>
                  <a:srgbClr val="1F4E79"/>
                </a:solidFill>
                <a:latin typeface="Calibri"/>
                <a:ea typeface="Ayuthaya"/>
              </a:rPr>
              <a:t>A domain per network</a:t>
            </a:r>
            <a:endParaRPr lang="en-GB" sz="2200" b="0" strike="noStrike" spc="-1">
              <a:latin typeface="Arial"/>
            </a:endParaRPr>
          </a:p>
          <a:p>
            <a:pPr marL="228600" indent="-228240">
              <a:lnSpc>
                <a:spcPct val="90000"/>
              </a:lnSpc>
              <a:spcBef>
                <a:spcPts val="1001"/>
              </a:spcBef>
              <a:buClr>
                <a:srgbClr val="1F4E79"/>
              </a:buClr>
              <a:buFont typeface="Wingdings" charset="2"/>
              <a:buChar char=""/>
              <a:tabLst>
                <a:tab pos="0" algn="l"/>
              </a:tabLst>
            </a:pPr>
            <a:r>
              <a:rPr lang="en-GB" sz="2200" b="1" strike="noStrike" spc="-1">
                <a:solidFill>
                  <a:srgbClr val="1F4E79"/>
                </a:solidFill>
                <a:latin typeface="Calibri"/>
                <a:ea typeface="Ayuthaya"/>
              </a:rPr>
              <a:t>Multiple domains per user</a:t>
            </a:r>
            <a:r>
              <a:rPr lang="pl-PL" sz="2200" b="1" strike="noStrike" spc="-1">
                <a:solidFill>
                  <a:srgbClr val="1F4E79"/>
                </a:solidFill>
                <a:latin typeface="Calibri"/>
                <a:ea typeface="Ayuthaya"/>
              </a:rPr>
              <a:t> </a:t>
            </a:r>
            <a:r>
              <a:rPr lang="en-GB" sz="2200" b="1" strike="noStrike" spc="-1">
                <a:solidFill>
                  <a:srgbClr val="1F4E79"/>
                </a:solidFill>
                <a:latin typeface="Calibri"/>
                <a:ea typeface="Ayuthaya"/>
              </a:rPr>
              <a:t>/</a:t>
            </a:r>
            <a:r>
              <a:rPr lang="pl-PL" sz="2200" b="1" strike="noStrike" spc="-1">
                <a:solidFill>
                  <a:srgbClr val="1F4E79"/>
                </a:solidFill>
                <a:latin typeface="Calibri"/>
                <a:ea typeface="Ayuthaya"/>
              </a:rPr>
              <a:t> </a:t>
            </a:r>
            <a:r>
              <a:rPr lang="en-GB" sz="2200" b="1" strike="noStrike" spc="-1">
                <a:solidFill>
                  <a:srgbClr val="1F4E79"/>
                </a:solidFill>
                <a:latin typeface="Calibri"/>
                <a:ea typeface="Ayuthaya"/>
              </a:rPr>
              <a:t>CNaaS operator</a:t>
            </a:r>
            <a:endParaRPr lang="en-GB" sz="2200" b="0" strike="noStrike" spc="-1">
              <a:latin typeface="Arial"/>
            </a:endParaRPr>
          </a:p>
        </p:txBody>
      </p:sp>
    </p:spTree>
    <p:extLst>
      <p:ext uri="{BB962C8B-B14F-4D97-AF65-F5344CB8AC3E}">
        <p14:creationId xmlns:p14="http://schemas.microsoft.com/office/powerpoint/2010/main" val="37977451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itle 2"/>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sr-Latn-RS" sz="3200" b="1" strike="noStrike" spc="-1" dirty="0">
                <a:solidFill>
                  <a:srgbClr val="1F4E79"/>
                </a:solidFill>
                <a:latin typeface="Calibri"/>
              </a:rPr>
              <a:t>How</a:t>
            </a:r>
            <a:r>
              <a:rPr lang="en-US" sz="3200" b="1" strike="noStrike" spc="-1" dirty="0">
                <a:solidFill>
                  <a:srgbClr val="1F4E79"/>
                </a:solidFill>
                <a:latin typeface="Calibri"/>
              </a:rPr>
              <a:t> </a:t>
            </a:r>
            <a:r>
              <a:rPr lang="en-US" sz="3200" b="1" spc="-1" dirty="0">
                <a:solidFill>
                  <a:srgbClr val="1F4E79"/>
                </a:solidFill>
                <a:latin typeface="Calibri"/>
              </a:rPr>
              <a:t>can you use </a:t>
            </a:r>
            <a:r>
              <a:rPr lang="pl-PL" sz="3200" b="1" strike="noStrike" spc="-1" dirty="0">
                <a:solidFill>
                  <a:srgbClr val="1F4E79"/>
                </a:solidFill>
                <a:latin typeface="Calibri"/>
              </a:rPr>
              <a:t>N</a:t>
            </a:r>
            <a:r>
              <a:rPr lang="sr-Latn-RS" sz="3200" b="1" strike="noStrike" spc="-1" dirty="0">
                <a:solidFill>
                  <a:srgbClr val="1F4E79"/>
                </a:solidFill>
                <a:latin typeface="Calibri"/>
              </a:rPr>
              <a:t>MaaS</a:t>
            </a:r>
            <a:r>
              <a:rPr lang="en-US" sz="3200" b="1" strike="noStrike" spc="-1" dirty="0">
                <a:solidFill>
                  <a:srgbClr val="1F4E79"/>
                </a:solidFill>
                <a:latin typeface="Calibri"/>
              </a:rPr>
              <a:t> service</a:t>
            </a:r>
            <a:r>
              <a:rPr lang="sr-Latn-RS" sz="3200" b="1" strike="noStrike" spc="-1" dirty="0">
                <a:solidFill>
                  <a:srgbClr val="1F4E79"/>
                </a:solidFill>
                <a:latin typeface="Calibri"/>
              </a:rPr>
              <a:t>?</a:t>
            </a:r>
            <a:endParaRPr lang="en-US" sz="3200" b="0" strike="noStrike" spc="-1" dirty="0">
              <a:solidFill>
                <a:srgbClr val="000000"/>
              </a:solidFill>
              <a:latin typeface="Calibri"/>
            </a:endParaRPr>
          </a:p>
        </p:txBody>
      </p:sp>
      <p:sp>
        <p:nvSpPr>
          <p:cNvPr id="149" name="Content Placeholder 1"/>
          <p:cNvSpPr txBox="1"/>
          <p:nvPr/>
        </p:nvSpPr>
        <p:spPr>
          <a:xfrm>
            <a:off x="999000" y="1428120"/>
            <a:ext cx="10088640" cy="4350960"/>
          </a:xfrm>
          <a:prstGeom prst="rect">
            <a:avLst/>
          </a:prstGeom>
          <a:noFill/>
          <a:ln w="0">
            <a:noFill/>
          </a:ln>
        </p:spPr>
        <p:txBody>
          <a:bodyPr>
            <a:noAutofit/>
          </a:bodyPr>
          <a:lstStyle/>
          <a:p>
            <a:pPr>
              <a:lnSpc>
                <a:spcPct val="90000"/>
              </a:lnSpc>
              <a:spcBef>
                <a:spcPts val="1001"/>
              </a:spcBef>
              <a:tabLst>
                <a:tab pos="0" algn="l"/>
              </a:tabLst>
            </a:pPr>
            <a:r>
              <a:rPr lang="en-US" sz="2200" b="0" strike="noStrike" spc="-1">
                <a:solidFill>
                  <a:srgbClr val="1F4E79"/>
                </a:solidFill>
                <a:latin typeface="Calibri"/>
              </a:rPr>
              <a:t>To try NMaaS out or test offered applications</a:t>
            </a:r>
          </a:p>
          <a:p>
            <a:pPr>
              <a:lnSpc>
                <a:spcPct val="90000"/>
              </a:lnSpc>
              <a:spcBef>
                <a:spcPts val="1001"/>
              </a:spcBef>
              <a:tabLst>
                <a:tab pos="0" algn="l"/>
              </a:tabLst>
            </a:pPr>
            <a:r>
              <a:rPr lang="en-US" sz="2200" b="0" strike="noStrike" spc="-1">
                <a:solidFill>
                  <a:srgbClr val="1F4E79"/>
                </a:solidFill>
                <a:latin typeface="Calibri"/>
              </a:rPr>
              <a:t>use</a:t>
            </a:r>
            <a:r>
              <a:rPr lang="pl-PL" sz="2200" b="0" strike="noStrike" spc="-1">
                <a:solidFill>
                  <a:srgbClr val="1F4E79"/>
                </a:solidFill>
                <a:latin typeface="Calibri"/>
              </a:rPr>
              <a:t> NMaaS </a:t>
            </a:r>
            <a:r>
              <a:rPr lang="en-US" sz="2200" b="0" strike="noStrike" spc="-1">
                <a:solidFill>
                  <a:srgbClr val="1F4E79"/>
                </a:solidFill>
                <a:latin typeface="Calibri"/>
              </a:rPr>
              <a:t>sandbox</a:t>
            </a:r>
            <a:r>
              <a:rPr lang="pl-PL" sz="2200" b="0" strike="noStrike" spc="-1">
                <a:solidFill>
                  <a:srgbClr val="1F4E79"/>
                </a:solidFill>
                <a:latin typeface="Calibri"/>
              </a:rPr>
              <a:t> </a:t>
            </a:r>
            <a:r>
              <a:rPr lang="en-US" sz="2200" b="0" strike="noStrike" spc="-1">
                <a:solidFill>
                  <a:srgbClr val="1F4E79"/>
                </a:solidFill>
                <a:latin typeface="Calibri"/>
              </a:rPr>
              <a:t>instance</a:t>
            </a:r>
            <a:r>
              <a:rPr lang="pl-PL" sz="2200" b="0" strike="noStrike" spc="-1">
                <a:solidFill>
                  <a:srgbClr val="1F4E79"/>
                </a:solidFill>
                <a:latin typeface="Calibri"/>
              </a:rPr>
              <a:t>: </a:t>
            </a:r>
            <a:r>
              <a:rPr lang="en-US" sz="2200" b="0" i="1" u="sng" strike="noStrike" spc="-1">
                <a:solidFill>
                  <a:srgbClr val="033261"/>
                </a:solidFill>
                <a:uFillTx/>
                <a:latin typeface="Calibri"/>
                <a:hlinkClick r:id="rId3"/>
              </a:rPr>
              <a:t>https://nmaas.geant.org</a:t>
            </a:r>
            <a:endParaRPr lang="en-US" sz="2200" b="0" strike="noStrike" spc="-1">
              <a:solidFill>
                <a:srgbClr val="1F4E79"/>
              </a:solidFill>
              <a:latin typeface="Calibri"/>
            </a:endParaRPr>
          </a:p>
          <a:p>
            <a:pPr>
              <a:lnSpc>
                <a:spcPct val="90000"/>
              </a:lnSpc>
              <a:spcBef>
                <a:spcPts val="1001"/>
              </a:spcBef>
              <a:tabLst>
                <a:tab pos="0" algn="l"/>
              </a:tabLst>
            </a:pPr>
            <a:r>
              <a:rPr lang="pl-PL" sz="2000" b="0" i="1" strike="noStrike" spc="-1">
                <a:solidFill>
                  <a:srgbClr val="1F4E79"/>
                </a:solidFill>
                <a:latin typeface="Calibri"/>
              </a:rPr>
              <a:t>(no </a:t>
            </a:r>
            <a:r>
              <a:rPr lang="en-US" sz="2000" b="0" i="1" strike="noStrike" spc="-1">
                <a:solidFill>
                  <a:srgbClr val="1F4E79"/>
                </a:solidFill>
                <a:latin typeface="Calibri"/>
              </a:rPr>
              <a:t>configuration overhead, demo applications already deployed</a:t>
            </a:r>
            <a:r>
              <a:rPr lang="pl-PL" sz="2000" b="0" i="1" strike="noStrike" spc="-1">
                <a:solidFill>
                  <a:srgbClr val="1F4E79"/>
                </a:solidFill>
                <a:latin typeface="Calibri"/>
              </a:rPr>
              <a:t>)</a:t>
            </a:r>
            <a:endParaRPr lang="en-US" sz="2000" b="0" strike="noStrike" spc="-1">
              <a:solidFill>
                <a:srgbClr val="1F4E79"/>
              </a:solidFill>
              <a:latin typeface="Calibri"/>
            </a:endParaRPr>
          </a:p>
          <a:p>
            <a:pPr>
              <a:lnSpc>
                <a:spcPct val="90000"/>
              </a:lnSpc>
              <a:spcBef>
                <a:spcPts val="1001"/>
              </a:spcBef>
              <a:tabLst>
                <a:tab pos="0" algn="l"/>
              </a:tabLst>
            </a:pPr>
            <a:endParaRPr lang="en-US" sz="2000" b="0" strike="noStrike" spc="-1">
              <a:solidFill>
                <a:srgbClr val="1F4E79"/>
              </a:solidFill>
              <a:latin typeface="Calibri"/>
            </a:endParaRPr>
          </a:p>
          <a:p>
            <a:pPr>
              <a:lnSpc>
                <a:spcPct val="90000"/>
              </a:lnSpc>
              <a:spcBef>
                <a:spcPts val="1001"/>
              </a:spcBef>
              <a:tabLst>
                <a:tab pos="0" algn="l"/>
              </a:tabLst>
            </a:pPr>
            <a:r>
              <a:rPr lang="en-US" sz="2200" b="0" strike="noStrike" spc="-1">
                <a:solidFill>
                  <a:srgbClr val="1F4E79"/>
                </a:solidFill>
                <a:latin typeface="Calibri"/>
              </a:rPr>
              <a:t>To set up your own</a:t>
            </a:r>
            <a:r>
              <a:rPr lang="pl-PL" sz="2200" b="0" strike="noStrike" spc="-1">
                <a:solidFill>
                  <a:srgbClr val="1F4E79"/>
                </a:solidFill>
                <a:latin typeface="Calibri"/>
              </a:rPr>
              <a:t> </a:t>
            </a:r>
            <a:r>
              <a:rPr lang="en-US" sz="2200" b="0" strike="noStrike" spc="-1">
                <a:solidFill>
                  <a:srgbClr val="1F4E79"/>
                </a:solidFill>
                <a:latin typeface="Calibri"/>
              </a:rPr>
              <a:t>NMS on </a:t>
            </a:r>
            <a:r>
              <a:rPr lang="pl-PL" sz="2200" b="0" strike="noStrike" spc="-1">
                <a:solidFill>
                  <a:srgbClr val="1F4E79"/>
                </a:solidFill>
                <a:latin typeface="Calibri"/>
              </a:rPr>
              <a:t>the central </a:t>
            </a:r>
            <a:r>
              <a:rPr lang="en-US" sz="2200" b="0" strike="noStrike" spc="-1">
                <a:solidFill>
                  <a:srgbClr val="1F4E79"/>
                </a:solidFill>
                <a:latin typeface="Calibri"/>
              </a:rPr>
              <a:t>GÉANT NMaaS</a:t>
            </a:r>
          </a:p>
          <a:p>
            <a:pPr>
              <a:lnSpc>
                <a:spcPct val="90000"/>
              </a:lnSpc>
              <a:spcBef>
                <a:spcPts val="1001"/>
              </a:spcBef>
              <a:tabLst>
                <a:tab pos="0" algn="l"/>
              </a:tabLst>
            </a:pPr>
            <a:r>
              <a:rPr lang="en-US" sz="2200" b="0" strike="noStrike" spc="-1">
                <a:solidFill>
                  <a:srgbClr val="1F4E79"/>
                </a:solidFill>
                <a:latin typeface="Calibri"/>
              </a:rPr>
              <a:t>NMaaS production instance</a:t>
            </a:r>
            <a:r>
              <a:rPr lang="pl-PL" sz="2200" b="0" strike="noStrike" spc="-1">
                <a:solidFill>
                  <a:srgbClr val="1F4E79"/>
                </a:solidFill>
                <a:latin typeface="Calibri"/>
              </a:rPr>
              <a:t>: </a:t>
            </a:r>
            <a:r>
              <a:rPr lang="en-US" sz="2200" b="0" i="1" u="sng" strike="noStrike" spc="-1">
                <a:solidFill>
                  <a:srgbClr val="033261"/>
                </a:solidFill>
                <a:uFillTx/>
                <a:latin typeface="Calibri"/>
                <a:hlinkClick r:id="rId4"/>
              </a:rPr>
              <a:t>https://nmaas.eu</a:t>
            </a:r>
            <a:endParaRPr lang="en-US" sz="2200" b="0" strike="noStrike" spc="-1">
              <a:solidFill>
                <a:srgbClr val="1F4E79"/>
              </a:solidFill>
              <a:latin typeface="Calibri"/>
            </a:endParaRPr>
          </a:p>
          <a:p>
            <a:pPr>
              <a:lnSpc>
                <a:spcPct val="90000"/>
              </a:lnSpc>
              <a:spcBef>
                <a:spcPts val="1001"/>
              </a:spcBef>
              <a:tabLst>
                <a:tab pos="0" algn="l"/>
              </a:tabLst>
            </a:pPr>
            <a:r>
              <a:rPr lang="pl-PL" sz="2000" b="0" i="1" strike="noStrike" spc="-1">
                <a:solidFill>
                  <a:srgbClr val="1F4E79"/>
                </a:solidFill>
                <a:latin typeface="Calibri"/>
              </a:rPr>
              <a:t>(</a:t>
            </a:r>
            <a:r>
              <a:rPr lang="en-US" sz="2000" b="0" i="1" strike="noStrike" spc="-1">
                <a:solidFill>
                  <a:srgbClr val="1F4E79"/>
                </a:solidFill>
                <a:latin typeface="Calibri"/>
              </a:rPr>
              <a:t>secure, fully supported)</a:t>
            </a:r>
            <a:endParaRPr lang="en-US" sz="2000" b="0" strike="noStrike" spc="-1">
              <a:solidFill>
                <a:srgbClr val="1F4E79"/>
              </a:solidFill>
              <a:latin typeface="Calibri"/>
            </a:endParaRPr>
          </a:p>
          <a:p>
            <a:pPr>
              <a:lnSpc>
                <a:spcPct val="90000"/>
              </a:lnSpc>
              <a:spcBef>
                <a:spcPts val="1001"/>
              </a:spcBef>
              <a:tabLst>
                <a:tab pos="0" algn="l"/>
              </a:tabLst>
            </a:pPr>
            <a:endParaRPr lang="en-US" sz="2000" b="0" strike="noStrike" spc="-1">
              <a:solidFill>
                <a:srgbClr val="1F4E79"/>
              </a:solidFill>
              <a:latin typeface="Calibri"/>
            </a:endParaRPr>
          </a:p>
          <a:p>
            <a:pPr>
              <a:lnSpc>
                <a:spcPct val="90000"/>
              </a:lnSpc>
              <a:spcBef>
                <a:spcPts val="1001"/>
              </a:spcBef>
              <a:tabLst>
                <a:tab pos="0" algn="l"/>
              </a:tabLst>
            </a:pPr>
            <a:r>
              <a:rPr lang="en-US" sz="2200" b="0" strike="noStrike" spc="-1">
                <a:solidFill>
                  <a:srgbClr val="1F4E79"/>
                </a:solidFill>
                <a:latin typeface="Calibri"/>
              </a:rPr>
              <a:t>To run your own instance of NMaaS</a:t>
            </a:r>
          </a:p>
          <a:p>
            <a:pPr>
              <a:lnSpc>
                <a:spcPct val="90000"/>
              </a:lnSpc>
              <a:spcBef>
                <a:spcPts val="1001"/>
              </a:spcBef>
              <a:tabLst>
                <a:tab pos="0" algn="l"/>
              </a:tabLst>
            </a:pPr>
            <a:r>
              <a:rPr lang="en-US" sz="2200" b="0" strike="noStrike" spc="-1">
                <a:solidFill>
                  <a:srgbClr val="1F4E79"/>
                </a:solidFill>
                <a:latin typeface="Calibri"/>
              </a:rPr>
              <a:t>visit</a:t>
            </a:r>
            <a:r>
              <a:rPr lang="pl-PL" sz="2200" b="0" strike="noStrike" spc="-1">
                <a:solidFill>
                  <a:srgbClr val="1F4E79"/>
                </a:solidFill>
                <a:latin typeface="Calibri"/>
              </a:rPr>
              <a:t> NMaaS Installation Guide: </a:t>
            </a:r>
            <a:r>
              <a:rPr lang="pl-PL" sz="2200" b="0" i="1" u="sng" strike="noStrike" spc="-1">
                <a:solidFill>
                  <a:srgbClr val="033261"/>
                </a:solidFill>
                <a:uFillTx/>
                <a:latin typeface="Calibri"/>
                <a:hlinkClick r:id="rId5"/>
              </a:rPr>
              <a:t>https://wiki.geant.org/display/NMAAS/NMaaS+Installation+Guide</a:t>
            </a:r>
            <a:endParaRPr lang="en-US" sz="2200" b="0" strike="noStrike" spc="-1">
              <a:solidFill>
                <a:srgbClr val="1F4E79"/>
              </a:solidFill>
              <a:latin typeface="Calibri"/>
            </a:endParaRPr>
          </a:p>
          <a:p>
            <a:pPr>
              <a:lnSpc>
                <a:spcPct val="90000"/>
              </a:lnSpc>
              <a:spcBef>
                <a:spcPts val="1001"/>
              </a:spcBef>
              <a:tabLst>
                <a:tab pos="0" algn="l"/>
              </a:tabLst>
            </a:pPr>
            <a:endParaRPr lang="en-US" sz="2200" b="0" strike="noStrike" spc="-1">
              <a:solidFill>
                <a:srgbClr val="1F4E79"/>
              </a:solidFill>
              <a:latin typeface="Calibri"/>
            </a:endParaRPr>
          </a:p>
        </p:txBody>
      </p:sp>
      <p:pic>
        <p:nvPicPr>
          <p:cNvPr id="150" name="Obraz 3"/>
          <p:cNvPicPr/>
          <p:nvPr/>
        </p:nvPicPr>
        <p:blipFill>
          <a:blip r:embed="rId6"/>
          <a:stretch/>
        </p:blipFill>
        <p:spPr>
          <a:xfrm>
            <a:off x="7104240" y="4725000"/>
            <a:ext cx="1625760" cy="513000"/>
          </a:xfrm>
          <a:prstGeom prst="rect">
            <a:avLst/>
          </a:prstGeom>
          <a:ln w="0">
            <a:noFill/>
          </a:ln>
        </p:spPr>
      </p:pic>
      <p:pic>
        <p:nvPicPr>
          <p:cNvPr id="151" name="Obraz 4"/>
          <p:cNvPicPr/>
          <p:nvPr/>
        </p:nvPicPr>
        <p:blipFill>
          <a:blip r:embed="rId7"/>
          <a:stretch/>
        </p:blipFill>
        <p:spPr>
          <a:xfrm>
            <a:off x="8821080" y="4725000"/>
            <a:ext cx="1968480" cy="646200"/>
          </a:xfrm>
          <a:prstGeom prst="rect">
            <a:avLst/>
          </a:prstGeom>
          <a:ln w="0">
            <a:noFill/>
          </a:ln>
        </p:spPr>
      </p:pic>
      <p:pic>
        <p:nvPicPr>
          <p:cNvPr id="152" name="Obraz 5"/>
          <p:cNvPicPr/>
          <p:nvPr/>
        </p:nvPicPr>
        <p:blipFill>
          <a:blip r:embed="rId8"/>
          <a:stretch/>
        </p:blipFill>
        <p:spPr>
          <a:xfrm>
            <a:off x="3836520" y="5936760"/>
            <a:ext cx="1811520" cy="702360"/>
          </a:xfrm>
          <a:prstGeom prst="rect">
            <a:avLst/>
          </a:prstGeom>
          <a:ln w="0">
            <a:noFill/>
          </a:ln>
        </p:spPr>
      </p:pic>
      <p:pic>
        <p:nvPicPr>
          <p:cNvPr id="153" name="Obraz 6"/>
          <p:cNvPicPr/>
          <p:nvPr/>
        </p:nvPicPr>
        <p:blipFill>
          <a:blip r:embed="rId9"/>
          <a:stretch/>
        </p:blipFill>
        <p:spPr>
          <a:xfrm>
            <a:off x="2041200" y="5936760"/>
            <a:ext cx="1339920" cy="670680"/>
          </a:xfrm>
          <a:prstGeom prst="rect">
            <a:avLst/>
          </a:prstGeom>
          <a:ln w="0">
            <a:noFill/>
          </a:ln>
        </p:spPr>
      </p:pic>
      <p:pic>
        <p:nvPicPr>
          <p:cNvPr id="154" name="Obraz 7"/>
          <p:cNvPicPr/>
          <p:nvPr/>
        </p:nvPicPr>
        <p:blipFill>
          <a:blip r:embed="rId10"/>
          <a:stretch/>
        </p:blipFill>
        <p:spPr>
          <a:xfrm>
            <a:off x="6103440" y="5830920"/>
            <a:ext cx="749520" cy="913680"/>
          </a:xfrm>
          <a:prstGeom prst="rect">
            <a:avLst/>
          </a:prstGeom>
          <a:ln w="0">
            <a:noFill/>
          </a:ln>
        </p:spPr>
      </p:pic>
    </p:spTree>
    <p:extLst>
      <p:ext uri="{BB962C8B-B14F-4D97-AF65-F5344CB8AC3E}">
        <p14:creationId xmlns:p14="http://schemas.microsoft.com/office/powerpoint/2010/main" val="3565612142"/>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Title 2"/>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dirty="0" err="1">
                <a:solidFill>
                  <a:srgbClr val="1F4E79"/>
                </a:solidFill>
                <a:latin typeface="Calibri"/>
              </a:rPr>
              <a:t>NMaaS</a:t>
            </a:r>
            <a:r>
              <a:rPr lang="en-US" sz="3200" b="1" strike="noStrike" spc="-1" dirty="0">
                <a:solidFill>
                  <a:srgbClr val="1F4E79"/>
                </a:solidFill>
                <a:latin typeface="Calibri"/>
              </a:rPr>
              <a:t> </a:t>
            </a:r>
            <a:r>
              <a:rPr lang="en-US" sz="3200" b="1" strike="noStrike" spc="-1" dirty="0" smtClean="0">
                <a:solidFill>
                  <a:srgbClr val="1F4E79"/>
                </a:solidFill>
                <a:latin typeface="Calibri"/>
              </a:rPr>
              <a:t>next steps</a:t>
            </a:r>
            <a:endParaRPr lang="en-US" sz="3200" b="0" strike="noStrike" spc="-1" dirty="0">
              <a:solidFill>
                <a:srgbClr val="000000"/>
              </a:solidFill>
              <a:latin typeface="Calibri"/>
            </a:endParaRPr>
          </a:p>
        </p:txBody>
      </p:sp>
      <p:sp>
        <p:nvSpPr>
          <p:cNvPr id="365" name="Content Placeholder 1"/>
          <p:cNvSpPr txBox="1"/>
          <p:nvPr/>
        </p:nvSpPr>
        <p:spPr>
          <a:xfrm>
            <a:off x="999000" y="1430526"/>
            <a:ext cx="8633160" cy="4350960"/>
          </a:xfrm>
          <a:prstGeom prst="rect">
            <a:avLst/>
          </a:prstGeom>
          <a:noFill/>
          <a:ln w="0">
            <a:noFill/>
          </a:ln>
        </p:spPr>
        <p:txBody>
          <a:bodyPr>
            <a:noAutofit/>
          </a:bodyPr>
          <a:lstStyle/>
          <a:p>
            <a:pPr marL="228600" lvl="2" indent="-228240">
              <a:lnSpc>
                <a:spcPct val="110000"/>
              </a:lnSpc>
              <a:buClr>
                <a:srgbClr val="1F4E79"/>
              </a:buClr>
              <a:buFont typeface="Arial"/>
              <a:buChar char="•"/>
              <a:tabLst>
                <a:tab pos="0" algn="l"/>
              </a:tabLst>
            </a:pPr>
            <a:r>
              <a:rPr lang="en-US" sz="2400" b="1" strike="noStrike" spc="-1" dirty="0" smtClean="0">
                <a:solidFill>
                  <a:srgbClr val="1F4E79"/>
                </a:solidFill>
                <a:latin typeface="Calibri"/>
              </a:rPr>
              <a:t>Add IPv6 support</a:t>
            </a:r>
            <a:r>
              <a:rPr lang="en-US" sz="2400" strike="noStrike" spc="-1" dirty="0" smtClean="0">
                <a:solidFill>
                  <a:srgbClr val="1F4E79"/>
                </a:solidFill>
                <a:latin typeface="Calibri"/>
              </a:rPr>
              <a:t> (doable after </a:t>
            </a:r>
            <a:r>
              <a:rPr lang="en-US" sz="2400" strike="noStrike" spc="-1" dirty="0" err="1" smtClean="0">
                <a:solidFill>
                  <a:srgbClr val="1F4E79"/>
                </a:solidFill>
                <a:latin typeface="Calibri"/>
              </a:rPr>
              <a:t>Kubernetes</a:t>
            </a:r>
            <a:r>
              <a:rPr lang="en-US" sz="2400" strike="noStrike" spc="-1" dirty="0" smtClean="0">
                <a:solidFill>
                  <a:srgbClr val="1F4E79"/>
                </a:solidFill>
                <a:latin typeface="Calibri"/>
              </a:rPr>
              <a:t> 1.21)</a:t>
            </a:r>
          </a:p>
          <a:p>
            <a:pPr marL="228600" lvl="2" indent="-228240">
              <a:lnSpc>
                <a:spcPct val="110000"/>
              </a:lnSpc>
              <a:buClr>
                <a:srgbClr val="1F4E79"/>
              </a:buClr>
              <a:buFont typeface="Arial"/>
              <a:buChar char="•"/>
              <a:tabLst>
                <a:tab pos="0" algn="l"/>
              </a:tabLst>
            </a:pPr>
            <a:r>
              <a:rPr lang="en-US" sz="2400" b="1" strike="noStrike" spc="-1" dirty="0" smtClean="0">
                <a:solidFill>
                  <a:srgbClr val="1F4E79"/>
                </a:solidFill>
                <a:latin typeface="Calibri"/>
              </a:rPr>
              <a:t>Build the community </a:t>
            </a:r>
            <a:r>
              <a:rPr lang="en-US" sz="2400" strike="noStrike" spc="-1" dirty="0" smtClean="0">
                <a:solidFill>
                  <a:srgbClr val="1F4E79"/>
                </a:solidFill>
                <a:latin typeface="Calibri"/>
              </a:rPr>
              <a:t>- define the process of having application maintainers from outside of the </a:t>
            </a:r>
            <a:r>
              <a:rPr lang="en-US" sz="2400" strike="noStrike" spc="-1" dirty="0" err="1" smtClean="0">
                <a:solidFill>
                  <a:srgbClr val="1F4E79"/>
                </a:solidFill>
                <a:latin typeface="Calibri"/>
              </a:rPr>
              <a:t>NMaaS</a:t>
            </a:r>
            <a:r>
              <a:rPr lang="en-US" sz="2400" strike="noStrike" spc="-1" dirty="0" smtClean="0">
                <a:solidFill>
                  <a:srgbClr val="1F4E79"/>
                </a:solidFill>
                <a:latin typeface="Calibri"/>
              </a:rPr>
              <a:t> team with some automated processes of publishing new versions of applications on the Portal</a:t>
            </a:r>
          </a:p>
          <a:p>
            <a:pPr marL="228600" lvl="2" indent="-228240">
              <a:lnSpc>
                <a:spcPct val="110000"/>
              </a:lnSpc>
              <a:buClr>
                <a:srgbClr val="1F4E79"/>
              </a:buClr>
              <a:buFont typeface="Arial"/>
              <a:buChar char="•"/>
              <a:tabLst>
                <a:tab pos="0" algn="l"/>
              </a:tabLst>
            </a:pPr>
            <a:r>
              <a:rPr lang="en-US" sz="2400" b="1" strike="noStrike" spc="-1" dirty="0" smtClean="0">
                <a:solidFill>
                  <a:srgbClr val="1F4E79"/>
                </a:solidFill>
                <a:latin typeface="Calibri"/>
              </a:rPr>
              <a:t>Further technical improvement</a:t>
            </a:r>
            <a:r>
              <a:rPr lang="en-US" sz="2400" strike="noStrike" spc="-1" dirty="0" smtClean="0">
                <a:solidFill>
                  <a:srgbClr val="1F4E79"/>
                </a:solidFill>
                <a:latin typeface="Calibri"/>
              </a:rPr>
              <a:t>: </a:t>
            </a:r>
          </a:p>
          <a:p>
            <a:pPr marL="685800" lvl="3" indent="-228240">
              <a:lnSpc>
                <a:spcPct val="110000"/>
              </a:lnSpc>
              <a:buClr>
                <a:srgbClr val="1F4E79"/>
              </a:buClr>
              <a:buFont typeface="Arial"/>
              <a:buChar char="•"/>
              <a:tabLst>
                <a:tab pos="0" algn="l"/>
              </a:tabLst>
            </a:pPr>
            <a:r>
              <a:rPr lang="en-US" sz="2400" strike="noStrike" spc="-1" dirty="0" smtClean="0">
                <a:solidFill>
                  <a:srgbClr val="1F4E79"/>
                </a:solidFill>
                <a:latin typeface="Calibri"/>
              </a:rPr>
              <a:t>this possibility to deploy local K8s cluster + </a:t>
            </a:r>
            <a:r>
              <a:rPr lang="en-US" sz="2400" strike="noStrike" spc="-1" dirty="0" err="1" smtClean="0">
                <a:solidFill>
                  <a:srgbClr val="1F4E79"/>
                </a:solidFill>
                <a:latin typeface="Calibri"/>
              </a:rPr>
              <a:t>NMaaS</a:t>
            </a:r>
            <a:r>
              <a:rPr lang="en-US" sz="2400" strike="noStrike" spc="-1" dirty="0" smtClean="0">
                <a:solidFill>
                  <a:srgbClr val="1F4E79"/>
                </a:solidFill>
                <a:latin typeface="Calibri"/>
              </a:rPr>
              <a:t> with few clicks to ease the testing process (mention above)</a:t>
            </a:r>
          </a:p>
          <a:p>
            <a:pPr marL="685800" lvl="3" indent="-228240">
              <a:lnSpc>
                <a:spcPct val="110000"/>
              </a:lnSpc>
              <a:buClr>
                <a:srgbClr val="1F4E79"/>
              </a:buClr>
              <a:buFont typeface="Arial"/>
              <a:buChar char="•"/>
              <a:tabLst>
                <a:tab pos="0" algn="l"/>
              </a:tabLst>
            </a:pPr>
            <a:r>
              <a:rPr lang="en-US" sz="2400" strike="noStrike" spc="-1" dirty="0" smtClean="0">
                <a:solidFill>
                  <a:srgbClr val="1F4E79"/>
                </a:solidFill>
                <a:latin typeface="Calibri"/>
              </a:rPr>
              <a:t>enabling federation between multiple instances of </a:t>
            </a:r>
            <a:r>
              <a:rPr lang="en-US" sz="2400" strike="noStrike" spc="-1" dirty="0" err="1" smtClean="0">
                <a:solidFill>
                  <a:srgbClr val="1F4E79"/>
                </a:solidFill>
                <a:latin typeface="Calibri"/>
              </a:rPr>
              <a:t>NMaaS</a:t>
            </a:r>
            <a:r>
              <a:rPr lang="en-US" sz="2400" strike="noStrike" spc="-1" dirty="0" smtClean="0">
                <a:solidFill>
                  <a:srgbClr val="1F4E79"/>
                </a:solidFill>
                <a:latin typeface="Calibri"/>
              </a:rPr>
              <a:t> mostly to share the application portfolio</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spc="-1" dirty="0" smtClean="0">
                <a:solidFill>
                  <a:srgbClr val="1F4E79"/>
                </a:solidFill>
                <a:latin typeface="Calibri"/>
              </a:rPr>
              <a:t>G</a:t>
            </a:r>
            <a:r>
              <a:rPr lang="en-GB" sz="2800" b="1" strike="noStrike" spc="-1" dirty="0" smtClean="0">
                <a:solidFill>
                  <a:srgbClr val="1F4E79"/>
                </a:solidFill>
                <a:latin typeface="Calibri"/>
              </a:rPr>
              <a:t>É</a:t>
            </a:r>
            <a:r>
              <a:rPr lang="en-US" sz="2800" b="1" spc="-1" dirty="0" smtClean="0">
                <a:solidFill>
                  <a:srgbClr val="1F4E79"/>
                </a:solidFill>
                <a:latin typeface="Calibri"/>
              </a:rPr>
              <a:t>ANT (GN4-3) WP6 T3 in brief</a:t>
            </a:r>
            <a:endParaRPr lang="en-GB" sz="2800" dirty="0"/>
          </a:p>
        </p:txBody>
      </p:sp>
      <p:sp>
        <p:nvSpPr>
          <p:cNvPr id="3" name="Subtitle 2"/>
          <p:cNvSpPr>
            <a:spLocks noGrp="1"/>
          </p:cNvSpPr>
          <p:nvPr>
            <p:ph type="subTitle"/>
          </p:nvPr>
        </p:nvSpPr>
        <p:spPr>
          <a:xfrm>
            <a:off x="609480" y="1604520"/>
            <a:ext cx="10972440" cy="4339080"/>
          </a:xfrm>
        </p:spPr>
        <p:txBody>
          <a:bodyPr/>
          <a:lstStyle/>
          <a:p>
            <a:pPr marL="360" lvl="2">
              <a:lnSpc>
                <a:spcPct val="90000"/>
              </a:lnSpc>
              <a:spcBef>
                <a:spcPts val="1001"/>
              </a:spcBef>
              <a:buClr>
                <a:srgbClr val="1F4E79"/>
              </a:buClr>
            </a:pPr>
            <a:r>
              <a:rPr lang="en-US" sz="2000" b="1" strike="noStrike" spc="-1" dirty="0" smtClean="0">
                <a:solidFill>
                  <a:srgbClr val="1F4E79"/>
                </a:solidFill>
                <a:latin typeface="Calibri"/>
              </a:rPr>
              <a:t>WP6 – Network technologies and services development</a:t>
            </a:r>
          </a:p>
          <a:p>
            <a:pPr marL="360" lvl="2">
              <a:lnSpc>
                <a:spcPct val="90000"/>
              </a:lnSpc>
              <a:spcBef>
                <a:spcPts val="1001"/>
              </a:spcBef>
              <a:buClr>
                <a:srgbClr val="1F4E79"/>
              </a:buClr>
            </a:pPr>
            <a:r>
              <a:rPr lang="en-US" sz="2000" b="1" strike="noStrike" spc="-1" dirty="0" smtClean="0">
                <a:solidFill>
                  <a:srgbClr val="1F4E79"/>
                </a:solidFill>
                <a:latin typeface="Calibri"/>
              </a:rPr>
              <a:t>	</a:t>
            </a:r>
            <a:r>
              <a:rPr lang="en-US" sz="2000" strike="noStrike" spc="-1" dirty="0" smtClean="0">
                <a:solidFill>
                  <a:srgbClr val="1F4E79"/>
                </a:solidFill>
                <a:latin typeface="Calibri"/>
              </a:rPr>
              <a:t>Task 1 – Network technology evolution</a:t>
            </a:r>
          </a:p>
          <a:p>
            <a:pPr marL="360" lvl="2">
              <a:lnSpc>
                <a:spcPct val="90000"/>
              </a:lnSpc>
              <a:spcBef>
                <a:spcPts val="1001"/>
              </a:spcBef>
              <a:buClr>
                <a:srgbClr val="1F4E79"/>
              </a:buClr>
            </a:pPr>
            <a:r>
              <a:rPr lang="en-US" sz="2000" strike="noStrike" spc="-1" dirty="0" smtClean="0">
                <a:solidFill>
                  <a:srgbClr val="1F4E79"/>
                </a:solidFill>
                <a:latin typeface="Calibri"/>
              </a:rPr>
              <a:t>	Task 2 – Network services evolution and development</a:t>
            </a:r>
          </a:p>
          <a:p>
            <a:pPr marL="360" lvl="2">
              <a:lnSpc>
                <a:spcPct val="90000"/>
              </a:lnSpc>
              <a:spcBef>
                <a:spcPts val="1001"/>
              </a:spcBef>
              <a:buClr>
                <a:srgbClr val="1F4E79"/>
              </a:buClr>
            </a:pPr>
            <a:r>
              <a:rPr lang="en-US" sz="2000" b="1" strike="noStrike" spc="-1" dirty="0" smtClean="0">
                <a:solidFill>
                  <a:srgbClr val="1F4E79"/>
                </a:solidFill>
                <a:latin typeface="Calibri"/>
              </a:rPr>
              <a:t>	</a:t>
            </a:r>
            <a:r>
              <a:rPr lang="en-US" sz="2000" b="1" strike="noStrike" spc="-1" dirty="0" smtClean="0">
                <a:solidFill>
                  <a:srgbClr val="CC007B"/>
                </a:solidFill>
                <a:latin typeface="Calibri"/>
              </a:rPr>
              <a:t>Task 3 – Monitoring and Management</a:t>
            </a:r>
          </a:p>
          <a:p>
            <a:pPr marL="360" lvl="2">
              <a:lnSpc>
                <a:spcPct val="90000"/>
              </a:lnSpc>
              <a:spcBef>
                <a:spcPts val="1001"/>
              </a:spcBef>
              <a:buClr>
                <a:srgbClr val="1F4E79"/>
              </a:buClr>
            </a:pPr>
            <a:r>
              <a:rPr lang="en-US" sz="2000" b="1" strike="noStrike" spc="-1" dirty="0" smtClean="0">
                <a:solidFill>
                  <a:srgbClr val="1F4E79"/>
                </a:solidFill>
                <a:latin typeface="Calibri"/>
              </a:rPr>
              <a:t>		</a:t>
            </a:r>
            <a:r>
              <a:rPr lang="en-US" sz="2000" strike="noStrike" spc="-1" dirty="0" err="1" smtClean="0">
                <a:solidFill>
                  <a:srgbClr val="1F4E79"/>
                </a:solidFill>
                <a:latin typeface="Calibri"/>
              </a:rPr>
              <a:t>perfSONAR</a:t>
            </a:r>
            <a:endParaRPr lang="en-US" sz="2000" strike="noStrike" spc="-1" dirty="0" smtClean="0">
              <a:solidFill>
                <a:srgbClr val="1F4E79"/>
              </a:solidFill>
              <a:latin typeface="Calibri"/>
            </a:endParaRPr>
          </a:p>
          <a:p>
            <a:pPr marL="360" lvl="2">
              <a:lnSpc>
                <a:spcPct val="90000"/>
              </a:lnSpc>
              <a:spcBef>
                <a:spcPts val="1001"/>
              </a:spcBef>
              <a:buClr>
                <a:srgbClr val="1F4E79"/>
              </a:buClr>
            </a:pPr>
            <a:r>
              <a:rPr lang="en-US" sz="2000" strike="noStrike" spc="-1" dirty="0" smtClean="0">
                <a:solidFill>
                  <a:srgbClr val="1F4E79"/>
                </a:solidFill>
                <a:latin typeface="Calibri"/>
              </a:rPr>
              <a:t>		PMP – Performance Measurement Platform</a:t>
            </a:r>
          </a:p>
          <a:p>
            <a:pPr marL="360" lvl="2">
              <a:lnSpc>
                <a:spcPct val="90000"/>
              </a:lnSpc>
              <a:spcBef>
                <a:spcPts val="1001"/>
              </a:spcBef>
              <a:buClr>
                <a:srgbClr val="1F4E79"/>
              </a:buClr>
            </a:pPr>
            <a:r>
              <a:rPr lang="en-US" sz="2000" b="1" strike="noStrike" spc="-1" dirty="0" smtClean="0">
                <a:solidFill>
                  <a:srgbClr val="1F4E79"/>
                </a:solidFill>
                <a:latin typeface="Calibri"/>
              </a:rPr>
              <a:t>		</a:t>
            </a:r>
            <a:r>
              <a:rPr lang="en-US" sz="2000" b="1" strike="noStrike" spc="-1" dirty="0" err="1" smtClean="0">
                <a:solidFill>
                  <a:srgbClr val="CC007B"/>
                </a:solidFill>
                <a:latin typeface="Calibri"/>
              </a:rPr>
              <a:t>NMaaS</a:t>
            </a:r>
            <a:r>
              <a:rPr lang="en-US" sz="2000" b="1" strike="noStrike" spc="-1" dirty="0" smtClean="0">
                <a:solidFill>
                  <a:srgbClr val="CC007B"/>
                </a:solidFill>
                <a:latin typeface="Calibri"/>
              </a:rPr>
              <a:t> – Network Management as a Service</a:t>
            </a:r>
          </a:p>
          <a:p>
            <a:pPr marL="360" lvl="2">
              <a:lnSpc>
                <a:spcPct val="90000"/>
              </a:lnSpc>
              <a:spcBef>
                <a:spcPts val="1001"/>
              </a:spcBef>
              <a:buClr>
                <a:srgbClr val="1F4E79"/>
              </a:buClr>
            </a:pPr>
            <a:r>
              <a:rPr lang="en-US" sz="2000" b="1" strike="noStrike" spc="-1" dirty="0" smtClean="0">
                <a:solidFill>
                  <a:srgbClr val="1F4E79"/>
                </a:solidFill>
                <a:latin typeface="Calibri"/>
              </a:rPr>
              <a:t>		</a:t>
            </a:r>
            <a:r>
              <a:rPr lang="en-US" sz="2000" strike="noStrike" spc="-1" dirty="0" err="1" smtClean="0">
                <a:solidFill>
                  <a:srgbClr val="1F4E79"/>
                </a:solidFill>
                <a:latin typeface="Calibri"/>
              </a:rPr>
              <a:t>WiFiMon</a:t>
            </a:r>
            <a:endParaRPr lang="en-US" sz="2000" strike="noStrike" spc="-1" dirty="0" smtClean="0">
              <a:solidFill>
                <a:srgbClr val="1F4E79"/>
              </a:solidFill>
              <a:latin typeface="Calibri"/>
            </a:endParaRPr>
          </a:p>
          <a:p>
            <a:pPr marL="360" lvl="2">
              <a:lnSpc>
                <a:spcPct val="90000"/>
              </a:lnSpc>
              <a:spcBef>
                <a:spcPts val="1001"/>
              </a:spcBef>
              <a:buClr>
                <a:srgbClr val="1F4E79"/>
              </a:buClr>
            </a:pPr>
            <a:r>
              <a:rPr lang="en-US" sz="2000" strike="noStrike" spc="-1" dirty="0" smtClean="0">
                <a:solidFill>
                  <a:srgbClr val="1F4E79"/>
                </a:solidFill>
                <a:latin typeface="Calibri"/>
              </a:rPr>
              <a:t>		</a:t>
            </a:r>
            <a:r>
              <a:rPr lang="en-US" sz="2000" strike="noStrike" spc="-1" dirty="0" err="1" smtClean="0">
                <a:solidFill>
                  <a:srgbClr val="1F4E79"/>
                </a:solidFill>
                <a:latin typeface="Calibri"/>
              </a:rPr>
              <a:t>CNaaS</a:t>
            </a:r>
            <a:r>
              <a:rPr lang="en-US" sz="2000" strike="noStrike" spc="-1" dirty="0" smtClean="0">
                <a:solidFill>
                  <a:srgbClr val="1F4E79"/>
                </a:solidFill>
                <a:latin typeface="Calibri"/>
              </a:rPr>
              <a:t> – Campus Network management as a Service</a:t>
            </a:r>
          </a:p>
          <a:p>
            <a:pPr marL="360" lvl="2">
              <a:lnSpc>
                <a:spcPct val="90000"/>
              </a:lnSpc>
              <a:spcBef>
                <a:spcPts val="1001"/>
              </a:spcBef>
              <a:buClr>
                <a:srgbClr val="1F4E79"/>
              </a:buClr>
            </a:pPr>
            <a:r>
              <a:rPr lang="en-US" sz="2000" spc="-1" dirty="0">
                <a:solidFill>
                  <a:srgbClr val="1F4E79"/>
                </a:solidFill>
                <a:latin typeface="Calibri"/>
              </a:rPr>
              <a:t>	</a:t>
            </a:r>
            <a:r>
              <a:rPr lang="en-US" sz="2000" spc="-1" dirty="0" smtClean="0">
                <a:solidFill>
                  <a:srgbClr val="1F4E79"/>
                </a:solidFill>
                <a:latin typeface="Calibri"/>
              </a:rPr>
              <a:t>	Streaming telemetry</a:t>
            </a:r>
          </a:p>
          <a:p>
            <a:pPr marL="360" lvl="2">
              <a:lnSpc>
                <a:spcPct val="90000"/>
              </a:lnSpc>
              <a:spcBef>
                <a:spcPts val="1001"/>
              </a:spcBef>
              <a:buClr>
                <a:srgbClr val="1F4E79"/>
              </a:buClr>
            </a:pPr>
            <a:r>
              <a:rPr lang="en-US" sz="2000" spc="-1" dirty="0">
                <a:solidFill>
                  <a:srgbClr val="1F4E79"/>
                </a:solidFill>
                <a:latin typeface="Calibri"/>
              </a:rPr>
              <a:t>	</a:t>
            </a:r>
            <a:r>
              <a:rPr lang="en-US" sz="2000" spc="-1" dirty="0" smtClean="0">
                <a:solidFill>
                  <a:srgbClr val="1F4E79"/>
                </a:solidFill>
                <a:latin typeface="Calibri"/>
              </a:rPr>
              <a:t>	High speed monitoring (100 </a:t>
            </a:r>
            <a:r>
              <a:rPr lang="en-US" sz="2000" spc="-1" dirty="0" err="1" smtClean="0">
                <a:solidFill>
                  <a:srgbClr val="1F4E79"/>
                </a:solidFill>
                <a:latin typeface="Calibri"/>
              </a:rPr>
              <a:t>Gbps</a:t>
            </a:r>
            <a:r>
              <a:rPr lang="en-US" sz="2000" spc="-1" dirty="0" smtClean="0">
                <a:solidFill>
                  <a:srgbClr val="1F4E79"/>
                </a:solidFill>
                <a:latin typeface="Calibri"/>
              </a:rPr>
              <a:t> and beyond)</a:t>
            </a:r>
          </a:p>
          <a:p>
            <a:pPr marL="360" lvl="2">
              <a:lnSpc>
                <a:spcPct val="90000"/>
              </a:lnSpc>
              <a:spcBef>
                <a:spcPts val="1001"/>
              </a:spcBef>
              <a:buClr>
                <a:srgbClr val="1F4E79"/>
              </a:buClr>
            </a:pPr>
            <a:r>
              <a:rPr lang="en-US" sz="2000" spc="-1" dirty="0">
                <a:solidFill>
                  <a:srgbClr val="1F4E79"/>
                </a:solidFill>
                <a:latin typeface="Calibri"/>
              </a:rPr>
              <a:t>	</a:t>
            </a:r>
            <a:r>
              <a:rPr lang="en-US" sz="2000" spc="-1" dirty="0" smtClean="0">
                <a:solidFill>
                  <a:srgbClr val="1F4E79"/>
                </a:solidFill>
                <a:latin typeface="Calibri"/>
              </a:rPr>
              <a:t>	P4-based </a:t>
            </a:r>
            <a:r>
              <a:rPr lang="en-US" sz="2000" spc="-1" dirty="0" err="1" smtClean="0">
                <a:solidFill>
                  <a:srgbClr val="1F4E79"/>
                </a:solidFill>
                <a:latin typeface="Calibri"/>
              </a:rPr>
              <a:t>unsampled</a:t>
            </a:r>
            <a:r>
              <a:rPr lang="en-US" sz="2000" spc="-1" dirty="0" smtClean="0">
                <a:solidFill>
                  <a:srgbClr val="1F4E79"/>
                </a:solidFill>
                <a:latin typeface="Calibri"/>
              </a:rPr>
              <a:t> flow monitoring on high speed links</a:t>
            </a:r>
            <a:endParaRPr lang="en-US" sz="2000" strike="noStrike" spc="-1" dirty="0" smtClean="0">
              <a:solidFill>
                <a:srgbClr val="1F4E79"/>
              </a:solidFill>
              <a:latin typeface="Calibri"/>
            </a:endParaRPr>
          </a:p>
        </p:txBody>
      </p:sp>
    </p:spTree>
    <p:extLst>
      <p:ext uri="{BB962C8B-B14F-4D97-AF65-F5344CB8AC3E}">
        <p14:creationId xmlns:p14="http://schemas.microsoft.com/office/powerpoint/2010/main" val="819201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ytuł 2"/>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pl-PL" sz="3200" b="1" strike="noStrike" spc="-1" dirty="0">
                <a:solidFill>
                  <a:srgbClr val="1F4E79"/>
                </a:solidFill>
                <a:latin typeface="Calibri"/>
              </a:rPr>
              <a:t>NMaaS in a </a:t>
            </a:r>
            <a:r>
              <a:rPr lang="en-US" sz="3200" b="1" strike="noStrike" spc="-1" dirty="0">
                <a:solidFill>
                  <a:srgbClr val="1F4E79"/>
                </a:solidFill>
                <a:latin typeface="Calibri"/>
              </a:rPr>
              <a:t>nutshell</a:t>
            </a:r>
            <a:endParaRPr lang="en-US" sz="3200" b="0" strike="noStrike" spc="-1" dirty="0">
              <a:solidFill>
                <a:srgbClr val="000000"/>
              </a:solidFill>
              <a:latin typeface="Calibri"/>
            </a:endParaRPr>
          </a:p>
        </p:txBody>
      </p:sp>
      <p:sp>
        <p:nvSpPr>
          <p:cNvPr id="136" name="Symbol zastępczy zawartości 1"/>
          <p:cNvSpPr txBox="1"/>
          <p:nvPr/>
        </p:nvSpPr>
        <p:spPr>
          <a:xfrm>
            <a:off x="999000" y="1428120"/>
            <a:ext cx="8760960" cy="4350960"/>
          </a:xfrm>
          <a:prstGeom prst="rect">
            <a:avLst/>
          </a:prstGeom>
          <a:noFill/>
          <a:ln w="0">
            <a:noFill/>
          </a:ln>
        </p:spPr>
        <p:txBody>
          <a:bodyPr>
            <a:normAutofit/>
          </a:bodyPr>
          <a:lstStyle/>
          <a:p>
            <a:pPr>
              <a:lnSpc>
                <a:spcPct val="90000"/>
              </a:lnSpc>
              <a:spcBef>
                <a:spcPts val="1001"/>
              </a:spcBef>
              <a:tabLst>
                <a:tab pos="0" algn="l"/>
              </a:tabLst>
            </a:pPr>
            <a:r>
              <a:rPr lang="en-US" sz="2000" b="1" i="1" strike="noStrike" spc="-1" dirty="0">
                <a:solidFill>
                  <a:srgbClr val="1F4E79"/>
                </a:solidFill>
                <a:latin typeface="Calibri"/>
              </a:rPr>
              <a:t>What</a:t>
            </a:r>
            <a:r>
              <a:rPr lang="pl-PL" sz="2000" b="1" i="1" strike="noStrike" spc="-1" dirty="0">
                <a:solidFill>
                  <a:srgbClr val="1F4E79"/>
                </a:solidFill>
                <a:latin typeface="Calibri"/>
              </a:rPr>
              <a:t>? </a:t>
            </a:r>
            <a:endParaRPr lang="en-US" sz="2000" b="0" strike="noStrike" spc="-1" dirty="0">
              <a:solidFill>
                <a:srgbClr val="1F4E79"/>
              </a:solidFill>
              <a:latin typeface="Calibri"/>
            </a:endParaRPr>
          </a:p>
          <a:p>
            <a:pPr marL="457200">
              <a:lnSpc>
                <a:spcPct val="90000"/>
              </a:lnSpc>
              <a:spcBef>
                <a:spcPts val="499"/>
              </a:spcBef>
              <a:spcAft>
                <a:spcPts val="601"/>
              </a:spcAft>
              <a:tabLst>
                <a:tab pos="0" algn="l"/>
              </a:tabLst>
            </a:pPr>
            <a:r>
              <a:rPr lang="en-US" sz="2000" b="0" strike="noStrike" spc="-1" dirty="0">
                <a:solidFill>
                  <a:srgbClr val="1F4E79"/>
                </a:solidFill>
                <a:latin typeface="Calibri"/>
              </a:rPr>
              <a:t>“Market place” offering Network Management … in the cloud</a:t>
            </a:r>
          </a:p>
          <a:p>
            <a:pPr marL="457200">
              <a:lnSpc>
                <a:spcPct val="90000"/>
              </a:lnSpc>
              <a:spcBef>
                <a:spcPts val="499"/>
              </a:spcBef>
              <a:spcAft>
                <a:spcPts val="601"/>
              </a:spcAft>
              <a:tabLst>
                <a:tab pos="0" algn="l"/>
              </a:tabLst>
            </a:pPr>
            <a:r>
              <a:rPr lang="en-US" sz="2000" b="0" strike="noStrike" spc="-1" dirty="0">
                <a:solidFill>
                  <a:srgbClr val="1F4E79"/>
                </a:solidFill>
                <a:latin typeface="Calibri"/>
              </a:rPr>
              <a:t>Production</a:t>
            </a:r>
            <a:r>
              <a:rPr lang="pl-PL" sz="2000" b="0" strike="noStrike" spc="-1" dirty="0">
                <a:solidFill>
                  <a:srgbClr val="1F4E79"/>
                </a:solidFill>
                <a:latin typeface="Calibri"/>
              </a:rPr>
              <a:t> service </a:t>
            </a:r>
            <a:r>
              <a:rPr lang="en-US" sz="2000" b="0" strike="noStrike" spc="-1" dirty="0">
                <a:solidFill>
                  <a:srgbClr val="1F4E79"/>
                </a:solidFill>
                <a:latin typeface="Calibri"/>
              </a:rPr>
              <a:t>developed and maintained</a:t>
            </a:r>
            <a:r>
              <a:rPr lang="pl-PL" sz="2000" b="0" strike="noStrike" spc="-1" dirty="0">
                <a:solidFill>
                  <a:srgbClr val="1F4E79"/>
                </a:solidFill>
                <a:latin typeface="Calibri"/>
              </a:rPr>
              <a:t> by the </a:t>
            </a:r>
            <a:r>
              <a:rPr lang="en-GB" sz="2000" b="0" strike="noStrike" spc="-1" dirty="0">
                <a:solidFill>
                  <a:srgbClr val="1F4E79"/>
                </a:solidFill>
                <a:latin typeface="Calibri"/>
              </a:rPr>
              <a:t>GÉANT</a:t>
            </a:r>
            <a:r>
              <a:rPr lang="pl-PL" sz="2000" b="0" strike="noStrike" spc="-1" dirty="0">
                <a:solidFill>
                  <a:srgbClr val="1F4E79"/>
                </a:solidFill>
                <a:latin typeface="Calibri"/>
              </a:rPr>
              <a:t> </a:t>
            </a:r>
            <a:r>
              <a:rPr lang="pl-PL" sz="2000" b="0" strike="noStrike" spc="-1" dirty="0" smtClean="0">
                <a:solidFill>
                  <a:srgbClr val="1F4E79"/>
                </a:solidFill>
                <a:latin typeface="Calibri"/>
              </a:rPr>
              <a:t>Project</a:t>
            </a:r>
            <a:endParaRPr lang="en-US" sz="2000" b="0" strike="noStrike" spc="-1" dirty="0">
              <a:solidFill>
                <a:srgbClr val="1F4E79"/>
              </a:solidFill>
              <a:latin typeface="Calibri"/>
            </a:endParaRPr>
          </a:p>
          <a:p>
            <a:pPr>
              <a:lnSpc>
                <a:spcPct val="90000"/>
              </a:lnSpc>
              <a:spcBef>
                <a:spcPts val="1001"/>
              </a:spcBef>
              <a:tabLst>
                <a:tab pos="0" algn="l"/>
              </a:tabLst>
            </a:pPr>
            <a:r>
              <a:rPr lang="pl-PL" sz="2000" b="1" i="1" strike="noStrike" spc="-1" dirty="0">
                <a:solidFill>
                  <a:srgbClr val="1F4E79"/>
                </a:solidFill>
                <a:latin typeface="Calibri"/>
              </a:rPr>
              <a:t>For </a:t>
            </a:r>
            <a:r>
              <a:rPr lang="en-US" sz="2000" b="1" i="1" strike="noStrike" spc="-1" dirty="0">
                <a:solidFill>
                  <a:srgbClr val="1F4E79"/>
                </a:solidFill>
                <a:latin typeface="Calibri"/>
              </a:rPr>
              <a:t>whom</a:t>
            </a:r>
            <a:r>
              <a:rPr lang="pl-PL" sz="2000" b="1" i="1" strike="noStrike" spc="-1" dirty="0">
                <a:solidFill>
                  <a:srgbClr val="1F4E79"/>
                </a:solidFill>
                <a:latin typeface="Calibri"/>
              </a:rPr>
              <a:t>? </a:t>
            </a:r>
            <a:endParaRPr lang="en-US" sz="2000" b="0" strike="noStrike" spc="-1" dirty="0">
              <a:solidFill>
                <a:srgbClr val="1F4E79"/>
              </a:solidFill>
              <a:latin typeface="Calibri"/>
            </a:endParaRPr>
          </a:p>
          <a:p>
            <a:pPr marL="457200">
              <a:lnSpc>
                <a:spcPct val="90000"/>
              </a:lnSpc>
              <a:spcBef>
                <a:spcPts val="499"/>
              </a:spcBef>
              <a:spcAft>
                <a:spcPts val="601"/>
              </a:spcAft>
              <a:tabLst>
                <a:tab pos="0" algn="l"/>
              </a:tabLst>
            </a:pPr>
            <a:r>
              <a:rPr lang="pl-PL" sz="2000" b="0" strike="noStrike" spc="-1" dirty="0">
                <a:solidFill>
                  <a:srgbClr val="1F4E79"/>
                </a:solidFill>
                <a:latin typeface="Calibri"/>
              </a:rPr>
              <a:t>NREN End </a:t>
            </a:r>
            <a:r>
              <a:rPr lang="en-US" sz="2000" b="0" strike="noStrike" spc="-1" dirty="0">
                <a:solidFill>
                  <a:srgbClr val="1F4E79"/>
                </a:solidFill>
                <a:latin typeface="Calibri"/>
              </a:rPr>
              <a:t>Institutions</a:t>
            </a:r>
            <a:r>
              <a:rPr lang="pl-PL" sz="2000" b="0" strike="noStrike" spc="-1" dirty="0">
                <a:solidFill>
                  <a:srgbClr val="1F4E79"/>
                </a:solidFill>
                <a:latin typeface="Calibri"/>
              </a:rPr>
              <a:t>, </a:t>
            </a:r>
            <a:r>
              <a:rPr lang="en-GB" sz="2000" b="0" strike="noStrike" spc="-1" dirty="0">
                <a:solidFill>
                  <a:srgbClr val="1F4E79"/>
                </a:solidFill>
                <a:latin typeface="Calibri"/>
              </a:rPr>
              <a:t>GÉANT</a:t>
            </a:r>
            <a:r>
              <a:rPr lang="pl-PL" sz="2000" b="0" strike="noStrike" spc="-1" dirty="0">
                <a:solidFill>
                  <a:srgbClr val="1F4E79"/>
                </a:solidFill>
                <a:latin typeface="Calibri"/>
              </a:rPr>
              <a:t> Project </a:t>
            </a:r>
            <a:r>
              <a:rPr lang="en-US" sz="2000" b="0" strike="noStrike" spc="-1" dirty="0">
                <a:solidFill>
                  <a:srgbClr val="1F4E79"/>
                </a:solidFill>
                <a:latin typeface="Calibri"/>
              </a:rPr>
              <a:t>teams, and NRENs</a:t>
            </a:r>
          </a:p>
          <a:p>
            <a:pPr>
              <a:lnSpc>
                <a:spcPct val="90000"/>
              </a:lnSpc>
              <a:spcBef>
                <a:spcPts val="1001"/>
              </a:spcBef>
              <a:tabLst>
                <a:tab pos="0" algn="l"/>
              </a:tabLst>
            </a:pPr>
            <a:r>
              <a:rPr lang="en-US" sz="2000" b="1" i="1" strike="noStrike" spc="-1" dirty="0">
                <a:solidFill>
                  <a:srgbClr val="1F4E79"/>
                </a:solidFill>
                <a:latin typeface="Calibri"/>
              </a:rPr>
              <a:t>Why</a:t>
            </a:r>
            <a:r>
              <a:rPr lang="pl-PL" sz="2000" b="1" i="1" strike="noStrike" spc="-1" dirty="0">
                <a:solidFill>
                  <a:srgbClr val="1F4E79"/>
                </a:solidFill>
                <a:latin typeface="Calibri"/>
              </a:rPr>
              <a:t>?</a:t>
            </a:r>
            <a:endParaRPr lang="en-US" sz="2000" b="0" strike="noStrike" spc="-1" dirty="0">
              <a:solidFill>
                <a:srgbClr val="1F4E79"/>
              </a:solidFill>
              <a:latin typeface="Calibri"/>
            </a:endParaRPr>
          </a:p>
          <a:p>
            <a:pPr marL="457200">
              <a:lnSpc>
                <a:spcPct val="90000"/>
              </a:lnSpc>
              <a:spcBef>
                <a:spcPts val="499"/>
              </a:spcBef>
              <a:tabLst>
                <a:tab pos="0" algn="l"/>
              </a:tabLst>
            </a:pPr>
            <a:r>
              <a:rPr lang="pl-PL" sz="2000" b="0" strike="noStrike" spc="-1" dirty="0">
                <a:solidFill>
                  <a:srgbClr val="1F4E79"/>
                </a:solidFill>
                <a:latin typeface="Calibri"/>
              </a:rPr>
              <a:t>To</a:t>
            </a:r>
            <a:r>
              <a:rPr lang="en-US" sz="2000" b="0" strike="noStrike" spc="-1" dirty="0">
                <a:solidFill>
                  <a:srgbClr val="1F4E79"/>
                </a:solidFill>
                <a:latin typeface="Calibri"/>
              </a:rPr>
              <a:t> </a:t>
            </a:r>
            <a:r>
              <a:rPr lang="en-US" sz="2000" b="1" strike="noStrike" spc="-1" dirty="0">
                <a:solidFill>
                  <a:srgbClr val="1F4E79"/>
                </a:solidFill>
                <a:latin typeface="Calibri"/>
              </a:rPr>
              <a:t>ease</a:t>
            </a:r>
            <a:r>
              <a:rPr lang="en-US" sz="2000" b="0" strike="noStrike" spc="-1" dirty="0">
                <a:solidFill>
                  <a:srgbClr val="1F4E79"/>
                </a:solidFill>
                <a:latin typeface="Calibri"/>
              </a:rPr>
              <a:t> network management and monitoring </a:t>
            </a:r>
            <a:r>
              <a:rPr lang="pl-PL" sz="2000" b="0" strike="noStrike" spc="-1" dirty="0">
                <a:solidFill>
                  <a:srgbClr val="1F4E79"/>
                </a:solidFill>
                <a:latin typeface="Calibri"/>
              </a:rPr>
              <a:t>software </a:t>
            </a:r>
            <a:r>
              <a:rPr lang="en-US" sz="2000" b="1" strike="noStrike" spc="-1" dirty="0">
                <a:solidFill>
                  <a:srgbClr val="1F4E79"/>
                </a:solidFill>
                <a:latin typeface="Calibri"/>
              </a:rPr>
              <a:t>deployment</a:t>
            </a:r>
            <a:r>
              <a:rPr lang="en-US" sz="2000" b="0" strike="noStrike" spc="-1" dirty="0">
                <a:solidFill>
                  <a:srgbClr val="1F4E79"/>
                </a:solidFill>
                <a:latin typeface="Calibri"/>
              </a:rPr>
              <a:t>, </a:t>
            </a:r>
            <a:r>
              <a:rPr lang="en-US" sz="2000" b="1" strike="noStrike" spc="-1" dirty="0">
                <a:solidFill>
                  <a:srgbClr val="1F4E79"/>
                </a:solidFill>
                <a:latin typeface="Calibri"/>
              </a:rPr>
              <a:t>configuration</a:t>
            </a:r>
            <a:r>
              <a:rPr lang="en-US" sz="2000" b="0" strike="noStrike" spc="-1" dirty="0">
                <a:solidFill>
                  <a:srgbClr val="1F4E79"/>
                </a:solidFill>
                <a:latin typeface="Calibri"/>
              </a:rPr>
              <a:t> and </a:t>
            </a:r>
            <a:r>
              <a:rPr lang="en-US" sz="2000" b="1" strike="noStrike" spc="-1" dirty="0">
                <a:solidFill>
                  <a:srgbClr val="1F4E79"/>
                </a:solidFill>
                <a:latin typeface="Calibri"/>
              </a:rPr>
              <a:t>maintenance</a:t>
            </a:r>
            <a:r>
              <a:rPr lang="en-US" sz="2000" b="0" strike="noStrike" spc="-1" dirty="0">
                <a:solidFill>
                  <a:srgbClr val="1F4E79"/>
                </a:solidFill>
                <a:latin typeface="Calibri"/>
              </a:rPr>
              <a:t> </a:t>
            </a:r>
          </a:p>
          <a:p>
            <a:pPr marL="457200">
              <a:lnSpc>
                <a:spcPct val="90000"/>
              </a:lnSpc>
              <a:spcBef>
                <a:spcPts val="499"/>
              </a:spcBef>
              <a:tabLst>
                <a:tab pos="0" algn="l"/>
              </a:tabLst>
            </a:pPr>
            <a:r>
              <a:rPr lang="en-US" sz="2000" b="0" strike="noStrike" spc="-1" dirty="0">
                <a:solidFill>
                  <a:srgbClr val="1F4E79"/>
                </a:solidFill>
                <a:latin typeface="Calibri"/>
              </a:rPr>
              <a:t>To allow users to focus solely on managing their services</a:t>
            </a:r>
          </a:p>
          <a:p>
            <a:pPr marL="457200">
              <a:lnSpc>
                <a:spcPct val="90000"/>
              </a:lnSpc>
              <a:spcBef>
                <a:spcPts val="499"/>
              </a:spcBef>
              <a:tabLst>
                <a:tab pos="0" algn="l"/>
              </a:tabLst>
            </a:pPr>
            <a:endParaRPr lang="en-US" sz="2000" b="0" strike="noStrike" spc="-1" dirty="0">
              <a:solidFill>
                <a:srgbClr val="1F4E79"/>
              </a:solidFill>
              <a:latin typeface="Calibri"/>
            </a:endParaRPr>
          </a:p>
          <a:p>
            <a:pPr>
              <a:lnSpc>
                <a:spcPct val="90000"/>
              </a:lnSpc>
              <a:spcBef>
                <a:spcPts val="1001"/>
              </a:spcBef>
              <a:tabLst>
                <a:tab pos="0" algn="l"/>
              </a:tabLst>
            </a:pPr>
            <a:endParaRPr lang="en-US" sz="2000" b="0" strike="noStrike" spc="-1" dirty="0">
              <a:solidFill>
                <a:srgbClr val="1F4E79"/>
              </a:solidFill>
              <a:latin typeface="Calibri"/>
            </a:endParaRPr>
          </a:p>
        </p:txBody>
      </p:sp>
      <p:pic>
        <p:nvPicPr>
          <p:cNvPr id="137" name="Obraz 4"/>
          <p:cNvPicPr/>
          <p:nvPr/>
        </p:nvPicPr>
        <p:blipFill>
          <a:blip r:embed="rId2"/>
          <a:stretch/>
        </p:blipFill>
        <p:spPr>
          <a:xfrm>
            <a:off x="5784120" y="4947120"/>
            <a:ext cx="1395360" cy="1420200"/>
          </a:xfrm>
          <a:prstGeom prst="rect">
            <a:avLst/>
          </a:prstGeom>
          <a:ln w="0">
            <a:noFill/>
          </a:ln>
        </p:spPr>
      </p:pic>
      <p:pic>
        <p:nvPicPr>
          <p:cNvPr id="138" name="Obraz 5"/>
          <p:cNvPicPr/>
          <p:nvPr/>
        </p:nvPicPr>
        <p:blipFill>
          <a:blip r:embed="rId3"/>
          <a:stretch/>
        </p:blipFill>
        <p:spPr>
          <a:xfrm>
            <a:off x="1323000" y="4947120"/>
            <a:ext cx="1414440" cy="1427400"/>
          </a:xfrm>
          <a:prstGeom prst="rect">
            <a:avLst/>
          </a:prstGeom>
          <a:ln w="0">
            <a:noFill/>
          </a:ln>
        </p:spPr>
      </p:pic>
      <p:pic>
        <p:nvPicPr>
          <p:cNvPr id="139" name="Obraz 7"/>
          <p:cNvPicPr/>
          <p:nvPr/>
        </p:nvPicPr>
        <p:blipFill>
          <a:blip r:embed="rId4"/>
          <a:stretch/>
        </p:blipFill>
        <p:spPr>
          <a:xfrm>
            <a:off x="7254720" y="4947480"/>
            <a:ext cx="1403280" cy="1429920"/>
          </a:xfrm>
          <a:prstGeom prst="rect">
            <a:avLst/>
          </a:prstGeom>
          <a:ln w="0">
            <a:noFill/>
          </a:ln>
        </p:spPr>
      </p:pic>
      <p:pic>
        <p:nvPicPr>
          <p:cNvPr id="140" name="Obraz 8"/>
          <p:cNvPicPr/>
          <p:nvPr/>
        </p:nvPicPr>
        <p:blipFill>
          <a:blip r:embed="rId5"/>
          <a:stretch/>
        </p:blipFill>
        <p:spPr>
          <a:xfrm>
            <a:off x="8733600" y="4956840"/>
            <a:ext cx="1376280" cy="1410840"/>
          </a:xfrm>
          <a:prstGeom prst="rect">
            <a:avLst/>
          </a:prstGeom>
          <a:ln w="0">
            <a:noFill/>
          </a:ln>
        </p:spPr>
      </p:pic>
      <p:pic>
        <p:nvPicPr>
          <p:cNvPr id="141" name="Obraz 12"/>
          <p:cNvPicPr/>
          <p:nvPr/>
        </p:nvPicPr>
        <p:blipFill>
          <a:blip r:embed="rId6"/>
          <a:stretch/>
        </p:blipFill>
        <p:spPr>
          <a:xfrm>
            <a:off x="4299840" y="4951440"/>
            <a:ext cx="1408680" cy="1428480"/>
          </a:xfrm>
          <a:prstGeom prst="rect">
            <a:avLst/>
          </a:prstGeom>
          <a:ln w="0">
            <a:noFill/>
          </a:ln>
        </p:spPr>
      </p:pic>
      <p:pic>
        <p:nvPicPr>
          <p:cNvPr id="142" name="Obraz 13"/>
          <p:cNvPicPr/>
          <p:nvPr/>
        </p:nvPicPr>
        <p:blipFill>
          <a:blip r:embed="rId7"/>
          <a:stretch/>
        </p:blipFill>
        <p:spPr>
          <a:xfrm>
            <a:off x="2812680" y="4951080"/>
            <a:ext cx="1411920" cy="14295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2800" b="1" strike="noStrike" spc="-1" dirty="0" smtClean="0">
                <a:solidFill>
                  <a:srgbClr val="1F4E79"/>
                </a:solidFill>
                <a:latin typeface="Calibri"/>
              </a:rPr>
              <a:t>How</a:t>
            </a:r>
            <a:r>
              <a:rPr lang="en-US" sz="2800" b="1" strike="noStrike" spc="-1" dirty="0" smtClean="0">
                <a:solidFill>
                  <a:srgbClr val="1F4E79"/>
                </a:solidFill>
                <a:latin typeface="Calibri"/>
              </a:rPr>
              <a:t> </a:t>
            </a:r>
            <a:r>
              <a:rPr lang="pl-PL" sz="2800" b="1" strike="noStrike" spc="-1" dirty="0" smtClean="0">
                <a:solidFill>
                  <a:srgbClr val="1F4E79"/>
                </a:solidFill>
                <a:latin typeface="Calibri"/>
              </a:rPr>
              <a:t>N</a:t>
            </a:r>
            <a:r>
              <a:rPr lang="sr-Latn-RS" sz="2800" b="1" strike="noStrike" spc="-1" dirty="0" smtClean="0">
                <a:solidFill>
                  <a:srgbClr val="1F4E79"/>
                </a:solidFill>
                <a:latin typeface="Calibri"/>
              </a:rPr>
              <a:t>MaaS</a:t>
            </a:r>
            <a:r>
              <a:rPr lang="en-US" sz="2800" b="1" strike="noStrike" spc="-1" dirty="0" smtClean="0">
                <a:solidFill>
                  <a:srgbClr val="1F4E79"/>
                </a:solidFill>
                <a:latin typeface="Calibri"/>
              </a:rPr>
              <a:t> works</a:t>
            </a:r>
            <a:endParaRPr lang="en-GB" sz="2800" dirty="0"/>
          </a:p>
        </p:txBody>
      </p:sp>
      <p:grpSp>
        <p:nvGrpSpPr>
          <p:cNvPr id="4" name="Grupa 3"/>
          <p:cNvGrpSpPr>
            <a:grpSpLocks noChangeAspect="1"/>
          </p:cNvGrpSpPr>
          <p:nvPr/>
        </p:nvGrpSpPr>
        <p:grpSpPr>
          <a:xfrm>
            <a:off x="1695125" y="1334028"/>
            <a:ext cx="7539075" cy="3404398"/>
            <a:chOff x="2012629" y="1288893"/>
            <a:chExt cx="6335358" cy="2860839"/>
          </a:xfrm>
        </p:grpSpPr>
        <p:grpSp>
          <p:nvGrpSpPr>
            <p:cNvPr id="5" name="Group 13"/>
            <p:cNvGrpSpPr/>
            <p:nvPr/>
          </p:nvGrpSpPr>
          <p:grpSpPr>
            <a:xfrm>
              <a:off x="3742199" y="1698549"/>
              <a:ext cx="3186647" cy="1602788"/>
              <a:chOff x="4839440" y="3418389"/>
              <a:chExt cx="3582664" cy="1886027"/>
            </a:xfrm>
            <a:solidFill>
              <a:srgbClr val="C7DBE3"/>
            </a:solidFill>
          </p:grpSpPr>
          <p:sp>
            <p:nvSpPr>
              <p:cNvPr id="69" name="Oval 7"/>
              <p:cNvSpPr/>
              <p:nvPr/>
            </p:nvSpPr>
            <p:spPr>
              <a:xfrm>
                <a:off x="5899759" y="3418389"/>
                <a:ext cx="1127342" cy="1015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Oval 8"/>
              <p:cNvSpPr/>
              <p:nvPr/>
            </p:nvSpPr>
            <p:spPr>
              <a:xfrm>
                <a:off x="6678460" y="3679086"/>
                <a:ext cx="1307321" cy="1318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Oval 9"/>
              <p:cNvSpPr/>
              <p:nvPr/>
            </p:nvSpPr>
            <p:spPr>
              <a:xfrm>
                <a:off x="7549457" y="4480049"/>
                <a:ext cx="872647"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Oval 10"/>
              <p:cNvSpPr/>
              <p:nvPr/>
            </p:nvSpPr>
            <p:spPr>
              <a:xfrm>
                <a:off x="5272354" y="3933174"/>
                <a:ext cx="969782" cy="888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Oval 11"/>
              <p:cNvSpPr/>
              <p:nvPr/>
            </p:nvSpPr>
            <p:spPr>
              <a:xfrm>
                <a:off x="4839440" y="4480049"/>
                <a:ext cx="952085"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Rectangle 12"/>
              <p:cNvSpPr/>
              <p:nvPr/>
            </p:nvSpPr>
            <p:spPr>
              <a:xfrm>
                <a:off x="5398718" y="4221273"/>
                <a:ext cx="2505848" cy="10831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Rectangle 14"/>
              <p:cNvSpPr/>
              <p:nvPr/>
            </p:nvSpPr>
            <p:spPr>
              <a:xfrm>
                <a:off x="5272354" y="4684434"/>
                <a:ext cx="2760860" cy="6175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 name="Cube 31"/>
            <p:cNvSpPr/>
            <p:nvPr/>
          </p:nvSpPr>
          <p:spPr>
            <a:xfrm>
              <a:off x="5116538" y="2730773"/>
              <a:ext cx="604262" cy="858860"/>
            </a:xfrm>
            <a:prstGeom prst="cube">
              <a:avLst>
                <a:gd name="adj" fmla="val 238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34"/>
            <p:cNvSpPr txBox="1"/>
            <p:nvPr/>
          </p:nvSpPr>
          <p:spPr>
            <a:xfrm>
              <a:off x="4281810" y="2083366"/>
              <a:ext cx="220863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800" b="1" i="0" u="none" strike="noStrike" kern="1200" cap="none" spc="0" normalizeH="0" baseline="0" noProof="0" dirty="0">
                  <a:ln>
                    <a:noFill/>
                  </a:ln>
                  <a:solidFill>
                    <a:srgbClr val="065081"/>
                  </a:solidFill>
                  <a:effectLst/>
                  <a:uLnTx/>
                  <a:uFillTx/>
                  <a:latin typeface="Calibri" panose="020F0502020204030204"/>
                  <a:ea typeface="+mn-ea"/>
                  <a:cs typeface="+mn-cs"/>
                </a:rPr>
                <a:t>GÉANT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65081"/>
                  </a:solidFill>
                  <a:effectLst/>
                  <a:uLnTx/>
                  <a:uFillTx/>
                  <a:latin typeface="Calibri" panose="020F0502020204030204"/>
                  <a:ea typeface="+mn-ea"/>
                  <a:cs typeface="+mn-cs"/>
                </a:rPr>
                <a:t>NMaaS service</a:t>
              </a:r>
              <a:r>
                <a:rPr kumimoji="0" lang="pl-PL" sz="1400" b="1" i="0" u="none" strike="noStrike" kern="1200" cap="none" spc="0" normalizeH="0" baseline="0" noProof="0" dirty="0">
                  <a:ln>
                    <a:noFill/>
                  </a:ln>
                  <a:solidFill>
                    <a:srgbClr val="065081"/>
                  </a:solidFill>
                  <a:effectLst/>
                  <a:uLnTx/>
                  <a:uFillTx/>
                  <a:latin typeface="Calibri" panose="020F0502020204030204"/>
                  <a:ea typeface="+mn-ea"/>
                  <a:cs typeface="+mn-cs"/>
                </a:rPr>
                <a:t> </a:t>
              </a:r>
              <a:r>
                <a:rPr kumimoji="0" lang="en-US" sz="1400" b="1" i="0" u="none" strike="noStrike" kern="1200" cap="none" spc="0" normalizeH="0" baseline="0" noProof="0" dirty="0">
                  <a:ln>
                    <a:noFill/>
                  </a:ln>
                  <a:solidFill>
                    <a:srgbClr val="065081"/>
                  </a:solidFill>
                  <a:effectLst/>
                  <a:uLnTx/>
                  <a:uFillTx/>
                  <a:latin typeface="Calibri" panose="020F0502020204030204"/>
                  <a:ea typeface="+mn-ea"/>
                  <a:cs typeface="+mn-cs"/>
                </a:rPr>
                <a:t>provider</a:t>
              </a:r>
            </a:p>
          </p:txBody>
        </p:sp>
        <p:sp>
          <p:nvSpPr>
            <p:cNvPr id="8" name="TextBox 35"/>
            <p:cNvSpPr txBox="1"/>
            <p:nvPr/>
          </p:nvSpPr>
          <p:spPr>
            <a:xfrm>
              <a:off x="4585482" y="3615724"/>
              <a:ext cx="1563615"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F4E79"/>
                  </a:solidFill>
                  <a:effectLst/>
                  <a:uLnTx/>
                  <a:uFillTx/>
                  <a:latin typeface="Calibri" panose="020F0502020204030204"/>
                  <a:ea typeface="+mn-ea"/>
                  <a:cs typeface="+mn-cs"/>
                </a:rPr>
                <a:t>NMaaS Platform</a:t>
              </a:r>
            </a:p>
          </p:txBody>
        </p:sp>
        <p:sp>
          <p:nvSpPr>
            <p:cNvPr id="9" name="TextBox 45"/>
            <p:cNvSpPr txBox="1"/>
            <p:nvPr/>
          </p:nvSpPr>
          <p:spPr>
            <a:xfrm>
              <a:off x="6399625" y="3901523"/>
              <a:ext cx="1220206" cy="24820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13" b="0" i="0" u="none" strike="noStrike" kern="1200" cap="none" spc="0" normalizeH="0" baseline="0" noProof="0" dirty="0">
                  <a:ln>
                    <a:noFill/>
                  </a:ln>
                  <a:solidFill>
                    <a:prstClr val="white"/>
                  </a:solidFill>
                  <a:effectLst/>
                  <a:uLnTx/>
                  <a:uFillTx/>
                  <a:latin typeface="Calibri" panose="020F0502020204030204"/>
                  <a:ea typeface="+mn-ea"/>
                  <a:cs typeface="+mn-cs"/>
                </a:rPr>
                <a:t>Institution Network</a:t>
              </a:r>
            </a:p>
          </p:txBody>
        </p:sp>
        <p:sp>
          <p:nvSpPr>
            <p:cNvPr id="10" name="TextBox 57"/>
            <p:cNvSpPr txBox="1"/>
            <p:nvPr/>
          </p:nvSpPr>
          <p:spPr>
            <a:xfrm>
              <a:off x="7337745" y="2732002"/>
              <a:ext cx="857278"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F4E79"/>
                  </a:solidFill>
                  <a:effectLst/>
                  <a:uLnTx/>
                  <a:uFillTx/>
                  <a:latin typeface="Calibri" panose="020F0502020204030204"/>
                  <a:ea typeface="+mn-ea"/>
                  <a:cs typeface="+mn-cs"/>
                </a:rPr>
                <a:t>Secure</a:t>
              </a: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100" b="1" i="0" u="none" strike="noStrike" kern="1200" cap="none" spc="0" normalizeH="0" baseline="0" noProof="0" dirty="0">
                  <a:ln>
                    <a:noFill/>
                  </a:ln>
                  <a:solidFill>
                    <a:srgbClr val="1F4E79"/>
                  </a:solidFill>
                  <a:effectLst/>
                  <a:uLnTx/>
                  <a:uFillTx/>
                  <a:latin typeface="Calibri" panose="020F0502020204030204"/>
                  <a:ea typeface="+mn-ea"/>
                  <a:cs typeface="+mn-cs"/>
                </a:rPr>
                <a:t>VPN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F4E79"/>
                  </a:solidFill>
                  <a:effectLst/>
                  <a:uLnTx/>
                  <a:uFillTx/>
                  <a:latin typeface="Calibri" panose="020F0502020204030204"/>
                  <a:ea typeface="+mn-ea"/>
                  <a:cs typeface="+mn-cs"/>
                </a:rPr>
                <a:t>Connection</a:t>
              </a:r>
            </a:p>
          </p:txBody>
        </p:sp>
        <p:grpSp>
          <p:nvGrpSpPr>
            <p:cNvPr id="11" name="Group 4"/>
            <p:cNvGrpSpPr/>
            <p:nvPr/>
          </p:nvGrpSpPr>
          <p:grpSpPr>
            <a:xfrm>
              <a:off x="2018279" y="1602751"/>
              <a:ext cx="1201349" cy="660588"/>
              <a:chOff x="1710854" y="2592606"/>
              <a:chExt cx="1893480" cy="973249"/>
            </a:xfrm>
          </p:grpSpPr>
          <p:grpSp>
            <p:nvGrpSpPr>
              <p:cNvPr id="60" name="Group 58"/>
              <p:cNvGrpSpPr/>
              <p:nvPr/>
            </p:nvGrpSpPr>
            <p:grpSpPr>
              <a:xfrm>
                <a:off x="1710854" y="2592606"/>
                <a:ext cx="1893480" cy="973249"/>
                <a:chOff x="4839440" y="3418389"/>
                <a:chExt cx="3582664" cy="1886027"/>
              </a:xfrm>
              <a:solidFill>
                <a:schemeClr val="accent1">
                  <a:lumMod val="75000"/>
                </a:schemeClr>
              </a:solidFill>
            </p:grpSpPr>
            <p:sp>
              <p:nvSpPr>
                <p:cNvPr id="62" name="Oval 59"/>
                <p:cNvSpPr/>
                <p:nvPr/>
              </p:nvSpPr>
              <p:spPr>
                <a:xfrm>
                  <a:off x="5899759" y="3418389"/>
                  <a:ext cx="1127342" cy="1015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0"/>
                <p:cNvSpPr/>
                <p:nvPr/>
              </p:nvSpPr>
              <p:spPr>
                <a:xfrm>
                  <a:off x="6678460" y="3679086"/>
                  <a:ext cx="1307321" cy="1318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Oval 61"/>
                <p:cNvSpPr/>
                <p:nvPr/>
              </p:nvSpPr>
              <p:spPr>
                <a:xfrm>
                  <a:off x="7549457" y="4480049"/>
                  <a:ext cx="872647"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Oval 62"/>
                <p:cNvSpPr/>
                <p:nvPr/>
              </p:nvSpPr>
              <p:spPr>
                <a:xfrm>
                  <a:off x="5272354" y="3933174"/>
                  <a:ext cx="969782" cy="888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3"/>
                <p:cNvSpPr/>
                <p:nvPr/>
              </p:nvSpPr>
              <p:spPr>
                <a:xfrm>
                  <a:off x="4839440" y="4480049"/>
                  <a:ext cx="952085"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Rectangle 64"/>
                <p:cNvSpPr/>
                <p:nvPr/>
              </p:nvSpPr>
              <p:spPr>
                <a:xfrm>
                  <a:off x="5398718" y="4221273"/>
                  <a:ext cx="2505848" cy="10831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Rectangle 65"/>
                <p:cNvSpPr/>
                <p:nvPr/>
              </p:nvSpPr>
              <p:spPr>
                <a:xfrm>
                  <a:off x="5272354" y="4684434"/>
                  <a:ext cx="2760860" cy="6175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1" name="TextBox 66"/>
              <p:cNvSpPr txBox="1"/>
              <p:nvPr/>
            </p:nvSpPr>
            <p:spPr>
              <a:xfrm>
                <a:off x="2092907" y="3002571"/>
                <a:ext cx="1418957" cy="4741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Institution</a:t>
                </a:r>
              </a:p>
            </p:txBody>
          </p:sp>
        </p:grpSp>
        <p:grpSp>
          <p:nvGrpSpPr>
            <p:cNvPr id="12" name="Group 1"/>
            <p:cNvGrpSpPr/>
            <p:nvPr/>
          </p:nvGrpSpPr>
          <p:grpSpPr>
            <a:xfrm>
              <a:off x="6488684" y="1288893"/>
              <a:ext cx="1706339" cy="858238"/>
              <a:chOff x="7608334" y="1745350"/>
              <a:chExt cx="2275118" cy="1144317"/>
            </a:xfrm>
          </p:grpSpPr>
          <p:grpSp>
            <p:nvGrpSpPr>
              <p:cNvPr id="51" name="Group 55"/>
              <p:cNvGrpSpPr/>
              <p:nvPr/>
            </p:nvGrpSpPr>
            <p:grpSpPr>
              <a:xfrm>
                <a:off x="7608334" y="1745350"/>
                <a:ext cx="2275118" cy="1144317"/>
                <a:chOff x="4839440" y="3418389"/>
                <a:chExt cx="3582664" cy="1886027"/>
              </a:xfrm>
              <a:solidFill>
                <a:srgbClr val="4C7F94"/>
              </a:solidFill>
            </p:grpSpPr>
            <p:sp>
              <p:nvSpPr>
                <p:cNvPr id="53" name="Oval 71"/>
                <p:cNvSpPr/>
                <p:nvPr/>
              </p:nvSpPr>
              <p:spPr>
                <a:xfrm>
                  <a:off x="5899759" y="3418389"/>
                  <a:ext cx="1127342" cy="1015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Oval 72"/>
                <p:cNvSpPr/>
                <p:nvPr/>
              </p:nvSpPr>
              <p:spPr>
                <a:xfrm>
                  <a:off x="6678460" y="3679086"/>
                  <a:ext cx="1307321" cy="1318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Oval 73"/>
                <p:cNvSpPr/>
                <p:nvPr/>
              </p:nvSpPr>
              <p:spPr>
                <a:xfrm>
                  <a:off x="7549457" y="4480049"/>
                  <a:ext cx="872647"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Oval 74"/>
                <p:cNvSpPr/>
                <p:nvPr/>
              </p:nvSpPr>
              <p:spPr>
                <a:xfrm>
                  <a:off x="5272354" y="3933174"/>
                  <a:ext cx="969782" cy="888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val 75"/>
                <p:cNvSpPr/>
                <p:nvPr/>
              </p:nvSpPr>
              <p:spPr>
                <a:xfrm>
                  <a:off x="4839440" y="4480049"/>
                  <a:ext cx="952085"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76"/>
                <p:cNvSpPr/>
                <p:nvPr/>
              </p:nvSpPr>
              <p:spPr>
                <a:xfrm>
                  <a:off x="5398718" y="4221273"/>
                  <a:ext cx="2505848" cy="10831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77"/>
                <p:cNvSpPr/>
                <p:nvPr/>
              </p:nvSpPr>
              <p:spPr>
                <a:xfrm>
                  <a:off x="5272354" y="4684434"/>
                  <a:ext cx="2760860" cy="6175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2" name="TextBox 78"/>
              <p:cNvSpPr txBox="1"/>
              <p:nvPr/>
            </p:nvSpPr>
            <p:spPr>
              <a:xfrm>
                <a:off x="8409808" y="2202714"/>
                <a:ext cx="7228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NREN</a:t>
                </a:r>
              </a:p>
            </p:txBody>
          </p:sp>
        </p:grpSp>
        <p:grpSp>
          <p:nvGrpSpPr>
            <p:cNvPr id="13" name="Group 79"/>
            <p:cNvGrpSpPr/>
            <p:nvPr/>
          </p:nvGrpSpPr>
          <p:grpSpPr>
            <a:xfrm>
              <a:off x="2055374" y="2600771"/>
              <a:ext cx="1897450" cy="1039018"/>
              <a:chOff x="7608334" y="1745350"/>
              <a:chExt cx="2275118" cy="1144317"/>
            </a:xfrm>
          </p:grpSpPr>
          <p:grpSp>
            <p:nvGrpSpPr>
              <p:cNvPr id="42" name="Group 80"/>
              <p:cNvGrpSpPr/>
              <p:nvPr/>
            </p:nvGrpSpPr>
            <p:grpSpPr>
              <a:xfrm>
                <a:off x="7608334" y="1745350"/>
                <a:ext cx="2275118" cy="1144317"/>
                <a:chOff x="4839440" y="3418389"/>
                <a:chExt cx="3582664" cy="1886027"/>
              </a:xfrm>
              <a:solidFill>
                <a:srgbClr val="4C7F94"/>
              </a:solidFill>
            </p:grpSpPr>
            <p:sp>
              <p:nvSpPr>
                <p:cNvPr id="44" name="Oval 82"/>
                <p:cNvSpPr/>
                <p:nvPr/>
              </p:nvSpPr>
              <p:spPr>
                <a:xfrm>
                  <a:off x="5899759" y="3418389"/>
                  <a:ext cx="1127342" cy="1015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83"/>
                <p:cNvSpPr/>
                <p:nvPr/>
              </p:nvSpPr>
              <p:spPr>
                <a:xfrm>
                  <a:off x="6678460" y="3679086"/>
                  <a:ext cx="1307321" cy="1318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84"/>
                <p:cNvSpPr/>
                <p:nvPr/>
              </p:nvSpPr>
              <p:spPr>
                <a:xfrm>
                  <a:off x="7549457" y="4480049"/>
                  <a:ext cx="872647"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85"/>
                <p:cNvSpPr/>
                <p:nvPr/>
              </p:nvSpPr>
              <p:spPr>
                <a:xfrm>
                  <a:off x="5272354" y="3933174"/>
                  <a:ext cx="969782" cy="888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Oval 86"/>
                <p:cNvSpPr/>
                <p:nvPr/>
              </p:nvSpPr>
              <p:spPr>
                <a:xfrm>
                  <a:off x="4839440" y="4480049"/>
                  <a:ext cx="952085" cy="8243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Rectangle 87"/>
                <p:cNvSpPr/>
                <p:nvPr/>
              </p:nvSpPr>
              <p:spPr>
                <a:xfrm>
                  <a:off x="5398718" y="4221273"/>
                  <a:ext cx="2505848" cy="10831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88"/>
                <p:cNvSpPr/>
                <p:nvPr/>
              </p:nvSpPr>
              <p:spPr>
                <a:xfrm>
                  <a:off x="5272354" y="4684434"/>
                  <a:ext cx="2760860" cy="6175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3" name="TextBox 81"/>
              <p:cNvSpPr txBox="1"/>
              <p:nvPr/>
            </p:nvSpPr>
            <p:spPr>
              <a:xfrm>
                <a:off x="8385859" y="2273979"/>
                <a:ext cx="662835" cy="3270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NREN</a:t>
                </a:r>
              </a:p>
            </p:txBody>
          </p:sp>
        </p:grpSp>
        <p:sp>
          <p:nvSpPr>
            <p:cNvPr id="14" name="Cube 6"/>
            <p:cNvSpPr/>
            <p:nvPr/>
          </p:nvSpPr>
          <p:spPr>
            <a:xfrm>
              <a:off x="2872504" y="1788129"/>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Cube 89"/>
            <p:cNvSpPr/>
            <p:nvPr/>
          </p:nvSpPr>
          <p:spPr>
            <a:xfrm>
              <a:off x="2445173" y="2179210"/>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Cube 90"/>
            <p:cNvSpPr/>
            <p:nvPr/>
          </p:nvSpPr>
          <p:spPr>
            <a:xfrm>
              <a:off x="2043172" y="1915289"/>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ube 91"/>
            <p:cNvSpPr/>
            <p:nvPr/>
          </p:nvSpPr>
          <p:spPr>
            <a:xfrm>
              <a:off x="2296941" y="1691854"/>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Cube 92"/>
            <p:cNvSpPr/>
            <p:nvPr/>
          </p:nvSpPr>
          <p:spPr>
            <a:xfrm>
              <a:off x="7600361" y="1548107"/>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Cube 93"/>
            <p:cNvSpPr/>
            <p:nvPr/>
          </p:nvSpPr>
          <p:spPr>
            <a:xfrm>
              <a:off x="7173031" y="1939187"/>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Cube 94"/>
            <p:cNvSpPr/>
            <p:nvPr/>
          </p:nvSpPr>
          <p:spPr>
            <a:xfrm>
              <a:off x="6771029" y="1675267"/>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Cube 95"/>
            <p:cNvSpPr/>
            <p:nvPr/>
          </p:nvSpPr>
          <p:spPr>
            <a:xfrm>
              <a:off x="7024799" y="1451831"/>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15"/>
            <p:cNvSpPr/>
            <p:nvPr/>
          </p:nvSpPr>
          <p:spPr>
            <a:xfrm>
              <a:off x="6546174" y="1354139"/>
              <a:ext cx="1564685" cy="850646"/>
            </a:xfrm>
            <a:prstGeom prst="ellipse">
              <a:avLst/>
            </a:prstGeom>
            <a:noFill/>
            <a:ln w="381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69"/>
            <p:cNvSpPr/>
            <p:nvPr/>
          </p:nvSpPr>
          <p:spPr>
            <a:xfrm flipH="1">
              <a:off x="5584879" y="2103634"/>
              <a:ext cx="1779413" cy="1349636"/>
            </a:xfrm>
            <a:custGeom>
              <a:avLst/>
              <a:gdLst>
                <a:gd name="connsiteX0" fmla="*/ 0 w 8467594"/>
                <a:gd name="connsiteY0" fmla="*/ 1057819 h 1057819"/>
                <a:gd name="connsiteX1" fmla="*/ 1578279 w 8467594"/>
                <a:gd name="connsiteY1" fmla="*/ 318783 h 1057819"/>
                <a:gd name="connsiteX2" fmla="*/ 4446739 w 8467594"/>
                <a:gd name="connsiteY2" fmla="*/ 18159 h 1057819"/>
                <a:gd name="connsiteX3" fmla="*/ 8467594 w 8467594"/>
                <a:gd name="connsiteY3" fmla="*/ 807298 h 1057819"/>
                <a:gd name="connsiteX0" fmla="*/ 0 w 8547748"/>
                <a:gd name="connsiteY0" fmla="*/ 1057819 h 1057819"/>
                <a:gd name="connsiteX1" fmla="*/ 1578279 w 8547748"/>
                <a:gd name="connsiteY1" fmla="*/ 318783 h 1057819"/>
                <a:gd name="connsiteX2" fmla="*/ 4446739 w 8547748"/>
                <a:gd name="connsiteY2" fmla="*/ 18159 h 1057819"/>
                <a:gd name="connsiteX3" fmla="*/ 8547748 w 8547748"/>
                <a:gd name="connsiteY3" fmla="*/ 382296 h 1057819"/>
                <a:gd name="connsiteX0" fmla="*/ 0 w 8547748"/>
                <a:gd name="connsiteY0" fmla="*/ 1057819 h 1057819"/>
                <a:gd name="connsiteX1" fmla="*/ 1578279 w 8547748"/>
                <a:gd name="connsiteY1" fmla="*/ 318783 h 1057819"/>
                <a:gd name="connsiteX2" fmla="*/ 4446739 w 8547748"/>
                <a:gd name="connsiteY2" fmla="*/ 18159 h 1057819"/>
                <a:gd name="connsiteX3" fmla="*/ 8547748 w 8547748"/>
                <a:gd name="connsiteY3" fmla="*/ 382296 h 1057819"/>
                <a:gd name="connsiteX0" fmla="*/ 0 w 8547748"/>
                <a:gd name="connsiteY0" fmla="*/ 778480 h 778480"/>
                <a:gd name="connsiteX1" fmla="*/ 1578279 w 8547748"/>
                <a:gd name="connsiteY1" fmla="*/ 39444 h 778480"/>
                <a:gd name="connsiteX2" fmla="*/ 8547748 w 8547748"/>
                <a:gd name="connsiteY2" fmla="*/ 102957 h 778480"/>
                <a:gd name="connsiteX0" fmla="*/ 0 w 8547748"/>
                <a:gd name="connsiteY0" fmla="*/ 1102967 h 1102967"/>
                <a:gd name="connsiteX1" fmla="*/ 4410345 w 8547748"/>
                <a:gd name="connsiteY1" fmla="*/ 16202 h 1102967"/>
                <a:gd name="connsiteX2" fmla="*/ 8547748 w 8547748"/>
                <a:gd name="connsiteY2" fmla="*/ 427444 h 1102967"/>
                <a:gd name="connsiteX0" fmla="*/ 0 w 8547748"/>
                <a:gd name="connsiteY0" fmla="*/ 1115128 h 1115128"/>
                <a:gd name="connsiteX1" fmla="*/ 4410345 w 8547748"/>
                <a:gd name="connsiteY1" fmla="*/ 28363 h 1115128"/>
                <a:gd name="connsiteX2" fmla="*/ 8547748 w 8547748"/>
                <a:gd name="connsiteY2" fmla="*/ 439605 h 1115128"/>
                <a:gd name="connsiteX0" fmla="*/ 0 w 5660659"/>
                <a:gd name="connsiteY0" fmla="*/ 31259 h 1780154"/>
                <a:gd name="connsiteX1" fmla="*/ 1523256 w 5660659"/>
                <a:gd name="connsiteY1" fmla="*/ 1368912 h 1780154"/>
                <a:gd name="connsiteX2" fmla="*/ 5660659 w 5660659"/>
                <a:gd name="connsiteY2" fmla="*/ 1780154 h 1780154"/>
                <a:gd name="connsiteX0" fmla="*/ 59174 w 5719833"/>
                <a:gd name="connsiteY0" fmla="*/ 5250 h 1754145"/>
                <a:gd name="connsiteX1" fmla="*/ 1582430 w 5719833"/>
                <a:gd name="connsiteY1" fmla="*/ 1342903 h 1754145"/>
                <a:gd name="connsiteX2" fmla="*/ 5719833 w 5719833"/>
                <a:gd name="connsiteY2" fmla="*/ 1754145 h 1754145"/>
                <a:gd name="connsiteX0" fmla="*/ 59174 w 5719833"/>
                <a:gd name="connsiteY0" fmla="*/ 5250 h 1754145"/>
                <a:gd name="connsiteX1" fmla="*/ 1582430 w 5719833"/>
                <a:gd name="connsiteY1" fmla="*/ 1342903 h 1754145"/>
                <a:gd name="connsiteX2" fmla="*/ 5719833 w 5719833"/>
                <a:gd name="connsiteY2" fmla="*/ 1754145 h 1754145"/>
                <a:gd name="connsiteX0" fmla="*/ 88771 w 5749430"/>
                <a:gd name="connsiteY0" fmla="*/ 8675 h 1757570"/>
                <a:gd name="connsiteX1" fmla="*/ 1612027 w 5749430"/>
                <a:gd name="connsiteY1" fmla="*/ 1346328 h 1757570"/>
                <a:gd name="connsiteX2" fmla="*/ 5749430 w 5749430"/>
                <a:gd name="connsiteY2" fmla="*/ 1757570 h 1757570"/>
                <a:gd name="connsiteX0" fmla="*/ 88771 w 5749430"/>
                <a:gd name="connsiteY0" fmla="*/ 8675 h 1757570"/>
                <a:gd name="connsiteX1" fmla="*/ 1612027 w 5749430"/>
                <a:gd name="connsiteY1" fmla="*/ 1346328 h 1757570"/>
                <a:gd name="connsiteX2" fmla="*/ 5749430 w 5749430"/>
                <a:gd name="connsiteY2" fmla="*/ 1757570 h 1757570"/>
                <a:gd name="connsiteX0" fmla="*/ 88771 w 5916798"/>
                <a:gd name="connsiteY0" fmla="*/ 8675 h 1807904"/>
                <a:gd name="connsiteX1" fmla="*/ 1612027 w 5916798"/>
                <a:gd name="connsiteY1" fmla="*/ 1346328 h 1807904"/>
                <a:gd name="connsiteX2" fmla="*/ 5916798 w 5916798"/>
                <a:gd name="connsiteY2" fmla="*/ 1807904 h 1807904"/>
                <a:gd name="connsiteX0" fmla="*/ 88771 w 5916798"/>
                <a:gd name="connsiteY0" fmla="*/ 8675 h 1807904"/>
                <a:gd name="connsiteX1" fmla="*/ 1612027 w 5916798"/>
                <a:gd name="connsiteY1" fmla="*/ 1346328 h 1807904"/>
                <a:gd name="connsiteX2" fmla="*/ 5916798 w 5916798"/>
                <a:gd name="connsiteY2" fmla="*/ 1807904 h 1807904"/>
                <a:gd name="connsiteX0" fmla="*/ 88771 w 5916798"/>
                <a:gd name="connsiteY0" fmla="*/ 8675 h 1799515"/>
                <a:gd name="connsiteX1" fmla="*/ 1612027 w 5916798"/>
                <a:gd name="connsiteY1" fmla="*/ 1346328 h 1799515"/>
                <a:gd name="connsiteX2" fmla="*/ 5916798 w 5916798"/>
                <a:gd name="connsiteY2" fmla="*/ 1799515 h 1799515"/>
              </a:gdLst>
              <a:ahLst/>
              <a:cxnLst>
                <a:cxn ang="0">
                  <a:pos x="connsiteX0" y="connsiteY0"/>
                </a:cxn>
                <a:cxn ang="0">
                  <a:pos x="connsiteX1" y="connsiteY1"/>
                </a:cxn>
                <a:cxn ang="0">
                  <a:pos x="connsiteX2" y="connsiteY2"/>
                </a:cxn>
              </a:cxnLst>
              <a:rect l="l" t="t" r="r" b="b"/>
              <a:pathLst>
                <a:path w="5916798" h="1799515">
                  <a:moveTo>
                    <a:pt x="88771" y="8675"/>
                  </a:moveTo>
                  <a:cubicBezTo>
                    <a:pt x="-120276" y="-98036"/>
                    <a:pt x="-84569" y="804574"/>
                    <a:pt x="1612027" y="1346328"/>
                  </a:cubicBezTo>
                  <a:cubicBezTo>
                    <a:pt x="3141257" y="1594467"/>
                    <a:pt x="4110434" y="1784275"/>
                    <a:pt x="5916798" y="1799515"/>
                  </a:cubicBezTo>
                </a:path>
              </a:pathLst>
            </a:custGeom>
            <a:noFill/>
            <a:ln w="34925">
              <a:solidFill>
                <a:srgbClr val="C00000"/>
              </a:solidFill>
              <a:headEnd type="triangle" w="lg" len="lg"/>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4" name="Afbeelding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4550" y="2263339"/>
              <a:ext cx="234014" cy="342857"/>
            </a:xfrm>
            <a:prstGeom prst="rect">
              <a:avLst/>
            </a:prstGeom>
          </p:spPr>
        </p:pic>
        <p:pic>
          <p:nvPicPr>
            <p:cNvPr id="25" name="Afbeelding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49465" y="2738783"/>
              <a:ext cx="234014" cy="342857"/>
            </a:xfrm>
            <a:prstGeom prst="rect">
              <a:avLst/>
            </a:prstGeom>
          </p:spPr>
        </p:pic>
        <p:sp>
          <p:nvSpPr>
            <p:cNvPr id="26" name="Cube 99"/>
            <p:cNvSpPr/>
            <p:nvPr/>
          </p:nvSpPr>
          <p:spPr>
            <a:xfrm>
              <a:off x="3201520" y="3070906"/>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Cube 100"/>
            <p:cNvSpPr/>
            <p:nvPr/>
          </p:nvSpPr>
          <p:spPr>
            <a:xfrm>
              <a:off x="2774189" y="3461987"/>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Cube 101"/>
            <p:cNvSpPr/>
            <p:nvPr/>
          </p:nvSpPr>
          <p:spPr>
            <a:xfrm>
              <a:off x="2372188" y="3198066"/>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Cube 102"/>
            <p:cNvSpPr/>
            <p:nvPr/>
          </p:nvSpPr>
          <p:spPr>
            <a:xfrm>
              <a:off x="2625957" y="2974631"/>
              <a:ext cx="260981" cy="118631"/>
            </a:xfrm>
            <a:prstGeom prst="cube">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96"/>
            <p:cNvSpPr/>
            <p:nvPr/>
          </p:nvSpPr>
          <p:spPr>
            <a:xfrm>
              <a:off x="2168633" y="2877242"/>
              <a:ext cx="1497542" cy="759272"/>
            </a:xfrm>
            <a:prstGeom prst="ellipse">
              <a:avLst/>
            </a:prstGeom>
            <a:noFill/>
            <a:ln w="381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67"/>
            <p:cNvSpPr/>
            <p:nvPr/>
          </p:nvSpPr>
          <p:spPr>
            <a:xfrm>
              <a:off x="3086960" y="2190197"/>
              <a:ext cx="2053976" cy="816056"/>
            </a:xfrm>
            <a:custGeom>
              <a:avLst/>
              <a:gdLst>
                <a:gd name="connsiteX0" fmla="*/ 2641600 w 2641600"/>
                <a:gd name="connsiteY0" fmla="*/ 1254663 h 1254663"/>
                <a:gd name="connsiteX1" fmla="*/ 1498600 w 2641600"/>
                <a:gd name="connsiteY1" fmla="*/ 200563 h 1254663"/>
                <a:gd name="connsiteX2" fmla="*/ 0 w 2641600"/>
                <a:gd name="connsiteY2" fmla="*/ 35463 h 1254663"/>
                <a:gd name="connsiteX0" fmla="*/ 2539229 w 2539229"/>
                <a:gd name="connsiteY0" fmla="*/ 1408190 h 1408190"/>
                <a:gd name="connsiteX1" fmla="*/ 1396229 w 2539229"/>
                <a:gd name="connsiteY1" fmla="*/ 354090 h 1408190"/>
                <a:gd name="connsiteX2" fmla="*/ 0 w 2539229"/>
                <a:gd name="connsiteY2" fmla="*/ 15222 h 1408190"/>
                <a:gd name="connsiteX0" fmla="*/ 2342363 w 2342363"/>
                <a:gd name="connsiteY0" fmla="*/ 1848494 h 1848494"/>
                <a:gd name="connsiteX1" fmla="*/ 1199363 w 2342363"/>
                <a:gd name="connsiteY1" fmla="*/ 794394 h 1848494"/>
                <a:gd name="connsiteX2" fmla="*/ 0 w 2342363"/>
                <a:gd name="connsiteY2" fmla="*/ 5774 h 1848494"/>
                <a:gd name="connsiteX0" fmla="*/ 2342363 w 2342363"/>
                <a:gd name="connsiteY0" fmla="*/ 1846395 h 1846395"/>
                <a:gd name="connsiteX1" fmla="*/ 986747 w 2342363"/>
                <a:gd name="connsiteY1" fmla="*/ 1201161 h 1846395"/>
                <a:gd name="connsiteX2" fmla="*/ 0 w 2342363"/>
                <a:gd name="connsiteY2" fmla="*/ 3675 h 1846395"/>
                <a:gd name="connsiteX0" fmla="*/ 2570727 w 2570727"/>
                <a:gd name="connsiteY0" fmla="*/ 1399092 h 1399092"/>
                <a:gd name="connsiteX1" fmla="*/ 1215111 w 2570727"/>
                <a:gd name="connsiteY1" fmla="*/ 753858 h 1399092"/>
                <a:gd name="connsiteX2" fmla="*/ 0 w 2570727"/>
                <a:gd name="connsiteY2" fmla="*/ 6124 h 1399092"/>
                <a:gd name="connsiteX0" fmla="*/ 2570727 w 2570727"/>
                <a:gd name="connsiteY0" fmla="*/ 1397269 h 1397269"/>
                <a:gd name="connsiteX1" fmla="*/ 1049743 w 2570727"/>
                <a:gd name="connsiteY1" fmla="*/ 1038241 h 1397269"/>
                <a:gd name="connsiteX2" fmla="*/ 0 w 2570727"/>
                <a:gd name="connsiteY2" fmla="*/ 4301 h 1397269"/>
                <a:gd name="connsiteX0" fmla="*/ 2570727 w 2570727"/>
                <a:gd name="connsiteY0" fmla="*/ 1396308 h 1396308"/>
                <a:gd name="connsiteX1" fmla="*/ 663885 w 2570727"/>
                <a:gd name="connsiteY1" fmla="*/ 1313264 h 1396308"/>
                <a:gd name="connsiteX2" fmla="*/ 0 w 2570727"/>
                <a:gd name="connsiteY2" fmla="*/ 3340 h 1396308"/>
                <a:gd name="connsiteX0" fmla="*/ 2570727 w 2570727"/>
                <a:gd name="connsiteY0" fmla="*/ 1396308 h 1422820"/>
                <a:gd name="connsiteX1" fmla="*/ 663885 w 2570727"/>
                <a:gd name="connsiteY1" fmla="*/ 1313264 h 1422820"/>
                <a:gd name="connsiteX2" fmla="*/ 0 w 2570727"/>
                <a:gd name="connsiteY2" fmla="*/ 3340 h 1422820"/>
              </a:gdLst>
              <a:ahLst/>
              <a:cxnLst>
                <a:cxn ang="0">
                  <a:pos x="connsiteX0" y="connsiteY0"/>
                </a:cxn>
                <a:cxn ang="0">
                  <a:pos x="connsiteX1" y="connsiteY1"/>
                </a:cxn>
                <a:cxn ang="0">
                  <a:pos x="connsiteX2" y="connsiteY2"/>
                </a:cxn>
              </a:cxnLst>
              <a:rect l="l" t="t" r="r" b="b"/>
              <a:pathLst>
                <a:path w="2570727" h="1422820">
                  <a:moveTo>
                    <a:pt x="2570727" y="1396308"/>
                  </a:moveTo>
                  <a:cubicBezTo>
                    <a:pt x="2069741" y="1369502"/>
                    <a:pt x="1104152" y="1516464"/>
                    <a:pt x="663885" y="1313264"/>
                  </a:cubicBezTo>
                  <a:cubicBezTo>
                    <a:pt x="223618" y="1110064"/>
                    <a:pt x="59267" y="-70743"/>
                    <a:pt x="0" y="3340"/>
                  </a:cubicBezTo>
                </a:path>
              </a:pathLst>
            </a:custGeom>
            <a:noFill/>
            <a:ln w="34925">
              <a:solidFill>
                <a:srgbClr val="C00000"/>
              </a:solidFill>
              <a:headEnd type="triangle" w="lg" len="lg"/>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22"/>
            <p:cNvSpPr/>
            <p:nvPr/>
          </p:nvSpPr>
          <p:spPr>
            <a:xfrm>
              <a:off x="5121300" y="2881786"/>
              <a:ext cx="449737" cy="177933"/>
            </a:xfrm>
            <a:prstGeom prst="rect">
              <a:avLst/>
            </a:prstGeom>
            <a:ln w="1905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Calibri" panose="020F0502020204030204"/>
                  <a:ea typeface="+mn-ea"/>
                  <a:cs typeface="+mn-cs"/>
                </a:rPr>
                <a:t>Ins. A</a:t>
              </a:r>
            </a:p>
          </p:txBody>
        </p:sp>
        <p:sp>
          <p:nvSpPr>
            <p:cNvPr id="33" name="Rectangle 103"/>
            <p:cNvSpPr/>
            <p:nvPr/>
          </p:nvSpPr>
          <p:spPr>
            <a:xfrm>
              <a:off x="5121278" y="3061984"/>
              <a:ext cx="449759" cy="256079"/>
            </a:xfrm>
            <a:prstGeom prst="rect">
              <a:avLst/>
            </a:prstGeom>
            <a:ln w="1905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Calibri" panose="020F0502020204030204"/>
                  <a:ea typeface="+mn-ea"/>
                  <a:cs typeface="+mn-cs"/>
                </a:rPr>
                <a:t>NREN B</a:t>
              </a:r>
            </a:p>
          </p:txBody>
        </p:sp>
        <p:sp>
          <p:nvSpPr>
            <p:cNvPr id="34" name="Freeform 44"/>
            <p:cNvSpPr/>
            <p:nvPr/>
          </p:nvSpPr>
          <p:spPr>
            <a:xfrm>
              <a:off x="3669550" y="3244276"/>
              <a:ext cx="1446505" cy="302636"/>
            </a:xfrm>
            <a:custGeom>
              <a:avLst/>
              <a:gdLst>
                <a:gd name="connsiteX0" fmla="*/ 0 w 8467594"/>
                <a:gd name="connsiteY0" fmla="*/ 1057819 h 1057819"/>
                <a:gd name="connsiteX1" fmla="*/ 1578279 w 8467594"/>
                <a:gd name="connsiteY1" fmla="*/ 318783 h 1057819"/>
                <a:gd name="connsiteX2" fmla="*/ 4446739 w 8467594"/>
                <a:gd name="connsiteY2" fmla="*/ 18159 h 1057819"/>
                <a:gd name="connsiteX3" fmla="*/ 8467594 w 8467594"/>
                <a:gd name="connsiteY3" fmla="*/ 807298 h 1057819"/>
                <a:gd name="connsiteX0" fmla="*/ 0 w 8547748"/>
                <a:gd name="connsiteY0" fmla="*/ 1057819 h 1057819"/>
                <a:gd name="connsiteX1" fmla="*/ 1578279 w 8547748"/>
                <a:gd name="connsiteY1" fmla="*/ 318783 h 1057819"/>
                <a:gd name="connsiteX2" fmla="*/ 4446739 w 8547748"/>
                <a:gd name="connsiteY2" fmla="*/ 18159 h 1057819"/>
                <a:gd name="connsiteX3" fmla="*/ 8547748 w 8547748"/>
                <a:gd name="connsiteY3" fmla="*/ 382296 h 1057819"/>
                <a:gd name="connsiteX0" fmla="*/ 0 w 8547748"/>
                <a:gd name="connsiteY0" fmla="*/ 1057819 h 1057819"/>
                <a:gd name="connsiteX1" fmla="*/ 1578279 w 8547748"/>
                <a:gd name="connsiteY1" fmla="*/ 318783 h 1057819"/>
                <a:gd name="connsiteX2" fmla="*/ 4446739 w 8547748"/>
                <a:gd name="connsiteY2" fmla="*/ 18159 h 1057819"/>
                <a:gd name="connsiteX3" fmla="*/ 8547748 w 8547748"/>
                <a:gd name="connsiteY3" fmla="*/ 382296 h 1057819"/>
                <a:gd name="connsiteX0" fmla="*/ 0 w 8547748"/>
                <a:gd name="connsiteY0" fmla="*/ 778480 h 778480"/>
                <a:gd name="connsiteX1" fmla="*/ 1578279 w 8547748"/>
                <a:gd name="connsiteY1" fmla="*/ 39444 h 778480"/>
                <a:gd name="connsiteX2" fmla="*/ 8547748 w 8547748"/>
                <a:gd name="connsiteY2" fmla="*/ 102957 h 778480"/>
                <a:gd name="connsiteX0" fmla="*/ 0 w 8547748"/>
                <a:gd name="connsiteY0" fmla="*/ 1102967 h 1102967"/>
                <a:gd name="connsiteX1" fmla="*/ 4410345 w 8547748"/>
                <a:gd name="connsiteY1" fmla="*/ 16202 h 1102967"/>
                <a:gd name="connsiteX2" fmla="*/ 8547748 w 8547748"/>
                <a:gd name="connsiteY2" fmla="*/ 427444 h 1102967"/>
                <a:gd name="connsiteX0" fmla="*/ 0 w 8547748"/>
                <a:gd name="connsiteY0" fmla="*/ 1115128 h 1115128"/>
                <a:gd name="connsiteX1" fmla="*/ 4410345 w 8547748"/>
                <a:gd name="connsiteY1" fmla="*/ 28363 h 1115128"/>
                <a:gd name="connsiteX2" fmla="*/ 8547748 w 8547748"/>
                <a:gd name="connsiteY2" fmla="*/ 439605 h 1115128"/>
                <a:gd name="connsiteX0" fmla="*/ 0 w 5662700"/>
                <a:gd name="connsiteY0" fmla="*/ 694207 h 694207"/>
                <a:gd name="connsiteX1" fmla="*/ 1525297 w 5662700"/>
                <a:gd name="connsiteY1" fmla="*/ 28363 h 694207"/>
                <a:gd name="connsiteX2" fmla="*/ 5662700 w 5662700"/>
                <a:gd name="connsiteY2" fmla="*/ 439605 h 694207"/>
                <a:gd name="connsiteX0" fmla="*/ 0 w 5662700"/>
                <a:gd name="connsiteY0" fmla="*/ 694207 h 703455"/>
                <a:gd name="connsiteX1" fmla="*/ 1525297 w 5662700"/>
                <a:gd name="connsiteY1" fmla="*/ 28363 h 703455"/>
                <a:gd name="connsiteX2" fmla="*/ 5662700 w 5662700"/>
                <a:gd name="connsiteY2" fmla="*/ 439605 h 703455"/>
                <a:gd name="connsiteX0" fmla="*/ 0 w 5662700"/>
                <a:gd name="connsiteY0" fmla="*/ 302404 h 956505"/>
                <a:gd name="connsiteX1" fmla="*/ 1761348 w 5662700"/>
                <a:gd name="connsiteY1" fmla="*/ 943628 h 956505"/>
                <a:gd name="connsiteX2" fmla="*/ 5662700 w 5662700"/>
                <a:gd name="connsiteY2" fmla="*/ 47802 h 956505"/>
                <a:gd name="connsiteX0" fmla="*/ 0 w 6318393"/>
                <a:gd name="connsiteY0" fmla="*/ 238581 h 892682"/>
                <a:gd name="connsiteX1" fmla="*/ 1761348 w 6318393"/>
                <a:gd name="connsiteY1" fmla="*/ 879805 h 892682"/>
                <a:gd name="connsiteX2" fmla="*/ 6318393 w 6318393"/>
                <a:gd name="connsiteY2" fmla="*/ 50439 h 892682"/>
                <a:gd name="connsiteX0" fmla="*/ 0 w 6318393"/>
                <a:gd name="connsiteY0" fmla="*/ 188142 h 842243"/>
                <a:gd name="connsiteX1" fmla="*/ 1761348 w 6318393"/>
                <a:gd name="connsiteY1" fmla="*/ 829366 h 842243"/>
                <a:gd name="connsiteX2" fmla="*/ 6318393 w 6318393"/>
                <a:gd name="connsiteY2" fmla="*/ 0 h 842243"/>
                <a:gd name="connsiteX0" fmla="*/ 0 w 6318393"/>
                <a:gd name="connsiteY0" fmla="*/ 188142 h 842243"/>
                <a:gd name="connsiteX1" fmla="*/ 1761348 w 6318393"/>
                <a:gd name="connsiteY1" fmla="*/ 829366 h 842243"/>
                <a:gd name="connsiteX2" fmla="*/ 6318393 w 6318393"/>
                <a:gd name="connsiteY2" fmla="*/ 0 h 842243"/>
                <a:gd name="connsiteX0" fmla="*/ 0 w 6318393"/>
                <a:gd name="connsiteY0" fmla="*/ 194345 h 848446"/>
                <a:gd name="connsiteX1" fmla="*/ 1761348 w 6318393"/>
                <a:gd name="connsiteY1" fmla="*/ 835569 h 848446"/>
                <a:gd name="connsiteX2" fmla="*/ 6318393 w 6318393"/>
                <a:gd name="connsiteY2" fmla="*/ 6203 h 848446"/>
                <a:gd name="connsiteX0" fmla="*/ 0 w 6029888"/>
                <a:gd name="connsiteY0" fmla="*/ 194345 h 848446"/>
                <a:gd name="connsiteX1" fmla="*/ 1761348 w 6029888"/>
                <a:gd name="connsiteY1" fmla="*/ 835569 h 848446"/>
                <a:gd name="connsiteX2" fmla="*/ 6029888 w 6029888"/>
                <a:gd name="connsiteY2" fmla="*/ 6203 h 848446"/>
              </a:gdLst>
              <a:ahLst/>
              <a:cxnLst>
                <a:cxn ang="0">
                  <a:pos x="connsiteX0" y="connsiteY0"/>
                </a:cxn>
                <a:cxn ang="0">
                  <a:pos x="connsiteX1" y="connsiteY1"/>
                </a:cxn>
                <a:cxn ang="0">
                  <a:pos x="connsiteX2" y="connsiteY2"/>
                </a:cxn>
              </a:cxnLst>
              <a:rect l="l" t="t" r="r" b="b"/>
              <a:pathLst>
                <a:path w="6029888" h="848446">
                  <a:moveTo>
                    <a:pt x="0" y="194345"/>
                  </a:moveTo>
                  <a:cubicBezTo>
                    <a:pt x="759538" y="288078"/>
                    <a:pt x="336723" y="948156"/>
                    <a:pt x="1761348" y="835569"/>
                  </a:cubicBezTo>
                  <a:cubicBezTo>
                    <a:pt x="3185973" y="722982"/>
                    <a:pt x="4312210" y="-78102"/>
                    <a:pt x="6029888" y="6203"/>
                  </a:cubicBezTo>
                </a:path>
              </a:pathLst>
            </a:custGeom>
            <a:noFill/>
            <a:ln w="34925">
              <a:solidFill>
                <a:srgbClr val="C00000"/>
              </a:solidFill>
              <a:headEnd type="triangle" w="lg" len="lg"/>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105"/>
            <p:cNvSpPr/>
            <p:nvPr/>
          </p:nvSpPr>
          <p:spPr>
            <a:xfrm>
              <a:off x="5117586" y="3322853"/>
              <a:ext cx="453451" cy="265858"/>
            </a:xfrm>
            <a:prstGeom prst="rect">
              <a:avLst/>
            </a:prstGeom>
            <a:ln w="1905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Calibri" panose="020F0502020204030204"/>
                  <a:ea typeface="+mn-ea"/>
                  <a:cs typeface="+mn-cs"/>
                </a:rPr>
                <a:t>NREN C</a:t>
              </a:r>
            </a:p>
          </p:txBody>
        </p:sp>
        <p:sp>
          <p:nvSpPr>
            <p:cNvPr id="36" name="Oval 97"/>
            <p:cNvSpPr/>
            <p:nvPr/>
          </p:nvSpPr>
          <p:spPr>
            <a:xfrm>
              <a:off x="2012629" y="1633795"/>
              <a:ext cx="1166153" cy="663755"/>
            </a:xfrm>
            <a:prstGeom prst="ellipse">
              <a:avLst/>
            </a:prstGeom>
            <a:noFill/>
            <a:ln w="381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7" name="Afbeelding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01806" y="3140047"/>
              <a:ext cx="234014" cy="342857"/>
            </a:xfrm>
            <a:prstGeom prst="rect">
              <a:avLst/>
            </a:prstGeom>
          </p:spPr>
        </p:pic>
        <p:grpSp>
          <p:nvGrpSpPr>
            <p:cNvPr id="38" name="Group 53"/>
            <p:cNvGrpSpPr/>
            <p:nvPr/>
          </p:nvGrpSpPr>
          <p:grpSpPr>
            <a:xfrm>
              <a:off x="7896322" y="1720955"/>
              <a:ext cx="451665" cy="274699"/>
              <a:chOff x="437219" y="5267002"/>
              <a:chExt cx="1290345" cy="784777"/>
            </a:xfrm>
          </p:grpSpPr>
          <p:sp>
            <p:nvSpPr>
              <p:cNvPr id="40" name="Rounded Rectangle 50"/>
              <p:cNvSpPr/>
              <p:nvPr/>
            </p:nvSpPr>
            <p:spPr>
              <a:xfrm>
                <a:off x="697080" y="5267002"/>
                <a:ext cx="770625" cy="52754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rapezoid 51"/>
              <p:cNvSpPr/>
              <p:nvPr/>
            </p:nvSpPr>
            <p:spPr>
              <a:xfrm>
                <a:off x="437219" y="5882053"/>
                <a:ext cx="1290345" cy="169726"/>
              </a:xfrm>
              <a:prstGeom prst="trapezoid">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39" name="Obraz 3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68799" y="3574837"/>
              <a:ext cx="1461817" cy="315725"/>
            </a:xfrm>
            <a:prstGeom prst="rect">
              <a:avLst/>
            </a:prstGeom>
          </p:spPr>
        </p:pic>
      </p:grpSp>
      <p:pic>
        <p:nvPicPr>
          <p:cNvPr id="76" name="Obraz 75"/>
          <p:cNvPicPr>
            <a:picLocks noChangeAspect="1"/>
          </p:cNvPicPr>
          <p:nvPr/>
        </p:nvPicPr>
        <p:blipFill>
          <a:blip r:embed="rId4"/>
          <a:stretch>
            <a:fillRect/>
          </a:stretch>
        </p:blipFill>
        <p:spPr>
          <a:xfrm>
            <a:off x="9287616" y="1510979"/>
            <a:ext cx="2138537" cy="1017250"/>
          </a:xfrm>
          <a:prstGeom prst="rect">
            <a:avLst/>
          </a:prstGeom>
          <a:ln>
            <a:solidFill>
              <a:schemeClr val="accent1">
                <a:lumMod val="75000"/>
              </a:schemeClr>
            </a:solidFill>
          </a:ln>
        </p:spPr>
      </p:pic>
      <p:pic>
        <p:nvPicPr>
          <p:cNvPr id="77" name="Obraz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1077" y="3920010"/>
            <a:ext cx="730935" cy="548201"/>
          </a:xfrm>
          <a:prstGeom prst="rect">
            <a:avLst/>
          </a:prstGeom>
        </p:spPr>
      </p:pic>
      <p:pic>
        <p:nvPicPr>
          <p:cNvPr id="78" name="Obraz 7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27815" y="3847953"/>
            <a:ext cx="923085" cy="692313"/>
          </a:xfrm>
          <a:prstGeom prst="rect">
            <a:avLst/>
          </a:prstGeom>
        </p:spPr>
      </p:pic>
      <p:sp>
        <p:nvSpPr>
          <p:cNvPr id="79" name="Symbol zastępczy zawartości 1"/>
          <p:cNvSpPr txBox="1">
            <a:spLocks/>
          </p:cNvSpPr>
          <p:nvPr/>
        </p:nvSpPr>
        <p:spPr>
          <a:xfrm>
            <a:off x="684107" y="4908827"/>
            <a:ext cx="9881962" cy="1275298"/>
          </a:xfrm>
          <a:prstGeom prst="rect">
            <a:avLst/>
          </a:prstGeom>
        </p:spPr>
        <p:txBody>
          <a:bodyPr>
            <a:noAutofit/>
          </a:bodyPr>
          <a:lstStyle/>
          <a:p>
            <a:pPr algn="ctr">
              <a:spcAft>
                <a:spcPts val="600"/>
              </a:spcAft>
            </a:pPr>
            <a:r>
              <a:rPr lang="pl-PL" sz="2200" kern="0" dirty="0" smtClean="0">
                <a:solidFill>
                  <a:srgbClr val="1F4E79"/>
                </a:solidFill>
              </a:rPr>
              <a:t>S</a:t>
            </a:r>
            <a:r>
              <a:rPr lang="en-GB" sz="2200" kern="0" dirty="0" smtClean="0">
                <a:solidFill>
                  <a:srgbClr val="1F4E79"/>
                </a:solidFill>
              </a:rPr>
              <a:t>hared </a:t>
            </a:r>
            <a:r>
              <a:rPr lang="en-GB" sz="2200" b="1" kern="0" dirty="0" smtClean="0">
                <a:solidFill>
                  <a:srgbClr val="1F4E79"/>
                </a:solidFill>
              </a:rPr>
              <a:t>cloud platform </a:t>
            </a:r>
            <a:r>
              <a:rPr lang="en-GB" sz="2200" kern="0" dirty="0" smtClean="0">
                <a:solidFill>
                  <a:srgbClr val="1F4E79"/>
                </a:solidFill>
              </a:rPr>
              <a:t>managed by </a:t>
            </a:r>
            <a:r>
              <a:rPr lang="pl-PL" sz="2200" kern="0" dirty="0" smtClean="0">
                <a:solidFill>
                  <a:srgbClr val="1F4E79"/>
                </a:solidFill>
              </a:rPr>
              <a:t>the </a:t>
            </a:r>
            <a:r>
              <a:rPr lang="en-GB" sz="2200" kern="0" dirty="0" smtClean="0">
                <a:solidFill>
                  <a:srgbClr val="1F4E79"/>
                </a:solidFill>
              </a:rPr>
              <a:t>GÉANT</a:t>
            </a:r>
            <a:r>
              <a:rPr lang="pl-PL" sz="2200" kern="0" dirty="0" smtClean="0">
                <a:solidFill>
                  <a:srgbClr val="1F4E79"/>
                </a:solidFill>
              </a:rPr>
              <a:t> Project</a:t>
            </a:r>
            <a:endParaRPr lang="en-US" sz="2200" kern="0" dirty="0" smtClean="0">
              <a:solidFill>
                <a:srgbClr val="1F4E79"/>
              </a:solidFill>
            </a:endParaRPr>
          </a:p>
          <a:p>
            <a:pPr algn="ctr">
              <a:spcAft>
                <a:spcPts val="600"/>
              </a:spcAft>
            </a:pPr>
            <a:r>
              <a:rPr lang="en-GB" sz="2200" kern="0" dirty="0" smtClean="0">
                <a:solidFill>
                  <a:srgbClr val="1F4E79"/>
                </a:solidFill>
              </a:rPr>
              <a:t>Each user </a:t>
            </a:r>
            <a:r>
              <a:rPr lang="en-US" sz="2200" kern="0" dirty="0" smtClean="0">
                <a:solidFill>
                  <a:srgbClr val="1F4E79"/>
                </a:solidFill>
              </a:rPr>
              <a:t>gets</a:t>
            </a:r>
            <a:r>
              <a:rPr lang="en-GB" sz="2200" kern="0" dirty="0" smtClean="0">
                <a:solidFill>
                  <a:srgbClr val="1F4E79"/>
                </a:solidFill>
              </a:rPr>
              <a:t> </a:t>
            </a:r>
            <a:r>
              <a:rPr lang="en-US" sz="2200" kern="0" dirty="0" smtClean="0">
                <a:solidFill>
                  <a:srgbClr val="1F4E79"/>
                </a:solidFill>
              </a:rPr>
              <a:t>an</a:t>
            </a:r>
            <a:r>
              <a:rPr lang="en-GB" sz="2200" kern="0" dirty="0" smtClean="0">
                <a:solidFill>
                  <a:srgbClr val="1F4E79"/>
                </a:solidFill>
              </a:rPr>
              <a:t> </a:t>
            </a:r>
            <a:r>
              <a:rPr lang="en-US" sz="2200" b="1" kern="0" dirty="0" smtClean="0">
                <a:solidFill>
                  <a:srgbClr val="1F4E79"/>
                </a:solidFill>
              </a:rPr>
              <a:t>isolated</a:t>
            </a:r>
            <a:r>
              <a:rPr lang="en-GB" sz="2200" kern="0" dirty="0" smtClean="0">
                <a:solidFill>
                  <a:srgbClr val="1F4E79"/>
                </a:solidFill>
              </a:rPr>
              <a:t> </a:t>
            </a:r>
            <a:r>
              <a:rPr lang="en-US" sz="2200" kern="0" dirty="0" smtClean="0">
                <a:solidFill>
                  <a:srgbClr val="1F4E79"/>
                </a:solidFill>
              </a:rPr>
              <a:t>tenant</a:t>
            </a:r>
            <a:r>
              <a:rPr lang="pl-PL" sz="2200" kern="0" dirty="0" smtClean="0">
                <a:solidFill>
                  <a:srgbClr val="1F4E79"/>
                </a:solidFill>
              </a:rPr>
              <a:t> environment</a:t>
            </a:r>
            <a:r>
              <a:rPr lang="en-GB" sz="2200" kern="0" dirty="0" smtClean="0">
                <a:solidFill>
                  <a:srgbClr val="1F4E79"/>
                </a:solidFill>
              </a:rPr>
              <a:t> connected over a secure </a:t>
            </a:r>
            <a:r>
              <a:rPr lang="en-GB" sz="2200" b="1" kern="0" dirty="0" smtClean="0">
                <a:solidFill>
                  <a:srgbClr val="1F4E79"/>
                </a:solidFill>
              </a:rPr>
              <a:t>VPN</a:t>
            </a:r>
            <a:r>
              <a:rPr lang="en-GB" sz="2200" kern="0" dirty="0" smtClean="0">
                <a:solidFill>
                  <a:srgbClr val="1F4E79"/>
                </a:solidFill>
              </a:rPr>
              <a:t> to </a:t>
            </a:r>
            <a:r>
              <a:rPr lang="en-US" sz="2200" kern="0" dirty="0" smtClean="0">
                <a:solidFill>
                  <a:srgbClr val="1F4E79"/>
                </a:solidFill>
              </a:rPr>
              <a:t>his</a:t>
            </a:r>
            <a:r>
              <a:rPr lang="en-GB" sz="2200" kern="0" dirty="0" smtClean="0">
                <a:solidFill>
                  <a:srgbClr val="1F4E79"/>
                </a:solidFill>
              </a:rPr>
              <a:t> network</a:t>
            </a:r>
          </a:p>
          <a:p>
            <a:pPr algn="ctr">
              <a:spcAft>
                <a:spcPts val="600"/>
              </a:spcAft>
            </a:pPr>
            <a:r>
              <a:rPr lang="en-US" sz="2200" kern="0" dirty="0" smtClean="0">
                <a:solidFill>
                  <a:srgbClr val="1F4E79"/>
                </a:solidFill>
              </a:rPr>
              <a:t>Tool deployment </a:t>
            </a:r>
            <a:r>
              <a:rPr lang="pl-PL" sz="2200" kern="0" dirty="0" smtClean="0">
                <a:solidFill>
                  <a:srgbClr val="1F4E79"/>
                </a:solidFill>
              </a:rPr>
              <a:t>and </a:t>
            </a:r>
            <a:r>
              <a:rPr lang="en-US" sz="2200" kern="0" dirty="0" smtClean="0">
                <a:solidFill>
                  <a:srgbClr val="1F4E79"/>
                </a:solidFill>
              </a:rPr>
              <a:t>access</a:t>
            </a:r>
            <a:r>
              <a:rPr lang="pl-PL" sz="2200" kern="0" dirty="0" smtClean="0">
                <a:solidFill>
                  <a:srgbClr val="1F4E79"/>
                </a:solidFill>
              </a:rPr>
              <a:t> via a </a:t>
            </a:r>
            <a:r>
              <a:rPr lang="en-GB" sz="2200" b="1" kern="0" dirty="0" smtClean="0">
                <a:solidFill>
                  <a:srgbClr val="1F4E79"/>
                </a:solidFill>
              </a:rPr>
              <a:t>web portal</a:t>
            </a:r>
            <a:endParaRPr lang="pl-PL" sz="2200" b="1" kern="0" dirty="0">
              <a:solidFill>
                <a:srgbClr val="1F4E79"/>
              </a:solidFill>
            </a:endParaRPr>
          </a:p>
        </p:txBody>
      </p:sp>
    </p:spTree>
    <p:extLst>
      <p:ext uri="{BB962C8B-B14F-4D97-AF65-F5344CB8AC3E}">
        <p14:creationId xmlns:p14="http://schemas.microsoft.com/office/powerpoint/2010/main" val="3363592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pl-PL" sz="3200" b="1" strike="noStrike" spc="-1" dirty="0">
                <a:solidFill>
                  <a:srgbClr val="1F4E79"/>
                </a:solidFill>
                <a:latin typeface="Calibri"/>
              </a:rPr>
              <a:t>NMaaS Portal</a:t>
            </a:r>
            <a:endParaRPr lang="en-US" sz="3200" b="0" strike="noStrike" spc="-1" dirty="0">
              <a:solidFill>
                <a:srgbClr val="000000"/>
              </a:solidFill>
              <a:latin typeface="Calibri"/>
            </a:endParaRPr>
          </a:p>
        </p:txBody>
      </p:sp>
      <p:pic>
        <p:nvPicPr>
          <p:cNvPr id="156" name="Obraz 3"/>
          <p:cNvPicPr/>
          <p:nvPr/>
        </p:nvPicPr>
        <p:blipFill>
          <a:blip r:embed="rId2"/>
          <a:stretch/>
        </p:blipFill>
        <p:spPr>
          <a:xfrm>
            <a:off x="1723320" y="1236240"/>
            <a:ext cx="7295040" cy="5471280"/>
          </a:xfrm>
          <a:prstGeom prst="rect">
            <a:avLst/>
          </a:prstGeom>
          <a:ln w="0">
            <a:noFill/>
          </a:ln>
        </p:spPr>
      </p:pic>
    </p:spTree>
    <p:extLst>
      <p:ext uri="{BB962C8B-B14F-4D97-AF65-F5344CB8AC3E}">
        <p14:creationId xmlns:p14="http://schemas.microsoft.com/office/powerpoint/2010/main" val="2686120180"/>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ytuł 2"/>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a:solidFill>
                  <a:srgbClr val="1F4E79"/>
                </a:solidFill>
                <a:latin typeface="Calibri"/>
              </a:rPr>
              <a:t>NMaaS Multi-Tenancy </a:t>
            </a:r>
            <a:r>
              <a:rPr lang="pl-PL" sz="3200" b="1" strike="noStrike" spc="-1">
                <a:solidFill>
                  <a:srgbClr val="1F4E79"/>
                </a:solidFill>
                <a:latin typeface="Calibri"/>
              </a:rPr>
              <a:t>Support</a:t>
            </a:r>
            <a:endParaRPr lang="en-US" sz="3200" b="0" strike="noStrike" spc="-1">
              <a:solidFill>
                <a:srgbClr val="000000"/>
              </a:solidFill>
              <a:latin typeface="Calibri"/>
            </a:endParaRPr>
          </a:p>
        </p:txBody>
      </p:sp>
      <p:grpSp>
        <p:nvGrpSpPr>
          <p:cNvPr id="240" name="Grupa 1"/>
          <p:cNvGrpSpPr/>
          <p:nvPr/>
        </p:nvGrpSpPr>
        <p:grpSpPr>
          <a:xfrm>
            <a:off x="253800" y="1258560"/>
            <a:ext cx="11102760" cy="4597920"/>
            <a:chOff x="253800" y="1258560"/>
            <a:chExt cx="11102760" cy="4597920"/>
          </a:xfrm>
        </p:grpSpPr>
        <p:grpSp>
          <p:nvGrpSpPr>
            <p:cNvPr id="241" name="Group 13"/>
            <p:cNvGrpSpPr/>
            <p:nvPr/>
          </p:nvGrpSpPr>
          <p:grpSpPr>
            <a:xfrm>
              <a:off x="7107840" y="1273680"/>
              <a:ext cx="4248720" cy="2774160"/>
              <a:chOff x="7107840" y="1273680"/>
              <a:chExt cx="4248720" cy="2774160"/>
            </a:xfrm>
          </p:grpSpPr>
          <p:sp>
            <p:nvSpPr>
              <p:cNvPr id="242" name="Oval 7"/>
              <p:cNvSpPr/>
              <p:nvPr/>
            </p:nvSpPr>
            <p:spPr>
              <a:xfrm>
                <a:off x="8365320" y="1273680"/>
                <a:ext cx="1336680" cy="1493640"/>
              </a:xfrm>
              <a:prstGeom prst="ellipse">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3" name="Oval 8"/>
              <p:cNvSpPr/>
              <p:nvPr/>
            </p:nvSpPr>
            <p:spPr>
              <a:xfrm>
                <a:off x="9289080" y="1657080"/>
                <a:ext cx="1550160" cy="1939320"/>
              </a:xfrm>
              <a:prstGeom prst="ellipse">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4" name="Oval 9"/>
              <p:cNvSpPr/>
              <p:nvPr/>
            </p:nvSpPr>
            <p:spPr>
              <a:xfrm>
                <a:off x="10321920" y="2835360"/>
                <a:ext cx="1034640" cy="1212120"/>
              </a:xfrm>
              <a:prstGeom prst="ellipse">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5" name="Oval 10"/>
              <p:cNvSpPr/>
              <p:nvPr/>
            </p:nvSpPr>
            <p:spPr>
              <a:xfrm>
                <a:off x="7621560" y="2030760"/>
                <a:ext cx="1149840" cy="1306080"/>
              </a:xfrm>
              <a:prstGeom prst="ellipse">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6" name="Oval 11"/>
              <p:cNvSpPr/>
              <p:nvPr/>
            </p:nvSpPr>
            <p:spPr>
              <a:xfrm>
                <a:off x="7107840" y="2835360"/>
                <a:ext cx="1128960" cy="1212120"/>
              </a:xfrm>
              <a:prstGeom prst="ellipse">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7" name="Rectangle 12"/>
              <p:cNvSpPr/>
              <p:nvPr/>
            </p:nvSpPr>
            <p:spPr>
              <a:xfrm>
                <a:off x="7771320" y="2454840"/>
                <a:ext cx="2971800" cy="1593000"/>
              </a:xfrm>
              <a:prstGeom prst="rect">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sp>
            <p:nvSpPr>
              <p:cNvPr id="248" name="Rectangle 14"/>
              <p:cNvSpPr/>
              <p:nvPr/>
            </p:nvSpPr>
            <p:spPr>
              <a:xfrm>
                <a:off x="7621560" y="3135960"/>
                <a:ext cx="3274200" cy="907920"/>
              </a:xfrm>
              <a:prstGeom prst="rect">
                <a:avLst/>
              </a:prstGeom>
              <a:solidFill>
                <a:srgbClr val="C7DBE3"/>
              </a:solidFill>
              <a:ln>
                <a:noFill/>
              </a:ln>
            </p:spPr>
            <p:style>
              <a:lnRef idx="2">
                <a:schemeClr val="accent1">
                  <a:shade val="50000"/>
                </a:schemeClr>
              </a:lnRef>
              <a:fillRef idx="1">
                <a:schemeClr val="accent1"/>
              </a:fillRef>
              <a:effectRef idx="0">
                <a:schemeClr val="accent1"/>
              </a:effectRef>
              <a:fontRef idx="minor"/>
            </p:style>
          </p:sp>
        </p:grpSp>
        <p:sp>
          <p:nvSpPr>
            <p:cNvPr id="249" name="Cube 31"/>
            <p:cNvSpPr/>
            <p:nvPr/>
          </p:nvSpPr>
          <p:spPr>
            <a:xfrm>
              <a:off x="9333000" y="2421720"/>
              <a:ext cx="1386360" cy="1553040"/>
            </a:xfrm>
            <a:prstGeom prst="cube">
              <a:avLst>
                <a:gd name="adj" fmla="val 23818"/>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250" name="TextBox 34"/>
            <p:cNvSpPr/>
            <p:nvPr/>
          </p:nvSpPr>
          <p:spPr>
            <a:xfrm>
              <a:off x="8172360" y="1618920"/>
              <a:ext cx="216936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tabLst>
                  <a:tab pos="0" algn="l"/>
                </a:tabLst>
              </a:pPr>
              <a:r>
                <a:rPr lang="en-US" sz="1800" b="1" strike="noStrike" spc="-1">
                  <a:solidFill>
                    <a:srgbClr val="065081"/>
                  </a:solidFill>
                  <a:latin typeface="Calibri"/>
                </a:rPr>
                <a:t>NMaaS </a:t>
              </a:r>
              <a:endParaRPr lang="en-GB" sz="1800" b="0" strike="noStrike" spc="-1">
                <a:latin typeface="Arial"/>
              </a:endParaRPr>
            </a:p>
            <a:p>
              <a:pPr algn="ctr">
                <a:lnSpc>
                  <a:spcPct val="100000"/>
                </a:lnSpc>
                <a:tabLst>
                  <a:tab pos="0" algn="l"/>
                </a:tabLst>
              </a:pPr>
              <a:r>
                <a:rPr lang="en-US" sz="1800" b="1" strike="noStrike" spc="-1">
                  <a:solidFill>
                    <a:srgbClr val="065081"/>
                  </a:solidFill>
                  <a:latin typeface="Calibri"/>
                </a:rPr>
                <a:t>service</a:t>
              </a:r>
              <a:r>
                <a:rPr lang="pl-PL" sz="1800" b="1" strike="noStrike" spc="-1">
                  <a:solidFill>
                    <a:srgbClr val="065081"/>
                  </a:solidFill>
                  <a:latin typeface="Calibri"/>
                </a:rPr>
                <a:t> </a:t>
              </a:r>
              <a:r>
                <a:rPr lang="en-US" sz="1800" b="1" strike="noStrike" spc="-1">
                  <a:solidFill>
                    <a:srgbClr val="065081"/>
                  </a:solidFill>
                  <a:latin typeface="Calibri"/>
                </a:rPr>
                <a:t>provider</a:t>
              </a:r>
              <a:endParaRPr lang="en-GB" sz="1800" b="0" strike="noStrike" spc="-1">
                <a:latin typeface="Arial"/>
              </a:endParaRPr>
            </a:p>
          </p:txBody>
        </p:sp>
        <p:grpSp>
          <p:nvGrpSpPr>
            <p:cNvPr id="251" name="Group 4"/>
            <p:cNvGrpSpPr/>
            <p:nvPr/>
          </p:nvGrpSpPr>
          <p:grpSpPr>
            <a:xfrm>
              <a:off x="789840" y="4375080"/>
              <a:ext cx="1429200" cy="785520"/>
              <a:chOff x="789840" y="4375080"/>
              <a:chExt cx="1429200" cy="785520"/>
            </a:xfrm>
          </p:grpSpPr>
          <p:grpSp>
            <p:nvGrpSpPr>
              <p:cNvPr id="252" name="Group 58"/>
              <p:cNvGrpSpPr/>
              <p:nvPr/>
            </p:nvGrpSpPr>
            <p:grpSpPr>
              <a:xfrm>
                <a:off x="789840" y="4375080"/>
                <a:ext cx="1429200" cy="785520"/>
                <a:chOff x="789840" y="4375080"/>
                <a:chExt cx="1429200" cy="785520"/>
              </a:xfrm>
            </p:grpSpPr>
            <p:sp>
              <p:nvSpPr>
                <p:cNvPr id="253" name="Oval 59"/>
                <p:cNvSpPr/>
                <p:nvPr/>
              </p:nvSpPr>
              <p:spPr>
                <a:xfrm>
                  <a:off x="1212840" y="4375080"/>
                  <a:ext cx="449640" cy="423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4" name="Oval 60"/>
                <p:cNvSpPr/>
                <p:nvPr/>
              </p:nvSpPr>
              <p:spPr>
                <a:xfrm>
                  <a:off x="1523520" y="4483440"/>
                  <a:ext cx="521280" cy="54936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5" name="Oval 61"/>
                <p:cNvSpPr/>
                <p:nvPr/>
              </p:nvSpPr>
              <p:spPr>
                <a:xfrm>
                  <a:off x="1871280" y="4817520"/>
                  <a:ext cx="34776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6" name="Oval 62"/>
                <p:cNvSpPr/>
                <p:nvPr/>
              </p:nvSpPr>
              <p:spPr>
                <a:xfrm>
                  <a:off x="962640" y="4589640"/>
                  <a:ext cx="386640" cy="3697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7" name="Oval 63"/>
                <p:cNvSpPr/>
                <p:nvPr/>
              </p:nvSpPr>
              <p:spPr>
                <a:xfrm>
                  <a:off x="789840" y="4817520"/>
                  <a:ext cx="37944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8" name="Rectangle 64"/>
                <p:cNvSpPr/>
                <p:nvPr/>
              </p:nvSpPr>
              <p:spPr>
                <a:xfrm>
                  <a:off x="1013040" y="4709520"/>
                  <a:ext cx="999720" cy="45108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259" name="Rectangle 65"/>
                <p:cNvSpPr/>
                <p:nvPr/>
              </p:nvSpPr>
              <p:spPr>
                <a:xfrm>
                  <a:off x="962640" y="4902480"/>
                  <a:ext cx="1101240" cy="2570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grpSp>
          <p:sp>
            <p:nvSpPr>
              <p:cNvPr id="260" name="TextBox 66"/>
              <p:cNvSpPr/>
              <p:nvPr/>
            </p:nvSpPr>
            <p:spPr>
              <a:xfrm>
                <a:off x="950760" y="4712040"/>
                <a:ext cx="108504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en-GB" sz="1400" b="1" strike="noStrike" spc="-1">
                    <a:solidFill>
                      <a:srgbClr val="FFFFFF"/>
                    </a:solidFill>
                    <a:latin typeface="Calibri"/>
                  </a:rPr>
                  <a:t>Institution</a:t>
                </a:r>
                <a:r>
                  <a:rPr lang="pl-PL" sz="1400" b="1" strike="noStrike" spc="-1">
                    <a:solidFill>
                      <a:srgbClr val="FFFFFF"/>
                    </a:solidFill>
                    <a:latin typeface="Calibri"/>
                  </a:rPr>
                  <a:t> C</a:t>
                </a:r>
                <a:endParaRPr lang="en-GB" sz="1400" b="0" strike="noStrike" spc="-1">
                  <a:latin typeface="Arial"/>
                </a:endParaRPr>
              </a:p>
            </p:txBody>
          </p:sp>
        </p:grpSp>
        <p:grpSp>
          <p:nvGrpSpPr>
            <p:cNvPr id="261" name="Group 79"/>
            <p:cNvGrpSpPr/>
            <p:nvPr/>
          </p:nvGrpSpPr>
          <p:grpSpPr>
            <a:xfrm>
              <a:off x="1746000" y="2895120"/>
              <a:ext cx="2257560" cy="1235880"/>
              <a:chOff x="1746000" y="2895120"/>
              <a:chExt cx="2257560" cy="1235880"/>
            </a:xfrm>
          </p:grpSpPr>
          <p:grpSp>
            <p:nvGrpSpPr>
              <p:cNvPr id="262" name="Group 80"/>
              <p:cNvGrpSpPr/>
              <p:nvPr/>
            </p:nvGrpSpPr>
            <p:grpSpPr>
              <a:xfrm>
                <a:off x="1746000" y="2895120"/>
                <a:ext cx="2257560" cy="1235880"/>
                <a:chOff x="1746000" y="2895120"/>
                <a:chExt cx="2257560" cy="1235880"/>
              </a:xfrm>
            </p:grpSpPr>
            <p:sp>
              <p:nvSpPr>
                <p:cNvPr id="263" name="Oval 82"/>
                <p:cNvSpPr/>
                <p:nvPr/>
              </p:nvSpPr>
              <p:spPr>
                <a:xfrm>
                  <a:off x="2414160" y="2895120"/>
                  <a:ext cx="710280" cy="66564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4" name="Oval 83"/>
                <p:cNvSpPr/>
                <p:nvPr/>
              </p:nvSpPr>
              <p:spPr>
                <a:xfrm>
                  <a:off x="2905200" y="3066120"/>
                  <a:ext cx="823680" cy="86436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5" name="Oval 84"/>
                <p:cNvSpPr/>
                <p:nvPr/>
              </p:nvSpPr>
              <p:spPr>
                <a:xfrm>
                  <a:off x="3453840" y="3591000"/>
                  <a:ext cx="549720" cy="54000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6" name="Oval 85"/>
                <p:cNvSpPr/>
                <p:nvPr/>
              </p:nvSpPr>
              <p:spPr>
                <a:xfrm>
                  <a:off x="2018880" y="3232800"/>
                  <a:ext cx="610920" cy="58176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7" name="Oval 86"/>
                <p:cNvSpPr/>
                <p:nvPr/>
              </p:nvSpPr>
              <p:spPr>
                <a:xfrm>
                  <a:off x="1746000" y="3591000"/>
                  <a:ext cx="599760" cy="54000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8" name="Rectangle 87"/>
                <p:cNvSpPr/>
                <p:nvPr/>
              </p:nvSpPr>
              <p:spPr>
                <a:xfrm>
                  <a:off x="2098440" y="3421440"/>
                  <a:ext cx="1578960" cy="709560"/>
                </a:xfrm>
                <a:prstGeom prst="rect">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69" name="Rectangle 88"/>
                <p:cNvSpPr/>
                <p:nvPr/>
              </p:nvSpPr>
              <p:spPr>
                <a:xfrm>
                  <a:off x="2018880" y="3725280"/>
                  <a:ext cx="1739520" cy="404640"/>
                </a:xfrm>
                <a:prstGeom prst="rect">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grpSp>
          <p:sp>
            <p:nvSpPr>
              <p:cNvPr id="270" name="TextBox 81"/>
              <p:cNvSpPr/>
              <p:nvPr/>
            </p:nvSpPr>
            <p:spPr>
              <a:xfrm>
                <a:off x="2491200" y="3526920"/>
                <a:ext cx="74340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en-GB" sz="1400" b="1" strike="noStrike" spc="-1">
                    <a:solidFill>
                      <a:srgbClr val="FFFFFF"/>
                    </a:solidFill>
                    <a:latin typeface="Calibri"/>
                  </a:rPr>
                  <a:t>NREN</a:t>
                </a:r>
                <a:r>
                  <a:rPr lang="pl-PL" sz="1400" b="1" strike="noStrike" spc="-1">
                    <a:solidFill>
                      <a:srgbClr val="FFFFFF"/>
                    </a:solidFill>
                    <a:latin typeface="Calibri"/>
                  </a:rPr>
                  <a:t> B</a:t>
                </a:r>
                <a:endParaRPr lang="en-GB" sz="1400" b="0" strike="noStrike" spc="-1">
                  <a:latin typeface="Arial"/>
                </a:endParaRPr>
              </a:p>
            </p:txBody>
          </p:sp>
        </p:grpSp>
        <p:sp>
          <p:nvSpPr>
            <p:cNvPr id="271" name="Cube 6"/>
            <p:cNvSpPr/>
            <p:nvPr/>
          </p:nvSpPr>
          <p:spPr>
            <a:xfrm>
              <a:off x="1806120" y="459540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2" name="Cube 89"/>
            <p:cNvSpPr/>
            <p:nvPr/>
          </p:nvSpPr>
          <p:spPr>
            <a:xfrm>
              <a:off x="1297800" y="506088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3" name="Cube 91"/>
            <p:cNvSpPr/>
            <p:nvPr/>
          </p:nvSpPr>
          <p:spPr>
            <a:xfrm>
              <a:off x="1121400" y="448092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4" name="Cube 99"/>
            <p:cNvSpPr/>
            <p:nvPr/>
          </p:nvSpPr>
          <p:spPr>
            <a:xfrm>
              <a:off x="3110040" y="345456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5" name="Cube 100"/>
            <p:cNvSpPr/>
            <p:nvPr/>
          </p:nvSpPr>
          <p:spPr>
            <a:xfrm>
              <a:off x="2601360" y="392004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6" name="Cube 101"/>
            <p:cNvSpPr/>
            <p:nvPr/>
          </p:nvSpPr>
          <p:spPr>
            <a:xfrm>
              <a:off x="2122920" y="360612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7" name="Cube 102"/>
            <p:cNvSpPr/>
            <p:nvPr/>
          </p:nvSpPr>
          <p:spPr>
            <a:xfrm>
              <a:off x="2424960" y="334008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78" name="Oval 96"/>
            <p:cNvSpPr/>
            <p:nvPr/>
          </p:nvSpPr>
          <p:spPr>
            <a:xfrm>
              <a:off x="1880640" y="3224160"/>
              <a:ext cx="1781640" cy="903240"/>
            </a:xfrm>
            <a:prstGeom prst="ellipse">
              <a:avLst/>
            </a:prstGeom>
            <a:noFill/>
            <a:ln w="38100">
              <a:solidFill>
                <a:srgbClr val="FFC000"/>
              </a:solidFill>
              <a:prstDash val="dashDot"/>
            </a:ln>
          </p:spPr>
          <p:style>
            <a:lnRef idx="2">
              <a:schemeClr val="accent1">
                <a:shade val="50000"/>
              </a:schemeClr>
            </a:lnRef>
            <a:fillRef idx="1">
              <a:schemeClr val="accent1"/>
            </a:fillRef>
            <a:effectRef idx="0">
              <a:schemeClr val="accent1"/>
            </a:effectRef>
            <a:fontRef idx="minor"/>
          </p:style>
        </p:sp>
        <p:sp>
          <p:nvSpPr>
            <p:cNvPr id="279" name="Rectangle 22"/>
            <p:cNvSpPr/>
            <p:nvPr/>
          </p:nvSpPr>
          <p:spPr>
            <a:xfrm>
              <a:off x="9343440" y="2747520"/>
              <a:ext cx="1036440" cy="225000"/>
            </a:xfrm>
            <a:prstGeom prst="rect">
              <a:avLst/>
            </a:prstGeom>
            <a:solidFill>
              <a:srgbClr val="5B9BD5"/>
            </a:solidFill>
            <a:ln w="19050">
              <a:solidFill>
                <a:srgbClr val="41719C"/>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tabLst>
                  <a:tab pos="0" algn="l"/>
                </a:tabLst>
              </a:pPr>
              <a:r>
                <a:rPr lang="en-US" sz="1200" b="1" strike="noStrike" spc="-1">
                  <a:solidFill>
                    <a:srgbClr val="FFFFFF"/>
                  </a:solidFill>
                  <a:latin typeface="Calibri"/>
                </a:rPr>
                <a:t>Domain</a:t>
              </a:r>
              <a:r>
                <a:rPr lang="en-GB" sz="1200" b="1" strike="noStrike" spc="-1">
                  <a:solidFill>
                    <a:srgbClr val="FFFFFF"/>
                  </a:solidFill>
                  <a:latin typeface="Calibri"/>
                </a:rPr>
                <a:t> A</a:t>
              </a:r>
              <a:endParaRPr lang="en-GB" sz="1200" b="0" strike="noStrike" spc="-1">
                <a:latin typeface="Arial"/>
              </a:endParaRPr>
            </a:p>
          </p:txBody>
        </p:sp>
        <p:sp>
          <p:nvSpPr>
            <p:cNvPr id="280" name="Rectangle 103"/>
            <p:cNvSpPr/>
            <p:nvPr/>
          </p:nvSpPr>
          <p:spPr>
            <a:xfrm>
              <a:off x="9343440" y="2962080"/>
              <a:ext cx="1036440" cy="445320"/>
            </a:xfrm>
            <a:prstGeom prst="rect">
              <a:avLst/>
            </a:prstGeom>
            <a:solidFill>
              <a:srgbClr val="5B9BD5"/>
            </a:solidFill>
            <a:ln w="19050">
              <a:solidFill>
                <a:srgbClr val="41719C"/>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tabLst>
                  <a:tab pos="0" algn="l"/>
                </a:tabLst>
              </a:pPr>
              <a:r>
                <a:rPr lang="pl-PL" sz="1200" b="1" strike="noStrike" spc="-1">
                  <a:solidFill>
                    <a:srgbClr val="FFFFFF"/>
                  </a:solidFill>
                  <a:latin typeface="Calibri"/>
                </a:rPr>
                <a:t>Domain B</a:t>
              </a:r>
              <a:endParaRPr lang="en-GB" sz="1200" b="0" strike="noStrike" spc="-1">
                <a:latin typeface="Arial"/>
              </a:endParaRPr>
            </a:p>
          </p:txBody>
        </p:sp>
        <p:sp>
          <p:nvSpPr>
            <p:cNvPr id="281" name="Rectangle 105"/>
            <p:cNvSpPr/>
            <p:nvPr/>
          </p:nvSpPr>
          <p:spPr>
            <a:xfrm>
              <a:off x="9339840" y="3681000"/>
              <a:ext cx="1039680" cy="289440"/>
            </a:xfrm>
            <a:prstGeom prst="rect">
              <a:avLst/>
            </a:prstGeom>
            <a:solidFill>
              <a:srgbClr val="5B9BD5"/>
            </a:solidFill>
            <a:ln w="19050">
              <a:solidFill>
                <a:srgbClr val="41719C"/>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tabLst>
                  <a:tab pos="0" algn="l"/>
                </a:tabLst>
              </a:pPr>
              <a:r>
                <a:rPr lang="pl-PL" sz="1200" b="1" strike="noStrike" spc="-1">
                  <a:solidFill>
                    <a:srgbClr val="FFFFFF"/>
                  </a:solidFill>
                  <a:latin typeface="Calibri"/>
                </a:rPr>
                <a:t>Domain D</a:t>
              </a:r>
              <a:endParaRPr lang="en-GB" sz="1200" b="0" strike="noStrike" spc="-1">
                <a:latin typeface="Arial"/>
              </a:endParaRPr>
            </a:p>
          </p:txBody>
        </p:sp>
        <p:sp>
          <p:nvSpPr>
            <p:cNvPr id="282" name="Oval 97"/>
            <p:cNvSpPr/>
            <p:nvPr/>
          </p:nvSpPr>
          <p:spPr>
            <a:xfrm>
              <a:off x="783000" y="4411800"/>
              <a:ext cx="1387440" cy="789480"/>
            </a:xfrm>
            <a:prstGeom prst="ellipse">
              <a:avLst/>
            </a:prstGeom>
            <a:noFill/>
            <a:ln w="38100">
              <a:solidFill>
                <a:srgbClr val="C00000"/>
              </a:solidFill>
              <a:prstDash val="dashDot"/>
            </a:ln>
          </p:spPr>
          <p:style>
            <a:lnRef idx="2">
              <a:schemeClr val="accent1">
                <a:shade val="50000"/>
              </a:schemeClr>
            </a:lnRef>
            <a:fillRef idx="1">
              <a:schemeClr val="accent1"/>
            </a:fillRef>
            <a:effectRef idx="0">
              <a:schemeClr val="accent1"/>
            </a:effectRef>
            <a:fontRef idx="minor"/>
          </p:style>
        </p:sp>
        <p:pic>
          <p:nvPicPr>
            <p:cNvPr id="283" name="Afbeelding 12"/>
            <p:cNvPicPr/>
            <p:nvPr/>
          </p:nvPicPr>
          <p:blipFill>
            <a:blip r:embed="rId3"/>
            <a:stretch/>
          </p:blipFill>
          <p:spPr>
            <a:xfrm>
              <a:off x="2176920" y="4285800"/>
              <a:ext cx="233280" cy="342000"/>
            </a:xfrm>
            <a:prstGeom prst="rect">
              <a:avLst/>
            </a:prstGeom>
            <a:ln w="0">
              <a:noFill/>
            </a:ln>
          </p:spPr>
        </p:pic>
        <p:sp>
          <p:nvSpPr>
            <p:cNvPr id="284" name="Rectangle 22"/>
            <p:cNvSpPr/>
            <p:nvPr/>
          </p:nvSpPr>
          <p:spPr>
            <a:xfrm>
              <a:off x="9343440" y="3412080"/>
              <a:ext cx="1036440" cy="264600"/>
            </a:xfrm>
            <a:prstGeom prst="rect">
              <a:avLst/>
            </a:prstGeom>
            <a:solidFill>
              <a:srgbClr val="5B9BD5"/>
            </a:solidFill>
            <a:ln w="19050">
              <a:solidFill>
                <a:srgbClr val="41719C"/>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tabLst>
                  <a:tab pos="0" algn="l"/>
                </a:tabLst>
              </a:pPr>
              <a:r>
                <a:rPr lang="pl-PL" sz="1200" b="1" strike="noStrike" spc="-1">
                  <a:solidFill>
                    <a:srgbClr val="FFFFFF"/>
                  </a:solidFill>
                  <a:latin typeface="Calibri"/>
                </a:rPr>
                <a:t>Domain</a:t>
              </a:r>
              <a:r>
                <a:rPr lang="en-US" sz="1200" b="1" strike="noStrike" spc="-1">
                  <a:solidFill>
                    <a:srgbClr val="FFFFFF"/>
                  </a:solidFill>
                  <a:latin typeface="Calibri"/>
                </a:rPr>
                <a:t> C</a:t>
              </a:r>
              <a:endParaRPr lang="en-GB" sz="1200" b="0" strike="noStrike" spc="-1">
                <a:latin typeface="Arial"/>
              </a:endParaRPr>
            </a:p>
          </p:txBody>
        </p:sp>
        <p:pic>
          <p:nvPicPr>
            <p:cNvPr id="285" name="Obraz 80"/>
            <p:cNvPicPr/>
            <p:nvPr/>
          </p:nvPicPr>
          <p:blipFill>
            <a:blip r:embed="rId4"/>
            <a:stretch/>
          </p:blipFill>
          <p:spPr>
            <a:xfrm>
              <a:off x="9100440" y="4112640"/>
              <a:ext cx="1719360" cy="371160"/>
            </a:xfrm>
            <a:prstGeom prst="rect">
              <a:avLst/>
            </a:prstGeom>
            <a:ln w="0">
              <a:noFill/>
            </a:ln>
          </p:spPr>
        </p:pic>
        <p:pic>
          <p:nvPicPr>
            <p:cNvPr id="286" name="Obraz 81"/>
            <p:cNvPicPr/>
            <p:nvPr/>
          </p:nvPicPr>
          <p:blipFill>
            <a:blip r:embed="rId5"/>
            <a:stretch/>
          </p:blipFill>
          <p:spPr>
            <a:xfrm>
              <a:off x="9333000" y="4515120"/>
              <a:ext cx="630720" cy="473040"/>
            </a:xfrm>
            <a:prstGeom prst="rect">
              <a:avLst/>
            </a:prstGeom>
            <a:ln w="0">
              <a:noFill/>
            </a:ln>
          </p:spPr>
        </p:pic>
        <p:pic>
          <p:nvPicPr>
            <p:cNvPr id="287" name="Obraz 82"/>
            <p:cNvPicPr/>
            <p:nvPr/>
          </p:nvPicPr>
          <p:blipFill>
            <a:blip r:embed="rId6"/>
            <a:stretch/>
          </p:blipFill>
          <p:spPr>
            <a:xfrm>
              <a:off x="9960120" y="4488480"/>
              <a:ext cx="730080" cy="547560"/>
            </a:xfrm>
            <a:prstGeom prst="rect">
              <a:avLst/>
            </a:prstGeom>
            <a:ln w="0">
              <a:noFill/>
            </a:ln>
          </p:spPr>
        </p:pic>
        <p:grpSp>
          <p:nvGrpSpPr>
            <p:cNvPr id="288" name="Group 1"/>
            <p:cNvGrpSpPr/>
            <p:nvPr/>
          </p:nvGrpSpPr>
          <p:grpSpPr>
            <a:xfrm>
              <a:off x="2732400" y="4688280"/>
              <a:ext cx="2080800" cy="1168200"/>
              <a:chOff x="2732400" y="4688280"/>
              <a:chExt cx="2080800" cy="1168200"/>
            </a:xfrm>
          </p:grpSpPr>
          <p:grpSp>
            <p:nvGrpSpPr>
              <p:cNvPr id="289" name="Group 55"/>
              <p:cNvGrpSpPr/>
              <p:nvPr/>
            </p:nvGrpSpPr>
            <p:grpSpPr>
              <a:xfrm>
                <a:off x="2732400" y="4688280"/>
                <a:ext cx="2080800" cy="1168200"/>
                <a:chOff x="2732400" y="4688280"/>
                <a:chExt cx="2080800" cy="1168200"/>
              </a:xfrm>
            </p:grpSpPr>
            <p:sp>
              <p:nvSpPr>
                <p:cNvPr id="290" name="Oval 71"/>
                <p:cNvSpPr/>
                <p:nvPr/>
              </p:nvSpPr>
              <p:spPr>
                <a:xfrm>
                  <a:off x="3348360" y="4688280"/>
                  <a:ext cx="654480" cy="62928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1" name="Oval 72"/>
                <p:cNvSpPr/>
                <p:nvPr/>
              </p:nvSpPr>
              <p:spPr>
                <a:xfrm>
                  <a:off x="3800880" y="4849560"/>
                  <a:ext cx="759240" cy="81684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2" name="Oval 73"/>
                <p:cNvSpPr/>
                <p:nvPr/>
              </p:nvSpPr>
              <p:spPr>
                <a:xfrm>
                  <a:off x="4306680" y="5346000"/>
                  <a:ext cx="506520" cy="51048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3" name="Oval 74"/>
                <p:cNvSpPr/>
                <p:nvPr/>
              </p:nvSpPr>
              <p:spPr>
                <a:xfrm>
                  <a:off x="2983680" y="5007240"/>
                  <a:ext cx="563040" cy="55008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4" name="Oval 75"/>
                <p:cNvSpPr/>
                <p:nvPr/>
              </p:nvSpPr>
              <p:spPr>
                <a:xfrm>
                  <a:off x="2732400" y="5346000"/>
                  <a:ext cx="552960" cy="510480"/>
                </a:xfrm>
                <a:prstGeom prst="ellipse">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5" name="Rectangle 76"/>
                <p:cNvSpPr/>
                <p:nvPr/>
              </p:nvSpPr>
              <p:spPr>
                <a:xfrm>
                  <a:off x="3057120" y="5185800"/>
                  <a:ext cx="1455480" cy="670680"/>
                </a:xfrm>
                <a:prstGeom prst="rect">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sp>
              <p:nvSpPr>
                <p:cNvPr id="296" name="Rectangle 77"/>
                <p:cNvSpPr/>
                <p:nvPr/>
              </p:nvSpPr>
              <p:spPr>
                <a:xfrm>
                  <a:off x="2983680" y="5472720"/>
                  <a:ext cx="1603800" cy="382320"/>
                </a:xfrm>
                <a:prstGeom prst="rect">
                  <a:avLst/>
                </a:prstGeom>
                <a:solidFill>
                  <a:srgbClr val="4C7F94"/>
                </a:solidFill>
                <a:ln>
                  <a:noFill/>
                </a:ln>
              </p:spPr>
              <p:style>
                <a:lnRef idx="2">
                  <a:schemeClr val="accent1">
                    <a:shade val="50000"/>
                  </a:schemeClr>
                </a:lnRef>
                <a:fillRef idx="1">
                  <a:schemeClr val="accent1"/>
                </a:fillRef>
                <a:effectRef idx="0">
                  <a:schemeClr val="accent1"/>
                </a:effectRef>
                <a:fontRef idx="minor"/>
              </p:style>
            </p:sp>
          </p:grpSp>
          <p:sp>
            <p:nvSpPr>
              <p:cNvPr id="297" name="TextBox 78"/>
              <p:cNvSpPr/>
              <p:nvPr/>
            </p:nvSpPr>
            <p:spPr>
              <a:xfrm>
                <a:off x="3216240" y="5242680"/>
                <a:ext cx="75564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pl-PL" sz="1400" b="1" strike="noStrike" spc="-1">
                    <a:solidFill>
                      <a:srgbClr val="FFFFFF"/>
                    </a:solidFill>
                    <a:latin typeface="Calibri"/>
                  </a:rPr>
                  <a:t>NREN D</a:t>
                </a:r>
                <a:endParaRPr lang="en-GB" sz="1400" b="0" strike="noStrike" spc="-1">
                  <a:latin typeface="Arial"/>
                </a:endParaRPr>
              </a:p>
            </p:txBody>
          </p:sp>
        </p:grpSp>
        <p:sp>
          <p:nvSpPr>
            <p:cNvPr id="298" name="Cube 92"/>
            <p:cNvSpPr/>
            <p:nvPr/>
          </p:nvSpPr>
          <p:spPr>
            <a:xfrm>
              <a:off x="4106160" y="499644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299" name="Cube 93"/>
            <p:cNvSpPr/>
            <p:nvPr/>
          </p:nvSpPr>
          <p:spPr>
            <a:xfrm>
              <a:off x="4226760" y="535536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00" name="Cube 94"/>
            <p:cNvSpPr/>
            <p:nvPr/>
          </p:nvSpPr>
          <p:spPr>
            <a:xfrm>
              <a:off x="3119400" y="514800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01" name="Cube 95"/>
            <p:cNvSpPr/>
            <p:nvPr/>
          </p:nvSpPr>
          <p:spPr>
            <a:xfrm>
              <a:off x="3421080" y="488196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02" name="Oval 15"/>
            <p:cNvSpPr/>
            <p:nvPr/>
          </p:nvSpPr>
          <p:spPr>
            <a:xfrm>
              <a:off x="4025160" y="4861440"/>
              <a:ext cx="642600" cy="933480"/>
            </a:xfrm>
            <a:prstGeom prst="ellipse">
              <a:avLst/>
            </a:prstGeom>
            <a:noFill/>
            <a:ln w="38100">
              <a:solidFill>
                <a:srgbClr val="70AD47">
                  <a:lumMod val="50000"/>
                </a:srgbClr>
              </a:solidFill>
              <a:prstDash val="dashDot"/>
            </a:ln>
          </p:spPr>
          <p:style>
            <a:lnRef idx="2">
              <a:schemeClr val="accent1">
                <a:shade val="50000"/>
              </a:schemeClr>
            </a:lnRef>
            <a:fillRef idx="1">
              <a:schemeClr val="accent1"/>
            </a:fillRef>
            <a:effectRef idx="0">
              <a:schemeClr val="accent1"/>
            </a:effectRef>
            <a:fontRef idx="minor"/>
          </p:style>
        </p:sp>
        <p:sp>
          <p:nvSpPr>
            <p:cNvPr id="303" name="Oval 97"/>
            <p:cNvSpPr/>
            <p:nvPr/>
          </p:nvSpPr>
          <p:spPr>
            <a:xfrm>
              <a:off x="9308160" y="3421440"/>
              <a:ext cx="1115640" cy="255240"/>
            </a:xfrm>
            <a:prstGeom prst="ellipse">
              <a:avLst/>
            </a:prstGeom>
            <a:noFill/>
            <a:ln w="38100">
              <a:solidFill>
                <a:srgbClr val="C00000"/>
              </a:solidFill>
              <a:prstDash val="dashDot"/>
            </a:ln>
          </p:spPr>
          <p:style>
            <a:lnRef idx="2">
              <a:schemeClr val="accent1">
                <a:shade val="50000"/>
              </a:schemeClr>
            </a:lnRef>
            <a:fillRef idx="1">
              <a:schemeClr val="accent1"/>
            </a:fillRef>
            <a:effectRef idx="0">
              <a:schemeClr val="accent1"/>
            </a:effectRef>
            <a:fontRef idx="minor"/>
          </p:style>
        </p:sp>
        <p:sp>
          <p:nvSpPr>
            <p:cNvPr id="304" name="Oval 96"/>
            <p:cNvSpPr/>
            <p:nvPr/>
          </p:nvSpPr>
          <p:spPr>
            <a:xfrm>
              <a:off x="9336240" y="2997000"/>
              <a:ext cx="1046520" cy="343080"/>
            </a:xfrm>
            <a:prstGeom prst="ellipse">
              <a:avLst/>
            </a:prstGeom>
            <a:noFill/>
            <a:ln w="38100">
              <a:solidFill>
                <a:srgbClr val="FFC000"/>
              </a:solidFill>
              <a:prstDash val="dashDot"/>
            </a:ln>
          </p:spPr>
          <p:style>
            <a:lnRef idx="2">
              <a:schemeClr val="accent1">
                <a:shade val="50000"/>
              </a:schemeClr>
            </a:lnRef>
            <a:fillRef idx="1">
              <a:schemeClr val="accent1"/>
            </a:fillRef>
            <a:effectRef idx="0">
              <a:schemeClr val="accent1"/>
            </a:effectRef>
            <a:fontRef idx="minor"/>
          </p:style>
        </p:sp>
        <p:pic>
          <p:nvPicPr>
            <p:cNvPr id="305" name="Obraz 151"/>
            <p:cNvPicPr/>
            <p:nvPr/>
          </p:nvPicPr>
          <p:blipFill>
            <a:blip r:embed="rId7"/>
            <a:stretch/>
          </p:blipFill>
          <p:spPr>
            <a:xfrm>
              <a:off x="253800" y="2647080"/>
              <a:ext cx="1575720" cy="749520"/>
            </a:xfrm>
            <a:prstGeom prst="rect">
              <a:avLst/>
            </a:prstGeom>
            <a:ln w="0">
              <a:solidFill>
                <a:srgbClr val="5B9BD5">
                  <a:lumMod val="75000"/>
                </a:srgbClr>
              </a:solidFill>
            </a:ln>
          </p:spPr>
        </p:pic>
        <p:grpSp>
          <p:nvGrpSpPr>
            <p:cNvPr id="306" name="Group 53"/>
            <p:cNvGrpSpPr/>
            <p:nvPr/>
          </p:nvGrpSpPr>
          <p:grpSpPr>
            <a:xfrm>
              <a:off x="1568520" y="3228120"/>
              <a:ext cx="537120" cy="326520"/>
              <a:chOff x="1568520" y="3228120"/>
              <a:chExt cx="537120" cy="326520"/>
            </a:xfrm>
          </p:grpSpPr>
          <p:sp>
            <p:nvSpPr>
              <p:cNvPr id="307" name="Rounded Rectangle 50"/>
              <p:cNvSpPr/>
              <p:nvPr/>
            </p:nvSpPr>
            <p:spPr>
              <a:xfrm>
                <a:off x="1676520" y="3228120"/>
                <a:ext cx="320760" cy="219240"/>
              </a:xfrm>
              <a:prstGeom prst="roundRect">
                <a:avLst>
                  <a:gd name="adj" fmla="val 16667"/>
                </a:avLst>
              </a:prstGeom>
              <a:solidFill>
                <a:schemeClr val="bg1"/>
              </a:solidFill>
              <a:ln w="28575">
                <a:solidFill>
                  <a:srgbClr val="000000"/>
                </a:solidFill>
              </a:ln>
            </p:spPr>
            <p:style>
              <a:lnRef idx="2">
                <a:schemeClr val="accent1">
                  <a:shade val="50000"/>
                </a:schemeClr>
              </a:lnRef>
              <a:fillRef idx="1">
                <a:schemeClr val="accent1"/>
              </a:fillRef>
              <a:effectRef idx="0">
                <a:schemeClr val="accent1"/>
              </a:effectRef>
              <a:fontRef idx="minor"/>
            </p:style>
          </p:sp>
          <p:sp>
            <p:nvSpPr>
              <p:cNvPr id="308" name="Trapezoid 51"/>
              <p:cNvSpPr/>
              <p:nvPr/>
            </p:nvSpPr>
            <p:spPr>
              <a:xfrm>
                <a:off x="1568520" y="3484440"/>
                <a:ext cx="537120" cy="70200"/>
              </a:xfrm>
              <a:prstGeom prst="trapezoid">
                <a:avLst>
                  <a:gd name="adj" fmla="val 25000"/>
                </a:avLst>
              </a:prstGeom>
              <a:solidFill>
                <a:schemeClr val="bg1"/>
              </a:solidFill>
              <a:ln w="28575">
                <a:solidFill>
                  <a:srgbClr val="000000"/>
                </a:solidFill>
              </a:ln>
            </p:spPr>
            <p:style>
              <a:lnRef idx="2">
                <a:schemeClr val="accent1">
                  <a:shade val="50000"/>
                </a:schemeClr>
              </a:lnRef>
              <a:fillRef idx="1">
                <a:schemeClr val="accent1"/>
              </a:fillRef>
              <a:effectRef idx="0">
                <a:schemeClr val="accent1"/>
              </a:effectRef>
              <a:fontRef idx="minor"/>
            </p:style>
          </p:sp>
        </p:grpSp>
        <p:grpSp>
          <p:nvGrpSpPr>
            <p:cNvPr id="309" name="Group 4"/>
            <p:cNvGrpSpPr/>
            <p:nvPr/>
          </p:nvGrpSpPr>
          <p:grpSpPr>
            <a:xfrm>
              <a:off x="2738880" y="1898640"/>
              <a:ext cx="1429200" cy="785520"/>
              <a:chOff x="2738880" y="1898640"/>
              <a:chExt cx="1429200" cy="785520"/>
            </a:xfrm>
          </p:grpSpPr>
          <p:grpSp>
            <p:nvGrpSpPr>
              <p:cNvPr id="310" name="Group 58"/>
              <p:cNvGrpSpPr/>
              <p:nvPr/>
            </p:nvGrpSpPr>
            <p:grpSpPr>
              <a:xfrm>
                <a:off x="2738880" y="1898640"/>
                <a:ext cx="1429200" cy="785520"/>
                <a:chOff x="2738880" y="1898640"/>
                <a:chExt cx="1429200" cy="785520"/>
              </a:xfrm>
            </p:grpSpPr>
            <p:sp>
              <p:nvSpPr>
                <p:cNvPr id="311" name="Oval 59"/>
                <p:cNvSpPr/>
                <p:nvPr/>
              </p:nvSpPr>
              <p:spPr>
                <a:xfrm>
                  <a:off x="3162240" y="1898640"/>
                  <a:ext cx="449640" cy="423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2" name="Oval 60"/>
                <p:cNvSpPr/>
                <p:nvPr/>
              </p:nvSpPr>
              <p:spPr>
                <a:xfrm>
                  <a:off x="3472920" y="2007360"/>
                  <a:ext cx="521280" cy="54936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3" name="Oval 61"/>
                <p:cNvSpPr/>
                <p:nvPr/>
              </p:nvSpPr>
              <p:spPr>
                <a:xfrm>
                  <a:off x="3820320" y="2341080"/>
                  <a:ext cx="34776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4" name="Oval 62"/>
                <p:cNvSpPr/>
                <p:nvPr/>
              </p:nvSpPr>
              <p:spPr>
                <a:xfrm>
                  <a:off x="2911680" y="2113200"/>
                  <a:ext cx="386640" cy="3697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5" name="Oval 63"/>
                <p:cNvSpPr/>
                <p:nvPr/>
              </p:nvSpPr>
              <p:spPr>
                <a:xfrm>
                  <a:off x="2738880" y="2341080"/>
                  <a:ext cx="37944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6" name="Rectangle 64"/>
                <p:cNvSpPr/>
                <p:nvPr/>
              </p:nvSpPr>
              <p:spPr>
                <a:xfrm>
                  <a:off x="2962080" y="2233080"/>
                  <a:ext cx="999720" cy="45108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17" name="Rectangle 65"/>
                <p:cNvSpPr/>
                <p:nvPr/>
              </p:nvSpPr>
              <p:spPr>
                <a:xfrm>
                  <a:off x="2911680" y="2426400"/>
                  <a:ext cx="1101240" cy="2570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grpSp>
          <p:sp>
            <p:nvSpPr>
              <p:cNvPr id="318" name="TextBox 66"/>
              <p:cNvSpPr/>
              <p:nvPr/>
            </p:nvSpPr>
            <p:spPr>
              <a:xfrm>
                <a:off x="2901240" y="2235600"/>
                <a:ext cx="118836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en-GB" sz="1400" b="1" strike="noStrike" spc="-1">
                    <a:solidFill>
                      <a:srgbClr val="FFFFFF"/>
                    </a:solidFill>
                    <a:latin typeface="Calibri"/>
                  </a:rPr>
                  <a:t>Institution</a:t>
                </a:r>
                <a:r>
                  <a:rPr lang="pl-PL" sz="1400" b="1" strike="noStrike" spc="-1">
                    <a:solidFill>
                      <a:srgbClr val="FFFFFF"/>
                    </a:solidFill>
                    <a:latin typeface="Calibri"/>
                  </a:rPr>
                  <a:t> A1</a:t>
                </a:r>
                <a:endParaRPr lang="en-GB" sz="1400" b="0" strike="noStrike" spc="-1">
                  <a:latin typeface="Arial"/>
                </a:endParaRPr>
              </a:p>
            </p:txBody>
          </p:sp>
        </p:grpSp>
        <p:sp>
          <p:nvSpPr>
            <p:cNvPr id="319" name="Cube 6"/>
            <p:cNvSpPr/>
            <p:nvPr/>
          </p:nvSpPr>
          <p:spPr>
            <a:xfrm>
              <a:off x="3755520" y="211932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20" name="Cube 89"/>
            <p:cNvSpPr/>
            <p:nvPr/>
          </p:nvSpPr>
          <p:spPr>
            <a:xfrm>
              <a:off x="3357360" y="254232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21" name="Cube 91"/>
            <p:cNvSpPr/>
            <p:nvPr/>
          </p:nvSpPr>
          <p:spPr>
            <a:xfrm>
              <a:off x="3070800" y="200448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22" name="Oval 97"/>
            <p:cNvSpPr/>
            <p:nvPr/>
          </p:nvSpPr>
          <p:spPr>
            <a:xfrm>
              <a:off x="2732400" y="1258560"/>
              <a:ext cx="3509640" cy="1863720"/>
            </a:xfrm>
            <a:prstGeom prst="ellipse">
              <a:avLst/>
            </a:prstGeom>
            <a:noFill/>
            <a:ln w="38100">
              <a:solidFill>
                <a:srgbClr val="A5A5A5">
                  <a:lumMod val="50000"/>
                </a:srgbClr>
              </a:solidFill>
              <a:prstDash val="dashDot"/>
            </a:ln>
          </p:spPr>
          <p:style>
            <a:lnRef idx="2">
              <a:schemeClr val="accent1">
                <a:shade val="50000"/>
              </a:schemeClr>
            </a:lnRef>
            <a:fillRef idx="1">
              <a:schemeClr val="accent1"/>
            </a:fillRef>
            <a:effectRef idx="0">
              <a:schemeClr val="accent1"/>
            </a:effectRef>
            <a:fontRef idx="minor"/>
          </p:style>
        </p:sp>
        <p:grpSp>
          <p:nvGrpSpPr>
            <p:cNvPr id="323" name="Group 4"/>
            <p:cNvGrpSpPr/>
            <p:nvPr/>
          </p:nvGrpSpPr>
          <p:grpSpPr>
            <a:xfrm>
              <a:off x="4032000" y="1303200"/>
              <a:ext cx="1428840" cy="785880"/>
              <a:chOff x="4032000" y="1303200"/>
              <a:chExt cx="1428840" cy="785880"/>
            </a:xfrm>
          </p:grpSpPr>
          <p:grpSp>
            <p:nvGrpSpPr>
              <p:cNvPr id="324" name="Group 58"/>
              <p:cNvGrpSpPr/>
              <p:nvPr/>
            </p:nvGrpSpPr>
            <p:grpSpPr>
              <a:xfrm>
                <a:off x="4032000" y="1303200"/>
                <a:ext cx="1428840" cy="785880"/>
                <a:chOff x="4032000" y="1303200"/>
                <a:chExt cx="1428840" cy="785880"/>
              </a:xfrm>
            </p:grpSpPr>
            <p:sp>
              <p:nvSpPr>
                <p:cNvPr id="325" name="Oval 59"/>
                <p:cNvSpPr/>
                <p:nvPr/>
              </p:nvSpPr>
              <p:spPr>
                <a:xfrm>
                  <a:off x="4455000" y="1303200"/>
                  <a:ext cx="449640" cy="423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26" name="Oval 60"/>
                <p:cNvSpPr/>
                <p:nvPr/>
              </p:nvSpPr>
              <p:spPr>
                <a:xfrm>
                  <a:off x="4765680" y="1411920"/>
                  <a:ext cx="521280" cy="54936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27" name="Oval 61"/>
                <p:cNvSpPr/>
                <p:nvPr/>
              </p:nvSpPr>
              <p:spPr>
                <a:xfrm>
                  <a:off x="5113080" y="1746000"/>
                  <a:ext cx="34776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28" name="Oval 62"/>
                <p:cNvSpPr/>
                <p:nvPr/>
              </p:nvSpPr>
              <p:spPr>
                <a:xfrm>
                  <a:off x="4204440" y="1517760"/>
                  <a:ext cx="386640" cy="3697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29" name="Oval 63"/>
                <p:cNvSpPr/>
                <p:nvPr/>
              </p:nvSpPr>
              <p:spPr>
                <a:xfrm>
                  <a:off x="4032000" y="1746000"/>
                  <a:ext cx="37944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30" name="Rectangle 64"/>
                <p:cNvSpPr/>
                <p:nvPr/>
              </p:nvSpPr>
              <p:spPr>
                <a:xfrm>
                  <a:off x="4255200" y="1638000"/>
                  <a:ext cx="999720" cy="45108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31" name="Rectangle 65"/>
                <p:cNvSpPr/>
                <p:nvPr/>
              </p:nvSpPr>
              <p:spPr>
                <a:xfrm>
                  <a:off x="4204440" y="1830960"/>
                  <a:ext cx="1101240" cy="2570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grpSp>
          <p:sp>
            <p:nvSpPr>
              <p:cNvPr id="332" name="TextBox 66"/>
              <p:cNvSpPr/>
              <p:nvPr/>
            </p:nvSpPr>
            <p:spPr>
              <a:xfrm>
                <a:off x="4194000" y="1640520"/>
                <a:ext cx="118836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en-GB" sz="1400" b="1" strike="noStrike" spc="-1">
                    <a:solidFill>
                      <a:srgbClr val="FFFFFF"/>
                    </a:solidFill>
                    <a:latin typeface="Calibri"/>
                  </a:rPr>
                  <a:t>Institution</a:t>
                </a:r>
                <a:r>
                  <a:rPr lang="pl-PL" sz="1400" b="1" strike="noStrike" spc="-1">
                    <a:solidFill>
                      <a:srgbClr val="FFFFFF"/>
                    </a:solidFill>
                    <a:latin typeface="Calibri"/>
                  </a:rPr>
                  <a:t> A2</a:t>
                </a:r>
                <a:endParaRPr lang="en-GB" sz="1400" b="0" strike="noStrike" spc="-1">
                  <a:latin typeface="Arial"/>
                </a:endParaRPr>
              </a:p>
            </p:txBody>
          </p:sp>
        </p:grpSp>
        <p:sp>
          <p:nvSpPr>
            <p:cNvPr id="333" name="Cube 6"/>
            <p:cNvSpPr/>
            <p:nvPr/>
          </p:nvSpPr>
          <p:spPr>
            <a:xfrm>
              <a:off x="5048280" y="152388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34" name="Cube 89"/>
            <p:cNvSpPr/>
            <p:nvPr/>
          </p:nvSpPr>
          <p:spPr>
            <a:xfrm>
              <a:off x="4539960" y="198936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35" name="Cube 91"/>
            <p:cNvSpPr/>
            <p:nvPr/>
          </p:nvSpPr>
          <p:spPr>
            <a:xfrm>
              <a:off x="4363560" y="140940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grpSp>
          <p:nvGrpSpPr>
            <p:cNvPr id="336" name="Group 4"/>
            <p:cNvGrpSpPr/>
            <p:nvPr/>
          </p:nvGrpSpPr>
          <p:grpSpPr>
            <a:xfrm>
              <a:off x="4370400" y="2134080"/>
              <a:ext cx="1429200" cy="785880"/>
              <a:chOff x="4370400" y="2134080"/>
              <a:chExt cx="1429200" cy="785880"/>
            </a:xfrm>
          </p:grpSpPr>
          <p:grpSp>
            <p:nvGrpSpPr>
              <p:cNvPr id="337" name="Group 58"/>
              <p:cNvGrpSpPr/>
              <p:nvPr/>
            </p:nvGrpSpPr>
            <p:grpSpPr>
              <a:xfrm>
                <a:off x="4370400" y="2134080"/>
                <a:ext cx="1429200" cy="785880"/>
                <a:chOff x="4370400" y="2134080"/>
                <a:chExt cx="1429200" cy="785880"/>
              </a:xfrm>
            </p:grpSpPr>
            <p:sp>
              <p:nvSpPr>
                <p:cNvPr id="338" name="Oval 59"/>
                <p:cNvSpPr/>
                <p:nvPr/>
              </p:nvSpPr>
              <p:spPr>
                <a:xfrm>
                  <a:off x="4793400" y="2134080"/>
                  <a:ext cx="449640" cy="423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39" name="Oval 60"/>
                <p:cNvSpPr/>
                <p:nvPr/>
              </p:nvSpPr>
              <p:spPr>
                <a:xfrm>
                  <a:off x="5104080" y="2242800"/>
                  <a:ext cx="521280" cy="54936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40" name="Oval 61"/>
                <p:cNvSpPr/>
                <p:nvPr/>
              </p:nvSpPr>
              <p:spPr>
                <a:xfrm>
                  <a:off x="5451840" y="2576520"/>
                  <a:ext cx="34776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41" name="Oval 62"/>
                <p:cNvSpPr/>
                <p:nvPr/>
              </p:nvSpPr>
              <p:spPr>
                <a:xfrm>
                  <a:off x="4543200" y="2348640"/>
                  <a:ext cx="386640" cy="3697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42" name="Oval 63"/>
                <p:cNvSpPr/>
                <p:nvPr/>
              </p:nvSpPr>
              <p:spPr>
                <a:xfrm>
                  <a:off x="4370400" y="2576520"/>
                  <a:ext cx="379440" cy="343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43" name="Rectangle 64"/>
                <p:cNvSpPr/>
                <p:nvPr/>
              </p:nvSpPr>
              <p:spPr>
                <a:xfrm>
                  <a:off x="4593600" y="2468880"/>
                  <a:ext cx="999720" cy="45108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344" name="Rectangle 65"/>
                <p:cNvSpPr/>
                <p:nvPr/>
              </p:nvSpPr>
              <p:spPr>
                <a:xfrm>
                  <a:off x="4543200" y="2661840"/>
                  <a:ext cx="1101240" cy="2570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p:style>
            </p:sp>
          </p:grpSp>
          <p:sp>
            <p:nvSpPr>
              <p:cNvPr id="345" name="TextBox 66"/>
              <p:cNvSpPr/>
              <p:nvPr/>
            </p:nvSpPr>
            <p:spPr>
              <a:xfrm>
                <a:off x="4532760" y="2471400"/>
                <a:ext cx="1188360" cy="303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tabLst>
                    <a:tab pos="0" algn="l"/>
                  </a:tabLst>
                </a:pPr>
                <a:r>
                  <a:rPr lang="en-GB" sz="1400" b="1" strike="noStrike" spc="-1">
                    <a:solidFill>
                      <a:srgbClr val="FFFFFF"/>
                    </a:solidFill>
                    <a:latin typeface="Calibri"/>
                  </a:rPr>
                  <a:t>Institution</a:t>
                </a:r>
                <a:r>
                  <a:rPr lang="pl-PL" sz="1400" b="1" strike="noStrike" spc="-1">
                    <a:solidFill>
                      <a:srgbClr val="FFFFFF"/>
                    </a:solidFill>
                    <a:latin typeface="Calibri"/>
                  </a:rPr>
                  <a:t> A3</a:t>
                </a:r>
                <a:endParaRPr lang="en-GB" sz="1400" b="0" strike="noStrike" spc="-1">
                  <a:latin typeface="Arial"/>
                </a:endParaRPr>
              </a:p>
            </p:txBody>
          </p:sp>
        </p:grpSp>
        <p:sp>
          <p:nvSpPr>
            <p:cNvPr id="346" name="Cube 6"/>
            <p:cNvSpPr/>
            <p:nvPr/>
          </p:nvSpPr>
          <p:spPr>
            <a:xfrm>
              <a:off x="5338080" y="240300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47" name="Cube 89"/>
            <p:cNvSpPr/>
            <p:nvPr/>
          </p:nvSpPr>
          <p:spPr>
            <a:xfrm>
              <a:off x="4629240" y="271620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48" name="Cube 91"/>
            <p:cNvSpPr/>
            <p:nvPr/>
          </p:nvSpPr>
          <p:spPr>
            <a:xfrm>
              <a:off x="5008320" y="2258280"/>
              <a:ext cx="310320" cy="14076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49" name="Cube 93"/>
            <p:cNvSpPr/>
            <p:nvPr/>
          </p:nvSpPr>
          <p:spPr>
            <a:xfrm>
              <a:off x="2908440" y="5491800"/>
              <a:ext cx="310320" cy="132840"/>
            </a:xfrm>
            <a:prstGeom prst="cube">
              <a:avLst>
                <a:gd name="adj" fmla="val 25000"/>
              </a:avLst>
            </a:prstGeom>
            <a:solidFill>
              <a:schemeClr val="bg2">
                <a:lumMod val="75000"/>
              </a:schemeClr>
            </a:solid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sp>
        <p:sp>
          <p:nvSpPr>
            <p:cNvPr id="350" name="Oval 97"/>
            <p:cNvSpPr/>
            <p:nvPr/>
          </p:nvSpPr>
          <p:spPr>
            <a:xfrm>
              <a:off x="9308160" y="3720600"/>
              <a:ext cx="1115640" cy="255240"/>
            </a:xfrm>
            <a:prstGeom prst="ellipse">
              <a:avLst/>
            </a:prstGeom>
            <a:noFill/>
            <a:ln w="38100">
              <a:solidFill>
                <a:srgbClr val="70AD47">
                  <a:lumMod val="50000"/>
                </a:srgbClr>
              </a:solidFill>
              <a:prstDash val="dashDot"/>
            </a:ln>
          </p:spPr>
          <p:style>
            <a:lnRef idx="2">
              <a:schemeClr val="accent1">
                <a:shade val="50000"/>
              </a:schemeClr>
            </a:lnRef>
            <a:fillRef idx="1">
              <a:schemeClr val="accent1"/>
            </a:fillRef>
            <a:effectRef idx="0">
              <a:schemeClr val="accent1"/>
            </a:effectRef>
            <a:fontRef idx="minor"/>
          </p:style>
        </p:sp>
        <p:pic>
          <p:nvPicPr>
            <p:cNvPr id="351" name="Obraz 225"/>
            <p:cNvPicPr/>
            <p:nvPr/>
          </p:nvPicPr>
          <p:blipFill>
            <a:blip r:embed="rId8"/>
            <a:stretch/>
          </p:blipFill>
          <p:spPr>
            <a:xfrm>
              <a:off x="7986960" y="2745000"/>
              <a:ext cx="460440" cy="1265760"/>
            </a:xfrm>
            <a:prstGeom prst="rect">
              <a:avLst/>
            </a:prstGeom>
            <a:ln w="0">
              <a:noFill/>
            </a:ln>
          </p:spPr>
        </p:pic>
        <p:sp>
          <p:nvSpPr>
            <p:cNvPr id="352" name="Freeform 67"/>
            <p:cNvSpPr/>
            <p:nvPr/>
          </p:nvSpPr>
          <p:spPr>
            <a:xfrm>
              <a:off x="2235600" y="3509280"/>
              <a:ext cx="7027920" cy="1314000"/>
            </a:xfrm>
            <a:custGeom>
              <a:avLst/>
              <a:gdLst/>
              <a:ahLst/>
              <a:cxnLst/>
              <a:rect l="l" t="t" r="r" b="b"/>
              <a:pathLst>
                <a:path w="7392164" h="1925788">
                  <a:moveTo>
                    <a:pt x="7392164" y="40866"/>
                  </a:moveTo>
                  <a:cubicBezTo>
                    <a:pt x="6656967" y="-197863"/>
                    <a:pt x="2526377" y="687176"/>
                    <a:pt x="1657667" y="690213"/>
                  </a:cubicBezTo>
                  <a:cubicBezTo>
                    <a:pt x="1217400" y="487013"/>
                    <a:pt x="59267" y="1851705"/>
                    <a:pt x="0" y="1925788"/>
                  </a:cubicBezTo>
                </a:path>
              </a:pathLst>
            </a:custGeom>
            <a:noFill/>
            <a:ln w="34925">
              <a:solidFill>
                <a:srgbClr val="C00000"/>
              </a:solidFill>
              <a:headEnd type="triangle" w="lg" len="lg"/>
              <a:tailEnd type="triangle" w="lg" len="lg"/>
            </a:ln>
          </p:spPr>
          <p:style>
            <a:lnRef idx="2">
              <a:schemeClr val="accent1">
                <a:shade val="50000"/>
              </a:schemeClr>
            </a:lnRef>
            <a:fillRef idx="1">
              <a:schemeClr val="accent1"/>
            </a:fillRef>
            <a:effectRef idx="0">
              <a:schemeClr val="accent1"/>
            </a:effectRef>
            <a:fontRef idx="minor"/>
          </p:style>
        </p:sp>
        <p:sp>
          <p:nvSpPr>
            <p:cNvPr id="353" name="Freeform 44"/>
            <p:cNvSpPr/>
            <p:nvPr/>
          </p:nvSpPr>
          <p:spPr>
            <a:xfrm>
              <a:off x="3746880" y="3222360"/>
              <a:ext cx="5511960" cy="548640"/>
            </a:xfrm>
            <a:custGeom>
              <a:avLst/>
              <a:gdLst/>
              <a:ahLst/>
              <a:cxnLst/>
              <a:rect l="l" t="t" r="r" b="b"/>
              <a:pathLst>
                <a:path w="19589929" h="1236255">
                  <a:moveTo>
                    <a:pt x="0" y="1227893"/>
                  </a:moveTo>
                  <a:cubicBezTo>
                    <a:pt x="759538" y="1321626"/>
                    <a:pt x="14271983" y="598699"/>
                    <a:pt x="15696608" y="486112"/>
                  </a:cubicBezTo>
                  <a:cubicBezTo>
                    <a:pt x="17121233" y="373525"/>
                    <a:pt x="17872251" y="-73799"/>
                    <a:pt x="19589929" y="10506"/>
                  </a:cubicBezTo>
                </a:path>
              </a:pathLst>
            </a:custGeom>
            <a:noFill/>
            <a:ln w="34925">
              <a:solidFill>
                <a:srgbClr val="FFC000"/>
              </a:solidFill>
              <a:headEnd type="triangle" w="lg" len="lg"/>
              <a:tailEnd type="triangle" w="lg" len="lg"/>
            </a:ln>
          </p:spPr>
          <p:style>
            <a:lnRef idx="2">
              <a:schemeClr val="accent1">
                <a:shade val="50000"/>
              </a:schemeClr>
            </a:lnRef>
            <a:fillRef idx="1">
              <a:schemeClr val="accent1"/>
            </a:fillRef>
            <a:effectRef idx="0">
              <a:schemeClr val="accent1"/>
            </a:effectRef>
            <a:fontRef idx="minor"/>
          </p:style>
        </p:sp>
        <p:sp>
          <p:nvSpPr>
            <p:cNvPr id="354" name="Freeform 67"/>
            <p:cNvSpPr/>
            <p:nvPr/>
          </p:nvSpPr>
          <p:spPr>
            <a:xfrm>
              <a:off x="4455000" y="3634920"/>
              <a:ext cx="4839120" cy="1215000"/>
            </a:xfrm>
            <a:custGeom>
              <a:avLst/>
              <a:gdLst/>
              <a:ahLst/>
              <a:cxnLst/>
              <a:rect l="l" t="t" r="r" b="b"/>
              <a:pathLst>
                <a:path w="7210515" h="1968954">
                  <a:moveTo>
                    <a:pt x="7210515" y="340837"/>
                  </a:moveTo>
                  <a:cubicBezTo>
                    <a:pt x="6753826" y="357627"/>
                    <a:pt x="6485753" y="-58439"/>
                    <a:pt x="5560278" y="6985"/>
                  </a:cubicBezTo>
                  <a:cubicBezTo>
                    <a:pt x="4634803" y="72409"/>
                    <a:pt x="2402731" y="478816"/>
                    <a:pt x="1657667" y="733379"/>
                  </a:cubicBezTo>
                  <a:cubicBezTo>
                    <a:pt x="1217400" y="530179"/>
                    <a:pt x="59267" y="1894871"/>
                    <a:pt x="0" y="1968954"/>
                  </a:cubicBezTo>
                </a:path>
              </a:pathLst>
            </a:custGeom>
            <a:noFill/>
            <a:ln w="34925">
              <a:solidFill>
                <a:srgbClr val="70AD47">
                  <a:lumMod val="50000"/>
                </a:srgbClr>
              </a:solidFill>
              <a:headEnd type="triangle" w="lg" len="lg"/>
              <a:tailEnd type="triangle" w="lg" len="lg"/>
            </a:ln>
          </p:spPr>
          <p:style>
            <a:lnRef idx="2">
              <a:schemeClr val="accent1">
                <a:shade val="50000"/>
              </a:schemeClr>
            </a:lnRef>
            <a:fillRef idx="1">
              <a:schemeClr val="accent1"/>
            </a:fillRef>
            <a:effectRef idx="0">
              <a:schemeClr val="accent1"/>
            </a:effectRef>
            <a:fontRef idx="minor"/>
          </p:style>
        </p:sp>
        <p:pic>
          <p:nvPicPr>
            <p:cNvPr id="355" name="Obraz 226"/>
            <p:cNvPicPr/>
            <p:nvPr/>
          </p:nvPicPr>
          <p:blipFill>
            <a:blip r:embed="rId9"/>
            <a:stretch/>
          </p:blipFill>
          <p:spPr>
            <a:xfrm>
              <a:off x="7672680" y="4065840"/>
              <a:ext cx="1175760" cy="345600"/>
            </a:xfrm>
            <a:prstGeom prst="rect">
              <a:avLst/>
            </a:prstGeom>
            <a:ln w="0">
              <a:noFill/>
            </a:ln>
          </p:spPr>
        </p:pic>
        <p:pic>
          <p:nvPicPr>
            <p:cNvPr id="356" name="Afbeelding 12"/>
            <p:cNvPicPr/>
            <p:nvPr/>
          </p:nvPicPr>
          <p:blipFill>
            <a:blip r:embed="rId3"/>
            <a:stretch/>
          </p:blipFill>
          <p:spPr>
            <a:xfrm>
              <a:off x="3938400" y="3322080"/>
              <a:ext cx="233280" cy="342000"/>
            </a:xfrm>
            <a:prstGeom prst="rect">
              <a:avLst/>
            </a:prstGeom>
            <a:ln w="0">
              <a:noFill/>
            </a:ln>
          </p:spPr>
        </p:pic>
        <p:pic>
          <p:nvPicPr>
            <p:cNvPr id="357" name="Afbeelding 12"/>
            <p:cNvPicPr/>
            <p:nvPr/>
          </p:nvPicPr>
          <p:blipFill>
            <a:blip r:embed="rId3"/>
            <a:stretch/>
          </p:blipFill>
          <p:spPr>
            <a:xfrm>
              <a:off x="4619160" y="4681800"/>
              <a:ext cx="233280" cy="342000"/>
            </a:xfrm>
            <a:prstGeom prst="rect">
              <a:avLst/>
            </a:prstGeom>
            <a:ln w="0">
              <a:noFill/>
            </a:ln>
          </p:spPr>
        </p:pic>
        <p:sp>
          <p:nvSpPr>
            <p:cNvPr id="358" name="Freeform 44"/>
            <p:cNvSpPr/>
            <p:nvPr/>
          </p:nvSpPr>
          <p:spPr>
            <a:xfrm>
              <a:off x="5341680" y="2864520"/>
              <a:ext cx="3936600" cy="480240"/>
            </a:xfrm>
            <a:custGeom>
              <a:avLst/>
              <a:gdLst/>
              <a:ahLst/>
              <a:cxnLst/>
              <a:rect l="l" t="t" r="r" b="b"/>
              <a:pathLst>
                <a:path w="14498942" h="1838118">
                  <a:moveTo>
                    <a:pt x="0" y="684121"/>
                  </a:moveTo>
                  <a:cubicBezTo>
                    <a:pt x="759538" y="777854"/>
                    <a:pt x="8747720" y="1943052"/>
                    <a:pt x="10172345" y="1830465"/>
                  </a:cubicBezTo>
                  <a:cubicBezTo>
                    <a:pt x="11596970" y="1717878"/>
                    <a:pt x="12781264" y="-81434"/>
                    <a:pt x="14498942" y="2871"/>
                  </a:cubicBezTo>
                </a:path>
              </a:pathLst>
            </a:custGeom>
            <a:noFill/>
            <a:ln w="34925">
              <a:solidFill>
                <a:srgbClr val="A5A5A5">
                  <a:lumMod val="50000"/>
                </a:srgbClr>
              </a:solidFill>
              <a:headEnd type="triangle" w="lg" len="lg"/>
              <a:tailEnd type="triangle" w="lg" len="lg"/>
            </a:ln>
          </p:spPr>
          <p:style>
            <a:lnRef idx="2">
              <a:schemeClr val="accent1">
                <a:shade val="50000"/>
              </a:schemeClr>
            </a:lnRef>
            <a:fillRef idx="1">
              <a:schemeClr val="accent1"/>
            </a:fillRef>
            <a:effectRef idx="0">
              <a:schemeClr val="accent1"/>
            </a:effectRef>
            <a:fontRef idx="minor"/>
          </p:style>
        </p:sp>
        <p:sp>
          <p:nvSpPr>
            <p:cNvPr id="359" name="Oval 97"/>
            <p:cNvSpPr/>
            <p:nvPr/>
          </p:nvSpPr>
          <p:spPr>
            <a:xfrm>
              <a:off x="9299160" y="2726640"/>
              <a:ext cx="1115640" cy="255240"/>
            </a:xfrm>
            <a:prstGeom prst="ellipse">
              <a:avLst/>
            </a:prstGeom>
            <a:noFill/>
            <a:ln w="38100">
              <a:solidFill>
                <a:srgbClr val="A5A5A5">
                  <a:lumMod val="50000"/>
                </a:srgbClr>
              </a:solidFill>
              <a:prstDash val="dashDot"/>
            </a:ln>
          </p:spPr>
          <p:style>
            <a:lnRef idx="2">
              <a:schemeClr val="accent1">
                <a:shade val="50000"/>
              </a:schemeClr>
            </a:lnRef>
            <a:fillRef idx="1">
              <a:schemeClr val="accent1"/>
            </a:fillRef>
            <a:effectRef idx="0">
              <a:schemeClr val="accent1"/>
            </a:effectRef>
            <a:fontRef idx="minor"/>
          </p:style>
        </p:sp>
        <p:pic>
          <p:nvPicPr>
            <p:cNvPr id="360" name="Afbeelding 12"/>
            <p:cNvPicPr/>
            <p:nvPr/>
          </p:nvPicPr>
          <p:blipFill>
            <a:blip r:embed="rId3"/>
            <a:stretch/>
          </p:blipFill>
          <p:spPr>
            <a:xfrm>
              <a:off x="5154840" y="3078360"/>
              <a:ext cx="233280" cy="342000"/>
            </a:xfrm>
            <a:prstGeom prst="rect">
              <a:avLst/>
            </a:prstGeom>
            <a:ln w="0">
              <a:noFill/>
            </a:ln>
          </p:spPr>
        </p:pic>
        <p:pic>
          <p:nvPicPr>
            <p:cNvPr id="361" name="Obraz 232"/>
            <p:cNvPicPr/>
            <p:nvPr/>
          </p:nvPicPr>
          <p:blipFill>
            <a:blip r:embed="rId10"/>
            <a:stretch/>
          </p:blipFill>
          <p:spPr>
            <a:xfrm>
              <a:off x="7764840" y="4412160"/>
              <a:ext cx="1057320" cy="594720"/>
            </a:xfrm>
            <a:prstGeom prst="rect">
              <a:avLst/>
            </a:prstGeom>
            <a:ln w="0">
              <a:noFill/>
            </a:ln>
          </p:spPr>
        </p:pic>
        <p:pic>
          <p:nvPicPr>
            <p:cNvPr id="362" name="Obraz 233"/>
            <p:cNvPicPr/>
            <p:nvPr/>
          </p:nvPicPr>
          <p:blipFill>
            <a:blip r:embed="rId11"/>
            <a:stretch/>
          </p:blipFill>
          <p:spPr>
            <a:xfrm>
              <a:off x="7881480" y="4826520"/>
              <a:ext cx="857160" cy="642600"/>
            </a:xfrm>
            <a:prstGeom prst="rect">
              <a:avLst/>
            </a:prstGeom>
            <a:ln w="0">
              <a:noFill/>
            </a:ln>
          </p:spPr>
        </p:pic>
        <p:pic>
          <p:nvPicPr>
            <p:cNvPr id="363" name="Obraz 234"/>
            <p:cNvPicPr/>
            <p:nvPr/>
          </p:nvPicPr>
          <p:blipFill>
            <a:blip r:embed="rId12"/>
            <a:stretch/>
          </p:blipFill>
          <p:spPr>
            <a:xfrm>
              <a:off x="7989480" y="2320200"/>
              <a:ext cx="1201680" cy="306720"/>
            </a:xfrm>
            <a:prstGeom prst="rect">
              <a:avLst/>
            </a:prstGeom>
            <a:ln w="0">
              <a:noFill/>
            </a:ln>
          </p:spPr>
        </p:pic>
      </p:grpSp>
    </p:spTree>
    <p:extLst>
      <p:ext uri="{BB962C8B-B14F-4D97-AF65-F5344CB8AC3E}">
        <p14:creationId xmlns:p14="http://schemas.microsoft.com/office/powerpoint/2010/main" val="3071186963"/>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7" name="Tytuł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en-US" sz="3200" b="1" strike="noStrike" spc="-1">
                <a:solidFill>
                  <a:srgbClr val="1F4E79"/>
                </a:solidFill>
                <a:latin typeface="Calibri"/>
              </a:rPr>
              <a:t>NMaaS Multi-Tenancy </a:t>
            </a:r>
            <a:r>
              <a:rPr lang="pl-PL" sz="3200" b="1" strike="noStrike" spc="-1">
                <a:solidFill>
                  <a:srgbClr val="1F4E79"/>
                </a:solidFill>
                <a:latin typeface="Calibri"/>
              </a:rPr>
              <a:t>Support</a:t>
            </a:r>
            <a:endParaRPr lang="en-US" sz="3200" b="0" strike="noStrike" spc="-1">
              <a:solidFill>
                <a:srgbClr val="000000"/>
              </a:solidFill>
              <a:latin typeface="Calibri"/>
            </a:endParaRPr>
          </a:p>
        </p:txBody>
      </p:sp>
      <p:sp>
        <p:nvSpPr>
          <p:cNvPr id="238" name="Symbol zastępczy zawartości 2"/>
          <p:cNvSpPr txBox="1"/>
          <p:nvPr/>
        </p:nvSpPr>
        <p:spPr>
          <a:xfrm>
            <a:off x="999000" y="1428120"/>
            <a:ext cx="9231840" cy="4350960"/>
          </a:xfrm>
          <a:prstGeom prst="rect">
            <a:avLst/>
          </a:prstGeom>
          <a:noFill/>
          <a:ln w="0">
            <a:noFill/>
          </a:ln>
        </p:spPr>
        <p:txBody>
          <a:bodyPr>
            <a:normAutofit/>
          </a:bodyPr>
          <a:lstStyle/>
          <a:p>
            <a:pPr>
              <a:lnSpc>
                <a:spcPct val="90000"/>
              </a:lnSpc>
              <a:spcBef>
                <a:spcPts val="1001"/>
              </a:spcBef>
              <a:tabLst>
                <a:tab pos="0" algn="l"/>
              </a:tabLst>
            </a:pPr>
            <a:r>
              <a:rPr lang="en-US" sz="2400" b="0" strike="noStrike" spc="-1" dirty="0">
                <a:solidFill>
                  <a:srgbClr val="1F4E79"/>
                </a:solidFill>
                <a:latin typeface="Calibri"/>
              </a:rPr>
              <a:t>Introduced </a:t>
            </a:r>
            <a:r>
              <a:rPr lang="en-US" sz="2400" b="0" strike="noStrike" spc="-1" dirty="0" err="1">
                <a:solidFill>
                  <a:srgbClr val="1F4E79"/>
                </a:solidFill>
                <a:latin typeface="Calibri"/>
              </a:rPr>
              <a:t>NMaaS</a:t>
            </a:r>
            <a:r>
              <a:rPr lang="en-US" sz="2400" b="0" strike="noStrike" spc="-1" dirty="0">
                <a:solidFill>
                  <a:srgbClr val="1F4E79"/>
                </a:solidFill>
                <a:latin typeface="Calibri"/>
              </a:rPr>
              <a:t> </a:t>
            </a:r>
            <a:r>
              <a:rPr lang="en-US" sz="2400" b="1" i="1" strike="noStrike" spc="-1" dirty="0">
                <a:solidFill>
                  <a:srgbClr val="1F4E79"/>
                </a:solidFill>
                <a:latin typeface="Calibri"/>
              </a:rPr>
              <a:t>domains</a:t>
            </a:r>
            <a:r>
              <a:rPr lang="en-US" sz="2400" b="0" strike="noStrike" spc="-1" dirty="0">
                <a:solidFill>
                  <a:srgbClr val="1F4E79"/>
                </a:solidFill>
                <a:latin typeface="Calibri"/>
              </a:rPr>
              <a:t> –</a:t>
            </a:r>
            <a:r>
              <a:rPr lang="pl-PL" sz="2400" b="0" strike="noStrike" spc="-1" dirty="0">
                <a:solidFill>
                  <a:srgbClr val="1F4E79"/>
                </a:solidFill>
                <a:latin typeface="Calibri"/>
              </a:rPr>
              <a:t> </a:t>
            </a:r>
            <a:r>
              <a:rPr lang="en-US" sz="2400" b="0" strike="noStrike" spc="-1" dirty="0">
                <a:solidFill>
                  <a:srgbClr val="1F4E79"/>
                </a:solidFill>
                <a:latin typeface="Calibri"/>
              </a:rPr>
              <a:t>tenant environments</a:t>
            </a:r>
            <a:r>
              <a:rPr lang="pl-PL" sz="2400" b="0" strike="noStrike" spc="-1" dirty="0">
                <a:solidFill>
                  <a:srgbClr val="1F4E79"/>
                </a:solidFill>
                <a:latin typeface="Calibri"/>
              </a:rPr>
              <a:t> with </a:t>
            </a:r>
            <a:r>
              <a:rPr lang="en-US" sz="2400" b="0" strike="noStrike" spc="-1" dirty="0">
                <a:solidFill>
                  <a:srgbClr val="1F4E79"/>
                </a:solidFill>
                <a:latin typeface="Calibri"/>
              </a:rPr>
              <a:t>isolation</a:t>
            </a:r>
            <a:r>
              <a:rPr lang="pl-PL" sz="2400" b="0" strike="noStrike" spc="-1" dirty="0">
                <a:solidFill>
                  <a:srgbClr val="1F4E79"/>
                </a:solidFill>
                <a:latin typeface="Calibri"/>
              </a:rPr>
              <a:t> </a:t>
            </a:r>
            <a:r>
              <a:rPr lang="en-US" sz="2400" b="0" strike="noStrike" spc="-1" dirty="0">
                <a:solidFill>
                  <a:srgbClr val="1F4E79"/>
                </a:solidFill>
                <a:latin typeface="Calibri"/>
              </a:rPr>
              <a:t>enforced</a:t>
            </a:r>
            <a:r>
              <a:rPr lang="pl-PL" sz="2400" b="0" strike="noStrike" spc="-1" dirty="0">
                <a:solidFill>
                  <a:srgbClr val="1F4E79"/>
                </a:solidFill>
                <a:latin typeface="Calibri"/>
              </a:rPr>
              <a:t> on </a:t>
            </a:r>
            <a:r>
              <a:rPr lang="en-US" sz="2400" b="0" strike="noStrike" spc="-1" dirty="0">
                <a:solidFill>
                  <a:srgbClr val="1F4E79"/>
                </a:solidFill>
                <a:latin typeface="Calibri"/>
              </a:rPr>
              <a:t>multiple</a:t>
            </a:r>
            <a:r>
              <a:rPr lang="pl-PL" sz="2400" b="0" strike="noStrike" spc="-1" dirty="0">
                <a:solidFill>
                  <a:srgbClr val="1F4E79"/>
                </a:solidFill>
                <a:latin typeface="Calibri"/>
              </a:rPr>
              <a:t> </a:t>
            </a:r>
            <a:r>
              <a:rPr lang="en-US" sz="2400" b="0" strike="noStrike" spc="-1" dirty="0">
                <a:solidFill>
                  <a:srgbClr val="1F4E79"/>
                </a:solidFill>
                <a:latin typeface="Calibri"/>
              </a:rPr>
              <a:t>levels</a:t>
            </a:r>
          </a:p>
          <a:p>
            <a:pPr marL="228600" indent="-228240">
              <a:lnSpc>
                <a:spcPct val="90000"/>
              </a:lnSpc>
              <a:spcBef>
                <a:spcPts val="1001"/>
              </a:spcBef>
              <a:buClr>
                <a:srgbClr val="1F4E79"/>
              </a:buClr>
              <a:buFont typeface="Arial"/>
              <a:buChar char="•"/>
              <a:tabLst>
                <a:tab pos="0" algn="l"/>
              </a:tabLst>
            </a:pPr>
            <a:r>
              <a:rPr lang="en-US" sz="2400" b="0" strike="noStrike" spc="-1" dirty="0">
                <a:solidFill>
                  <a:srgbClr val="1F4E79"/>
                </a:solidFill>
                <a:latin typeface="Calibri"/>
              </a:rPr>
              <a:t>software</a:t>
            </a:r>
            <a:r>
              <a:rPr lang="pl-PL" sz="2400" b="0" strike="noStrike" spc="-1" dirty="0">
                <a:solidFill>
                  <a:srgbClr val="1F4E79"/>
                </a:solidFill>
                <a:latin typeface="Calibri"/>
              </a:rPr>
              <a:t> (in</a:t>
            </a:r>
            <a:r>
              <a:rPr lang="en-US" sz="2400" b="0" strike="noStrike" spc="-1" dirty="0">
                <a:solidFill>
                  <a:srgbClr val="1F4E79"/>
                </a:solidFill>
                <a:latin typeface="Calibri"/>
              </a:rPr>
              <a:t> </a:t>
            </a:r>
            <a:r>
              <a:rPr lang="en-US" sz="2400" b="0" strike="noStrike" spc="-1" dirty="0" err="1">
                <a:solidFill>
                  <a:srgbClr val="1F4E79"/>
                </a:solidFill>
                <a:latin typeface="Calibri"/>
              </a:rPr>
              <a:t>NMaaS</a:t>
            </a:r>
            <a:r>
              <a:rPr lang="en-US" sz="2400" b="0" strike="noStrike" spc="-1" dirty="0">
                <a:solidFill>
                  <a:srgbClr val="1F4E79"/>
                </a:solidFill>
                <a:latin typeface="Calibri"/>
              </a:rPr>
              <a:t> Portal</a:t>
            </a:r>
            <a:r>
              <a:rPr lang="pl-PL" sz="2400" b="0" strike="noStrike" spc="-1" dirty="0">
                <a:solidFill>
                  <a:srgbClr val="1F4E79"/>
                </a:solidFill>
                <a:latin typeface="Calibri"/>
              </a:rPr>
              <a:t>)</a:t>
            </a:r>
            <a:endParaRPr lang="en-US" sz="2400" b="0" strike="noStrike" spc="-1" dirty="0">
              <a:solidFill>
                <a:srgbClr val="1F4E79"/>
              </a:solidFill>
              <a:latin typeface="Calibri"/>
            </a:endParaRPr>
          </a:p>
          <a:p>
            <a:pPr marL="685800" lvl="1" indent="-228240">
              <a:lnSpc>
                <a:spcPct val="90000"/>
              </a:lnSpc>
              <a:spcBef>
                <a:spcPts val="499"/>
              </a:spcBef>
              <a:buClr>
                <a:srgbClr val="1F4E79"/>
              </a:buClr>
              <a:buFont typeface="Arial"/>
              <a:buChar char="•"/>
              <a:tabLst>
                <a:tab pos="0" algn="l"/>
              </a:tabLst>
            </a:pPr>
            <a:r>
              <a:rPr lang="en-US" sz="2200" b="0" strike="noStrike" spc="-1" dirty="0">
                <a:solidFill>
                  <a:srgbClr val="1F4E79"/>
                </a:solidFill>
                <a:latin typeface="Calibri"/>
              </a:rPr>
              <a:t>user and role management</a:t>
            </a:r>
          </a:p>
          <a:p>
            <a:pPr marL="685800" lvl="1" indent="-228240">
              <a:lnSpc>
                <a:spcPct val="90000"/>
              </a:lnSpc>
              <a:spcBef>
                <a:spcPts val="499"/>
              </a:spcBef>
              <a:buClr>
                <a:srgbClr val="1F4E79"/>
              </a:buClr>
              <a:buFont typeface="Arial"/>
              <a:buChar char="•"/>
              <a:tabLst>
                <a:tab pos="0" algn="l"/>
              </a:tabLst>
            </a:pPr>
            <a:r>
              <a:rPr lang="en-US" sz="2200" b="0" strike="noStrike" spc="-1" dirty="0">
                <a:solidFill>
                  <a:srgbClr val="1F4E79"/>
                </a:solidFill>
                <a:latin typeface="Calibri"/>
              </a:rPr>
              <a:t>application subscription, deployment, configuration and access</a:t>
            </a:r>
          </a:p>
          <a:p>
            <a:pPr marL="228600" indent="-228240">
              <a:lnSpc>
                <a:spcPct val="90000"/>
              </a:lnSpc>
              <a:spcBef>
                <a:spcPts val="1001"/>
              </a:spcBef>
              <a:buClr>
                <a:srgbClr val="1F4E79"/>
              </a:buClr>
              <a:buFont typeface="Arial"/>
              <a:buChar char="•"/>
              <a:tabLst>
                <a:tab pos="0" algn="l"/>
              </a:tabLst>
            </a:pPr>
            <a:r>
              <a:rPr lang="en-US" sz="2400" b="0" strike="noStrike" spc="-1" dirty="0" err="1">
                <a:solidFill>
                  <a:srgbClr val="1F4E79"/>
                </a:solidFill>
                <a:latin typeface="Calibri"/>
              </a:rPr>
              <a:t>Kubernetes</a:t>
            </a:r>
            <a:r>
              <a:rPr lang="pl-PL" sz="2400" b="0" strike="noStrike" spc="-1" dirty="0">
                <a:solidFill>
                  <a:srgbClr val="1F4E79"/>
                </a:solidFill>
                <a:latin typeface="Calibri"/>
              </a:rPr>
              <a:t> </a:t>
            </a:r>
            <a:r>
              <a:rPr lang="en-US" sz="2400" b="0" strike="noStrike" spc="-1" dirty="0">
                <a:solidFill>
                  <a:srgbClr val="1F4E79"/>
                </a:solidFill>
                <a:latin typeface="Calibri"/>
              </a:rPr>
              <a:t>namespace</a:t>
            </a:r>
            <a:r>
              <a:rPr lang="pl-PL" sz="2400" b="0" strike="noStrike" spc="-1" dirty="0">
                <a:solidFill>
                  <a:srgbClr val="1F4E79"/>
                </a:solidFill>
                <a:latin typeface="Calibri"/>
              </a:rPr>
              <a:t> (</a:t>
            </a:r>
            <a:r>
              <a:rPr lang="en-US" sz="2400" b="0" strike="noStrike" spc="-1" dirty="0">
                <a:solidFill>
                  <a:srgbClr val="1F4E79"/>
                </a:solidFill>
                <a:latin typeface="Calibri"/>
              </a:rPr>
              <a:t>a virtual sub-cluster</a:t>
            </a:r>
            <a:r>
              <a:rPr lang="pl-PL" sz="2400" b="0" strike="noStrike" spc="-1" dirty="0">
                <a:solidFill>
                  <a:srgbClr val="1F4E79"/>
                </a:solidFill>
                <a:latin typeface="Calibri"/>
              </a:rPr>
              <a:t>)</a:t>
            </a:r>
            <a:endParaRPr lang="en-US" sz="2400" b="0" strike="noStrike" spc="-1" dirty="0">
              <a:solidFill>
                <a:srgbClr val="1F4E79"/>
              </a:solidFill>
              <a:latin typeface="Calibri"/>
            </a:endParaRPr>
          </a:p>
          <a:p>
            <a:pPr marL="228600" indent="-228240">
              <a:lnSpc>
                <a:spcPct val="90000"/>
              </a:lnSpc>
              <a:spcBef>
                <a:spcPts val="1001"/>
              </a:spcBef>
              <a:buClr>
                <a:srgbClr val="1F4E79"/>
              </a:buClr>
              <a:buFont typeface="Arial"/>
              <a:buChar char="•"/>
              <a:tabLst>
                <a:tab pos="0" algn="l"/>
              </a:tabLst>
            </a:pPr>
            <a:r>
              <a:rPr lang="pl-PL" sz="2400" b="0" strike="noStrike" spc="-1" dirty="0">
                <a:solidFill>
                  <a:srgbClr val="1F4E79"/>
                </a:solidFill>
                <a:latin typeface="Calibri"/>
              </a:rPr>
              <a:t>network</a:t>
            </a:r>
            <a:endParaRPr lang="en-US" sz="2400" b="0" strike="noStrike" spc="-1" dirty="0">
              <a:solidFill>
                <a:srgbClr val="1F4E79"/>
              </a:solidFill>
              <a:latin typeface="Calibri"/>
            </a:endParaRPr>
          </a:p>
          <a:p>
            <a:pPr marL="685800" lvl="1" indent="-228240">
              <a:lnSpc>
                <a:spcPct val="90000"/>
              </a:lnSpc>
              <a:spcBef>
                <a:spcPts val="499"/>
              </a:spcBef>
              <a:buClr>
                <a:srgbClr val="1F4E79"/>
              </a:buClr>
              <a:buFont typeface="Arial"/>
              <a:buChar char="•"/>
              <a:tabLst>
                <a:tab pos="0" algn="l"/>
              </a:tabLst>
            </a:pPr>
            <a:r>
              <a:rPr lang="en-US" sz="2200" b="0" strike="noStrike" spc="-1" dirty="0">
                <a:solidFill>
                  <a:srgbClr val="1F4E79"/>
                </a:solidFill>
                <a:latin typeface="Calibri"/>
              </a:rPr>
              <a:t>routing and firewall rules</a:t>
            </a:r>
          </a:p>
          <a:p>
            <a:pPr marL="685800" lvl="1" indent="-228240">
              <a:lnSpc>
                <a:spcPct val="90000"/>
              </a:lnSpc>
              <a:spcBef>
                <a:spcPts val="499"/>
              </a:spcBef>
              <a:buClr>
                <a:srgbClr val="1F4E79"/>
              </a:buClr>
              <a:buFont typeface="Arial"/>
              <a:buChar char="•"/>
              <a:tabLst>
                <a:tab pos="0" algn="l"/>
              </a:tabLst>
            </a:pPr>
            <a:r>
              <a:rPr lang="en-US" sz="2200" b="0" strike="noStrike" spc="-1" dirty="0">
                <a:solidFill>
                  <a:srgbClr val="1F4E79"/>
                </a:solidFill>
                <a:latin typeface="Calibri"/>
              </a:rPr>
              <a:t>dedicated VPNs (user access, monitoring data exchange)</a:t>
            </a:r>
          </a:p>
          <a:p>
            <a:pPr marL="685800" lvl="1" indent="-228240">
              <a:lnSpc>
                <a:spcPct val="90000"/>
              </a:lnSpc>
              <a:spcBef>
                <a:spcPts val="499"/>
              </a:spcBef>
              <a:buClr>
                <a:srgbClr val="1F4E79"/>
              </a:buClr>
              <a:buFont typeface="Arial"/>
              <a:buChar char="•"/>
              <a:tabLst>
                <a:tab pos="0" algn="l"/>
              </a:tabLst>
            </a:pPr>
            <a:r>
              <a:rPr lang="en-US" sz="2200" b="0" strike="noStrike" spc="-1" dirty="0">
                <a:solidFill>
                  <a:srgbClr val="1F4E79"/>
                </a:solidFill>
                <a:latin typeface="Calibri"/>
              </a:rPr>
              <a:t>outgoing traffic control </a:t>
            </a:r>
            <a:r>
              <a:rPr lang="pl-PL" sz="2200" b="0" strike="noStrike" spc="-1" dirty="0">
                <a:solidFill>
                  <a:srgbClr val="1F4E79"/>
                </a:solidFill>
                <a:latin typeface="Calibri"/>
              </a:rPr>
              <a:t>on</a:t>
            </a:r>
            <a:r>
              <a:rPr lang="en-US" sz="2200" b="0" strike="noStrike" spc="-1" dirty="0">
                <a:solidFill>
                  <a:srgbClr val="1F4E79"/>
                </a:solidFill>
                <a:latin typeface="Calibri"/>
              </a:rPr>
              <a:t> </a:t>
            </a:r>
            <a:r>
              <a:rPr lang="en-US" sz="2200" b="0" strike="noStrike" spc="-1" dirty="0" err="1">
                <a:solidFill>
                  <a:srgbClr val="1F4E79"/>
                </a:solidFill>
                <a:latin typeface="Calibri"/>
              </a:rPr>
              <a:t>Kubernetes</a:t>
            </a:r>
            <a:r>
              <a:rPr lang="pl-PL" sz="2200" b="0" strike="noStrike" spc="-1" dirty="0">
                <a:solidFill>
                  <a:srgbClr val="1F4E79"/>
                </a:solidFill>
                <a:latin typeface="Calibri"/>
              </a:rPr>
              <a:t> </a:t>
            </a:r>
            <a:r>
              <a:rPr lang="en-US" sz="2200" b="0" strike="noStrike" spc="-1" dirty="0">
                <a:solidFill>
                  <a:srgbClr val="1F4E79"/>
                </a:solidFill>
                <a:latin typeface="Calibri"/>
              </a:rPr>
              <a:t>namespace level</a:t>
            </a:r>
          </a:p>
        </p:txBody>
      </p:sp>
    </p:spTree>
    <p:extLst>
      <p:ext uri="{BB962C8B-B14F-4D97-AF65-F5344CB8AC3E}">
        <p14:creationId xmlns:p14="http://schemas.microsoft.com/office/powerpoint/2010/main" val="740723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z="2800" b="1" strike="noStrike" spc="-1" dirty="0" smtClean="0">
                <a:solidFill>
                  <a:srgbClr val="1F4E79"/>
                </a:solidFill>
                <a:latin typeface="Calibri"/>
              </a:rPr>
              <a:t>NMaaS </a:t>
            </a:r>
            <a:r>
              <a:rPr lang="en-US" sz="2800" b="1" strike="noStrike" spc="-1" dirty="0" smtClean="0">
                <a:solidFill>
                  <a:srgbClr val="1F4E79"/>
                </a:solidFill>
                <a:latin typeface="Calibri"/>
              </a:rPr>
              <a:t>System</a:t>
            </a:r>
            <a:endParaRPr lang="en-GB" sz="2800" dirty="0"/>
          </a:p>
        </p:txBody>
      </p:sp>
      <p:pic>
        <p:nvPicPr>
          <p:cNvPr id="4" name="Obraz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1524000"/>
            <a:ext cx="4258356" cy="3913270"/>
          </a:xfrm>
          <a:prstGeom prst="rect">
            <a:avLst/>
          </a:prstGeom>
        </p:spPr>
      </p:pic>
      <p:sp>
        <p:nvSpPr>
          <p:cNvPr id="5" name="Symbol zastępczy zawartości 2"/>
          <p:cNvSpPr txBox="1">
            <a:spLocks/>
          </p:cNvSpPr>
          <p:nvPr/>
        </p:nvSpPr>
        <p:spPr>
          <a:xfrm>
            <a:off x="998895" y="1428049"/>
            <a:ext cx="8633637" cy="4855519"/>
          </a:xfrm>
          <a:prstGeom prst="rect">
            <a:avLst/>
          </a:prstGeom>
        </p:spPr>
        <p:txBody>
          <a:bodyPr>
            <a:normAutofit lnSpcReduction="10000"/>
          </a:bodyPr>
          <a:lstStyle/>
          <a:p>
            <a:r>
              <a:rPr lang="pl-PL" sz="2600" b="1" kern="0" dirty="0" smtClean="0">
                <a:solidFill>
                  <a:srgbClr val="1F4E79"/>
                </a:solidFill>
                <a:latin typeface="Calibri" panose="020F0502020204030204" pitchFamily="34" charset="0"/>
                <a:cs typeface="Calibri" panose="020F0502020204030204" pitchFamily="34" charset="0"/>
              </a:rPr>
              <a:t>Software </a:t>
            </a:r>
            <a:r>
              <a:rPr lang="en-US" sz="2600" b="1" kern="0" dirty="0" smtClean="0">
                <a:solidFill>
                  <a:srgbClr val="1F4E79"/>
                </a:solidFill>
                <a:latin typeface="Calibri" panose="020F0502020204030204" pitchFamily="34" charset="0"/>
                <a:cs typeface="Calibri" panose="020F0502020204030204" pitchFamily="34" charset="0"/>
              </a:rPr>
              <a:t>components</a:t>
            </a:r>
          </a:p>
          <a:p>
            <a:pPr marL="342900" indent="-342900">
              <a:buFont typeface="Arial" panose="020B0604020202020204" pitchFamily="34" charset="0"/>
              <a:buChar char="•"/>
            </a:pPr>
            <a:r>
              <a:rPr lang="en-GB" sz="2200" kern="0" dirty="0" err="1" smtClean="0">
                <a:solidFill>
                  <a:srgbClr val="1F4E79"/>
                </a:solidFill>
                <a:latin typeface="Calibri" panose="020F0502020204030204" pitchFamily="34" charset="0"/>
                <a:cs typeface="Calibri" panose="020F0502020204030204" pitchFamily="34" charset="0"/>
              </a:rPr>
              <a:t>NMaaS</a:t>
            </a:r>
            <a:r>
              <a:rPr lang="en-GB" sz="2200" kern="0" dirty="0" smtClean="0">
                <a:solidFill>
                  <a:srgbClr val="1F4E79"/>
                </a:solidFill>
                <a:latin typeface="Calibri" panose="020F0502020204030204" pitchFamily="34" charset="0"/>
                <a:cs typeface="Calibri" panose="020F0502020204030204" pitchFamily="34" charset="0"/>
              </a:rPr>
              <a:t> Platform</a:t>
            </a:r>
            <a:endParaRPr lang="pl-PL" sz="2200" kern="0" dirty="0" smtClean="0">
              <a:solidFill>
                <a:srgbClr val="1F4E79"/>
              </a:solidFill>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2200" kern="0" dirty="0" smtClean="0">
                <a:solidFill>
                  <a:srgbClr val="1F4E79"/>
                </a:solidFill>
                <a:latin typeface="Calibri" panose="020F0502020204030204" pitchFamily="34" charset="0"/>
                <a:cs typeface="Calibri" panose="020F0502020204030204" pitchFamily="34" charset="0"/>
              </a:rPr>
              <a:t>Domain and user management</a:t>
            </a:r>
          </a:p>
          <a:p>
            <a:pPr marL="342900" lvl="1" indent="-342900">
              <a:buFont typeface="Arial" panose="020B0604020202020204" pitchFamily="34" charset="0"/>
              <a:buChar char="•"/>
            </a:pPr>
            <a:r>
              <a:rPr lang="en-US" sz="2200" kern="0" dirty="0" smtClean="0">
                <a:solidFill>
                  <a:srgbClr val="1F4E79"/>
                </a:solidFill>
                <a:latin typeface="Calibri" panose="020F0502020204030204" pitchFamily="34" charset="0"/>
                <a:cs typeface="Calibri" panose="020F0502020204030204" pitchFamily="34" charset="0"/>
              </a:rPr>
              <a:t>Tool deployment</a:t>
            </a:r>
            <a:r>
              <a:rPr lang="pl-PL" sz="2200" kern="0" dirty="0" smtClean="0">
                <a:solidFill>
                  <a:srgbClr val="1F4E79"/>
                </a:solidFill>
                <a:latin typeface="Calibri" panose="020F0502020204030204" pitchFamily="34" charset="0"/>
                <a:cs typeface="Calibri" panose="020F0502020204030204" pitchFamily="34" charset="0"/>
              </a:rPr>
              <a:t> </a:t>
            </a:r>
            <a:r>
              <a:rPr lang="en-US" sz="2200" kern="0" dirty="0" smtClean="0">
                <a:solidFill>
                  <a:srgbClr val="1F4E79"/>
                </a:solidFill>
                <a:latin typeface="Calibri" panose="020F0502020204030204" pitchFamily="34" charset="0"/>
                <a:cs typeface="Calibri" panose="020F0502020204030204" pitchFamily="34" charset="0"/>
              </a:rPr>
              <a:t>process</a:t>
            </a:r>
            <a:r>
              <a:rPr lang="pl-PL" sz="2200" kern="0" dirty="0" smtClean="0">
                <a:solidFill>
                  <a:srgbClr val="1F4E79"/>
                </a:solidFill>
                <a:latin typeface="Calibri" panose="020F0502020204030204" pitchFamily="34" charset="0"/>
                <a:cs typeface="Calibri" panose="020F0502020204030204" pitchFamily="34" charset="0"/>
              </a:rPr>
              <a:t> </a:t>
            </a:r>
            <a:r>
              <a:rPr lang="en-US" sz="2200" kern="0" dirty="0" smtClean="0">
                <a:solidFill>
                  <a:srgbClr val="1F4E79"/>
                </a:solidFill>
                <a:latin typeface="Calibri" panose="020F0502020204030204" pitchFamily="34" charset="0"/>
                <a:cs typeface="Calibri" panose="020F0502020204030204" pitchFamily="34" charset="0"/>
              </a:rPr>
              <a:t>orchestration</a:t>
            </a:r>
          </a:p>
          <a:p>
            <a:pPr marL="342900" indent="-342900">
              <a:buFont typeface="Arial" panose="020B0604020202020204" pitchFamily="34" charset="0"/>
              <a:buChar char="•"/>
            </a:pPr>
            <a:r>
              <a:rPr lang="en-GB" sz="2200" kern="0" dirty="0" err="1" smtClean="0">
                <a:solidFill>
                  <a:srgbClr val="1F4E79"/>
                </a:solidFill>
                <a:latin typeface="Calibri" panose="020F0502020204030204" pitchFamily="34" charset="0"/>
                <a:cs typeface="Calibri" panose="020F0502020204030204" pitchFamily="34" charset="0"/>
              </a:rPr>
              <a:t>NMaaS</a:t>
            </a:r>
            <a:r>
              <a:rPr lang="en-GB" sz="2200" kern="0" dirty="0" smtClean="0">
                <a:solidFill>
                  <a:srgbClr val="1F4E79"/>
                </a:solidFill>
                <a:latin typeface="Calibri" panose="020F0502020204030204" pitchFamily="34" charset="0"/>
                <a:cs typeface="Calibri" panose="020F0502020204030204" pitchFamily="34" charset="0"/>
              </a:rPr>
              <a:t> </a:t>
            </a:r>
            <a:r>
              <a:rPr lang="pl-PL" sz="2200" kern="0" dirty="0" smtClean="0">
                <a:solidFill>
                  <a:srgbClr val="1F4E79"/>
                </a:solidFill>
                <a:latin typeface="Calibri" panose="020F0502020204030204" pitchFamily="34" charset="0"/>
                <a:cs typeface="Calibri" panose="020F0502020204030204" pitchFamily="34" charset="0"/>
              </a:rPr>
              <a:t>Portal</a:t>
            </a:r>
          </a:p>
          <a:p>
            <a:pPr marL="342900" lvl="1" indent="-342900">
              <a:buFont typeface="Arial" panose="020B0604020202020204" pitchFamily="34" charset="0"/>
              <a:buChar char="•"/>
            </a:pPr>
            <a:r>
              <a:rPr lang="en-GB" sz="2200" kern="0" dirty="0" smtClean="0">
                <a:solidFill>
                  <a:srgbClr val="1F4E79"/>
                </a:solidFill>
                <a:latin typeface="Calibri" panose="020F0502020204030204" pitchFamily="34" charset="0"/>
                <a:cs typeface="Calibri" panose="020F0502020204030204" pitchFamily="34" charset="0"/>
              </a:rPr>
              <a:t>Web-based user front-end</a:t>
            </a:r>
            <a:endParaRPr lang="pl-PL" sz="2200" kern="0" dirty="0" smtClean="0">
              <a:solidFill>
                <a:srgbClr val="1F4E79"/>
              </a:solidFill>
              <a:latin typeface="Calibri" panose="020F0502020204030204" pitchFamily="34" charset="0"/>
              <a:cs typeface="Calibri" panose="020F0502020204030204" pitchFamily="34" charset="0"/>
            </a:endParaRPr>
          </a:p>
          <a:p>
            <a:endParaRPr lang="pl-PL" sz="1100" b="1" kern="0" dirty="0" smtClean="0">
              <a:solidFill>
                <a:srgbClr val="1F4E79"/>
              </a:solidFill>
              <a:latin typeface="Calibri" panose="020F0502020204030204" pitchFamily="34" charset="0"/>
              <a:cs typeface="Calibri" panose="020F0502020204030204" pitchFamily="34" charset="0"/>
            </a:endParaRPr>
          </a:p>
          <a:p>
            <a:r>
              <a:rPr lang="pl-PL" sz="2600" b="1" kern="0" dirty="0" smtClean="0">
                <a:solidFill>
                  <a:srgbClr val="1F4E79"/>
                </a:solidFill>
                <a:latin typeface="Calibri" panose="020F0502020204030204" pitchFamily="34" charset="0"/>
                <a:cs typeface="Calibri" panose="020F0502020204030204" pitchFamily="34" charset="0"/>
              </a:rPr>
              <a:t>Tools (</a:t>
            </a:r>
            <a:r>
              <a:rPr lang="en-US" sz="2600" b="1" kern="0" dirty="0" smtClean="0">
                <a:solidFill>
                  <a:srgbClr val="1F4E79"/>
                </a:solidFill>
                <a:latin typeface="Calibri" panose="020F0502020204030204" pitchFamily="34" charset="0"/>
                <a:cs typeface="Calibri" panose="020F0502020204030204" pitchFamily="34" charset="0"/>
              </a:rPr>
              <a:t>packaged applications</a:t>
            </a:r>
            <a:r>
              <a:rPr lang="pl-PL" sz="2600" b="1" kern="0" dirty="0" smtClean="0">
                <a:solidFill>
                  <a:srgbClr val="1F4E79"/>
                </a:solidFill>
                <a:latin typeface="Calibri" panose="020F0502020204030204" pitchFamily="34" charset="0"/>
                <a:cs typeface="Calibri" panose="020F0502020204030204" pitchFamily="34" charset="0"/>
              </a:rPr>
              <a:t>)</a:t>
            </a:r>
          </a:p>
          <a:p>
            <a:pPr marL="342900" indent="-342900">
              <a:buFont typeface="Arial" panose="020B0604020202020204" pitchFamily="34" charset="0"/>
              <a:buChar char="•"/>
            </a:pPr>
            <a:r>
              <a:rPr lang="pl-PL" sz="2200" kern="0" dirty="0" smtClean="0">
                <a:solidFill>
                  <a:srgbClr val="1F4E79"/>
                </a:solidFill>
                <a:latin typeface="Calibri" panose="020F0502020204030204" pitchFamily="34" charset="0"/>
                <a:cs typeface="Calibri" panose="020F0502020204030204" pitchFamily="34" charset="0"/>
              </a:rPr>
              <a:t>Docker </a:t>
            </a:r>
            <a:r>
              <a:rPr lang="en-US" sz="2200" kern="0" dirty="0" smtClean="0">
                <a:solidFill>
                  <a:srgbClr val="1F4E79"/>
                </a:solidFill>
                <a:latin typeface="Calibri" panose="020F0502020204030204" pitchFamily="34" charset="0"/>
                <a:cs typeface="Calibri" panose="020F0502020204030204" pitchFamily="34" charset="0"/>
              </a:rPr>
              <a:t>images</a:t>
            </a:r>
          </a:p>
          <a:p>
            <a:pPr marL="342900" indent="-342900">
              <a:buFont typeface="Arial" panose="020B0604020202020204" pitchFamily="34" charset="0"/>
              <a:buChar char="•"/>
            </a:pPr>
            <a:r>
              <a:rPr lang="en-US" sz="2200" kern="0" dirty="0" smtClean="0">
                <a:solidFill>
                  <a:srgbClr val="1F4E79"/>
                </a:solidFill>
                <a:latin typeface="Calibri" panose="020F0502020204030204" pitchFamily="34" charset="0"/>
                <a:cs typeface="Calibri" panose="020F0502020204030204" pitchFamily="34" charset="0"/>
              </a:rPr>
              <a:t>Helm charts</a:t>
            </a:r>
          </a:p>
          <a:p>
            <a:endParaRPr lang="pl-PL" sz="1100" kern="0" dirty="0" smtClean="0">
              <a:solidFill>
                <a:srgbClr val="1F4E79"/>
              </a:solidFill>
              <a:latin typeface="Calibri" panose="020F0502020204030204" pitchFamily="34" charset="0"/>
              <a:cs typeface="Calibri" panose="020F0502020204030204" pitchFamily="34" charset="0"/>
            </a:endParaRPr>
          </a:p>
          <a:p>
            <a:r>
              <a:rPr lang="en-US" sz="2600" b="1" kern="0" dirty="0" smtClean="0">
                <a:solidFill>
                  <a:srgbClr val="1F4E79"/>
                </a:solidFill>
                <a:latin typeface="Calibri" panose="020F0502020204030204" pitchFamily="34" charset="0"/>
                <a:cs typeface="Calibri" panose="020F0502020204030204" pitchFamily="34" charset="0"/>
              </a:rPr>
              <a:t>Infrastructure</a:t>
            </a:r>
            <a:endParaRPr lang="en-US" sz="2200" b="1" kern="0" dirty="0" smtClean="0">
              <a:solidFill>
                <a:srgbClr val="1F4E79"/>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200" kern="0" dirty="0" err="1" smtClean="0">
                <a:solidFill>
                  <a:srgbClr val="1F4E79"/>
                </a:solidFill>
                <a:latin typeface="Calibri" panose="020F0502020204030204" pitchFamily="34" charset="0"/>
                <a:cs typeface="Calibri" panose="020F0502020204030204" pitchFamily="34" charset="0"/>
              </a:rPr>
              <a:t>Kubernetes</a:t>
            </a:r>
            <a:endParaRPr lang="en-US" sz="2200" kern="0" dirty="0" smtClean="0">
              <a:solidFill>
                <a:srgbClr val="1F4E79"/>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pl-PL" sz="2200" kern="0" dirty="0" smtClean="0">
                <a:solidFill>
                  <a:srgbClr val="1F4E79"/>
                </a:solidFill>
                <a:latin typeface="Calibri" panose="020F0502020204030204" pitchFamily="34" charset="0"/>
                <a:cs typeface="Calibri" panose="020F0502020204030204" pitchFamily="34" charset="0"/>
              </a:rPr>
              <a:t>VPN</a:t>
            </a:r>
            <a:r>
              <a:rPr lang="en-US" sz="2200" kern="0" dirty="0" smtClean="0">
                <a:solidFill>
                  <a:srgbClr val="1F4E79"/>
                </a:solidFill>
                <a:latin typeface="Calibri" panose="020F0502020204030204" pitchFamily="34" charset="0"/>
                <a:cs typeface="Calibri" panose="020F0502020204030204" pitchFamily="34" charset="0"/>
              </a:rPr>
              <a:t> </a:t>
            </a:r>
            <a:endParaRPr lang="pl-PL" sz="2200" kern="0" dirty="0" smtClean="0">
              <a:solidFill>
                <a:srgbClr val="1F4E79"/>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pl-PL" sz="2200" kern="0" dirty="0" smtClean="0">
                <a:solidFill>
                  <a:srgbClr val="1F4E79"/>
                </a:solidFill>
                <a:latin typeface="Calibri" panose="020F0502020204030204" pitchFamily="34" charset="0"/>
                <a:cs typeface="Calibri" panose="020F0502020204030204" pitchFamily="34" charset="0"/>
              </a:rPr>
              <a:t>Networking</a:t>
            </a:r>
            <a:endParaRPr lang="en-US" sz="2200" kern="0" dirty="0" smtClean="0">
              <a:solidFill>
                <a:srgbClr val="1F4E79"/>
              </a:solidFill>
              <a:latin typeface="Calibri" panose="020F0502020204030204" pitchFamily="34" charset="0"/>
              <a:cs typeface="Calibri" panose="020F0502020204030204" pitchFamily="34" charset="0"/>
            </a:endParaRPr>
          </a:p>
          <a:p>
            <a:endParaRPr lang="en-GB" sz="2400" kern="0" dirty="0">
              <a:solidFill>
                <a:sysClr val="windowText" lastClr="000000"/>
              </a:solidFill>
            </a:endParaRPr>
          </a:p>
        </p:txBody>
      </p:sp>
      <p:pic>
        <p:nvPicPr>
          <p:cNvPr id="6" name="Obraz 233"/>
          <p:cNvPicPr/>
          <p:nvPr/>
        </p:nvPicPr>
        <p:blipFill>
          <a:blip r:embed="rId3"/>
          <a:stretch/>
        </p:blipFill>
        <p:spPr>
          <a:xfrm>
            <a:off x="8253798" y="5459344"/>
            <a:ext cx="857160" cy="642600"/>
          </a:xfrm>
          <a:prstGeom prst="rect">
            <a:avLst/>
          </a:prstGeom>
          <a:ln w="0">
            <a:noFill/>
          </a:ln>
        </p:spPr>
      </p:pic>
      <p:pic>
        <p:nvPicPr>
          <p:cNvPr id="7" name="Obraz 226"/>
          <p:cNvPicPr/>
          <p:nvPr/>
        </p:nvPicPr>
        <p:blipFill>
          <a:blip r:embed="rId4"/>
          <a:stretch/>
        </p:blipFill>
        <p:spPr>
          <a:xfrm>
            <a:off x="6874800" y="5615485"/>
            <a:ext cx="1175760" cy="345600"/>
          </a:xfrm>
          <a:prstGeom prst="rect">
            <a:avLst/>
          </a:prstGeom>
          <a:ln w="0">
            <a:noFill/>
          </a:ln>
        </p:spPr>
      </p:pic>
      <p:pic>
        <p:nvPicPr>
          <p:cNvPr id="8" name="Obraz 232"/>
          <p:cNvPicPr/>
          <p:nvPr/>
        </p:nvPicPr>
        <p:blipFill>
          <a:blip r:embed="rId5"/>
          <a:stretch/>
        </p:blipFill>
        <p:spPr>
          <a:xfrm>
            <a:off x="9296400" y="5483284"/>
            <a:ext cx="1057320" cy="594720"/>
          </a:xfrm>
          <a:prstGeom prst="rect">
            <a:avLst/>
          </a:prstGeom>
          <a:ln w="0">
            <a:noFill/>
          </a:ln>
        </p:spPr>
      </p:pic>
    </p:spTree>
    <p:extLst>
      <p:ext uri="{BB962C8B-B14F-4D97-AF65-F5344CB8AC3E}">
        <p14:creationId xmlns:p14="http://schemas.microsoft.com/office/powerpoint/2010/main" val="29941968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itle 1"/>
          <p:cNvSpPr txBox="1"/>
          <p:nvPr/>
        </p:nvSpPr>
        <p:spPr>
          <a:xfrm>
            <a:off x="999000" y="705240"/>
            <a:ext cx="9894240" cy="430560"/>
          </a:xfrm>
          <a:prstGeom prst="rect">
            <a:avLst/>
          </a:prstGeom>
          <a:noFill/>
          <a:ln w="0">
            <a:noFill/>
          </a:ln>
        </p:spPr>
        <p:txBody>
          <a:bodyPr anchor="ctr">
            <a:normAutofit fontScale="88000" lnSpcReduction="20000"/>
          </a:bodyPr>
          <a:lstStyle/>
          <a:p>
            <a:pPr>
              <a:lnSpc>
                <a:spcPct val="90000"/>
              </a:lnSpc>
            </a:pPr>
            <a:r>
              <a:rPr lang="pl-PL" sz="3200" b="1" strike="noStrike" spc="-1">
                <a:solidFill>
                  <a:srgbClr val="1F4E79"/>
                </a:solidFill>
                <a:latin typeface="Calibri"/>
              </a:rPr>
              <a:t>NMaaS Tools</a:t>
            </a:r>
            <a:endParaRPr lang="en-US" sz="3200" b="0" strike="noStrike" spc="-1">
              <a:solidFill>
                <a:srgbClr val="000000"/>
              </a:solidFill>
              <a:latin typeface="Calibri"/>
            </a:endParaRPr>
          </a:p>
        </p:txBody>
      </p:sp>
      <p:sp>
        <p:nvSpPr>
          <p:cNvPr id="172" name="Content Placeholder 2"/>
          <p:cNvSpPr txBox="1"/>
          <p:nvPr/>
        </p:nvSpPr>
        <p:spPr>
          <a:xfrm>
            <a:off x="799310" y="1521000"/>
            <a:ext cx="8633160" cy="4350960"/>
          </a:xfrm>
          <a:prstGeom prst="rect">
            <a:avLst/>
          </a:prstGeom>
          <a:noFill/>
          <a:ln w="0">
            <a:noFill/>
          </a:ln>
        </p:spPr>
        <p:txBody>
          <a:bodyPr>
            <a:noAutofit/>
          </a:bodyPr>
          <a:lstStyle/>
          <a:p>
            <a:pPr>
              <a:lnSpc>
                <a:spcPct val="90000"/>
              </a:lnSpc>
              <a:spcBef>
                <a:spcPts val="1001"/>
              </a:spcBef>
              <a:tabLst>
                <a:tab pos="0" algn="l"/>
              </a:tabLst>
            </a:pPr>
            <a:r>
              <a:rPr lang="pl-PL" sz="2800" b="1" strike="noStrike" spc="-1" dirty="0" smtClean="0">
                <a:solidFill>
                  <a:srgbClr val="1F4E79"/>
                </a:solidFill>
                <a:latin typeface="Calibri"/>
              </a:rPr>
              <a:t>2</a:t>
            </a:r>
            <a:r>
              <a:rPr lang="en-US" sz="2800" b="1" strike="noStrike" spc="-1" dirty="0" smtClean="0">
                <a:solidFill>
                  <a:srgbClr val="1F4E79"/>
                </a:solidFill>
                <a:latin typeface="Calibri"/>
              </a:rPr>
              <a:t>3 </a:t>
            </a:r>
            <a:r>
              <a:rPr lang="en-US" sz="2800" b="1" strike="noStrike" spc="-1" dirty="0">
                <a:solidFill>
                  <a:srgbClr val="1F4E79"/>
                </a:solidFill>
                <a:latin typeface="Calibri"/>
              </a:rPr>
              <a:t>applications </a:t>
            </a:r>
            <a:r>
              <a:rPr lang="en-US" sz="2800" b="0" strike="noStrike" spc="-1" dirty="0">
                <a:solidFill>
                  <a:srgbClr val="1F4E79"/>
                </a:solidFill>
                <a:latin typeface="Calibri"/>
              </a:rPr>
              <a:t>available in the marketplace</a:t>
            </a:r>
          </a:p>
        </p:txBody>
      </p:sp>
      <p:pic>
        <p:nvPicPr>
          <p:cNvPr id="173" name="Obraz 15"/>
          <p:cNvPicPr/>
          <p:nvPr/>
        </p:nvPicPr>
        <p:blipFill>
          <a:blip r:embed="rId2"/>
          <a:stretch/>
        </p:blipFill>
        <p:spPr>
          <a:xfrm>
            <a:off x="8541360" y="2249280"/>
            <a:ext cx="1192320" cy="431280"/>
          </a:xfrm>
          <a:prstGeom prst="rect">
            <a:avLst/>
          </a:prstGeom>
          <a:ln w="0">
            <a:noFill/>
          </a:ln>
        </p:spPr>
      </p:pic>
      <p:sp>
        <p:nvSpPr>
          <p:cNvPr id="174" name="Prostokąt 14"/>
          <p:cNvSpPr/>
          <p:nvPr/>
        </p:nvSpPr>
        <p:spPr>
          <a:xfrm>
            <a:off x="971640" y="2178000"/>
            <a:ext cx="124020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a:solidFill>
                  <a:srgbClr val="1F4E79"/>
                </a:solidFill>
                <a:latin typeface="Calibri"/>
              </a:rPr>
              <a:t>Oxidized</a:t>
            </a:r>
            <a:endParaRPr lang="en-GB" sz="2400" b="0" strike="noStrike" spc="-1">
              <a:latin typeface="Arial"/>
            </a:endParaRPr>
          </a:p>
        </p:txBody>
      </p:sp>
      <p:pic>
        <p:nvPicPr>
          <p:cNvPr id="175" name="Obraz 6"/>
          <p:cNvPicPr/>
          <p:nvPr/>
        </p:nvPicPr>
        <p:blipFill>
          <a:blip r:embed="rId3"/>
          <a:stretch/>
        </p:blipFill>
        <p:spPr>
          <a:xfrm>
            <a:off x="8837640" y="2832480"/>
            <a:ext cx="808920" cy="820800"/>
          </a:xfrm>
          <a:prstGeom prst="rect">
            <a:avLst/>
          </a:prstGeom>
          <a:ln w="0">
            <a:noFill/>
          </a:ln>
        </p:spPr>
      </p:pic>
      <p:sp>
        <p:nvSpPr>
          <p:cNvPr id="176" name="Prostokąt 18"/>
          <p:cNvSpPr/>
          <p:nvPr/>
        </p:nvSpPr>
        <p:spPr>
          <a:xfrm>
            <a:off x="973080" y="2669040"/>
            <a:ext cx="139104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a:solidFill>
                  <a:srgbClr val="1F4E79"/>
                </a:solidFill>
                <a:latin typeface="Calibri"/>
              </a:rPr>
              <a:t>LibreNMS</a:t>
            </a:r>
            <a:endParaRPr lang="en-GB" sz="2400" b="0" strike="noStrike" spc="-1">
              <a:latin typeface="Arial"/>
            </a:endParaRPr>
          </a:p>
        </p:txBody>
      </p:sp>
      <p:pic>
        <p:nvPicPr>
          <p:cNvPr id="177" name="Obraz 5"/>
          <p:cNvPicPr/>
          <p:nvPr/>
        </p:nvPicPr>
        <p:blipFill>
          <a:blip r:embed="rId4"/>
          <a:stretch/>
        </p:blipFill>
        <p:spPr>
          <a:xfrm>
            <a:off x="9063000" y="3728520"/>
            <a:ext cx="799200" cy="799200"/>
          </a:xfrm>
          <a:prstGeom prst="rect">
            <a:avLst/>
          </a:prstGeom>
          <a:ln w="0">
            <a:noFill/>
          </a:ln>
        </p:spPr>
      </p:pic>
      <p:sp>
        <p:nvSpPr>
          <p:cNvPr id="178" name="Prostokąt 20"/>
          <p:cNvSpPr/>
          <p:nvPr/>
        </p:nvSpPr>
        <p:spPr>
          <a:xfrm>
            <a:off x="977760" y="3182760"/>
            <a:ext cx="7311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1" strike="noStrike" spc="-1">
                <a:solidFill>
                  <a:srgbClr val="1F4E79"/>
                </a:solidFill>
                <a:latin typeface="Calibri"/>
              </a:rPr>
              <a:t>NAV</a:t>
            </a:r>
            <a:endParaRPr lang="en-GB" sz="2400" b="0" strike="noStrike" spc="-1">
              <a:latin typeface="Arial"/>
            </a:endParaRPr>
          </a:p>
        </p:txBody>
      </p:sp>
      <p:grpSp>
        <p:nvGrpSpPr>
          <p:cNvPr id="179" name="Group 37"/>
          <p:cNvGrpSpPr/>
          <p:nvPr/>
        </p:nvGrpSpPr>
        <p:grpSpPr>
          <a:xfrm>
            <a:off x="10033560" y="3453840"/>
            <a:ext cx="888480" cy="462600"/>
            <a:chOff x="10033560" y="3453840"/>
            <a:chExt cx="888480" cy="462600"/>
          </a:xfrm>
        </p:grpSpPr>
        <p:sp>
          <p:nvSpPr>
            <p:cNvPr id="180" name="Isosceles Triangle 26"/>
            <p:cNvSpPr/>
            <p:nvPr/>
          </p:nvSpPr>
          <p:spPr>
            <a:xfrm rot="16200000">
              <a:off x="9979920" y="3507840"/>
              <a:ext cx="239400" cy="132120"/>
            </a:xfrm>
            <a:prstGeom prst="triangle">
              <a:avLst>
                <a:gd name="adj" fmla="val 10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1" name="Isosceles Triangle 28"/>
            <p:cNvSpPr/>
            <p:nvPr/>
          </p:nvSpPr>
          <p:spPr>
            <a:xfrm rot="5400000">
              <a:off x="9983520" y="3728520"/>
              <a:ext cx="233640" cy="132120"/>
            </a:xfrm>
            <a:prstGeom prst="triangle">
              <a:avLst>
                <a:gd name="adj" fmla="val 10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2" name="Rectangle 27"/>
            <p:cNvSpPr/>
            <p:nvPr/>
          </p:nvSpPr>
          <p:spPr>
            <a:xfrm>
              <a:off x="10274760" y="3455640"/>
              <a:ext cx="101880" cy="4608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3" name="Isosceles Triangle 30"/>
            <p:cNvSpPr/>
            <p:nvPr/>
          </p:nvSpPr>
          <p:spPr>
            <a:xfrm rot="10800000">
              <a:off x="10384560" y="3781440"/>
              <a:ext cx="207720" cy="114840"/>
            </a:xfrm>
            <a:prstGeom prst="triangle">
              <a:avLst>
                <a:gd name="adj" fmla="val 10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4" name="Rectangle 31"/>
            <p:cNvSpPr/>
            <p:nvPr/>
          </p:nvSpPr>
          <p:spPr>
            <a:xfrm rot="20662800">
              <a:off x="10481400" y="3461040"/>
              <a:ext cx="98280" cy="44208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5" name="Rectangle 32"/>
            <p:cNvSpPr/>
            <p:nvPr/>
          </p:nvSpPr>
          <p:spPr>
            <a:xfrm rot="1081800">
              <a:off x="10355400" y="3461040"/>
              <a:ext cx="54360" cy="40932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6" name="Rectangle 33"/>
            <p:cNvSpPr/>
            <p:nvPr/>
          </p:nvSpPr>
          <p:spPr>
            <a:xfrm rot="5400000">
              <a:off x="10433160" y="3664440"/>
              <a:ext cx="78840" cy="24192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7" name="Rectangle 34"/>
            <p:cNvSpPr/>
            <p:nvPr/>
          </p:nvSpPr>
          <p:spPr>
            <a:xfrm rot="5400000">
              <a:off x="10343520" y="3385440"/>
              <a:ext cx="101880" cy="23868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8" name="Isosceles Triangle 35"/>
            <p:cNvSpPr/>
            <p:nvPr/>
          </p:nvSpPr>
          <p:spPr>
            <a:xfrm rot="5400000">
              <a:off x="10419480" y="3682440"/>
              <a:ext cx="350640" cy="101160"/>
            </a:xfrm>
            <a:prstGeom prst="triangle">
              <a:avLst>
                <a:gd name="adj" fmla="val 10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89" name="Isosceles Triangle 29"/>
            <p:cNvSpPr/>
            <p:nvPr/>
          </p:nvSpPr>
          <p:spPr>
            <a:xfrm rot="10800000">
              <a:off x="10618920" y="3456360"/>
              <a:ext cx="187920" cy="312480"/>
            </a:xfrm>
            <a:prstGeom prst="triangle">
              <a:avLst>
                <a:gd name="adj" fmla="val 5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sp>
          <p:nvSpPr>
            <p:cNvPr id="190" name="Isosceles Triangle 36"/>
            <p:cNvSpPr/>
            <p:nvPr/>
          </p:nvSpPr>
          <p:spPr>
            <a:xfrm>
              <a:off x="10779120" y="3477600"/>
              <a:ext cx="142920" cy="437760"/>
            </a:xfrm>
            <a:prstGeom prst="triangle">
              <a:avLst>
                <a:gd name="adj" fmla="val 95938"/>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p:style>
        </p:sp>
      </p:grpSp>
      <p:sp>
        <p:nvSpPr>
          <p:cNvPr id="191" name="Prostokąt 33"/>
          <p:cNvSpPr/>
          <p:nvPr/>
        </p:nvSpPr>
        <p:spPr>
          <a:xfrm>
            <a:off x="974160" y="3646800"/>
            <a:ext cx="16869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a:solidFill>
                  <a:srgbClr val="1F4E79"/>
                </a:solidFill>
                <a:latin typeface="Calibri"/>
              </a:rPr>
              <a:t>Prometheus</a:t>
            </a:r>
            <a:endParaRPr lang="en-GB" sz="2400" b="0" strike="noStrike" spc="-1">
              <a:latin typeface="Arial"/>
            </a:endParaRPr>
          </a:p>
        </p:txBody>
      </p:sp>
      <p:pic>
        <p:nvPicPr>
          <p:cNvPr id="192" name="Obraz 5"/>
          <p:cNvPicPr/>
          <p:nvPr/>
        </p:nvPicPr>
        <p:blipFill>
          <a:blip r:embed="rId5"/>
          <a:stretch/>
        </p:blipFill>
        <p:spPr>
          <a:xfrm>
            <a:off x="9771480" y="3969360"/>
            <a:ext cx="1079640" cy="1079640"/>
          </a:xfrm>
          <a:prstGeom prst="rect">
            <a:avLst/>
          </a:prstGeom>
          <a:ln w="0">
            <a:noFill/>
          </a:ln>
        </p:spPr>
      </p:pic>
      <p:sp>
        <p:nvSpPr>
          <p:cNvPr id="193" name="Prostokąt 36"/>
          <p:cNvSpPr/>
          <p:nvPr/>
        </p:nvSpPr>
        <p:spPr>
          <a:xfrm>
            <a:off x="981720" y="4174920"/>
            <a:ext cx="115812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a:solidFill>
                  <a:srgbClr val="1F4E79"/>
                </a:solidFill>
                <a:latin typeface="Calibri"/>
              </a:rPr>
              <a:t>Grafana</a:t>
            </a:r>
            <a:endParaRPr lang="en-GB" sz="2400" b="0" strike="noStrike" spc="-1">
              <a:latin typeface="Arial"/>
            </a:endParaRPr>
          </a:p>
        </p:txBody>
      </p:sp>
      <p:pic>
        <p:nvPicPr>
          <p:cNvPr id="194" name="Obraz 6"/>
          <p:cNvPicPr/>
          <p:nvPr/>
        </p:nvPicPr>
        <p:blipFill>
          <a:blip r:embed="rId6"/>
          <a:stretch/>
        </p:blipFill>
        <p:spPr>
          <a:xfrm>
            <a:off x="10329840" y="2439720"/>
            <a:ext cx="1079640" cy="1079640"/>
          </a:xfrm>
          <a:prstGeom prst="rect">
            <a:avLst/>
          </a:prstGeom>
          <a:ln w="0">
            <a:noFill/>
          </a:ln>
        </p:spPr>
      </p:pic>
      <p:sp>
        <p:nvSpPr>
          <p:cNvPr id="195" name="Prostokąt 38"/>
          <p:cNvSpPr/>
          <p:nvPr/>
        </p:nvSpPr>
        <p:spPr>
          <a:xfrm>
            <a:off x="2787120" y="2170800"/>
            <a:ext cx="10983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Bastion</a:t>
            </a:r>
            <a:endParaRPr lang="en-GB" sz="2400" b="0" strike="noStrike" spc="-1">
              <a:latin typeface="Arial"/>
            </a:endParaRPr>
          </a:p>
        </p:txBody>
      </p:sp>
      <p:pic>
        <p:nvPicPr>
          <p:cNvPr id="196" name="Picture 2" descr="bastion.png"/>
          <p:cNvPicPr/>
          <p:nvPr/>
        </p:nvPicPr>
        <p:blipFill>
          <a:blip r:embed="rId7"/>
          <a:stretch/>
        </p:blipFill>
        <p:spPr>
          <a:xfrm>
            <a:off x="8204400" y="3759480"/>
            <a:ext cx="738360" cy="771840"/>
          </a:xfrm>
          <a:prstGeom prst="rect">
            <a:avLst/>
          </a:prstGeom>
          <a:ln w="0">
            <a:noFill/>
          </a:ln>
        </p:spPr>
      </p:pic>
      <p:sp>
        <p:nvSpPr>
          <p:cNvPr id="197" name="Prostokąt 40"/>
          <p:cNvSpPr/>
          <p:nvPr/>
        </p:nvSpPr>
        <p:spPr>
          <a:xfrm>
            <a:off x="2785680" y="2683800"/>
            <a:ext cx="11991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Statping</a:t>
            </a:r>
            <a:endParaRPr lang="en-GB" sz="2400" b="0" strike="noStrike" spc="-1">
              <a:latin typeface="Arial"/>
            </a:endParaRPr>
          </a:p>
        </p:txBody>
      </p:sp>
      <p:pic>
        <p:nvPicPr>
          <p:cNvPr id="198" name="Picture 2" descr="statping.png"/>
          <p:cNvPicPr/>
          <p:nvPr/>
        </p:nvPicPr>
        <p:blipFill>
          <a:blip r:embed="rId8"/>
          <a:stretch/>
        </p:blipFill>
        <p:spPr>
          <a:xfrm>
            <a:off x="8292240" y="4656600"/>
            <a:ext cx="1242360" cy="357480"/>
          </a:xfrm>
          <a:prstGeom prst="rect">
            <a:avLst/>
          </a:prstGeom>
          <a:ln w="0">
            <a:noFill/>
          </a:ln>
        </p:spPr>
      </p:pic>
      <p:sp>
        <p:nvSpPr>
          <p:cNvPr id="199" name="Prostokąt 42"/>
          <p:cNvSpPr/>
          <p:nvPr/>
        </p:nvSpPr>
        <p:spPr>
          <a:xfrm>
            <a:off x="2788200" y="3732480"/>
            <a:ext cx="1519200" cy="8218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Debian</a:t>
            </a:r>
            <a:r>
              <a:rPr lang="pl-PL" sz="2400" b="0" strike="noStrike" spc="-1">
                <a:solidFill>
                  <a:srgbClr val="C00000"/>
                </a:solidFill>
                <a:latin typeface="Calibri"/>
              </a:rPr>
              <a:t> </a:t>
            </a:r>
            <a:r>
              <a:t/>
            </a:r>
            <a:br/>
            <a:r>
              <a:rPr lang="en-US" sz="2400" b="0" strike="noStrike" spc="-1">
                <a:solidFill>
                  <a:srgbClr val="1F4E79"/>
                </a:solidFill>
                <a:latin typeface="Calibri"/>
              </a:rPr>
              <a:t>repository</a:t>
            </a:r>
            <a:r>
              <a:rPr lang="en-GB" sz="2400" b="0" strike="noStrike" spc="-1">
                <a:solidFill>
                  <a:srgbClr val="000000"/>
                </a:solidFill>
                <a:latin typeface="Calibri"/>
              </a:rPr>
              <a:t> </a:t>
            </a:r>
            <a:endParaRPr lang="en-GB" sz="2400" b="0" strike="noStrike" spc="-1">
              <a:latin typeface="Arial"/>
            </a:endParaRPr>
          </a:p>
        </p:txBody>
      </p:sp>
      <p:pic>
        <p:nvPicPr>
          <p:cNvPr id="200" name="Picture 4" descr="debian.png"/>
          <p:cNvPicPr/>
          <p:nvPr/>
        </p:nvPicPr>
        <p:blipFill>
          <a:blip r:embed="rId9"/>
          <a:stretch/>
        </p:blipFill>
        <p:spPr>
          <a:xfrm>
            <a:off x="9696600" y="2665440"/>
            <a:ext cx="614520" cy="654120"/>
          </a:xfrm>
          <a:prstGeom prst="rect">
            <a:avLst/>
          </a:prstGeom>
          <a:ln w="0">
            <a:noFill/>
          </a:ln>
        </p:spPr>
      </p:pic>
      <p:sp>
        <p:nvSpPr>
          <p:cNvPr id="201" name="Prostokąt 44"/>
          <p:cNvSpPr/>
          <p:nvPr/>
        </p:nvSpPr>
        <p:spPr>
          <a:xfrm>
            <a:off x="2817000" y="3280320"/>
            <a:ext cx="186660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SPA</a:t>
            </a:r>
            <a:r>
              <a:rPr lang="pl-PL" sz="1800" b="0" strike="noStrike" spc="-1">
                <a:solidFill>
                  <a:srgbClr val="C00000"/>
                </a:solidFill>
                <a:latin typeface="Calibri"/>
              </a:rPr>
              <a:t> </a:t>
            </a:r>
            <a:r>
              <a:rPr lang="pl-PL" sz="2400" b="0" strike="noStrike" spc="-1">
                <a:solidFill>
                  <a:srgbClr val="1F4E79"/>
                </a:solidFill>
                <a:latin typeface="Calibri"/>
              </a:rPr>
              <a:t>Inventory</a:t>
            </a:r>
            <a:endParaRPr lang="en-GB" sz="2400" b="0" strike="noStrike" spc="-1">
              <a:latin typeface="Arial"/>
            </a:endParaRPr>
          </a:p>
        </p:txBody>
      </p:sp>
      <p:pic>
        <p:nvPicPr>
          <p:cNvPr id="202" name="Picture 2" descr="influxdb.png"/>
          <p:cNvPicPr/>
          <p:nvPr/>
        </p:nvPicPr>
        <p:blipFill>
          <a:blip r:embed="rId10"/>
          <a:stretch/>
        </p:blipFill>
        <p:spPr>
          <a:xfrm>
            <a:off x="8865000" y="5688360"/>
            <a:ext cx="1737360" cy="495000"/>
          </a:xfrm>
          <a:prstGeom prst="rect">
            <a:avLst/>
          </a:prstGeom>
          <a:ln w="0">
            <a:noFill/>
          </a:ln>
        </p:spPr>
      </p:pic>
      <p:pic>
        <p:nvPicPr>
          <p:cNvPr id="203" name="Picture 4" descr="jenkins.png"/>
          <p:cNvPicPr/>
          <p:nvPr/>
        </p:nvPicPr>
        <p:blipFill>
          <a:blip r:embed="rId11"/>
          <a:stretch/>
        </p:blipFill>
        <p:spPr>
          <a:xfrm>
            <a:off x="9241200" y="1249200"/>
            <a:ext cx="760680" cy="1050480"/>
          </a:xfrm>
          <a:prstGeom prst="rect">
            <a:avLst/>
          </a:prstGeom>
          <a:ln w="0">
            <a:noFill/>
          </a:ln>
        </p:spPr>
      </p:pic>
      <p:pic>
        <p:nvPicPr>
          <p:cNvPr id="204" name="Picture 6" descr="elk-stack-logo.png"/>
          <p:cNvPicPr/>
          <p:nvPr/>
        </p:nvPicPr>
        <p:blipFill>
          <a:blip r:embed="rId12"/>
          <a:stretch/>
        </p:blipFill>
        <p:spPr>
          <a:xfrm>
            <a:off x="10244520" y="1456200"/>
            <a:ext cx="1319400" cy="467280"/>
          </a:xfrm>
          <a:prstGeom prst="rect">
            <a:avLst/>
          </a:prstGeom>
          <a:ln w="0">
            <a:noFill/>
          </a:ln>
        </p:spPr>
      </p:pic>
      <p:pic>
        <p:nvPicPr>
          <p:cNvPr id="205" name="Picture 2" descr="perfsonar.png"/>
          <p:cNvPicPr/>
          <p:nvPr/>
        </p:nvPicPr>
        <p:blipFill>
          <a:blip r:embed="rId13"/>
          <a:stretch/>
        </p:blipFill>
        <p:spPr>
          <a:xfrm>
            <a:off x="9869040" y="2232360"/>
            <a:ext cx="1635120" cy="351360"/>
          </a:xfrm>
          <a:prstGeom prst="rect">
            <a:avLst/>
          </a:prstGeom>
          <a:ln w="0">
            <a:noFill/>
          </a:ln>
        </p:spPr>
      </p:pic>
      <p:pic>
        <p:nvPicPr>
          <p:cNvPr id="206" name="Obraz 50"/>
          <p:cNvPicPr/>
          <p:nvPr/>
        </p:nvPicPr>
        <p:blipFill>
          <a:blip r:embed="rId14"/>
          <a:stretch/>
        </p:blipFill>
        <p:spPr>
          <a:xfrm>
            <a:off x="8707680" y="5067360"/>
            <a:ext cx="2028600" cy="545760"/>
          </a:xfrm>
          <a:prstGeom prst="rect">
            <a:avLst/>
          </a:prstGeom>
          <a:ln w="0">
            <a:noFill/>
          </a:ln>
        </p:spPr>
      </p:pic>
      <p:sp>
        <p:nvSpPr>
          <p:cNvPr id="207" name="Prostokąt 51"/>
          <p:cNvSpPr/>
          <p:nvPr/>
        </p:nvSpPr>
        <p:spPr>
          <a:xfrm>
            <a:off x="4833000" y="3820320"/>
            <a:ext cx="122364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InfluxDB</a:t>
            </a:r>
            <a:endParaRPr lang="en-GB" sz="2400" b="0" strike="noStrike" spc="-1">
              <a:latin typeface="Arial"/>
            </a:endParaRPr>
          </a:p>
        </p:txBody>
      </p:sp>
      <p:sp>
        <p:nvSpPr>
          <p:cNvPr id="208" name="Prostokąt 52"/>
          <p:cNvSpPr/>
          <p:nvPr/>
        </p:nvSpPr>
        <p:spPr>
          <a:xfrm>
            <a:off x="4834080" y="4373640"/>
            <a:ext cx="10785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Jenkins</a:t>
            </a:r>
            <a:endParaRPr lang="en-GB" sz="2400" b="0" strike="noStrike" spc="-1">
              <a:latin typeface="Arial"/>
            </a:endParaRPr>
          </a:p>
        </p:txBody>
      </p:sp>
      <p:sp>
        <p:nvSpPr>
          <p:cNvPr id="209" name="Prostokąt 53"/>
          <p:cNvSpPr/>
          <p:nvPr/>
        </p:nvSpPr>
        <p:spPr>
          <a:xfrm>
            <a:off x="2791800" y="4579200"/>
            <a:ext cx="137448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a:solidFill>
                  <a:srgbClr val="1F4E79"/>
                </a:solidFill>
                <a:latin typeface="Calibri"/>
              </a:rPr>
              <a:t>ELK</a:t>
            </a:r>
            <a:r>
              <a:rPr lang="pl-PL" sz="1800" b="0" strike="noStrike" spc="-1">
                <a:solidFill>
                  <a:srgbClr val="C00000"/>
                </a:solidFill>
                <a:latin typeface="Calibri"/>
              </a:rPr>
              <a:t> </a:t>
            </a:r>
            <a:r>
              <a:rPr lang="pl-PL" sz="2400" b="0" strike="noStrike" spc="-1">
                <a:solidFill>
                  <a:srgbClr val="1F4E79"/>
                </a:solidFill>
                <a:latin typeface="Calibri"/>
              </a:rPr>
              <a:t>Stack</a:t>
            </a:r>
            <a:r>
              <a:rPr lang="pl-PL" sz="1800" b="0" strike="noStrike" spc="-1">
                <a:solidFill>
                  <a:srgbClr val="C00000"/>
                </a:solidFill>
                <a:latin typeface="Calibri"/>
              </a:rPr>
              <a:t> </a:t>
            </a:r>
            <a:endParaRPr lang="en-GB" sz="1800" b="0" strike="noStrike" spc="-1">
              <a:latin typeface="Arial"/>
            </a:endParaRPr>
          </a:p>
        </p:txBody>
      </p:sp>
      <p:sp>
        <p:nvSpPr>
          <p:cNvPr id="210" name="Prostokąt 54"/>
          <p:cNvSpPr/>
          <p:nvPr/>
        </p:nvSpPr>
        <p:spPr>
          <a:xfrm>
            <a:off x="4834440" y="2230200"/>
            <a:ext cx="1960514" cy="82954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dirty="0">
                <a:solidFill>
                  <a:srgbClr val="1F4E79"/>
                </a:solidFill>
                <a:latin typeface="Calibri"/>
              </a:rPr>
              <a:t>perfSONAR</a:t>
            </a:r>
            <a:r>
              <a:rPr lang="pl-PL" sz="1800" b="0" strike="noStrike" spc="-1" dirty="0">
                <a:solidFill>
                  <a:srgbClr val="C00000"/>
                </a:solidFill>
                <a:latin typeface="Calibri"/>
              </a:rPr>
              <a:t> </a:t>
            </a:r>
            <a:r>
              <a:rPr dirty="0"/>
              <a:t/>
            </a:r>
            <a:br>
              <a:rPr dirty="0"/>
            </a:br>
            <a:r>
              <a:rPr lang="en-US" sz="2400" b="0" strike="noStrike" spc="-1" dirty="0" smtClean="0">
                <a:solidFill>
                  <a:srgbClr val="1F4E79"/>
                </a:solidFill>
                <a:latin typeface="Calibri"/>
              </a:rPr>
              <a:t>4 components</a:t>
            </a:r>
            <a:endParaRPr lang="en-GB" sz="2400" b="0" strike="noStrike" spc="-1" dirty="0">
              <a:latin typeface="Arial"/>
            </a:endParaRPr>
          </a:p>
        </p:txBody>
      </p:sp>
      <p:sp>
        <p:nvSpPr>
          <p:cNvPr id="211" name="Prostokąt 55"/>
          <p:cNvSpPr/>
          <p:nvPr/>
        </p:nvSpPr>
        <p:spPr>
          <a:xfrm>
            <a:off x="4827240" y="3269880"/>
            <a:ext cx="134100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1" strike="noStrike" spc="-1">
                <a:solidFill>
                  <a:srgbClr val="1F4E79"/>
                </a:solidFill>
                <a:latin typeface="Calibri"/>
              </a:rPr>
              <a:t>WiFiMon</a:t>
            </a:r>
            <a:endParaRPr lang="en-GB" sz="2400" b="0" strike="noStrike" spc="-1">
              <a:latin typeface="Arial"/>
            </a:endParaRPr>
          </a:p>
        </p:txBody>
      </p:sp>
      <p:pic>
        <p:nvPicPr>
          <p:cNvPr id="212" name="Obraz 56"/>
          <p:cNvPicPr/>
          <p:nvPr/>
        </p:nvPicPr>
        <p:blipFill>
          <a:blip r:embed="rId15"/>
          <a:stretch/>
        </p:blipFill>
        <p:spPr>
          <a:xfrm>
            <a:off x="7831800" y="5924880"/>
            <a:ext cx="1363680" cy="681480"/>
          </a:xfrm>
          <a:prstGeom prst="rect">
            <a:avLst/>
          </a:prstGeom>
          <a:ln w="0">
            <a:noFill/>
          </a:ln>
        </p:spPr>
      </p:pic>
      <p:pic>
        <p:nvPicPr>
          <p:cNvPr id="213" name="Obraz 4"/>
          <p:cNvPicPr/>
          <p:nvPr/>
        </p:nvPicPr>
        <p:blipFill>
          <a:blip r:embed="rId16"/>
          <a:stretch/>
        </p:blipFill>
        <p:spPr>
          <a:xfrm>
            <a:off x="6341760" y="2194560"/>
            <a:ext cx="585720" cy="254880"/>
          </a:xfrm>
          <a:prstGeom prst="rect">
            <a:avLst/>
          </a:prstGeom>
          <a:ln w="0">
            <a:noFill/>
          </a:ln>
        </p:spPr>
      </p:pic>
      <p:pic>
        <p:nvPicPr>
          <p:cNvPr id="214" name="Obraz 45"/>
          <p:cNvPicPr/>
          <p:nvPr/>
        </p:nvPicPr>
        <p:blipFill>
          <a:blip r:embed="rId16"/>
          <a:stretch/>
        </p:blipFill>
        <p:spPr>
          <a:xfrm>
            <a:off x="5735160" y="3098160"/>
            <a:ext cx="585720" cy="254880"/>
          </a:xfrm>
          <a:prstGeom prst="rect">
            <a:avLst/>
          </a:prstGeom>
          <a:ln w="0">
            <a:noFill/>
          </a:ln>
        </p:spPr>
      </p:pic>
      <p:pic>
        <p:nvPicPr>
          <p:cNvPr id="215" name="Obraz 57"/>
          <p:cNvPicPr/>
          <p:nvPr/>
        </p:nvPicPr>
        <p:blipFill>
          <a:blip r:embed="rId16"/>
          <a:stretch/>
        </p:blipFill>
        <p:spPr>
          <a:xfrm>
            <a:off x="4243320" y="3126240"/>
            <a:ext cx="585720" cy="254880"/>
          </a:xfrm>
          <a:prstGeom prst="rect">
            <a:avLst/>
          </a:prstGeom>
          <a:ln w="0">
            <a:noFill/>
          </a:ln>
        </p:spPr>
      </p:pic>
      <p:sp>
        <p:nvSpPr>
          <p:cNvPr id="216" name="Prostokąt 58"/>
          <p:cNvSpPr/>
          <p:nvPr/>
        </p:nvSpPr>
        <p:spPr>
          <a:xfrm>
            <a:off x="974520" y="4673160"/>
            <a:ext cx="110772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pl-PL" sz="2400" b="0" strike="noStrike" spc="-1" dirty="0">
                <a:solidFill>
                  <a:srgbClr val="1F4E79"/>
                </a:solidFill>
                <a:latin typeface="Calibri"/>
              </a:rPr>
              <a:t>Booked</a:t>
            </a:r>
            <a:endParaRPr lang="en-GB" sz="2400" b="0" strike="noStrike" spc="-1" dirty="0">
              <a:latin typeface="Arial"/>
            </a:endParaRPr>
          </a:p>
        </p:txBody>
      </p:sp>
      <p:pic>
        <p:nvPicPr>
          <p:cNvPr id="217" name="Obraz 5"/>
          <p:cNvPicPr/>
          <p:nvPr/>
        </p:nvPicPr>
        <p:blipFill>
          <a:blip r:embed="rId17"/>
          <a:stretch/>
        </p:blipFill>
        <p:spPr>
          <a:xfrm>
            <a:off x="7540920" y="5309640"/>
            <a:ext cx="1166400" cy="495360"/>
          </a:xfrm>
          <a:prstGeom prst="rect">
            <a:avLst/>
          </a:prstGeom>
          <a:ln w="0">
            <a:noFill/>
          </a:ln>
        </p:spPr>
      </p:pic>
      <p:sp>
        <p:nvSpPr>
          <p:cNvPr id="218" name="Content Placeholder 2"/>
          <p:cNvSpPr/>
          <p:nvPr/>
        </p:nvSpPr>
        <p:spPr>
          <a:xfrm>
            <a:off x="1088280" y="5821560"/>
            <a:ext cx="8633160" cy="587160"/>
          </a:xfrm>
          <a:prstGeom prst="rect">
            <a:avLst/>
          </a:prstGeom>
          <a:noFill/>
          <a:ln w="0">
            <a:noFill/>
          </a:ln>
        </p:spPr>
        <p:style>
          <a:lnRef idx="0">
            <a:scrgbClr r="0" g="0" b="0"/>
          </a:lnRef>
          <a:fillRef idx="0">
            <a:scrgbClr r="0" g="0" b="0"/>
          </a:fillRef>
          <a:effectRef idx="0">
            <a:scrgbClr r="0" g="0" b="0"/>
          </a:effectRef>
          <a:fontRef idx="minor"/>
        </p:style>
        <p:txBody>
          <a:bodyPr>
            <a:normAutofit/>
          </a:bodyPr>
          <a:lstStyle/>
          <a:p>
            <a:pPr>
              <a:lnSpc>
                <a:spcPct val="90000"/>
              </a:lnSpc>
              <a:spcBef>
                <a:spcPts val="1001"/>
              </a:spcBef>
              <a:tabLst>
                <a:tab pos="0" algn="l"/>
              </a:tabLst>
            </a:pPr>
            <a:endParaRPr lang="en-GB" sz="2800" b="0" strike="noStrike" spc="-1" dirty="0">
              <a:latin typeface="Arial"/>
            </a:endParaRPr>
          </a:p>
          <a:p>
            <a:pPr>
              <a:lnSpc>
                <a:spcPct val="90000"/>
              </a:lnSpc>
              <a:spcBef>
                <a:spcPts val="1001"/>
              </a:spcBef>
              <a:tabLst>
                <a:tab pos="0" algn="l"/>
              </a:tabLst>
            </a:pPr>
            <a:endParaRPr lang="en-GB" sz="2800" b="0" strike="noStrike" spc="-1" dirty="0">
              <a:latin typeface="Arial"/>
            </a:endParaRPr>
          </a:p>
        </p:txBody>
      </p:sp>
      <p:pic>
        <p:nvPicPr>
          <p:cNvPr id="219" name="Obraz 6"/>
          <p:cNvPicPr/>
          <p:nvPr/>
        </p:nvPicPr>
        <p:blipFill>
          <a:blip r:embed="rId18"/>
          <a:stretch/>
        </p:blipFill>
        <p:spPr>
          <a:xfrm>
            <a:off x="6953636" y="3364380"/>
            <a:ext cx="1861560" cy="309960"/>
          </a:xfrm>
          <a:prstGeom prst="rect">
            <a:avLst/>
          </a:prstGeom>
          <a:ln w="0">
            <a:noFill/>
          </a:ln>
        </p:spPr>
      </p:pic>
      <p:sp>
        <p:nvSpPr>
          <p:cNvPr id="220" name="Prostokąt 60"/>
          <p:cNvSpPr/>
          <p:nvPr/>
        </p:nvSpPr>
        <p:spPr>
          <a:xfrm>
            <a:off x="4833000" y="4860360"/>
            <a:ext cx="90036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US" sz="2400" b="0" strike="noStrike" spc="-1">
                <a:solidFill>
                  <a:srgbClr val="1F4E79"/>
                </a:solidFill>
                <a:latin typeface="Calibri"/>
              </a:rPr>
              <a:t>Icinga</a:t>
            </a:r>
            <a:endParaRPr lang="en-GB" sz="2400" b="0" strike="noStrike" spc="-1">
              <a:latin typeface="Arial"/>
            </a:endParaRPr>
          </a:p>
        </p:txBody>
      </p:sp>
      <p:sp>
        <p:nvSpPr>
          <p:cNvPr id="221" name="Prostokąt 61"/>
          <p:cNvSpPr/>
          <p:nvPr/>
        </p:nvSpPr>
        <p:spPr>
          <a:xfrm>
            <a:off x="4848120" y="5340240"/>
            <a:ext cx="214092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US" sz="2400" b="0" strike="noStrike" spc="-1">
                <a:solidFill>
                  <a:srgbClr val="1F4E79"/>
                </a:solidFill>
                <a:latin typeface="Calibri"/>
              </a:rPr>
              <a:t>Victoria Metrics</a:t>
            </a:r>
            <a:endParaRPr lang="en-GB" sz="2400" b="0" strike="noStrike" spc="-1">
              <a:latin typeface="Arial"/>
            </a:endParaRPr>
          </a:p>
        </p:txBody>
      </p:sp>
      <p:sp>
        <p:nvSpPr>
          <p:cNvPr id="222" name="Prostokąt 62"/>
          <p:cNvSpPr/>
          <p:nvPr/>
        </p:nvSpPr>
        <p:spPr>
          <a:xfrm>
            <a:off x="2786760" y="5083560"/>
            <a:ext cx="1191600" cy="456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US" sz="2400" b="0" strike="noStrike" spc="-1">
                <a:solidFill>
                  <a:srgbClr val="1F4E79"/>
                </a:solidFill>
                <a:latin typeface="Calibri"/>
              </a:rPr>
              <a:t>Synapse</a:t>
            </a:r>
            <a:endParaRPr lang="en-GB" sz="2400" b="0" strike="noStrike" spc="-1">
              <a:latin typeface="Arial"/>
            </a:endParaRPr>
          </a:p>
        </p:txBody>
      </p:sp>
      <p:pic>
        <p:nvPicPr>
          <p:cNvPr id="223" name="Obraz 7"/>
          <p:cNvPicPr/>
          <p:nvPr/>
        </p:nvPicPr>
        <p:blipFill>
          <a:blip r:embed="rId19"/>
          <a:stretch/>
        </p:blipFill>
        <p:spPr>
          <a:xfrm>
            <a:off x="1670040" y="3174120"/>
            <a:ext cx="914400" cy="247320"/>
          </a:xfrm>
          <a:prstGeom prst="rect">
            <a:avLst/>
          </a:prstGeom>
          <a:ln w="0">
            <a:noFill/>
          </a:ln>
        </p:spPr>
      </p:pic>
      <p:sp>
        <p:nvSpPr>
          <p:cNvPr id="55" name="Prostokąt 58"/>
          <p:cNvSpPr/>
          <p:nvPr/>
        </p:nvSpPr>
        <p:spPr>
          <a:xfrm>
            <a:off x="990600" y="5105400"/>
            <a:ext cx="1513213"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US" sz="2400" b="0" strike="noStrike" spc="-1" dirty="0" err="1" smtClean="0">
                <a:solidFill>
                  <a:srgbClr val="1F4E79"/>
                </a:solidFill>
                <a:latin typeface="Calibri"/>
              </a:rPr>
              <a:t>Routinator</a:t>
            </a:r>
            <a:endParaRPr lang="en-GB" sz="2400" b="0" strike="noStrike" spc="-1" dirty="0">
              <a:latin typeface="Arial"/>
            </a:endParaRPr>
          </a:p>
        </p:txBody>
      </p:sp>
      <p:sp>
        <p:nvSpPr>
          <p:cNvPr id="56" name="Prostokąt 62"/>
          <p:cNvSpPr/>
          <p:nvPr/>
        </p:nvSpPr>
        <p:spPr>
          <a:xfrm>
            <a:off x="1018920" y="5539680"/>
            <a:ext cx="1190880"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US" sz="2400" b="0" strike="noStrike" spc="-1" dirty="0" err="1" smtClean="0">
                <a:solidFill>
                  <a:srgbClr val="1F4E79"/>
                </a:solidFill>
                <a:latin typeface="Calibri"/>
              </a:rPr>
              <a:t>CodiMD</a:t>
            </a:r>
            <a:endParaRPr lang="en-GB" sz="2400" b="0" strike="noStrike" spc="-1" dirty="0">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GÉANT Presentation Template - January 2019</Template>
  <TotalTime>11121</TotalTime>
  <Words>997</Words>
  <Application>Microsoft Office PowerPoint</Application>
  <PresentationFormat>Custom</PresentationFormat>
  <Paragraphs>181</Paragraphs>
  <Slides>17</Slides>
  <Notes>4</Notes>
  <HiddenSlides>2</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Office Theme</vt:lpstr>
      <vt:lpstr>Office Theme</vt:lpstr>
      <vt:lpstr>Office Theme</vt:lpstr>
      <vt:lpstr>PowerPoint Presentation</vt:lpstr>
      <vt:lpstr>GÉANT (GN4-3) WP6 T3 in brief</vt:lpstr>
      <vt:lpstr>PowerPoint Presentation</vt:lpstr>
      <vt:lpstr>How NMaaS works</vt:lpstr>
      <vt:lpstr>PowerPoint Presentation</vt:lpstr>
      <vt:lpstr>PowerPoint Presentation</vt:lpstr>
      <vt:lpstr>PowerPoint Presentation</vt:lpstr>
      <vt:lpstr>NMaaS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DANTE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Gina Kramer</dc:creator>
  <dc:description/>
  <cp:lastModifiedBy>Windows User</cp:lastModifiedBy>
  <cp:revision>166</cp:revision>
  <dcterms:created xsi:type="dcterms:W3CDTF">2019-08-27T11:11:06Z</dcterms:created>
  <dcterms:modified xsi:type="dcterms:W3CDTF">2021-09-21T14:57:30Z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y fmtid="{D5CDD505-2E9C-101B-9397-08002B2CF9AE}" pid="3" name="PresentationFormat">
    <vt:lpwstr>Custom</vt:lpwstr>
  </property>
  <property fmtid="{D5CDD505-2E9C-101B-9397-08002B2CF9AE}" pid="4" name="Slides">
    <vt:i4>14</vt:i4>
  </property>
  <property fmtid="{D5CDD505-2E9C-101B-9397-08002B2CF9AE}" pid="5" name="_dlc_DocIdItemGuid">
    <vt:lpwstr>e71fdf49-a702-4b52-83e6-1f92bdd0f720</vt:lpwstr>
  </property>
</Properties>
</file>