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7" r:id="rId5"/>
  </p:sldMasterIdLst>
  <p:notesMasterIdLst>
    <p:notesMasterId r:id="rId24"/>
  </p:notesMasterIdLst>
  <p:handoutMasterIdLst>
    <p:handoutMasterId r:id="rId25"/>
  </p:handoutMasterIdLst>
  <p:sldIdLst>
    <p:sldId id="316" r:id="rId6"/>
    <p:sldId id="294" r:id="rId7"/>
    <p:sldId id="506" r:id="rId8"/>
    <p:sldId id="530" r:id="rId9"/>
    <p:sldId id="535" r:id="rId10"/>
    <p:sldId id="527" r:id="rId11"/>
    <p:sldId id="537" r:id="rId12"/>
    <p:sldId id="529" r:id="rId13"/>
    <p:sldId id="536" r:id="rId14"/>
    <p:sldId id="533" r:id="rId15"/>
    <p:sldId id="534" r:id="rId16"/>
    <p:sldId id="539" r:id="rId17"/>
    <p:sldId id="540" r:id="rId18"/>
    <p:sldId id="541" r:id="rId19"/>
    <p:sldId id="520" r:id="rId20"/>
    <p:sldId id="532" r:id="rId21"/>
    <p:sldId id="518" r:id="rId22"/>
    <p:sldId id="497" r:id="rId23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267296"/>
    <a:srgbClr val="003F5E"/>
    <a:srgbClr val="124E6A"/>
    <a:srgbClr val="88B6E0"/>
    <a:srgbClr val="F83E54"/>
    <a:srgbClr val="C0425A"/>
    <a:srgbClr val="5D9CD5"/>
    <a:srgbClr val="0A597C"/>
    <a:srgbClr val="3B87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322" autoAdjust="0"/>
    <p:restoredTop sz="91011" autoAdjust="0"/>
  </p:normalViewPr>
  <p:slideViewPr>
    <p:cSldViewPr snapToGrid="0">
      <p:cViewPr varScale="1">
        <p:scale>
          <a:sx n="78" d="100"/>
          <a:sy n="78" d="100"/>
        </p:scale>
        <p:origin x="451" y="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-2022"/>
    </p:cViewPr>
  </p:sorterViewPr>
  <p:notesViewPr>
    <p:cSldViewPr snapToGrid="0" showGuides="1">
      <p:cViewPr varScale="1">
        <p:scale>
          <a:sx n="58" d="100"/>
          <a:sy n="58" d="100"/>
        </p:scale>
        <p:origin x="323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6ADD85-F97C-4078-A9EC-0F3E2003E11A}" type="doc">
      <dgm:prSet loTypeId="urn:microsoft.com/office/officeart/2005/8/layout/arrow4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035B8C14-6166-414D-AD3C-7BE322333E75}">
      <dgm:prSet phldrT="[Tekst]" custT="1"/>
      <dgm:spPr/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en-US" sz="2400" b="1" kern="1200" noProof="0" dirty="0">
              <a:solidFill>
                <a:srgbClr val="004359"/>
              </a:solidFill>
              <a:latin typeface="Calibri" panose="020F0502020204030204"/>
              <a:ea typeface="+mn-ea"/>
              <a:cs typeface="+mn-cs"/>
            </a:rPr>
            <a:t>Dark Fibers </a:t>
          </a:r>
        </a:p>
        <a:p>
          <a:pPr>
            <a:buFont typeface="Wingdings" panose="05000000000000000000" pitchFamily="2" charset="2"/>
            <a:buChar char="Ø"/>
          </a:pPr>
          <a:r>
            <a:rPr lang="pl-PL" sz="2400" b="0" kern="1200" dirty="0">
              <a:solidFill>
                <a:srgbClr val="004359"/>
              </a:solidFill>
              <a:latin typeface="Calibri" panose="020F0502020204030204"/>
              <a:ea typeface="+mn-ea"/>
              <a:cs typeface="+mn-cs"/>
            </a:rPr>
            <a:t>t</a:t>
          </a:r>
          <a:r>
            <a:rPr lang="en-US" sz="2400" b="0" kern="1200" dirty="0">
              <a:solidFill>
                <a:srgbClr val="004359"/>
              </a:solidFill>
              <a:latin typeface="Calibri" panose="020F0502020204030204"/>
              <a:ea typeface="+mn-ea"/>
              <a:cs typeface="+mn-cs"/>
            </a:rPr>
            <a:t>he best option but also the most expensive</a:t>
          </a:r>
          <a:endParaRPr lang="en-GB" sz="2400" b="0" kern="1200" dirty="0">
            <a:solidFill>
              <a:srgbClr val="004359"/>
            </a:solidFill>
            <a:latin typeface="Calibri" panose="020F0502020204030204"/>
            <a:ea typeface="+mn-ea"/>
            <a:cs typeface="+mn-cs"/>
          </a:endParaRPr>
        </a:p>
      </dgm:t>
    </dgm:pt>
    <dgm:pt modelId="{2B73A8C8-14D5-45CC-AA1A-F10D440C3878}" type="parTrans" cxnId="{8586A645-8FC8-44B3-AEA7-5C8D43975809}">
      <dgm:prSet/>
      <dgm:spPr/>
      <dgm:t>
        <a:bodyPr/>
        <a:lstStyle/>
        <a:p>
          <a:endParaRPr lang="en-GB"/>
        </a:p>
      </dgm:t>
    </dgm:pt>
    <dgm:pt modelId="{181ABAB2-75E4-4A0A-A567-D2EF74588241}" type="sibTrans" cxnId="{8586A645-8FC8-44B3-AEA7-5C8D43975809}">
      <dgm:prSet/>
      <dgm:spPr/>
      <dgm:t>
        <a:bodyPr/>
        <a:lstStyle/>
        <a:p>
          <a:endParaRPr lang="en-GB"/>
        </a:p>
      </dgm:t>
    </dgm:pt>
    <dgm:pt modelId="{BD4A7C0E-8AAC-4858-83FC-D11C59B1EB74}">
      <dgm:prSet phldrT="[Tekst]" custT="1"/>
      <dgm:spPr/>
      <dgm:t>
        <a:bodyPr/>
        <a:lstStyle/>
        <a:p>
          <a:pPr>
            <a:buFont typeface="Wingdings" panose="05000000000000000000" pitchFamily="2" charset="2"/>
            <a:buChar char="v"/>
          </a:pPr>
          <a:r>
            <a:rPr lang="en-US" sz="2400" b="1" kern="1200" noProof="0" dirty="0">
              <a:solidFill>
                <a:srgbClr val="004359"/>
              </a:solidFill>
              <a:latin typeface="+mn-lt"/>
              <a:ea typeface="+mn-ea"/>
              <a:cs typeface="+mn-cs"/>
            </a:rPr>
            <a:t>Dark Channels </a:t>
          </a:r>
        </a:p>
        <a:p>
          <a:pPr>
            <a:buFont typeface="Wingdings" panose="05000000000000000000" pitchFamily="2" charset="2"/>
            <a:buChar char="v"/>
          </a:pPr>
          <a:r>
            <a:rPr lang="pl-PL" sz="2400" b="0" kern="1200" dirty="0">
              <a:solidFill>
                <a:srgbClr val="004359"/>
              </a:solidFill>
              <a:latin typeface="+mn-lt"/>
              <a:ea typeface="+mn-ea"/>
              <a:cs typeface="+mn-cs"/>
            </a:rPr>
            <a:t>d</a:t>
          </a:r>
          <a:r>
            <a:rPr lang="en-US" sz="2400" b="0" kern="1200" dirty="0" err="1">
              <a:solidFill>
                <a:srgbClr val="004359"/>
              </a:solidFill>
              <a:latin typeface="+mn-lt"/>
              <a:ea typeface="+mn-ea"/>
              <a:cs typeface="+mn-cs"/>
            </a:rPr>
            <a:t>oes</a:t>
          </a:r>
          <a:r>
            <a:rPr lang="en-US" sz="2400" b="0" kern="1200" dirty="0">
              <a:solidFill>
                <a:srgbClr val="004359"/>
              </a:solidFill>
              <a:latin typeface="+mn-lt"/>
              <a:ea typeface="+mn-ea"/>
              <a:cs typeface="+mn-cs"/>
            </a:rPr>
            <a:t> not require renting additional fiber</a:t>
          </a:r>
          <a:r>
            <a:rPr lang="pl-PL" sz="2400" b="0" kern="1200" dirty="0">
              <a:solidFill>
                <a:srgbClr val="004359"/>
              </a:solidFill>
              <a:latin typeface="+mn-lt"/>
              <a:ea typeface="+mn-ea"/>
              <a:cs typeface="+mn-cs"/>
            </a:rPr>
            <a:t>s,</a:t>
          </a:r>
          <a:r>
            <a:rPr lang="en-US" sz="2400" b="0" kern="1200" dirty="0">
              <a:solidFill>
                <a:srgbClr val="004359"/>
              </a:solidFill>
              <a:latin typeface="+mn-lt"/>
              <a:ea typeface="+mn-ea"/>
              <a:cs typeface="+mn-cs"/>
            </a:rPr>
            <a:t> but requires difficult integration</a:t>
          </a:r>
          <a:r>
            <a:rPr lang="pl-PL" sz="2400" b="0" kern="1200" dirty="0">
              <a:solidFill>
                <a:srgbClr val="004359"/>
              </a:solidFill>
              <a:latin typeface="+mn-lt"/>
              <a:ea typeface="+mn-ea"/>
              <a:cs typeface="+mn-cs"/>
            </a:rPr>
            <a:t> </a:t>
          </a:r>
          <a:r>
            <a:rPr lang="en-US" sz="2400" b="0" kern="1200" dirty="0">
              <a:solidFill>
                <a:srgbClr val="004359"/>
              </a:solidFill>
              <a:latin typeface="+mn-lt"/>
              <a:ea typeface="+mn-ea"/>
              <a:cs typeface="+mn-cs"/>
            </a:rPr>
            <a:t>with transmission system (DWDM) </a:t>
          </a:r>
          <a:endParaRPr lang="pl-PL" sz="2400" b="0" kern="1200" dirty="0">
            <a:solidFill>
              <a:srgbClr val="004359"/>
            </a:solidFill>
            <a:latin typeface="+mn-lt"/>
            <a:ea typeface="+mn-ea"/>
            <a:cs typeface="+mn-cs"/>
          </a:endParaRPr>
        </a:p>
        <a:p>
          <a:pPr>
            <a:buFont typeface="Wingdings" panose="05000000000000000000" pitchFamily="2" charset="2"/>
            <a:buChar char="v"/>
          </a:pPr>
          <a:r>
            <a:rPr lang="en-US" sz="2400" b="0" kern="1200" dirty="0">
              <a:solidFill>
                <a:srgbClr val="004359"/>
              </a:solidFill>
              <a:latin typeface="+mn-lt"/>
              <a:ea typeface="+mn-ea"/>
              <a:cs typeface="+mn-cs"/>
            </a:rPr>
            <a:t>If Dark Channel which band</a:t>
          </a:r>
          <a:r>
            <a:rPr lang="pl-PL" sz="2400" b="0" kern="1200" dirty="0">
              <a:solidFill>
                <a:srgbClr val="004359"/>
              </a:solidFill>
              <a:latin typeface="+mn-lt"/>
              <a:ea typeface="+mn-ea"/>
              <a:cs typeface="+mn-cs"/>
            </a:rPr>
            <a:t>?  </a:t>
          </a:r>
          <a:r>
            <a:rPr lang="en-US" sz="2400" b="0" kern="1200" dirty="0">
              <a:solidFill>
                <a:srgbClr val="004359"/>
              </a:solidFill>
              <a:latin typeface="+mn-lt"/>
              <a:ea typeface="+mn-ea"/>
              <a:cs typeface="+mn-cs"/>
            </a:rPr>
            <a:t>C or L</a:t>
          </a:r>
          <a:r>
            <a:rPr lang="pl-PL" sz="2400" b="0" kern="1200" dirty="0">
              <a:solidFill>
                <a:srgbClr val="004359"/>
              </a:solidFill>
              <a:latin typeface="+mn-lt"/>
              <a:ea typeface="+mn-ea"/>
              <a:cs typeface="+mn-cs"/>
            </a:rPr>
            <a:t>?</a:t>
          </a:r>
          <a:endParaRPr lang="en-GB" sz="2400" b="0" kern="1200" dirty="0">
            <a:solidFill>
              <a:srgbClr val="004359"/>
            </a:solidFill>
            <a:latin typeface="+mn-lt"/>
            <a:ea typeface="+mn-ea"/>
            <a:cs typeface="+mn-cs"/>
          </a:endParaRPr>
        </a:p>
      </dgm:t>
    </dgm:pt>
    <dgm:pt modelId="{EB194769-E854-4D3F-B80B-CB4EA233EA66}" type="parTrans" cxnId="{62AC51E3-5AB0-4320-81DE-E039B4F5F628}">
      <dgm:prSet/>
      <dgm:spPr/>
      <dgm:t>
        <a:bodyPr/>
        <a:lstStyle/>
        <a:p>
          <a:endParaRPr lang="en-GB"/>
        </a:p>
      </dgm:t>
    </dgm:pt>
    <dgm:pt modelId="{E065000D-E3DB-48EC-A8B6-C05E4A262124}" type="sibTrans" cxnId="{62AC51E3-5AB0-4320-81DE-E039B4F5F628}">
      <dgm:prSet/>
      <dgm:spPr/>
      <dgm:t>
        <a:bodyPr/>
        <a:lstStyle/>
        <a:p>
          <a:endParaRPr lang="en-GB"/>
        </a:p>
      </dgm:t>
    </dgm:pt>
    <dgm:pt modelId="{11F0D7F0-7147-4F56-8741-6AE8E9228AD5}" type="pres">
      <dgm:prSet presAssocID="{DD6ADD85-F97C-4078-A9EC-0F3E2003E11A}" presName="compositeShape" presStyleCnt="0">
        <dgm:presLayoutVars>
          <dgm:chMax val="2"/>
          <dgm:dir/>
          <dgm:resizeHandles val="exact"/>
        </dgm:presLayoutVars>
      </dgm:prSet>
      <dgm:spPr/>
    </dgm:pt>
    <dgm:pt modelId="{303686EB-A153-4EF1-971F-FE259F1963C7}" type="pres">
      <dgm:prSet presAssocID="{035B8C14-6166-414D-AD3C-7BE322333E75}" presName="upArrow" presStyleLbl="node1" presStyleIdx="0" presStyleCnt="2" custLinFactNeighborX="2227" custLinFactNeighborY="-26046"/>
      <dgm:spPr>
        <a:solidFill>
          <a:srgbClr val="FFC000"/>
        </a:solidFill>
      </dgm:spPr>
    </dgm:pt>
    <dgm:pt modelId="{EE3129FF-D7DD-48B6-BEF0-11087A01BAB9}" type="pres">
      <dgm:prSet presAssocID="{035B8C14-6166-414D-AD3C-7BE322333E75}" presName="upArrowText" presStyleLbl="revTx" presStyleIdx="0" presStyleCnt="2">
        <dgm:presLayoutVars>
          <dgm:chMax val="0"/>
          <dgm:bulletEnabled val="1"/>
        </dgm:presLayoutVars>
      </dgm:prSet>
      <dgm:spPr/>
    </dgm:pt>
    <dgm:pt modelId="{5E668BDC-85DA-4883-92FE-AD46D92755AF}" type="pres">
      <dgm:prSet presAssocID="{BD4A7C0E-8AAC-4858-83FC-D11C59B1EB74}" presName="downArrow" presStyleLbl="node1" presStyleIdx="1" presStyleCnt="2"/>
      <dgm:spPr>
        <a:solidFill>
          <a:srgbClr val="003F5E"/>
        </a:solidFill>
      </dgm:spPr>
    </dgm:pt>
    <dgm:pt modelId="{7FB4A37E-D799-47BA-ABDB-FE602E3DD070}" type="pres">
      <dgm:prSet presAssocID="{BD4A7C0E-8AAC-4858-83FC-D11C59B1EB74}" presName="downArrowText" presStyleLbl="revTx" presStyleIdx="1" presStyleCnt="2">
        <dgm:presLayoutVars>
          <dgm:chMax val="0"/>
          <dgm:bulletEnabled val="1"/>
        </dgm:presLayoutVars>
      </dgm:prSet>
      <dgm:spPr/>
    </dgm:pt>
  </dgm:ptLst>
  <dgm:cxnLst>
    <dgm:cxn modelId="{8586A645-8FC8-44B3-AEA7-5C8D43975809}" srcId="{DD6ADD85-F97C-4078-A9EC-0F3E2003E11A}" destId="{035B8C14-6166-414D-AD3C-7BE322333E75}" srcOrd="0" destOrd="0" parTransId="{2B73A8C8-14D5-45CC-AA1A-F10D440C3878}" sibTransId="{181ABAB2-75E4-4A0A-A567-D2EF74588241}"/>
    <dgm:cxn modelId="{2620BE7A-335B-4AF9-97D0-6CD7A03A0A5C}" type="presOf" srcId="{BD4A7C0E-8AAC-4858-83FC-D11C59B1EB74}" destId="{7FB4A37E-D799-47BA-ABDB-FE602E3DD070}" srcOrd="0" destOrd="0" presId="urn:microsoft.com/office/officeart/2005/8/layout/arrow4"/>
    <dgm:cxn modelId="{5466F9C8-BCC4-4500-BD22-6086C734084B}" type="presOf" srcId="{DD6ADD85-F97C-4078-A9EC-0F3E2003E11A}" destId="{11F0D7F0-7147-4F56-8741-6AE8E9228AD5}" srcOrd="0" destOrd="0" presId="urn:microsoft.com/office/officeart/2005/8/layout/arrow4"/>
    <dgm:cxn modelId="{EA650ACF-B17D-4CB5-89BF-69EC3BBF6625}" type="presOf" srcId="{035B8C14-6166-414D-AD3C-7BE322333E75}" destId="{EE3129FF-D7DD-48B6-BEF0-11087A01BAB9}" srcOrd="0" destOrd="0" presId="urn:microsoft.com/office/officeart/2005/8/layout/arrow4"/>
    <dgm:cxn modelId="{62AC51E3-5AB0-4320-81DE-E039B4F5F628}" srcId="{DD6ADD85-F97C-4078-A9EC-0F3E2003E11A}" destId="{BD4A7C0E-8AAC-4858-83FC-D11C59B1EB74}" srcOrd="1" destOrd="0" parTransId="{EB194769-E854-4D3F-B80B-CB4EA233EA66}" sibTransId="{E065000D-E3DB-48EC-A8B6-C05E4A262124}"/>
    <dgm:cxn modelId="{989DE343-04F1-4389-8D4B-2D691CC5BB37}" type="presParOf" srcId="{11F0D7F0-7147-4F56-8741-6AE8E9228AD5}" destId="{303686EB-A153-4EF1-971F-FE259F1963C7}" srcOrd="0" destOrd="0" presId="urn:microsoft.com/office/officeart/2005/8/layout/arrow4"/>
    <dgm:cxn modelId="{CDF60700-4F40-4341-8DBF-819910F3DD57}" type="presParOf" srcId="{11F0D7F0-7147-4F56-8741-6AE8E9228AD5}" destId="{EE3129FF-D7DD-48B6-BEF0-11087A01BAB9}" srcOrd="1" destOrd="0" presId="urn:microsoft.com/office/officeart/2005/8/layout/arrow4"/>
    <dgm:cxn modelId="{B6B8811F-2455-44E4-B176-64D7495B021A}" type="presParOf" srcId="{11F0D7F0-7147-4F56-8741-6AE8E9228AD5}" destId="{5E668BDC-85DA-4883-92FE-AD46D92755AF}" srcOrd="2" destOrd="0" presId="urn:microsoft.com/office/officeart/2005/8/layout/arrow4"/>
    <dgm:cxn modelId="{51ACF747-D67E-4558-986B-5649BD4F0AFC}" type="presParOf" srcId="{11F0D7F0-7147-4F56-8741-6AE8E9228AD5}" destId="{7FB4A37E-D799-47BA-ABDB-FE602E3DD070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3686EB-A153-4EF1-971F-FE259F1963C7}">
      <dsp:nvSpPr>
        <dsp:cNvPr id="0" name=""/>
        <dsp:cNvSpPr/>
      </dsp:nvSpPr>
      <dsp:spPr>
        <a:xfrm>
          <a:off x="70269" y="0"/>
          <a:ext cx="2935629" cy="2227261"/>
        </a:xfrm>
        <a:prstGeom prst="upArrow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3129FF-D7DD-48B6-BEF0-11087A01BAB9}">
      <dsp:nvSpPr>
        <dsp:cNvPr id="0" name=""/>
        <dsp:cNvSpPr/>
      </dsp:nvSpPr>
      <dsp:spPr>
        <a:xfrm>
          <a:off x="3028591" y="0"/>
          <a:ext cx="4981674" cy="22272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0" rIns="170688" bIns="170688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US" sz="2400" b="1" kern="1200" noProof="0" dirty="0">
              <a:solidFill>
                <a:srgbClr val="004359"/>
              </a:solidFill>
              <a:latin typeface="Calibri" panose="020F0502020204030204"/>
              <a:ea typeface="+mn-ea"/>
              <a:cs typeface="+mn-cs"/>
            </a:rPr>
            <a:t>Dark Fibers 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pl-PL" sz="2400" b="0" kern="1200" dirty="0">
              <a:solidFill>
                <a:srgbClr val="004359"/>
              </a:solidFill>
              <a:latin typeface="Calibri" panose="020F0502020204030204"/>
              <a:ea typeface="+mn-ea"/>
              <a:cs typeface="+mn-cs"/>
            </a:rPr>
            <a:t>t</a:t>
          </a:r>
          <a:r>
            <a:rPr lang="en-US" sz="2400" b="0" kern="1200" dirty="0">
              <a:solidFill>
                <a:srgbClr val="004359"/>
              </a:solidFill>
              <a:latin typeface="Calibri" panose="020F0502020204030204"/>
              <a:ea typeface="+mn-ea"/>
              <a:cs typeface="+mn-cs"/>
            </a:rPr>
            <a:t>he best option but also the most expensive</a:t>
          </a:r>
          <a:endParaRPr lang="en-GB" sz="2400" b="0" kern="1200" dirty="0">
            <a:solidFill>
              <a:srgbClr val="004359"/>
            </a:solidFill>
            <a:latin typeface="Calibri" panose="020F0502020204030204"/>
            <a:ea typeface="+mn-ea"/>
            <a:cs typeface="+mn-cs"/>
          </a:endParaRPr>
        </a:p>
      </dsp:txBody>
      <dsp:txXfrm>
        <a:off x="3028591" y="0"/>
        <a:ext cx="4981674" cy="2227261"/>
      </dsp:txXfrm>
    </dsp:sp>
    <dsp:sp modelId="{5E668BDC-85DA-4883-92FE-AD46D92755AF}">
      <dsp:nvSpPr>
        <dsp:cNvPr id="0" name=""/>
        <dsp:cNvSpPr/>
      </dsp:nvSpPr>
      <dsp:spPr>
        <a:xfrm>
          <a:off x="885581" y="2412866"/>
          <a:ext cx="2935629" cy="2227261"/>
        </a:xfrm>
        <a:prstGeom prst="downArrow">
          <a:avLst/>
        </a:prstGeom>
        <a:solidFill>
          <a:srgbClr val="003F5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B4A37E-D799-47BA-ABDB-FE602E3DD070}">
      <dsp:nvSpPr>
        <dsp:cNvPr id="0" name=""/>
        <dsp:cNvSpPr/>
      </dsp:nvSpPr>
      <dsp:spPr>
        <a:xfrm>
          <a:off x="3909279" y="2412866"/>
          <a:ext cx="4981674" cy="22272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0" rIns="170688" bIns="170688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US" sz="2400" b="1" kern="1200" noProof="0" dirty="0">
              <a:solidFill>
                <a:srgbClr val="004359"/>
              </a:solidFill>
              <a:latin typeface="+mn-lt"/>
              <a:ea typeface="+mn-ea"/>
              <a:cs typeface="+mn-cs"/>
            </a:rPr>
            <a:t>Dark Channels 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pl-PL" sz="2400" b="0" kern="1200" dirty="0">
              <a:solidFill>
                <a:srgbClr val="004359"/>
              </a:solidFill>
              <a:latin typeface="+mn-lt"/>
              <a:ea typeface="+mn-ea"/>
              <a:cs typeface="+mn-cs"/>
            </a:rPr>
            <a:t>d</a:t>
          </a:r>
          <a:r>
            <a:rPr lang="en-US" sz="2400" b="0" kern="1200" dirty="0" err="1">
              <a:solidFill>
                <a:srgbClr val="004359"/>
              </a:solidFill>
              <a:latin typeface="+mn-lt"/>
              <a:ea typeface="+mn-ea"/>
              <a:cs typeface="+mn-cs"/>
            </a:rPr>
            <a:t>oes</a:t>
          </a:r>
          <a:r>
            <a:rPr lang="en-US" sz="2400" b="0" kern="1200" dirty="0">
              <a:solidFill>
                <a:srgbClr val="004359"/>
              </a:solidFill>
              <a:latin typeface="+mn-lt"/>
              <a:ea typeface="+mn-ea"/>
              <a:cs typeface="+mn-cs"/>
            </a:rPr>
            <a:t> not require renting additional fiber</a:t>
          </a:r>
          <a:r>
            <a:rPr lang="pl-PL" sz="2400" b="0" kern="1200" dirty="0">
              <a:solidFill>
                <a:srgbClr val="004359"/>
              </a:solidFill>
              <a:latin typeface="+mn-lt"/>
              <a:ea typeface="+mn-ea"/>
              <a:cs typeface="+mn-cs"/>
            </a:rPr>
            <a:t>s,</a:t>
          </a:r>
          <a:r>
            <a:rPr lang="en-US" sz="2400" b="0" kern="1200" dirty="0">
              <a:solidFill>
                <a:srgbClr val="004359"/>
              </a:solidFill>
              <a:latin typeface="+mn-lt"/>
              <a:ea typeface="+mn-ea"/>
              <a:cs typeface="+mn-cs"/>
            </a:rPr>
            <a:t> but requires difficult integration</a:t>
          </a:r>
          <a:r>
            <a:rPr lang="pl-PL" sz="2400" b="0" kern="1200" dirty="0">
              <a:solidFill>
                <a:srgbClr val="004359"/>
              </a:solidFill>
              <a:latin typeface="+mn-lt"/>
              <a:ea typeface="+mn-ea"/>
              <a:cs typeface="+mn-cs"/>
            </a:rPr>
            <a:t> </a:t>
          </a:r>
          <a:r>
            <a:rPr lang="en-US" sz="2400" b="0" kern="1200" dirty="0">
              <a:solidFill>
                <a:srgbClr val="004359"/>
              </a:solidFill>
              <a:latin typeface="+mn-lt"/>
              <a:ea typeface="+mn-ea"/>
              <a:cs typeface="+mn-cs"/>
            </a:rPr>
            <a:t>with transmission system (DWDM) </a:t>
          </a:r>
          <a:endParaRPr lang="pl-PL" sz="2400" b="0" kern="1200" dirty="0">
            <a:solidFill>
              <a:srgbClr val="004359"/>
            </a:solidFill>
            <a:latin typeface="+mn-lt"/>
            <a:ea typeface="+mn-ea"/>
            <a:cs typeface="+mn-cs"/>
          </a:endParaRP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US" sz="2400" b="0" kern="1200" dirty="0">
              <a:solidFill>
                <a:srgbClr val="004359"/>
              </a:solidFill>
              <a:latin typeface="+mn-lt"/>
              <a:ea typeface="+mn-ea"/>
              <a:cs typeface="+mn-cs"/>
            </a:rPr>
            <a:t>If Dark Channel which band</a:t>
          </a:r>
          <a:r>
            <a:rPr lang="pl-PL" sz="2400" b="0" kern="1200" dirty="0">
              <a:solidFill>
                <a:srgbClr val="004359"/>
              </a:solidFill>
              <a:latin typeface="+mn-lt"/>
              <a:ea typeface="+mn-ea"/>
              <a:cs typeface="+mn-cs"/>
            </a:rPr>
            <a:t>?  </a:t>
          </a:r>
          <a:r>
            <a:rPr lang="en-US" sz="2400" b="0" kern="1200" dirty="0">
              <a:solidFill>
                <a:srgbClr val="004359"/>
              </a:solidFill>
              <a:latin typeface="+mn-lt"/>
              <a:ea typeface="+mn-ea"/>
              <a:cs typeface="+mn-cs"/>
            </a:rPr>
            <a:t>C or L</a:t>
          </a:r>
          <a:r>
            <a:rPr lang="pl-PL" sz="2400" b="0" kern="1200" dirty="0">
              <a:solidFill>
                <a:srgbClr val="004359"/>
              </a:solidFill>
              <a:latin typeface="+mn-lt"/>
              <a:ea typeface="+mn-ea"/>
              <a:cs typeface="+mn-cs"/>
            </a:rPr>
            <a:t>?</a:t>
          </a:r>
          <a:endParaRPr lang="en-GB" sz="2400" b="0" kern="1200" dirty="0">
            <a:solidFill>
              <a:srgbClr val="004359"/>
            </a:solidFill>
            <a:latin typeface="+mn-lt"/>
            <a:ea typeface="+mn-ea"/>
            <a:cs typeface="+mn-cs"/>
          </a:endParaRPr>
        </a:p>
      </dsp:txBody>
      <dsp:txXfrm>
        <a:off x="3909279" y="2412866"/>
        <a:ext cx="4981674" cy="22272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dirty="0"/>
              <a:t>GN4-3 / GN4-3N Symposium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 dirty="0"/>
              <a:t>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AF02A7-F6EB-452A-B0EC-B49150E67E0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13C2CD-AC35-4222-88A9-014A2247C9E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B7FDBA-CF28-4DB5-A74A-87332A40D7A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6563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180173-56AF-4385-B5A2-4FB13A8B9F78}" type="datetimeFigureOut">
              <a:rPr lang="en-GB" smtClean="0"/>
              <a:t>27/02/2023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5EAC0A-1A7B-42DA-8357-44C998E354D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8080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9613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61263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25986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51652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95407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10668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92851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8873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24687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53999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may surprise some of you how many areas of our lives require precise Time and Frequency signals. </a:t>
            </a:r>
            <a:endParaRPr lang="pl-P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</a:t>
            </a:r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hese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signals are crucial not only in science but also transportation....</a:t>
            </a:r>
            <a:endParaRPr lang="pl-P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44641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 we compare the capabilities of the most advanced satellite systems with those of fiber-optic networks, we see that fiber-optic networks represent a revolution in the transfer of ultra-precise time and frequency signals</a:t>
            </a:r>
            <a:r>
              <a:rPr lang="pl-PL" dirty="0"/>
              <a:t> </a:t>
            </a:r>
            <a:r>
              <a:rPr lang="pl-PL" dirty="0" err="1"/>
              <a:t>distribution</a:t>
            </a:r>
            <a:r>
              <a:rPr lang="en-US" dirty="0"/>
              <a:t>. </a:t>
            </a:r>
            <a:endParaRPr lang="pl-PL" dirty="0"/>
          </a:p>
          <a:p>
            <a:r>
              <a:rPr lang="en-US" dirty="0"/>
              <a:t>On the right we see a favorite metrologists' graph - Allan's deviation. The y-axis shows the relative stability of the frequency. Here the smaller the value is the better. While on the x-axis is the averaging (observation) time. Here, too, we would like to achieve the smallest possible value on the y-axis in the shortest possible time.</a:t>
            </a:r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42905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/>
              <a:t>Unfortunately, systems for transfer u</a:t>
            </a:r>
            <a:r>
              <a:rPr lang="pl-PL" noProof="0" dirty="0"/>
              <a:t>l</a:t>
            </a:r>
            <a:r>
              <a:rPr lang="en-US" noProof="0" dirty="0" err="1"/>
              <a:t>traprecisi</a:t>
            </a:r>
            <a:r>
              <a:rPr lang="pl-PL" noProof="0" dirty="0"/>
              <a:t>e</a:t>
            </a:r>
            <a:r>
              <a:rPr lang="en-US" noProof="0" dirty="0"/>
              <a:t> metrology signals have not reached standardization. Behind the simple acronym T&amp;F there are many technical solutions</a:t>
            </a:r>
            <a:r>
              <a:rPr lang="pl-PL" noProof="0" dirty="0"/>
              <a:t> </a:t>
            </a:r>
            <a:r>
              <a:rPr lang="pl-PL" noProof="0" dirty="0" err="1"/>
              <a:t>how</a:t>
            </a:r>
            <a:r>
              <a:rPr lang="pl-PL" noProof="0" dirty="0"/>
              <a:t> to do </a:t>
            </a:r>
            <a:r>
              <a:rPr lang="pl-PL" noProof="0" dirty="0" err="1"/>
              <a:t>it</a:t>
            </a:r>
            <a:r>
              <a:rPr lang="en-US" noProof="0" dirty="0"/>
              <a:t>. </a:t>
            </a:r>
            <a:br>
              <a:rPr lang="pl-PL" noProof="0" dirty="0"/>
            </a:br>
            <a:r>
              <a:rPr lang="en-US" noProof="0" dirty="0"/>
              <a:t>First of all, we should answer ourselves what types of signals we would like to transmit. </a:t>
            </a:r>
            <a:br>
              <a:rPr lang="pl-PL" noProof="0" dirty="0"/>
            </a:br>
            <a:r>
              <a:rPr lang="pl-PL" noProof="0" dirty="0" err="1"/>
              <a:t>Is</a:t>
            </a:r>
            <a:r>
              <a:rPr lang="pl-PL" noProof="0" dirty="0"/>
              <a:t> </a:t>
            </a:r>
            <a:r>
              <a:rPr lang="pl-PL" noProof="0" dirty="0" err="1"/>
              <a:t>it</a:t>
            </a:r>
            <a:r>
              <a:rPr lang="pl-PL" noProof="0" dirty="0"/>
              <a:t> Radio </a:t>
            </a:r>
            <a:r>
              <a:rPr lang="pl-PL" noProof="0" dirty="0" err="1"/>
              <a:t>frequency</a:t>
            </a:r>
            <a:r>
              <a:rPr lang="pl-PL" noProof="0" dirty="0"/>
              <a:t> and </a:t>
            </a:r>
            <a:r>
              <a:rPr lang="pl-PL" noProof="0" dirty="0" err="1"/>
              <a:t>time</a:t>
            </a:r>
            <a:r>
              <a:rPr lang="pl-PL" noProof="0" dirty="0"/>
              <a:t> </a:t>
            </a:r>
            <a:r>
              <a:rPr lang="pl-PL" noProof="0" dirty="0" err="1"/>
              <a:t>signals</a:t>
            </a:r>
            <a:r>
              <a:rPr lang="pl-PL" noProof="0" dirty="0"/>
              <a:t> </a:t>
            </a:r>
            <a:r>
              <a:rPr lang="pl-PL" noProof="0" dirty="0" err="1"/>
              <a:t>or</a:t>
            </a:r>
            <a:r>
              <a:rPr lang="pl-PL" noProof="0" dirty="0"/>
              <a:t> </a:t>
            </a:r>
            <a:r>
              <a:rPr lang="pl-PL" noProof="0" dirty="0" err="1"/>
              <a:t>it</a:t>
            </a:r>
            <a:r>
              <a:rPr lang="pl-PL" noProof="0" dirty="0"/>
              <a:t> </a:t>
            </a:r>
            <a:r>
              <a:rPr lang="pl-PL" noProof="0" dirty="0" err="1"/>
              <a:t>is</a:t>
            </a:r>
            <a:r>
              <a:rPr lang="pl-PL" noProof="0" dirty="0"/>
              <a:t> Optical </a:t>
            </a:r>
            <a:r>
              <a:rPr lang="pl-PL" noProof="0" dirty="0" err="1"/>
              <a:t>Frequecy</a:t>
            </a:r>
            <a:r>
              <a:rPr lang="pl-PL" noProof="0" dirty="0"/>
              <a:t> (Optical Carrier). </a:t>
            </a:r>
            <a:br>
              <a:rPr lang="pl-PL" noProof="0" dirty="0"/>
            </a:br>
            <a:r>
              <a:rPr lang="en-US" noProof="0" dirty="0"/>
              <a:t>In the first case we will transmit </a:t>
            </a:r>
            <a:r>
              <a:rPr lang="pl-PL" noProof="0" dirty="0" err="1"/>
              <a:t>electical</a:t>
            </a:r>
            <a:r>
              <a:rPr lang="pl-PL" noProof="0" dirty="0"/>
              <a:t> </a:t>
            </a:r>
            <a:r>
              <a:rPr lang="en-US" noProof="0" dirty="0"/>
              <a:t>1PPS and 10MHz signals </a:t>
            </a:r>
            <a:r>
              <a:rPr lang="pl-PL" noProof="0" dirty="0" err="1"/>
              <a:t>generated</a:t>
            </a:r>
            <a:r>
              <a:rPr lang="pl-PL" noProof="0" dirty="0"/>
              <a:t> by Maser </a:t>
            </a:r>
            <a:r>
              <a:rPr lang="pl-PL" noProof="0" dirty="0" err="1"/>
              <a:t>or</a:t>
            </a:r>
            <a:r>
              <a:rPr lang="pl-PL" noProof="0" dirty="0"/>
              <a:t> Cs </a:t>
            </a:r>
            <a:r>
              <a:rPr lang="pl-PL" noProof="0" dirty="0" err="1"/>
              <a:t>clocks</a:t>
            </a:r>
            <a:r>
              <a:rPr lang="pl-PL" noProof="0" dirty="0"/>
              <a:t> </a:t>
            </a:r>
            <a:r>
              <a:rPr lang="pl-PL" noProof="0" dirty="0" err="1"/>
              <a:t>wich</a:t>
            </a:r>
            <a:r>
              <a:rPr lang="pl-PL" noProof="0" dirty="0"/>
              <a:t> </a:t>
            </a:r>
            <a:r>
              <a:rPr lang="pl-PL" noProof="0" dirty="0" err="1"/>
              <a:t>next</a:t>
            </a:r>
            <a:r>
              <a:rPr lang="pl-PL" noProof="0" dirty="0"/>
              <a:t> </a:t>
            </a:r>
            <a:r>
              <a:rPr lang="pl-PL" noProof="0" dirty="0" err="1"/>
              <a:t>will</a:t>
            </a:r>
            <a:r>
              <a:rPr lang="pl-PL" noProof="0" dirty="0"/>
              <a:t> be </a:t>
            </a:r>
            <a:r>
              <a:rPr lang="en-US" noProof="0" dirty="0"/>
              <a:t>encoded in the optical signal </a:t>
            </a:r>
            <a:r>
              <a:rPr lang="pl-PL" noProof="0" dirty="0"/>
              <a:t>…</a:t>
            </a:r>
            <a:br>
              <a:rPr lang="pl-PL" noProof="0" dirty="0"/>
            </a:br>
            <a:r>
              <a:rPr lang="pl-PL" noProof="0" dirty="0"/>
              <a:t>I</a:t>
            </a:r>
            <a:r>
              <a:rPr lang="en-US" noProof="0" dirty="0"/>
              <a:t>n the second case</a:t>
            </a:r>
            <a:r>
              <a:rPr lang="pl-PL" noProof="0" dirty="0"/>
              <a:t>…</a:t>
            </a:r>
            <a:r>
              <a:rPr lang="en-US" noProof="0" dirty="0"/>
              <a:t> </a:t>
            </a:r>
            <a:endParaRPr lang="en-GB" noProof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51778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/>
              <a:t>The next question we need to answer is</a:t>
            </a:r>
            <a:r>
              <a:rPr lang="pl-PL" noProof="0" dirty="0"/>
              <a:t>: </a:t>
            </a:r>
            <a:r>
              <a:rPr lang="pl-PL" noProof="0" dirty="0" err="1"/>
              <a:t>how</a:t>
            </a:r>
            <a:r>
              <a:rPr lang="pl-PL" noProof="0" dirty="0"/>
              <a:t> we </a:t>
            </a:r>
            <a:r>
              <a:rPr lang="pl-PL" noProof="0" dirty="0" err="1"/>
              <a:t>implement</a:t>
            </a:r>
            <a:r>
              <a:rPr lang="pl-PL" noProof="0" dirty="0"/>
              <a:t> </a:t>
            </a:r>
            <a:r>
              <a:rPr lang="pl-PL" noProof="0" dirty="0" err="1"/>
              <a:t>our</a:t>
            </a:r>
            <a:r>
              <a:rPr lang="pl-PL" noProof="0" dirty="0"/>
              <a:t> T/F </a:t>
            </a:r>
            <a:r>
              <a:rPr lang="pl-PL" noProof="0" dirty="0" err="1"/>
              <a:t>distribution</a:t>
            </a:r>
            <a:r>
              <a:rPr lang="pl-PL" noProof="0" dirty="0"/>
              <a:t> network?</a:t>
            </a:r>
            <a:br>
              <a:rPr lang="pl-PL" noProof="0" dirty="0"/>
            </a:br>
            <a:r>
              <a:rPr lang="en-US" noProof="0" dirty="0"/>
              <a:t>If we can use spare fibers for this or do we not have such fibers and we need to combine data transfer and metrology signals </a:t>
            </a:r>
            <a:r>
              <a:rPr lang="pl-PL" noProof="0" dirty="0"/>
              <a:t>in </a:t>
            </a:r>
            <a:r>
              <a:rPr lang="pl-PL" noProof="0" dirty="0" err="1"/>
              <a:t>sigle</a:t>
            </a:r>
            <a:r>
              <a:rPr lang="pl-PL" noProof="0" dirty="0"/>
              <a:t> </a:t>
            </a:r>
            <a:r>
              <a:rPr lang="pl-PL" noProof="0" dirty="0" err="1"/>
              <a:t>transmission</a:t>
            </a:r>
            <a:r>
              <a:rPr lang="pl-PL" noProof="0" dirty="0"/>
              <a:t> system. </a:t>
            </a:r>
            <a:r>
              <a:rPr lang="pl-PL" noProof="0" dirty="0" err="1"/>
              <a:t>Which</a:t>
            </a:r>
            <a:r>
              <a:rPr lang="pl-PL" noProof="0" dirty="0"/>
              <a:t> band we </a:t>
            </a:r>
            <a:r>
              <a:rPr lang="pl-PL" noProof="0" dirty="0" err="1"/>
              <a:t>have</a:t>
            </a:r>
            <a:r>
              <a:rPr lang="pl-PL" noProof="0" dirty="0"/>
              <a:t> to </a:t>
            </a:r>
            <a:r>
              <a:rPr lang="pl-PL" noProof="0" dirty="0" err="1"/>
              <a:t>use</a:t>
            </a:r>
            <a:r>
              <a:rPr lang="pl-PL" noProof="0" dirty="0"/>
              <a:t> C </a:t>
            </a:r>
            <a:r>
              <a:rPr lang="pl-PL" noProof="0" dirty="0" err="1"/>
              <a:t>or</a:t>
            </a:r>
            <a:r>
              <a:rPr lang="pl-PL" noProof="0" dirty="0"/>
              <a:t> L band?</a:t>
            </a:r>
            <a:endParaRPr lang="en-GB" noProof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52816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/>
              <a:t>If we decide to transmit in a common DWDM system we should remember that in order to achieve the proper level of accuracy of the transmitted signals we MUST transmit </a:t>
            </a:r>
            <a:r>
              <a:rPr lang="pl-PL" noProof="0" dirty="0" err="1"/>
              <a:t>metrology</a:t>
            </a:r>
            <a:r>
              <a:rPr lang="en-US" noProof="0" dirty="0"/>
              <a:t> signals in a bidirectional manner! This is quite different from DWDM systems where we usually transmit signals unidirectionally. </a:t>
            </a:r>
            <a:br>
              <a:rPr lang="pl-PL" noProof="0" dirty="0"/>
            </a:br>
            <a:r>
              <a:rPr lang="en-US" noProof="0" dirty="0"/>
              <a:t>Therefore, the T/F signal must be demultiplexed </a:t>
            </a:r>
            <a:r>
              <a:rPr lang="pl-PL" noProof="0" dirty="0"/>
              <a:t>in </a:t>
            </a:r>
            <a:r>
              <a:rPr lang="pl-PL" noProof="0" dirty="0" err="1"/>
              <a:t>every</a:t>
            </a:r>
            <a:r>
              <a:rPr lang="pl-PL" noProof="0" dirty="0"/>
              <a:t> </a:t>
            </a:r>
            <a:r>
              <a:rPr lang="en-US" noProof="0" dirty="0"/>
              <a:t>node and amplified with a dedicated optical amplifier (bidirectional).</a:t>
            </a:r>
            <a:endParaRPr lang="en-GB" noProof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62394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/>
              <a:t>In terms of technology, there are three leading ones in Europe</a:t>
            </a:r>
            <a:r>
              <a:rPr lang="pl-PL" noProof="0" dirty="0"/>
              <a:t>:</a:t>
            </a:r>
          </a:p>
          <a:p>
            <a:endParaRPr lang="en-GB" noProof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21744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0469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 txBox="1">
            <a:spLocks noChangeArrowheads="1"/>
          </p:cNvSpPr>
          <p:nvPr userDrawn="1"/>
        </p:nvSpPr>
        <p:spPr bwMode="auto">
          <a:xfrm>
            <a:off x="8111484" y="4779932"/>
            <a:ext cx="3523570" cy="147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GN4-1 EC Review</a:t>
            </a:r>
          </a:p>
          <a:p>
            <a:pPr algn="r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schemeClr val="bg1"/>
                </a:solidFill>
                <a:latin typeface="Arial" charset="0"/>
              </a:rPr>
              <a:t>TBC 2016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Brussels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292" y="287691"/>
            <a:ext cx="1674488" cy="952633"/>
          </a:xfrm>
          <a:prstGeom prst="rect">
            <a:avLst/>
          </a:prstGeom>
        </p:spPr>
      </p:pic>
      <p:sp>
        <p:nvSpPr>
          <p:cNvPr id="15" name="Rectangle 3"/>
          <p:cNvSpPr txBox="1">
            <a:spLocks noChangeArrowheads="1"/>
          </p:cNvSpPr>
          <p:nvPr userDrawn="1"/>
        </p:nvSpPr>
        <p:spPr bwMode="auto">
          <a:xfrm>
            <a:off x="848735" y="5076227"/>
            <a:ext cx="3798887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Presenter Name, Organisation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-19160" y="-47949"/>
            <a:ext cx="12211160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0"/>
            <a:ext cx="9969928" cy="5606618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 userDrawn="1"/>
        </p:nvSpPr>
        <p:spPr bwMode="auto">
          <a:xfrm>
            <a:off x="848735" y="3362037"/>
            <a:ext cx="3523570" cy="10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GN4-2 Period 1 EC Review</a:t>
            </a: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schemeClr val="bg1"/>
                </a:solidFill>
                <a:latin typeface="+mn-lt"/>
              </a:rPr>
              <a:t>November 2017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Brussels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848735" y="2264381"/>
            <a:ext cx="3798887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b="1" dirty="0">
                <a:solidFill>
                  <a:schemeClr val="bg1"/>
                </a:solidFill>
                <a:latin typeface="+mn-lt"/>
              </a:rPr>
              <a:t>Name, GÉANT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 userDrawn="1"/>
        </p:nvSpPr>
        <p:spPr bwMode="auto">
          <a:xfrm>
            <a:off x="848735" y="1246161"/>
            <a:ext cx="883159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WP1: Work Package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E2D7825-E082-46CF-9AD4-04A15F43B42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484770"/>
            <a:ext cx="1531586" cy="66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564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022" y="1502908"/>
            <a:ext cx="10515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8889F07-B6A9-41E1-A7CB-4F89EDE32D5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3"/>
            <a:ext cx="1531586" cy="66459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DD143F2-E706-4718-BDE8-C7C989B63E2E}"/>
              </a:ext>
            </a:extLst>
          </p:cNvPr>
          <p:cNvSpPr txBox="1"/>
          <p:nvPr userDrawn="1"/>
        </p:nvSpPr>
        <p:spPr>
          <a:xfrm>
            <a:off x="457199" y="6523901"/>
            <a:ext cx="27104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GN4-3 / GN4-3N Symposium 2020 </a:t>
            </a:r>
          </a:p>
        </p:txBody>
      </p:sp>
    </p:spTree>
    <p:extLst>
      <p:ext uri="{BB962C8B-B14F-4D97-AF65-F5344CB8AC3E}">
        <p14:creationId xmlns:p14="http://schemas.microsoft.com/office/powerpoint/2010/main" val="1432627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"/>
            <a:ext cx="12206732" cy="133991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A680171-EEFC-4934-83A0-4C8DD61EF9E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3"/>
            <a:ext cx="1531586" cy="66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037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3"/>
          <p:cNvSpPr txBox="1">
            <a:spLocks/>
          </p:cNvSpPr>
          <p:nvPr userDrawn="1"/>
        </p:nvSpPr>
        <p:spPr>
          <a:xfrm>
            <a:off x="8229601" y="2547258"/>
            <a:ext cx="2373086" cy="1523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BD7252-08DD-428D-98B1-D2C5551AFB24}"/>
              </a:ext>
            </a:extLst>
          </p:cNvPr>
          <p:cNvSpPr txBox="1"/>
          <p:nvPr userDrawn="1"/>
        </p:nvSpPr>
        <p:spPr>
          <a:xfrm>
            <a:off x="457199" y="6523901"/>
            <a:ext cx="27104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GN4-3 / GN4-3N Symposium 2020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B080EE0-B230-4D87-A36F-F35E2BEE559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6" y="0"/>
            <a:ext cx="12204706" cy="6916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297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9884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603073" y="3781715"/>
            <a:ext cx="4595949" cy="2171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10614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058" y="150393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-37063" y="6528141"/>
            <a:ext cx="12229062" cy="329859"/>
          </a:xfrm>
          <a:prstGeom prst="rect">
            <a:avLst/>
          </a:prstGeom>
          <a:solidFill>
            <a:srgbClr val="004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39527" y="6523901"/>
            <a:ext cx="569600" cy="32139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26" name="Title Placeholder 25"/>
          <p:cNvSpPr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0845064-9452-4051-96AC-05AE54282E30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3"/>
            <a:ext cx="1531586" cy="66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82" r:id="rId3"/>
    <p:sldLayoutId id="2147483674" r:id="rId4"/>
    <p:sldLayoutId id="2147483683" r:id="rId5"/>
    <p:sldLayoutId id="2147483681" r:id="rId6"/>
  </p:sldLayoutIdLst>
  <p:hf sldNum="0"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i="0" u="none" kern="1200" baseline="0">
          <a:solidFill>
            <a:srgbClr val="FFC0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95" userDrawn="1">
          <p15:clr>
            <a:srgbClr val="F26B43"/>
          </p15:clr>
        </p15:guide>
        <p15:guide id="2" pos="347">
          <p15:clr>
            <a:srgbClr val="F26B43"/>
          </p15:clr>
        </p15:guide>
        <p15:guide id="3" orient="horz" pos="1139" userDrawn="1">
          <p15:clr>
            <a:srgbClr val="F26B43"/>
          </p15:clr>
        </p15:guide>
        <p15:guide id="4" orient="horz" pos="3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1.svg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4.png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image" Target="../media/image7.png"/><Relationship Id="rId7" Type="http://schemas.openxmlformats.org/officeDocument/2006/relationships/image" Target="../media/image12.jpg"/><Relationship Id="rId12" Type="http://schemas.openxmlformats.org/officeDocument/2006/relationships/image" Target="../media/image1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g"/><Relationship Id="rId11" Type="http://schemas.openxmlformats.org/officeDocument/2006/relationships/image" Target="../media/image16.jpg"/><Relationship Id="rId5" Type="http://schemas.openxmlformats.org/officeDocument/2006/relationships/image" Target="../media/image10.jpg"/><Relationship Id="rId10" Type="http://schemas.openxmlformats.org/officeDocument/2006/relationships/image" Target="../media/image15.jpg"/><Relationship Id="rId4" Type="http://schemas.openxmlformats.org/officeDocument/2006/relationships/image" Target="../media/image9.png"/><Relationship Id="rId9" Type="http://schemas.openxmlformats.org/officeDocument/2006/relationships/image" Target="../media/image1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7.png"/><Relationship Id="rId7" Type="http://schemas.openxmlformats.org/officeDocument/2006/relationships/image" Target="../media/image22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11" Type="http://schemas.openxmlformats.org/officeDocument/2006/relationships/image" Target="../media/image26.svg"/><Relationship Id="rId5" Type="http://schemas.openxmlformats.org/officeDocument/2006/relationships/image" Target="../media/image20.emf"/><Relationship Id="rId10" Type="http://schemas.openxmlformats.org/officeDocument/2006/relationships/image" Target="../media/image25.png"/><Relationship Id="rId4" Type="http://schemas.openxmlformats.org/officeDocument/2006/relationships/image" Target="../media/image19.emf"/><Relationship Id="rId9" Type="http://schemas.openxmlformats.org/officeDocument/2006/relationships/image" Target="../media/image24.sv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7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emf"/><Relationship Id="rId3" Type="http://schemas.openxmlformats.org/officeDocument/2006/relationships/image" Target="../media/image7.png"/><Relationship Id="rId7" Type="http://schemas.openxmlformats.org/officeDocument/2006/relationships/image" Target="../media/image3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6" y="0"/>
            <a:ext cx="12204706" cy="6916057"/>
          </a:xfrm>
          <a:prstGeom prst="rect">
            <a:avLst/>
          </a:prstGeom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840187" y="1218190"/>
            <a:ext cx="8721255" cy="662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US" sz="3200" b="1" dirty="0">
                <a:solidFill>
                  <a:srgbClr val="FFC000"/>
                </a:solidFill>
                <a:latin typeface="+mn-lt"/>
              </a:rPr>
              <a:t>Time and Frequency service monitoring and management</a:t>
            </a:r>
            <a:endParaRPr lang="pl-PL" sz="3200" b="1" dirty="0">
              <a:solidFill>
                <a:srgbClr val="FFC000"/>
              </a:solidFill>
              <a:latin typeface="+mn-lt"/>
            </a:endParaRPr>
          </a:p>
          <a:p>
            <a:endParaRPr lang="en-US" sz="3200" b="1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840187" y="4045297"/>
            <a:ext cx="7105208" cy="1539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endParaRPr lang="pl-PL" b="1" dirty="0">
              <a:solidFill>
                <a:schemeClr val="bg1"/>
              </a:solidFill>
              <a:latin typeface="+mn-lt"/>
            </a:endParaRP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pl-PL" b="1" dirty="0">
                <a:solidFill>
                  <a:schemeClr val="bg1"/>
                </a:solidFill>
                <a:latin typeface="+mn-lt"/>
              </a:rPr>
              <a:t>Krzysztof Turza </a:t>
            </a:r>
            <a:br>
              <a:rPr lang="pl-PL" b="1" dirty="0">
                <a:solidFill>
                  <a:schemeClr val="bg1"/>
                </a:solidFill>
                <a:latin typeface="+mn-lt"/>
              </a:rPr>
            </a:br>
            <a:r>
              <a:rPr lang="en-US" b="1" i="1" dirty="0">
                <a:solidFill>
                  <a:schemeClr val="bg1"/>
                </a:solidFill>
                <a:latin typeface="+mn-lt"/>
              </a:rPr>
              <a:t>Poznan Supercomputing and Networking Center</a:t>
            </a:r>
            <a:br>
              <a:rPr lang="pl-PL" b="1" i="1" dirty="0">
                <a:solidFill>
                  <a:schemeClr val="bg1"/>
                </a:solidFill>
                <a:latin typeface="+mn-lt"/>
              </a:rPr>
            </a:br>
            <a:r>
              <a:rPr lang="pl-PL" b="1" i="1" dirty="0">
                <a:solidFill>
                  <a:schemeClr val="bg1"/>
                </a:solidFill>
                <a:latin typeface="+mn-lt"/>
              </a:rPr>
              <a:t>(PSNC - Poland)</a:t>
            </a: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b="1" dirty="0">
              <a:solidFill>
                <a:schemeClr val="bg1"/>
              </a:solidFill>
              <a:latin typeface="+mn-lt"/>
            </a:endParaRP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8595901" y="5876281"/>
            <a:ext cx="3523570" cy="10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br>
              <a:rPr lang="en-US" sz="1800" dirty="0">
                <a:solidFill>
                  <a:schemeClr val="bg1"/>
                </a:solidFill>
                <a:latin typeface="+mn-lt"/>
              </a:rPr>
            </a:br>
            <a:r>
              <a:rPr lang="cs-CZ" sz="1800" dirty="0">
                <a:solidFill>
                  <a:schemeClr val="bg1"/>
                </a:solidFill>
                <a:latin typeface="+mn-lt"/>
              </a:rPr>
              <a:t>17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 February 202</a:t>
            </a:r>
            <a:r>
              <a:rPr lang="cs-CZ" sz="1800" dirty="0">
                <a:solidFill>
                  <a:schemeClr val="bg1"/>
                </a:solidFill>
                <a:latin typeface="+mn-lt"/>
              </a:rPr>
              <a:t>3</a:t>
            </a: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D2B5929-DFC2-4A6E-B018-CFEBE347F1C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6028" y="409108"/>
            <a:ext cx="1669177" cy="724298"/>
          </a:xfrm>
          <a:prstGeom prst="rect">
            <a:avLst/>
          </a:prstGeom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4DD8C736-81B7-4287-BF7F-50590D295E2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935" y="1357065"/>
            <a:ext cx="1732270" cy="637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5893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30D77C0C-C617-4D66-898D-4C7F6A15A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Levels of responsibility for metrological networks - examples </a:t>
            </a:r>
            <a:endParaRPr lang="en-GB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47856B51-4CDE-4917-B15C-9460A052B9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039" y="373392"/>
            <a:ext cx="1732270" cy="637317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85730505-44AC-F30D-4641-AF5581963E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672" y="2133600"/>
            <a:ext cx="5241155" cy="3841018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153CC303-F7F5-EE21-6F4A-CA5C8D16F7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6594" y="2021841"/>
            <a:ext cx="5504671" cy="4014152"/>
          </a:xfrm>
          <a:prstGeom prst="rect">
            <a:avLst/>
          </a:prstGeom>
        </p:spPr>
      </p:pic>
      <p:sp>
        <p:nvSpPr>
          <p:cNvPr id="2" name="pole tekstowe 1">
            <a:extLst>
              <a:ext uri="{FF2B5EF4-FFF2-40B4-BE49-F238E27FC236}">
                <a16:creationId xmlns:a16="http://schemas.microsoft.com/office/drawing/2014/main" id="{C08E19C5-CCFE-45B4-A49C-89EA2567DEC2}"/>
              </a:ext>
            </a:extLst>
          </p:cNvPr>
          <p:cNvSpPr txBox="1"/>
          <p:nvPr/>
        </p:nvSpPr>
        <p:spPr>
          <a:xfrm>
            <a:off x="2376574" y="1560176"/>
            <a:ext cx="1200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b="1" dirty="0">
                <a:solidFill>
                  <a:srgbClr val="004359"/>
                </a:solidFill>
                <a:latin typeface="Calibri" panose="020F0502020204030204"/>
              </a:rPr>
              <a:t>FRANCE</a:t>
            </a:r>
            <a:endParaRPr lang="en-GB" sz="2400" b="1" dirty="0">
              <a:solidFill>
                <a:srgbClr val="004359"/>
              </a:solidFill>
              <a:latin typeface="Calibri" panose="020F0502020204030204"/>
            </a:endParaRP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110A972E-4688-4A42-BE7A-A4D81E532626}"/>
              </a:ext>
            </a:extLst>
          </p:cNvPr>
          <p:cNvSpPr txBox="1"/>
          <p:nvPr/>
        </p:nvSpPr>
        <p:spPr>
          <a:xfrm>
            <a:off x="8004781" y="1560175"/>
            <a:ext cx="12682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b="1" dirty="0">
                <a:solidFill>
                  <a:srgbClr val="004359"/>
                </a:solidFill>
                <a:latin typeface="Calibri" panose="020F0502020204030204"/>
              </a:rPr>
              <a:t>POLAND</a:t>
            </a:r>
            <a:endParaRPr lang="en-GB" sz="2400" b="1" dirty="0">
              <a:solidFill>
                <a:srgbClr val="004359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5555771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30D77C0C-C617-4D66-898D-4C7F6A15A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might surprise network administrators</a:t>
            </a:r>
            <a:r>
              <a:rPr lang="pl-PL" dirty="0"/>
              <a:t> (1)</a:t>
            </a:r>
            <a:r>
              <a:rPr lang="en-US" dirty="0"/>
              <a:t> </a:t>
            </a:r>
            <a:endParaRPr lang="en-GB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47856B51-4CDE-4917-B15C-9460A052B9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039" y="373392"/>
            <a:ext cx="1732270" cy="637317"/>
          </a:xfrm>
          <a:prstGeom prst="rect">
            <a:avLst/>
          </a:prstGeom>
        </p:spPr>
      </p:pic>
      <p:sp>
        <p:nvSpPr>
          <p:cNvPr id="2" name="pole tekstowe 1">
            <a:extLst>
              <a:ext uri="{FF2B5EF4-FFF2-40B4-BE49-F238E27FC236}">
                <a16:creationId xmlns:a16="http://schemas.microsoft.com/office/drawing/2014/main" id="{4BDA9DD2-9CCF-BD72-E516-C03DBF802E1A}"/>
              </a:ext>
            </a:extLst>
          </p:cNvPr>
          <p:cNvSpPr txBox="1"/>
          <p:nvPr/>
        </p:nvSpPr>
        <p:spPr>
          <a:xfrm>
            <a:off x="404552" y="1579948"/>
            <a:ext cx="104639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4359"/>
                </a:solidFill>
                <a:latin typeface="Calibri" panose="020F0502020204030204"/>
              </a:rPr>
              <a:t>Reflections and Rayleigh scattering in two-way systems can be a serious</a:t>
            </a:r>
            <a:r>
              <a:rPr lang="pl-PL" sz="2400" b="1" dirty="0">
                <a:solidFill>
                  <a:srgbClr val="004359"/>
                </a:solidFill>
                <a:latin typeface="Calibri" panose="020F0502020204030204"/>
              </a:rPr>
              <a:t> </a:t>
            </a:r>
            <a:r>
              <a:rPr lang="en-US" sz="2400" b="1" dirty="0">
                <a:solidFill>
                  <a:srgbClr val="004359"/>
                </a:solidFill>
                <a:latin typeface="Calibri" panose="020F0502020204030204"/>
              </a:rPr>
              <a:t>problem</a:t>
            </a:r>
            <a:endParaRPr lang="pl-PL" sz="2400" b="1" dirty="0">
              <a:solidFill>
                <a:srgbClr val="004359"/>
              </a:solidFill>
              <a:latin typeface="Calibri" panose="020F0502020204030204"/>
            </a:endParaRPr>
          </a:p>
        </p:txBody>
      </p:sp>
      <p:pic>
        <p:nvPicPr>
          <p:cNvPr id="4" name="Picture 79">
            <a:extLst>
              <a:ext uri="{FF2B5EF4-FFF2-40B4-BE49-F238E27FC236}">
                <a16:creationId xmlns:a16="http://schemas.microsoft.com/office/drawing/2014/main" id="{29DDB311-5A07-946C-51DC-A5BD503A3A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085" y="2187143"/>
            <a:ext cx="9141865" cy="2004462"/>
          </a:xfrm>
          <a:prstGeom prst="rect">
            <a:avLst/>
          </a:prstGeom>
          <a:noFill/>
        </p:spPr>
      </p:pic>
      <p:sp>
        <p:nvSpPr>
          <p:cNvPr id="8" name="pole tekstowe 7">
            <a:extLst>
              <a:ext uri="{FF2B5EF4-FFF2-40B4-BE49-F238E27FC236}">
                <a16:creationId xmlns:a16="http://schemas.microsoft.com/office/drawing/2014/main" id="{96B7DBF9-83DF-E282-DFB3-A24F3CAE44CD}"/>
              </a:ext>
            </a:extLst>
          </p:cNvPr>
          <p:cNvSpPr txBox="1"/>
          <p:nvPr/>
        </p:nvSpPr>
        <p:spPr>
          <a:xfrm>
            <a:off x="37036" y="4462770"/>
            <a:ext cx="273243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l-PL" sz="2000" b="1" dirty="0" err="1">
                <a:solidFill>
                  <a:srgbClr val="004359"/>
                </a:solidFill>
              </a:rPr>
              <a:t>Amplifier</a:t>
            </a:r>
            <a:r>
              <a:rPr lang="pl-PL" sz="2000" b="1" dirty="0">
                <a:solidFill>
                  <a:srgbClr val="004359"/>
                </a:solidFill>
              </a:rPr>
              <a:t> </a:t>
            </a:r>
            <a:r>
              <a:rPr lang="pl-PL" sz="2000" b="1" dirty="0" err="1">
                <a:solidFill>
                  <a:srgbClr val="004359"/>
                </a:solidFill>
              </a:rPr>
              <a:t>lasing</a:t>
            </a:r>
            <a:r>
              <a:rPr lang="pl-PL" sz="2000" b="1" dirty="0">
                <a:solidFill>
                  <a:srgbClr val="004359"/>
                </a:solidFill>
              </a:rPr>
              <a:t> </a:t>
            </a:r>
            <a:r>
              <a:rPr lang="pl-PL" sz="2000" dirty="0">
                <a:solidFill>
                  <a:srgbClr val="004359"/>
                </a:solidFill>
              </a:rPr>
              <a:t>(</a:t>
            </a:r>
            <a:r>
              <a:rPr lang="pl-PL" sz="2000" dirty="0" err="1">
                <a:solidFill>
                  <a:srgbClr val="004359"/>
                </a:solidFill>
              </a:rPr>
              <a:t>oscillating</a:t>
            </a:r>
            <a:r>
              <a:rPr lang="pl-PL" sz="2000" dirty="0">
                <a:solidFill>
                  <a:srgbClr val="004359"/>
                </a:solidFill>
              </a:rPr>
              <a:t>) </a:t>
            </a:r>
            <a:r>
              <a:rPr lang="pl-PL" sz="2000" dirty="0" err="1">
                <a:solidFill>
                  <a:srgbClr val="004359"/>
                </a:solidFill>
              </a:rPr>
              <a:t>issue</a:t>
            </a:r>
            <a:endParaRPr lang="pl-PL" sz="2000" dirty="0">
              <a:solidFill>
                <a:srgbClr val="004359"/>
              </a:solidFill>
            </a:endParaRPr>
          </a:p>
          <a:p>
            <a:pPr algn="ctr"/>
            <a:endParaRPr lang="pl-PL" sz="2000" dirty="0">
              <a:solidFill>
                <a:srgbClr val="004359"/>
              </a:solidFill>
            </a:endParaRPr>
          </a:p>
          <a:p>
            <a:pPr algn="ctr"/>
            <a:r>
              <a:rPr lang="pl-PL" sz="2000" dirty="0">
                <a:solidFill>
                  <a:srgbClr val="004359"/>
                </a:solidFill>
              </a:rPr>
              <a:t>2G &gt; R1+R2</a:t>
            </a:r>
          </a:p>
        </p:txBody>
      </p:sp>
      <p:pic>
        <p:nvPicPr>
          <p:cNvPr id="14" name="Obraz 13">
            <a:extLst>
              <a:ext uri="{FF2B5EF4-FFF2-40B4-BE49-F238E27FC236}">
                <a16:creationId xmlns:a16="http://schemas.microsoft.com/office/drawing/2014/main" id="{98F9806F-3593-9782-64F4-66F52EC8C3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68275" y="4142177"/>
            <a:ext cx="5087980" cy="2308324"/>
          </a:xfrm>
          <a:prstGeom prst="rect">
            <a:avLst/>
          </a:prstGeom>
        </p:spPr>
      </p:pic>
      <p:sp>
        <p:nvSpPr>
          <p:cNvPr id="15" name="pole tekstowe 14">
            <a:extLst>
              <a:ext uri="{FF2B5EF4-FFF2-40B4-BE49-F238E27FC236}">
                <a16:creationId xmlns:a16="http://schemas.microsoft.com/office/drawing/2014/main" id="{E498A124-76B2-5624-9B31-DC660464FE82}"/>
              </a:ext>
            </a:extLst>
          </p:cNvPr>
          <p:cNvSpPr txBox="1"/>
          <p:nvPr/>
        </p:nvSpPr>
        <p:spPr>
          <a:xfrm>
            <a:off x="8056255" y="4462770"/>
            <a:ext cx="383094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004359"/>
                </a:solidFill>
              </a:rPr>
              <a:t>Light generated by oscillating amplifiers is extremely chaotic both in terms of optical spectrum, and also in time domain. </a:t>
            </a:r>
            <a:endParaRPr lang="pl-PL" sz="2000" dirty="0">
              <a:solidFill>
                <a:srgbClr val="0043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849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30D77C0C-C617-4D66-898D-4C7F6A15A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might surprise network administrators</a:t>
            </a:r>
            <a:r>
              <a:rPr lang="pl-PL" dirty="0"/>
              <a:t> (2)</a:t>
            </a:r>
            <a:r>
              <a:rPr lang="en-US" dirty="0"/>
              <a:t> </a:t>
            </a:r>
            <a:endParaRPr lang="en-GB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47856B51-4CDE-4917-B15C-9460A052B9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039" y="373392"/>
            <a:ext cx="1732270" cy="637317"/>
          </a:xfrm>
          <a:prstGeom prst="rect">
            <a:avLst/>
          </a:prstGeom>
        </p:spPr>
      </p:pic>
      <p:sp>
        <p:nvSpPr>
          <p:cNvPr id="2" name="pole tekstowe 1">
            <a:extLst>
              <a:ext uri="{FF2B5EF4-FFF2-40B4-BE49-F238E27FC236}">
                <a16:creationId xmlns:a16="http://schemas.microsoft.com/office/drawing/2014/main" id="{4BDA9DD2-9CCF-BD72-E516-C03DBF802E1A}"/>
              </a:ext>
            </a:extLst>
          </p:cNvPr>
          <p:cNvSpPr txBox="1"/>
          <p:nvPr/>
        </p:nvSpPr>
        <p:spPr>
          <a:xfrm>
            <a:off x="404552" y="1579948"/>
            <a:ext cx="48931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4359"/>
                </a:solidFill>
                <a:latin typeface="Calibri" panose="020F0502020204030204"/>
              </a:rPr>
              <a:t>Stimulated Brillouin Scattering (SBS</a:t>
            </a:r>
            <a:r>
              <a:rPr lang="pl-PL" sz="2400" b="1" dirty="0">
                <a:solidFill>
                  <a:srgbClr val="004359"/>
                </a:solidFill>
                <a:latin typeface="Calibri" panose="020F0502020204030204"/>
              </a:rPr>
              <a:t>)</a:t>
            </a:r>
            <a:endParaRPr lang="pl-PL" sz="2400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2F9968B5-E00D-AE43-9F74-11CDAF989427}"/>
              </a:ext>
            </a:extLst>
          </p:cNvPr>
          <p:cNvSpPr txBox="1"/>
          <p:nvPr/>
        </p:nvSpPr>
        <p:spPr>
          <a:xfrm>
            <a:off x="770238" y="4462404"/>
            <a:ext cx="10651524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4359"/>
                </a:solidFill>
              </a:rPr>
              <a:t>Stimulated Brillouin Scattering is very narrowband (10 MHz) process </a:t>
            </a:r>
            <a:br>
              <a:rPr lang="en-US" sz="2000" dirty="0">
                <a:solidFill>
                  <a:srgbClr val="004359"/>
                </a:solidFill>
              </a:rPr>
            </a:br>
            <a:r>
              <a:rPr lang="en-US" sz="2000" dirty="0">
                <a:solidFill>
                  <a:srgbClr val="004359"/>
                </a:solidFill>
              </a:rPr>
              <a:t>and so generally not observed in modulated data signals</a:t>
            </a:r>
            <a:r>
              <a:rPr lang="pl-PL" sz="2000" dirty="0">
                <a:solidFill>
                  <a:srgbClr val="004359"/>
                </a:solidFill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4359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4359"/>
                </a:solidFill>
              </a:rPr>
              <a:t>In particular, it is a limitation on the maximum optical power of OC signals, </a:t>
            </a:r>
            <a:br>
              <a:rPr lang="pl-PL" sz="2000" dirty="0">
                <a:solidFill>
                  <a:srgbClr val="004359"/>
                </a:solidFill>
              </a:rPr>
            </a:br>
            <a:r>
              <a:rPr lang="en-US" sz="2000" dirty="0">
                <a:solidFill>
                  <a:srgbClr val="004359"/>
                </a:solidFill>
              </a:rPr>
              <a:t>however</a:t>
            </a:r>
            <a:r>
              <a:rPr lang="pl-PL" sz="2000" dirty="0">
                <a:solidFill>
                  <a:srgbClr val="004359"/>
                </a:solidFill>
              </a:rPr>
              <a:t> ... </a:t>
            </a:r>
          </a:p>
        </p:txBody>
      </p:sp>
      <p:pic>
        <p:nvPicPr>
          <p:cNvPr id="7" name="Picture 2134399090">
            <a:extLst>
              <a:ext uri="{FF2B5EF4-FFF2-40B4-BE49-F238E27FC236}">
                <a16:creationId xmlns:a16="http://schemas.microsoft.com/office/drawing/2014/main" id="{5C98D170-FF47-83C5-FC60-2FDB820F80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3230" y="2285221"/>
            <a:ext cx="3298190" cy="193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7671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30D77C0C-C617-4D66-898D-4C7F6A15A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might surprise network administrators</a:t>
            </a:r>
            <a:r>
              <a:rPr lang="pl-PL" dirty="0"/>
              <a:t> (3)</a:t>
            </a:r>
            <a:r>
              <a:rPr lang="en-US" dirty="0"/>
              <a:t> </a:t>
            </a:r>
            <a:endParaRPr lang="en-GB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47856B51-4CDE-4917-B15C-9460A052B9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039" y="373392"/>
            <a:ext cx="1732270" cy="637317"/>
          </a:xfrm>
          <a:prstGeom prst="rect">
            <a:avLst/>
          </a:prstGeom>
        </p:spPr>
      </p:pic>
      <p:sp>
        <p:nvSpPr>
          <p:cNvPr id="2" name="pole tekstowe 1">
            <a:extLst>
              <a:ext uri="{FF2B5EF4-FFF2-40B4-BE49-F238E27FC236}">
                <a16:creationId xmlns:a16="http://schemas.microsoft.com/office/drawing/2014/main" id="{4BDA9DD2-9CCF-BD72-E516-C03DBF802E1A}"/>
              </a:ext>
            </a:extLst>
          </p:cNvPr>
          <p:cNvSpPr txBox="1"/>
          <p:nvPr/>
        </p:nvSpPr>
        <p:spPr>
          <a:xfrm>
            <a:off x="330412" y="1641732"/>
            <a:ext cx="322833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>
                <a:solidFill>
                  <a:srgbClr val="004359"/>
                </a:solidFill>
              </a:rPr>
              <a:t>… h</a:t>
            </a:r>
            <a:r>
              <a:rPr lang="en-US" sz="2000" dirty="0" err="1">
                <a:solidFill>
                  <a:srgbClr val="004359"/>
                </a:solidFill>
              </a:rPr>
              <a:t>igh</a:t>
            </a:r>
            <a:r>
              <a:rPr lang="en-US" sz="2000" dirty="0">
                <a:solidFill>
                  <a:srgbClr val="004359"/>
                </a:solidFill>
              </a:rPr>
              <a:t> optical signal </a:t>
            </a:r>
            <a:r>
              <a:rPr lang="en-US" sz="2000" dirty="0" err="1">
                <a:solidFill>
                  <a:srgbClr val="004359"/>
                </a:solidFill>
              </a:rPr>
              <a:t>copropagated</a:t>
            </a:r>
            <a:r>
              <a:rPr lang="en-US" sz="2000" dirty="0">
                <a:solidFill>
                  <a:srgbClr val="004359"/>
                </a:solidFill>
              </a:rPr>
              <a:t> with Raman pump can cause so-called </a:t>
            </a:r>
            <a:r>
              <a:rPr lang="pl-PL" sz="2000" dirty="0">
                <a:solidFill>
                  <a:srgbClr val="004359"/>
                </a:solidFill>
              </a:rPr>
              <a:t>„</a:t>
            </a:r>
            <a:r>
              <a:rPr lang="en-US" sz="2000" dirty="0">
                <a:solidFill>
                  <a:srgbClr val="004359"/>
                </a:solidFill>
              </a:rPr>
              <a:t>optical comb</a:t>
            </a:r>
            <a:r>
              <a:rPr lang="pl-PL" sz="2000" dirty="0">
                <a:solidFill>
                  <a:srgbClr val="004359"/>
                </a:solidFill>
              </a:rPr>
              <a:t>”</a:t>
            </a:r>
            <a:r>
              <a:rPr lang="en-US" sz="2000" dirty="0">
                <a:solidFill>
                  <a:srgbClr val="004359"/>
                </a:solidFill>
              </a:rPr>
              <a:t> (due to SBS, Rayleigh) </a:t>
            </a:r>
            <a:endParaRPr lang="pl-PL" sz="2000" dirty="0">
              <a:solidFill>
                <a:srgbClr val="004359"/>
              </a:solidFill>
            </a:endParaRPr>
          </a:p>
        </p:txBody>
      </p:sp>
      <p:pic>
        <p:nvPicPr>
          <p:cNvPr id="4" name="Picture 1402162672">
            <a:extLst>
              <a:ext uri="{FF2B5EF4-FFF2-40B4-BE49-F238E27FC236}">
                <a16:creationId xmlns:a16="http://schemas.microsoft.com/office/drawing/2014/main" id="{36D18D6D-1256-A7DF-8F9C-16CF0FD170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400" y="1512658"/>
            <a:ext cx="6720909" cy="4144789"/>
          </a:xfrm>
          <a:prstGeom prst="rect">
            <a:avLst/>
          </a:prstGeom>
        </p:spPr>
      </p:pic>
      <p:pic>
        <p:nvPicPr>
          <p:cNvPr id="19" name="Picture 2">
            <a:extLst>
              <a:ext uri="{FF2B5EF4-FFF2-40B4-BE49-F238E27FC236}">
                <a16:creationId xmlns:a16="http://schemas.microsoft.com/office/drawing/2014/main" id="{AE802464-7558-B401-F6DD-532818A726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3529" y="3035469"/>
            <a:ext cx="4718697" cy="3313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39268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30D77C0C-C617-4D66-898D-4C7F6A15A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might surprise network administrators</a:t>
            </a:r>
            <a:r>
              <a:rPr lang="pl-PL" dirty="0"/>
              <a:t> (4)</a:t>
            </a:r>
            <a:r>
              <a:rPr lang="en-US" dirty="0"/>
              <a:t> </a:t>
            </a:r>
            <a:endParaRPr lang="en-GB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47856B51-4CDE-4917-B15C-9460A052B9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039" y="373392"/>
            <a:ext cx="1732270" cy="637317"/>
          </a:xfrm>
          <a:prstGeom prst="rect">
            <a:avLst/>
          </a:prstGeom>
        </p:spPr>
      </p:pic>
      <p:sp>
        <p:nvSpPr>
          <p:cNvPr id="2" name="pole tekstowe 1">
            <a:extLst>
              <a:ext uri="{FF2B5EF4-FFF2-40B4-BE49-F238E27FC236}">
                <a16:creationId xmlns:a16="http://schemas.microsoft.com/office/drawing/2014/main" id="{4BDA9DD2-9CCF-BD72-E516-C03DBF802E1A}"/>
              </a:ext>
            </a:extLst>
          </p:cNvPr>
          <p:cNvSpPr txBox="1"/>
          <p:nvPr/>
        </p:nvSpPr>
        <p:spPr>
          <a:xfrm>
            <a:off x="330411" y="1481092"/>
            <a:ext cx="10753599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4359"/>
                </a:solidFill>
                <a:latin typeface="Calibri" panose="020F0502020204030204"/>
              </a:rPr>
              <a:t>Other issues:</a:t>
            </a:r>
            <a:endParaRPr lang="pl-PL" sz="2400" b="1" dirty="0">
              <a:solidFill>
                <a:srgbClr val="004359"/>
              </a:solidFill>
              <a:latin typeface="Calibri" panose="020F0502020204030204"/>
            </a:endParaRPr>
          </a:p>
          <a:p>
            <a:endParaRPr lang="pl-P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4359"/>
                </a:solidFill>
              </a:rPr>
              <a:t>Changing the level of Raman gain also changes the gain of metrology signals</a:t>
            </a:r>
            <a:r>
              <a:rPr lang="pl-PL" sz="2000" dirty="0">
                <a:solidFill>
                  <a:srgbClr val="004359"/>
                </a:solidFill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l-PL" sz="2000" dirty="0">
              <a:solidFill>
                <a:srgbClr val="004359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4359"/>
                </a:solidFill>
              </a:rPr>
              <a:t>The need to calibrate the time transfer (total line delay) - without this the time signal is useless. The calibration procedure is usually well described but requires in different devices but usually requires a time interval counter which is not "standard equipment of networkers" </a:t>
            </a:r>
            <a:endParaRPr lang="pl-PL" sz="2000" dirty="0">
              <a:solidFill>
                <a:srgbClr val="004359"/>
              </a:solidFill>
            </a:endParaRPr>
          </a:p>
          <a:p>
            <a:endParaRPr lang="pl-PL" sz="2400" dirty="0"/>
          </a:p>
          <a:p>
            <a:r>
              <a:rPr lang="en-US" sz="2400" b="1" dirty="0">
                <a:solidFill>
                  <a:srgbClr val="004359"/>
                </a:solidFill>
                <a:latin typeface="Calibri" panose="020F0502020204030204"/>
              </a:rPr>
              <a:t>In summary: </a:t>
            </a:r>
            <a:br>
              <a:rPr lang="pl-PL" sz="2400" dirty="0"/>
            </a:br>
            <a:endParaRPr lang="pl-PL" sz="2000" dirty="0">
              <a:solidFill>
                <a:srgbClr val="004359"/>
              </a:solidFill>
            </a:endParaRPr>
          </a:p>
          <a:p>
            <a:r>
              <a:rPr lang="pl-PL" sz="2000" b="1" dirty="0">
                <a:solidFill>
                  <a:srgbClr val="C00000"/>
                </a:solidFill>
              </a:rPr>
              <a:t>T</a:t>
            </a:r>
            <a:r>
              <a:rPr lang="en-US" sz="2000" b="1" dirty="0">
                <a:solidFill>
                  <a:srgbClr val="C00000"/>
                </a:solidFill>
              </a:rPr>
              <a:t>here is a need for close cooperation between "metrologists" and "networkers" </a:t>
            </a:r>
            <a:br>
              <a:rPr lang="pl-PL" sz="2000" b="1" dirty="0">
                <a:solidFill>
                  <a:srgbClr val="C00000"/>
                </a:solidFill>
              </a:rPr>
            </a:br>
            <a:r>
              <a:rPr lang="en-US" sz="2000" b="1" dirty="0">
                <a:solidFill>
                  <a:srgbClr val="C00000"/>
                </a:solidFill>
              </a:rPr>
              <a:t>in the management of T/F transfer service</a:t>
            </a:r>
            <a:r>
              <a:rPr lang="pl-PL" sz="2000" b="1" dirty="0">
                <a:solidFill>
                  <a:srgbClr val="C00000"/>
                </a:solidFill>
              </a:rPr>
              <a:t>s</a:t>
            </a:r>
          </a:p>
        </p:txBody>
      </p:sp>
      <p:pic>
        <p:nvPicPr>
          <p:cNvPr id="6" name="Grafika 5" descr="Koła zębate z wypełnieniem pełnym">
            <a:extLst>
              <a:ext uri="{FF2B5EF4-FFF2-40B4-BE49-F238E27FC236}">
                <a16:creationId xmlns:a16="http://schemas.microsoft.com/office/drawing/2014/main" id="{241C3243-F2BE-4384-B040-E348F29C38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135073" y="4708691"/>
            <a:ext cx="1670103" cy="1670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7652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30D77C0C-C617-4D66-898D-4C7F6A15A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T&amp;F connections in Europe</a:t>
            </a: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5B7A3BD9-B53D-40C0-8CFD-61A689941B8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523" y="1485899"/>
            <a:ext cx="8519637" cy="5006341"/>
          </a:xfrm>
          <a:prstGeom prst="rect">
            <a:avLst/>
          </a:prstGeom>
        </p:spPr>
      </p:pic>
      <p:pic>
        <p:nvPicPr>
          <p:cNvPr id="5" name="Obraz 4">
            <a:extLst>
              <a:ext uri="{FF2B5EF4-FFF2-40B4-BE49-F238E27FC236}">
                <a16:creationId xmlns:a16="http://schemas.microsoft.com/office/drawing/2014/main" id="{47856B51-4CDE-4917-B15C-9460A052B98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039" y="373392"/>
            <a:ext cx="1732270" cy="637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0390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30D77C0C-C617-4D66-898D-4C7F6A15A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The CLONETS-DS </a:t>
            </a:r>
            <a:r>
              <a:rPr lang="pl-PL" dirty="0" err="1"/>
              <a:t>vision</a:t>
            </a:r>
            <a:r>
              <a:rPr lang="pl-PL" dirty="0"/>
              <a:t> of a network</a:t>
            </a:r>
            <a:endParaRPr lang="en-GB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47856B51-4CDE-4917-B15C-9460A052B9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039" y="373392"/>
            <a:ext cx="1732270" cy="637317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A9A4A60A-BED7-06A8-D010-38E8DCA717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523" y="1479359"/>
            <a:ext cx="9712960" cy="5005249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E1AD85F8-86E7-4EBC-8863-509C6219A7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79382" y="5841627"/>
            <a:ext cx="2800203" cy="81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9924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30D77C0C-C617-4D66-898D-4C7F6A15A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CLONETS-DS </a:t>
            </a:r>
            <a:r>
              <a:rPr lang="pl-PL" dirty="0" err="1"/>
              <a:t>Results</a:t>
            </a:r>
            <a:r>
              <a:rPr lang="pl-PL" dirty="0"/>
              <a:t> – </a:t>
            </a:r>
            <a:r>
              <a:rPr lang="pl-PL" dirty="0" err="1"/>
              <a:t>RINGs</a:t>
            </a:r>
            <a:r>
              <a:rPr lang="pl-PL" dirty="0"/>
              <a:t> </a:t>
            </a:r>
            <a:r>
              <a:rPr lang="pl-PL" dirty="0" err="1"/>
              <a:t>topology</a:t>
            </a:r>
            <a:endParaRPr lang="en-GB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47856B51-4CDE-4917-B15C-9460A052B9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039" y="373392"/>
            <a:ext cx="1732270" cy="637317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EDD5740-FB08-49AE-BD73-B1F27FB6AE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5020" y="1357736"/>
            <a:ext cx="6316980" cy="5410752"/>
          </a:xfrm>
          <a:prstGeom prst="rect">
            <a:avLst/>
          </a:prstGeom>
        </p:spPr>
      </p:pic>
      <p:sp>
        <p:nvSpPr>
          <p:cNvPr id="8" name="pole tekstowe 7">
            <a:extLst>
              <a:ext uri="{FF2B5EF4-FFF2-40B4-BE49-F238E27FC236}">
                <a16:creationId xmlns:a16="http://schemas.microsoft.com/office/drawing/2014/main" id="{297BD442-032D-4AF9-9404-DFF6687779C5}"/>
              </a:ext>
            </a:extLst>
          </p:cNvPr>
          <p:cNvSpPr txBox="1"/>
          <p:nvPr/>
        </p:nvSpPr>
        <p:spPr>
          <a:xfrm>
            <a:off x="193400" y="2724284"/>
            <a:ext cx="6247351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4359"/>
                </a:solidFill>
              </a:rPr>
              <a:t>Benefits: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4359"/>
                </a:solidFill>
              </a:rPr>
              <a:t>allows the incorporation of national implementations</a:t>
            </a:r>
            <a:endParaRPr lang="pl-PL" sz="2000" dirty="0">
              <a:solidFill>
                <a:srgbClr val="004359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4359"/>
                </a:solidFill>
              </a:rPr>
              <a:t>allows the implementation of different techniques</a:t>
            </a:r>
            <a:endParaRPr lang="pl-PL" sz="2000" dirty="0">
              <a:solidFill>
                <a:srgbClr val="004359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4359"/>
                </a:solidFill>
              </a:rPr>
              <a:t>no constraint regarding dark channel or dark fibre</a:t>
            </a:r>
            <a:endParaRPr lang="pl-PL" sz="2000" dirty="0">
              <a:solidFill>
                <a:srgbClr val="004359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4359"/>
                </a:solidFill>
              </a:rPr>
              <a:t>no predetermined provider (NREN, GEANT, company...)</a:t>
            </a:r>
            <a:endParaRPr lang="pl-PL" sz="2000" dirty="0">
              <a:solidFill>
                <a:srgbClr val="004359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4359"/>
                </a:solidFill>
              </a:rPr>
              <a:t>open, expandable, adaptable structure</a:t>
            </a:r>
            <a:endParaRPr lang="pl-PL" sz="2000" dirty="0">
              <a:solidFill>
                <a:srgbClr val="004359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4359"/>
                </a:solidFill>
              </a:rPr>
              <a:t>easy implementation of novel concepts</a:t>
            </a:r>
            <a:endParaRPr lang="pl-PL" sz="2000" dirty="0">
              <a:solidFill>
                <a:srgbClr val="004359"/>
              </a:solidFill>
            </a:endParaRPr>
          </a:p>
          <a:p>
            <a:endParaRPr lang="pl-PL" dirty="0"/>
          </a:p>
          <a:p>
            <a:endParaRPr lang="en-GB" dirty="0"/>
          </a:p>
        </p:txBody>
      </p:sp>
      <p:pic>
        <p:nvPicPr>
          <p:cNvPr id="9" name="Obraz 8">
            <a:extLst>
              <a:ext uri="{FF2B5EF4-FFF2-40B4-BE49-F238E27FC236}">
                <a16:creationId xmlns:a16="http://schemas.microsoft.com/office/drawing/2014/main" id="{6A9E924C-5EA9-4F8B-9038-051FA660F9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6993" y="5841627"/>
            <a:ext cx="2800203" cy="81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7425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848735" y="2718827"/>
            <a:ext cx="4400273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cs-CZ" dirty="0">
                <a:solidFill>
                  <a:schemeClr val="bg1"/>
                </a:solidFill>
                <a:latin typeface="+mn-lt"/>
              </a:rPr>
              <a:t>kturza@man.poznan.pl</a:t>
            </a: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endParaRPr lang="cs-CZ" dirty="0">
              <a:solidFill>
                <a:schemeClr val="bg1"/>
              </a:solidFill>
              <a:latin typeface="+mn-lt"/>
            </a:endParaRP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dirty="0">
              <a:solidFill>
                <a:schemeClr val="bg1"/>
              </a:solidFill>
              <a:latin typeface="+mn-lt"/>
            </a:endParaRP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848735" y="1459258"/>
            <a:ext cx="539732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4800" b="1" dirty="0">
                <a:solidFill>
                  <a:schemeClr val="accent4"/>
                </a:solidFill>
                <a:latin typeface="+mn-lt"/>
              </a:rPr>
              <a:t>Thank you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3E1B6984-2D0E-4A05-AD96-528A6A06DD35}"/>
              </a:ext>
            </a:extLst>
          </p:cNvPr>
          <p:cNvSpPr/>
          <p:nvPr/>
        </p:nvSpPr>
        <p:spPr>
          <a:xfrm>
            <a:off x="304800" y="5554765"/>
            <a:ext cx="11582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i="1" dirty="0">
                <a:solidFill>
                  <a:srgbClr val="FFFFFF"/>
                </a:solidFill>
                <a:latin typeface="+mj-lt"/>
              </a:rPr>
              <a:t>The scientific work is published for the realization of the international project co-financed by Polish Ministry of Science and Higher Education in the years 2019 - 2022 from financial resources of the </a:t>
            </a:r>
            <a:r>
              <a:rPr lang="en-US" sz="1600" i="1" dirty="0" err="1">
                <a:solidFill>
                  <a:srgbClr val="FFFFFF"/>
                </a:solidFill>
                <a:latin typeface="+mj-lt"/>
              </a:rPr>
              <a:t>programme</a:t>
            </a:r>
            <a:r>
              <a:rPr lang="en-US" sz="1600" i="1" dirty="0">
                <a:solidFill>
                  <a:srgbClr val="FFFFFF"/>
                </a:solidFill>
                <a:latin typeface="+mj-lt"/>
              </a:rPr>
              <a:t> entitled "PMW"; Agreement No. 5023/H2020/2019/2 </a:t>
            </a:r>
            <a:endParaRPr lang="pl-PL" sz="1600" i="1" dirty="0">
              <a:solidFill>
                <a:srgbClr val="FFFFFF"/>
              </a:solidFill>
              <a:latin typeface="+mj-lt"/>
            </a:endParaRPr>
          </a:p>
          <a:p>
            <a:pPr algn="just"/>
            <a:endParaRPr lang="pl-PL" sz="1600" i="1" dirty="0">
              <a:solidFill>
                <a:srgbClr val="FFFFFF"/>
              </a:solidFill>
              <a:latin typeface="+mj-lt"/>
            </a:endParaRPr>
          </a:p>
          <a:p>
            <a:pPr algn="just"/>
            <a:r>
              <a:rPr lang="en-GB" sz="1600" i="1" dirty="0">
                <a:solidFill>
                  <a:srgbClr val="FFFFFF"/>
                </a:solidFill>
                <a:latin typeface="+mj-lt"/>
              </a:rPr>
              <a:t>Th</a:t>
            </a:r>
            <a:r>
              <a:rPr lang="pl-PL" sz="1600" i="1" dirty="0">
                <a:solidFill>
                  <a:srgbClr val="FFFFFF"/>
                </a:solidFill>
                <a:latin typeface="+mj-lt"/>
              </a:rPr>
              <a:t>e CLONETS-DS</a:t>
            </a:r>
            <a:r>
              <a:rPr lang="en-GB" sz="1600" i="1" dirty="0">
                <a:solidFill>
                  <a:srgbClr val="FFFFFF"/>
                </a:solidFill>
                <a:latin typeface="+mj-lt"/>
              </a:rPr>
              <a:t>project receives funding from the European Union's Horizon 2020 research and innovation programme under Grant Agreement No. 951886 (CLONETS-DS).</a:t>
            </a:r>
            <a:endParaRPr lang="pl-PL" sz="1600" i="1" dirty="0">
              <a:solidFill>
                <a:srgbClr val="FFFFF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64749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6" y="0"/>
            <a:ext cx="12204706" cy="691605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58251" y="1059090"/>
            <a:ext cx="6976024" cy="5456010"/>
          </a:xfrm>
          <a:prstGeom prst="rect">
            <a:avLst/>
          </a:prstGeom>
          <a:solidFill>
            <a:srgbClr val="124E6A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558251" y="431776"/>
            <a:ext cx="6976024" cy="591979"/>
          </a:xfrm>
          <a:prstGeom prst="rect">
            <a:avLst/>
          </a:prstGeom>
          <a:solidFill>
            <a:srgbClr val="C042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733381" y="467111"/>
            <a:ext cx="31989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</a:rPr>
              <a:t>Agenda</a:t>
            </a:r>
            <a:br>
              <a:rPr lang="en-GB" sz="2800" b="1" dirty="0">
                <a:solidFill>
                  <a:schemeClr val="bg1"/>
                </a:solidFill>
              </a:rPr>
            </a:br>
            <a:br>
              <a:rPr lang="en-GB" sz="2800" b="1" dirty="0">
                <a:solidFill>
                  <a:schemeClr val="bg1"/>
                </a:solidFill>
              </a:rPr>
            </a:br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33381" y="1189832"/>
            <a:ext cx="6555442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0"/>
              </a:spcBef>
              <a:spcAft>
                <a:spcPts val="600"/>
              </a:spcAft>
              <a:buClr>
                <a:srgbClr val="002060"/>
              </a:buClr>
            </a:pPr>
            <a:endParaRPr lang="en-GB" dirty="0">
              <a:solidFill>
                <a:schemeClr val="bg1"/>
              </a:solidFill>
            </a:endParaRPr>
          </a:p>
          <a:p>
            <a:pPr marL="742950" lvl="1" indent="-285750"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chemeClr val="bg1"/>
                </a:solidFill>
              </a:rPr>
              <a:t>User </a:t>
            </a:r>
            <a:r>
              <a:rPr lang="pl-PL" sz="2400" dirty="0" err="1">
                <a:solidFill>
                  <a:schemeClr val="bg1"/>
                </a:solidFill>
              </a:rPr>
              <a:t>needs</a:t>
            </a:r>
            <a:endParaRPr lang="pl-PL" sz="2400" dirty="0">
              <a:solidFill>
                <a:schemeClr val="bg1"/>
              </a:solidFill>
            </a:endParaRPr>
          </a:p>
          <a:p>
            <a:pPr marL="742950" lvl="1" indent="-285750"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bg1"/>
              </a:solidFill>
            </a:endParaRPr>
          </a:p>
          <a:p>
            <a:pPr marL="742950" lvl="1" indent="-285750"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Ways of implementing T/F signal distribution</a:t>
            </a:r>
            <a:endParaRPr lang="pl-PL" sz="2400" dirty="0">
              <a:solidFill>
                <a:schemeClr val="bg1"/>
              </a:solidFill>
            </a:endParaRPr>
          </a:p>
          <a:p>
            <a:pPr marL="742950" lvl="1" indent="-285750">
              <a:spcAft>
                <a:spcPts val="60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pl-PL" sz="2400" dirty="0">
              <a:solidFill>
                <a:schemeClr val="bg1"/>
              </a:solidFill>
            </a:endParaRPr>
          </a:p>
          <a:p>
            <a:pPr marL="742950" lvl="1" indent="-285750">
              <a:spcAft>
                <a:spcPts val="60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T/F service monitoring and management</a:t>
            </a:r>
            <a:endParaRPr lang="pl-PL" sz="2400" dirty="0">
              <a:solidFill>
                <a:schemeClr val="bg1"/>
              </a:solidFill>
            </a:endParaRPr>
          </a:p>
          <a:p>
            <a:pPr marL="742950" lvl="1" indent="-285750"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pl-PL" sz="2400" dirty="0">
              <a:solidFill>
                <a:schemeClr val="bg1"/>
              </a:solidFill>
            </a:endParaRPr>
          </a:p>
          <a:p>
            <a:pPr marL="742950" lvl="1" indent="-285750"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chemeClr val="bg1"/>
                </a:solidFill>
              </a:rPr>
              <a:t>International T/F </a:t>
            </a:r>
            <a:r>
              <a:rPr lang="pl-PL" sz="2400" dirty="0" err="1">
                <a:solidFill>
                  <a:schemeClr val="bg1"/>
                </a:solidFill>
              </a:rPr>
              <a:t>connections</a:t>
            </a:r>
            <a:r>
              <a:rPr lang="pl-PL" sz="2400" dirty="0">
                <a:solidFill>
                  <a:schemeClr val="bg1"/>
                </a:solidFill>
              </a:rPr>
              <a:t> in Europe</a:t>
            </a:r>
          </a:p>
          <a:p>
            <a:pPr marL="742950" lvl="1" indent="-285750"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endParaRPr lang="pl-PL" sz="2400" dirty="0">
              <a:solidFill>
                <a:schemeClr val="bg1"/>
              </a:solidFill>
            </a:endParaRPr>
          </a:p>
          <a:p>
            <a:pPr marL="742950" lvl="1" indent="-285750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Font typeface="Arial" panose="020B0604020202020204" pitchFamily="34" charset="0"/>
              <a:buChar char="•"/>
            </a:pPr>
            <a:endParaRPr lang="cs-CZ" dirty="0">
              <a:solidFill>
                <a:schemeClr val="bg1"/>
              </a:solidFill>
            </a:endParaRP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6FFAD032-9D95-4D33-A1C0-658D6234C9F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2473" y="1332000"/>
            <a:ext cx="1732270" cy="637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688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7DD9F9F6-9269-4A0E-A1EB-69F33FCAC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</p:spPr>
        <p:txBody>
          <a:bodyPr/>
          <a:lstStyle/>
          <a:p>
            <a:r>
              <a:rPr lang="en-GB" dirty="0"/>
              <a:t>Group of users</a:t>
            </a: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EC2A59ED-BCA5-4203-827C-CE6C6A24FAD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039" y="373392"/>
            <a:ext cx="1732270" cy="637317"/>
          </a:xfrm>
          <a:prstGeom prst="rect">
            <a:avLst/>
          </a:prstGeom>
        </p:spPr>
      </p:pic>
      <p:sp>
        <p:nvSpPr>
          <p:cNvPr id="42" name="Ellipse 4">
            <a:extLst>
              <a:ext uri="{FF2B5EF4-FFF2-40B4-BE49-F238E27FC236}">
                <a16:creationId xmlns:a16="http://schemas.microsoft.com/office/drawing/2014/main" id="{21A21E63-A96C-4C81-9D79-774C730F3927}"/>
              </a:ext>
            </a:extLst>
          </p:cNvPr>
          <p:cNvSpPr>
            <a:spLocks noGrp="1"/>
          </p:cNvSpPr>
          <p:nvPr/>
        </p:nvSpPr>
        <p:spPr>
          <a:xfrm>
            <a:off x="1007216" y="2600476"/>
            <a:ext cx="1512264" cy="1447468"/>
          </a:xfrm>
          <a:prstGeom prst="ellipse">
            <a:avLst/>
          </a:prstGeom>
          <a:solidFill>
            <a:srgbClr val="006CB7"/>
          </a:solidFill>
          <a:ln w="12700">
            <a:solidFill>
              <a:srgbClr val="5998D2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44" name="Ellipse 7">
            <a:extLst>
              <a:ext uri="{FF2B5EF4-FFF2-40B4-BE49-F238E27FC236}">
                <a16:creationId xmlns:a16="http://schemas.microsoft.com/office/drawing/2014/main" id="{E0B2DCBC-968C-4B7D-8ED5-4DA92CE461DA}"/>
              </a:ext>
            </a:extLst>
          </p:cNvPr>
          <p:cNvSpPr>
            <a:spLocks noGrp="1"/>
          </p:cNvSpPr>
          <p:nvPr/>
        </p:nvSpPr>
        <p:spPr>
          <a:xfrm>
            <a:off x="4208134" y="2809263"/>
            <a:ext cx="2713869" cy="2714229"/>
          </a:xfrm>
          <a:prstGeom prst="ellipse">
            <a:avLst/>
          </a:prstGeom>
          <a:solidFill>
            <a:srgbClr val="006CB7"/>
          </a:solidFill>
          <a:ln w="12700">
            <a:solidFill>
              <a:srgbClr val="5998D2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45" name="Ellipse 9">
            <a:extLst>
              <a:ext uri="{FF2B5EF4-FFF2-40B4-BE49-F238E27FC236}">
                <a16:creationId xmlns:a16="http://schemas.microsoft.com/office/drawing/2014/main" id="{D1788612-EA92-4230-8535-088D4F940483}"/>
              </a:ext>
            </a:extLst>
          </p:cNvPr>
          <p:cNvSpPr>
            <a:spLocks noGrp="1"/>
          </p:cNvSpPr>
          <p:nvPr/>
        </p:nvSpPr>
        <p:spPr>
          <a:xfrm>
            <a:off x="6745975" y="2055470"/>
            <a:ext cx="1891680" cy="1890960"/>
          </a:xfrm>
          <a:prstGeom prst="ellipse">
            <a:avLst/>
          </a:prstGeom>
          <a:solidFill>
            <a:srgbClr val="006CB7"/>
          </a:solidFill>
          <a:ln w="12700">
            <a:solidFill>
              <a:srgbClr val="5998D2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49" name="Kreis: nicht ausgefüllt 10">
            <a:extLst>
              <a:ext uri="{FF2B5EF4-FFF2-40B4-BE49-F238E27FC236}">
                <a16:creationId xmlns:a16="http://schemas.microsoft.com/office/drawing/2014/main" id="{917A801B-A3DD-457E-A9BC-5FA283708697}"/>
              </a:ext>
            </a:extLst>
          </p:cNvPr>
          <p:cNvSpPr>
            <a:spLocks noGrp="1"/>
          </p:cNvSpPr>
          <p:nvPr/>
        </p:nvSpPr>
        <p:spPr>
          <a:xfrm>
            <a:off x="5054081" y="3495739"/>
            <a:ext cx="168505" cy="168685"/>
          </a:xfrm>
          <a:prstGeom prst="donut">
            <a:avLst>
              <a:gd name="adj" fmla="val 7460"/>
            </a:avLst>
          </a:prstGeom>
          <a:solidFill>
            <a:srgbClr val="5998D2"/>
          </a:solidFill>
          <a:ln w="12700">
            <a:solidFill>
              <a:srgbClr val="5998D2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58" name="Kreis: nicht ausgefüllt 11">
            <a:extLst>
              <a:ext uri="{FF2B5EF4-FFF2-40B4-BE49-F238E27FC236}">
                <a16:creationId xmlns:a16="http://schemas.microsoft.com/office/drawing/2014/main" id="{44F4B22C-DDDC-4780-87E9-70FC9040002D}"/>
              </a:ext>
            </a:extLst>
          </p:cNvPr>
          <p:cNvSpPr>
            <a:spLocks noGrp="1"/>
          </p:cNvSpPr>
          <p:nvPr/>
        </p:nvSpPr>
        <p:spPr>
          <a:xfrm>
            <a:off x="7332738" y="3072046"/>
            <a:ext cx="303856" cy="303640"/>
          </a:xfrm>
          <a:prstGeom prst="donut">
            <a:avLst>
              <a:gd name="adj" fmla="val 7460"/>
            </a:avLst>
          </a:prstGeom>
          <a:blipFill>
            <a:blip r:embed="rId4"/>
            <a:stretch/>
          </a:blipFill>
          <a:ln w="12700">
            <a:solidFill>
              <a:srgbClr val="5998D2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59" name="Ellipse 13">
            <a:extLst>
              <a:ext uri="{FF2B5EF4-FFF2-40B4-BE49-F238E27FC236}">
                <a16:creationId xmlns:a16="http://schemas.microsoft.com/office/drawing/2014/main" id="{09CABC81-99D2-44C7-877B-85CBB58D294D}"/>
              </a:ext>
            </a:extLst>
          </p:cNvPr>
          <p:cNvSpPr>
            <a:spLocks noGrp="1"/>
          </p:cNvSpPr>
          <p:nvPr/>
        </p:nvSpPr>
        <p:spPr>
          <a:xfrm>
            <a:off x="2961893" y="1580660"/>
            <a:ext cx="1781167" cy="1780447"/>
          </a:xfrm>
          <a:prstGeom prst="ellipse">
            <a:avLst/>
          </a:prstGeom>
          <a:solidFill>
            <a:srgbClr val="006CB7"/>
          </a:solidFill>
          <a:ln w="12700">
            <a:solidFill>
              <a:srgbClr val="5998D2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60" name="Ellipse 16">
            <a:extLst>
              <a:ext uri="{FF2B5EF4-FFF2-40B4-BE49-F238E27FC236}">
                <a16:creationId xmlns:a16="http://schemas.microsoft.com/office/drawing/2014/main" id="{48CDDCF3-2FD7-47AA-98C5-5A0822B80753}"/>
              </a:ext>
            </a:extLst>
          </p:cNvPr>
          <p:cNvSpPr>
            <a:spLocks noGrp="1"/>
          </p:cNvSpPr>
          <p:nvPr/>
        </p:nvSpPr>
        <p:spPr>
          <a:xfrm>
            <a:off x="8560260" y="1423710"/>
            <a:ext cx="1585340" cy="1585700"/>
          </a:xfrm>
          <a:prstGeom prst="ellipse">
            <a:avLst/>
          </a:prstGeom>
          <a:solidFill>
            <a:srgbClr val="006CB7"/>
          </a:solidFill>
          <a:ln w="12700">
            <a:solidFill>
              <a:srgbClr val="5998D2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61" name="Ellipse 18">
            <a:extLst>
              <a:ext uri="{FF2B5EF4-FFF2-40B4-BE49-F238E27FC236}">
                <a16:creationId xmlns:a16="http://schemas.microsoft.com/office/drawing/2014/main" id="{9CAC9BFE-09E3-4FC6-AB7B-0C8483E6032B}"/>
              </a:ext>
            </a:extLst>
          </p:cNvPr>
          <p:cNvSpPr>
            <a:spLocks noGrp="1"/>
          </p:cNvSpPr>
          <p:nvPr/>
        </p:nvSpPr>
        <p:spPr>
          <a:xfrm>
            <a:off x="8167885" y="3819359"/>
            <a:ext cx="1477706" cy="1478426"/>
          </a:xfrm>
          <a:prstGeom prst="ellipse">
            <a:avLst/>
          </a:prstGeom>
          <a:solidFill>
            <a:srgbClr val="006CB7"/>
          </a:solidFill>
          <a:ln w="12700">
            <a:solidFill>
              <a:srgbClr val="5998D2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62" name="Kreis: nicht ausgefüllt 5">
            <a:extLst>
              <a:ext uri="{FF2B5EF4-FFF2-40B4-BE49-F238E27FC236}">
                <a16:creationId xmlns:a16="http://schemas.microsoft.com/office/drawing/2014/main" id="{BBE74987-08F0-4833-846C-58C4EBD9705C}"/>
              </a:ext>
            </a:extLst>
          </p:cNvPr>
          <p:cNvSpPr>
            <a:spLocks noGrp="1"/>
          </p:cNvSpPr>
          <p:nvPr/>
        </p:nvSpPr>
        <p:spPr>
          <a:xfrm>
            <a:off x="7008758" y="5385260"/>
            <a:ext cx="168505" cy="168685"/>
          </a:xfrm>
          <a:prstGeom prst="donut">
            <a:avLst>
              <a:gd name="adj" fmla="val 7460"/>
            </a:avLst>
          </a:prstGeom>
          <a:solidFill>
            <a:srgbClr val="006CB7"/>
          </a:solidFill>
          <a:ln w="12700">
            <a:solidFill>
              <a:srgbClr val="006CB7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63" name="Kreis: nicht ausgefüllt 14">
            <a:extLst>
              <a:ext uri="{FF2B5EF4-FFF2-40B4-BE49-F238E27FC236}">
                <a16:creationId xmlns:a16="http://schemas.microsoft.com/office/drawing/2014/main" id="{DF5F4150-6E79-42E0-BCF7-1D8BC5424F1D}"/>
              </a:ext>
            </a:extLst>
          </p:cNvPr>
          <p:cNvSpPr>
            <a:spLocks noGrp="1"/>
          </p:cNvSpPr>
          <p:nvPr/>
        </p:nvSpPr>
        <p:spPr>
          <a:xfrm>
            <a:off x="7332738" y="1487426"/>
            <a:ext cx="112636" cy="112456"/>
          </a:xfrm>
          <a:prstGeom prst="donut">
            <a:avLst>
              <a:gd name="adj" fmla="val 7460"/>
            </a:avLst>
          </a:prstGeom>
          <a:solidFill>
            <a:srgbClr val="006CB7"/>
          </a:solidFill>
          <a:ln w="12700">
            <a:solidFill>
              <a:srgbClr val="006CB7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64" name="Kreis: nicht ausgefüllt 19">
            <a:extLst>
              <a:ext uri="{FF2B5EF4-FFF2-40B4-BE49-F238E27FC236}">
                <a16:creationId xmlns:a16="http://schemas.microsoft.com/office/drawing/2014/main" id="{0CC26732-0C15-4806-849C-309DCE61978A}"/>
              </a:ext>
            </a:extLst>
          </p:cNvPr>
          <p:cNvSpPr>
            <a:spLocks noGrp="1"/>
          </p:cNvSpPr>
          <p:nvPr/>
        </p:nvSpPr>
        <p:spPr>
          <a:xfrm>
            <a:off x="7015958" y="1762448"/>
            <a:ext cx="224841" cy="224913"/>
          </a:xfrm>
          <a:prstGeom prst="donut">
            <a:avLst>
              <a:gd name="adj" fmla="val 7460"/>
            </a:avLst>
          </a:prstGeom>
          <a:solidFill>
            <a:srgbClr val="006CB7"/>
          </a:solidFill>
          <a:ln w="12700">
            <a:solidFill>
              <a:srgbClr val="006CB7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65" name="Ellipse 21">
            <a:extLst>
              <a:ext uri="{FF2B5EF4-FFF2-40B4-BE49-F238E27FC236}">
                <a16:creationId xmlns:a16="http://schemas.microsoft.com/office/drawing/2014/main" id="{2AD11F48-5059-4953-A946-C74B53B95C13}"/>
              </a:ext>
            </a:extLst>
          </p:cNvPr>
          <p:cNvSpPr>
            <a:spLocks noGrp="1"/>
          </p:cNvSpPr>
          <p:nvPr/>
        </p:nvSpPr>
        <p:spPr>
          <a:xfrm>
            <a:off x="9503401" y="2993211"/>
            <a:ext cx="1253441" cy="1253081"/>
          </a:xfrm>
          <a:prstGeom prst="ellipse">
            <a:avLst/>
          </a:prstGeom>
          <a:solidFill>
            <a:srgbClr val="006CB7"/>
          </a:solidFill>
          <a:ln w="12700">
            <a:solidFill>
              <a:srgbClr val="5998D2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66" name="Ellipse 23">
            <a:extLst>
              <a:ext uri="{FF2B5EF4-FFF2-40B4-BE49-F238E27FC236}">
                <a16:creationId xmlns:a16="http://schemas.microsoft.com/office/drawing/2014/main" id="{214CC556-5A88-424A-A000-9A82EDC610F2}"/>
              </a:ext>
            </a:extLst>
          </p:cNvPr>
          <p:cNvSpPr>
            <a:spLocks noGrp="1"/>
          </p:cNvSpPr>
          <p:nvPr/>
        </p:nvSpPr>
        <p:spPr>
          <a:xfrm>
            <a:off x="1873681" y="3948951"/>
            <a:ext cx="1589299" cy="1589659"/>
          </a:xfrm>
          <a:prstGeom prst="ellipse">
            <a:avLst/>
          </a:prstGeom>
          <a:solidFill>
            <a:srgbClr val="006CB7"/>
          </a:solidFill>
          <a:ln w="12700">
            <a:solidFill>
              <a:srgbClr val="5998D2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67" name="Ellipse 6">
            <a:extLst>
              <a:ext uri="{FF2B5EF4-FFF2-40B4-BE49-F238E27FC236}">
                <a16:creationId xmlns:a16="http://schemas.microsoft.com/office/drawing/2014/main" id="{A174598B-DF89-404C-85DE-E58BC237FE7D}"/>
              </a:ext>
            </a:extLst>
          </p:cNvPr>
          <p:cNvSpPr>
            <a:spLocks noGrp="1"/>
          </p:cNvSpPr>
          <p:nvPr/>
        </p:nvSpPr>
        <p:spPr>
          <a:xfrm>
            <a:off x="1065172" y="2656272"/>
            <a:ext cx="1396352" cy="1336235"/>
          </a:xfrm>
          <a:prstGeom prst="ellipse">
            <a:avLst/>
          </a:prstGeom>
          <a:blipFill>
            <a:blip r:embed="rId5"/>
            <a:stretch/>
          </a:blipFill>
          <a:ln w="12700">
            <a:solidFill>
              <a:srgbClr val="FFFFFF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68" name="Freihandform: Form 25">
            <a:extLst>
              <a:ext uri="{FF2B5EF4-FFF2-40B4-BE49-F238E27FC236}">
                <a16:creationId xmlns:a16="http://schemas.microsoft.com/office/drawing/2014/main" id="{4EE06A6C-2559-4B91-92FF-A06EFA00FBF9}"/>
              </a:ext>
            </a:extLst>
          </p:cNvPr>
          <p:cNvSpPr>
            <a:spLocks noGrp="1"/>
          </p:cNvSpPr>
          <p:nvPr/>
        </p:nvSpPr>
        <p:spPr>
          <a:xfrm>
            <a:off x="404614" y="2100467"/>
            <a:ext cx="1518384" cy="494968"/>
          </a:xfrm>
          <a:custGeom>
            <a:avLst/>
            <a:gdLst/>
            <a:ahLst/>
            <a:cxnLst/>
            <a:rect l="0" t="0" r="r" b="b"/>
            <a:pathLst>
              <a:path w="1518347" h="494810">
                <a:moveTo>
                  <a:pt x="0" y="0"/>
                </a:moveTo>
                <a:lnTo>
                  <a:pt x="1518347" y="0"/>
                </a:lnTo>
                <a:lnTo>
                  <a:pt x="1518347" y="494810"/>
                </a:lnTo>
                <a:lnTo>
                  <a:pt x="0" y="494810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lIns="25400" tIns="25400" rIns="25400" bIns="2540" anchor="b"/>
          <a:lstStyle/>
          <a:p>
            <a:pPr marL="0" indent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pl-PL" sz="2400" dirty="0">
                <a:solidFill>
                  <a:srgbClr val="004359"/>
                </a:solidFill>
              </a:rPr>
              <a:t>Transport</a:t>
            </a:r>
          </a:p>
        </p:txBody>
      </p:sp>
      <p:sp>
        <p:nvSpPr>
          <p:cNvPr id="69" name="Ellipse 8">
            <a:extLst>
              <a:ext uri="{FF2B5EF4-FFF2-40B4-BE49-F238E27FC236}">
                <a16:creationId xmlns:a16="http://schemas.microsoft.com/office/drawing/2014/main" id="{FB81F386-7645-4631-A503-1D67840C8DCF}"/>
              </a:ext>
            </a:extLst>
          </p:cNvPr>
          <p:cNvSpPr>
            <a:spLocks noGrp="1"/>
          </p:cNvSpPr>
          <p:nvPr/>
        </p:nvSpPr>
        <p:spPr>
          <a:xfrm>
            <a:off x="4254931" y="2860379"/>
            <a:ext cx="2616675" cy="2616675"/>
          </a:xfrm>
          <a:prstGeom prst="ellipse">
            <a:avLst/>
          </a:prstGeom>
          <a:blipFill>
            <a:blip r:embed="rId6"/>
            <a:stretch/>
          </a:blipFill>
          <a:ln w="12700">
            <a:solidFill>
              <a:srgbClr val="FFFFFF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70" name="Freihandform: Form 26">
            <a:extLst>
              <a:ext uri="{FF2B5EF4-FFF2-40B4-BE49-F238E27FC236}">
                <a16:creationId xmlns:a16="http://schemas.microsoft.com/office/drawing/2014/main" id="{B1B58AF7-EEBE-4FB8-9C7F-7F836D5CAB64}"/>
              </a:ext>
            </a:extLst>
          </p:cNvPr>
          <p:cNvSpPr>
            <a:spLocks noGrp="1"/>
          </p:cNvSpPr>
          <p:nvPr/>
        </p:nvSpPr>
        <p:spPr>
          <a:xfrm>
            <a:off x="4052000" y="5310566"/>
            <a:ext cx="1518384" cy="472290"/>
          </a:xfrm>
          <a:custGeom>
            <a:avLst/>
            <a:gdLst/>
            <a:ahLst/>
            <a:cxnLst/>
            <a:rect l="0" t="0" r="r" b="b"/>
            <a:pathLst>
              <a:path w="1518347" h="472319">
                <a:moveTo>
                  <a:pt x="0" y="0"/>
                </a:moveTo>
                <a:lnTo>
                  <a:pt x="1518347" y="0"/>
                </a:lnTo>
                <a:lnTo>
                  <a:pt x="1518347" y="472319"/>
                </a:lnTo>
                <a:lnTo>
                  <a:pt x="0" y="472319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lIns="26670" tIns="26670" rIns="26670" bIns="26670" anchor="ctr"/>
          <a:lstStyle/>
          <a:p>
            <a: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pl-PL" sz="2400" dirty="0">
                <a:solidFill>
                  <a:srgbClr val="004359"/>
                </a:solidFill>
              </a:rPr>
              <a:t>Science</a:t>
            </a:r>
          </a:p>
        </p:txBody>
      </p:sp>
      <p:sp>
        <p:nvSpPr>
          <p:cNvPr id="71" name="Ellipse 12">
            <a:extLst>
              <a:ext uri="{FF2B5EF4-FFF2-40B4-BE49-F238E27FC236}">
                <a16:creationId xmlns:a16="http://schemas.microsoft.com/office/drawing/2014/main" id="{D13DA602-D763-4FF3-97B4-AFCBC900FDC7}"/>
              </a:ext>
            </a:extLst>
          </p:cNvPr>
          <p:cNvSpPr>
            <a:spLocks noGrp="1"/>
          </p:cNvSpPr>
          <p:nvPr/>
        </p:nvSpPr>
        <p:spPr>
          <a:xfrm>
            <a:off x="6792772" y="2100107"/>
            <a:ext cx="1802406" cy="1801686"/>
          </a:xfrm>
          <a:prstGeom prst="ellipse">
            <a:avLst/>
          </a:prstGeom>
          <a:blipFill>
            <a:blip r:embed="rId7"/>
            <a:stretch/>
          </a:blipFill>
          <a:ln w="12700">
            <a:solidFill>
              <a:srgbClr val="FFFFFF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72" name="Freihandform: Form 27">
            <a:extLst>
              <a:ext uri="{FF2B5EF4-FFF2-40B4-BE49-F238E27FC236}">
                <a16:creationId xmlns:a16="http://schemas.microsoft.com/office/drawing/2014/main" id="{8E47E34C-CC8E-42D8-8A28-927BFD0D1A23}"/>
              </a:ext>
            </a:extLst>
          </p:cNvPr>
          <p:cNvSpPr>
            <a:spLocks noGrp="1"/>
          </p:cNvSpPr>
          <p:nvPr/>
        </p:nvSpPr>
        <p:spPr>
          <a:xfrm>
            <a:off x="5446456" y="1970875"/>
            <a:ext cx="1613778" cy="614121"/>
          </a:xfrm>
          <a:custGeom>
            <a:avLst/>
            <a:gdLst/>
            <a:ahLst/>
            <a:cxnLst/>
            <a:rect l="0" t="0" r="r" b="b"/>
            <a:pathLst>
              <a:path w="1613791" h="614014">
                <a:moveTo>
                  <a:pt x="0" y="0"/>
                </a:moveTo>
                <a:lnTo>
                  <a:pt x="1613791" y="0"/>
                </a:lnTo>
                <a:lnTo>
                  <a:pt x="1613791" y="614014"/>
                </a:lnTo>
                <a:lnTo>
                  <a:pt x="0" y="614014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lIns="26670" tIns="26670" rIns="26670" bIns="26670" anchor="ctr"/>
          <a:lstStyle/>
          <a:p>
            <a: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rgbClr val="004359"/>
                </a:solidFill>
              </a:rPr>
              <a:t>Power Grids</a:t>
            </a:r>
          </a:p>
        </p:txBody>
      </p:sp>
      <p:sp>
        <p:nvSpPr>
          <p:cNvPr id="73" name="Ellipse 15">
            <a:extLst>
              <a:ext uri="{FF2B5EF4-FFF2-40B4-BE49-F238E27FC236}">
                <a16:creationId xmlns:a16="http://schemas.microsoft.com/office/drawing/2014/main" id="{FA6F936D-8C25-4B96-802C-E686FEA1BF25}"/>
              </a:ext>
            </a:extLst>
          </p:cNvPr>
          <p:cNvSpPr>
            <a:spLocks noGrp="1"/>
          </p:cNvSpPr>
          <p:nvPr/>
        </p:nvSpPr>
        <p:spPr>
          <a:xfrm>
            <a:off x="3005810" y="1623857"/>
            <a:ext cx="1694413" cy="1694053"/>
          </a:xfrm>
          <a:prstGeom prst="ellipse">
            <a:avLst/>
          </a:prstGeom>
          <a:blipFill>
            <a:blip r:embed="rId8"/>
            <a:stretch/>
          </a:blipFill>
          <a:ln w="12700">
            <a:solidFill>
              <a:srgbClr val="FFFFFF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74" name="Freihandform: Form 28">
            <a:extLst>
              <a:ext uri="{FF2B5EF4-FFF2-40B4-BE49-F238E27FC236}">
                <a16:creationId xmlns:a16="http://schemas.microsoft.com/office/drawing/2014/main" id="{61F7566F-7ABC-4F59-A33D-85A708BCA573}"/>
              </a:ext>
            </a:extLst>
          </p:cNvPr>
          <p:cNvSpPr>
            <a:spLocks noGrp="1"/>
          </p:cNvSpPr>
          <p:nvPr/>
        </p:nvSpPr>
        <p:spPr>
          <a:xfrm>
            <a:off x="4366524" y="1406071"/>
            <a:ext cx="1518384" cy="424773"/>
          </a:xfrm>
          <a:custGeom>
            <a:avLst/>
            <a:gdLst/>
            <a:ahLst/>
            <a:cxnLst/>
            <a:rect l="0" t="0" r="r" b="b"/>
            <a:pathLst>
              <a:path w="1518347" h="424637">
                <a:moveTo>
                  <a:pt x="0" y="0"/>
                </a:moveTo>
                <a:lnTo>
                  <a:pt x="1518347" y="0"/>
                </a:lnTo>
                <a:lnTo>
                  <a:pt x="1518347" y="424637"/>
                </a:lnTo>
                <a:lnTo>
                  <a:pt x="0" y="424637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lIns="26670" tIns="26670" rIns="26670" bIns="26670" anchor="ctr"/>
          <a:lstStyle/>
          <a:p>
            <a: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rgbClr val="004359"/>
                </a:solidFill>
              </a:rPr>
              <a:t>Navigation</a:t>
            </a:r>
          </a:p>
        </p:txBody>
      </p:sp>
      <p:sp>
        <p:nvSpPr>
          <p:cNvPr id="75" name="Ellipse 17">
            <a:extLst>
              <a:ext uri="{FF2B5EF4-FFF2-40B4-BE49-F238E27FC236}">
                <a16:creationId xmlns:a16="http://schemas.microsoft.com/office/drawing/2014/main" id="{B51D590E-37A4-4169-A1A4-1F03420A9309}"/>
              </a:ext>
            </a:extLst>
          </p:cNvPr>
          <p:cNvSpPr>
            <a:spLocks noGrp="1"/>
          </p:cNvSpPr>
          <p:nvPr/>
        </p:nvSpPr>
        <p:spPr>
          <a:xfrm>
            <a:off x="8599858" y="1464027"/>
            <a:ext cx="1505785" cy="1505065"/>
          </a:xfrm>
          <a:prstGeom prst="ellipse">
            <a:avLst/>
          </a:prstGeom>
          <a:blipFill>
            <a:blip r:embed="rId9"/>
            <a:stretch/>
          </a:blipFill>
          <a:ln w="12700">
            <a:solidFill>
              <a:srgbClr val="FFFFFF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76" name="Freihandform: Form 29">
            <a:extLst>
              <a:ext uri="{FF2B5EF4-FFF2-40B4-BE49-F238E27FC236}">
                <a16:creationId xmlns:a16="http://schemas.microsoft.com/office/drawing/2014/main" id="{FA2AAF6F-7453-4E9C-858A-AAE7C5F4A71E}"/>
              </a:ext>
            </a:extLst>
          </p:cNvPr>
          <p:cNvSpPr>
            <a:spLocks noGrp="1"/>
          </p:cNvSpPr>
          <p:nvPr/>
        </p:nvSpPr>
        <p:spPr>
          <a:xfrm>
            <a:off x="10111763" y="1621697"/>
            <a:ext cx="1518384" cy="388055"/>
          </a:xfrm>
          <a:custGeom>
            <a:avLst/>
            <a:gdLst/>
            <a:ahLst/>
            <a:cxnLst/>
            <a:rect l="0" t="0" r="r" b="b"/>
            <a:pathLst>
              <a:path w="1518347" h="388201">
                <a:moveTo>
                  <a:pt x="0" y="0"/>
                </a:moveTo>
                <a:lnTo>
                  <a:pt x="1518347" y="0"/>
                </a:lnTo>
                <a:lnTo>
                  <a:pt x="1518347" y="388201"/>
                </a:lnTo>
                <a:lnTo>
                  <a:pt x="0" y="388201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lIns="26670" tIns="26670" rIns="26670" bIns="26670" anchor="ctr"/>
          <a:lstStyle/>
          <a:p>
            <a:pPr>
              <a:lnSpc>
                <a:spcPct val="90000"/>
              </a:lnSpc>
            </a:pPr>
            <a:r>
              <a:rPr lang="pl-PL" sz="2400" dirty="0">
                <a:solidFill>
                  <a:srgbClr val="004359"/>
                </a:solidFill>
              </a:rPr>
              <a:t>Finance</a:t>
            </a:r>
          </a:p>
        </p:txBody>
      </p:sp>
      <p:sp>
        <p:nvSpPr>
          <p:cNvPr id="77" name="Ellipse 20">
            <a:extLst>
              <a:ext uri="{FF2B5EF4-FFF2-40B4-BE49-F238E27FC236}">
                <a16:creationId xmlns:a16="http://schemas.microsoft.com/office/drawing/2014/main" id="{50AA3168-B9D5-4CC4-B96E-6328C29EBF2F}"/>
              </a:ext>
            </a:extLst>
          </p:cNvPr>
          <p:cNvSpPr>
            <a:spLocks noGrp="1"/>
          </p:cNvSpPr>
          <p:nvPr/>
        </p:nvSpPr>
        <p:spPr>
          <a:xfrm>
            <a:off x="8200283" y="3855357"/>
            <a:ext cx="1407511" cy="1406791"/>
          </a:xfrm>
          <a:prstGeom prst="ellipse">
            <a:avLst/>
          </a:prstGeom>
          <a:blipFill>
            <a:blip r:embed="rId10"/>
            <a:stretch/>
          </a:blipFill>
          <a:ln w="12700">
            <a:solidFill>
              <a:srgbClr val="FFFFFF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78" name="Freihandform: Form 30">
            <a:extLst>
              <a:ext uri="{FF2B5EF4-FFF2-40B4-BE49-F238E27FC236}">
                <a16:creationId xmlns:a16="http://schemas.microsoft.com/office/drawing/2014/main" id="{110D3FEB-2BC0-4C00-95C3-3125231A3F5B}"/>
              </a:ext>
            </a:extLst>
          </p:cNvPr>
          <p:cNvSpPr>
            <a:spLocks noGrp="1"/>
          </p:cNvSpPr>
          <p:nvPr/>
        </p:nvSpPr>
        <p:spPr>
          <a:xfrm>
            <a:off x="9491386" y="4900012"/>
            <a:ext cx="1518384" cy="479129"/>
          </a:xfrm>
          <a:custGeom>
            <a:avLst/>
            <a:gdLst/>
            <a:ahLst/>
            <a:cxnLst/>
            <a:rect l="0" t="0" r="r" b="b"/>
            <a:pathLst>
              <a:path w="1518347" h="479278">
                <a:moveTo>
                  <a:pt x="0" y="0"/>
                </a:moveTo>
                <a:lnTo>
                  <a:pt x="1518347" y="0"/>
                </a:lnTo>
                <a:lnTo>
                  <a:pt x="1518347" y="479278"/>
                </a:lnTo>
                <a:lnTo>
                  <a:pt x="0" y="479278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lIns="26670" tIns="26670" rIns="26670" bIns="26670" anchor="ctr"/>
          <a:lstStyle/>
          <a:p>
            <a:pPr>
              <a:lnSpc>
                <a:spcPct val="90000"/>
              </a:lnSpc>
            </a:pPr>
            <a:r>
              <a:rPr lang="pl-PL" sz="2400" dirty="0">
                <a:solidFill>
                  <a:srgbClr val="004359"/>
                </a:solidFill>
              </a:rPr>
              <a:t>Security</a:t>
            </a:r>
          </a:p>
        </p:txBody>
      </p:sp>
      <p:sp>
        <p:nvSpPr>
          <p:cNvPr id="79" name="Ellipse 22">
            <a:extLst>
              <a:ext uri="{FF2B5EF4-FFF2-40B4-BE49-F238E27FC236}">
                <a16:creationId xmlns:a16="http://schemas.microsoft.com/office/drawing/2014/main" id="{3D862492-A745-42B2-9591-058BD666EEC8}"/>
              </a:ext>
            </a:extLst>
          </p:cNvPr>
          <p:cNvSpPr>
            <a:spLocks noGrp="1"/>
          </p:cNvSpPr>
          <p:nvPr/>
        </p:nvSpPr>
        <p:spPr>
          <a:xfrm>
            <a:off x="9532199" y="3024889"/>
            <a:ext cx="1191524" cy="1191164"/>
          </a:xfrm>
          <a:prstGeom prst="ellipse">
            <a:avLst/>
          </a:prstGeom>
          <a:blipFill>
            <a:blip r:embed="rId11"/>
            <a:stretch/>
          </a:blipFill>
          <a:ln w="12700">
            <a:solidFill>
              <a:srgbClr val="FFFFFF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80" name="Freihandform: Form 31">
            <a:extLst>
              <a:ext uri="{FF2B5EF4-FFF2-40B4-BE49-F238E27FC236}">
                <a16:creationId xmlns:a16="http://schemas.microsoft.com/office/drawing/2014/main" id="{17B38ADF-1848-48CD-ABDD-28D11D1D38D5}"/>
              </a:ext>
            </a:extLst>
          </p:cNvPr>
          <p:cNvSpPr>
            <a:spLocks noGrp="1"/>
          </p:cNvSpPr>
          <p:nvPr/>
        </p:nvSpPr>
        <p:spPr>
          <a:xfrm>
            <a:off x="10318319" y="4204500"/>
            <a:ext cx="1518384" cy="346370"/>
          </a:xfrm>
          <a:custGeom>
            <a:avLst/>
            <a:gdLst/>
            <a:ahLst/>
            <a:cxnLst/>
            <a:rect l="0" t="0" r="r" b="b"/>
            <a:pathLst>
              <a:path w="1518347" h="346367">
                <a:moveTo>
                  <a:pt x="0" y="0"/>
                </a:moveTo>
                <a:lnTo>
                  <a:pt x="1518347" y="0"/>
                </a:lnTo>
                <a:lnTo>
                  <a:pt x="1518347" y="346367"/>
                </a:lnTo>
                <a:lnTo>
                  <a:pt x="0" y="346367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lIns="26670" tIns="26670" rIns="26670" bIns="26670" anchor="t"/>
          <a:lstStyle/>
          <a:p>
            <a:pPr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rgbClr val="004359"/>
                </a:solidFill>
              </a:rPr>
              <a:t>Defence</a:t>
            </a:r>
          </a:p>
        </p:txBody>
      </p:sp>
      <p:sp>
        <p:nvSpPr>
          <p:cNvPr id="81" name="Ellipse 24">
            <a:extLst>
              <a:ext uri="{FF2B5EF4-FFF2-40B4-BE49-F238E27FC236}">
                <a16:creationId xmlns:a16="http://schemas.microsoft.com/office/drawing/2014/main" id="{2A3CF5DE-4633-441F-A6F8-6444FA30F9A6}"/>
              </a:ext>
            </a:extLst>
          </p:cNvPr>
          <p:cNvSpPr>
            <a:spLocks noGrp="1"/>
          </p:cNvSpPr>
          <p:nvPr/>
        </p:nvSpPr>
        <p:spPr>
          <a:xfrm>
            <a:off x="1926238" y="4002947"/>
            <a:ext cx="1483826" cy="1483826"/>
          </a:xfrm>
          <a:prstGeom prst="ellipse">
            <a:avLst/>
          </a:prstGeom>
          <a:blipFill>
            <a:blip r:embed="rId12"/>
            <a:stretch/>
          </a:blipFill>
          <a:ln w="12700">
            <a:solidFill>
              <a:srgbClr val="FFFFFF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82" name="Freihandform: Form 31">
            <a:extLst>
              <a:ext uri="{FF2B5EF4-FFF2-40B4-BE49-F238E27FC236}">
                <a16:creationId xmlns:a16="http://schemas.microsoft.com/office/drawing/2014/main" id="{4B04AA20-956B-4F62-A7F5-1FFD6BD8B7AC}"/>
              </a:ext>
            </a:extLst>
          </p:cNvPr>
          <p:cNvSpPr>
            <a:spLocks noGrp="1"/>
          </p:cNvSpPr>
          <p:nvPr/>
        </p:nvSpPr>
        <p:spPr>
          <a:xfrm>
            <a:off x="829264" y="5492725"/>
            <a:ext cx="2688073" cy="544949"/>
          </a:xfrm>
          <a:custGeom>
            <a:avLst/>
            <a:gdLst/>
            <a:ahLst/>
            <a:cxnLst/>
            <a:rect l="0" t="0" r="r" b="b"/>
            <a:pathLst>
              <a:path w="1518347" h="346367">
                <a:moveTo>
                  <a:pt x="0" y="0"/>
                </a:moveTo>
                <a:lnTo>
                  <a:pt x="1518347" y="0"/>
                </a:lnTo>
                <a:lnTo>
                  <a:pt x="1518347" y="346367"/>
                </a:lnTo>
                <a:lnTo>
                  <a:pt x="0" y="346367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lIns="26670" tIns="26670" rIns="26670" bIns="26670" anchor="t"/>
          <a:lstStyle/>
          <a:p>
            <a:pPr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rgbClr val="004359"/>
                </a:solidFill>
              </a:rPr>
              <a:t>Telecommunication (ICT)</a:t>
            </a:r>
          </a:p>
        </p:txBody>
      </p:sp>
    </p:spTree>
    <p:extLst>
      <p:ext uri="{BB962C8B-B14F-4D97-AF65-F5344CB8AC3E}">
        <p14:creationId xmlns:p14="http://schemas.microsoft.com/office/powerpoint/2010/main" val="2738948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08AF5FDE-39B7-4C04-9E01-521C72A255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6059" y="1503937"/>
            <a:ext cx="4975796" cy="4351338"/>
          </a:xfrm>
        </p:spPr>
        <p:txBody>
          <a:bodyPr/>
          <a:lstStyle/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en-GB" dirty="0"/>
              <a:t>New Optical Standards </a:t>
            </a:r>
            <a:br>
              <a:rPr lang="pl-PL" dirty="0"/>
            </a:br>
            <a:r>
              <a:rPr lang="en-GB" dirty="0"/>
              <a:t>needs </a:t>
            </a:r>
            <a:r>
              <a:rPr lang="en-GB" u="sng" dirty="0"/>
              <a:t>fibre links </a:t>
            </a:r>
            <a:br>
              <a:rPr lang="pl-PL" dirty="0"/>
            </a:br>
            <a:r>
              <a:rPr lang="en-GB" dirty="0"/>
              <a:t>for frequency transmission</a:t>
            </a:r>
          </a:p>
          <a:p>
            <a:endParaRPr lang="en-GB" dirty="0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A057EB3A-22E7-4693-9F6D-0FCE05BC35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Satellite transmission vs fibre transmission</a:t>
            </a: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059B7FCF-5B64-4F28-8276-A8E625AB97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761" y="1647483"/>
            <a:ext cx="6720433" cy="4586572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4D357EF2-25A0-49B5-B245-2FECA461877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039" y="373392"/>
            <a:ext cx="1732270" cy="637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675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7B1593BD-BBC8-41B9-94E7-28658A671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T&amp;F </a:t>
            </a:r>
            <a:r>
              <a:rPr lang="pl-PL" dirty="0"/>
              <a:t>-&gt; </a:t>
            </a:r>
            <a:r>
              <a:rPr lang="en-US" dirty="0"/>
              <a:t>sim</a:t>
            </a:r>
            <a:r>
              <a:rPr lang="pl-PL" dirty="0"/>
              <a:t>p</a:t>
            </a:r>
            <a:r>
              <a:rPr lang="en-US" dirty="0"/>
              <a:t>le acronym – not easy decisions</a:t>
            </a:r>
            <a:r>
              <a:rPr lang="pl-PL" dirty="0"/>
              <a:t> (1)</a:t>
            </a:r>
            <a:endParaRPr lang="en-US" dirty="0"/>
          </a:p>
        </p:txBody>
      </p:sp>
      <p:pic>
        <p:nvPicPr>
          <p:cNvPr id="23" name="Obraz 22">
            <a:extLst>
              <a:ext uri="{FF2B5EF4-FFF2-40B4-BE49-F238E27FC236}">
                <a16:creationId xmlns:a16="http://schemas.microsoft.com/office/drawing/2014/main" id="{A33C78A0-86BC-4FF3-8B44-41771CE56E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039" y="373392"/>
            <a:ext cx="1732270" cy="637317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441EBE1E-80BD-71FA-DAFA-5D3C831602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9514" y="4816067"/>
            <a:ext cx="688092" cy="1023084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C484C5FC-93B8-67C1-CF92-B644F61807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51656" y="5004202"/>
            <a:ext cx="1595119" cy="661961"/>
          </a:xfrm>
          <a:prstGeom prst="rect">
            <a:avLst/>
          </a:prstGeom>
          <a:ln w="38100">
            <a:solidFill>
              <a:schemeClr val="tx1">
                <a:alpha val="75000"/>
              </a:schemeClr>
            </a:solidFill>
          </a:ln>
        </p:spPr>
      </p:pic>
      <p:sp>
        <p:nvSpPr>
          <p:cNvPr id="32" name="pole tekstowe 31">
            <a:extLst>
              <a:ext uri="{FF2B5EF4-FFF2-40B4-BE49-F238E27FC236}">
                <a16:creationId xmlns:a16="http://schemas.microsoft.com/office/drawing/2014/main" id="{0281BD5A-E3EC-71CA-CE80-CB4922D5F899}"/>
              </a:ext>
            </a:extLst>
          </p:cNvPr>
          <p:cNvSpPr txBox="1"/>
          <p:nvPr/>
        </p:nvSpPr>
        <p:spPr>
          <a:xfrm>
            <a:off x="2226257" y="4989055"/>
            <a:ext cx="159511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err="1"/>
              <a:t>Frequency</a:t>
            </a:r>
            <a:r>
              <a:rPr lang="pl-PL" sz="2000" b="1" dirty="0"/>
              <a:t> </a:t>
            </a:r>
            <a:r>
              <a:rPr lang="pl-PL" b="1" dirty="0" err="1"/>
              <a:t>comb</a:t>
            </a:r>
            <a:endParaRPr lang="pl-PL" sz="2000" b="1" dirty="0"/>
          </a:p>
        </p:txBody>
      </p:sp>
      <p:sp>
        <p:nvSpPr>
          <p:cNvPr id="33" name="pole tekstowe 32">
            <a:extLst>
              <a:ext uri="{FF2B5EF4-FFF2-40B4-BE49-F238E27FC236}">
                <a16:creationId xmlns:a16="http://schemas.microsoft.com/office/drawing/2014/main" id="{4A713B46-2945-B9FD-D3EC-5C4F67376D88}"/>
              </a:ext>
            </a:extLst>
          </p:cNvPr>
          <p:cNvSpPr txBox="1"/>
          <p:nvPr/>
        </p:nvSpPr>
        <p:spPr>
          <a:xfrm>
            <a:off x="565738" y="5857475"/>
            <a:ext cx="1595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>
                <a:solidFill>
                  <a:srgbClr val="FF0000"/>
                </a:solidFill>
              </a:rPr>
              <a:t>Optical </a:t>
            </a:r>
            <a:r>
              <a:rPr lang="pl-PL" b="1" dirty="0" err="1">
                <a:solidFill>
                  <a:srgbClr val="FF0000"/>
                </a:solidFill>
              </a:rPr>
              <a:t>Clocks</a:t>
            </a:r>
            <a:endParaRPr lang="pl-PL" sz="2000" b="1" dirty="0">
              <a:solidFill>
                <a:srgbClr val="FF0000"/>
              </a:solidFill>
            </a:endParaRPr>
          </a:p>
        </p:txBody>
      </p:sp>
      <p:sp>
        <p:nvSpPr>
          <p:cNvPr id="35" name="Prostokąt 34">
            <a:extLst>
              <a:ext uri="{FF2B5EF4-FFF2-40B4-BE49-F238E27FC236}">
                <a16:creationId xmlns:a16="http://schemas.microsoft.com/office/drawing/2014/main" id="{C718BC46-E404-AA66-7DA9-08558574264B}"/>
              </a:ext>
            </a:extLst>
          </p:cNvPr>
          <p:cNvSpPr/>
          <p:nvPr/>
        </p:nvSpPr>
        <p:spPr>
          <a:xfrm>
            <a:off x="4273494" y="5122995"/>
            <a:ext cx="1447799" cy="416560"/>
          </a:xfrm>
          <a:prstGeom prst="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6" name="pole tekstowe 35">
            <a:extLst>
              <a:ext uri="{FF2B5EF4-FFF2-40B4-BE49-F238E27FC236}">
                <a16:creationId xmlns:a16="http://schemas.microsoft.com/office/drawing/2014/main" id="{D34B4F06-D27B-2BFE-AD62-8AB3BFFBA5DF}"/>
              </a:ext>
            </a:extLst>
          </p:cNvPr>
          <p:cNvSpPr txBox="1"/>
          <p:nvPr/>
        </p:nvSpPr>
        <p:spPr>
          <a:xfrm>
            <a:off x="4199834" y="5146609"/>
            <a:ext cx="1595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/>
              <a:t>Laser @1.5</a:t>
            </a:r>
            <a:r>
              <a:rPr lang="el-GR" b="1" dirty="0"/>
              <a:t>μ</a:t>
            </a:r>
            <a:r>
              <a:rPr lang="pl-PL" b="1" dirty="0"/>
              <a:t>m</a:t>
            </a:r>
          </a:p>
        </p:txBody>
      </p:sp>
      <p:cxnSp>
        <p:nvCxnSpPr>
          <p:cNvPr id="40" name="Łącznik prosty ze strzałką 39">
            <a:extLst>
              <a:ext uri="{FF2B5EF4-FFF2-40B4-BE49-F238E27FC236}">
                <a16:creationId xmlns:a16="http://schemas.microsoft.com/office/drawing/2014/main" id="{A5C11A81-D9AF-EFD1-0F18-31DF076BC325}"/>
              </a:ext>
            </a:extLst>
          </p:cNvPr>
          <p:cNvCxnSpPr>
            <a:cxnSpLocks/>
            <a:stCxn id="27" idx="3"/>
            <a:endCxn id="32" idx="1"/>
          </p:cNvCxnSpPr>
          <p:nvPr/>
        </p:nvCxnSpPr>
        <p:spPr>
          <a:xfrm>
            <a:off x="1707606" y="5327609"/>
            <a:ext cx="51865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1" name="Łącznik prosty ze strzałką 40">
            <a:extLst>
              <a:ext uri="{FF2B5EF4-FFF2-40B4-BE49-F238E27FC236}">
                <a16:creationId xmlns:a16="http://schemas.microsoft.com/office/drawing/2014/main" id="{8C97A4D0-5324-0CCE-A565-C41E285F2B3F}"/>
              </a:ext>
            </a:extLst>
          </p:cNvPr>
          <p:cNvCxnSpPr>
            <a:cxnSpLocks/>
            <a:stCxn id="32" idx="3"/>
            <a:endCxn id="36" idx="1"/>
          </p:cNvCxnSpPr>
          <p:nvPr/>
        </p:nvCxnSpPr>
        <p:spPr>
          <a:xfrm>
            <a:off x="3821375" y="5327609"/>
            <a:ext cx="378459" cy="366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47" name="Obraz 46">
            <a:extLst>
              <a:ext uri="{FF2B5EF4-FFF2-40B4-BE49-F238E27FC236}">
                <a16:creationId xmlns:a16="http://schemas.microsoft.com/office/drawing/2014/main" id="{9BA58899-F273-4150-0094-1CB7B75C95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89128" y="5014854"/>
            <a:ext cx="1595119" cy="661961"/>
          </a:xfrm>
          <a:prstGeom prst="rect">
            <a:avLst/>
          </a:prstGeom>
          <a:ln w="38100">
            <a:solidFill>
              <a:schemeClr val="tx1">
                <a:alpha val="75000"/>
              </a:schemeClr>
            </a:solidFill>
          </a:ln>
        </p:spPr>
      </p:pic>
      <p:sp>
        <p:nvSpPr>
          <p:cNvPr id="48" name="pole tekstowe 47">
            <a:extLst>
              <a:ext uri="{FF2B5EF4-FFF2-40B4-BE49-F238E27FC236}">
                <a16:creationId xmlns:a16="http://schemas.microsoft.com/office/drawing/2014/main" id="{179B2A87-B337-A198-094F-89F088E60EF7}"/>
              </a:ext>
            </a:extLst>
          </p:cNvPr>
          <p:cNvSpPr txBox="1"/>
          <p:nvPr/>
        </p:nvSpPr>
        <p:spPr>
          <a:xfrm>
            <a:off x="8763729" y="4999707"/>
            <a:ext cx="159511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err="1"/>
              <a:t>Frequency</a:t>
            </a:r>
            <a:r>
              <a:rPr lang="pl-PL" sz="2000" b="1" dirty="0"/>
              <a:t> </a:t>
            </a:r>
            <a:r>
              <a:rPr lang="pl-PL" b="1" dirty="0" err="1"/>
              <a:t>comb</a:t>
            </a:r>
            <a:endParaRPr lang="pl-PL" sz="2000" b="1" dirty="0"/>
          </a:p>
        </p:txBody>
      </p:sp>
      <p:grpSp>
        <p:nvGrpSpPr>
          <p:cNvPr id="49" name="Grupa 48">
            <a:extLst>
              <a:ext uri="{FF2B5EF4-FFF2-40B4-BE49-F238E27FC236}">
                <a16:creationId xmlns:a16="http://schemas.microsoft.com/office/drawing/2014/main" id="{23BE031D-3BDC-3196-BFD6-D2B12387EADF}"/>
              </a:ext>
            </a:extLst>
          </p:cNvPr>
          <p:cNvGrpSpPr/>
          <p:nvPr/>
        </p:nvGrpSpPr>
        <p:grpSpPr>
          <a:xfrm>
            <a:off x="10855956" y="4991407"/>
            <a:ext cx="725556" cy="725556"/>
            <a:chOff x="7999344" y="3429000"/>
            <a:chExt cx="725556" cy="725556"/>
          </a:xfrm>
        </p:grpSpPr>
        <p:sp>
          <p:nvSpPr>
            <p:cNvPr id="50" name="Owal 49">
              <a:extLst>
                <a:ext uri="{FF2B5EF4-FFF2-40B4-BE49-F238E27FC236}">
                  <a16:creationId xmlns:a16="http://schemas.microsoft.com/office/drawing/2014/main" id="{E77F36B2-C06A-6CB8-5B2E-8A939C759627}"/>
                </a:ext>
              </a:extLst>
            </p:cNvPr>
            <p:cNvSpPr/>
            <p:nvPr/>
          </p:nvSpPr>
          <p:spPr>
            <a:xfrm>
              <a:off x="7999344" y="3429000"/>
              <a:ext cx="725556" cy="725556"/>
            </a:xfrm>
            <a:prstGeom prst="ellipse">
              <a:avLst/>
            </a:prstGeom>
            <a:solidFill>
              <a:srgbClr val="124E6A"/>
            </a:solidFill>
            <a:ln>
              <a:solidFill>
                <a:srgbClr val="124E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ln>
                  <a:solidFill>
                    <a:srgbClr val="124E6A"/>
                  </a:solidFill>
                </a:ln>
                <a:solidFill>
                  <a:srgbClr val="124E6A"/>
                </a:solidFill>
              </a:endParaRPr>
            </a:p>
          </p:txBody>
        </p:sp>
        <p:pic>
          <p:nvPicPr>
            <p:cNvPr id="51" name="Grafika 50" descr="Antena satelitarna">
              <a:extLst>
                <a:ext uri="{FF2B5EF4-FFF2-40B4-BE49-F238E27FC236}">
                  <a16:creationId xmlns:a16="http://schemas.microsoft.com/office/drawing/2014/main" id="{8EE0F919-5CCF-FEE7-B774-0DCA3B4E87B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085069" y="3495675"/>
              <a:ext cx="592206" cy="592206"/>
            </a:xfrm>
            <a:prstGeom prst="rect">
              <a:avLst/>
            </a:prstGeom>
          </p:spPr>
        </p:pic>
      </p:grpSp>
      <p:sp>
        <p:nvSpPr>
          <p:cNvPr id="55" name="pole tekstowe 54">
            <a:extLst>
              <a:ext uri="{FF2B5EF4-FFF2-40B4-BE49-F238E27FC236}">
                <a16:creationId xmlns:a16="http://schemas.microsoft.com/office/drawing/2014/main" id="{87E41005-1E47-D7AF-D1B4-C4DD67909F6E}"/>
              </a:ext>
            </a:extLst>
          </p:cNvPr>
          <p:cNvSpPr txBox="1"/>
          <p:nvPr/>
        </p:nvSpPr>
        <p:spPr>
          <a:xfrm>
            <a:off x="10422677" y="5865881"/>
            <a:ext cx="1595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>
                <a:solidFill>
                  <a:srgbClr val="FF0000"/>
                </a:solidFill>
              </a:rPr>
              <a:t>End </a:t>
            </a:r>
            <a:r>
              <a:rPr lang="pl-PL" b="1" dirty="0" err="1">
                <a:solidFill>
                  <a:srgbClr val="FF0000"/>
                </a:solidFill>
              </a:rPr>
              <a:t>Users</a:t>
            </a:r>
            <a:endParaRPr lang="pl-PL" sz="2000" b="1" dirty="0">
              <a:solidFill>
                <a:srgbClr val="FF0000"/>
              </a:solidFill>
            </a:endParaRPr>
          </a:p>
        </p:txBody>
      </p:sp>
      <p:cxnSp>
        <p:nvCxnSpPr>
          <p:cNvPr id="56" name="Łącznik prosty ze strzałką 55">
            <a:extLst>
              <a:ext uri="{FF2B5EF4-FFF2-40B4-BE49-F238E27FC236}">
                <a16:creationId xmlns:a16="http://schemas.microsoft.com/office/drawing/2014/main" id="{8BA5B520-F749-40D2-8300-337FCD74B97D}"/>
              </a:ext>
            </a:extLst>
          </p:cNvPr>
          <p:cNvCxnSpPr>
            <a:cxnSpLocks/>
            <a:stCxn id="47" idx="3"/>
            <a:endCxn id="50" idx="2"/>
          </p:cNvCxnSpPr>
          <p:nvPr/>
        </p:nvCxnSpPr>
        <p:spPr>
          <a:xfrm>
            <a:off x="10384247" y="5345835"/>
            <a:ext cx="471709" cy="835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1" name="Chmurka 60">
            <a:extLst>
              <a:ext uri="{FF2B5EF4-FFF2-40B4-BE49-F238E27FC236}">
                <a16:creationId xmlns:a16="http://schemas.microsoft.com/office/drawing/2014/main" id="{3A8C5A69-B98B-B564-6862-ADF4B7CCA264}"/>
              </a:ext>
            </a:extLst>
          </p:cNvPr>
          <p:cNvSpPr/>
          <p:nvPr/>
        </p:nvSpPr>
        <p:spPr>
          <a:xfrm>
            <a:off x="6304924" y="4604835"/>
            <a:ext cx="1940560" cy="1473200"/>
          </a:xfrm>
          <a:prstGeom prst="cloud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2" name="pole tekstowe 61">
            <a:extLst>
              <a:ext uri="{FF2B5EF4-FFF2-40B4-BE49-F238E27FC236}">
                <a16:creationId xmlns:a16="http://schemas.microsoft.com/office/drawing/2014/main" id="{3AAD5FBD-AF63-181E-74C8-668F08B6D2E5}"/>
              </a:ext>
            </a:extLst>
          </p:cNvPr>
          <p:cNvSpPr txBox="1"/>
          <p:nvPr/>
        </p:nvSpPr>
        <p:spPr>
          <a:xfrm>
            <a:off x="6628931" y="4835956"/>
            <a:ext cx="13763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b="1" dirty="0">
                <a:solidFill>
                  <a:srgbClr val="C00000"/>
                </a:solidFill>
              </a:rPr>
              <a:t>OC</a:t>
            </a:r>
            <a:r>
              <a:rPr lang="pl-PL" b="1" dirty="0"/>
              <a:t> </a:t>
            </a:r>
            <a:br>
              <a:rPr lang="pl-PL" b="1" dirty="0"/>
            </a:br>
            <a:r>
              <a:rPr lang="pl-PL" b="1" dirty="0"/>
              <a:t>Distribution </a:t>
            </a:r>
            <a:br>
              <a:rPr lang="pl-PL" b="1" dirty="0"/>
            </a:br>
            <a:r>
              <a:rPr lang="pl-PL" b="1" dirty="0"/>
              <a:t>System</a:t>
            </a:r>
          </a:p>
        </p:txBody>
      </p:sp>
      <p:cxnSp>
        <p:nvCxnSpPr>
          <p:cNvPr id="63" name="Łącznik prosty ze strzałką 62">
            <a:extLst>
              <a:ext uri="{FF2B5EF4-FFF2-40B4-BE49-F238E27FC236}">
                <a16:creationId xmlns:a16="http://schemas.microsoft.com/office/drawing/2014/main" id="{E35489CF-53FE-8CDF-96E4-F0DE7384BA59}"/>
              </a:ext>
            </a:extLst>
          </p:cNvPr>
          <p:cNvCxnSpPr>
            <a:cxnSpLocks/>
            <a:stCxn id="36" idx="3"/>
            <a:endCxn id="61" idx="2"/>
          </p:cNvCxnSpPr>
          <p:nvPr/>
        </p:nvCxnSpPr>
        <p:spPr>
          <a:xfrm>
            <a:off x="5794952" y="5331275"/>
            <a:ext cx="515991" cy="1016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Łącznik prosty ze strzałką 66">
            <a:extLst>
              <a:ext uri="{FF2B5EF4-FFF2-40B4-BE49-F238E27FC236}">
                <a16:creationId xmlns:a16="http://schemas.microsoft.com/office/drawing/2014/main" id="{2D92592C-1FC8-2426-577C-11AADA9C8C40}"/>
              </a:ext>
            </a:extLst>
          </p:cNvPr>
          <p:cNvCxnSpPr>
            <a:cxnSpLocks/>
            <a:stCxn id="61" idx="0"/>
            <a:endCxn id="48" idx="1"/>
          </p:cNvCxnSpPr>
          <p:nvPr/>
        </p:nvCxnSpPr>
        <p:spPr>
          <a:xfrm flipV="1">
            <a:off x="8243867" y="5338261"/>
            <a:ext cx="519862" cy="317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pole tekstowe 90">
            <a:extLst>
              <a:ext uri="{FF2B5EF4-FFF2-40B4-BE49-F238E27FC236}">
                <a16:creationId xmlns:a16="http://schemas.microsoft.com/office/drawing/2014/main" id="{1C020328-8748-5365-C4A3-50182F3AC8D7}"/>
              </a:ext>
            </a:extLst>
          </p:cNvPr>
          <p:cNvSpPr txBox="1"/>
          <p:nvPr/>
        </p:nvSpPr>
        <p:spPr>
          <a:xfrm>
            <a:off x="489006" y="1592137"/>
            <a:ext cx="61214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400" b="1" dirty="0" err="1">
                <a:solidFill>
                  <a:srgbClr val="004359"/>
                </a:solidFill>
              </a:rPr>
              <a:t>What</a:t>
            </a:r>
            <a:r>
              <a:rPr lang="pl-PL" sz="2400" b="1" dirty="0">
                <a:solidFill>
                  <a:srgbClr val="004359"/>
                </a:solidFill>
              </a:rPr>
              <a:t> </a:t>
            </a:r>
            <a:r>
              <a:rPr lang="pl-PL" sz="2400" b="1" dirty="0" err="1">
                <a:solidFill>
                  <a:srgbClr val="004359"/>
                </a:solidFill>
              </a:rPr>
              <a:t>kind</a:t>
            </a:r>
            <a:r>
              <a:rPr lang="pl-PL" sz="2400" b="1" dirty="0">
                <a:solidFill>
                  <a:srgbClr val="004359"/>
                </a:solidFill>
              </a:rPr>
              <a:t> of </a:t>
            </a:r>
            <a:r>
              <a:rPr lang="pl-PL" sz="2400" b="1" dirty="0" err="1">
                <a:solidFill>
                  <a:srgbClr val="004359"/>
                </a:solidFill>
              </a:rPr>
              <a:t>signal</a:t>
            </a:r>
            <a:r>
              <a:rPr lang="pl-PL" sz="2400" b="1" dirty="0">
                <a:solidFill>
                  <a:srgbClr val="004359"/>
                </a:solidFill>
              </a:rPr>
              <a:t> </a:t>
            </a:r>
            <a:r>
              <a:rPr lang="pl-PL" sz="2400" b="1" dirty="0" err="1">
                <a:solidFill>
                  <a:srgbClr val="004359"/>
                </a:solidFill>
              </a:rPr>
              <a:t>will</a:t>
            </a:r>
            <a:r>
              <a:rPr lang="pl-PL" sz="2400" b="1" dirty="0">
                <a:solidFill>
                  <a:srgbClr val="004359"/>
                </a:solidFill>
              </a:rPr>
              <a:t> be </a:t>
            </a:r>
            <a:r>
              <a:rPr lang="pl-PL" sz="2400" b="1" dirty="0" err="1">
                <a:solidFill>
                  <a:srgbClr val="004359"/>
                </a:solidFill>
              </a:rPr>
              <a:t>transmitted</a:t>
            </a:r>
            <a:r>
              <a:rPr lang="pl-PL" sz="2400" b="1" dirty="0">
                <a:solidFill>
                  <a:srgbClr val="004359"/>
                </a:solidFill>
              </a:rPr>
              <a:t>?</a:t>
            </a:r>
          </a:p>
        </p:txBody>
      </p:sp>
      <p:grpSp>
        <p:nvGrpSpPr>
          <p:cNvPr id="4" name="Grupa 3">
            <a:extLst>
              <a:ext uri="{FF2B5EF4-FFF2-40B4-BE49-F238E27FC236}">
                <a16:creationId xmlns:a16="http://schemas.microsoft.com/office/drawing/2014/main" id="{2B0F373B-90EE-4F9C-C1BB-5F66F35B417C}"/>
              </a:ext>
            </a:extLst>
          </p:cNvPr>
          <p:cNvGrpSpPr/>
          <p:nvPr/>
        </p:nvGrpSpPr>
        <p:grpSpPr>
          <a:xfrm>
            <a:off x="4637918" y="2545116"/>
            <a:ext cx="866269" cy="833379"/>
            <a:chOff x="7345893" y="5223265"/>
            <a:chExt cx="725556" cy="725556"/>
          </a:xfrm>
        </p:grpSpPr>
        <p:sp>
          <p:nvSpPr>
            <p:cNvPr id="5" name="Owal 4">
              <a:extLst>
                <a:ext uri="{FF2B5EF4-FFF2-40B4-BE49-F238E27FC236}">
                  <a16:creationId xmlns:a16="http://schemas.microsoft.com/office/drawing/2014/main" id="{2E907151-60D6-2F75-B89E-58AB62368646}"/>
                </a:ext>
              </a:extLst>
            </p:cNvPr>
            <p:cNvSpPr/>
            <p:nvPr/>
          </p:nvSpPr>
          <p:spPr>
            <a:xfrm>
              <a:off x="7345893" y="5223265"/>
              <a:ext cx="725556" cy="725556"/>
            </a:xfrm>
            <a:prstGeom prst="ellipse">
              <a:avLst/>
            </a:prstGeom>
            <a:solidFill>
              <a:srgbClr val="124E6A"/>
            </a:solidFill>
            <a:ln>
              <a:solidFill>
                <a:srgbClr val="124E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ln>
                  <a:solidFill>
                    <a:srgbClr val="124E6A"/>
                  </a:solidFill>
                </a:ln>
                <a:solidFill>
                  <a:srgbClr val="124E6A"/>
                </a:solidFill>
              </a:endParaRPr>
            </a:p>
          </p:txBody>
        </p:sp>
        <p:pic>
          <p:nvPicPr>
            <p:cNvPr id="6" name="Grafika 5" descr="Atom">
              <a:extLst>
                <a:ext uri="{FF2B5EF4-FFF2-40B4-BE49-F238E27FC236}">
                  <a16:creationId xmlns:a16="http://schemas.microsoft.com/office/drawing/2014/main" id="{F08E7173-057F-711D-5CF9-D1F2866A251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7402019" y="5270060"/>
              <a:ext cx="631966" cy="631966"/>
            </a:xfrm>
            <a:prstGeom prst="rect">
              <a:avLst/>
            </a:prstGeom>
          </p:spPr>
        </p:pic>
      </p:grpSp>
      <p:sp>
        <p:nvSpPr>
          <p:cNvPr id="7" name="pole tekstowe 6">
            <a:extLst>
              <a:ext uri="{FF2B5EF4-FFF2-40B4-BE49-F238E27FC236}">
                <a16:creationId xmlns:a16="http://schemas.microsoft.com/office/drawing/2014/main" id="{290F8EC7-3714-69C0-6F9F-D41DFFFFBFC5}"/>
              </a:ext>
            </a:extLst>
          </p:cNvPr>
          <p:cNvSpPr txBox="1"/>
          <p:nvPr/>
        </p:nvSpPr>
        <p:spPr>
          <a:xfrm>
            <a:off x="4273494" y="3378495"/>
            <a:ext cx="15951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>
                <a:solidFill>
                  <a:schemeClr val="accent6">
                    <a:lumMod val="75000"/>
                  </a:schemeClr>
                </a:solidFill>
              </a:rPr>
              <a:t>Maser </a:t>
            </a:r>
            <a:br>
              <a:rPr lang="pl-PL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pl-PL" b="1" dirty="0" err="1">
                <a:solidFill>
                  <a:schemeClr val="accent6">
                    <a:lumMod val="75000"/>
                  </a:schemeClr>
                </a:solidFill>
              </a:rPr>
              <a:t>or</a:t>
            </a:r>
            <a:r>
              <a:rPr lang="pl-PL" b="1" dirty="0">
                <a:solidFill>
                  <a:schemeClr val="accent6">
                    <a:lumMod val="75000"/>
                  </a:schemeClr>
                </a:solidFill>
              </a:rPr>
              <a:t> Cs </a:t>
            </a:r>
            <a:r>
              <a:rPr lang="pl-PL" b="1" dirty="0" err="1">
                <a:solidFill>
                  <a:schemeClr val="accent6">
                    <a:lumMod val="75000"/>
                  </a:schemeClr>
                </a:solidFill>
              </a:rPr>
              <a:t>Clock</a:t>
            </a:r>
            <a:endParaRPr lang="pl-PL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Chmurka 7">
            <a:extLst>
              <a:ext uri="{FF2B5EF4-FFF2-40B4-BE49-F238E27FC236}">
                <a16:creationId xmlns:a16="http://schemas.microsoft.com/office/drawing/2014/main" id="{DF1F4383-F181-B909-CB0D-BBD0E5515B97}"/>
              </a:ext>
            </a:extLst>
          </p:cNvPr>
          <p:cNvSpPr/>
          <p:nvPr/>
        </p:nvSpPr>
        <p:spPr>
          <a:xfrm>
            <a:off x="6429950" y="2234163"/>
            <a:ext cx="1940560" cy="1473200"/>
          </a:xfrm>
          <a:prstGeom prst="cloud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94ADD600-15B3-D9D3-719E-629EE8D7F364}"/>
              </a:ext>
            </a:extLst>
          </p:cNvPr>
          <p:cNvSpPr txBox="1"/>
          <p:nvPr/>
        </p:nvSpPr>
        <p:spPr>
          <a:xfrm>
            <a:off x="6753957" y="2465284"/>
            <a:ext cx="1376339" cy="92333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pl-PL" b="1" dirty="0">
                <a:solidFill>
                  <a:srgbClr val="267296"/>
                </a:solidFill>
              </a:rPr>
              <a:t>T</a:t>
            </a:r>
            <a:r>
              <a:rPr lang="pl-PL" b="1" dirty="0"/>
              <a:t> &amp; </a:t>
            </a:r>
            <a:r>
              <a:rPr lang="pl-PL" b="1" dirty="0">
                <a:solidFill>
                  <a:srgbClr val="C00000"/>
                </a:solidFill>
              </a:rPr>
              <a:t>RF</a:t>
            </a:r>
            <a:br>
              <a:rPr lang="pl-PL" b="1" dirty="0"/>
            </a:br>
            <a:r>
              <a:rPr lang="pl-PL" b="1" dirty="0"/>
              <a:t>Distribution </a:t>
            </a:r>
            <a:br>
              <a:rPr lang="pl-PL" b="1" dirty="0"/>
            </a:br>
            <a:r>
              <a:rPr lang="pl-PL" b="1" dirty="0"/>
              <a:t>System</a:t>
            </a:r>
          </a:p>
        </p:txBody>
      </p:sp>
      <p:cxnSp>
        <p:nvCxnSpPr>
          <p:cNvPr id="10" name="Łącznik prosty ze strzałką 9">
            <a:extLst>
              <a:ext uri="{FF2B5EF4-FFF2-40B4-BE49-F238E27FC236}">
                <a16:creationId xmlns:a16="http://schemas.microsoft.com/office/drawing/2014/main" id="{0CEE7B50-2E4A-F824-EC47-2335DE9B3B2A}"/>
              </a:ext>
            </a:extLst>
          </p:cNvPr>
          <p:cNvCxnSpPr>
            <a:cxnSpLocks/>
          </p:cNvCxnSpPr>
          <p:nvPr/>
        </p:nvCxnSpPr>
        <p:spPr>
          <a:xfrm flipV="1">
            <a:off x="5512333" y="2762445"/>
            <a:ext cx="904552" cy="8132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530320D1-5464-6B50-3510-698A5E3E3809}"/>
              </a:ext>
            </a:extLst>
          </p:cNvPr>
          <p:cNvSpPr txBox="1"/>
          <p:nvPr/>
        </p:nvSpPr>
        <p:spPr>
          <a:xfrm>
            <a:off x="5575607" y="236949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rgbClr val="0070C0"/>
                </a:solidFill>
              </a:rPr>
              <a:t>1PPS</a:t>
            </a:r>
          </a:p>
        </p:txBody>
      </p:sp>
      <p:cxnSp>
        <p:nvCxnSpPr>
          <p:cNvPr id="12" name="Łącznik prosty ze strzałką 11">
            <a:extLst>
              <a:ext uri="{FF2B5EF4-FFF2-40B4-BE49-F238E27FC236}">
                <a16:creationId xmlns:a16="http://schemas.microsoft.com/office/drawing/2014/main" id="{EB216D2B-D4E3-5F3F-4459-993A3B3E6770}"/>
              </a:ext>
            </a:extLst>
          </p:cNvPr>
          <p:cNvCxnSpPr>
            <a:cxnSpLocks/>
          </p:cNvCxnSpPr>
          <p:nvPr/>
        </p:nvCxnSpPr>
        <p:spPr>
          <a:xfrm>
            <a:off x="5526468" y="3259082"/>
            <a:ext cx="877215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58B90C47-0131-A94B-DEE1-6FF723F89A6F}"/>
              </a:ext>
            </a:extLst>
          </p:cNvPr>
          <p:cNvSpPr txBox="1"/>
          <p:nvPr/>
        </p:nvSpPr>
        <p:spPr>
          <a:xfrm>
            <a:off x="5512333" y="2889870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rgbClr val="C00000"/>
                </a:solidFill>
              </a:rPr>
              <a:t>10 MHz</a:t>
            </a:r>
          </a:p>
        </p:txBody>
      </p:sp>
      <p:cxnSp>
        <p:nvCxnSpPr>
          <p:cNvPr id="14" name="Łącznik prosty ze strzałką 13">
            <a:extLst>
              <a:ext uri="{FF2B5EF4-FFF2-40B4-BE49-F238E27FC236}">
                <a16:creationId xmlns:a16="http://schemas.microsoft.com/office/drawing/2014/main" id="{C150586F-B73F-CD10-6B61-9FCECB839667}"/>
              </a:ext>
            </a:extLst>
          </p:cNvPr>
          <p:cNvCxnSpPr>
            <a:cxnSpLocks/>
          </p:cNvCxnSpPr>
          <p:nvPr/>
        </p:nvCxnSpPr>
        <p:spPr>
          <a:xfrm flipV="1">
            <a:off x="8387291" y="2673564"/>
            <a:ext cx="904552" cy="8132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17472FE6-F256-778D-6BD4-E9156E5AB17C}"/>
              </a:ext>
            </a:extLst>
          </p:cNvPr>
          <p:cNvSpPr txBox="1"/>
          <p:nvPr/>
        </p:nvSpPr>
        <p:spPr>
          <a:xfrm>
            <a:off x="8450565" y="2280618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rgbClr val="0070C0"/>
                </a:solidFill>
              </a:rPr>
              <a:t>1PPS</a:t>
            </a:r>
          </a:p>
        </p:txBody>
      </p:sp>
      <p:cxnSp>
        <p:nvCxnSpPr>
          <p:cNvPr id="16" name="Łącznik prosty ze strzałką 15">
            <a:extLst>
              <a:ext uri="{FF2B5EF4-FFF2-40B4-BE49-F238E27FC236}">
                <a16:creationId xmlns:a16="http://schemas.microsoft.com/office/drawing/2014/main" id="{EA1BEDFD-5E14-96E2-60DE-84775473CE8C}"/>
              </a:ext>
            </a:extLst>
          </p:cNvPr>
          <p:cNvCxnSpPr>
            <a:cxnSpLocks/>
          </p:cNvCxnSpPr>
          <p:nvPr/>
        </p:nvCxnSpPr>
        <p:spPr>
          <a:xfrm>
            <a:off x="8401426" y="3170201"/>
            <a:ext cx="877215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66EDE88D-FCDD-CE1A-6BFC-7D7BDA14C024}"/>
              </a:ext>
            </a:extLst>
          </p:cNvPr>
          <p:cNvSpPr txBox="1"/>
          <p:nvPr/>
        </p:nvSpPr>
        <p:spPr>
          <a:xfrm>
            <a:off x="8387291" y="2800989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rgbClr val="C00000"/>
                </a:solidFill>
              </a:rPr>
              <a:t>10 MHz</a:t>
            </a:r>
          </a:p>
        </p:txBody>
      </p:sp>
      <p:grpSp>
        <p:nvGrpSpPr>
          <p:cNvPr id="18" name="Grupa 17">
            <a:extLst>
              <a:ext uri="{FF2B5EF4-FFF2-40B4-BE49-F238E27FC236}">
                <a16:creationId xmlns:a16="http://schemas.microsoft.com/office/drawing/2014/main" id="{F5520DA5-4A8D-D9C8-75C8-E9ECD89FC26A}"/>
              </a:ext>
            </a:extLst>
          </p:cNvPr>
          <p:cNvGrpSpPr/>
          <p:nvPr/>
        </p:nvGrpSpPr>
        <p:grpSpPr>
          <a:xfrm>
            <a:off x="9358696" y="2496343"/>
            <a:ext cx="904415" cy="864352"/>
            <a:chOff x="6626916" y="1759227"/>
            <a:chExt cx="725556" cy="725556"/>
          </a:xfrm>
        </p:grpSpPr>
        <p:sp>
          <p:nvSpPr>
            <p:cNvPr id="19" name="Owal 18">
              <a:extLst>
                <a:ext uri="{FF2B5EF4-FFF2-40B4-BE49-F238E27FC236}">
                  <a16:creationId xmlns:a16="http://schemas.microsoft.com/office/drawing/2014/main" id="{C2E48D85-415B-9662-01DD-2A293B1B019B}"/>
                </a:ext>
              </a:extLst>
            </p:cNvPr>
            <p:cNvSpPr/>
            <p:nvPr/>
          </p:nvSpPr>
          <p:spPr>
            <a:xfrm>
              <a:off x="6626916" y="1759227"/>
              <a:ext cx="725556" cy="725556"/>
            </a:xfrm>
            <a:prstGeom prst="ellipse">
              <a:avLst/>
            </a:prstGeom>
            <a:solidFill>
              <a:srgbClr val="124E6A"/>
            </a:solidFill>
            <a:ln>
              <a:solidFill>
                <a:srgbClr val="124E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ln>
                  <a:solidFill>
                    <a:srgbClr val="124E6A"/>
                  </a:solidFill>
                </a:ln>
                <a:solidFill>
                  <a:srgbClr val="124E6A"/>
                </a:solidFill>
              </a:endParaRPr>
            </a:p>
          </p:txBody>
        </p:sp>
        <p:pic>
          <p:nvPicPr>
            <p:cNvPr id="20" name="Grafika 19" descr="Wieża telefonii komórkowej">
              <a:extLst>
                <a:ext uri="{FF2B5EF4-FFF2-40B4-BE49-F238E27FC236}">
                  <a16:creationId xmlns:a16="http://schemas.microsoft.com/office/drawing/2014/main" id="{87CB7DCB-EF31-86C7-D791-C80D4B74029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6697407" y="1829718"/>
              <a:ext cx="584573" cy="584573"/>
            </a:xfrm>
            <a:prstGeom prst="rect">
              <a:avLst/>
            </a:prstGeom>
          </p:spPr>
        </p:pic>
      </p:grpSp>
      <p:sp>
        <p:nvSpPr>
          <p:cNvPr id="21" name="pole tekstowe 20">
            <a:extLst>
              <a:ext uri="{FF2B5EF4-FFF2-40B4-BE49-F238E27FC236}">
                <a16:creationId xmlns:a16="http://schemas.microsoft.com/office/drawing/2014/main" id="{64EF6E63-EF6E-92B2-ACEA-7C180E7ED743}"/>
              </a:ext>
            </a:extLst>
          </p:cNvPr>
          <p:cNvSpPr txBox="1"/>
          <p:nvPr/>
        </p:nvSpPr>
        <p:spPr>
          <a:xfrm>
            <a:off x="9013344" y="3406169"/>
            <a:ext cx="1595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>
                <a:solidFill>
                  <a:schemeClr val="accent6">
                    <a:lumMod val="75000"/>
                  </a:schemeClr>
                </a:solidFill>
              </a:rPr>
              <a:t>End </a:t>
            </a:r>
            <a:r>
              <a:rPr lang="pl-PL" b="1" dirty="0" err="1">
                <a:solidFill>
                  <a:schemeClr val="accent6">
                    <a:lumMod val="75000"/>
                  </a:schemeClr>
                </a:solidFill>
              </a:rPr>
              <a:t>Users</a:t>
            </a:r>
            <a:endParaRPr lang="pl-PL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2" name="Strzałka: w prawo 21">
            <a:extLst>
              <a:ext uri="{FF2B5EF4-FFF2-40B4-BE49-F238E27FC236}">
                <a16:creationId xmlns:a16="http://schemas.microsoft.com/office/drawing/2014/main" id="{1313F2F8-09B1-F79B-9250-252D80E0BFEA}"/>
              </a:ext>
            </a:extLst>
          </p:cNvPr>
          <p:cNvSpPr/>
          <p:nvPr/>
        </p:nvSpPr>
        <p:spPr>
          <a:xfrm>
            <a:off x="727775" y="2220505"/>
            <a:ext cx="3497899" cy="13068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/>
              <a:t>Radio </a:t>
            </a:r>
            <a:r>
              <a:rPr lang="pl-PL" sz="2000" b="1" dirty="0" err="1"/>
              <a:t>Frequency</a:t>
            </a:r>
            <a:r>
              <a:rPr lang="pl-PL" sz="2000" b="1" dirty="0"/>
              <a:t> (10 MHz) </a:t>
            </a:r>
            <a:br>
              <a:rPr lang="pl-PL" sz="2000" b="1" dirty="0"/>
            </a:br>
            <a:r>
              <a:rPr lang="pl-PL" sz="2000" b="1" dirty="0"/>
              <a:t>&amp; Time (1 PPS)</a:t>
            </a:r>
            <a:endParaRPr lang="pl-PL" sz="2000" dirty="0"/>
          </a:p>
        </p:txBody>
      </p:sp>
      <p:sp>
        <p:nvSpPr>
          <p:cNvPr id="28" name="Strzałka: w prawo 27">
            <a:extLst>
              <a:ext uri="{FF2B5EF4-FFF2-40B4-BE49-F238E27FC236}">
                <a16:creationId xmlns:a16="http://schemas.microsoft.com/office/drawing/2014/main" id="{FD73A985-F2B4-8ECB-FDEB-4211F3D3667B}"/>
              </a:ext>
            </a:extLst>
          </p:cNvPr>
          <p:cNvSpPr/>
          <p:nvPr/>
        </p:nvSpPr>
        <p:spPr>
          <a:xfrm rot="786070">
            <a:off x="620505" y="3400360"/>
            <a:ext cx="3290266" cy="13068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/>
              <a:t>Optical Carrier </a:t>
            </a:r>
            <a:br>
              <a:rPr lang="pl-PL" sz="2000" b="1" dirty="0"/>
            </a:br>
            <a:r>
              <a:rPr lang="pl-PL" sz="2000" b="1" dirty="0"/>
              <a:t>(</a:t>
            </a:r>
            <a:r>
              <a:rPr lang="pl-PL" sz="2000" b="1" dirty="0" err="1"/>
              <a:t>Frequency</a:t>
            </a:r>
            <a:r>
              <a:rPr lang="pl-PL" sz="2000" b="1" dirty="0"/>
              <a:t> ~194 </a:t>
            </a:r>
            <a:r>
              <a:rPr lang="pl-PL" sz="2000" b="1" dirty="0" err="1"/>
              <a:t>THz</a:t>
            </a:r>
            <a:r>
              <a:rPr lang="pl-PL" sz="2000" b="1" dirty="0"/>
              <a:t>)</a:t>
            </a: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110293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7B1593BD-BBC8-41B9-94E7-28658A671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T&amp;F </a:t>
            </a:r>
            <a:r>
              <a:rPr lang="pl-PL" dirty="0"/>
              <a:t>-&gt; </a:t>
            </a:r>
            <a:r>
              <a:rPr lang="en-US" dirty="0"/>
              <a:t>sim</a:t>
            </a:r>
            <a:r>
              <a:rPr lang="pl-PL" dirty="0"/>
              <a:t>p</a:t>
            </a:r>
            <a:r>
              <a:rPr lang="en-US" dirty="0"/>
              <a:t>le acronym – not easy decisions</a:t>
            </a:r>
            <a:r>
              <a:rPr lang="pl-PL" dirty="0"/>
              <a:t> (2)</a:t>
            </a:r>
            <a:endParaRPr lang="en-US" dirty="0"/>
          </a:p>
        </p:txBody>
      </p:sp>
      <p:pic>
        <p:nvPicPr>
          <p:cNvPr id="23" name="Obraz 22">
            <a:extLst>
              <a:ext uri="{FF2B5EF4-FFF2-40B4-BE49-F238E27FC236}">
                <a16:creationId xmlns:a16="http://schemas.microsoft.com/office/drawing/2014/main" id="{A33C78A0-86BC-4FF3-8B44-41771CE56E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039" y="373392"/>
            <a:ext cx="1732270" cy="637317"/>
          </a:xfrm>
          <a:prstGeom prst="rect">
            <a:avLst/>
          </a:prstGeom>
        </p:spPr>
      </p:pic>
      <p:sp>
        <p:nvSpPr>
          <p:cNvPr id="91" name="pole tekstowe 90">
            <a:extLst>
              <a:ext uri="{FF2B5EF4-FFF2-40B4-BE49-F238E27FC236}">
                <a16:creationId xmlns:a16="http://schemas.microsoft.com/office/drawing/2014/main" id="{1C020328-8748-5365-C4A3-50182F3AC8D7}"/>
              </a:ext>
            </a:extLst>
          </p:cNvPr>
          <p:cNvSpPr txBox="1"/>
          <p:nvPr/>
        </p:nvSpPr>
        <p:spPr>
          <a:xfrm>
            <a:off x="499166" y="1653097"/>
            <a:ext cx="28739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400" b="1" dirty="0">
                <a:solidFill>
                  <a:srgbClr val="004359"/>
                </a:solidFill>
                <a:latin typeface="Calibri" panose="020F0502020204030204"/>
              </a:rPr>
              <a:t>How to </a:t>
            </a:r>
            <a:r>
              <a:rPr lang="en-US" sz="2400" b="1" dirty="0">
                <a:solidFill>
                  <a:srgbClr val="004359"/>
                </a:solidFill>
                <a:latin typeface="Calibri" panose="020F0502020204030204"/>
              </a:rPr>
              <a:t>implement</a:t>
            </a:r>
            <a:r>
              <a:rPr lang="pl-PL" sz="2400" b="1" dirty="0">
                <a:solidFill>
                  <a:srgbClr val="004359"/>
                </a:solidFill>
                <a:latin typeface="Calibri" panose="020F0502020204030204"/>
              </a:rPr>
              <a:t>?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3E579E1B-6648-4787-B0F3-FA94314C33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27652953"/>
              </p:ext>
            </p:extLst>
          </p:nvPr>
        </p:nvGraphicFramePr>
        <p:xfrm>
          <a:off x="2796987" y="1653097"/>
          <a:ext cx="8895847" cy="4640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222040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7B1593BD-BBC8-41B9-94E7-28658A671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T&amp;F </a:t>
            </a:r>
            <a:r>
              <a:rPr lang="pl-PL" dirty="0"/>
              <a:t>-&gt; </a:t>
            </a:r>
            <a:r>
              <a:rPr lang="en-US" dirty="0"/>
              <a:t>sim</a:t>
            </a:r>
            <a:r>
              <a:rPr lang="pl-PL" dirty="0"/>
              <a:t>p</a:t>
            </a:r>
            <a:r>
              <a:rPr lang="en-US" dirty="0"/>
              <a:t>le acronym – not easy decisions</a:t>
            </a:r>
            <a:r>
              <a:rPr lang="pl-PL" dirty="0"/>
              <a:t> (3)</a:t>
            </a:r>
            <a:endParaRPr lang="en-US" dirty="0"/>
          </a:p>
        </p:txBody>
      </p:sp>
      <p:pic>
        <p:nvPicPr>
          <p:cNvPr id="23" name="Obraz 22">
            <a:extLst>
              <a:ext uri="{FF2B5EF4-FFF2-40B4-BE49-F238E27FC236}">
                <a16:creationId xmlns:a16="http://schemas.microsoft.com/office/drawing/2014/main" id="{A33C78A0-86BC-4FF3-8B44-41771CE56E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039" y="373392"/>
            <a:ext cx="1732270" cy="637317"/>
          </a:xfrm>
          <a:prstGeom prst="rect">
            <a:avLst/>
          </a:prstGeom>
        </p:spPr>
      </p:pic>
      <p:sp>
        <p:nvSpPr>
          <p:cNvPr id="91" name="pole tekstowe 90">
            <a:extLst>
              <a:ext uri="{FF2B5EF4-FFF2-40B4-BE49-F238E27FC236}">
                <a16:creationId xmlns:a16="http://schemas.microsoft.com/office/drawing/2014/main" id="{1C020328-8748-5365-C4A3-50182F3AC8D7}"/>
              </a:ext>
            </a:extLst>
          </p:cNvPr>
          <p:cNvSpPr txBox="1"/>
          <p:nvPr/>
        </p:nvSpPr>
        <p:spPr>
          <a:xfrm>
            <a:off x="499166" y="1653097"/>
            <a:ext cx="87870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4359"/>
                </a:solidFill>
                <a:latin typeface="Calibri" panose="020F0502020204030204"/>
              </a:rPr>
              <a:t>Bidirectional time and frequency transfer in unidirectional DWDM</a:t>
            </a:r>
            <a:endParaRPr lang="pl-PL" sz="2400" b="1" dirty="0">
              <a:solidFill>
                <a:srgbClr val="004359"/>
              </a:solidFill>
              <a:latin typeface="Calibri" panose="020F0502020204030204"/>
            </a:endParaRPr>
          </a:p>
        </p:txBody>
      </p:sp>
      <p:pic>
        <p:nvPicPr>
          <p:cNvPr id="9" name="Obraz 8">
            <a:extLst>
              <a:ext uri="{FF2B5EF4-FFF2-40B4-BE49-F238E27FC236}">
                <a16:creationId xmlns:a16="http://schemas.microsoft.com/office/drawing/2014/main" id="{F09C8E32-A05C-C735-E007-5C6C3A2C98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565" y="2267162"/>
            <a:ext cx="10596994" cy="4061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974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30D77C0C-C617-4D66-898D-4C7F6A15A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T&amp;F service distribution techniques</a:t>
            </a:r>
            <a:endParaRPr lang="en-GB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47856B51-4CDE-4917-B15C-9460A052B9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039" y="373392"/>
            <a:ext cx="1732270" cy="637317"/>
          </a:xfrm>
          <a:prstGeom prst="rect">
            <a:avLst/>
          </a:prstGeom>
        </p:spPr>
      </p:pic>
      <p:graphicFrame>
        <p:nvGraphicFramePr>
          <p:cNvPr id="6" name="Tabela 6">
            <a:extLst>
              <a:ext uri="{FF2B5EF4-FFF2-40B4-BE49-F238E27FC236}">
                <a16:creationId xmlns:a16="http://schemas.microsoft.com/office/drawing/2014/main" id="{D3C67029-EA9C-19F6-1BFB-EA4DB72C61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8366376"/>
              </p:ext>
            </p:extLst>
          </p:nvPr>
        </p:nvGraphicFramePr>
        <p:xfrm>
          <a:off x="351715" y="1538943"/>
          <a:ext cx="11488570" cy="483369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881991">
                  <a:extLst>
                    <a:ext uri="{9D8B030D-6E8A-4147-A177-3AD203B41FA5}">
                      <a16:colId xmlns:a16="http://schemas.microsoft.com/office/drawing/2014/main" val="1803491004"/>
                    </a:ext>
                  </a:extLst>
                </a:gridCol>
                <a:gridCol w="4109421">
                  <a:extLst>
                    <a:ext uri="{9D8B030D-6E8A-4147-A177-3AD203B41FA5}">
                      <a16:colId xmlns:a16="http://schemas.microsoft.com/office/drawing/2014/main" val="3034503035"/>
                    </a:ext>
                  </a:extLst>
                </a:gridCol>
                <a:gridCol w="5497158">
                  <a:extLst>
                    <a:ext uri="{9D8B030D-6E8A-4147-A177-3AD203B41FA5}">
                      <a16:colId xmlns:a16="http://schemas.microsoft.com/office/drawing/2014/main" val="1765835878"/>
                    </a:ext>
                  </a:extLst>
                </a:gridCol>
              </a:tblGrid>
              <a:tr h="404997">
                <a:tc>
                  <a:txBody>
                    <a:bodyPr/>
                    <a:lstStyle/>
                    <a:p>
                      <a:pPr algn="ctr"/>
                      <a:r>
                        <a:rPr lang="pl-PL" sz="1800" b="1" u="none" strike="noStrike" kern="1200" baseline="0" dirty="0">
                          <a:solidFill>
                            <a:schemeClr val="lt1"/>
                          </a:solidFill>
                        </a:rPr>
                        <a:t>Technology</a:t>
                      </a:r>
                      <a:endParaRPr lang="pl-PL" sz="1800" b="1" i="0" u="none" strike="noStrike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err="1"/>
                        <a:t>Advantages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err="1"/>
                        <a:t>Disadvantages</a:t>
                      </a:r>
                      <a:endParaRPr lang="pl-PL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3207556"/>
                  </a:ext>
                </a:extLst>
              </a:tr>
              <a:tr h="1923734"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Optical Carrier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• Best </a:t>
                      </a:r>
                      <a:r>
                        <a:rPr lang="en-US" dirty="0" err="1"/>
                        <a:t>ultrastable</a:t>
                      </a:r>
                      <a:r>
                        <a:rPr lang="en-US" dirty="0"/>
                        <a:t> frequency service performances</a:t>
                      </a:r>
                    </a:p>
                    <a:p>
                      <a:pPr algn="l"/>
                      <a:r>
                        <a:rPr lang="en-US" dirty="0"/>
                        <a:t>• Has been operated in different setups (dark channel and dark </a:t>
                      </a:r>
                      <a:r>
                        <a:rPr lang="en-US" dirty="0" err="1"/>
                        <a:t>fibre</a:t>
                      </a:r>
                      <a:r>
                        <a:rPr lang="en-US" dirty="0"/>
                        <a:t>)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• Limited number (but more demanding) </a:t>
                      </a:r>
                      <a:br>
                        <a:rPr lang="pl-PL" dirty="0"/>
                      </a:br>
                      <a:r>
                        <a:rPr lang="en-US" dirty="0"/>
                        <a:t>of end-users because frequency combs </a:t>
                      </a:r>
                      <a:br>
                        <a:rPr lang="pl-PL" dirty="0"/>
                      </a:br>
                      <a:r>
                        <a:rPr lang="en-US" dirty="0"/>
                        <a:t>are required to use the distributed signal</a:t>
                      </a:r>
                    </a:p>
                    <a:p>
                      <a:pPr algn="l"/>
                      <a:r>
                        <a:rPr lang="en-US" dirty="0"/>
                        <a:t>• </a:t>
                      </a:r>
                      <a:r>
                        <a:rPr lang="pl-PL" dirty="0"/>
                        <a:t>Most of</a:t>
                      </a:r>
                      <a:r>
                        <a:rPr lang="en-US" dirty="0"/>
                        <a:t> equipment is designed to work </a:t>
                      </a:r>
                      <a:br>
                        <a:rPr lang="pl-PL" dirty="0"/>
                      </a:br>
                      <a:r>
                        <a:rPr lang="en-US" dirty="0"/>
                        <a:t>@ 194.4THz </a:t>
                      </a:r>
                      <a:r>
                        <a:rPr lang="pl-PL" dirty="0"/>
                        <a:t>(</a:t>
                      </a:r>
                      <a:r>
                        <a:rPr lang="en-US" dirty="0"/>
                        <a:t>C-Band</a:t>
                      </a:r>
                      <a:r>
                        <a:rPr lang="pl-PL" dirty="0"/>
                        <a:t>)</a:t>
                      </a:r>
                      <a:endParaRPr lang="en-US" dirty="0"/>
                    </a:p>
                    <a:p>
                      <a:pPr algn="l"/>
                      <a:r>
                        <a:rPr lang="en-US" dirty="0"/>
                        <a:t>• Requires highly trained personnel.</a:t>
                      </a:r>
                      <a:endParaRPr lang="pl-PL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38470140"/>
                  </a:ext>
                </a:extLst>
              </a:tr>
              <a:tr h="10124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u="none" strike="noStrike" kern="1200" baseline="0" dirty="0">
                          <a:solidFill>
                            <a:schemeClr val="dk1"/>
                          </a:solidFill>
                        </a:rPr>
                        <a:t>ELSTAB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u="none" strike="noStrike" kern="1200" baseline="0" dirty="0">
                          <a:solidFill>
                            <a:schemeClr val="dk1"/>
                          </a:solidFill>
                        </a:rPr>
                        <a:t>Active cancellation with electronic delays</a:t>
                      </a:r>
                      <a:endParaRPr lang="pl-PL" sz="16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u="none" strike="noStrike" kern="1200" baseline="0" dirty="0">
                          <a:solidFill>
                            <a:schemeClr val="dk1"/>
                          </a:solidFill>
                        </a:rPr>
                        <a:t>• Distributions Time and Frequency services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u="none" strike="noStrike" kern="1200" baseline="0" dirty="0">
                          <a:solidFill>
                            <a:schemeClr val="dk1"/>
                          </a:solidFill>
                        </a:rPr>
                        <a:t>• Wavelength is fixed but can be chosen </a:t>
                      </a:r>
                      <a:br>
                        <a:rPr lang="pl-PL" sz="1800" b="0" u="none" strike="noStrike" kern="1200" baseline="0" dirty="0">
                          <a:solidFill>
                            <a:schemeClr val="dk1"/>
                          </a:solidFill>
                        </a:rPr>
                      </a:br>
                      <a:r>
                        <a:rPr lang="en-US" sz="1800" b="0" u="none" strike="noStrike" kern="1200" baseline="0" dirty="0">
                          <a:solidFill>
                            <a:schemeClr val="dk1"/>
                          </a:solidFill>
                        </a:rPr>
                        <a:t>all over C-Band to fit any ITU channel</a:t>
                      </a:r>
                      <a:endParaRPr lang="pl-PL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• Even greater performances might be required for the most demanding end-users (optical clock comparisons)</a:t>
                      </a:r>
                      <a:endParaRPr lang="pl-PL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3220409"/>
                  </a:ext>
                </a:extLst>
              </a:tr>
              <a:tr h="131623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0" u="none" strike="noStrike" kern="1200" baseline="0" dirty="0">
                          <a:solidFill>
                            <a:schemeClr val="dk1"/>
                          </a:solidFill>
                        </a:rPr>
                        <a:t>White Rabbit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0" u="none" strike="noStrike" kern="1200" baseline="0" dirty="0">
                          <a:solidFill>
                            <a:schemeClr val="dk1"/>
                          </a:solidFill>
                        </a:rPr>
                        <a:t>PTP</a:t>
                      </a:r>
                      <a:endParaRPr lang="pl-PL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u="none" strike="noStrike" kern="1200" baseline="0" dirty="0">
                          <a:solidFill>
                            <a:schemeClr val="dk1"/>
                          </a:solidFill>
                        </a:rPr>
                        <a:t>• Easy to use</a:t>
                      </a:r>
                    </a:p>
                    <a:p>
                      <a:pPr algn="l"/>
                      <a:r>
                        <a:rPr lang="en-US" sz="1800" b="0" u="none" strike="noStrike" kern="1200" baseline="0" dirty="0">
                          <a:solidFill>
                            <a:schemeClr val="dk1"/>
                          </a:solidFill>
                        </a:rPr>
                        <a:t>• A wide range of potential end-users</a:t>
                      </a:r>
                    </a:p>
                    <a:p>
                      <a:pPr algn="l"/>
                      <a:r>
                        <a:rPr lang="en-US" sz="1800" b="0" u="none" strike="noStrike" kern="1200" baseline="0" dirty="0">
                          <a:solidFill>
                            <a:schemeClr val="dk1"/>
                          </a:solidFill>
                        </a:rPr>
                        <a:t>• Time and Frequency service</a:t>
                      </a:r>
                    </a:p>
                    <a:p>
                      <a:pPr algn="l"/>
                      <a:r>
                        <a:rPr lang="en-US" sz="1800" b="0" u="none" strike="noStrike" kern="1200" baseline="0" dirty="0">
                          <a:solidFill>
                            <a:schemeClr val="dk1"/>
                          </a:solidFill>
                        </a:rPr>
                        <a:t>• Affordable prices</a:t>
                      </a:r>
                      <a:endParaRPr lang="en-US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u="none" strike="noStrike" kern="1200" baseline="0" dirty="0">
                          <a:solidFill>
                            <a:schemeClr val="dk1"/>
                          </a:solidFill>
                        </a:rPr>
                        <a:t>• Performances only slightly better than GPS</a:t>
                      </a:r>
                      <a:endParaRPr lang="pl-PL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525640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3760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trzałka: w prawo 30">
            <a:extLst>
              <a:ext uri="{FF2B5EF4-FFF2-40B4-BE49-F238E27FC236}">
                <a16:creationId xmlns:a16="http://schemas.microsoft.com/office/drawing/2014/main" id="{B7E32DC3-3620-41BE-7052-127C4449C56F}"/>
              </a:ext>
            </a:extLst>
          </p:cNvPr>
          <p:cNvSpPr/>
          <p:nvPr/>
        </p:nvSpPr>
        <p:spPr>
          <a:xfrm rot="16595205">
            <a:off x="4876413" y="3305501"/>
            <a:ext cx="1798497" cy="701723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30D77C0C-C617-4D66-898D-4C7F6A15A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T/F service monitoring and management</a:t>
            </a:r>
            <a:endParaRPr lang="en-GB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47856B51-4CDE-4917-B15C-9460A052B9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039" y="373392"/>
            <a:ext cx="1732270" cy="637317"/>
          </a:xfrm>
          <a:prstGeom prst="rect">
            <a:avLst/>
          </a:prstGeom>
        </p:spPr>
      </p:pic>
      <p:pic>
        <p:nvPicPr>
          <p:cNvPr id="4" name="Obraz 3">
            <a:extLst>
              <a:ext uri="{FF2B5EF4-FFF2-40B4-BE49-F238E27FC236}">
                <a16:creationId xmlns:a16="http://schemas.microsoft.com/office/drawing/2014/main" id="{7E670985-E63E-10A7-F607-331B0CF594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018" y="1580192"/>
            <a:ext cx="923595" cy="817381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FE928BA8-9F5B-7F83-4617-51BFDEBD7B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1018" y="2431092"/>
            <a:ext cx="852449" cy="945944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A612A77B-085A-3DD9-51E2-37AAF9E28B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8543" y="2174322"/>
            <a:ext cx="1073826" cy="791947"/>
          </a:xfrm>
          <a:prstGeom prst="rect">
            <a:avLst/>
          </a:prstGeom>
        </p:spPr>
      </p:pic>
      <p:pic>
        <p:nvPicPr>
          <p:cNvPr id="13" name="Obraz 12">
            <a:extLst>
              <a:ext uri="{FF2B5EF4-FFF2-40B4-BE49-F238E27FC236}">
                <a16:creationId xmlns:a16="http://schemas.microsoft.com/office/drawing/2014/main" id="{B4A561CF-58E5-736F-4366-D6D90CD3146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68122" y="2072744"/>
            <a:ext cx="1392236" cy="893525"/>
          </a:xfrm>
          <a:prstGeom prst="rect">
            <a:avLst/>
          </a:prstGeom>
        </p:spPr>
      </p:pic>
      <p:sp>
        <p:nvSpPr>
          <p:cNvPr id="16" name="Prostokąt: zaokrąglone rogi 15">
            <a:extLst>
              <a:ext uri="{FF2B5EF4-FFF2-40B4-BE49-F238E27FC236}">
                <a16:creationId xmlns:a16="http://schemas.microsoft.com/office/drawing/2014/main" id="{DF73D6F5-5057-6703-4B96-E1A7FB711E5E}"/>
              </a:ext>
            </a:extLst>
          </p:cNvPr>
          <p:cNvSpPr/>
          <p:nvPr/>
        </p:nvSpPr>
        <p:spPr>
          <a:xfrm>
            <a:off x="121603" y="1524000"/>
            <a:ext cx="2091831" cy="1951160"/>
          </a:xfrm>
          <a:prstGeom prst="roundRect">
            <a:avLst>
              <a:gd name="adj" fmla="val 8942"/>
            </a:avLst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Prostokąt: zaokrąglone rogi 16">
            <a:extLst>
              <a:ext uri="{FF2B5EF4-FFF2-40B4-BE49-F238E27FC236}">
                <a16:creationId xmlns:a16="http://schemas.microsoft.com/office/drawing/2014/main" id="{4D6F5B47-DCF6-0D18-2C3B-F5D84DCA6087}"/>
              </a:ext>
            </a:extLst>
          </p:cNvPr>
          <p:cNvSpPr/>
          <p:nvPr/>
        </p:nvSpPr>
        <p:spPr>
          <a:xfrm>
            <a:off x="10241280" y="1727200"/>
            <a:ext cx="1757996" cy="1524000"/>
          </a:xfrm>
          <a:prstGeom prst="roundRect">
            <a:avLst>
              <a:gd name="adj" fmla="val 8755"/>
            </a:avLst>
          </a:prstGeom>
          <a:noFill/>
          <a:ln w="28575">
            <a:solidFill>
              <a:srgbClr val="FFC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0" name="pole tekstowe 19">
            <a:extLst>
              <a:ext uri="{FF2B5EF4-FFF2-40B4-BE49-F238E27FC236}">
                <a16:creationId xmlns:a16="http://schemas.microsoft.com/office/drawing/2014/main" id="{F44B2526-1BB4-FCC1-CA61-4F10FCA950D2}"/>
              </a:ext>
            </a:extLst>
          </p:cNvPr>
          <p:cNvSpPr txBox="1"/>
          <p:nvPr/>
        </p:nvSpPr>
        <p:spPr>
          <a:xfrm>
            <a:off x="2266288" y="1608663"/>
            <a:ext cx="112011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600" b="1" dirty="0" err="1">
                <a:solidFill>
                  <a:srgbClr val="C00000"/>
                </a:solidFill>
              </a:rPr>
              <a:t>Metrology</a:t>
            </a:r>
            <a:r>
              <a:rPr lang="pl-PL" sz="1600" b="1" dirty="0">
                <a:solidFill>
                  <a:srgbClr val="C00000"/>
                </a:solidFill>
              </a:rPr>
              <a:t> </a:t>
            </a:r>
            <a:br>
              <a:rPr lang="pl-PL" sz="1600" b="1" dirty="0">
                <a:solidFill>
                  <a:srgbClr val="C00000"/>
                </a:solidFill>
              </a:rPr>
            </a:br>
            <a:r>
              <a:rPr lang="pl-PL" sz="1600" b="1" dirty="0" err="1">
                <a:solidFill>
                  <a:srgbClr val="C00000"/>
                </a:solidFill>
              </a:rPr>
              <a:t>signal</a:t>
            </a:r>
            <a:r>
              <a:rPr lang="pl-PL" sz="1600" b="1" dirty="0">
                <a:solidFill>
                  <a:srgbClr val="C00000"/>
                </a:solidFill>
              </a:rPr>
              <a:t> </a:t>
            </a:r>
          </a:p>
          <a:p>
            <a:r>
              <a:rPr lang="pl-PL" sz="1600" b="1" dirty="0" err="1">
                <a:solidFill>
                  <a:srgbClr val="C00000"/>
                </a:solidFill>
              </a:rPr>
              <a:t>sources</a:t>
            </a:r>
            <a:endParaRPr lang="pl-PL" sz="1600" b="1" dirty="0">
              <a:solidFill>
                <a:srgbClr val="C00000"/>
              </a:solidFill>
            </a:endParaRPr>
          </a:p>
        </p:txBody>
      </p:sp>
      <p:sp>
        <p:nvSpPr>
          <p:cNvPr id="23" name="Prostokąt: zaokrąglone rogi 22">
            <a:extLst>
              <a:ext uri="{FF2B5EF4-FFF2-40B4-BE49-F238E27FC236}">
                <a16:creationId xmlns:a16="http://schemas.microsoft.com/office/drawing/2014/main" id="{F9750A1C-364F-474E-730A-9C80552F5082}"/>
              </a:ext>
            </a:extLst>
          </p:cNvPr>
          <p:cNvSpPr/>
          <p:nvPr/>
        </p:nvSpPr>
        <p:spPr>
          <a:xfrm>
            <a:off x="2112368" y="4303912"/>
            <a:ext cx="9919292" cy="791946"/>
          </a:xfrm>
          <a:prstGeom prst="roundRect">
            <a:avLst/>
          </a:prstGeom>
          <a:noFill/>
          <a:ln w="28575">
            <a:solidFill>
              <a:srgbClr val="267296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4" name="Prostokąt: zaokrąglone rogi 23">
            <a:extLst>
              <a:ext uri="{FF2B5EF4-FFF2-40B4-BE49-F238E27FC236}">
                <a16:creationId xmlns:a16="http://schemas.microsoft.com/office/drawing/2014/main" id="{B97EC5F2-67B9-2B01-720D-3E85AD683B57}"/>
              </a:ext>
            </a:extLst>
          </p:cNvPr>
          <p:cNvSpPr/>
          <p:nvPr/>
        </p:nvSpPr>
        <p:spPr>
          <a:xfrm>
            <a:off x="2112369" y="5259844"/>
            <a:ext cx="9919292" cy="1176675"/>
          </a:xfrm>
          <a:prstGeom prst="round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5" name="pole tekstowe 24">
            <a:extLst>
              <a:ext uri="{FF2B5EF4-FFF2-40B4-BE49-F238E27FC236}">
                <a16:creationId xmlns:a16="http://schemas.microsoft.com/office/drawing/2014/main" id="{A2183939-447F-AD65-74B2-9F4478C42372}"/>
              </a:ext>
            </a:extLst>
          </p:cNvPr>
          <p:cNvSpPr txBox="1"/>
          <p:nvPr/>
        </p:nvSpPr>
        <p:spPr>
          <a:xfrm>
            <a:off x="36056" y="4460843"/>
            <a:ext cx="20049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rgbClr val="267296"/>
                </a:solidFill>
              </a:rPr>
              <a:t>The metrology signal </a:t>
            </a:r>
            <a:br>
              <a:rPr lang="pl-PL" sz="1600" b="1" dirty="0">
                <a:solidFill>
                  <a:srgbClr val="267296"/>
                </a:solidFill>
              </a:rPr>
            </a:br>
            <a:r>
              <a:rPr lang="en-US" sz="1600" b="1" dirty="0">
                <a:solidFill>
                  <a:srgbClr val="267296"/>
                </a:solidFill>
              </a:rPr>
              <a:t>transfer system</a:t>
            </a:r>
            <a:endParaRPr lang="pl-PL" sz="1600" b="1" dirty="0">
              <a:solidFill>
                <a:srgbClr val="267296"/>
              </a:solidFill>
            </a:endParaRPr>
          </a:p>
        </p:txBody>
      </p:sp>
      <p:sp>
        <p:nvSpPr>
          <p:cNvPr id="26" name="pole tekstowe 25">
            <a:extLst>
              <a:ext uri="{FF2B5EF4-FFF2-40B4-BE49-F238E27FC236}">
                <a16:creationId xmlns:a16="http://schemas.microsoft.com/office/drawing/2014/main" id="{76A63657-71CE-7D79-C420-04B60E2BB0EF}"/>
              </a:ext>
            </a:extLst>
          </p:cNvPr>
          <p:cNvSpPr txBox="1"/>
          <p:nvPr/>
        </p:nvSpPr>
        <p:spPr>
          <a:xfrm>
            <a:off x="-7373" y="5311686"/>
            <a:ext cx="20918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The telecommunication data transmission system</a:t>
            </a:r>
            <a:endParaRPr lang="pl-PL" sz="1600" b="1" dirty="0"/>
          </a:p>
        </p:txBody>
      </p:sp>
      <p:sp>
        <p:nvSpPr>
          <p:cNvPr id="27" name="pole tekstowe 26">
            <a:extLst>
              <a:ext uri="{FF2B5EF4-FFF2-40B4-BE49-F238E27FC236}">
                <a16:creationId xmlns:a16="http://schemas.microsoft.com/office/drawing/2014/main" id="{48A3F544-94FD-12CE-D7BA-23951D1264C4}"/>
              </a:ext>
            </a:extLst>
          </p:cNvPr>
          <p:cNvSpPr txBox="1"/>
          <p:nvPr/>
        </p:nvSpPr>
        <p:spPr>
          <a:xfrm>
            <a:off x="9597512" y="1776237"/>
            <a:ext cx="6326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pl-PL" sz="1600" b="1" dirty="0">
                <a:solidFill>
                  <a:schemeClr val="accent4"/>
                </a:solidFill>
              </a:rPr>
              <a:t>End </a:t>
            </a:r>
            <a:br>
              <a:rPr lang="pl-PL" sz="1600" b="1" dirty="0">
                <a:solidFill>
                  <a:schemeClr val="accent4"/>
                </a:solidFill>
              </a:rPr>
            </a:br>
            <a:r>
              <a:rPr lang="pl-PL" sz="1600" b="1" dirty="0" err="1">
                <a:solidFill>
                  <a:schemeClr val="accent4"/>
                </a:solidFill>
              </a:rPr>
              <a:t>users</a:t>
            </a:r>
            <a:endParaRPr lang="pl-PL" sz="1600" b="1" dirty="0">
              <a:solidFill>
                <a:schemeClr val="accent4"/>
              </a:solidFill>
            </a:endParaRPr>
          </a:p>
        </p:txBody>
      </p:sp>
      <p:sp>
        <p:nvSpPr>
          <p:cNvPr id="28" name="pole tekstowe 27">
            <a:extLst>
              <a:ext uri="{FF2B5EF4-FFF2-40B4-BE49-F238E27FC236}">
                <a16:creationId xmlns:a16="http://schemas.microsoft.com/office/drawing/2014/main" id="{4CDD11D6-235F-611D-AA81-BEFC7F467FA5}"/>
              </a:ext>
            </a:extLst>
          </p:cNvPr>
          <p:cNvSpPr txBox="1"/>
          <p:nvPr/>
        </p:nvSpPr>
        <p:spPr>
          <a:xfrm flipH="1">
            <a:off x="5080100" y="1700997"/>
            <a:ext cx="17579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NOC</a:t>
            </a:r>
            <a:endParaRPr lang="pl-PL" sz="4800" dirty="0"/>
          </a:p>
        </p:txBody>
      </p:sp>
      <p:sp>
        <p:nvSpPr>
          <p:cNvPr id="29" name="Wybuch: 14 punktów 28">
            <a:extLst>
              <a:ext uri="{FF2B5EF4-FFF2-40B4-BE49-F238E27FC236}">
                <a16:creationId xmlns:a16="http://schemas.microsoft.com/office/drawing/2014/main" id="{6B8F7174-A65B-CA39-0ED1-A9F3E4789215}"/>
              </a:ext>
            </a:extLst>
          </p:cNvPr>
          <p:cNvSpPr/>
          <p:nvPr/>
        </p:nvSpPr>
        <p:spPr>
          <a:xfrm>
            <a:off x="4756086" y="1347331"/>
            <a:ext cx="2523656" cy="1473029"/>
          </a:xfrm>
          <a:prstGeom prst="irregularSeal2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0" name="Strzałka: w prawo 29">
            <a:extLst>
              <a:ext uri="{FF2B5EF4-FFF2-40B4-BE49-F238E27FC236}">
                <a16:creationId xmlns:a16="http://schemas.microsoft.com/office/drawing/2014/main" id="{BF4D4C56-E722-6666-4B7A-93F88F1CF768}"/>
              </a:ext>
            </a:extLst>
          </p:cNvPr>
          <p:cNvSpPr/>
          <p:nvPr/>
        </p:nvSpPr>
        <p:spPr>
          <a:xfrm rot="21293807">
            <a:off x="3227348" y="2082633"/>
            <a:ext cx="1349167" cy="436862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2" name="Strzałka: w prawo 31">
            <a:extLst>
              <a:ext uri="{FF2B5EF4-FFF2-40B4-BE49-F238E27FC236}">
                <a16:creationId xmlns:a16="http://schemas.microsoft.com/office/drawing/2014/main" id="{4AE84AAD-1360-2BC2-42CB-C4B0AF3ABC46}"/>
              </a:ext>
            </a:extLst>
          </p:cNvPr>
          <p:cNvSpPr/>
          <p:nvPr/>
        </p:nvSpPr>
        <p:spPr>
          <a:xfrm rot="249120">
            <a:off x="7419224" y="1922226"/>
            <a:ext cx="1841107" cy="415907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4" name="Obraz 13">
            <a:extLst>
              <a:ext uri="{FF2B5EF4-FFF2-40B4-BE49-F238E27FC236}">
                <a16:creationId xmlns:a16="http://schemas.microsoft.com/office/drawing/2014/main" id="{6E84DABB-9BD9-CFDF-E188-245FD345B9D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79525" y="4419027"/>
            <a:ext cx="9963789" cy="1951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037194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EC Review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st practice for GN4-2 Period 2 EC Review AM.pptx  -  Read-Only" id="{4CAFA2D0-1A7D-467D-A1FC-E32C0EF6E44D}" vid="{AA3F1CD6-7679-4B7F-89BC-8EEDE5B651E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e2e8627e-9120-4592-bf70-1c86d23ddb27">N7PTXPAKPZVS-511-21</_dlc_DocId>
    <Document_x0020_ID xmlns="33c70a20-266a-45ad-bf4a-dd457e1766dc" xsi:nil="true"/>
    <_dlc_DocIdUrl xmlns="e2e8627e-9120-4592-bf70-1c86d23ddb27">
      <Url>https://intranet.geant.org/gn4/1/Management/pmt/GN4-1ECReview/_layouts/15/DocIdRedir.aspx?ID=N7PTXPAKPZVS-511-21</Url>
      <Description>N7PTXPAKPZVS-511-21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446E339205BE24F9344BC43954943BB" ma:contentTypeVersion="9" ma:contentTypeDescription="Create a new document." ma:contentTypeScope="" ma:versionID="c3ffcbd84a2673ea0d17f7e8d2e29b74">
  <xsd:schema xmlns:xsd="http://www.w3.org/2001/XMLSchema" xmlns:xs="http://www.w3.org/2001/XMLSchema" xmlns:p="http://schemas.microsoft.com/office/2006/metadata/properties" xmlns:ns2="e2e8627e-9120-4592-bf70-1c86d23ddb27" xmlns:ns3="33c70a20-266a-45ad-bf4a-dd457e1766dc" targetNamespace="http://schemas.microsoft.com/office/2006/metadata/properties" ma:root="true" ma:fieldsID="562224ac87c608219a36e8f3c48ed8c7" ns2:_="" ns3:_=""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/>
</file>

<file path=customXml/itemProps1.xml><?xml version="1.0" encoding="utf-8"?>
<ds:datastoreItem xmlns:ds="http://schemas.openxmlformats.org/officeDocument/2006/customXml" ds:itemID="{7FB8DE6F-4723-47CC-BC82-1B35FF70773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FD943FB-BE63-4EA3-9350-2005CF76D58D}">
  <ds:schemaRefs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e2e8627e-9120-4592-bf70-1c86d23ddb27"/>
    <ds:schemaRef ds:uri="http://www.w3.org/XML/1998/namespace"/>
    <ds:schemaRef ds:uri="33c70a20-266a-45ad-bf4a-dd457e1766dc"/>
    <ds:schemaRef ds:uri="http://schemas.microsoft.com/office/2006/documentManagement/types"/>
    <ds:schemaRef ds:uri="http://purl.org/dc/elements/1.1/"/>
    <ds:schemaRef ds:uri="http://purl.org/dc/terms/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9CB439AC-733D-46D7-BC9D-7782A06975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C7DAABC9-ABD6-4701-8FDD-9A22BABF21E1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25099</TotalTime>
  <Words>1222</Words>
  <Application>Microsoft Office PowerPoint</Application>
  <PresentationFormat>Panoramiczny</PresentationFormat>
  <Paragraphs>148</Paragraphs>
  <Slides>18</Slides>
  <Notes>17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Wingdings</vt:lpstr>
      <vt:lpstr>GEANT EC Review</vt:lpstr>
      <vt:lpstr>Prezentacja programu PowerPoint</vt:lpstr>
      <vt:lpstr>Prezentacja programu PowerPoint</vt:lpstr>
      <vt:lpstr>Group of users</vt:lpstr>
      <vt:lpstr>Satellite transmission vs fibre transmission</vt:lpstr>
      <vt:lpstr>T&amp;F -&gt; simple acronym – not easy decisions (1)</vt:lpstr>
      <vt:lpstr>T&amp;F -&gt; simple acronym – not easy decisions (2)</vt:lpstr>
      <vt:lpstr>T&amp;F -&gt; simple acronym – not easy decisions (3)</vt:lpstr>
      <vt:lpstr>T&amp;F service distribution techniques</vt:lpstr>
      <vt:lpstr>T/F service monitoring and management</vt:lpstr>
      <vt:lpstr>Levels of responsibility for metrological networks - examples </vt:lpstr>
      <vt:lpstr>What might surprise network administrators (1) </vt:lpstr>
      <vt:lpstr>What might surprise network administrators (2) </vt:lpstr>
      <vt:lpstr>What might surprise network administrators (3) </vt:lpstr>
      <vt:lpstr>What might surprise network administrators (4) </vt:lpstr>
      <vt:lpstr>T&amp;F connections in Europe</vt:lpstr>
      <vt:lpstr>The CLONETS-DS vision of a network</vt:lpstr>
      <vt:lpstr>CLONETS-DS Results – RINGs topology</vt:lpstr>
      <vt:lpstr>Prezentacja programu PowerPoint</vt:lpstr>
    </vt:vector>
  </TitlesOfParts>
  <Company>DANTE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Bridget Hannigan</dc:creator>
  <cp:lastModifiedBy>Krzysztof</cp:lastModifiedBy>
  <cp:revision>189</cp:revision>
  <cp:lastPrinted>2016-05-20T16:08:32Z</cp:lastPrinted>
  <dcterms:created xsi:type="dcterms:W3CDTF">2020-01-13T10:18:08Z</dcterms:created>
  <dcterms:modified xsi:type="dcterms:W3CDTF">2023-02-27T13:55:33Z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21940042-bfb9-461c-809f-b0837ff36859</vt:lpwstr>
  </property>
  <property fmtid="{D5CDD505-2E9C-101B-9397-08002B2CF9AE}" pid="3" name="ContentTypeId">
    <vt:lpwstr>0x0101009446E339205BE24F9344BC43954943BB</vt:lpwstr>
  </property>
</Properties>
</file>