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1" r:id="rId2"/>
    <p:sldId id="275" r:id="rId3"/>
    <p:sldId id="277" r:id="rId4"/>
    <p:sldId id="291" r:id="rId5"/>
    <p:sldId id="302" r:id="rId6"/>
    <p:sldId id="303" r:id="rId7"/>
    <p:sldId id="304" r:id="rId8"/>
    <p:sldId id="305" r:id="rId9"/>
    <p:sldId id="306" r:id="rId10"/>
    <p:sldId id="308" r:id="rId11"/>
    <p:sldId id="309" r:id="rId12"/>
    <p:sldId id="310" r:id="rId13"/>
    <p:sldId id="311" r:id="rId14"/>
    <p:sldId id="312" r:id="rId15"/>
    <p:sldId id="313" r:id="rId16"/>
    <p:sldId id="281" r:id="rId17"/>
    <p:sldId id="30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lvia Fiore" initials="SF" lastIdx="3" clrIdx="0">
    <p:extLst>
      <p:ext uri="{19B8F6BF-5375-455C-9EA6-DF929625EA0E}">
        <p15:presenceInfo xmlns:p15="http://schemas.microsoft.com/office/powerpoint/2012/main" userId="S::silvia.fiore@geant.org::08a5de25-090a-4d6b-8dc9-efbf71129e5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262"/>
    <a:srgbClr val="282864"/>
    <a:srgbClr val="F2873B"/>
    <a:srgbClr val="FF6600"/>
    <a:srgbClr val="D21C5C"/>
    <a:srgbClr val="E89674"/>
    <a:srgbClr val="343163"/>
    <a:srgbClr val="ECECEC"/>
    <a:srgbClr val="EC96C4"/>
    <a:srgbClr val="B3D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1"/>
    <p:restoredTop sz="93792" autoAdjust="0"/>
  </p:normalViewPr>
  <p:slideViewPr>
    <p:cSldViewPr snapToGrid="0" snapToObjects="1">
      <p:cViewPr varScale="1">
        <p:scale>
          <a:sx n="62" d="100"/>
          <a:sy n="62" d="100"/>
        </p:scale>
        <p:origin x="820" y="5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68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7E6348B-B5EE-4FF4-90EC-22A03985AD6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DDB43E-7DE1-4637-83E6-F41D3460E9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301FF6-6646-4545-9B4E-1D5204AD32B4}" type="datetimeFigureOut">
              <a:rPr lang="en-GB" smtClean="0"/>
              <a:t>28/06/2021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F976A7-B079-4E67-9DF6-52BFA737D5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7CE846-EACC-427D-8801-C5A18C72B67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32E24A-0D24-4FEE-B899-64AB9ABB77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949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41CE1-6935-F54A-AF38-88864E453D6D}" type="datetimeFigureOut">
              <a:rPr lang="en-US" smtClean="0"/>
              <a:t>6/28/2021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13439-CF88-614F-822E-E6B714E47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801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D13439-CF88-614F-822E-E6B714E47D6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6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D13439-CF88-614F-822E-E6B714E47D6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764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D13439-CF88-614F-822E-E6B714E47D6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186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D13439-CF88-614F-822E-E6B714E47D6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052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D13439-CF88-614F-822E-E6B714E47D6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202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D13439-CF88-614F-822E-E6B714E47D6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7301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D13439-CF88-614F-822E-E6B714E47D6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164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D13439-CF88-614F-822E-E6B714E47D6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37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D13439-CF88-614F-822E-E6B714E47D6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1947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D13439-CF88-614F-822E-E6B714E47D6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186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7.emf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emf"/><Relationship Id="rId7" Type="http://schemas.openxmlformats.org/officeDocument/2006/relationships/image" Target="../media/image5.emf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emf"/><Relationship Id="rId10" Type="http://schemas.openxmlformats.org/officeDocument/2006/relationships/image" Target="../media/image15.jpeg"/><Relationship Id="rId4" Type="http://schemas.openxmlformats.org/officeDocument/2006/relationships/image" Target="../media/image9.emf"/><Relationship Id="rId9" Type="http://schemas.openxmlformats.org/officeDocument/2006/relationships/image" Target="../media/image1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tar filled sky&#10;&#10;Description automatically generated">
            <a:extLst>
              <a:ext uri="{FF2B5EF4-FFF2-40B4-BE49-F238E27FC236}">
                <a16:creationId xmlns:a16="http://schemas.microsoft.com/office/drawing/2014/main" id="{E66018E0-5C44-444F-B9A3-C25C90273B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370E669-5C29-B845-A213-2DAA75F27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2196" y="1189328"/>
            <a:ext cx="2049641" cy="14193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92F4F66-6A19-C14B-8614-5EE51B331B8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1731" y="6100859"/>
            <a:ext cx="996436" cy="30889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0595669-C14A-904D-AB19-6544395A1D6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8797" y="6104795"/>
            <a:ext cx="580492" cy="43536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33D9C36-C47E-2B41-8E3B-070B631E198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0563" y="6183337"/>
            <a:ext cx="974813" cy="254992"/>
          </a:xfrm>
          <a:prstGeom prst="rect">
            <a:avLst/>
          </a:prstGeom>
        </p:spPr>
      </p:pic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80467B90-A452-A84C-917E-58511440938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9158" y="6072576"/>
            <a:ext cx="775507" cy="33717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1586180-FB6A-3D44-ADF1-59D2AD76CEDF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344" y="6130966"/>
            <a:ext cx="562309" cy="35612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0EB8DFD-2CFA-5B42-88F0-9DEE48736F2D}"/>
              </a:ext>
            </a:extLst>
          </p:cNvPr>
          <p:cNvSpPr txBox="1"/>
          <p:nvPr userDrawn="1"/>
        </p:nvSpPr>
        <p:spPr>
          <a:xfrm>
            <a:off x="1447074" y="6072577"/>
            <a:ext cx="2186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800" b="0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AfricaConnect3 project receives funding from the European Union under Grant Contracts DCI-PANAF/2019/411-583/584/585/586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066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DB2C8850-FD1A-014B-B603-129E8CC205E3}"/>
              </a:ext>
            </a:extLst>
          </p:cNvPr>
          <p:cNvSpPr/>
          <p:nvPr userDrawn="1"/>
        </p:nvSpPr>
        <p:spPr>
          <a:xfrm>
            <a:off x="-1" y="-1"/>
            <a:ext cx="12268863" cy="6941489"/>
          </a:xfrm>
          <a:prstGeom prst="rect">
            <a:avLst/>
          </a:prstGeom>
          <a:solidFill>
            <a:srgbClr val="3431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9A79A68-2C14-6148-A688-8E8AE21B7B2E}"/>
              </a:ext>
            </a:extLst>
          </p:cNvPr>
          <p:cNvSpPr/>
          <p:nvPr userDrawn="1"/>
        </p:nvSpPr>
        <p:spPr>
          <a:xfrm>
            <a:off x="-9859312" y="-10579411"/>
            <a:ext cx="19348704" cy="193487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F533015-A91B-984A-BCD5-DE3446FFD8D4}"/>
              </a:ext>
            </a:extLst>
          </p:cNvPr>
          <p:cNvSpPr/>
          <p:nvPr userDrawn="1"/>
        </p:nvSpPr>
        <p:spPr>
          <a:xfrm>
            <a:off x="-5292149" y="3213462"/>
            <a:ext cx="16132845" cy="16132845"/>
          </a:xfrm>
          <a:prstGeom prst="ellipse">
            <a:avLst/>
          </a:prstGeom>
          <a:solidFill>
            <a:schemeClr val="bg1">
              <a:alpha val="13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6BD56E6D-FF70-BE43-AFEA-AD62F9E1A2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9511" y="830163"/>
            <a:ext cx="1917684" cy="1324945"/>
          </a:xfrm>
          <a:prstGeom prst="rect">
            <a:avLst/>
          </a:prstGeom>
        </p:spPr>
      </p:pic>
      <p:sp>
        <p:nvSpPr>
          <p:cNvPr id="42" name="Oval 41">
            <a:extLst>
              <a:ext uri="{FF2B5EF4-FFF2-40B4-BE49-F238E27FC236}">
                <a16:creationId xmlns:a16="http://schemas.microsoft.com/office/drawing/2014/main" id="{305A8969-D615-DD49-80DF-ECBF6C54020D}"/>
              </a:ext>
            </a:extLst>
          </p:cNvPr>
          <p:cNvSpPr/>
          <p:nvPr userDrawn="1"/>
        </p:nvSpPr>
        <p:spPr>
          <a:xfrm>
            <a:off x="9593937" y="3832614"/>
            <a:ext cx="2139860" cy="2139859"/>
          </a:xfrm>
          <a:prstGeom prst="ellipse">
            <a:avLst/>
          </a:prstGeom>
          <a:noFill/>
          <a:ln w="9525">
            <a:solidFill>
              <a:schemeClr val="bg1">
                <a:alpha val="2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9BAF6FC-FB77-B140-AB25-BE0DAC08EC32}"/>
              </a:ext>
            </a:extLst>
          </p:cNvPr>
          <p:cNvSpPr/>
          <p:nvPr userDrawn="1"/>
        </p:nvSpPr>
        <p:spPr>
          <a:xfrm flipV="1">
            <a:off x="-10529236" y="-11052030"/>
            <a:ext cx="23132716" cy="10951926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B6910E3-307D-D442-945F-7B54768656F2}"/>
              </a:ext>
            </a:extLst>
          </p:cNvPr>
          <p:cNvSpPr/>
          <p:nvPr userDrawn="1"/>
        </p:nvSpPr>
        <p:spPr>
          <a:xfrm>
            <a:off x="-6978315" y="7041591"/>
            <a:ext cx="19170315" cy="4772355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EC1217A-5262-C046-9834-DBB719FBF639}"/>
              </a:ext>
            </a:extLst>
          </p:cNvPr>
          <p:cNvSpPr/>
          <p:nvPr userDrawn="1"/>
        </p:nvSpPr>
        <p:spPr>
          <a:xfrm flipH="1">
            <a:off x="-11940467" y="-224124"/>
            <a:ext cx="11678653" cy="7383875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0C0E2F7-5DDC-CA4A-8336-7DA4BC04B0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1731" y="6100859"/>
            <a:ext cx="996436" cy="30889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10A1420-ACF0-EF4F-B615-6B675C32A11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8797" y="6104795"/>
            <a:ext cx="580492" cy="43536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D84C64C-8853-2A40-8409-C81456377E4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0563" y="6183337"/>
            <a:ext cx="974813" cy="254992"/>
          </a:xfrm>
          <a:prstGeom prst="rect">
            <a:avLst/>
          </a:prstGeom>
        </p:spPr>
      </p:pic>
      <p:pic>
        <p:nvPicPr>
          <p:cNvPr id="23" name="Picture 22" descr="A picture containing drawing&#10;&#10;Description automatically generated">
            <a:extLst>
              <a:ext uri="{FF2B5EF4-FFF2-40B4-BE49-F238E27FC236}">
                <a16:creationId xmlns:a16="http://schemas.microsoft.com/office/drawing/2014/main" id="{CAD02980-2791-FB42-BE78-FB15E2797DC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9158" y="6072576"/>
            <a:ext cx="775507" cy="33717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076CFAC-7A6B-3C45-ACB6-11509FCAE0C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344" y="6130966"/>
            <a:ext cx="562309" cy="35612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C760FC8-FB72-3840-9EE9-4F4110EE087A}"/>
              </a:ext>
            </a:extLst>
          </p:cNvPr>
          <p:cNvSpPr txBox="1"/>
          <p:nvPr userDrawn="1"/>
        </p:nvSpPr>
        <p:spPr>
          <a:xfrm>
            <a:off x="1447074" y="6072577"/>
            <a:ext cx="2186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800" b="0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AfricaConnect3 project receives funding from the European Union under Grant Contracts DCI-PANAF/2019/411-583/584/585/586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640CFD1-EF84-8C4F-B759-58A2880ABB39}"/>
              </a:ext>
            </a:extLst>
          </p:cNvPr>
          <p:cNvSpPr/>
          <p:nvPr userDrawn="1"/>
        </p:nvSpPr>
        <p:spPr>
          <a:xfrm>
            <a:off x="8047081" y="3819833"/>
            <a:ext cx="2139860" cy="2139859"/>
          </a:xfrm>
          <a:prstGeom prst="ellipse">
            <a:avLst/>
          </a:prstGeom>
          <a:noFill/>
          <a:ln w="9525">
            <a:solidFill>
              <a:schemeClr val="bg1">
                <a:alpha val="2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BD79888-FF63-074F-8B47-D3D587F1C06B}"/>
              </a:ext>
            </a:extLst>
          </p:cNvPr>
          <p:cNvSpPr/>
          <p:nvPr userDrawn="1"/>
        </p:nvSpPr>
        <p:spPr>
          <a:xfrm>
            <a:off x="6448692" y="3834895"/>
            <a:ext cx="2139860" cy="2139859"/>
          </a:xfrm>
          <a:prstGeom prst="ellipse">
            <a:avLst/>
          </a:prstGeom>
          <a:noFill/>
          <a:ln w="9525">
            <a:solidFill>
              <a:schemeClr val="bg1">
                <a:alpha val="2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E53C4F3-AF5A-574A-8F21-ECACF59AD664}"/>
              </a:ext>
            </a:extLst>
          </p:cNvPr>
          <p:cNvSpPr/>
          <p:nvPr userDrawn="1"/>
        </p:nvSpPr>
        <p:spPr>
          <a:xfrm>
            <a:off x="9995579" y="4252211"/>
            <a:ext cx="1336576" cy="1336576"/>
          </a:xfrm>
          <a:prstGeom prst="ellipse">
            <a:avLst/>
          </a:prstGeom>
          <a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FA2A690-7C36-9D46-B829-812B250D6C0C}"/>
              </a:ext>
            </a:extLst>
          </p:cNvPr>
          <p:cNvSpPr/>
          <p:nvPr userDrawn="1"/>
        </p:nvSpPr>
        <p:spPr>
          <a:xfrm>
            <a:off x="8448723" y="4238929"/>
            <a:ext cx="1336576" cy="1336576"/>
          </a:xfrm>
          <a:prstGeom prst="ellipse">
            <a:avLst/>
          </a:prstGeom>
          <a:blipFill dpi="0"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6602EC2-CCD1-BD4F-AA24-9805EA4C16A1}"/>
              </a:ext>
            </a:extLst>
          </p:cNvPr>
          <p:cNvSpPr/>
          <p:nvPr userDrawn="1"/>
        </p:nvSpPr>
        <p:spPr>
          <a:xfrm>
            <a:off x="6850334" y="4252211"/>
            <a:ext cx="1336576" cy="1336576"/>
          </a:xfrm>
          <a:prstGeom prst="ellipse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72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52BBBDC-B1E7-D541-8D27-AE1FF05DED64}"/>
              </a:ext>
            </a:extLst>
          </p:cNvPr>
          <p:cNvSpPr/>
          <p:nvPr userDrawn="1"/>
        </p:nvSpPr>
        <p:spPr>
          <a:xfrm>
            <a:off x="-1158240" y="-1101089"/>
            <a:ext cx="13350240" cy="2397759"/>
          </a:xfrm>
          <a:prstGeom prst="roundRect">
            <a:avLst>
              <a:gd name="adj" fmla="val 50000"/>
            </a:avLst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9000" r="-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95E6DF-3C30-CE40-AF2D-D47C2B309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73521" y="6356352"/>
            <a:ext cx="41148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africaconnect3.org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F15DC4-0C95-8F4C-B2F0-29C1A4635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71202" y="6356352"/>
            <a:ext cx="482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2ED0EE8B-902F-E34E-BCCF-4F589899FC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6158971-1B3E-1341-BACE-9E2D1B8124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516158"/>
            <a:ext cx="10515600" cy="4638735"/>
          </a:xfrm>
        </p:spPr>
        <p:txBody>
          <a:bodyPr/>
          <a:lstStyle>
            <a:lvl1pPr>
              <a:buClr>
                <a:schemeClr val="accent2"/>
              </a:buClr>
              <a:buSzPct val="120000"/>
              <a:defRPr sz="2400">
                <a:solidFill>
                  <a:srgbClr val="343163"/>
                </a:solidFill>
              </a:defRPr>
            </a:lvl1pPr>
            <a:lvl2pPr>
              <a:buClr>
                <a:schemeClr val="accent2"/>
              </a:buClr>
              <a:buSzPct val="120000"/>
              <a:defRPr sz="2200">
                <a:solidFill>
                  <a:srgbClr val="343163"/>
                </a:solidFill>
              </a:defRPr>
            </a:lvl2pPr>
            <a:lvl3pPr>
              <a:buClr>
                <a:schemeClr val="accent2"/>
              </a:buClr>
              <a:buSzPct val="120000"/>
              <a:defRPr>
                <a:solidFill>
                  <a:srgbClr val="343163"/>
                </a:solidFill>
              </a:defRPr>
            </a:lvl3pPr>
            <a:lvl4pPr>
              <a:buClr>
                <a:schemeClr val="accent2"/>
              </a:buClr>
              <a:buSzPct val="120000"/>
              <a:defRPr>
                <a:solidFill>
                  <a:srgbClr val="343163"/>
                </a:solidFill>
              </a:defRPr>
            </a:lvl4pPr>
            <a:lvl5pPr>
              <a:buClr>
                <a:schemeClr val="accent2"/>
              </a:buClr>
              <a:buSzPct val="120000"/>
              <a:defRPr>
                <a:solidFill>
                  <a:srgbClr val="343163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CD630EF-D7FA-504F-ABCB-EA0FCF44EA0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5967" y="103477"/>
            <a:ext cx="1243427" cy="8610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668202-FAF9-C54A-A530-F09D4BA2D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7"/>
            <a:ext cx="10515600" cy="86106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193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68202-FAF9-C54A-A530-F09D4BA2D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5679"/>
            <a:ext cx="10515600" cy="113501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95E6DF-3C30-CE40-AF2D-D47C2B309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73521" y="6356352"/>
            <a:ext cx="4114800" cy="365125"/>
          </a:xfrm>
          <a:prstGeom prst="rect">
            <a:avLst/>
          </a:prstGeom>
        </p:spPr>
        <p:txBody>
          <a:bodyPr anchor="ctr"/>
          <a:lstStyle>
            <a:lvl1pPr algn="r"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africaconnect3.org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F15DC4-0C95-8F4C-B2F0-29C1A4635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71202" y="6356352"/>
            <a:ext cx="482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2ED0EE8B-902F-E34E-BCCF-4F589899FC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6158971-1B3E-1341-BACE-9E2D1B8124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2017395"/>
            <a:ext cx="10515600" cy="4179728"/>
          </a:xfrm>
        </p:spPr>
        <p:txBody>
          <a:bodyPr/>
          <a:lstStyle>
            <a:lvl1pPr>
              <a:buClr>
                <a:schemeClr val="accent2"/>
              </a:buClr>
              <a:buSzPct val="120000"/>
              <a:defRPr sz="2400">
                <a:solidFill>
                  <a:srgbClr val="343163"/>
                </a:solidFill>
              </a:defRPr>
            </a:lvl1pPr>
            <a:lvl2pPr>
              <a:buClr>
                <a:schemeClr val="accent2"/>
              </a:buClr>
              <a:buSzPct val="120000"/>
              <a:defRPr sz="2200">
                <a:solidFill>
                  <a:srgbClr val="343163"/>
                </a:solidFill>
              </a:defRPr>
            </a:lvl2pPr>
            <a:lvl3pPr>
              <a:buClr>
                <a:schemeClr val="accent2"/>
              </a:buClr>
              <a:buSzPct val="120000"/>
              <a:defRPr>
                <a:solidFill>
                  <a:srgbClr val="343163"/>
                </a:solidFill>
              </a:defRPr>
            </a:lvl3pPr>
            <a:lvl4pPr>
              <a:buClr>
                <a:schemeClr val="accent2"/>
              </a:buClr>
              <a:buSzPct val="120000"/>
              <a:defRPr>
                <a:solidFill>
                  <a:srgbClr val="343163"/>
                </a:solidFill>
              </a:defRPr>
            </a:lvl4pPr>
            <a:lvl5pPr>
              <a:buClr>
                <a:schemeClr val="accent2"/>
              </a:buClr>
              <a:buSzPct val="120000"/>
              <a:defRPr>
                <a:solidFill>
                  <a:srgbClr val="343163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B64B034-9338-EB4B-8944-DAC26E54579A}"/>
              </a:ext>
            </a:extLst>
          </p:cNvPr>
          <p:cNvSpPr/>
          <p:nvPr userDrawn="1"/>
        </p:nvSpPr>
        <p:spPr>
          <a:xfrm>
            <a:off x="6096001" y="-12327147"/>
            <a:ext cx="14177063" cy="141770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805738E-8E3B-8A4E-8F71-6A9C26480ADA}"/>
              </a:ext>
            </a:extLst>
          </p:cNvPr>
          <p:cNvSpPr/>
          <p:nvPr userDrawn="1"/>
        </p:nvSpPr>
        <p:spPr>
          <a:xfrm>
            <a:off x="9889320" y="234656"/>
            <a:ext cx="1853581" cy="18535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2D74CE1-F4FB-D94A-A874-6DF65BAB13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0443" y="555677"/>
            <a:ext cx="1275140" cy="88302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02C9F5B-A59B-1449-9396-19B960103EC0}"/>
              </a:ext>
            </a:extLst>
          </p:cNvPr>
          <p:cNvSpPr/>
          <p:nvPr userDrawn="1"/>
        </p:nvSpPr>
        <p:spPr>
          <a:xfrm>
            <a:off x="-610480" y="-12709607"/>
            <a:ext cx="14923071" cy="12533045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32B1B4-9939-6C4A-98EC-021464C276DD}"/>
              </a:ext>
            </a:extLst>
          </p:cNvPr>
          <p:cNvSpPr/>
          <p:nvPr userDrawn="1"/>
        </p:nvSpPr>
        <p:spPr>
          <a:xfrm>
            <a:off x="12313921" y="-12803203"/>
            <a:ext cx="11538527" cy="20190848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663699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68202-FAF9-C54A-A530-F09D4BA2D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2" y="136527"/>
            <a:ext cx="9321808" cy="113501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95E6DF-3C30-CE40-AF2D-D47C2B309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73521" y="6356352"/>
            <a:ext cx="41148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africaconnect3.org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F15DC4-0C95-8F4C-B2F0-29C1A4635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71202" y="6356352"/>
            <a:ext cx="482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2ED0EE8B-902F-E34E-BCCF-4F589899FC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6158971-1B3E-1341-BACE-9E2D1B8124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193" y="1768706"/>
            <a:ext cx="10515601" cy="4273622"/>
          </a:xfrm>
        </p:spPr>
        <p:txBody>
          <a:bodyPr/>
          <a:lstStyle>
            <a:lvl1pPr>
              <a:buClr>
                <a:schemeClr val="accent2"/>
              </a:buClr>
              <a:buSzPct val="120000"/>
              <a:defRPr sz="2400">
                <a:solidFill>
                  <a:srgbClr val="343163"/>
                </a:solidFill>
              </a:defRPr>
            </a:lvl1pPr>
            <a:lvl2pPr>
              <a:buClr>
                <a:schemeClr val="accent2"/>
              </a:buClr>
              <a:buSzPct val="120000"/>
              <a:defRPr sz="2200">
                <a:solidFill>
                  <a:srgbClr val="343163"/>
                </a:solidFill>
              </a:defRPr>
            </a:lvl2pPr>
            <a:lvl3pPr>
              <a:buClr>
                <a:schemeClr val="accent2"/>
              </a:buClr>
              <a:buSzPct val="120000"/>
              <a:defRPr>
                <a:solidFill>
                  <a:srgbClr val="343163"/>
                </a:solidFill>
              </a:defRPr>
            </a:lvl3pPr>
            <a:lvl4pPr>
              <a:buClr>
                <a:schemeClr val="accent2"/>
              </a:buClr>
              <a:buSzPct val="120000"/>
              <a:defRPr>
                <a:solidFill>
                  <a:srgbClr val="343163"/>
                </a:solidFill>
              </a:defRPr>
            </a:lvl4pPr>
            <a:lvl5pPr>
              <a:buClr>
                <a:schemeClr val="accent2"/>
              </a:buClr>
              <a:buSzPct val="120000"/>
              <a:defRPr>
                <a:solidFill>
                  <a:srgbClr val="343163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8418542-3549-1443-A9C2-2E76406CFB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9487" y="318339"/>
            <a:ext cx="1243427" cy="861061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0134B5BD-7256-3249-ACA3-4C25C74F067C}"/>
              </a:ext>
            </a:extLst>
          </p:cNvPr>
          <p:cNvGrpSpPr/>
          <p:nvPr userDrawn="1"/>
        </p:nvGrpSpPr>
        <p:grpSpPr>
          <a:xfrm>
            <a:off x="838194" y="1408965"/>
            <a:ext cx="10515607" cy="66088"/>
            <a:chOff x="838192" y="1408965"/>
            <a:chExt cx="10515607" cy="6608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F6BAB80-6F6D-324F-A731-7277774134CB}"/>
                </a:ext>
              </a:extLst>
            </p:cNvPr>
            <p:cNvSpPr/>
            <p:nvPr/>
          </p:nvSpPr>
          <p:spPr>
            <a:xfrm>
              <a:off x="838192" y="1408965"/>
              <a:ext cx="3397997" cy="66088"/>
            </a:xfrm>
            <a:prstGeom prst="rect">
              <a:avLst/>
            </a:prstGeom>
            <a:solidFill>
              <a:srgbClr val="3431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7B08317-F74A-DB4A-8358-CF0D5FCFCEB0}"/>
                </a:ext>
              </a:extLst>
            </p:cNvPr>
            <p:cNvSpPr/>
            <p:nvPr/>
          </p:nvSpPr>
          <p:spPr>
            <a:xfrm>
              <a:off x="4396997" y="1408965"/>
              <a:ext cx="3397997" cy="66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987F329-83F2-D543-9BF5-12D45DD4D4BC}"/>
                </a:ext>
              </a:extLst>
            </p:cNvPr>
            <p:cNvSpPr/>
            <p:nvPr/>
          </p:nvSpPr>
          <p:spPr>
            <a:xfrm>
              <a:off x="7955802" y="1408965"/>
              <a:ext cx="3397997" cy="6608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980082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CCCE29-2E9B-7C4E-8231-8DB7AB230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5755" y="6356352"/>
            <a:ext cx="587872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africaconnect3.org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DCA68-D610-3440-8634-02D991EE9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49232" y="6356352"/>
            <a:ext cx="504568" cy="365125"/>
          </a:xfrm>
          <a:prstGeom prst="rect">
            <a:avLst/>
          </a:prstGeom>
        </p:spPr>
        <p:txBody>
          <a:bodyPr/>
          <a:lstStyle/>
          <a:p>
            <a:fld id="{2ED0EE8B-902F-E34E-BCCF-4F589899F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378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A91BED-F5E8-D340-AFB9-2842298EF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2FCF5-B566-2746-9540-A3FB083639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5DAF514D-B883-9E43-B023-0388E41A25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573521" y="6356352"/>
            <a:ext cx="4114800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africaconnect3.org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5F2C3BDD-8544-8A47-B909-1D737BC744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71202" y="6356352"/>
            <a:ext cx="482599" cy="365125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rgbClr val="002060"/>
                </a:solidFill>
              </a:defRPr>
            </a:lvl1pPr>
          </a:lstStyle>
          <a:p>
            <a:fld id="{2ED0EE8B-902F-E34E-BCCF-4F589899FC7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54B3A5-4C8F-5945-9E98-D215C9B14E6B}"/>
              </a:ext>
            </a:extLst>
          </p:cNvPr>
          <p:cNvCxnSpPr>
            <a:cxnSpLocks/>
          </p:cNvCxnSpPr>
          <p:nvPr userDrawn="1"/>
        </p:nvCxnSpPr>
        <p:spPr>
          <a:xfrm>
            <a:off x="10779760" y="6393825"/>
            <a:ext cx="0" cy="291788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plate, drawing&#10;&#10;Description automatically generated">
            <a:extLst>
              <a:ext uri="{FF2B5EF4-FFF2-40B4-BE49-F238E27FC236}">
                <a16:creationId xmlns:a16="http://schemas.microsoft.com/office/drawing/2014/main" id="{7EB64405-C5DC-984D-9193-636A8FAD83E3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302" y="6436188"/>
            <a:ext cx="779254" cy="203838"/>
          </a:xfrm>
          <a:prstGeom prst="rect">
            <a:avLst/>
          </a:prstGeom>
        </p:spPr>
      </p:pic>
      <p:pic>
        <p:nvPicPr>
          <p:cNvPr id="15" name="Picture 14" descr="A picture containing object, clock&#10;&#10;Description automatically generated">
            <a:extLst>
              <a:ext uri="{FF2B5EF4-FFF2-40B4-BE49-F238E27FC236}">
                <a16:creationId xmlns:a16="http://schemas.microsoft.com/office/drawing/2014/main" id="{6F8B5D85-096E-B54B-8FFF-C672923A970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0230" y="6354543"/>
            <a:ext cx="673260" cy="303351"/>
          </a:xfrm>
          <a:prstGeom prst="rect">
            <a:avLst/>
          </a:prstGeom>
        </p:spPr>
      </p:pic>
      <p:pic>
        <p:nvPicPr>
          <p:cNvPr id="16" name="Picture 15" descr="A picture containing drawing&#10;&#10;Description automatically generated">
            <a:extLst>
              <a:ext uri="{FF2B5EF4-FFF2-40B4-BE49-F238E27FC236}">
                <a16:creationId xmlns:a16="http://schemas.microsoft.com/office/drawing/2014/main" id="{0B4DC2C4-5A06-FD4A-A3F4-1D99E2548D43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3032" y="6356352"/>
            <a:ext cx="586304" cy="254914"/>
          </a:xfrm>
          <a:prstGeom prst="rect">
            <a:avLst/>
          </a:prstGeom>
        </p:spPr>
      </p:pic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32127705-7595-3C4B-9F15-39F0032F37A6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0228" y="6356352"/>
            <a:ext cx="440460" cy="3284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8659253-47BB-6540-81C3-F5DCE5C6ED61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199" y="6387904"/>
            <a:ext cx="409808" cy="25954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277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62" r:id="rId5"/>
    <p:sldLayoutId id="2147483655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SzPct val="120000"/>
        <a:buFont typeface="Arial" panose="020B0604020202020204" pitchFamily="34" charset="0"/>
        <a:buChar char="•"/>
        <a:defRPr sz="2400" kern="1200">
          <a:solidFill>
            <a:srgbClr val="32326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SzPct val="120000"/>
        <a:buFont typeface="Arial" panose="020B0604020202020204" pitchFamily="34" charset="0"/>
        <a:buChar char="•"/>
        <a:defRPr sz="2400" kern="1200">
          <a:solidFill>
            <a:srgbClr val="32326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SzPct val="120000"/>
        <a:buFont typeface="Arial" panose="020B0604020202020204" pitchFamily="34" charset="0"/>
        <a:buChar char="•"/>
        <a:defRPr sz="2000" kern="1200">
          <a:solidFill>
            <a:srgbClr val="32326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SzPct val="120000"/>
        <a:buFont typeface="Arial" panose="020B0604020202020204" pitchFamily="34" charset="0"/>
        <a:buChar char="•"/>
        <a:defRPr sz="1800" kern="1200">
          <a:solidFill>
            <a:srgbClr val="32326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SzPct val="120000"/>
        <a:buFont typeface="Arial" panose="020B0604020202020204" pitchFamily="34" charset="0"/>
        <a:buChar char="•"/>
        <a:defRPr sz="1800" kern="1200">
          <a:solidFill>
            <a:srgbClr val="32326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9DA1D0-5AD3-9848-A552-D51839E2DAE1}"/>
              </a:ext>
            </a:extLst>
          </p:cNvPr>
          <p:cNvSpPr txBox="1">
            <a:spLocks/>
          </p:cNvSpPr>
          <p:nvPr/>
        </p:nvSpPr>
        <p:spPr>
          <a:xfrm>
            <a:off x="746148" y="2614998"/>
            <a:ext cx="6144377" cy="50345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Year 2 – an update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95E03E-C002-5241-BA0B-C0F274AFEF1C}"/>
              </a:ext>
            </a:extLst>
          </p:cNvPr>
          <p:cNvSpPr txBox="1">
            <a:spLocks/>
          </p:cNvSpPr>
          <p:nvPr/>
        </p:nvSpPr>
        <p:spPr>
          <a:xfrm>
            <a:off x="746147" y="1319893"/>
            <a:ext cx="6144377" cy="832444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GB" sz="4000" dirty="0">
                <a:solidFill>
                  <a:schemeClr val="accent2"/>
                </a:solidFill>
              </a:rPr>
              <a:t>Communications in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GB" sz="4000" dirty="0">
                <a:solidFill>
                  <a:schemeClr val="accent2"/>
                </a:solidFill>
              </a:rPr>
              <a:t>AfricaConnect3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C42143-3BE6-4346-BA58-985CFA150EB1}"/>
              </a:ext>
            </a:extLst>
          </p:cNvPr>
          <p:cNvSpPr/>
          <p:nvPr/>
        </p:nvSpPr>
        <p:spPr>
          <a:xfrm>
            <a:off x="746148" y="3581118"/>
            <a:ext cx="51232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accent2"/>
                </a:solidFill>
              </a:rPr>
              <a:t>Silvia Fiore, GÉANT, and </a:t>
            </a:r>
          </a:p>
          <a:p>
            <a:pPr>
              <a:defRPr/>
            </a:pPr>
            <a:r>
              <a:rPr lang="en-US" sz="2400" dirty="0">
                <a:solidFill>
                  <a:schemeClr val="accent2"/>
                </a:solidFill>
              </a:rPr>
              <a:t>Yasmeen Al-Kouz, ASREN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492D4E-6C72-A04D-86A2-6C5E01CAA8DB}"/>
              </a:ext>
            </a:extLst>
          </p:cNvPr>
          <p:cNvSpPr/>
          <p:nvPr/>
        </p:nvSpPr>
        <p:spPr>
          <a:xfrm>
            <a:off x="746147" y="4395737"/>
            <a:ext cx="512329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100" dirty="0">
                <a:solidFill>
                  <a:schemeClr val="bg1"/>
                </a:solidFill>
              </a:rPr>
              <a:t>SIG-Marcomms, 29/06/2021</a:t>
            </a:r>
          </a:p>
        </p:txBody>
      </p:sp>
    </p:spTree>
    <p:extLst>
      <p:ext uri="{BB962C8B-B14F-4D97-AF65-F5344CB8AC3E}">
        <p14:creationId xmlns:p14="http://schemas.microsoft.com/office/powerpoint/2010/main" val="2006916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TextBox 1"/>
          <p:cNvSpPr txBox="1"/>
          <p:nvPr/>
        </p:nvSpPr>
        <p:spPr>
          <a:xfrm>
            <a:off x="465634" y="1487785"/>
            <a:ext cx="8133882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6000" b="1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r>
              <a:rPr lang="en-GB" sz="4800" dirty="0">
                <a:latin typeface="+mn-lt"/>
              </a:rPr>
              <a:t>The Impact on NRENs</a:t>
            </a:r>
            <a:endParaRPr sz="4800" dirty="0"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55052" t="30241" r="33196" b="24261"/>
          <a:stretch/>
        </p:blipFill>
        <p:spPr>
          <a:xfrm>
            <a:off x="9782221" y="1985209"/>
            <a:ext cx="1571579" cy="34223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50198"/>
            <a:ext cx="10515600" cy="1135011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rgbClr val="F2873B"/>
                </a:solidFill>
              </a:rPr>
              <a:t>Why are we …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africaconnect3.org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EE8B-902F-E34E-BCCF-4F589899FC7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838201" y="2001308"/>
            <a:ext cx="10515600" cy="1847595"/>
          </a:xfrm>
        </p:spPr>
        <p:txBody>
          <a:bodyPr/>
          <a:lstStyle/>
          <a:p>
            <a:r>
              <a:rPr lang="en-GB" sz="3600" b="1" dirty="0"/>
              <a:t>Highlighting women in STEM across NRENs? </a:t>
            </a:r>
          </a:p>
          <a:p>
            <a:r>
              <a:rPr lang="en-GB" sz="3600" b="1" dirty="0"/>
              <a:t>Celebrating </a:t>
            </a:r>
            <a:r>
              <a:rPr lang="en-GB" sz="3600" b="1" dirty="0" err="1"/>
              <a:t>AfricaConnect</a:t>
            </a:r>
            <a:r>
              <a:rPr lang="en-GB" sz="3600" b="1" dirty="0"/>
              <a:t> 10th anniversary?</a:t>
            </a:r>
          </a:p>
          <a:p>
            <a:r>
              <a:rPr lang="en-GB" sz="3600" b="1" dirty="0"/>
              <a:t>Running Social</a:t>
            </a:r>
            <a:r>
              <a:rPr lang="en-US" sz="3600" dirty="0"/>
              <a:t>​ </a:t>
            </a:r>
            <a:r>
              <a:rPr lang="en-GB" sz="3600" b="1" dirty="0"/>
              <a:t>Media Campaigns?</a:t>
            </a:r>
            <a:endParaRPr lang="en-GB" sz="3600" dirty="0"/>
          </a:p>
          <a:p>
            <a:endParaRPr lang="en-GB" dirty="0"/>
          </a:p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2725593" y="4314403"/>
            <a:ext cx="6740814" cy="2386663"/>
            <a:chOff x="2725593" y="4314403"/>
            <a:chExt cx="6740814" cy="2386663"/>
          </a:xfrm>
        </p:grpSpPr>
        <p:sp>
          <p:nvSpPr>
            <p:cNvPr id="6" name="Rounded Rectangle 5"/>
            <p:cNvSpPr/>
            <p:nvPr/>
          </p:nvSpPr>
          <p:spPr>
            <a:xfrm>
              <a:off x="2725593" y="4314403"/>
              <a:ext cx="6740814" cy="1567537"/>
            </a:xfrm>
            <a:prstGeom prst="roundRect">
              <a:avLst/>
            </a:prstGeom>
            <a:solidFill>
              <a:srgbClr val="F287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926236" y="4485075"/>
              <a:ext cx="6339527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b="1" dirty="0">
                  <a:solidFill>
                    <a:schemeClr val="bg1"/>
                  </a:solidFill>
                </a:rPr>
                <a:t>The multiplier effect of our activities </a:t>
              </a:r>
            </a:p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On NRENs &amp; their communities.</a:t>
              </a:r>
              <a:endParaRPr lang="en-US" sz="3200" dirty="0">
                <a:solidFill>
                  <a:schemeClr val="bg1"/>
                </a:solidFill>
              </a:endParaRPr>
            </a:p>
            <a:p>
              <a:pPr algn="ctr"/>
              <a:endParaRPr lang="en-US" sz="28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2800" b="1" dirty="0">
                  <a:solidFill>
                    <a:schemeClr val="bg1"/>
                  </a:solidFill>
                </a:rPr>
                <a:t>.</a:t>
              </a:r>
              <a:endParaRPr lang="en-US" sz="2800" dirty="0">
                <a:solidFill>
                  <a:schemeClr val="bg1"/>
                </a:solidFill>
              </a:endParaRPr>
            </a:p>
            <a:p>
              <a:pPr algn="ctr"/>
              <a:r>
                <a:rPr lang="en-US" dirty="0">
                  <a:solidFill>
                    <a:schemeClr val="bg1"/>
                  </a:solidFill>
                </a:rPr>
                <a:t>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710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Women in STEM interviews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africaconnect3.org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EE8B-902F-E34E-BCCF-4F589899FC74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3428" t="32027" r="29793" b="31684"/>
          <a:stretch/>
        </p:blipFill>
        <p:spPr>
          <a:xfrm flipH="1">
            <a:off x="1677971" y="1690690"/>
            <a:ext cx="3044857" cy="3704346"/>
          </a:xfrm>
          <a:prstGeom prst="rect">
            <a:avLst/>
          </a:prstGeom>
        </p:spPr>
      </p:pic>
      <p:cxnSp>
        <p:nvCxnSpPr>
          <p:cNvPr id="8" name="Elbow Connector 7"/>
          <p:cNvCxnSpPr/>
          <p:nvPr/>
        </p:nvCxnSpPr>
        <p:spPr>
          <a:xfrm flipV="1">
            <a:off x="4440022" y="1964160"/>
            <a:ext cx="950231" cy="601200"/>
          </a:xfrm>
          <a:prstGeom prst="bentConnector3">
            <a:avLst/>
          </a:prstGeom>
          <a:ln w="762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5229732" y="1392164"/>
            <a:ext cx="3791720" cy="4034545"/>
            <a:chOff x="5229732" y="1392164"/>
            <a:chExt cx="3791720" cy="4034545"/>
          </a:xfrm>
        </p:grpSpPr>
        <p:sp>
          <p:nvSpPr>
            <p:cNvPr id="15" name="Rounded Rectangle 14"/>
            <p:cNvSpPr/>
            <p:nvPr/>
          </p:nvSpPr>
          <p:spPr>
            <a:xfrm>
              <a:off x="5229732" y="1392164"/>
              <a:ext cx="3791720" cy="1047876"/>
            </a:xfrm>
            <a:prstGeom prst="roundRect">
              <a:avLst/>
            </a:prstGeom>
            <a:noFill/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5229732" y="2925252"/>
              <a:ext cx="3791720" cy="1047876"/>
            </a:xfrm>
            <a:prstGeom prst="roundRect">
              <a:avLst/>
            </a:prstGeom>
            <a:noFill/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5229732" y="4378833"/>
              <a:ext cx="3791720" cy="1047876"/>
            </a:xfrm>
            <a:prstGeom prst="roundRect">
              <a:avLst/>
            </a:prstGeom>
            <a:noFill/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64469" y="1574510"/>
              <a:ext cx="24407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282864"/>
                  </a:solidFill>
                </a:rPr>
                <a:t>Give them </a:t>
              </a:r>
              <a:r>
                <a:rPr lang="en-GB" b="1" dirty="0">
                  <a:solidFill>
                    <a:srgbClr val="282864"/>
                  </a:solidFill>
                </a:rPr>
                <a:t>visibility</a:t>
              </a:r>
              <a:r>
                <a:rPr lang="en-GB" dirty="0">
                  <a:solidFill>
                    <a:srgbClr val="282864"/>
                  </a:solidFill>
                </a:rPr>
                <a:t> and a platform to speak</a:t>
              </a:r>
              <a:endParaRPr lang="en-US" dirty="0">
                <a:solidFill>
                  <a:srgbClr val="282864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69329" y="3126024"/>
              <a:ext cx="32310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282864"/>
                  </a:solidFill>
                </a:rPr>
                <a:t>Spread </a:t>
              </a:r>
              <a:r>
                <a:rPr lang="en-GB" b="1" dirty="0">
                  <a:solidFill>
                    <a:srgbClr val="282864"/>
                  </a:solidFill>
                </a:rPr>
                <a:t>awareness</a:t>
              </a:r>
              <a:r>
                <a:rPr lang="en-GB" dirty="0">
                  <a:solidFill>
                    <a:srgbClr val="282864"/>
                  </a:solidFill>
                </a:rPr>
                <a:t> about female accomplishments in R&amp;E</a:t>
              </a:r>
              <a:endParaRPr lang="en-US" dirty="0">
                <a:solidFill>
                  <a:srgbClr val="282864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70475" y="4579605"/>
              <a:ext cx="37102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282864"/>
                  </a:solidFill>
                </a:rPr>
                <a:t>Chance to talk about </a:t>
              </a:r>
              <a:r>
                <a:rPr lang="en-GB" b="1" dirty="0">
                  <a:solidFill>
                    <a:srgbClr val="282864"/>
                  </a:solidFill>
                </a:rPr>
                <a:t>ongoing/recent developments</a:t>
              </a:r>
              <a:r>
                <a:rPr lang="en-GB" dirty="0">
                  <a:solidFill>
                    <a:srgbClr val="282864"/>
                  </a:solidFill>
                </a:rPr>
                <a:t> in their networks</a:t>
              </a:r>
              <a:endParaRPr lang="en-US" dirty="0">
                <a:solidFill>
                  <a:srgbClr val="282864"/>
                </a:solidFill>
              </a:endParaRPr>
            </a:p>
          </p:txBody>
        </p:sp>
      </p:grpSp>
      <p:cxnSp>
        <p:nvCxnSpPr>
          <p:cNvPr id="18" name="Elbow Connector 17"/>
          <p:cNvCxnSpPr/>
          <p:nvPr/>
        </p:nvCxnSpPr>
        <p:spPr>
          <a:xfrm>
            <a:off x="4440024" y="4301570"/>
            <a:ext cx="950231" cy="601200"/>
          </a:xfrm>
          <a:prstGeom prst="bentConnector3">
            <a:avLst/>
          </a:prstGeom>
          <a:ln w="762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flipV="1">
            <a:off x="4440023" y="3433465"/>
            <a:ext cx="950231" cy="153843"/>
          </a:xfrm>
          <a:prstGeom prst="bentConnector3">
            <a:avLst/>
          </a:prstGeom>
          <a:ln w="762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9756664" y="3772355"/>
            <a:ext cx="2055043" cy="2119175"/>
            <a:chOff x="9756664" y="3772355"/>
            <a:chExt cx="2055043" cy="2119175"/>
          </a:xfrm>
        </p:grpSpPr>
        <p:sp>
          <p:nvSpPr>
            <p:cNvPr id="28" name="Line Callout 1 27"/>
            <p:cNvSpPr/>
            <p:nvPr/>
          </p:nvSpPr>
          <p:spPr>
            <a:xfrm flipV="1">
              <a:off x="9813147" y="5138315"/>
              <a:ext cx="1942078" cy="753215"/>
            </a:xfrm>
            <a:prstGeom prst="borderCallout1">
              <a:avLst/>
            </a:prstGeom>
            <a:solidFill>
              <a:schemeClr val="bg1"/>
            </a:solidFill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Line Callout 1 22"/>
            <p:cNvSpPr/>
            <p:nvPr/>
          </p:nvSpPr>
          <p:spPr>
            <a:xfrm>
              <a:off x="9813147" y="3772355"/>
              <a:ext cx="1942078" cy="753215"/>
            </a:xfrm>
            <a:prstGeom prst="borderCallout1">
              <a:avLst/>
            </a:prstGeom>
            <a:solidFill>
              <a:schemeClr val="bg1"/>
            </a:solidFill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756664" y="3809229"/>
              <a:ext cx="20550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>
                  <a:solidFill>
                    <a:srgbClr val="282864"/>
                  </a:solidFill>
                </a:rPr>
                <a:t>eduroam</a:t>
              </a:r>
              <a:r>
                <a:rPr lang="en-GB" dirty="0">
                  <a:solidFill>
                    <a:srgbClr val="282864"/>
                  </a:solidFill>
                </a:rPr>
                <a:t> for </a:t>
              </a:r>
            </a:p>
            <a:p>
              <a:pPr algn="ctr"/>
              <a:r>
                <a:rPr lang="en-GB" dirty="0">
                  <a:solidFill>
                    <a:srgbClr val="282864"/>
                  </a:solidFill>
                </a:rPr>
                <a:t>RENU</a:t>
              </a:r>
              <a:endParaRPr lang="en-US" dirty="0">
                <a:solidFill>
                  <a:srgbClr val="282864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828412" y="5191756"/>
              <a:ext cx="19115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282864"/>
                  </a:solidFill>
                </a:rPr>
                <a:t>NRADRE for </a:t>
              </a:r>
              <a:r>
                <a:rPr lang="en-GB" dirty="0" err="1">
                  <a:solidFill>
                    <a:srgbClr val="282864"/>
                  </a:solidFill>
                </a:rPr>
                <a:t>EthERNET</a:t>
              </a:r>
              <a:endParaRPr lang="en-US" dirty="0">
                <a:solidFill>
                  <a:srgbClr val="28286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5006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err="1"/>
              <a:t>AfricaConnect</a:t>
            </a:r>
            <a:r>
              <a:rPr lang="en-GB" b="1" dirty="0"/>
              <a:t> 10</a:t>
            </a:r>
            <a:r>
              <a:rPr lang="en-GB" b="1" baseline="30000" dirty="0"/>
              <a:t>th</a:t>
            </a:r>
            <a:r>
              <a:rPr lang="en-GB" b="1" dirty="0"/>
              <a:t> anniversary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africaconnect3.org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EE8B-902F-E34E-BCCF-4F589899FC74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379234" y="1441095"/>
            <a:ext cx="9433532" cy="1779640"/>
            <a:chOff x="1379234" y="1690690"/>
            <a:chExt cx="9433532" cy="177964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l="41048" t="52903" r="6371" b="29463"/>
            <a:stretch/>
          </p:blipFill>
          <p:spPr>
            <a:xfrm>
              <a:off x="1379234" y="1690690"/>
              <a:ext cx="9433532" cy="177964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461345" y="2163635"/>
              <a:ext cx="43807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 err="1">
                  <a:solidFill>
                    <a:srgbClr val="323262"/>
                  </a:solidFill>
                </a:rPr>
                <a:t>AfricaConnect</a:t>
              </a:r>
              <a:r>
                <a:rPr lang="en-GB" sz="2800" b="1" dirty="0">
                  <a:solidFill>
                    <a:srgbClr val="323262"/>
                  </a:solidFill>
                </a:rPr>
                <a:t> is the NRENs</a:t>
              </a:r>
              <a:r>
                <a:rPr lang="en-US" sz="2800" b="1" dirty="0">
                  <a:solidFill>
                    <a:srgbClr val="323262"/>
                  </a:solidFill>
                </a:rPr>
                <a:t>!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019885" y="3009853"/>
            <a:ext cx="7523051" cy="2881909"/>
            <a:chOff x="2019885" y="3009853"/>
            <a:chExt cx="7523051" cy="2881909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l="37867" t="31639" r="50359" b="36389"/>
            <a:stretch/>
          </p:blipFill>
          <p:spPr>
            <a:xfrm>
              <a:off x="2019885" y="3009853"/>
              <a:ext cx="1435509" cy="219259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/>
            <a:srcRect l="52306" t="51827" r="36081" b="15126"/>
            <a:stretch/>
          </p:blipFill>
          <p:spPr>
            <a:xfrm>
              <a:off x="5010312" y="3625427"/>
              <a:ext cx="1415845" cy="226633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/>
            <a:srcRect l="65994" t="27397" r="22878" b="39915"/>
            <a:stretch/>
          </p:blipFill>
          <p:spPr>
            <a:xfrm>
              <a:off x="8186083" y="3018051"/>
              <a:ext cx="1356853" cy="2241755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>
            <a:off x="1330960" y="4682329"/>
            <a:ext cx="8913436" cy="1468621"/>
            <a:chOff x="1330960" y="4682329"/>
            <a:chExt cx="8913436" cy="1468621"/>
          </a:xfrm>
        </p:grpSpPr>
        <p:grpSp>
          <p:nvGrpSpPr>
            <p:cNvPr id="23" name="Group 22"/>
            <p:cNvGrpSpPr/>
            <p:nvPr/>
          </p:nvGrpSpPr>
          <p:grpSpPr>
            <a:xfrm>
              <a:off x="1330960" y="4682329"/>
              <a:ext cx="2759772" cy="786580"/>
              <a:chOff x="1330960" y="4682329"/>
              <a:chExt cx="2759772" cy="786580"/>
            </a:xfrm>
          </p:grpSpPr>
          <p:sp>
            <p:nvSpPr>
              <p:cNvPr id="17" name="Rounded Rectangle 16"/>
              <p:cNvSpPr/>
              <p:nvPr/>
            </p:nvSpPr>
            <p:spPr>
              <a:xfrm>
                <a:off x="1498053" y="4682329"/>
                <a:ext cx="2425587" cy="78658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330960" y="4758594"/>
                <a:ext cx="275977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282864"/>
                    </a:solidFill>
                  </a:rPr>
                  <a:t>Emphasis on the added value of NRENs &amp; RRENs</a:t>
                </a: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4338348" y="5364370"/>
              <a:ext cx="2759772" cy="786580"/>
              <a:chOff x="4338348" y="5364370"/>
              <a:chExt cx="2759772" cy="786580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4355046" y="5364370"/>
                <a:ext cx="2641398" cy="78658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338348" y="5434495"/>
                <a:ext cx="275977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rgbClr val="282864"/>
                    </a:solidFill>
                  </a:rPr>
                  <a:t>Support advocacy &amp; donor engagement activities </a:t>
                </a:r>
                <a:endParaRPr lang="en-US" dirty="0">
                  <a:solidFill>
                    <a:srgbClr val="282864"/>
                  </a:solidFill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7484624" y="4766927"/>
              <a:ext cx="2759772" cy="786580"/>
              <a:chOff x="7484624" y="4766927"/>
              <a:chExt cx="2759772" cy="786580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7651717" y="4766927"/>
                <a:ext cx="2425587" cy="78658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484624" y="4809083"/>
                <a:ext cx="275977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282864"/>
                    </a:solidFill>
                  </a:rPr>
                  <a:t>Ensure visibility </a:t>
                </a:r>
              </a:p>
              <a:p>
                <a:pPr algn="ctr"/>
                <a:r>
                  <a:rPr lang="en-US" dirty="0">
                    <a:solidFill>
                      <a:srgbClr val="282864"/>
                    </a:solidFill>
                  </a:rPr>
                  <a:t>across Africa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912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en-GB" b="1" dirty="0"/>
              <a:t>Social</a:t>
            </a:r>
            <a:r>
              <a:rPr lang="en-US" dirty="0"/>
              <a:t>​ </a:t>
            </a:r>
            <a:r>
              <a:rPr lang="en-GB" b="1" dirty="0"/>
              <a:t>Media Campaigns</a:t>
            </a:r>
            <a:br>
              <a:rPr lang="en-US" dirty="0"/>
            </a:br>
            <a:endParaRPr lang="en-US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2"/>
          <a:srcRect l="54032" t="39427" r="26533" b="24874"/>
          <a:stretch/>
        </p:blipFill>
        <p:spPr>
          <a:xfrm>
            <a:off x="661219" y="1769806"/>
            <a:ext cx="3067666" cy="3169497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3"/>
          <a:srcRect l="51371" t="41004" r="28226" b="26308"/>
          <a:stretch/>
        </p:blipFill>
        <p:spPr>
          <a:xfrm>
            <a:off x="4465305" y="1769806"/>
            <a:ext cx="3517030" cy="3169497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4"/>
          <a:srcRect l="53871" t="40430" r="26935" b="25161"/>
          <a:stretch/>
        </p:blipFill>
        <p:spPr>
          <a:xfrm>
            <a:off x="8608142" y="1970188"/>
            <a:ext cx="2745658" cy="2768732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974673" y="5018419"/>
            <a:ext cx="2440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282864"/>
                </a:solidFill>
              </a:rPr>
              <a:t>LOW COST</a:t>
            </a:r>
            <a:endParaRPr lang="en-US" b="1" dirty="0">
              <a:solidFill>
                <a:srgbClr val="282864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791407" y="5013176"/>
            <a:ext cx="2440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282864"/>
                </a:solidFill>
              </a:rPr>
              <a:t>HIGH REACH</a:t>
            </a:r>
            <a:endParaRPr lang="en-US" b="1" dirty="0">
              <a:solidFill>
                <a:srgbClr val="282864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608142" y="5018419"/>
            <a:ext cx="2440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282864"/>
                </a:solidFill>
              </a:rPr>
              <a:t>TARGETING OPTIONS</a:t>
            </a:r>
            <a:endParaRPr lang="en-US" b="1" dirty="0">
              <a:solidFill>
                <a:srgbClr val="2828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389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54975" t="29965" r="26005" b="37732"/>
          <a:stretch/>
        </p:blipFill>
        <p:spPr>
          <a:xfrm>
            <a:off x="8793506" y="1547185"/>
            <a:ext cx="2318995" cy="22152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en-GB" b="1" dirty="0"/>
              <a:t>Social</a:t>
            </a:r>
            <a:r>
              <a:rPr lang="en-US" dirty="0"/>
              <a:t>​ </a:t>
            </a:r>
            <a:r>
              <a:rPr lang="en-GB" b="1" dirty="0"/>
              <a:t>Media Campaigns</a:t>
            </a:r>
            <a:br>
              <a:rPr lang="en-US" dirty="0"/>
            </a:b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73521" y="6002399"/>
            <a:ext cx="4114800" cy="365125"/>
          </a:xfrm>
        </p:spPr>
        <p:txBody>
          <a:bodyPr/>
          <a:lstStyle/>
          <a:p>
            <a:r>
              <a:rPr lang="en-US"/>
              <a:t>africaconnect3.org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71202" y="6002399"/>
            <a:ext cx="482599" cy="365125"/>
          </a:xfrm>
        </p:spPr>
        <p:txBody>
          <a:bodyPr/>
          <a:lstStyle/>
          <a:p>
            <a:fld id="{2ED0EE8B-902F-E34E-BCCF-4F589899FC74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B7C922-A132-48A9-9715-838531884ECF}"/>
              </a:ext>
            </a:extLst>
          </p:cNvPr>
          <p:cNvSpPr txBox="1"/>
          <p:nvPr/>
        </p:nvSpPr>
        <p:spPr>
          <a:xfrm>
            <a:off x="340083" y="3963189"/>
            <a:ext cx="3217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Boost visibility </a:t>
            </a:r>
            <a:r>
              <a:rPr lang="en-GB" sz="2400" dirty="0"/>
              <a:t>for NRENs activities quickly &amp; more cost effectively</a:t>
            </a:r>
            <a:endParaRPr lang="en-US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B7C922-A132-48A9-9715-838531884ECF}"/>
              </a:ext>
            </a:extLst>
          </p:cNvPr>
          <p:cNvSpPr txBox="1"/>
          <p:nvPr/>
        </p:nvSpPr>
        <p:spPr>
          <a:xfrm>
            <a:off x="8999685" y="3954939"/>
            <a:ext cx="27066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Maximize exposure </a:t>
            </a:r>
            <a:r>
              <a:rPr lang="en-GB" sz="2400" dirty="0"/>
              <a:t>to relevant stakeholders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54046" t="31615" r="27861" b="35671"/>
          <a:stretch/>
        </p:blipFill>
        <p:spPr>
          <a:xfrm>
            <a:off x="772143" y="1305745"/>
            <a:ext cx="2353553" cy="23937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717E9BF-3C0E-4DB9-8522-D3D63F9FBB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1799" y="1305744"/>
            <a:ext cx="3761698" cy="3116563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cxnSp>
        <p:nvCxnSpPr>
          <p:cNvPr id="21" name="Elbow Connector 20"/>
          <p:cNvCxnSpPr/>
          <p:nvPr/>
        </p:nvCxnSpPr>
        <p:spPr>
          <a:xfrm>
            <a:off x="3177615" y="1864408"/>
            <a:ext cx="656966" cy="354523"/>
          </a:xfrm>
          <a:prstGeom prst="bentConnector3">
            <a:avLst/>
          </a:prstGeom>
          <a:ln w="762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5"/>
          <a:srcRect l="6532" t="32688" r="64758" b="21763"/>
          <a:stretch/>
        </p:blipFill>
        <p:spPr>
          <a:xfrm>
            <a:off x="4863145" y="3027029"/>
            <a:ext cx="3500284" cy="3123713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grpSp>
        <p:nvGrpSpPr>
          <p:cNvPr id="6" name="Group 5"/>
          <p:cNvGrpSpPr/>
          <p:nvPr/>
        </p:nvGrpSpPr>
        <p:grpSpPr>
          <a:xfrm>
            <a:off x="7423356" y="1772351"/>
            <a:ext cx="2595426" cy="923330"/>
            <a:chOff x="7423356" y="1772351"/>
            <a:chExt cx="2595426" cy="923330"/>
          </a:xfrm>
        </p:grpSpPr>
        <p:cxnSp>
          <p:nvCxnSpPr>
            <p:cNvPr id="25" name="Elbow Connector 24"/>
            <p:cNvCxnSpPr/>
            <p:nvPr/>
          </p:nvCxnSpPr>
          <p:spPr>
            <a:xfrm rot="10800000">
              <a:off x="7423356" y="2128748"/>
              <a:ext cx="1681539" cy="416540"/>
            </a:xfrm>
            <a:prstGeom prst="bentConnector3">
              <a:avLst>
                <a:gd name="adj1" fmla="val 29535"/>
              </a:avLst>
            </a:prstGeom>
            <a:ln w="76200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7578024" y="1772351"/>
              <a:ext cx="244075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282864"/>
                  </a:solidFill>
                </a:rPr>
                <a:t>Target </a:t>
              </a:r>
            </a:p>
            <a:p>
              <a:r>
                <a:rPr lang="en-GB" dirty="0">
                  <a:solidFill>
                    <a:srgbClr val="282864"/>
                  </a:solidFill>
                </a:rPr>
                <a:t>new </a:t>
              </a:r>
            </a:p>
            <a:p>
              <a:r>
                <a:rPr lang="en-GB" dirty="0">
                  <a:solidFill>
                    <a:srgbClr val="282864"/>
                  </a:solidFill>
                </a:rPr>
                <a:t>members</a:t>
              </a:r>
              <a:endParaRPr lang="en-US" dirty="0">
                <a:solidFill>
                  <a:srgbClr val="282864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139753" y="2976539"/>
            <a:ext cx="2749446" cy="1191888"/>
            <a:chOff x="8139753" y="2976539"/>
            <a:chExt cx="2749446" cy="1191888"/>
          </a:xfrm>
        </p:grpSpPr>
        <p:cxnSp>
          <p:nvCxnSpPr>
            <p:cNvPr id="27" name="Elbow Connector 26"/>
            <p:cNvCxnSpPr/>
            <p:nvPr/>
          </p:nvCxnSpPr>
          <p:spPr>
            <a:xfrm rot="10800000" flipV="1">
              <a:off x="8139753" y="3307887"/>
              <a:ext cx="1101229" cy="860540"/>
            </a:xfrm>
            <a:prstGeom prst="bentConnector3">
              <a:avLst>
                <a:gd name="adj1" fmla="val 68750"/>
              </a:avLst>
            </a:prstGeom>
            <a:ln w="76200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8448441" y="2976539"/>
              <a:ext cx="244075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282864"/>
                  </a:solidFill>
                </a:rPr>
                <a:t>Target </a:t>
              </a:r>
            </a:p>
            <a:p>
              <a:r>
                <a:rPr lang="en-GB" dirty="0">
                  <a:solidFill>
                    <a:srgbClr val="282864"/>
                  </a:solidFill>
                </a:rPr>
                <a:t>young </a:t>
              </a:r>
            </a:p>
            <a:p>
              <a:r>
                <a:rPr lang="en-GB" dirty="0">
                  <a:solidFill>
                    <a:srgbClr val="282864"/>
                  </a:solidFill>
                </a:rPr>
                <a:t>women</a:t>
              </a:r>
              <a:endParaRPr lang="en-US" dirty="0">
                <a:solidFill>
                  <a:srgbClr val="28286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594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DD70DBC5-5E93-2642-A60E-B77401D90AFB}"/>
              </a:ext>
            </a:extLst>
          </p:cNvPr>
          <p:cNvSpPr txBox="1">
            <a:spLocks/>
          </p:cNvSpPr>
          <p:nvPr/>
        </p:nvSpPr>
        <p:spPr>
          <a:xfrm>
            <a:off x="746148" y="2409050"/>
            <a:ext cx="6144377" cy="50345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olidFill>
                  <a:srgbClr val="FFC000"/>
                </a:solidFill>
              </a:rPr>
              <a:t>Any questions?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35191F8B-693D-8B4E-9DEF-10141A3FB68C}"/>
              </a:ext>
            </a:extLst>
          </p:cNvPr>
          <p:cNvSpPr txBox="1">
            <a:spLocks/>
          </p:cNvSpPr>
          <p:nvPr/>
        </p:nvSpPr>
        <p:spPr>
          <a:xfrm>
            <a:off x="746147" y="1567028"/>
            <a:ext cx="6144377" cy="832444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GB" sz="5400" b="1" dirty="0">
                <a:solidFill>
                  <a:schemeClr val="bg1"/>
                </a:solidFill>
              </a:rPr>
              <a:t>Thank you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652F3F-3FB8-7F47-8647-863204D4EEF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8983" y="3698635"/>
            <a:ext cx="363699" cy="363699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9E7BDE1-974A-3E45-804D-D062E13FC4AF}"/>
              </a:ext>
            </a:extLst>
          </p:cNvPr>
          <p:cNvSpPr txBox="1">
            <a:spLocks/>
          </p:cNvSpPr>
          <p:nvPr/>
        </p:nvSpPr>
        <p:spPr>
          <a:xfrm>
            <a:off x="1216607" y="3746699"/>
            <a:ext cx="1005422" cy="396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200" dirty="0">
                <a:solidFill>
                  <a:schemeClr val="bg1"/>
                </a:solidFill>
              </a:rPr>
              <a:t>@AC3_News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05150EF-32CB-DC42-9E76-92E710E602A4}"/>
              </a:ext>
            </a:extLst>
          </p:cNvPr>
          <p:cNvSpPr txBox="1">
            <a:spLocks/>
          </p:cNvSpPr>
          <p:nvPr/>
        </p:nvSpPr>
        <p:spPr>
          <a:xfrm>
            <a:off x="2716182" y="3746699"/>
            <a:ext cx="1222784" cy="3384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200" dirty="0">
                <a:solidFill>
                  <a:schemeClr val="bg1"/>
                </a:solidFill>
              </a:rPr>
              <a:t>AfricaConnect3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67088EB-094B-E549-987D-97E17BA476D3}"/>
              </a:ext>
            </a:extLst>
          </p:cNvPr>
          <p:cNvSpPr txBox="1">
            <a:spLocks/>
          </p:cNvSpPr>
          <p:nvPr/>
        </p:nvSpPr>
        <p:spPr>
          <a:xfrm>
            <a:off x="4492682" y="3746699"/>
            <a:ext cx="1469831" cy="402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200" dirty="0">
                <a:solidFill>
                  <a:schemeClr val="bg1"/>
                </a:solidFill>
              </a:rPr>
              <a:t>africaconnect3.net</a:t>
            </a:r>
          </a:p>
          <a:p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CBBBEEBE-7CF4-A74F-B2C2-A31015557AC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5299" y="3670622"/>
            <a:ext cx="414139" cy="396799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B8936385-42AA-9E48-A9FE-F68E1382A33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9943" y="3640295"/>
            <a:ext cx="414139" cy="39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513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92828F-A88F-4A7C-8A5C-354C90C2E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africaconnect3.org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0E78D2-5F25-417F-A956-8A91A33B9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EE8B-902F-E34E-BCCF-4F589899FC74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04CC534C-DD03-4366-B766-E79138D16E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6491" y="0"/>
            <a:ext cx="12838492" cy="688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980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TextBox 1"/>
          <p:cNvSpPr txBox="1"/>
          <p:nvPr/>
        </p:nvSpPr>
        <p:spPr>
          <a:xfrm>
            <a:off x="465634" y="1487785"/>
            <a:ext cx="8133882" cy="1569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6000" b="1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r>
              <a:rPr lang="en-GB" sz="4800" dirty="0">
                <a:latin typeface="+mn-lt"/>
              </a:rPr>
              <a:t>Project Communications Activities Overview</a:t>
            </a:r>
            <a:endParaRPr sz="4800" dirty="0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3EFA54D-EB2C-4D5C-AD54-DFA5686271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8941" y="1461210"/>
            <a:ext cx="2128010" cy="45938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2D33DE-B8F3-AD45-A7E9-F6D91910B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africaconnect3.org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174B7B-8254-B542-A9FA-D73906A3A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EE8B-902F-E34E-BCCF-4F589899FC7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A5F02C0-826A-FE49-BEE0-6E998B911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What have we been up to?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F2C8D2-D924-4847-A2E7-5F8EC4929C0B}"/>
              </a:ext>
            </a:extLst>
          </p:cNvPr>
          <p:cNvSpPr txBox="1"/>
          <p:nvPr/>
        </p:nvSpPr>
        <p:spPr>
          <a:xfrm>
            <a:off x="4621658" y="4974942"/>
            <a:ext cx="29486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AfricaConnect </a:t>
            </a:r>
          </a:p>
          <a:p>
            <a:pPr algn="ctr"/>
            <a:r>
              <a:rPr lang="en-GB" sz="2800" b="1" dirty="0"/>
              <a:t>10</a:t>
            </a:r>
            <a:r>
              <a:rPr lang="en-GB" sz="2800" b="1" baseline="30000" dirty="0"/>
              <a:t>th</a:t>
            </a:r>
            <a:r>
              <a:rPr lang="en-GB" sz="2800" b="1" dirty="0"/>
              <a:t> anniversary</a:t>
            </a: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2C3C6B3B-B8A4-4EF1-A0CD-D630C9573A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4425" y="3199431"/>
            <a:ext cx="1348208" cy="134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Twitter Likes – Toename.nl">
            <a:extLst>
              <a:ext uri="{FF2B5EF4-FFF2-40B4-BE49-F238E27FC236}">
                <a16:creationId xmlns:a16="http://schemas.microsoft.com/office/drawing/2014/main" id="{FE8FB730-7C68-4EF5-B795-459AB210D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1305" y="3915305"/>
            <a:ext cx="1910297" cy="1910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9B3DD36-AD66-44FD-B83B-B947ED640919}"/>
              </a:ext>
            </a:extLst>
          </p:cNvPr>
          <p:cNvSpPr txBox="1"/>
          <p:nvPr/>
        </p:nvSpPr>
        <p:spPr>
          <a:xfrm>
            <a:off x="8275958" y="1621456"/>
            <a:ext cx="29486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Social</a:t>
            </a:r>
          </a:p>
          <a:p>
            <a:pPr algn="ctr"/>
            <a:r>
              <a:rPr lang="en-GB" sz="2800" b="1" dirty="0"/>
              <a:t>media campaigns</a:t>
            </a:r>
          </a:p>
        </p:txBody>
      </p:sp>
      <p:pic>
        <p:nvPicPr>
          <p:cNvPr id="1028" name="Picture 4" descr="10 Years Old Candle Birthday Cake Clipart Free PNG Image｜Illustoon">
            <a:extLst>
              <a:ext uri="{FF2B5EF4-FFF2-40B4-BE49-F238E27FC236}">
                <a16:creationId xmlns:a16="http://schemas.microsoft.com/office/drawing/2014/main" id="{5097EEAB-829B-420F-B717-986576720F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70"/>
          <a:stretch/>
        </p:blipFill>
        <p:spPr bwMode="auto">
          <a:xfrm>
            <a:off x="4221393" y="1461210"/>
            <a:ext cx="3749211" cy="355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653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731840-28F0-BD47-B81D-E4E639392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africaconnect3.net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E99D4D-4305-7C4C-A231-F4DA436B7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EE8B-902F-E34E-BCCF-4F589899FC7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4B2CA7B9-3550-4E69-BD89-EF77410F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344" y="258226"/>
            <a:ext cx="9321808" cy="1135011"/>
          </a:xfrm>
        </p:spPr>
        <p:txBody>
          <a:bodyPr/>
          <a:lstStyle/>
          <a:p>
            <a:r>
              <a:rPr lang="en-GB" b="1" dirty="0"/>
              <a:t>Women in STEM interviews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F64AF54-4856-42C1-A8F2-2977A824EE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44" y="1670190"/>
            <a:ext cx="6707259" cy="3773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A96501C-1B0C-4E95-99B6-C71AE6DD561B}"/>
              </a:ext>
            </a:extLst>
          </p:cNvPr>
          <p:cNvSpPr txBox="1"/>
          <p:nvPr/>
        </p:nvSpPr>
        <p:spPr>
          <a:xfrm>
            <a:off x="7631541" y="1684912"/>
            <a:ext cx="372226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7 interviews</a:t>
            </a:r>
          </a:p>
          <a:p>
            <a:endParaRPr lang="en-GB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Twitter</a:t>
            </a:r>
            <a:r>
              <a:rPr lang="en-GB" sz="24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&gt;22k impressions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Average 2.8% engagement rate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&gt;100 retweets and &gt;100 likes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Website</a:t>
            </a:r>
            <a:r>
              <a:rPr lang="en-GB" sz="2400" dirty="0"/>
              <a:t>: &gt;800 readers since February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15446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731840-28F0-BD47-B81D-E4E639392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africaconnect3.net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E99D4D-4305-7C4C-A231-F4DA436B7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EE8B-902F-E34E-BCCF-4F589899FC7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4B2CA7B9-3550-4E69-BD89-EF77410F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344" y="258597"/>
            <a:ext cx="9321808" cy="1135011"/>
          </a:xfrm>
        </p:spPr>
        <p:txBody>
          <a:bodyPr/>
          <a:lstStyle/>
          <a:p>
            <a:r>
              <a:rPr lang="en-GB" b="1" dirty="0"/>
              <a:t>AfricaConnect turned 10 on May 11</a:t>
            </a:r>
          </a:p>
        </p:txBody>
      </p:sp>
      <p:pic>
        <p:nvPicPr>
          <p:cNvPr id="2050" name="Picture 2" descr="Image">
            <a:extLst>
              <a:ext uri="{FF2B5EF4-FFF2-40B4-BE49-F238E27FC236}">
                <a16:creationId xmlns:a16="http://schemas.microsoft.com/office/drawing/2014/main" id="{F491C942-2E7A-4BFA-9E3D-25A0B77C68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2794"/>
            <a:ext cx="12192000" cy="40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971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731840-28F0-BD47-B81D-E4E639392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africaconnect3.net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E99D4D-4305-7C4C-A231-F4DA436B7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EE8B-902F-E34E-BCCF-4F589899FC7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4B2CA7B9-3550-4E69-BD89-EF77410F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344" y="258597"/>
            <a:ext cx="9321808" cy="1135011"/>
          </a:xfrm>
        </p:spPr>
        <p:txBody>
          <a:bodyPr/>
          <a:lstStyle/>
          <a:p>
            <a:r>
              <a:rPr lang="en-GB" b="1" dirty="0"/>
              <a:t>AfricaConnect turned 10 on May 11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B7C922-A132-48A9-9715-838531884ECF}"/>
              </a:ext>
            </a:extLst>
          </p:cNvPr>
          <p:cNvSpPr txBox="1"/>
          <p:nvPr/>
        </p:nvSpPr>
        <p:spPr>
          <a:xfrm>
            <a:off x="2833186" y="1806943"/>
            <a:ext cx="2557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AfricaConnect </a:t>
            </a:r>
            <a:r>
              <a:rPr lang="en-GB" sz="2400" b="1" dirty="0"/>
              <a:t>origin story</a:t>
            </a:r>
            <a:endParaRPr lang="en-US" sz="24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CE9D6F-E04B-4A15-94E6-FA1847B6D177}"/>
              </a:ext>
            </a:extLst>
          </p:cNvPr>
          <p:cNvSpPr txBox="1"/>
          <p:nvPr/>
        </p:nvSpPr>
        <p:spPr>
          <a:xfrm>
            <a:off x="2110172" y="3429000"/>
            <a:ext cx="10207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 dirty="0">
                <a:solidFill>
                  <a:srgbClr val="FF6600"/>
                </a:solidFill>
              </a:rPr>
              <a:t>1</a:t>
            </a:r>
            <a:endParaRPr lang="en-US" sz="8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BBF45F-BF01-49B9-A779-2D2B139CA937}"/>
              </a:ext>
            </a:extLst>
          </p:cNvPr>
          <p:cNvSpPr txBox="1"/>
          <p:nvPr/>
        </p:nvSpPr>
        <p:spPr>
          <a:xfrm>
            <a:off x="2733595" y="3808903"/>
            <a:ext cx="28588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Interview</a:t>
            </a:r>
            <a:r>
              <a:rPr lang="en-GB" sz="2400" dirty="0"/>
              <a:t> with Cathrin </a:t>
            </a:r>
            <a:r>
              <a:rPr lang="en-GB" sz="2400" dirty="0" err="1"/>
              <a:t>Stöver</a:t>
            </a:r>
            <a:r>
              <a:rPr lang="en-GB" sz="2400" dirty="0"/>
              <a:t> and Tusu Tusubira</a:t>
            </a:r>
          </a:p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E0FC1F-4CC0-45A1-9D60-74D5411892D3}"/>
              </a:ext>
            </a:extLst>
          </p:cNvPr>
          <p:cNvSpPr txBox="1"/>
          <p:nvPr/>
        </p:nvSpPr>
        <p:spPr>
          <a:xfrm>
            <a:off x="6770933" y="1673198"/>
            <a:ext cx="30490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Testimonials</a:t>
            </a:r>
            <a:r>
              <a:rPr lang="en-GB" sz="2400" dirty="0"/>
              <a:t> from representatives of the European Commission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58399B-0727-42B3-9457-F1EAC24E107B}"/>
              </a:ext>
            </a:extLst>
          </p:cNvPr>
          <p:cNvSpPr txBox="1"/>
          <p:nvPr/>
        </p:nvSpPr>
        <p:spPr>
          <a:xfrm>
            <a:off x="6872232" y="3799921"/>
            <a:ext cx="285885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Quotes</a:t>
            </a:r>
            <a:r>
              <a:rPr lang="en-GB" sz="2400" dirty="0"/>
              <a:t> from CEOs of UbuntuNet Alliance, WACREN and ASREN (</a:t>
            </a:r>
            <a:r>
              <a:rPr lang="en-GB" sz="2400" b="1" dirty="0"/>
              <a:t>very soon</a:t>
            </a:r>
            <a:r>
              <a:rPr lang="en-GB" sz="2400" dirty="0"/>
              <a:t>)</a:t>
            </a:r>
          </a:p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60A9748-EB2C-47DA-9C7A-0ABD56A69F6A}"/>
              </a:ext>
            </a:extLst>
          </p:cNvPr>
          <p:cNvSpPr txBox="1"/>
          <p:nvPr/>
        </p:nvSpPr>
        <p:spPr>
          <a:xfrm>
            <a:off x="2110171" y="1359661"/>
            <a:ext cx="10207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 dirty="0">
                <a:solidFill>
                  <a:srgbClr val="FF6600"/>
                </a:solidFill>
              </a:rPr>
              <a:t>1</a:t>
            </a:r>
            <a:endParaRPr lang="en-US" sz="88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7AA8239-54D7-433D-9124-60111ADD1716}"/>
              </a:ext>
            </a:extLst>
          </p:cNvPr>
          <p:cNvSpPr txBox="1"/>
          <p:nvPr/>
        </p:nvSpPr>
        <p:spPr>
          <a:xfrm>
            <a:off x="6035662" y="1325713"/>
            <a:ext cx="10207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>
                <a:solidFill>
                  <a:srgbClr val="FF6600"/>
                </a:solidFill>
              </a:rPr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DB9597-3024-4334-8CDF-54871F048663}"/>
              </a:ext>
            </a:extLst>
          </p:cNvPr>
          <p:cNvSpPr txBox="1"/>
          <p:nvPr/>
        </p:nvSpPr>
        <p:spPr>
          <a:xfrm>
            <a:off x="6154088" y="3475417"/>
            <a:ext cx="10207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>
                <a:solidFill>
                  <a:srgbClr val="FF66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71731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731840-28F0-BD47-B81D-E4E639392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africaconnect3.net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E99D4D-4305-7C4C-A231-F4DA436B7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EE8B-902F-E34E-BCCF-4F589899FC7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4B2CA7B9-3550-4E69-BD89-EF77410F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344" y="258226"/>
            <a:ext cx="9321808" cy="1135011"/>
          </a:xfrm>
        </p:spPr>
        <p:txBody>
          <a:bodyPr/>
          <a:lstStyle/>
          <a:p>
            <a:r>
              <a:rPr lang="en-GB" b="1" dirty="0"/>
              <a:t>Social Media Campaigns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17E9BF-3C0E-4DB9-8522-D3D63F9FB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9226" y="1226865"/>
            <a:ext cx="6133547" cy="508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476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731840-28F0-BD47-B81D-E4E639392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africaconnect3.net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E99D4D-4305-7C4C-A231-F4DA436B7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EE8B-902F-E34E-BCCF-4F589899FC74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39C0708E-0962-48CB-8B8E-D5C723CEDF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830506"/>
              </p:ext>
            </p:extLst>
          </p:nvPr>
        </p:nvGraphicFramePr>
        <p:xfrm>
          <a:off x="672416" y="1796902"/>
          <a:ext cx="10789484" cy="41767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7371">
                  <a:extLst>
                    <a:ext uri="{9D8B030D-6E8A-4147-A177-3AD203B41FA5}">
                      <a16:colId xmlns:a16="http://schemas.microsoft.com/office/drawing/2014/main" val="2463692524"/>
                    </a:ext>
                  </a:extLst>
                </a:gridCol>
                <a:gridCol w="2697371">
                  <a:extLst>
                    <a:ext uri="{9D8B030D-6E8A-4147-A177-3AD203B41FA5}">
                      <a16:colId xmlns:a16="http://schemas.microsoft.com/office/drawing/2014/main" val="3887528721"/>
                    </a:ext>
                  </a:extLst>
                </a:gridCol>
                <a:gridCol w="2697371">
                  <a:extLst>
                    <a:ext uri="{9D8B030D-6E8A-4147-A177-3AD203B41FA5}">
                      <a16:colId xmlns:a16="http://schemas.microsoft.com/office/drawing/2014/main" val="2126677670"/>
                    </a:ext>
                  </a:extLst>
                </a:gridCol>
                <a:gridCol w="2697371">
                  <a:extLst>
                    <a:ext uri="{9D8B030D-6E8A-4147-A177-3AD203B41FA5}">
                      <a16:colId xmlns:a16="http://schemas.microsoft.com/office/drawing/2014/main" val="3362600733"/>
                    </a:ext>
                  </a:extLst>
                </a:gridCol>
              </a:tblGrid>
              <a:tr h="782647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TWITTER Engagement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357.10€ (0.06€ per engagement)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2.6k likes, 295 retweets and 20 replies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3%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eng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rate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3069001"/>
                  </a:ext>
                </a:extLst>
              </a:tr>
              <a:tr h="782647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TWITTER Reach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357.10</a:t>
                      </a:r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€</a:t>
                      </a:r>
                      <a:r>
                        <a:rPr lang="it-IT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(1.4</a:t>
                      </a:r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€ </a:t>
                      </a:r>
                      <a:r>
                        <a:rPr lang="it-IT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 impression)</a:t>
                      </a:r>
                      <a:endParaRPr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255k reach: 195 likes and 33 retweets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255k reach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4793091"/>
                  </a:ext>
                </a:extLst>
              </a:tr>
              <a:tr h="782647">
                <a:tc>
                  <a:txBody>
                    <a:bodyPr/>
                    <a:lstStyle/>
                    <a:p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TWITTER Followers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215.55</a:t>
                      </a:r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€ 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(0.93</a:t>
                      </a:r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€ 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 follower)</a:t>
                      </a:r>
                      <a:endParaRPr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8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233 followers 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78k reach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9413718"/>
                  </a:ext>
                </a:extLst>
              </a:tr>
              <a:tr h="782647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FACEBOOK </a:t>
                      </a:r>
                    </a:p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Website Card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70</a:t>
                      </a:r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€ 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(0.01</a:t>
                      </a:r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€ 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per like)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6,971 clicks on the website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250k reach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4147697"/>
                  </a:ext>
                </a:extLst>
              </a:tr>
              <a:tr h="78264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FACEBOOK </a:t>
                      </a:r>
                    </a:p>
                    <a:p>
                      <a:pPr marL="0" algn="l" defTabSz="914400" rtl="0" eaLnBrk="1" latinLnBrk="0" hangingPunct="1"/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Page Card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€ </a:t>
                      </a:r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(0.03</a:t>
                      </a:r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€ </a:t>
                      </a:r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 like)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2,086 new followers 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40k reach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4431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1184590-179F-4633-B0EA-9FFBD52B4A03}"/>
              </a:ext>
            </a:extLst>
          </p:cNvPr>
          <p:cNvSpPr txBox="1"/>
          <p:nvPr/>
        </p:nvSpPr>
        <p:spPr>
          <a:xfrm>
            <a:off x="4288378" y="1302608"/>
            <a:ext cx="8718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Cost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04511A-A574-44AA-AE33-112DE93088B0}"/>
              </a:ext>
            </a:extLst>
          </p:cNvPr>
          <p:cNvSpPr txBox="1"/>
          <p:nvPr/>
        </p:nvSpPr>
        <p:spPr>
          <a:xfrm>
            <a:off x="7598947" y="1305207"/>
            <a:ext cx="22222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Results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F4C09F5-77AB-42F3-A3FA-BB340A800779}"/>
              </a:ext>
            </a:extLst>
          </p:cNvPr>
          <p:cNvSpPr txBox="1">
            <a:spLocks/>
          </p:cNvSpPr>
          <p:nvPr/>
        </p:nvSpPr>
        <p:spPr>
          <a:xfrm>
            <a:off x="499344" y="258226"/>
            <a:ext cx="9321808" cy="1135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accent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b="1"/>
              <a:t>Social Media Campaigns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676481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2C53A3-72A7-4C79-B7F9-8371D611A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africaconnect3.org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EB3591-EFD0-4A66-BC02-822EF6A08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EE8B-902F-E34E-BCCF-4F589899FC7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6B75B4-8F58-43FE-A5AD-5C6EA0BC4DC5}"/>
              </a:ext>
            </a:extLst>
          </p:cNvPr>
          <p:cNvSpPr txBox="1"/>
          <p:nvPr/>
        </p:nvSpPr>
        <p:spPr>
          <a:xfrm>
            <a:off x="4267455" y="2542677"/>
            <a:ext cx="5163879" cy="224676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&gt;1.7k new visitors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&gt;1.4k visits to the webpage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Higher reading duration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47CBFD-13CD-4D54-8880-28177A0B4E64}"/>
              </a:ext>
            </a:extLst>
          </p:cNvPr>
          <p:cNvSpPr txBox="1"/>
          <p:nvPr/>
        </p:nvSpPr>
        <p:spPr>
          <a:xfrm>
            <a:off x="830801" y="1691090"/>
            <a:ext cx="3417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>
                <a:solidFill>
                  <a:schemeClr val="accent2"/>
                </a:solidFill>
                <a:ea typeface="+mj-ea"/>
                <a:cs typeface="+mj-cs"/>
              </a:rPr>
              <a:t>IMPACT</a:t>
            </a:r>
            <a:endParaRPr lang="en-GB" sz="6000" b="1" dirty="0">
              <a:solidFill>
                <a:schemeClr val="accent2"/>
              </a:solidFill>
              <a:ea typeface="+mj-ea"/>
              <a:cs typeface="+mj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D62A9D-8A64-48B4-B473-296B73D647B4}"/>
              </a:ext>
            </a:extLst>
          </p:cNvPr>
          <p:cNvSpPr txBox="1"/>
          <p:nvPr/>
        </p:nvSpPr>
        <p:spPr>
          <a:xfrm>
            <a:off x="1097466" y="2539655"/>
            <a:ext cx="28838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accent2"/>
                </a:solidFill>
                <a:ea typeface="+mj-ea"/>
                <a:cs typeface="+mj-cs"/>
              </a:rPr>
              <a:t>on the</a:t>
            </a:r>
            <a:r>
              <a:rPr lang="en-GB" sz="1400" b="1" dirty="0">
                <a:solidFill>
                  <a:srgbClr val="92D050"/>
                </a:solidFill>
              </a:rPr>
              <a:t> </a:t>
            </a:r>
            <a:r>
              <a:rPr lang="en-GB" sz="3200" b="1" dirty="0">
                <a:solidFill>
                  <a:schemeClr val="accent2"/>
                </a:solidFill>
                <a:ea typeface="+mj-ea"/>
                <a:cs typeface="+mj-cs"/>
              </a:rPr>
              <a:t>website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F2DABFD-351B-4D94-B320-C4AA970C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344" y="258226"/>
            <a:ext cx="9321808" cy="1135011"/>
          </a:xfrm>
        </p:spPr>
        <p:txBody>
          <a:bodyPr/>
          <a:lstStyle/>
          <a:p>
            <a:r>
              <a:rPr lang="en-GB" b="1" dirty="0"/>
              <a:t>Social Media Campaigns</a:t>
            </a:r>
          </a:p>
        </p:txBody>
      </p:sp>
    </p:spTree>
    <p:extLst>
      <p:ext uri="{BB962C8B-B14F-4D97-AF65-F5344CB8AC3E}">
        <p14:creationId xmlns:p14="http://schemas.microsoft.com/office/powerpoint/2010/main" val="3132198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7395</TotalTime>
  <Words>446</Words>
  <Application>Microsoft Office PowerPoint</Application>
  <PresentationFormat>Widescreen</PresentationFormat>
  <Paragraphs>140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What have we been up to?</vt:lpstr>
      <vt:lpstr>Women in STEM interviews</vt:lpstr>
      <vt:lpstr>AfricaConnect turned 10 on May 11</vt:lpstr>
      <vt:lpstr>AfricaConnect turned 10 on May 11</vt:lpstr>
      <vt:lpstr>Social Media Campaigns</vt:lpstr>
      <vt:lpstr>PowerPoint Presentation</vt:lpstr>
      <vt:lpstr>Social Media Campaigns</vt:lpstr>
      <vt:lpstr>PowerPoint Presentation</vt:lpstr>
      <vt:lpstr>Why are we …</vt:lpstr>
      <vt:lpstr>Women in STEM interviews</vt:lpstr>
      <vt:lpstr>AfricaConnect 10th anniversary</vt:lpstr>
      <vt:lpstr>Social​ Media Campaigns </vt:lpstr>
      <vt:lpstr>Social​ Media Campaigns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Silvia Fiore</cp:lastModifiedBy>
  <cp:revision>219</cp:revision>
  <dcterms:created xsi:type="dcterms:W3CDTF">2020-02-10T15:52:08Z</dcterms:created>
  <dcterms:modified xsi:type="dcterms:W3CDTF">2021-06-28T12:15:01Z</dcterms:modified>
</cp:coreProperties>
</file>