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360" r:id="rId2"/>
    <p:sldId id="369" r:id="rId3"/>
    <p:sldId id="371" r:id="rId4"/>
    <p:sldId id="372" r:id="rId5"/>
    <p:sldId id="374" r:id="rId6"/>
    <p:sldId id="377" r:id="rId7"/>
    <p:sldId id="376" r:id="rId8"/>
    <p:sldId id="378" r:id="rId9"/>
    <p:sldId id="379" r:id="rId10"/>
    <p:sldId id="380" r:id="rId11"/>
    <p:sldId id="381" r:id="rId12"/>
    <p:sldId id="361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7B"/>
    <a:srgbClr val="ED1556"/>
    <a:srgbClr val="E24301"/>
    <a:srgbClr val="003F5F"/>
    <a:srgbClr val="A7B3B4"/>
    <a:srgbClr val="712177"/>
    <a:srgbClr val="065081"/>
    <a:srgbClr val="99BDCB"/>
    <a:srgbClr val="4C7F94"/>
    <a:srgbClr val="C7DB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03" autoAdjust="0"/>
    <p:restoredTop sz="81703" autoAdjust="0"/>
  </p:normalViewPr>
  <p:slideViewPr>
    <p:cSldViewPr snapToGrid="0">
      <p:cViewPr varScale="1">
        <p:scale>
          <a:sx n="84" d="100"/>
          <a:sy n="84" d="100"/>
        </p:scale>
        <p:origin x="466" y="8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21/06/2021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799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9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96937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  <p:sp>
        <p:nvSpPr>
          <p:cNvPr id="6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2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mailto:csm21@geant.org" TargetMode="Externa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mailto:csm21@geant.org" TargetMode="Externa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mailto:csm21@geant.org" TargetMode="Externa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mailto:csm21@geant.org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21/06/2021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882914" y="1834440"/>
            <a:ext cx="7026646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solidFill>
                  <a:schemeClr val="bg1"/>
                </a:solidFill>
              </a:rPr>
              <a:t>GÉANT Cyber Security Month </a:t>
            </a:r>
            <a:r>
              <a:rPr lang="en-US" sz="3600" dirty="0" smtClean="0">
                <a:solidFill>
                  <a:schemeClr val="bg1"/>
                </a:solidFill>
              </a:rPr>
              <a:t>2021</a:t>
            </a:r>
            <a:r>
              <a:rPr lang="en-GB" sz="3600" b="1" i="0" kern="1200" baseline="0" dirty="0" smtClean="0">
                <a:solidFill>
                  <a:schemeClr val="bg1"/>
                </a:solidFill>
                <a:effectLst/>
              </a:rPr>
              <a:t>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892439" y="268244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Call for contributions</a:t>
            </a:r>
            <a:endParaRPr lang="en-GB" sz="2400" dirty="0">
              <a:solidFill>
                <a:schemeClr val="bg1"/>
              </a:solidFill>
              <a:latin typeface="+mn-lt"/>
            </a:endParaRP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 smtClean="0">
                <a:solidFill>
                  <a:schemeClr val="bg1"/>
                </a:solidFill>
                <a:latin typeface="+mn-lt"/>
              </a:rPr>
              <a:t>Davina Luyten</a:t>
            </a:r>
            <a:endParaRPr lang="en-US" sz="2200" b="1" i="0" dirty="0">
              <a:solidFill>
                <a:schemeClr val="bg1"/>
              </a:solidFill>
              <a:latin typeface="+mn-lt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i="1" dirty="0" smtClean="0">
                <a:solidFill>
                  <a:schemeClr val="bg1"/>
                </a:solidFill>
                <a:latin typeface="+mn-lt"/>
              </a:rPr>
              <a:t>Communications Officer, Belnet</a:t>
            </a:r>
            <a:endParaRPr lang="en-GB" sz="2000" i="1" cap="all" baseline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 Placeholder 6"/>
          <p:cNvSpPr txBox="1">
            <a:spLocks/>
          </p:cNvSpPr>
          <p:nvPr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chemeClr val="bg1"/>
                </a:solidFill>
                <a:latin typeface="+mn-lt"/>
              </a:rPr>
              <a:t>SIG-</a:t>
            </a:r>
            <a:r>
              <a:rPr lang="en-US" sz="2000" dirty="0" err="1" smtClean="0">
                <a:solidFill>
                  <a:schemeClr val="bg1"/>
                </a:solidFill>
                <a:latin typeface="+mn-lt"/>
              </a:rPr>
              <a:t>Marcomms</a:t>
            </a:r>
            <a:r>
              <a:rPr lang="en-US" sz="2000" dirty="0" smtClean="0">
                <a:solidFill>
                  <a:schemeClr val="bg1"/>
                </a:solidFill>
                <a:latin typeface="+mn-lt"/>
              </a:rPr>
              <a:t> online meeting – 29.06.21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 Placeholder 6"/>
          <p:cNvSpPr txBox="1">
            <a:spLocks/>
          </p:cNvSpPr>
          <p:nvPr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dirty="0" smtClean="0">
                <a:solidFill>
                  <a:schemeClr val="bg1"/>
                </a:solidFill>
                <a:latin typeface="+mn-lt"/>
              </a:rPr>
              <a:t>Public</a:t>
            </a:r>
            <a:endParaRPr lang="en-GB" sz="10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</a:t>
            </a:fld>
            <a:r>
              <a:rPr lang="en-GB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76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Become a speaker during the CSM21 webinars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4 webinars (1/week in October) of max. 2 hours each on a specific topic linked to the general campaign theme</a:t>
            </a:r>
          </a:p>
          <a:p>
            <a:r>
              <a:rPr lang="nl-BE" dirty="0"/>
              <a:t>Program </a:t>
            </a:r>
            <a:r>
              <a:rPr lang="nl-BE" dirty="0" err="1"/>
              <a:t>to</a:t>
            </a:r>
            <a:r>
              <a:rPr lang="nl-BE" dirty="0"/>
              <a:t> </a:t>
            </a:r>
            <a:r>
              <a:rPr lang="nl-BE" dirty="0" err="1"/>
              <a:t>be</a:t>
            </a:r>
            <a:r>
              <a:rPr lang="nl-BE" dirty="0"/>
              <a:t> </a:t>
            </a:r>
            <a:r>
              <a:rPr lang="nl-BE" dirty="0" err="1"/>
              <a:t>developed</a:t>
            </a:r>
            <a:r>
              <a:rPr lang="nl-BE" dirty="0"/>
              <a:t> in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upcoming</a:t>
            </a:r>
            <a:r>
              <a:rPr lang="nl-BE" dirty="0"/>
              <a:t> weeks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10</a:t>
            </a:fld>
            <a:r>
              <a:rPr lang="en-GB" smtClean="0"/>
              <a:t>     |</a:t>
            </a:r>
            <a:endParaRPr lang="en-GB" dirty="0"/>
          </a:p>
        </p:txBody>
      </p:sp>
      <p:sp>
        <p:nvSpPr>
          <p:cNvPr id="5" name="Rounded Rectangle 4"/>
          <p:cNvSpPr/>
          <p:nvPr/>
        </p:nvSpPr>
        <p:spPr>
          <a:xfrm>
            <a:off x="1268821" y="3425194"/>
            <a:ext cx="8442107" cy="20514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/>
              <a:t>In English</a:t>
            </a:r>
            <a:endParaRPr lang="nl-BE" sz="28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2800"/>
              <a:t>Contact </a:t>
            </a:r>
            <a:r>
              <a:rPr lang="nl-BE" sz="2800">
                <a:solidFill>
                  <a:schemeClr val="bg1"/>
                </a:solidFill>
                <a:hlinkClick r:id="rId2"/>
              </a:rPr>
              <a:t>csm21@geant.org</a:t>
            </a:r>
            <a:r>
              <a:rPr lang="nl-BE" sz="2800">
                <a:solidFill>
                  <a:schemeClr val="bg1"/>
                </a:solidFill>
              </a:rPr>
              <a:t> if you’re interested in giving a presentation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2800">
                <a:solidFill>
                  <a:schemeClr val="bg1"/>
                </a:solidFill>
              </a:rPr>
              <a:t>Deadline: 15 August</a:t>
            </a:r>
            <a:endParaRPr lang="nl-BE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13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Translate awareness materials in your local language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We want </a:t>
            </a:r>
            <a:r>
              <a:rPr lang="nl-BE" dirty="0" err="1"/>
              <a:t>the</a:t>
            </a:r>
            <a:r>
              <a:rPr lang="nl-BE" dirty="0"/>
              <a:t> make </a:t>
            </a:r>
            <a:r>
              <a:rPr lang="nl-BE" dirty="0" err="1"/>
              <a:t>the</a:t>
            </a:r>
            <a:r>
              <a:rPr lang="nl-BE" dirty="0"/>
              <a:t> awareness packages (poster, video, website </a:t>
            </a:r>
            <a:r>
              <a:rPr lang="nl-BE" dirty="0" err="1"/>
              <a:t>texts</a:t>
            </a:r>
            <a:r>
              <a:rPr lang="nl-BE" dirty="0"/>
              <a:t>, …) </a:t>
            </a:r>
            <a:r>
              <a:rPr lang="nl-BE" dirty="0" err="1"/>
              <a:t>available</a:t>
            </a:r>
            <a:r>
              <a:rPr lang="nl-BE" dirty="0"/>
              <a:t> in as </a:t>
            </a:r>
            <a:r>
              <a:rPr lang="nl-BE" dirty="0" err="1"/>
              <a:t>many</a:t>
            </a:r>
            <a:r>
              <a:rPr lang="nl-BE" dirty="0"/>
              <a:t> European </a:t>
            </a:r>
            <a:r>
              <a:rPr lang="nl-BE" dirty="0" err="1"/>
              <a:t>languages</a:t>
            </a:r>
            <a:r>
              <a:rPr lang="nl-BE" dirty="0"/>
              <a:t> as </a:t>
            </a:r>
            <a:r>
              <a:rPr lang="nl-BE" dirty="0" err="1"/>
              <a:t>possible</a:t>
            </a:r>
            <a:endParaRPr lang="nl-BE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11</a:t>
            </a:fld>
            <a:r>
              <a:rPr lang="en-GB" smtClean="0"/>
              <a:t>     |</a:t>
            </a:r>
            <a:endParaRPr lang="en-GB" dirty="0"/>
          </a:p>
        </p:txBody>
      </p:sp>
      <p:sp>
        <p:nvSpPr>
          <p:cNvPr id="5" name="Rounded Rectangle 4"/>
          <p:cNvSpPr/>
          <p:nvPr/>
        </p:nvSpPr>
        <p:spPr>
          <a:xfrm>
            <a:off x="1296253" y="3242314"/>
            <a:ext cx="8442107" cy="20514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2800"/>
              <a:t>Do you want to help us with translations?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2800"/>
              <a:t>Contact </a:t>
            </a:r>
            <a:r>
              <a:rPr lang="nl-BE" sz="2800">
                <a:solidFill>
                  <a:schemeClr val="bg1"/>
                </a:solidFill>
                <a:hlinkClick r:id="rId2"/>
              </a:rPr>
              <a:t>csm21@geant.org</a:t>
            </a:r>
            <a:r>
              <a:rPr lang="nl-BE" sz="2800">
                <a:solidFill>
                  <a:schemeClr val="bg1"/>
                </a:solidFill>
              </a:rPr>
              <a:t> before 31 July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2800">
                <a:solidFill>
                  <a:schemeClr val="bg1"/>
                </a:solidFill>
              </a:rPr>
              <a:t>Most translations to be made in September </a:t>
            </a:r>
            <a:endParaRPr lang="nl-BE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42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21/06/2021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12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2 project (GN4-2).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</a:t>
            </a:r>
            <a:r>
              <a:rPr lang="is-IS" sz="600" dirty="0">
                <a:solidFill>
                  <a:schemeClr val="bg1"/>
                </a:solidFill>
                <a:effectLst/>
                <a:latin typeface="+mn-lt"/>
              </a:rPr>
              <a:t>731122 </a:t>
            </a:r>
            <a:r>
              <a:rPr lang="en-GB" sz="600" dirty="0">
                <a:solidFill>
                  <a:schemeClr val="bg1"/>
                </a:solidFill>
                <a:effectLst/>
                <a:latin typeface="+mn-lt"/>
              </a:rPr>
              <a:t>(</a:t>
            </a:r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</a:rPr>
              <a:t>GN4-2).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5" name="Slide Number Placeholder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12</a:t>
            </a:fld>
            <a:r>
              <a:rPr lang="en-GB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228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98895" y="1428050"/>
            <a:ext cx="6526617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annual campaign dedicated to promoting cybersecurity among EU citizens and </a:t>
            </a:r>
            <a:r>
              <a:rPr lang="en-US" dirty="0" err="1"/>
              <a:t>organisations</a:t>
            </a:r>
            <a:r>
              <a:rPr lang="en-US" dirty="0"/>
              <a:t>, and to providing up-to-date online security information through </a:t>
            </a:r>
            <a:r>
              <a:rPr lang="en-US" b="1" dirty="0"/>
              <a:t>awareness raising and sharing of good practices</a:t>
            </a:r>
          </a:p>
          <a:p>
            <a:r>
              <a:rPr lang="en-US" dirty="0"/>
              <a:t>coordinated by the </a:t>
            </a:r>
            <a:r>
              <a:rPr lang="en-US" b="1" dirty="0"/>
              <a:t>European Union Agency for Cybersecurity </a:t>
            </a:r>
            <a:r>
              <a:rPr lang="en-US" dirty="0"/>
              <a:t>(ENISA) and the European Commission, and supported by EU Member States and hundreds of partners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About the European Cyber Security Month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242"/>
            <a:ext cx="670560" cy="332052"/>
          </a:xfrm>
        </p:spPr>
        <p:txBody>
          <a:bodyPr/>
          <a:lstStyle/>
          <a:p>
            <a:fld id="{83EB0FA4-9B1C-4D6B-AF0A-97437B69127A}" type="slidenum">
              <a:rPr lang="en-GB" smtClean="0"/>
              <a:pPr/>
              <a:t>2</a:t>
            </a:fld>
            <a:r>
              <a:rPr lang="en-GB" dirty="0"/>
              <a:t>     |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3109" y="1612263"/>
            <a:ext cx="1908213" cy="2975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31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nl-BE" sz="4400" dirty="0" smtClean="0"/>
          </a:p>
          <a:p>
            <a:pPr marL="0" indent="0">
              <a:buNone/>
            </a:pPr>
            <a:endParaRPr lang="nl-BE" sz="4400" dirty="0"/>
          </a:p>
          <a:p>
            <a:pPr marL="0" indent="0">
              <a:buNone/>
            </a:pPr>
            <a:r>
              <a:rPr lang="nl-BE" sz="4400" b="1" dirty="0" smtClean="0">
                <a:solidFill>
                  <a:srgbClr val="CC007B"/>
                </a:solidFill>
              </a:rPr>
              <a:t>Concept</a:t>
            </a:r>
            <a:endParaRPr lang="en-US" sz="4400" b="1" dirty="0">
              <a:solidFill>
                <a:srgbClr val="CC007B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3</a:t>
            </a:fld>
            <a:r>
              <a:rPr lang="en-GB" smtClean="0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5479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98895" y="1428050"/>
            <a:ext cx="4743537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Extend the concept of the “Cyber Hero” campaign to a home work environment and encourage people to be cyber safe at home as well</a:t>
            </a:r>
          </a:p>
          <a:p>
            <a:r>
              <a:rPr lang="en-US" dirty="0"/>
              <a:t>Further build on the successful collaboration with the NREN community and involve more NRENs</a:t>
            </a:r>
          </a:p>
          <a:p>
            <a:r>
              <a:rPr lang="nl-BE" dirty="0" err="1"/>
              <a:t>Create</a:t>
            </a:r>
            <a:r>
              <a:rPr lang="nl-BE" dirty="0"/>
              <a:t> new awareness </a:t>
            </a:r>
            <a:r>
              <a:rPr lang="nl-BE" dirty="0" err="1"/>
              <a:t>materials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Cyber Heroes @ home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4</a:t>
            </a:fld>
            <a:r>
              <a:rPr lang="en-GB" smtClean="0"/>
              <a:t>     |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0810" y="1742405"/>
            <a:ext cx="4852808" cy="273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88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4 subtopics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5213377"/>
              </p:ext>
            </p:extLst>
          </p:nvPr>
        </p:nvGraphicFramePr>
        <p:xfrm>
          <a:off x="998895" y="1364742"/>
          <a:ext cx="9544137" cy="451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0026">
                  <a:extLst>
                    <a:ext uri="{9D8B030D-6E8A-4147-A177-3AD203B41FA5}">
                      <a16:colId xmlns:a16="http://schemas.microsoft.com/office/drawing/2014/main" val="3096760926"/>
                    </a:ext>
                  </a:extLst>
                </a:gridCol>
                <a:gridCol w="2807207">
                  <a:extLst>
                    <a:ext uri="{9D8B030D-6E8A-4147-A177-3AD203B41FA5}">
                      <a16:colId xmlns:a16="http://schemas.microsoft.com/office/drawing/2014/main" val="1815434613"/>
                    </a:ext>
                  </a:extLst>
                </a:gridCol>
                <a:gridCol w="4946904">
                  <a:extLst>
                    <a:ext uri="{9D8B030D-6E8A-4147-A177-3AD203B41FA5}">
                      <a16:colId xmlns:a16="http://schemas.microsoft.com/office/drawing/2014/main" val="14698966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2000" dirty="0" err="1" smtClean="0"/>
                        <a:t>Subtopic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03911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2000" dirty="0" smtClean="0"/>
                        <a:t>Kick-off</a:t>
                      </a:r>
                      <a:r>
                        <a:rPr lang="nl-BE" sz="2000" baseline="0" dirty="0" smtClean="0"/>
                        <a:t> (1 </a:t>
                      </a:r>
                      <a:r>
                        <a:rPr lang="nl-BE" sz="2000" baseline="0" dirty="0" err="1" smtClean="0"/>
                        <a:t>Oct</a:t>
                      </a:r>
                      <a:r>
                        <a:rPr lang="nl-BE" sz="2000" baseline="0" dirty="0" smtClean="0"/>
                        <a:t>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62759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2000" dirty="0" smtClean="0"/>
                        <a:t>4-10</a:t>
                      </a:r>
                      <a:r>
                        <a:rPr lang="nl-BE" sz="2000" baseline="0" dirty="0" smtClean="0"/>
                        <a:t> </a:t>
                      </a:r>
                      <a:r>
                        <a:rPr lang="nl-BE" sz="2000" baseline="0" dirty="0" err="1" smtClean="0"/>
                        <a:t>Oct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2000" b="1" dirty="0" smtClean="0"/>
                        <a:t>Be </a:t>
                      </a:r>
                      <a:r>
                        <a:rPr lang="nl-BE" sz="2000" b="1" dirty="0" err="1" smtClean="0"/>
                        <a:t>aware</a:t>
                      </a:r>
                      <a:r>
                        <a:rPr lang="nl-BE" sz="2000" b="1" baseline="0" dirty="0" smtClean="0"/>
                        <a:t> of cybercrime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phishing, social engineering, ransomware, importance of back-ups, …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37800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2000" dirty="0" smtClean="0"/>
                        <a:t>11-17 </a:t>
                      </a:r>
                      <a:r>
                        <a:rPr lang="nl-BE" sz="2000" dirty="0" err="1" smtClean="0"/>
                        <a:t>Oct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2000" b="1" dirty="0" err="1" smtClean="0"/>
                        <a:t>Protect</a:t>
                      </a:r>
                      <a:r>
                        <a:rPr lang="nl-BE" sz="2000" b="1" baseline="0" dirty="0" smtClean="0"/>
                        <a:t> </a:t>
                      </a:r>
                      <a:r>
                        <a:rPr lang="nl-BE" sz="2000" b="1" baseline="0" dirty="0" err="1" smtClean="0"/>
                        <a:t>your</a:t>
                      </a:r>
                      <a:r>
                        <a:rPr lang="nl-BE" sz="2000" b="1" baseline="0" dirty="0" smtClean="0"/>
                        <a:t> </a:t>
                      </a:r>
                      <a:r>
                        <a:rPr lang="nl-BE" sz="2000" b="1" baseline="0" dirty="0" err="1" smtClean="0"/>
                        <a:t>network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avoid public Wi-Fi, secure your home Wi-Fi, use VPN, …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14295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2000" dirty="0" smtClean="0"/>
                        <a:t>18-24 </a:t>
                      </a:r>
                      <a:r>
                        <a:rPr lang="nl-BE" sz="2000" dirty="0" err="1" smtClean="0"/>
                        <a:t>Oct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2000" b="1" dirty="0" err="1" smtClean="0"/>
                        <a:t>Protect</a:t>
                      </a:r>
                      <a:r>
                        <a:rPr lang="nl-BE" sz="2000" b="1" dirty="0" smtClean="0"/>
                        <a:t> </a:t>
                      </a:r>
                      <a:r>
                        <a:rPr lang="nl-BE" sz="2000" b="1" dirty="0" err="1" smtClean="0"/>
                        <a:t>your</a:t>
                      </a:r>
                      <a:r>
                        <a:rPr lang="nl-BE" sz="2000" b="1" dirty="0" smtClean="0"/>
                        <a:t> </a:t>
                      </a:r>
                      <a:r>
                        <a:rPr lang="nl-BE" sz="2000" b="1" dirty="0" err="1" smtClean="0"/>
                        <a:t>devices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install antivirus software, carry out updates, only download verified apps, keep family members away from work devices, change the standard passwords of your devices,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dirty="0" smtClean="0"/>
                        <a:t>…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22739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2000" dirty="0" smtClean="0"/>
                        <a:t>25-31 </a:t>
                      </a:r>
                      <a:r>
                        <a:rPr lang="nl-BE" sz="2000" dirty="0" err="1" smtClean="0"/>
                        <a:t>Oct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2000" b="1" dirty="0" err="1" smtClean="0"/>
                        <a:t>Protect</a:t>
                      </a:r>
                      <a:r>
                        <a:rPr lang="nl-BE" sz="2000" b="1" baseline="0" dirty="0" smtClean="0"/>
                        <a:t> </a:t>
                      </a:r>
                      <a:r>
                        <a:rPr lang="nl-BE" sz="2000" b="1" baseline="0" dirty="0" err="1" smtClean="0"/>
                        <a:t>your</a:t>
                      </a:r>
                      <a:r>
                        <a:rPr lang="nl-BE" sz="2000" b="1" baseline="0" dirty="0" smtClean="0"/>
                        <a:t> </a:t>
                      </a:r>
                      <a:r>
                        <a:rPr lang="nl-BE" sz="2000" b="1" baseline="0" dirty="0" err="1" smtClean="0"/>
                        <a:t>identity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safe videoconferencing, use of a webcam cover, use a corporate solution for storage, strong passwords, MFA, …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6376671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5</a:t>
            </a:fld>
            <a:r>
              <a:rPr lang="en-GB" smtClean="0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308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nl-BE" sz="4400" dirty="0" smtClean="0"/>
          </a:p>
          <a:p>
            <a:pPr marL="0" indent="0">
              <a:buNone/>
            </a:pPr>
            <a:endParaRPr lang="nl-BE" sz="4400" dirty="0"/>
          </a:p>
          <a:p>
            <a:pPr marL="0" indent="0">
              <a:buNone/>
            </a:pPr>
            <a:r>
              <a:rPr lang="nl-BE" sz="4400" b="1" dirty="0" smtClean="0">
                <a:solidFill>
                  <a:srgbClr val="CC007B"/>
                </a:solidFill>
              </a:rPr>
              <a:t>Help </a:t>
            </a:r>
            <a:r>
              <a:rPr lang="nl-BE" sz="4400" b="1" dirty="0" err="1" smtClean="0">
                <a:solidFill>
                  <a:srgbClr val="CC007B"/>
                </a:solidFill>
              </a:rPr>
              <a:t>us</a:t>
            </a:r>
            <a:r>
              <a:rPr lang="nl-BE" sz="4400" b="1" dirty="0" smtClean="0">
                <a:solidFill>
                  <a:srgbClr val="CC007B"/>
                </a:solidFill>
              </a:rPr>
              <a:t> make a </a:t>
            </a:r>
            <a:r>
              <a:rPr lang="nl-BE" sz="4400" b="1" dirty="0" err="1" smtClean="0">
                <a:solidFill>
                  <a:srgbClr val="CC007B"/>
                </a:solidFill>
              </a:rPr>
              <a:t>success</a:t>
            </a:r>
            <a:r>
              <a:rPr lang="nl-BE" sz="4400" b="1" dirty="0" smtClean="0">
                <a:solidFill>
                  <a:srgbClr val="CC007B"/>
                </a:solidFill>
              </a:rPr>
              <a:t> of CSM21! </a:t>
            </a:r>
            <a:endParaRPr lang="en-US" sz="4400" b="1" dirty="0">
              <a:solidFill>
                <a:srgbClr val="CC007B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6</a:t>
            </a:fld>
            <a:r>
              <a:rPr lang="en-GB" smtClean="0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752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can </a:t>
            </a:r>
            <a:r>
              <a:rPr lang="en-US" dirty="0" smtClean="0"/>
              <a:t>you / your community </a:t>
            </a:r>
            <a:r>
              <a:rPr lang="en-US" dirty="0"/>
              <a:t>help us?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7</a:t>
            </a:fld>
            <a:r>
              <a:rPr lang="en-GB" smtClean="0"/>
              <a:t>     |</a:t>
            </a:r>
            <a:endParaRPr lang="en-GB" dirty="0"/>
          </a:p>
        </p:txBody>
      </p:sp>
      <p:sp>
        <p:nvSpPr>
          <p:cNvPr id="5" name="Oval 4"/>
          <p:cNvSpPr/>
          <p:nvPr/>
        </p:nvSpPr>
        <p:spPr>
          <a:xfrm>
            <a:off x="1347957" y="1716471"/>
            <a:ext cx="2236491" cy="174910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400" dirty="0" smtClean="0"/>
              <a:t>Write </a:t>
            </a:r>
            <a:r>
              <a:rPr lang="nl-BE" sz="2400" dirty="0" err="1" smtClean="0"/>
              <a:t>an</a:t>
            </a:r>
            <a:r>
              <a:rPr lang="nl-BE" sz="2400" dirty="0" smtClean="0"/>
              <a:t> </a:t>
            </a:r>
            <a:r>
              <a:rPr lang="nl-BE" sz="2400" dirty="0" err="1" smtClean="0"/>
              <a:t>article</a:t>
            </a:r>
            <a:r>
              <a:rPr lang="nl-BE" sz="2400" dirty="0" smtClean="0"/>
              <a:t> / blog</a:t>
            </a:r>
            <a:endParaRPr lang="en-US" sz="2400" dirty="0"/>
          </a:p>
        </p:txBody>
      </p:sp>
      <p:sp>
        <p:nvSpPr>
          <p:cNvPr id="6" name="Oval 5"/>
          <p:cNvSpPr/>
          <p:nvPr/>
        </p:nvSpPr>
        <p:spPr>
          <a:xfrm>
            <a:off x="2705657" y="3635286"/>
            <a:ext cx="2424127" cy="18876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400" dirty="0" err="1" smtClean="0"/>
              <a:t>Give</a:t>
            </a:r>
            <a:r>
              <a:rPr lang="nl-BE" sz="2400" dirty="0" smtClean="0"/>
              <a:t> a (video) interview</a:t>
            </a:r>
            <a:endParaRPr lang="en-US" sz="2400" dirty="0"/>
          </a:p>
        </p:txBody>
      </p:sp>
      <p:sp>
        <p:nvSpPr>
          <p:cNvPr id="7" name="Oval 6"/>
          <p:cNvSpPr/>
          <p:nvPr/>
        </p:nvSpPr>
        <p:spPr>
          <a:xfrm>
            <a:off x="4690676" y="1661134"/>
            <a:ext cx="2167323" cy="180444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400" dirty="0" err="1" smtClean="0"/>
              <a:t>Become</a:t>
            </a:r>
            <a:r>
              <a:rPr lang="nl-BE" sz="2400" dirty="0" smtClean="0"/>
              <a:t> a speaker</a:t>
            </a:r>
            <a:endParaRPr lang="en-US" sz="2400" dirty="0"/>
          </a:p>
        </p:txBody>
      </p:sp>
      <p:sp>
        <p:nvSpPr>
          <p:cNvPr id="8" name="Oval 7"/>
          <p:cNvSpPr/>
          <p:nvPr/>
        </p:nvSpPr>
        <p:spPr>
          <a:xfrm>
            <a:off x="6444522" y="3605964"/>
            <a:ext cx="2315430" cy="18438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000" dirty="0" smtClean="0"/>
              <a:t>Translate </a:t>
            </a:r>
            <a:r>
              <a:rPr lang="nl-BE" sz="2000" dirty="0" err="1" smtClean="0"/>
              <a:t>materials</a:t>
            </a:r>
            <a:r>
              <a:rPr lang="nl-BE" sz="2000" dirty="0" smtClean="0"/>
              <a:t> in </a:t>
            </a:r>
            <a:r>
              <a:rPr lang="nl-BE" sz="2000" dirty="0" err="1" smtClean="0"/>
              <a:t>your</a:t>
            </a:r>
            <a:r>
              <a:rPr lang="nl-BE" sz="2000" dirty="0" smtClean="0"/>
              <a:t> </a:t>
            </a:r>
            <a:r>
              <a:rPr lang="nl-BE" sz="2000" dirty="0" err="1" smtClean="0"/>
              <a:t>local</a:t>
            </a:r>
            <a:r>
              <a:rPr lang="nl-BE" sz="2000" dirty="0" smtClean="0"/>
              <a:t> </a:t>
            </a:r>
            <a:r>
              <a:rPr lang="nl-BE" sz="2000" dirty="0" err="1" smtClean="0"/>
              <a:t>language</a:t>
            </a:r>
            <a:endParaRPr lang="en-US" sz="2000" dirty="0"/>
          </a:p>
        </p:txBody>
      </p:sp>
      <p:sp>
        <p:nvSpPr>
          <p:cNvPr id="9" name="Oval 8"/>
          <p:cNvSpPr/>
          <p:nvPr/>
        </p:nvSpPr>
        <p:spPr>
          <a:xfrm>
            <a:off x="8087988" y="1716472"/>
            <a:ext cx="2144148" cy="1749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400" dirty="0" err="1" smtClean="0"/>
              <a:t>Promote</a:t>
            </a:r>
            <a:r>
              <a:rPr lang="nl-BE" sz="2400" dirty="0" smtClean="0"/>
              <a:t> </a:t>
            </a:r>
            <a:r>
              <a:rPr lang="nl-BE" sz="2400" dirty="0" err="1" smtClean="0"/>
              <a:t>the</a:t>
            </a:r>
            <a:r>
              <a:rPr lang="nl-BE" sz="2400" dirty="0" smtClean="0"/>
              <a:t> </a:t>
            </a:r>
            <a:r>
              <a:rPr lang="nl-BE" sz="2400" dirty="0" err="1" smtClean="0"/>
              <a:t>campaign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49821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Write an article or blog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8895" y="1428050"/>
            <a:ext cx="8830905" cy="4369246"/>
          </a:xfrm>
        </p:spPr>
        <p:txBody>
          <a:bodyPr/>
          <a:lstStyle/>
          <a:p>
            <a:r>
              <a:rPr lang="en-US" sz="2400" dirty="0"/>
              <a:t>Elaborate a topic in an understandable (not technical) way</a:t>
            </a:r>
          </a:p>
          <a:p>
            <a:r>
              <a:rPr lang="en-US" sz="2400" dirty="0"/>
              <a:t>Write about your experience on the topic(s), give new insights</a:t>
            </a:r>
          </a:p>
          <a:p>
            <a:r>
              <a:rPr lang="en-US" sz="2400" dirty="0"/>
              <a:t>Share a best practice: how did you handled this topic in your organization? </a:t>
            </a:r>
          </a:p>
          <a:p>
            <a:r>
              <a:rPr lang="en-US" sz="2400" dirty="0"/>
              <a:t>Testimonial: what went wrong – how did you resolve the problem?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8</a:t>
            </a:fld>
            <a:r>
              <a:rPr lang="en-GB" smtClean="0"/>
              <a:t>     |</a:t>
            </a:r>
            <a:endParaRPr lang="en-GB" dirty="0"/>
          </a:p>
        </p:txBody>
      </p:sp>
      <p:sp>
        <p:nvSpPr>
          <p:cNvPr id="5" name="Rounded Rectangle 4"/>
          <p:cNvSpPr/>
          <p:nvPr/>
        </p:nvSpPr>
        <p:spPr>
          <a:xfrm>
            <a:off x="1387693" y="3873250"/>
            <a:ext cx="8442107" cy="20514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2800" dirty="0"/>
              <a:t>Contact </a:t>
            </a:r>
            <a:r>
              <a:rPr lang="nl-BE" sz="2800" dirty="0">
                <a:solidFill>
                  <a:schemeClr val="bg1"/>
                </a:solidFill>
                <a:hlinkClick r:id="rId2"/>
              </a:rPr>
              <a:t>csm21@geant.org</a:t>
            </a:r>
            <a:endParaRPr lang="nl-BE" sz="28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List </a:t>
            </a:r>
            <a:r>
              <a:rPr lang="en-US" sz="2800" dirty="0">
                <a:solidFill>
                  <a:schemeClr val="bg1"/>
                </a:solidFill>
              </a:rPr>
              <a:t>with </a:t>
            </a:r>
            <a:r>
              <a:rPr lang="en-US" sz="2800" dirty="0" smtClean="0">
                <a:solidFill>
                  <a:schemeClr val="bg1"/>
                </a:solidFill>
              </a:rPr>
              <a:t>topics </a:t>
            </a:r>
            <a:r>
              <a:rPr lang="en-US" sz="2800" dirty="0">
                <a:solidFill>
                  <a:schemeClr val="bg1"/>
                </a:solidFill>
              </a:rPr>
              <a:t>and </a:t>
            </a:r>
            <a:r>
              <a:rPr lang="en-US" sz="2800" dirty="0" smtClean="0">
                <a:solidFill>
                  <a:schemeClr val="bg1"/>
                </a:solidFill>
              </a:rPr>
              <a:t>guidelines </a:t>
            </a:r>
            <a:r>
              <a:rPr lang="en-US" sz="2800" dirty="0">
                <a:solidFill>
                  <a:schemeClr val="bg1"/>
                </a:solidFill>
              </a:rPr>
              <a:t>/ tips &amp; </a:t>
            </a:r>
            <a:r>
              <a:rPr lang="en-US" sz="2800" dirty="0" smtClean="0">
                <a:solidFill>
                  <a:schemeClr val="bg1"/>
                </a:solidFill>
              </a:rPr>
              <a:t>tricks is available</a:t>
            </a:r>
            <a:endParaRPr lang="nl-BE" sz="28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2800" dirty="0">
                <a:solidFill>
                  <a:schemeClr val="bg1"/>
                </a:solidFill>
              </a:rPr>
              <a:t>Deadline </a:t>
            </a:r>
            <a:r>
              <a:rPr lang="nl-BE" sz="2800" dirty="0" err="1">
                <a:solidFill>
                  <a:schemeClr val="bg1"/>
                </a:solidFill>
              </a:rPr>
              <a:t>for</a:t>
            </a:r>
            <a:r>
              <a:rPr lang="nl-BE" sz="2800" dirty="0">
                <a:solidFill>
                  <a:schemeClr val="bg1"/>
                </a:solidFill>
              </a:rPr>
              <a:t> </a:t>
            </a:r>
            <a:r>
              <a:rPr lang="nl-BE" sz="2800" dirty="0" err="1">
                <a:solidFill>
                  <a:schemeClr val="bg1"/>
                </a:solidFill>
              </a:rPr>
              <a:t>contributions</a:t>
            </a:r>
            <a:r>
              <a:rPr lang="nl-BE" sz="2800" dirty="0">
                <a:solidFill>
                  <a:schemeClr val="bg1"/>
                </a:solidFill>
              </a:rPr>
              <a:t> (in English): 1 September</a:t>
            </a:r>
          </a:p>
        </p:txBody>
      </p:sp>
    </p:spTree>
    <p:extLst>
      <p:ext uri="{BB962C8B-B14F-4D97-AF65-F5344CB8AC3E}">
        <p14:creationId xmlns:p14="http://schemas.microsoft.com/office/powerpoint/2010/main" val="137683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/>
              <a:t>Give a (video) interview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sz="2400" dirty="0"/>
              <a:t>Different kind of videos are possible:</a:t>
            </a:r>
          </a:p>
          <a:p>
            <a:pPr lvl="0"/>
            <a:r>
              <a:rPr lang="en-US" sz="2400" dirty="0"/>
              <a:t>Explainer: e.g. ‘What is 2FA and how does it work?’</a:t>
            </a:r>
          </a:p>
          <a:p>
            <a:pPr lvl="0"/>
            <a:r>
              <a:rPr lang="en-US" sz="2400" dirty="0"/>
              <a:t>Tips &amp; tricks: ‘How to secure your Wi-Fi at home?’</a:t>
            </a:r>
          </a:p>
          <a:p>
            <a:pPr lvl="0"/>
            <a:r>
              <a:rPr lang="en-US" sz="2400" dirty="0"/>
              <a:t>Testimonial: ‘Help, I have been phished!’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9</a:t>
            </a:fld>
            <a:r>
              <a:rPr lang="en-GB" smtClean="0"/>
              <a:t>     |</a:t>
            </a:r>
            <a:endParaRPr lang="en-GB" dirty="0"/>
          </a:p>
        </p:txBody>
      </p:sp>
      <p:sp>
        <p:nvSpPr>
          <p:cNvPr id="5" name="Rounded Rectangle 4"/>
          <p:cNvSpPr/>
          <p:nvPr/>
        </p:nvSpPr>
        <p:spPr>
          <a:xfrm>
            <a:off x="1268821" y="3425194"/>
            <a:ext cx="8442107" cy="20514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In English or your local language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Contact </a:t>
            </a:r>
            <a:r>
              <a:rPr lang="en-US" sz="2800" dirty="0" smtClean="0">
                <a:solidFill>
                  <a:schemeClr val="bg1"/>
                </a:solidFill>
                <a:hlinkClick r:id="rId2"/>
              </a:rPr>
              <a:t>csm21@geant.org</a:t>
            </a:r>
            <a:r>
              <a:rPr lang="en-US" sz="2800" dirty="0" smtClean="0">
                <a:solidFill>
                  <a:schemeClr val="bg1"/>
                </a:solidFill>
              </a:rPr>
              <a:t> if </a:t>
            </a:r>
            <a:r>
              <a:rPr lang="en-US" sz="2800" dirty="0">
                <a:solidFill>
                  <a:schemeClr val="bg1"/>
                </a:solidFill>
              </a:rPr>
              <a:t>you’re interested </a:t>
            </a:r>
            <a:r>
              <a:rPr lang="en-US" sz="2800" dirty="0" smtClean="0">
                <a:solidFill>
                  <a:schemeClr val="bg1"/>
                </a:solidFill>
              </a:rPr>
              <a:t>in participating</a:t>
            </a:r>
            <a:endParaRPr lang="en-US" sz="28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Deadline for contributions: 1 September</a:t>
            </a:r>
          </a:p>
        </p:txBody>
      </p:sp>
    </p:spTree>
    <p:extLst>
      <p:ext uri="{BB962C8B-B14F-4D97-AF65-F5344CB8AC3E}">
        <p14:creationId xmlns:p14="http://schemas.microsoft.com/office/powerpoint/2010/main" val="252657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ANT Presentation Template - August 2017.potx" id="{D619A71B-72F6-4017-9642-8E046705272E}" vid="{94030387-6E4E-45DC-8C13-3496BB4EE5F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GEANT Presentation Template - August 2017</Template>
  <TotalTime>0</TotalTime>
  <Words>644</Words>
  <Application>Microsoft Office PowerPoint</Application>
  <PresentationFormat>Widescreen</PresentationFormat>
  <Paragraphs>103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PowerPoint Presentation</vt:lpstr>
      <vt:lpstr>About the European Cyber Security Month</vt:lpstr>
      <vt:lpstr>PowerPoint Presentation</vt:lpstr>
      <vt:lpstr>Cyber Heroes @ home</vt:lpstr>
      <vt:lpstr>4 subtopics</vt:lpstr>
      <vt:lpstr>PowerPoint Presentation</vt:lpstr>
      <vt:lpstr>How can you / your community help us?</vt:lpstr>
      <vt:lpstr>Write an article or blog</vt:lpstr>
      <vt:lpstr>Give a (video) interview</vt:lpstr>
      <vt:lpstr>Become a speaker during the CSM21 webinars</vt:lpstr>
      <vt:lpstr>Translate awareness materials in your local language</vt:lpstr>
      <vt:lpstr>PowerPoint Presentation</vt:lpstr>
    </vt:vector>
  </TitlesOfParts>
  <Company>DANTE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Meloni</dc:creator>
  <cp:lastModifiedBy>Davina Luyten</cp:lastModifiedBy>
  <cp:revision>70</cp:revision>
  <dcterms:created xsi:type="dcterms:W3CDTF">2018-03-16T12:13:33Z</dcterms:created>
  <dcterms:modified xsi:type="dcterms:W3CDTF">2021-06-21T10:03:01Z</dcterms:modified>
</cp:coreProperties>
</file>