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3" r:id="rId2"/>
    <p:sldMasterId id="2147483665" r:id="rId3"/>
    <p:sldMasterId id="2147483667" r:id="rId4"/>
  </p:sldMasterIdLst>
  <p:notesMasterIdLst>
    <p:notesMasterId r:id="rId18"/>
  </p:notesMasterIdLst>
  <p:sldIdLst>
    <p:sldId id="257" r:id="rId5"/>
    <p:sldId id="262" r:id="rId6"/>
    <p:sldId id="294" r:id="rId7"/>
    <p:sldId id="299" r:id="rId8"/>
    <p:sldId id="300" r:id="rId9"/>
    <p:sldId id="305" r:id="rId10"/>
    <p:sldId id="301" r:id="rId11"/>
    <p:sldId id="302" r:id="rId12"/>
    <p:sldId id="306" r:id="rId13"/>
    <p:sldId id="303" r:id="rId14"/>
    <p:sldId id="304" r:id="rId15"/>
    <p:sldId id="276" r:id="rId16"/>
    <p:sldId id="30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C8C8"/>
    <a:srgbClr val="DBE6ED"/>
    <a:srgbClr val="00B9FE"/>
    <a:srgbClr val="00819E"/>
    <a:srgbClr val="00D4FD"/>
    <a:srgbClr val="67F8FC"/>
    <a:srgbClr val="00EFFC"/>
    <a:srgbClr val="00B9E4"/>
    <a:srgbClr val="003650"/>
    <a:srgbClr val="1238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606"/>
    <p:restoredTop sz="80912"/>
  </p:normalViewPr>
  <p:slideViewPr>
    <p:cSldViewPr snapToObjects="1" showGuides="1">
      <p:cViewPr varScale="1">
        <p:scale>
          <a:sx n="89" d="100"/>
          <a:sy n="89" d="100"/>
        </p:scale>
        <p:origin x="688" y="176"/>
      </p:cViewPr>
      <p:guideLst>
        <p:guide orient="horz" pos="2205"/>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DAE75F-694F-C643-A400-241C489D6F28}" type="datetimeFigureOut">
              <a:rPr lang="en-US" smtClean="0"/>
              <a:t>6/28/21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C144E8-8156-D042-ABAA-D9A826332F7F}" type="slidenum">
              <a:rPr lang="en-US" smtClean="0"/>
              <a:t>‹#›</a:t>
            </a:fld>
            <a:endParaRPr lang="en-US" dirty="0"/>
          </a:p>
        </p:txBody>
      </p:sp>
    </p:spTree>
    <p:extLst>
      <p:ext uri="{BB962C8B-B14F-4D97-AF65-F5344CB8AC3E}">
        <p14:creationId xmlns:p14="http://schemas.microsoft.com/office/powerpoint/2010/main" val="3997902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1</a:t>
            </a:fld>
            <a:endParaRPr lang="en-US" dirty="0"/>
          </a:p>
        </p:txBody>
      </p:sp>
    </p:spTree>
    <p:extLst>
      <p:ext uri="{BB962C8B-B14F-4D97-AF65-F5344CB8AC3E}">
        <p14:creationId xmlns:p14="http://schemas.microsoft.com/office/powerpoint/2010/main" val="1319545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2</a:t>
            </a:fld>
            <a:endParaRPr lang="en-US" dirty="0"/>
          </a:p>
        </p:txBody>
      </p:sp>
    </p:spTree>
    <p:extLst>
      <p:ext uri="{BB962C8B-B14F-4D97-AF65-F5344CB8AC3E}">
        <p14:creationId xmlns:p14="http://schemas.microsoft.com/office/powerpoint/2010/main" val="3107790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have the last 18 months or so looked like for REANNZ’s communications and Engagement activities? </a:t>
            </a:r>
            <a:br>
              <a:rPr lang="en-US" dirty="0"/>
            </a:br>
            <a:endParaRPr lang="en-US" dirty="0"/>
          </a:p>
          <a:p>
            <a:r>
              <a:rPr lang="en-US" dirty="0"/>
              <a:t>2020 communications and engagement activities were dominated by the COVID-19 pandemic, adapting to the changing alert levels here in New Zealand and ensuring that we were keeping members and stakeholders updated on what we were doing to ensure smooth operations, and to support our members while they also adapted to the ‘new normal’.</a:t>
            </a:r>
            <a:br>
              <a:rPr lang="en-US" dirty="0"/>
            </a:br>
            <a:br>
              <a:rPr lang="en-US" dirty="0"/>
            </a:br>
            <a:r>
              <a:rPr lang="en-US" dirty="0"/>
              <a:t>I was new to the role and new to communications as a profession, so I definitely admit to a very steep learning curve during this time! A lot of the activities that I prioritised were more operational, improving the consistency and frequency of communications to our members, tidying up our channels (the website, social media channels) and branding to give me a good foundation to build on. Putting into place a more digital approach to our communications activities, as well as information gathering about our local community with help from the Engagement team to see what it was that our member’s wanted to see from us going forward. In second half of this year I want to embed this by implementing a content and social media strategy to produce some more videos and dynamic content (loved AARNET’s interviews with researchers, the more I am getting to know the community the more I am seeing that some are allusive and some love to talk about their work and the role of the network so that’s something!)</a:t>
            </a:r>
          </a:p>
          <a:p>
            <a:endParaRPr lang="en-US" dirty="0"/>
          </a:p>
          <a:p>
            <a:r>
              <a:rPr lang="en-US" dirty="0"/>
              <a:t>eResearch conference – stats and learnings from a hybrid event – previous presentations from the global NREN community during the Sig Marcomms group catch up helped a lot with the thinking around the conference. Organising committee is coming together again in the next few weeks for next year’s event so communications and engagement will work closely on that.</a:t>
            </a:r>
          </a:p>
          <a:p>
            <a:endParaRPr lang="en-US" dirty="0"/>
          </a:p>
          <a:p>
            <a:r>
              <a:rPr lang="en-US" dirty="0"/>
              <a:t>REANNZ Connect/Roadshow framework – feedback from the Members, what they would like to see from us. Survey around how they would like to receive updates/keep informed about our activities. Transparency, frequency and engagement so that we are meeting their needs. Been a strategic priority that is being received positively from both the members and stakeholders.</a:t>
            </a:r>
          </a:p>
          <a:p>
            <a:endParaRPr lang="en-US" dirty="0"/>
          </a:p>
          <a:p>
            <a:r>
              <a:rPr lang="en-US" dirty="0"/>
              <a:t>In between these activities have been the usual reporting and compliance communications/documents. Case studies demonstrating the value of the network and what it enables, consistent messaging and narrative of the Annual report reflected across channels. Messaging that REANNZ is an NREN and what that means for our members, stakeholders and the wider community. Owning that as a key part of our identity and being clear in the direction of supporting and enabling data intensive research.</a:t>
            </a:r>
          </a:p>
          <a:p>
            <a:endParaRPr lang="en-US" dirty="0"/>
          </a:p>
          <a:p>
            <a:endParaRPr lang="en-US" dirty="0"/>
          </a:p>
          <a:p>
            <a:r>
              <a:rPr lang="en-US" dirty="0"/>
              <a:t>Looking to the future? Moving in to a more strategic role, comms is a team of one so looking to crowdsource and support internal capability to produce communications materials and this is where the relationship between communications and engagement is important. Continue to build more purposeful engagement with the wider community and our members. Now that I have my feet under the table and have developed some good connections with the local community I am really keen to get more involved in the wider, global NREN community and have thoroughly enjoyed the opportunities I’ve had so far (like attending APAN, working alongside the collaborators of APOnet and presenting here today!)</a:t>
            </a:r>
            <a:br>
              <a:rPr lang="en-US" dirty="0"/>
            </a:br>
            <a:br>
              <a:rPr lang="en-US" dirty="0"/>
            </a:br>
            <a:endParaRPr lang="en-US" dirty="0"/>
          </a:p>
          <a:p>
            <a:endParaRPr lang="en-US" dirty="0"/>
          </a:p>
          <a:p>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4</a:t>
            </a:fld>
            <a:endParaRPr lang="en-US" dirty="0"/>
          </a:p>
        </p:txBody>
      </p:sp>
    </p:spTree>
    <p:extLst>
      <p:ext uri="{BB962C8B-B14F-4D97-AF65-F5344CB8AC3E}">
        <p14:creationId xmlns:p14="http://schemas.microsoft.com/office/powerpoint/2010/main" val="811218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have the last 18 months or so looked like for REANNZ’s communications and Engagement activities? </a:t>
            </a:r>
            <a:br>
              <a:rPr lang="en-US" dirty="0"/>
            </a:br>
            <a:endParaRPr lang="en-US" dirty="0"/>
          </a:p>
          <a:p>
            <a:r>
              <a:rPr lang="en-US" dirty="0"/>
              <a:t>2020 communications and engagement activities were dominated by the COVID-19 pandemic, adapting to the changing alert levels here in New Zealand and ensuring that we were keeping members and stakeholders updated on what we were doing to ensure smooth operations, and to support our members while they also adapted to the ‘new normal’.</a:t>
            </a:r>
            <a:br>
              <a:rPr lang="en-US" dirty="0"/>
            </a:br>
            <a:br>
              <a:rPr lang="en-US" dirty="0"/>
            </a:br>
            <a:r>
              <a:rPr lang="en-US" dirty="0"/>
              <a:t>I was new to the role and new to communications as a profession, so I definitely admit to a very steep learning curve during this time! A lot of the activities that I prioritised were more operational, improving the consistency and frequency of communications to our members, tidying up our channels (the website, social media channels) and branding to give me a good foundation to build on. Putting into place a more digital approach to our communications activities, as well as information gathering about our local community with help from the Engagement team to see what it was that our member’s wanted to see from us going forward. In second half of this year I want to embed this by implementing a content and social media strategy to produce some more videos and dynamic content (loved AARNET’s interviews with researchers, the more I am getting to know the community the more I am seeing that some are allusive and some love to talk about their work and the role of the network so that’s something!)</a:t>
            </a:r>
          </a:p>
          <a:p>
            <a:endParaRPr lang="en-US" dirty="0"/>
          </a:p>
          <a:p>
            <a:r>
              <a:rPr lang="en-US" dirty="0"/>
              <a:t>eResearch conference – stats and learnings from a hybrid event – previous presentations from the global NREN community during the Sig Marcomms group catch up helped a lot with the thinking around the conference. Organising committee is coming together again in the next few weeks for next year’s event so communications and engagement will work closely on that.</a:t>
            </a:r>
          </a:p>
          <a:p>
            <a:endParaRPr lang="en-US" dirty="0"/>
          </a:p>
          <a:p>
            <a:r>
              <a:rPr lang="en-US" dirty="0"/>
              <a:t>REANNZ Connect/Roadshow framework – feedback from the Members, what they would like to see from us. Survey around how they would like to receive updates/keep informed about our activities. Transparency, frequency and engagement so that we are meeting their needs. Been a strategic priority that is being received positively from both the members and stakeholders.</a:t>
            </a:r>
          </a:p>
          <a:p>
            <a:endParaRPr lang="en-US" dirty="0"/>
          </a:p>
          <a:p>
            <a:r>
              <a:rPr lang="en-US" dirty="0"/>
              <a:t>In between these activities have been the usual reporting and compliance communications/documents. Case studies demonstrating the value of the network and what it enables, consistent messaging and narrative of the Annual report reflected across channels. Messaging that REANNZ is an NREN and what that means for our members, stakeholders and the wider community. Owning that as a key part of our identity and being clear in the direction of supporting and enabling data intensive research.</a:t>
            </a:r>
          </a:p>
          <a:p>
            <a:endParaRPr lang="en-US" dirty="0"/>
          </a:p>
          <a:p>
            <a:endParaRPr lang="en-US" dirty="0"/>
          </a:p>
          <a:p>
            <a:r>
              <a:rPr lang="en-US" dirty="0"/>
              <a:t>Looking to the future? Moving in to a more strategic role, comms is a team of one so looking to crowdsource and support internal capability to produce communications materials and this is where the relationship between communications and engagement is important. Continue to build more purposeful engagement with the wider community and our members. Now that I have my feet under the table and have developed some good connections with the local community I am really keen to get more involved in the wider, global NREN community and have thoroughly enjoyed the opportunities I’ve had so far (like attending APAN, working alongside the collaborators of APOnet and presenting here today!)</a:t>
            </a:r>
            <a:br>
              <a:rPr lang="en-US" dirty="0"/>
            </a:br>
            <a:br>
              <a:rPr lang="en-US" dirty="0"/>
            </a:br>
            <a:endParaRPr lang="en-US" dirty="0"/>
          </a:p>
          <a:p>
            <a:endParaRPr lang="en-US" dirty="0"/>
          </a:p>
          <a:p>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6</a:t>
            </a:fld>
            <a:endParaRPr lang="en-US" dirty="0"/>
          </a:p>
        </p:txBody>
      </p:sp>
    </p:spTree>
    <p:extLst>
      <p:ext uri="{BB962C8B-B14F-4D97-AF65-F5344CB8AC3E}">
        <p14:creationId xmlns:p14="http://schemas.microsoft.com/office/powerpoint/2010/main" val="954757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have the last 18 months or so looked like for REANNZ’s communications and Engagement activities? </a:t>
            </a:r>
            <a:br>
              <a:rPr lang="en-US" dirty="0"/>
            </a:br>
            <a:endParaRPr lang="en-US" dirty="0"/>
          </a:p>
          <a:p>
            <a:r>
              <a:rPr lang="en-US" dirty="0"/>
              <a:t>2020 communications and engagement activities were dominated by the COVID-19 pandemic, adapting to the changing alert levels here in New Zealand and ensuring that we were keeping members and stakeholders updated on what we were doing to ensure smooth operations, and to support our members while they also adapted to the ‘new normal’.</a:t>
            </a:r>
            <a:br>
              <a:rPr lang="en-US" dirty="0"/>
            </a:br>
            <a:br>
              <a:rPr lang="en-US" dirty="0"/>
            </a:br>
            <a:r>
              <a:rPr lang="en-US" dirty="0"/>
              <a:t>I was new to the role and new to communications as a profession, so I definitely admit to a very steep learning curve during this time! A lot of the activities that I prioritised were more operational, improving the consistency and frequency of communications to our members, tidying up our channels (the website, social media channels) and branding to give me a good foundation to build on. Putting into place a more digital approach to our communications activities, as well as information gathering about our local community with help from the Engagement team to see what it was that our member’s wanted to see from us going forward. In second half of this year I want to embed this by implementing a content and social media strategy to produce some more videos and dynamic content (loved AARNET’s interviews with researchers, the more I am getting to know the community the more I am seeing that some are allusive and some love to talk about their work and the role of the network so that’s something!)</a:t>
            </a:r>
          </a:p>
          <a:p>
            <a:endParaRPr lang="en-US" dirty="0"/>
          </a:p>
          <a:p>
            <a:r>
              <a:rPr lang="en-US" dirty="0"/>
              <a:t>eResearch conference – stats and learnings from a hybrid event – previous presentations from the global NREN community during the Sig Marcomms group catch up helped a lot with the thinking around the conference. Organising committee is coming together again in the next few weeks for next year’s event so communications and engagement will work closely on that.</a:t>
            </a:r>
          </a:p>
          <a:p>
            <a:endParaRPr lang="en-US" dirty="0"/>
          </a:p>
          <a:p>
            <a:r>
              <a:rPr lang="en-US" dirty="0"/>
              <a:t>REANNZ Connect/Roadshow framework – feedback from the Members, what they would like to see from us. Survey around how they would like to receive updates/keep informed about our activities. Transparency, frequency and engagement so that we are meeting their needs. Been a strategic priority that is being received positively from both the members and stakeholders.</a:t>
            </a:r>
          </a:p>
          <a:p>
            <a:endParaRPr lang="en-US" dirty="0"/>
          </a:p>
          <a:p>
            <a:r>
              <a:rPr lang="en-US" dirty="0"/>
              <a:t>In between these activities have been the usual reporting and compliance communications/documents. Case studies demonstrating the value of the network and what it enables, consistent messaging and narrative of the Annual report reflected across channels. Messaging that REANNZ is an NREN and what that means for our members, stakeholders and the wider community. Owning that as a key part of our identity and being clear in the direction of supporting and enabling data intensive research.</a:t>
            </a:r>
          </a:p>
          <a:p>
            <a:endParaRPr lang="en-US" dirty="0"/>
          </a:p>
          <a:p>
            <a:endParaRPr lang="en-US" dirty="0"/>
          </a:p>
          <a:p>
            <a:r>
              <a:rPr lang="en-US" dirty="0"/>
              <a:t>Looking to the future? Moving in to a more strategic role, comms is a team of one so looking to crowdsource and support internal capability to produce communications materials and this is where the relationship between communications and engagement is important. Continue to build more purposeful engagement with the wider community and our members. Now that I have my feet under the table and have developed some good connections with the local community I am really keen to get more involved in the wider, global NREN community and have thoroughly enjoyed the opportunities I’ve had so far (like attending APAN, working alongside the collaborators of APOnet and presenting here today!)</a:t>
            </a:r>
            <a:br>
              <a:rPr lang="en-US" dirty="0"/>
            </a:br>
            <a:br>
              <a:rPr lang="en-US" dirty="0"/>
            </a:br>
            <a:endParaRPr lang="en-US" dirty="0"/>
          </a:p>
          <a:p>
            <a:endParaRPr lang="en-US" dirty="0"/>
          </a:p>
          <a:p>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9</a:t>
            </a:fld>
            <a:endParaRPr lang="en-US" dirty="0"/>
          </a:p>
        </p:txBody>
      </p:sp>
    </p:spTree>
    <p:extLst>
      <p:ext uri="{BB962C8B-B14F-4D97-AF65-F5344CB8AC3E}">
        <p14:creationId xmlns:p14="http://schemas.microsoft.com/office/powerpoint/2010/main" val="320524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DC144E8-8156-D042-ABAA-D9A826332F7F}" type="slidenum">
              <a:rPr lang="en-US" smtClean="0"/>
              <a:t>12</a:t>
            </a:fld>
            <a:endParaRPr lang="en-US" dirty="0"/>
          </a:p>
        </p:txBody>
      </p:sp>
    </p:spTree>
    <p:extLst>
      <p:ext uri="{BB962C8B-B14F-4D97-AF65-F5344CB8AC3E}">
        <p14:creationId xmlns:p14="http://schemas.microsoft.com/office/powerpoint/2010/main" val="646107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068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198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546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ernative Background 1">
    <p:bg>
      <p:bgPr>
        <a:solidFill>
          <a:schemeClr val="bg1">
            <a:alpha val="78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8690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lternative Background 2">
    <p:bg>
      <p:bgPr>
        <a:solidFill>
          <a:schemeClr val="bg1">
            <a:alpha val="78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1364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 Background">
    <p:bg>
      <p:bgPr>
        <a:solidFill>
          <a:schemeClr val="bg1">
            <a:alpha val="78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38987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Standar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0224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2.xml"/><Relationship Id="rId1" Type="http://schemas.openxmlformats.org/officeDocument/2006/relationships/slideLayout" Target="../slideLayouts/slideLayout4.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3.xml"/><Relationship Id="rId1" Type="http://schemas.openxmlformats.org/officeDocument/2006/relationships/slideLayout" Target="../slideLayouts/slideLayout5.xml"/><Relationship Id="rId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descr="REANNZ_logo_RGB.ai">
            <a:extLst>
              <a:ext uri="{FF2B5EF4-FFF2-40B4-BE49-F238E27FC236}">
                <a16:creationId xmlns:a16="http://schemas.microsoft.com/office/drawing/2014/main" id="{D7705D61-4227-A048-9B57-5CC8939ED21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66159" y="5900867"/>
            <a:ext cx="1841409" cy="768493"/>
          </a:xfrm>
          <a:prstGeom prst="rect">
            <a:avLst/>
          </a:prstGeom>
        </p:spPr>
      </p:pic>
      <p:cxnSp>
        <p:nvCxnSpPr>
          <p:cNvPr id="14" name="Straight Connector 13">
            <a:extLst>
              <a:ext uri="{FF2B5EF4-FFF2-40B4-BE49-F238E27FC236}">
                <a16:creationId xmlns:a16="http://schemas.microsoft.com/office/drawing/2014/main" id="{97A6EBB2-9710-4747-A246-7C390FF8DDC6}"/>
              </a:ext>
            </a:extLst>
          </p:cNvPr>
          <p:cNvCxnSpPr>
            <a:cxnSpLocks/>
          </p:cNvCxnSpPr>
          <p:nvPr userDrawn="1"/>
        </p:nvCxnSpPr>
        <p:spPr>
          <a:xfrm>
            <a:off x="2207568" y="6309320"/>
            <a:ext cx="9289032" cy="0"/>
          </a:xfrm>
          <a:prstGeom prst="line">
            <a:avLst/>
          </a:prstGeom>
          <a:ln w="161925" cap="rnd">
            <a:solidFill>
              <a:srgbClr val="00B9E4">
                <a:alpha val="3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319221"/>
      </p:ext>
    </p:extLst>
  </p:cSld>
  <p:clrMap bg1="lt1" tx1="dk1" bg2="lt2" tx2="dk2" accent1="accent1" accent2="accent2" accent3="accent3" accent4="accent4" accent5="accent5" accent6="accent6" hlink="hlink" folHlink="folHlink"/>
  <p:sldLayoutIdLst>
    <p:sldLayoutId id="2147483662" r:id="rId1"/>
    <p:sldLayoutId id="2147483669" r:id="rId2"/>
    <p:sldLayoutId id="214748367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descr="REANNZ_logo_RGB.ai">
            <a:extLst>
              <a:ext uri="{FF2B5EF4-FFF2-40B4-BE49-F238E27FC236}">
                <a16:creationId xmlns:a16="http://schemas.microsoft.com/office/drawing/2014/main" id="{D7705D61-4227-A048-9B57-5CC8939ED2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6159" y="5900867"/>
            <a:ext cx="1841409" cy="768493"/>
          </a:xfrm>
          <a:prstGeom prst="rect">
            <a:avLst/>
          </a:prstGeom>
        </p:spPr>
      </p:pic>
      <p:pic>
        <p:nvPicPr>
          <p:cNvPr id="3" name="Picture 2" descr="A close up of a logo&#10;&#10;Description automatically generated">
            <a:extLst>
              <a:ext uri="{FF2B5EF4-FFF2-40B4-BE49-F238E27FC236}">
                <a16:creationId xmlns:a16="http://schemas.microsoft.com/office/drawing/2014/main" id="{C6DB3383-D9F9-D54C-BF6E-A6B959E200F4}"/>
              </a:ext>
            </a:extLst>
          </p:cNvPr>
          <p:cNvPicPr>
            <a:picLocks noChangeAspect="1"/>
          </p:cNvPicPr>
          <p:nvPr userDrawn="1"/>
        </p:nvPicPr>
        <p:blipFill rotWithShape="1">
          <a:blip r:embed="rId4" cstate="screen">
            <a:alphaModFix amt="51000"/>
            <a:extLst>
              <a:ext uri="{28A0092B-C50C-407E-A947-70E740481C1C}">
                <a14:useLocalDpi xmlns:a14="http://schemas.microsoft.com/office/drawing/2010/main"/>
              </a:ext>
            </a:extLst>
          </a:blip>
          <a:srcRect/>
          <a:stretch/>
        </p:blipFill>
        <p:spPr>
          <a:xfrm>
            <a:off x="6960097" y="228857"/>
            <a:ext cx="5231904" cy="6629143"/>
          </a:xfrm>
          <a:prstGeom prst="rect">
            <a:avLst/>
          </a:prstGeom>
          <a:effectLst/>
        </p:spPr>
      </p:pic>
    </p:spTree>
    <p:extLst>
      <p:ext uri="{BB962C8B-B14F-4D97-AF65-F5344CB8AC3E}">
        <p14:creationId xmlns:p14="http://schemas.microsoft.com/office/powerpoint/2010/main" val="2687211031"/>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descr="REANNZ_logo_RGB.ai">
            <a:extLst>
              <a:ext uri="{FF2B5EF4-FFF2-40B4-BE49-F238E27FC236}">
                <a16:creationId xmlns:a16="http://schemas.microsoft.com/office/drawing/2014/main" id="{D7705D61-4227-A048-9B57-5CC8939ED2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66159" y="5900867"/>
            <a:ext cx="1841409" cy="768493"/>
          </a:xfrm>
          <a:prstGeom prst="rect">
            <a:avLst/>
          </a:prstGeom>
        </p:spPr>
      </p:pic>
      <p:pic>
        <p:nvPicPr>
          <p:cNvPr id="3" name="Picture 2" descr="A close up of a logo&#10;&#10;Description automatically generated">
            <a:extLst>
              <a:ext uri="{FF2B5EF4-FFF2-40B4-BE49-F238E27FC236}">
                <a16:creationId xmlns:a16="http://schemas.microsoft.com/office/drawing/2014/main" id="{C6DB3383-D9F9-D54C-BF6E-A6B959E200F4}"/>
              </a:ext>
            </a:extLst>
          </p:cNvPr>
          <p:cNvPicPr>
            <a:picLocks noChangeAspect="1"/>
          </p:cNvPicPr>
          <p:nvPr userDrawn="1"/>
        </p:nvPicPr>
        <p:blipFill rotWithShape="1">
          <a:blip r:embed="rId4" cstate="screen">
            <a:alphaModFix amt="51000"/>
            <a:extLst>
              <a:ext uri="{28A0092B-C50C-407E-A947-70E740481C1C}">
                <a14:useLocalDpi xmlns:a14="http://schemas.microsoft.com/office/drawing/2010/main"/>
              </a:ext>
            </a:extLst>
          </a:blip>
          <a:srcRect/>
          <a:stretch/>
        </p:blipFill>
        <p:spPr>
          <a:xfrm rot="16200000">
            <a:off x="8666828" y="-711920"/>
            <a:ext cx="5231904" cy="6629143"/>
          </a:xfrm>
          <a:prstGeom prst="rect">
            <a:avLst/>
          </a:prstGeom>
          <a:effectLst/>
        </p:spPr>
      </p:pic>
    </p:spTree>
    <p:extLst>
      <p:ext uri="{BB962C8B-B14F-4D97-AF65-F5344CB8AC3E}">
        <p14:creationId xmlns:p14="http://schemas.microsoft.com/office/powerpoint/2010/main" val="3841520059"/>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403885"/>
      </p:ext>
    </p:extLst>
  </p:cSld>
  <p:clrMap bg1="lt1" tx1="dk1" bg2="lt2" tx2="dk2" accent1="accent1" accent2="accent2" accent3="accent3" accent4="accent4" accent5="accent5" accent6="accent6" hlink="hlink" folHlink="folHlink"/>
  <p:sldLayoutIdLst>
    <p:sldLayoutId id="2147483668" r:id="rId1"/>
    <p:sldLayoutId id="214748367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hyperlink" Target="https://www.youtube.com/watch?v=aW5GuLq8_4k" TargetMode="Externa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3" Type="http://schemas.openxmlformats.org/officeDocument/2006/relationships/image" Target="../media/image38.jpeg"/><Relationship Id="rId18" Type="http://schemas.openxmlformats.org/officeDocument/2006/relationships/image" Target="../media/image43.png"/><Relationship Id="rId26" Type="http://schemas.openxmlformats.org/officeDocument/2006/relationships/image" Target="../media/image51.jpeg"/><Relationship Id="rId39" Type="http://schemas.openxmlformats.org/officeDocument/2006/relationships/image" Target="../media/image64.jpeg"/><Relationship Id="rId21" Type="http://schemas.openxmlformats.org/officeDocument/2006/relationships/image" Target="../media/image46.jpeg"/><Relationship Id="rId34" Type="http://schemas.openxmlformats.org/officeDocument/2006/relationships/image" Target="../media/image59.jpeg"/><Relationship Id="rId7" Type="http://schemas.openxmlformats.org/officeDocument/2006/relationships/image" Target="../media/image32.png"/><Relationship Id="rId2" Type="http://schemas.openxmlformats.org/officeDocument/2006/relationships/notesSlide" Target="../notesSlides/notesSlide6.xml"/><Relationship Id="rId16" Type="http://schemas.openxmlformats.org/officeDocument/2006/relationships/image" Target="../media/image41.jpeg"/><Relationship Id="rId20" Type="http://schemas.openxmlformats.org/officeDocument/2006/relationships/image" Target="../media/image45.jpeg"/><Relationship Id="rId29" Type="http://schemas.openxmlformats.org/officeDocument/2006/relationships/image" Target="../media/image54.jpeg"/><Relationship Id="rId41" Type="http://schemas.openxmlformats.org/officeDocument/2006/relationships/image" Target="../media/image66.jpeg"/><Relationship Id="rId1" Type="http://schemas.openxmlformats.org/officeDocument/2006/relationships/slideLayout" Target="../slideLayouts/slideLayout6.xml"/><Relationship Id="rId6" Type="http://schemas.openxmlformats.org/officeDocument/2006/relationships/image" Target="../media/image31.png"/><Relationship Id="rId11" Type="http://schemas.openxmlformats.org/officeDocument/2006/relationships/image" Target="../media/image36.png"/><Relationship Id="rId24" Type="http://schemas.openxmlformats.org/officeDocument/2006/relationships/image" Target="../media/image49.png"/><Relationship Id="rId32" Type="http://schemas.openxmlformats.org/officeDocument/2006/relationships/image" Target="../media/image57.png"/><Relationship Id="rId37" Type="http://schemas.openxmlformats.org/officeDocument/2006/relationships/image" Target="../media/image62.jpeg"/><Relationship Id="rId40" Type="http://schemas.openxmlformats.org/officeDocument/2006/relationships/image" Target="../media/image65.png"/><Relationship Id="rId5" Type="http://schemas.openxmlformats.org/officeDocument/2006/relationships/image" Target="../media/image30.jpeg"/><Relationship Id="rId15" Type="http://schemas.openxmlformats.org/officeDocument/2006/relationships/image" Target="../media/image40.png"/><Relationship Id="rId23" Type="http://schemas.openxmlformats.org/officeDocument/2006/relationships/image" Target="../media/image48.png"/><Relationship Id="rId28" Type="http://schemas.openxmlformats.org/officeDocument/2006/relationships/image" Target="../media/image53.jpeg"/><Relationship Id="rId36" Type="http://schemas.openxmlformats.org/officeDocument/2006/relationships/image" Target="../media/image61.png"/><Relationship Id="rId10" Type="http://schemas.openxmlformats.org/officeDocument/2006/relationships/image" Target="../media/image35.jpeg"/><Relationship Id="rId19" Type="http://schemas.openxmlformats.org/officeDocument/2006/relationships/image" Target="../media/image44.png"/><Relationship Id="rId31" Type="http://schemas.openxmlformats.org/officeDocument/2006/relationships/image" Target="../media/image56.png"/><Relationship Id="rId4" Type="http://schemas.openxmlformats.org/officeDocument/2006/relationships/image" Target="../media/image29.jpeg"/><Relationship Id="rId9" Type="http://schemas.openxmlformats.org/officeDocument/2006/relationships/image" Target="../media/image34.jpeg"/><Relationship Id="rId14" Type="http://schemas.openxmlformats.org/officeDocument/2006/relationships/image" Target="../media/image39.png"/><Relationship Id="rId22" Type="http://schemas.openxmlformats.org/officeDocument/2006/relationships/image" Target="../media/image47.png"/><Relationship Id="rId27" Type="http://schemas.openxmlformats.org/officeDocument/2006/relationships/image" Target="../media/image52.png"/><Relationship Id="rId30" Type="http://schemas.openxmlformats.org/officeDocument/2006/relationships/image" Target="../media/image55.jpeg"/><Relationship Id="rId35" Type="http://schemas.openxmlformats.org/officeDocument/2006/relationships/image" Target="../media/image60.png"/><Relationship Id="rId8" Type="http://schemas.openxmlformats.org/officeDocument/2006/relationships/image" Target="../media/image33.png"/><Relationship Id="rId3" Type="http://schemas.openxmlformats.org/officeDocument/2006/relationships/image" Target="../media/image28.png"/><Relationship Id="rId12" Type="http://schemas.openxmlformats.org/officeDocument/2006/relationships/image" Target="../media/image37.jpeg"/><Relationship Id="rId17" Type="http://schemas.openxmlformats.org/officeDocument/2006/relationships/image" Target="../media/image42.jpeg"/><Relationship Id="rId25" Type="http://schemas.openxmlformats.org/officeDocument/2006/relationships/image" Target="../media/image50.png"/><Relationship Id="rId33" Type="http://schemas.openxmlformats.org/officeDocument/2006/relationships/image" Target="../media/image58.jpeg"/><Relationship Id="rId38" Type="http://schemas.openxmlformats.org/officeDocument/2006/relationships/image" Target="../media/image63.png"/></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5" Type="http://schemas.openxmlformats.org/officeDocument/2006/relationships/hyperlink" Target="https://youtu.be/mIXwI4qjWBA" TargetMode="Externa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electronics, computer&#10;&#10;Description automatically generated">
            <a:extLst>
              <a:ext uri="{FF2B5EF4-FFF2-40B4-BE49-F238E27FC236}">
                <a16:creationId xmlns:a16="http://schemas.microsoft.com/office/drawing/2014/main" id="{6DB5300E-ABC7-A94E-864E-634F5F8A49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19737" y="0"/>
            <a:ext cx="8472263" cy="6917872"/>
          </a:xfrm>
          <a:prstGeom prst="rect">
            <a:avLst/>
          </a:prstGeom>
        </p:spPr>
      </p:pic>
      <p:sp>
        <p:nvSpPr>
          <p:cNvPr id="12" name="Freeform 11">
            <a:extLst>
              <a:ext uri="{FF2B5EF4-FFF2-40B4-BE49-F238E27FC236}">
                <a16:creationId xmlns:a16="http://schemas.microsoft.com/office/drawing/2014/main" id="{1845CCE0-2D3A-C54C-81DA-267D807490C4}"/>
              </a:ext>
            </a:extLst>
          </p:cNvPr>
          <p:cNvSpPr/>
          <p:nvPr/>
        </p:nvSpPr>
        <p:spPr>
          <a:xfrm>
            <a:off x="0" y="-99392"/>
            <a:ext cx="9120336" cy="7017264"/>
          </a:xfrm>
          <a:custGeom>
            <a:avLst/>
            <a:gdLst>
              <a:gd name="connsiteX0" fmla="*/ 0 w 7915774"/>
              <a:gd name="connsiteY0" fmla="*/ 0 h 6881381"/>
              <a:gd name="connsiteX1" fmla="*/ 7915774 w 7915774"/>
              <a:gd name="connsiteY1" fmla="*/ 9845 h 6881381"/>
              <a:gd name="connsiteX2" fmla="*/ 4676608 w 7915774"/>
              <a:gd name="connsiteY2" fmla="*/ 6871536 h 6881381"/>
              <a:gd name="connsiteX3" fmla="*/ 19690 w 7915774"/>
              <a:gd name="connsiteY3" fmla="*/ 6881381 h 6881381"/>
              <a:gd name="connsiteX4" fmla="*/ 0 w 7915774"/>
              <a:gd name="connsiteY4" fmla="*/ 0 h 6881381"/>
              <a:gd name="connsiteX0" fmla="*/ 0 w 8974901"/>
              <a:gd name="connsiteY0" fmla="*/ 0 h 6892670"/>
              <a:gd name="connsiteX1" fmla="*/ 8974901 w 8974901"/>
              <a:gd name="connsiteY1" fmla="*/ 21134 h 6892670"/>
              <a:gd name="connsiteX2" fmla="*/ 5735735 w 8974901"/>
              <a:gd name="connsiteY2" fmla="*/ 6882825 h 6892670"/>
              <a:gd name="connsiteX3" fmla="*/ 1078817 w 8974901"/>
              <a:gd name="connsiteY3" fmla="*/ 6892670 h 6892670"/>
              <a:gd name="connsiteX4" fmla="*/ 0 w 8974901"/>
              <a:gd name="connsiteY4" fmla="*/ 0 h 6892670"/>
              <a:gd name="connsiteX0" fmla="*/ 0 w 8974901"/>
              <a:gd name="connsiteY0" fmla="*/ 0 h 6882825"/>
              <a:gd name="connsiteX1" fmla="*/ 8974901 w 8974901"/>
              <a:gd name="connsiteY1" fmla="*/ 21134 h 6882825"/>
              <a:gd name="connsiteX2" fmla="*/ 5735735 w 8974901"/>
              <a:gd name="connsiteY2" fmla="*/ 6882825 h 6882825"/>
              <a:gd name="connsiteX3" fmla="*/ 51785 w 8974901"/>
              <a:gd name="connsiteY3" fmla="*/ 6864447 h 6882825"/>
              <a:gd name="connsiteX4" fmla="*/ 0 w 8974901"/>
              <a:gd name="connsiteY4" fmla="*/ 0 h 6882825"/>
              <a:gd name="connsiteX0" fmla="*/ 0 w 8974901"/>
              <a:gd name="connsiteY0" fmla="*/ 0 h 6882825"/>
              <a:gd name="connsiteX1" fmla="*/ 8974901 w 8974901"/>
              <a:gd name="connsiteY1" fmla="*/ 21134 h 6882825"/>
              <a:gd name="connsiteX2" fmla="*/ 5735735 w 8974901"/>
              <a:gd name="connsiteY2" fmla="*/ 6882825 h 6882825"/>
              <a:gd name="connsiteX3" fmla="*/ 3643 w 8974901"/>
              <a:gd name="connsiteY3" fmla="*/ 6881381 h 6882825"/>
              <a:gd name="connsiteX4" fmla="*/ 0 w 8974901"/>
              <a:gd name="connsiteY4" fmla="*/ 0 h 6882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4901" h="6882825">
                <a:moveTo>
                  <a:pt x="0" y="0"/>
                </a:moveTo>
                <a:lnTo>
                  <a:pt x="8974901" y="21134"/>
                </a:lnTo>
                <a:lnTo>
                  <a:pt x="5735735" y="6882825"/>
                </a:lnTo>
                <a:lnTo>
                  <a:pt x="3643" y="6881381"/>
                </a:lnTo>
                <a:cubicBezTo>
                  <a:pt x="-2920" y="4590869"/>
                  <a:pt x="6563" y="2300357"/>
                  <a:pt x="0" y="0"/>
                </a:cubicBezTo>
                <a:close/>
              </a:path>
            </a:pathLst>
          </a:custGeom>
          <a:solidFill>
            <a:srgbClr val="15ABDE"/>
          </a:solidFill>
          <a:ln>
            <a:solidFill>
              <a:srgbClr val="14A4D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Bryant Pro Medium"/>
            </a:endParaRPr>
          </a:p>
        </p:txBody>
      </p:sp>
      <p:sp>
        <p:nvSpPr>
          <p:cNvPr id="22" name="TextBox 21">
            <a:extLst>
              <a:ext uri="{FF2B5EF4-FFF2-40B4-BE49-F238E27FC236}">
                <a16:creationId xmlns:a16="http://schemas.microsoft.com/office/drawing/2014/main" id="{EB49D891-5293-A548-9384-90A31C213D11}"/>
              </a:ext>
            </a:extLst>
          </p:cNvPr>
          <p:cNvSpPr txBox="1"/>
          <p:nvPr/>
        </p:nvSpPr>
        <p:spPr>
          <a:xfrm>
            <a:off x="479377" y="834069"/>
            <a:ext cx="6480720" cy="3046988"/>
          </a:xfrm>
          <a:prstGeom prst="rect">
            <a:avLst/>
          </a:prstGeom>
          <a:noFill/>
        </p:spPr>
        <p:txBody>
          <a:bodyPr wrap="square" rtlCol="0">
            <a:spAutoFit/>
          </a:bodyPr>
          <a:lstStyle/>
          <a:p>
            <a:r>
              <a:rPr lang="en-US" sz="4800" dirty="0">
                <a:solidFill>
                  <a:schemeClr val="bg1"/>
                </a:solidFill>
                <a:ea typeface="Palatino" pitchFamily="2" charset="77"/>
              </a:rPr>
              <a:t>Communications and Engagement – a REANNZ perspective</a:t>
            </a:r>
            <a:br>
              <a:rPr lang="en-US" sz="4800" dirty="0">
                <a:solidFill>
                  <a:schemeClr val="bg1"/>
                </a:solidFill>
                <a:ea typeface="Palatino" pitchFamily="2" charset="77"/>
              </a:rPr>
            </a:br>
            <a:endParaRPr lang="en-US" sz="4800" dirty="0">
              <a:solidFill>
                <a:schemeClr val="bg1"/>
              </a:solidFill>
              <a:ea typeface="Palatino" pitchFamily="2" charset="77"/>
            </a:endParaRPr>
          </a:p>
        </p:txBody>
      </p:sp>
      <p:pic>
        <p:nvPicPr>
          <p:cNvPr id="24" name="Picture 23" descr="REANNZ_logo_NZ white_RGB.ai">
            <a:extLst>
              <a:ext uri="{FF2B5EF4-FFF2-40B4-BE49-F238E27FC236}">
                <a16:creationId xmlns:a16="http://schemas.microsoft.com/office/drawing/2014/main" id="{7CBB58FB-0DE9-4F4D-938D-97658AD659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8018" y="5891025"/>
            <a:ext cx="1864995" cy="778335"/>
          </a:xfrm>
          <a:prstGeom prst="rect">
            <a:avLst/>
          </a:prstGeom>
        </p:spPr>
      </p:pic>
      <p:cxnSp>
        <p:nvCxnSpPr>
          <p:cNvPr id="29" name="Straight Connector 28">
            <a:extLst>
              <a:ext uri="{FF2B5EF4-FFF2-40B4-BE49-F238E27FC236}">
                <a16:creationId xmlns:a16="http://schemas.microsoft.com/office/drawing/2014/main" id="{7D67BCDE-43A6-3241-AEF4-6D3543B3FE7B}"/>
              </a:ext>
            </a:extLst>
          </p:cNvPr>
          <p:cNvCxnSpPr>
            <a:cxnSpLocks/>
          </p:cNvCxnSpPr>
          <p:nvPr/>
        </p:nvCxnSpPr>
        <p:spPr>
          <a:xfrm>
            <a:off x="695400" y="3789040"/>
            <a:ext cx="848808" cy="0"/>
          </a:xfrm>
          <a:prstGeom prst="line">
            <a:avLst/>
          </a:prstGeom>
          <a:ln w="161925" cap="rnd">
            <a:solidFill>
              <a:schemeClr val="bg1">
                <a:alpha val="18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17C6BE92-94DA-144C-A06F-D31E87970139}"/>
              </a:ext>
            </a:extLst>
          </p:cNvPr>
          <p:cNvSpPr/>
          <p:nvPr/>
        </p:nvSpPr>
        <p:spPr>
          <a:xfrm>
            <a:off x="479377" y="4334781"/>
            <a:ext cx="7848873" cy="1107996"/>
          </a:xfrm>
          <a:prstGeom prst="rect">
            <a:avLst/>
          </a:prstGeom>
        </p:spPr>
        <p:txBody>
          <a:bodyPr wrap="square">
            <a:spAutoFit/>
          </a:bodyPr>
          <a:lstStyle/>
          <a:p>
            <a:r>
              <a:rPr lang="en-US" sz="2200" dirty="0">
                <a:solidFill>
                  <a:schemeClr val="bg1"/>
                </a:solidFill>
                <a:ea typeface="Palatino" pitchFamily="2" charset="77"/>
                <a:cs typeface="Calibri Light" panose="020F0302020204030204" pitchFamily="34" charset="0"/>
              </a:rPr>
              <a:t>Hannah Edwards</a:t>
            </a:r>
            <a:br>
              <a:rPr lang="en-US" sz="2200" dirty="0">
                <a:solidFill>
                  <a:schemeClr val="bg1"/>
                </a:solidFill>
                <a:ea typeface="Palatino" pitchFamily="2" charset="77"/>
                <a:cs typeface="Calibri Light" panose="020F0302020204030204" pitchFamily="34" charset="0"/>
              </a:rPr>
            </a:br>
            <a:r>
              <a:rPr lang="en-US" sz="2200" dirty="0">
                <a:solidFill>
                  <a:schemeClr val="bg1"/>
                </a:solidFill>
                <a:ea typeface="Palatino" pitchFamily="2" charset="77"/>
                <a:cs typeface="Calibri Light" panose="020F0302020204030204" pitchFamily="34" charset="0"/>
              </a:rPr>
              <a:t>Communications and Marketing Manager</a:t>
            </a:r>
          </a:p>
          <a:p>
            <a:endParaRPr lang="en-US" sz="2200" dirty="0">
              <a:ea typeface="Palatino" pitchFamily="2" charset="77"/>
              <a:cs typeface="Calibri Light" panose="020F0302020204030204" pitchFamily="34" charset="0"/>
            </a:endParaRPr>
          </a:p>
        </p:txBody>
      </p:sp>
    </p:spTree>
    <p:extLst>
      <p:ext uri="{BB962C8B-B14F-4D97-AF65-F5344CB8AC3E}">
        <p14:creationId xmlns:p14="http://schemas.microsoft.com/office/powerpoint/2010/main" val="3071034801"/>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3C8C8">
            <a:alpha val="78000"/>
          </a:srgbClr>
        </a:solidFill>
        <a:effectLst/>
      </p:bgPr>
    </p:bg>
    <p:spTree>
      <p:nvGrpSpPr>
        <p:cNvPr id="1" name=""/>
        <p:cNvGrpSpPr/>
        <p:nvPr/>
      </p:nvGrpSpPr>
      <p:grpSpPr>
        <a:xfrm>
          <a:off x="0" y="0"/>
          <a:ext cx="0" cy="0"/>
          <a:chOff x="0" y="0"/>
          <a:chExt cx="0" cy="0"/>
        </a:xfrm>
      </p:grpSpPr>
      <p:pic>
        <p:nvPicPr>
          <p:cNvPr id="3" name="Picture 2" descr="A screenshot of a computer&#10;&#10;Description automatically generated with medium confidence">
            <a:extLst>
              <a:ext uri="{FF2B5EF4-FFF2-40B4-BE49-F238E27FC236}">
                <a16:creationId xmlns:a16="http://schemas.microsoft.com/office/drawing/2014/main" id="{424CC061-1543-FA42-A3CD-5B80319FCB6B}"/>
              </a:ext>
            </a:extLst>
          </p:cNvPr>
          <p:cNvPicPr>
            <a:picLocks noChangeAspect="1"/>
          </p:cNvPicPr>
          <p:nvPr/>
        </p:nvPicPr>
        <p:blipFill>
          <a:blip r:embed="rId2"/>
          <a:stretch>
            <a:fillRect/>
          </a:stretch>
        </p:blipFill>
        <p:spPr>
          <a:xfrm>
            <a:off x="4887093" y="1196752"/>
            <a:ext cx="7304907" cy="4154666"/>
          </a:xfrm>
          <a:prstGeom prst="rect">
            <a:avLst/>
          </a:prstGeom>
        </p:spPr>
      </p:pic>
      <p:pic>
        <p:nvPicPr>
          <p:cNvPr id="5" name="Picture 4" descr="A person wearing glasses&#10;&#10;Description automatically generated with low confidence">
            <a:extLst>
              <a:ext uri="{FF2B5EF4-FFF2-40B4-BE49-F238E27FC236}">
                <a16:creationId xmlns:a16="http://schemas.microsoft.com/office/drawing/2014/main" id="{CCB09FE3-4AD0-8A4E-A0A1-6B51615B624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9281" y="322050"/>
            <a:ext cx="5040560" cy="2952035"/>
          </a:xfrm>
          <a:prstGeom prst="rect">
            <a:avLst/>
          </a:prstGeom>
        </p:spPr>
      </p:pic>
      <p:pic>
        <p:nvPicPr>
          <p:cNvPr id="7" name="Picture 6" descr="A person wearing glasses&#10;&#10;Description automatically generated with medium confidence">
            <a:extLst>
              <a:ext uri="{FF2B5EF4-FFF2-40B4-BE49-F238E27FC236}">
                <a16:creationId xmlns:a16="http://schemas.microsoft.com/office/drawing/2014/main" id="{CB57900E-42B4-E840-8CD1-D8D034A1343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9281" y="3568797"/>
            <a:ext cx="5040560" cy="2952036"/>
          </a:xfrm>
          <a:prstGeom prst="rect">
            <a:avLst/>
          </a:prstGeom>
        </p:spPr>
      </p:pic>
      <p:sp>
        <p:nvSpPr>
          <p:cNvPr id="8" name="TextBox 7">
            <a:extLst>
              <a:ext uri="{FF2B5EF4-FFF2-40B4-BE49-F238E27FC236}">
                <a16:creationId xmlns:a16="http://schemas.microsoft.com/office/drawing/2014/main" id="{00CFD4E0-06AC-D046-9A89-572216BC3AC7}"/>
              </a:ext>
            </a:extLst>
          </p:cNvPr>
          <p:cNvSpPr txBox="1"/>
          <p:nvPr/>
        </p:nvSpPr>
        <p:spPr>
          <a:xfrm>
            <a:off x="6148340" y="5486636"/>
            <a:ext cx="5035161" cy="646331"/>
          </a:xfrm>
          <a:prstGeom prst="rect">
            <a:avLst/>
          </a:prstGeom>
          <a:noFill/>
        </p:spPr>
        <p:txBody>
          <a:bodyPr wrap="none" rtlCol="0">
            <a:spAutoFit/>
          </a:bodyPr>
          <a:lstStyle/>
          <a:p>
            <a:r>
              <a:rPr lang="en-US" dirty="0">
                <a:hlinkClick r:id="rId5"/>
              </a:rPr>
              <a:t>https://www.youtube.com/watch?v=aW5GuLq8_4k</a:t>
            </a:r>
            <a:endParaRPr lang="en-US" dirty="0"/>
          </a:p>
          <a:p>
            <a:endParaRPr lang="en-US" dirty="0"/>
          </a:p>
        </p:txBody>
      </p:sp>
    </p:spTree>
    <p:extLst>
      <p:ext uri="{BB962C8B-B14F-4D97-AF65-F5344CB8AC3E}">
        <p14:creationId xmlns:p14="http://schemas.microsoft.com/office/powerpoint/2010/main" val="1748264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3C8C8">
            <a:alpha val="78000"/>
          </a:srgbClr>
        </a:solidFill>
        <a:effectLst/>
      </p:bgPr>
    </p:bg>
    <p:spTree>
      <p:nvGrpSpPr>
        <p:cNvPr id="1" name=""/>
        <p:cNvGrpSpPr/>
        <p:nvPr/>
      </p:nvGrpSpPr>
      <p:grpSpPr>
        <a:xfrm>
          <a:off x="0" y="0"/>
          <a:ext cx="0" cy="0"/>
          <a:chOff x="0" y="0"/>
          <a:chExt cx="0" cy="0"/>
        </a:xfrm>
      </p:grpSpPr>
      <p:pic>
        <p:nvPicPr>
          <p:cNvPr id="5" name="Picture 4" descr="Graphical user interface, text, application&#10;&#10;Description automatically generated">
            <a:extLst>
              <a:ext uri="{FF2B5EF4-FFF2-40B4-BE49-F238E27FC236}">
                <a16:creationId xmlns:a16="http://schemas.microsoft.com/office/drawing/2014/main" id="{9DAB055C-EDB8-424D-A9A1-146783A00C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9376" y="101279"/>
            <a:ext cx="6248669" cy="3384376"/>
          </a:xfrm>
          <a:prstGeom prst="rect">
            <a:avLst/>
          </a:prstGeom>
        </p:spPr>
      </p:pic>
      <p:pic>
        <p:nvPicPr>
          <p:cNvPr id="3" name="Picture 2" descr="Diagram&#10;&#10;Description automatically generated with medium confidence">
            <a:extLst>
              <a:ext uri="{FF2B5EF4-FFF2-40B4-BE49-F238E27FC236}">
                <a16:creationId xmlns:a16="http://schemas.microsoft.com/office/drawing/2014/main" id="{B8AB2E02-4BB5-054E-B73B-7C91F9205D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5144" y="3026543"/>
            <a:ext cx="6487314" cy="3857135"/>
          </a:xfrm>
          <a:prstGeom prst="rect">
            <a:avLst/>
          </a:prstGeom>
        </p:spPr>
      </p:pic>
    </p:spTree>
    <p:extLst>
      <p:ext uri="{BB962C8B-B14F-4D97-AF65-F5344CB8AC3E}">
        <p14:creationId xmlns:p14="http://schemas.microsoft.com/office/powerpoint/2010/main" val="3894549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E3321950-25AD-4C4B-9E23-FB3C4366CCFF}"/>
              </a:ext>
            </a:extLst>
          </p:cNvPr>
          <p:cNvGrpSpPr/>
          <p:nvPr/>
        </p:nvGrpSpPr>
        <p:grpSpPr>
          <a:xfrm>
            <a:off x="1127448" y="349999"/>
            <a:ext cx="10371905" cy="6158001"/>
            <a:chOff x="934865" y="536743"/>
            <a:chExt cx="10351216" cy="5893684"/>
          </a:xfrm>
        </p:grpSpPr>
        <p:grpSp>
          <p:nvGrpSpPr>
            <p:cNvPr id="2" name="Group 1">
              <a:extLst>
                <a:ext uri="{FF2B5EF4-FFF2-40B4-BE49-F238E27FC236}">
                  <a16:creationId xmlns:a16="http://schemas.microsoft.com/office/drawing/2014/main" id="{DF4C53AE-4E9A-BB41-ACB0-BD7E486638B7}"/>
                </a:ext>
              </a:extLst>
            </p:cNvPr>
            <p:cNvGrpSpPr/>
            <p:nvPr/>
          </p:nvGrpSpPr>
          <p:grpSpPr>
            <a:xfrm>
              <a:off x="1055440" y="920498"/>
              <a:ext cx="9785742" cy="999064"/>
              <a:chOff x="558730" y="983170"/>
              <a:chExt cx="8193670" cy="816940"/>
            </a:xfrm>
          </p:grpSpPr>
          <p:pic>
            <p:nvPicPr>
              <p:cNvPr id="19" name="Picture 18" descr="A picture containing drawing&#10;&#10;Description automatically generated">
                <a:extLst>
                  <a:ext uri="{FF2B5EF4-FFF2-40B4-BE49-F238E27FC236}">
                    <a16:creationId xmlns:a16="http://schemas.microsoft.com/office/drawing/2014/main" id="{66FC7085-D19F-5448-B4CE-C8F1A4C220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8730" y="1120400"/>
                <a:ext cx="639084" cy="453406"/>
              </a:xfrm>
              <a:prstGeom prst="rect">
                <a:avLst/>
              </a:prstGeom>
            </p:spPr>
          </p:pic>
          <p:pic>
            <p:nvPicPr>
              <p:cNvPr id="21" name="Picture 20" descr="A picture containing food&#10;&#10;Description automatically generated">
                <a:extLst>
                  <a:ext uri="{FF2B5EF4-FFF2-40B4-BE49-F238E27FC236}">
                    <a16:creationId xmlns:a16="http://schemas.microsoft.com/office/drawing/2014/main" id="{E08D2325-4506-E149-A30B-9C149BCCB0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5192" y="1045572"/>
                <a:ext cx="534178" cy="694219"/>
              </a:xfrm>
              <a:prstGeom prst="rect">
                <a:avLst/>
              </a:prstGeom>
            </p:spPr>
          </p:pic>
          <p:pic>
            <p:nvPicPr>
              <p:cNvPr id="23" name="Picture 22" descr="A close up of a logo&#10;&#10;Description automatically generated">
                <a:extLst>
                  <a:ext uri="{FF2B5EF4-FFF2-40B4-BE49-F238E27FC236}">
                    <a16:creationId xmlns:a16="http://schemas.microsoft.com/office/drawing/2014/main" id="{67B6F484-0839-AA46-939F-55B0C6BCE5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89338" y="1117541"/>
                <a:ext cx="1358054" cy="430813"/>
              </a:xfrm>
              <a:prstGeom prst="rect">
                <a:avLst/>
              </a:prstGeom>
            </p:spPr>
          </p:pic>
          <p:pic>
            <p:nvPicPr>
              <p:cNvPr id="25" name="Picture 24" descr="A picture containing food&#10;&#10;Description automatically generated">
                <a:extLst>
                  <a:ext uri="{FF2B5EF4-FFF2-40B4-BE49-F238E27FC236}">
                    <a16:creationId xmlns:a16="http://schemas.microsoft.com/office/drawing/2014/main" id="{942A42C1-9635-664C-864E-865AB1DB250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43095" y="983170"/>
                <a:ext cx="886710" cy="771797"/>
              </a:xfrm>
              <a:prstGeom prst="rect">
                <a:avLst/>
              </a:prstGeom>
            </p:spPr>
          </p:pic>
          <p:pic>
            <p:nvPicPr>
              <p:cNvPr id="27" name="Picture 26" descr="A close up of a logo&#10;&#10;Description automatically generated">
                <a:extLst>
                  <a:ext uri="{FF2B5EF4-FFF2-40B4-BE49-F238E27FC236}">
                    <a16:creationId xmlns:a16="http://schemas.microsoft.com/office/drawing/2014/main" id="{B37E72BD-4FB2-904B-AF6A-394BE1982BB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97135" y="1128288"/>
                <a:ext cx="1358054" cy="454738"/>
              </a:xfrm>
              <a:prstGeom prst="rect">
                <a:avLst/>
              </a:prstGeom>
            </p:spPr>
          </p:pic>
          <p:pic>
            <p:nvPicPr>
              <p:cNvPr id="29" name="Picture 28" descr="A close up of a logo&#10;&#10;Description automatically generated">
                <a:extLst>
                  <a:ext uri="{FF2B5EF4-FFF2-40B4-BE49-F238E27FC236}">
                    <a16:creationId xmlns:a16="http://schemas.microsoft.com/office/drawing/2014/main" id="{67970FC1-E4E0-D447-871F-A32B633CE19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11885" y="1105891"/>
                <a:ext cx="1087957" cy="467005"/>
              </a:xfrm>
              <a:prstGeom prst="rect">
                <a:avLst/>
              </a:prstGeom>
            </p:spPr>
          </p:pic>
          <p:pic>
            <p:nvPicPr>
              <p:cNvPr id="31" name="Picture 30" descr="A close up of a sign&#10;&#10;Description automatically generated">
                <a:extLst>
                  <a:ext uri="{FF2B5EF4-FFF2-40B4-BE49-F238E27FC236}">
                    <a16:creationId xmlns:a16="http://schemas.microsoft.com/office/drawing/2014/main" id="{D6EE178F-25DA-E441-9800-E63172DBD1F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946713" y="1105891"/>
                <a:ext cx="805687" cy="694219"/>
              </a:xfrm>
              <a:prstGeom prst="rect">
                <a:avLst/>
              </a:prstGeom>
            </p:spPr>
          </p:pic>
          <p:pic>
            <p:nvPicPr>
              <p:cNvPr id="33" name="Picture 32" descr="A close up of a sign&#10;&#10;Description automatically generated">
                <a:extLst>
                  <a:ext uri="{FF2B5EF4-FFF2-40B4-BE49-F238E27FC236}">
                    <a16:creationId xmlns:a16="http://schemas.microsoft.com/office/drawing/2014/main" id="{5017D71B-F3DF-8146-A108-8515D17B64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397250" y="1117151"/>
                <a:ext cx="992767" cy="455745"/>
              </a:xfrm>
              <a:prstGeom prst="rect">
                <a:avLst/>
              </a:prstGeom>
            </p:spPr>
          </p:pic>
        </p:grpSp>
        <p:grpSp>
          <p:nvGrpSpPr>
            <p:cNvPr id="10" name="Group 9">
              <a:extLst>
                <a:ext uri="{FF2B5EF4-FFF2-40B4-BE49-F238E27FC236}">
                  <a16:creationId xmlns:a16="http://schemas.microsoft.com/office/drawing/2014/main" id="{B03CC537-B512-BA4A-BBB8-A831D4A05C6A}"/>
                </a:ext>
              </a:extLst>
            </p:cNvPr>
            <p:cNvGrpSpPr/>
            <p:nvPr/>
          </p:nvGrpSpPr>
          <p:grpSpPr>
            <a:xfrm>
              <a:off x="1043680" y="3635016"/>
              <a:ext cx="9912800" cy="908120"/>
              <a:chOff x="558730" y="3470798"/>
              <a:chExt cx="9912800" cy="908120"/>
            </a:xfrm>
          </p:grpSpPr>
          <p:pic>
            <p:nvPicPr>
              <p:cNvPr id="53" name="Picture 52" descr="A screenshot of a cell phone&#10;&#10;Description automatically generated">
                <a:extLst>
                  <a:ext uri="{FF2B5EF4-FFF2-40B4-BE49-F238E27FC236}">
                    <a16:creationId xmlns:a16="http://schemas.microsoft.com/office/drawing/2014/main" id="{550DE9BC-ABA2-C845-843D-4E7F4B36081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58730" y="3530232"/>
                <a:ext cx="902206" cy="822712"/>
              </a:xfrm>
              <a:prstGeom prst="rect">
                <a:avLst/>
              </a:prstGeom>
            </p:spPr>
          </p:pic>
          <p:pic>
            <p:nvPicPr>
              <p:cNvPr id="55" name="Picture 54" descr="A close up of a logo&#10;&#10;Description automatically generated">
                <a:extLst>
                  <a:ext uri="{FF2B5EF4-FFF2-40B4-BE49-F238E27FC236}">
                    <a16:creationId xmlns:a16="http://schemas.microsoft.com/office/drawing/2014/main" id="{BCC98FF2-8412-3849-931E-D0B324551D4E}"/>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640620" y="3583348"/>
                <a:ext cx="610956" cy="795570"/>
              </a:xfrm>
              <a:prstGeom prst="rect">
                <a:avLst/>
              </a:prstGeom>
            </p:spPr>
          </p:pic>
          <p:pic>
            <p:nvPicPr>
              <p:cNvPr id="57" name="Picture 56" descr="A close up of a logo&#10;&#10;Description automatically generated">
                <a:extLst>
                  <a:ext uri="{FF2B5EF4-FFF2-40B4-BE49-F238E27FC236}">
                    <a16:creationId xmlns:a16="http://schemas.microsoft.com/office/drawing/2014/main" id="{A2F36A9F-4589-0142-8980-0B57C5C520DC}"/>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418589" y="3592555"/>
                <a:ext cx="1082482" cy="687242"/>
              </a:xfrm>
              <a:prstGeom prst="rect">
                <a:avLst/>
              </a:prstGeom>
            </p:spPr>
          </p:pic>
          <p:pic>
            <p:nvPicPr>
              <p:cNvPr id="59" name="Picture 58" descr="A close up of a sign&#10;&#10;Description automatically generated">
                <a:extLst>
                  <a:ext uri="{FF2B5EF4-FFF2-40B4-BE49-F238E27FC236}">
                    <a16:creationId xmlns:a16="http://schemas.microsoft.com/office/drawing/2014/main" id="{3317B725-CE4B-6047-881D-8202F8A01FC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406485" y="3661776"/>
                <a:ext cx="902206" cy="484584"/>
              </a:xfrm>
              <a:prstGeom prst="rect">
                <a:avLst/>
              </a:prstGeom>
            </p:spPr>
          </p:pic>
          <p:pic>
            <p:nvPicPr>
              <p:cNvPr id="61" name="Picture 60" descr="A close up of a sign&#10;&#10;Description automatically generated">
                <a:extLst>
                  <a:ext uri="{FF2B5EF4-FFF2-40B4-BE49-F238E27FC236}">
                    <a16:creationId xmlns:a16="http://schemas.microsoft.com/office/drawing/2014/main" id="{990F6CFA-5CBF-7A4A-8B84-7B3BE2252445}"/>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481315" y="3592555"/>
                <a:ext cx="701891" cy="655369"/>
              </a:xfrm>
              <a:prstGeom prst="rect">
                <a:avLst/>
              </a:prstGeom>
            </p:spPr>
          </p:pic>
          <p:pic>
            <p:nvPicPr>
              <p:cNvPr id="63" name="Picture 62" descr="A drawing of a face&#10;&#10;Description automatically generated">
                <a:extLst>
                  <a:ext uri="{FF2B5EF4-FFF2-40B4-BE49-F238E27FC236}">
                    <a16:creationId xmlns:a16="http://schemas.microsoft.com/office/drawing/2014/main" id="{77436B5A-A162-404D-8689-BCF1A20A819D}"/>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813828" y="3470798"/>
                <a:ext cx="657702" cy="710363"/>
              </a:xfrm>
              <a:prstGeom prst="rect">
                <a:avLst/>
              </a:prstGeom>
            </p:spPr>
          </p:pic>
          <p:pic>
            <p:nvPicPr>
              <p:cNvPr id="65" name="Picture 64" descr="A close up of a sign&#10;&#10;Description automatically generated">
                <a:extLst>
                  <a:ext uri="{FF2B5EF4-FFF2-40B4-BE49-F238E27FC236}">
                    <a16:creationId xmlns:a16="http://schemas.microsoft.com/office/drawing/2014/main" id="{927E223B-B82C-834F-AC48-261EACAB5A0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8499456" y="3720243"/>
                <a:ext cx="1129360" cy="347941"/>
              </a:xfrm>
              <a:prstGeom prst="rect">
                <a:avLst/>
              </a:prstGeom>
            </p:spPr>
          </p:pic>
          <p:pic>
            <p:nvPicPr>
              <p:cNvPr id="67" name="Picture 66" descr="A drawing of a face&#10;&#10;Description automatically generated">
                <a:extLst>
                  <a:ext uri="{FF2B5EF4-FFF2-40B4-BE49-F238E27FC236}">
                    <a16:creationId xmlns:a16="http://schemas.microsoft.com/office/drawing/2014/main" id="{AA231F15-ED43-9C4B-A7E1-63C1B3B8E3D4}"/>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4681150" y="3720243"/>
                <a:ext cx="1576887" cy="377634"/>
              </a:xfrm>
              <a:prstGeom prst="rect">
                <a:avLst/>
              </a:prstGeom>
            </p:spPr>
          </p:pic>
          <p:pic>
            <p:nvPicPr>
              <p:cNvPr id="69" name="Picture 68" descr="A picture containing food, drawing&#10;&#10;Description automatically generated">
                <a:extLst>
                  <a:ext uri="{FF2B5EF4-FFF2-40B4-BE49-F238E27FC236}">
                    <a16:creationId xmlns:a16="http://schemas.microsoft.com/office/drawing/2014/main" id="{A60DCFD6-C585-1C46-842A-6E4A1B35FB60}"/>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2437335" y="3628955"/>
                <a:ext cx="887574" cy="655369"/>
              </a:xfrm>
              <a:prstGeom prst="rect">
                <a:avLst/>
              </a:prstGeom>
            </p:spPr>
          </p:pic>
        </p:grpSp>
        <p:sp>
          <p:nvSpPr>
            <p:cNvPr id="110" name="Rectangle 109">
              <a:extLst>
                <a:ext uri="{FF2B5EF4-FFF2-40B4-BE49-F238E27FC236}">
                  <a16:creationId xmlns:a16="http://schemas.microsoft.com/office/drawing/2014/main" id="{59F19D8E-FA54-1545-B104-885A813FC413}"/>
                </a:ext>
              </a:extLst>
            </p:cNvPr>
            <p:cNvSpPr/>
            <p:nvPr/>
          </p:nvSpPr>
          <p:spPr>
            <a:xfrm>
              <a:off x="937498" y="1792214"/>
              <a:ext cx="3061272" cy="446391"/>
            </a:xfrm>
            <a:prstGeom prst="rect">
              <a:avLst/>
            </a:prstGeom>
          </p:spPr>
          <p:txBody>
            <a:bodyPr wrap="square">
              <a:spAutoFit/>
            </a:bodyPr>
            <a:lstStyle/>
            <a:p>
              <a:pPr>
                <a:lnSpc>
                  <a:spcPct val="150000"/>
                </a:lnSpc>
                <a:spcAft>
                  <a:spcPts val="400"/>
                </a:spcAft>
              </a:pPr>
              <a:r>
                <a:rPr lang="en-US" dirty="0">
                  <a:solidFill>
                    <a:srgbClr val="00B9E4"/>
                  </a:solidFill>
                  <a:cs typeface="Calibri Light" panose="020F0302020204030204" pitchFamily="34" charset="0"/>
                </a:rPr>
                <a:t>Crown Research Institutes</a:t>
              </a:r>
            </a:p>
          </p:txBody>
        </p:sp>
        <p:sp>
          <p:nvSpPr>
            <p:cNvPr id="111" name="Rectangle 110">
              <a:extLst>
                <a:ext uri="{FF2B5EF4-FFF2-40B4-BE49-F238E27FC236}">
                  <a16:creationId xmlns:a16="http://schemas.microsoft.com/office/drawing/2014/main" id="{7342E667-4D5B-B341-BEC8-F0850D9EA998}"/>
                </a:ext>
              </a:extLst>
            </p:cNvPr>
            <p:cNvSpPr/>
            <p:nvPr/>
          </p:nvSpPr>
          <p:spPr>
            <a:xfrm>
              <a:off x="934865" y="536743"/>
              <a:ext cx="1304034" cy="444918"/>
            </a:xfrm>
            <a:prstGeom prst="rect">
              <a:avLst/>
            </a:prstGeom>
          </p:spPr>
          <p:txBody>
            <a:bodyPr wrap="none">
              <a:spAutoFit/>
            </a:bodyPr>
            <a:lstStyle/>
            <a:p>
              <a:pPr>
                <a:lnSpc>
                  <a:spcPct val="150000"/>
                </a:lnSpc>
                <a:spcAft>
                  <a:spcPts val="400"/>
                </a:spcAft>
              </a:pPr>
              <a:r>
                <a:rPr lang="en-US" dirty="0">
                  <a:solidFill>
                    <a:srgbClr val="00B9E4"/>
                  </a:solidFill>
                  <a:cs typeface="Calibri Light" panose="020F0302020204030204" pitchFamily="34" charset="0"/>
                </a:rPr>
                <a:t>Universities</a:t>
              </a:r>
            </a:p>
          </p:txBody>
        </p:sp>
        <p:sp>
          <p:nvSpPr>
            <p:cNvPr id="112" name="Rectangle 111">
              <a:extLst>
                <a:ext uri="{FF2B5EF4-FFF2-40B4-BE49-F238E27FC236}">
                  <a16:creationId xmlns:a16="http://schemas.microsoft.com/office/drawing/2014/main" id="{EF04B8DE-D0DE-CD4D-AEB3-056D1E6AF420}"/>
                </a:ext>
              </a:extLst>
            </p:cNvPr>
            <p:cNvSpPr/>
            <p:nvPr/>
          </p:nvSpPr>
          <p:spPr>
            <a:xfrm>
              <a:off x="934865" y="3145288"/>
              <a:ext cx="5400510" cy="444304"/>
            </a:xfrm>
            <a:prstGeom prst="rect">
              <a:avLst/>
            </a:prstGeom>
          </p:spPr>
          <p:txBody>
            <a:bodyPr wrap="square">
              <a:spAutoFit/>
            </a:bodyPr>
            <a:lstStyle/>
            <a:p>
              <a:pPr>
                <a:lnSpc>
                  <a:spcPct val="150000"/>
                </a:lnSpc>
                <a:spcAft>
                  <a:spcPts val="400"/>
                </a:spcAft>
              </a:pPr>
              <a:r>
                <a:rPr lang="en-US" dirty="0">
                  <a:solidFill>
                    <a:srgbClr val="00B9E4"/>
                  </a:solidFill>
                  <a:cs typeface="Calibri Light" panose="020F0302020204030204" pitchFamily="34" charset="0"/>
                </a:rPr>
                <a:t>Institutes of Technology, Polytechnics and Wānanga</a:t>
              </a:r>
            </a:p>
          </p:txBody>
        </p:sp>
        <p:sp>
          <p:nvSpPr>
            <p:cNvPr id="113" name="Rectangle 112">
              <a:extLst>
                <a:ext uri="{FF2B5EF4-FFF2-40B4-BE49-F238E27FC236}">
                  <a16:creationId xmlns:a16="http://schemas.microsoft.com/office/drawing/2014/main" id="{E85CE692-1A47-A942-83AC-BAD9A26286DF}"/>
                </a:ext>
              </a:extLst>
            </p:cNvPr>
            <p:cNvSpPr/>
            <p:nvPr/>
          </p:nvSpPr>
          <p:spPr>
            <a:xfrm>
              <a:off x="957938" y="4624609"/>
              <a:ext cx="3107398" cy="444918"/>
            </a:xfrm>
            <a:prstGeom prst="rect">
              <a:avLst/>
            </a:prstGeom>
          </p:spPr>
          <p:txBody>
            <a:bodyPr wrap="none">
              <a:spAutoFit/>
            </a:bodyPr>
            <a:lstStyle/>
            <a:p>
              <a:pPr>
                <a:lnSpc>
                  <a:spcPct val="150000"/>
                </a:lnSpc>
                <a:spcAft>
                  <a:spcPts val="400"/>
                </a:spcAft>
              </a:pPr>
              <a:r>
                <a:rPr lang="en-US" dirty="0">
                  <a:solidFill>
                    <a:srgbClr val="00B9E4"/>
                  </a:solidFill>
                  <a:cs typeface="Calibri Light" panose="020F0302020204030204" pitchFamily="34" charset="0"/>
                </a:rPr>
                <a:t>Research and Education Sector</a:t>
              </a:r>
            </a:p>
          </p:txBody>
        </p:sp>
        <p:grpSp>
          <p:nvGrpSpPr>
            <p:cNvPr id="8" name="Group 7">
              <a:extLst>
                <a:ext uri="{FF2B5EF4-FFF2-40B4-BE49-F238E27FC236}">
                  <a16:creationId xmlns:a16="http://schemas.microsoft.com/office/drawing/2014/main" id="{5F1379CA-BDAD-0F47-838E-4D4CD72F8A59}"/>
                </a:ext>
              </a:extLst>
            </p:cNvPr>
            <p:cNvGrpSpPr/>
            <p:nvPr/>
          </p:nvGrpSpPr>
          <p:grpSpPr>
            <a:xfrm>
              <a:off x="1043286" y="2332513"/>
              <a:ext cx="9782002" cy="818752"/>
              <a:chOff x="562470" y="2321246"/>
              <a:chExt cx="9782002" cy="818752"/>
            </a:xfrm>
          </p:grpSpPr>
          <p:pic>
            <p:nvPicPr>
              <p:cNvPr id="9" name="Picture 8" descr="A picture containing drawing&#10;&#10;Description automatically generated">
                <a:extLst>
                  <a:ext uri="{FF2B5EF4-FFF2-40B4-BE49-F238E27FC236}">
                    <a16:creationId xmlns:a16="http://schemas.microsoft.com/office/drawing/2014/main" id="{13B9F36A-7177-B342-8DF6-9FD726250E47}"/>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8583969" y="2559048"/>
                <a:ext cx="1760503" cy="402579"/>
              </a:xfrm>
              <a:prstGeom prst="rect">
                <a:avLst/>
              </a:prstGeom>
            </p:spPr>
          </p:pic>
          <p:pic>
            <p:nvPicPr>
              <p:cNvPr id="5" name="Picture 4" descr="A picture containing food, drawing&#10;&#10;Description automatically generated">
                <a:extLst>
                  <a:ext uri="{FF2B5EF4-FFF2-40B4-BE49-F238E27FC236}">
                    <a16:creationId xmlns:a16="http://schemas.microsoft.com/office/drawing/2014/main" id="{4263CFAD-2671-AC45-BD2F-4754A0670A9F}"/>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3482047" y="2321246"/>
                <a:ext cx="567368" cy="818752"/>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0D68A938-E02A-6240-B065-3CB5E1DAA5A1}"/>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261971" y="2482345"/>
                <a:ext cx="1098541" cy="426143"/>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94CEAD88-5275-7749-9D80-F16B77A60E62}"/>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562470" y="2454196"/>
                <a:ext cx="1547116" cy="426143"/>
              </a:xfrm>
              <a:prstGeom prst="rect">
                <a:avLst/>
              </a:prstGeom>
            </p:spPr>
          </p:pic>
          <p:pic>
            <p:nvPicPr>
              <p:cNvPr id="13" name="Picture 12" descr="A picture containing drawing&#10;&#10;Description automatically generated">
                <a:extLst>
                  <a:ext uri="{FF2B5EF4-FFF2-40B4-BE49-F238E27FC236}">
                    <a16:creationId xmlns:a16="http://schemas.microsoft.com/office/drawing/2014/main" id="{8A6BDCE1-CB4B-C245-9292-F84F791A9067}"/>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5624906" y="2474889"/>
                <a:ext cx="1292981" cy="473704"/>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A83E1820-009D-2B40-97A0-58096E368477}"/>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039422" y="2417549"/>
                <a:ext cx="1422710" cy="531044"/>
              </a:xfrm>
              <a:prstGeom prst="rect">
                <a:avLst/>
              </a:prstGeom>
            </p:spPr>
          </p:pic>
          <p:pic>
            <p:nvPicPr>
              <p:cNvPr id="17" name="Picture 16" descr="A picture containing drawing&#10;&#10;Description automatically generated">
                <a:extLst>
                  <a:ext uri="{FF2B5EF4-FFF2-40B4-BE49-F238E27FC236}">
                    <a16:creationId xmlns:a16="http://schemas.microsoft.com/office/drawing/2014/main" id="{8D4D8445-DB6A-9B43-AD78-5EDE82DC7B4E}"/>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4170951" y="2482404"/>
                <a:ext cx="1332419" cy="448601"/>
              </a:xfrm>
              <a:prstGeom prst="rect">
                <a:avLst/>
              </a:prstGeom>
            </p:spPr>
          </p:pic>
        </p:grpSp>
        <p:grpSp>
          <p:nvGrpSpPr>
            <p:cNvPr id="22" name="Group 21">
              <a:extLst>
                <a:ext uri="{FF2B5EF4-FFF2-40B4-BE49-F238E27FC236}">
                  <a16:creationId xmlns:a16="http://schemas.microsoft.com/office/drawing/2014/main" id="{B38B0350-FD0E-CA45-A51C-B32F76BD5771}"/>
                </a:ext>
              </a:extLst>
            </p:cNvPr>
            <p:cNvGrpSpPr/>
            <p:nvPr/>
          </p:nvGrpSpPr>
          <p:grpSpPr>
            <a:xfrm>
              <a:off x="966242" y="5115797"/>
              <a:ext cx="10319839" cy="1314630"/>
              <a:chOff x="464986" y="4997749"/>
              <a:chExt cx="10319839" cy="1314630"/>
            </a:xfrm>
          </p:grpSpPr>
          <p:pic>
            <p:nvPicPr>
              <p:cNvPr id="93" name="Picture 92" descr="A picture containing drawing, table&#10;&#10;Description automatically generated">
                <a:extLst>
                  <a:ext uri="{FF2B5EF4-FFF2-40B4-BE49-F238E27FC236}">
                    <a16:creationId xmlns:a16="http://schemas.microsoft.com/office/drawing/2014/main" id="{EE4291E0-2E52-164A-B478-B61502039679}"/>
                  </a:ext>
                </a:extLst>
              </p:cNvPr>
              <p:cNvPicPr>
                <a:picLocks noChangeAspect="1"/>
              </p:cNvPicPr>
              <p:nvPr/>
            </p:nvPicPr>
            <p:blipFill rotWithShape="1">
              <a:blip r:embed="rId27" cstate="screen">
                <a:extLst>
                  <a:ext uri="{28A0092B-C50C-407E-A947-70E740481C1C}">
                    <a14:useLocalDpi xmlns:a14="http://schemas.microsoft.com/office/drawing/2010/main"/>
                  </a:ext>
                </a:extLst>
              </a:blip>
              <a:srcRect/>
              <a:stretch/>
            </p:blipFill>
            <p:spPr>
              <a:xfrm>
                <a:off x="1601081" y="4997749"/>
                <a:ext cx="522527" cy="561285"/>
              </a:xfrm>
              <a:prstGeom prst="rect">
                <a:avLst/>
              </a:prstGeom>
            </p:spPr>
          </p:pic>
          <p:pic>
            <p:nvPicPr>
              <p:cNvPr id="73" name="Picture 72" descr="A picture containing drawing&#10;&#10;Description automatically generated">
                <a:extLst>
                  <a:ext uri="{FF2B5EF4-FFF2-40B4-BE49-F238E27FC236}">
                    <a16:creationId xmlns:a16="http://schemas.microsoft.com/office/drawing/2014/main" id="{EBE54B92-B9A6-DA4A-AF72-20E549297F3F}"/>
                  </a:ext>
                </a:extLst>
              </p:cNvPr>
              <p:cNvPicPr>
                <a:picLocks noChangeAspect="1"/>
              </p:cNvPicPr>
              <p:nvPr/>
            </p:nvPicPr>
            <p:blipFill rotWithShape="1">
              <a:blip r:embed="rId28" cstate="screen">
                <a:extLst>
                  <a:ext uri="{28A0092B-C50C-407E-A947-70E740481C1C}">
                    <a14:useLocalDpi xmlns:a14="http://schemas.microsoft.com/office/drawing/2010/main"/>
                  </a:ext>
                </a:extLst>
              </a:blip>
              <a:srcRect/>
              <a:stretch/>
            </p:blipFill>
            <p:spPr>
              <a:xfrm>
                <a:off x="9621579" y="5093146"/>
                <a:ext cx="1163246" cy="425114"/>
              </a:xfrm>
              <a:prstGeom prst="rect">
                <a:avLst/>
              </a:prstGeom>
            </p:spPr>
          </p:pic>
          <p:pic>
            <p:nvPicPr>
              <p:cNvPr id="75" name="Picture 74" descr="A close up of a sign&#10;&#10;Description automatically generated">
                <a:extLst>
                  <a:ext uri="{FF2B5EF4-FFF2-40B4-BE49-F238E27FC236}">
                    <a16:creationId xmlns:a16="http://schemas.microsoft.com/office/drawing/2014/main" id="{3C969425-D287-C049-B64A-B2EDA8C5C817}"/>
                  </a:ext>
                </a:extLst>
              </p:cNvPr>
              <p:cNvPicPr>
                <a:picLocks noChangeAspect="1"/>
              </p:cNvPicPr>
              <p:nvPr/>
            </p:nvPicPr>
            <p:blipFill>
              <a:blip r:embed="rId29" cstate="screen">
                <a:extLst>
                  <a:ext uri="{28A0092B-C50C-407E-A947-70E740481C1C}">
                    <a14:useLocalDpi xmlns:a14="http://schemas.microsoft.com/office/drawing/2010/main"/>
                  </a:ext>
                </a:extLst>
              </a:blip>
              <a:stretch>
                <a:fillRect/>
              </a:stretch>
            </p:blipFill>
            <p:spPr>
              <a:xfrm>
                <a:off x="2959722" y="5697650"/>
                <a:ext cx="813887" cy="440493"/>
              </a:xfrm>
              <a:prstGeom prst="rect">
                <a:avLst/>
              </a:prstGeom>
            </p:spPr>
          </p:pic>
          <p:pic>
            <p:nvPicPr>
              <p:cNvPr id="77" name="Picture 76" descr="A picture containing drawing&#10;&#10;Description automatically generated">
                <a:extLst>
                  <a:ext uri="{FF2B5EF4-FFF2-40B4-BE49-F238E27FC236}">
                    <a16:creationId xmlns:a16="http://schemas.microsoft.com/office/drawing/2014/main" id="{7C014DC4-78C7-C74A-83FB-FB958DD43965}"/>
                  </a:ext>
                </a:extLst>
              </p:cNvPr>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464986" y="5140800"/>
                <a:ext cx="1094648" cy="424797"/>
              </a:xfrm>
              <a:prstGeom prst="rect">
                <a:avLst/>
              </a:prstGeom>
            </p:spPr>
          </p:pic>
          <p:pic>
            <p:nvPicPr>
              <p:cNvPr id="79" name="Picture 78" descr="A close up of a sign&#10;&#10;Description automatically generated">
                <a:extLst>
                  <a:ext uri="{FF2B5EF4-FFF2-40B4-BE49-F238E27FC236}">
                    <a16:creationId xmlns:a16="http://schemas.microsoft.com/office/drawing/2014/main" id="{A5E11B98-E366-E546-80A5-10E4291B434E}"/>
                  </a:ext>
                </a:extLst>
              </p:cNvPr>
              <p:cNvPicPr>
                <a:picLocks noChangeAspect="1"/>
              </p:cNvPicPr>
              <p:nvPr/>
            </p:nvPicPr>
            <p:blipFill>
              <a:blip r:embed="rId31" cstate="screen">
                <a:extLst>
                  <a:ext uri="{28A0092B-C50C-407E-A947-70E740481C1C}">
                    <a14:useLocalDpi xmlns:a14="http://schemas.microsoft.com/office/drawing/2010/main"/>
                  </a:ext>
                </a:extLst>
              </a:blip>
              <a:stretch>
                <a:fillRect/>
              </a:stretch>
            </p:blipFill>
            <p:spPr>
              <a:xfrm>
                <a:off x="8807219" y="5063289"/>
                <a:ext cx="617807" cy="488844"/>
              </a:xfrm>
              <a:prstGeom prst="rect">
                <a:avLst/>
              </a:prstGeom>
            </p:spPr>
          </p:pic>
          <p:pic>
            <p:nvPicPr>
              <p:cNvPr id="81" name="Picture 80" descr="A close up of a logo&#10;&#10;Description automatically generated">
                <a:extLst>
                  <a:ext uri="{FF2B5EF4-FFF2-40B4-BE49-F238E27FC236}">
                    <a16:creationId xmlns:a16="http://schemas.microsoft.com/office/drawing/2014/main" id="{7EF8E6BC-48BE-B144-A06A-752A7A151AE7}"/>
                  </a:ext>
                </a:extLst>
              </p:cNvPr>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6884737" y="5132133"/>
                <a:ext cx="1721311" cy="371941"/>
              </a:xfrm>
              <a:prstGeom prst="rect">
                <a:avLst/>
              </a:prstGeom>
            </p:spPr>
          </p:pic>
          <p:pic>
            <p:nvPicPr>
              <p:cNvPr id="87" name="Picture 86" descr="A close up of a logo&#10;&#10;Description automatically generated">
                <a:extLst>
                  <a:ext uri="{FF2B5EF4-FFF2-40B4-BE49-F238E27FC236}">
                    <a16:creationId xmlns:a16="http://schemas.microsoft.com/office/drawing/2014/main" id="{91EE8CAF-4F9A-A143-B7E0-5C79E4E4B020}"/>
                  </a:ext>
                </a:extLst>
              </p:cNvPr>
              <p:cNvPicPr>
                <a:picLocks noChangeAspect="1"/>
              </p:cNvPicPr>
              <p:nvPr/>
            </p:nvPicPr>
            <p:blipFill>
              <a:blip r:embed="rId33" cstate="screen">
                <a:extLst>
                  <a:ext uri="{28A0092B-C50C-407E-A947-70E740481C1C}">
                    <a14:useLocalDpi xmlns:a14="http://schemas.microsoft.com/office/drawing/2010/main"/>
                  </a:ext>
                </a:extLst>
              </a:blip>
              <a:stretch>
                <a:fillRect/>
              </a:stretch>
            </p:blipFill>
            <p:spPr>
              <a:xfrm>
                <a:off x="508794" y="5738414"/>
                <a:ext cx="1108514" cy="488844"/>
              </a:xfrm>
              <a:prstGeom prst="rect">
                <a:avLst/>
              </a:prstGeom>
            </p:spPr>
          </p:pic>
          <p:pic>
            <p:nvPicPr>
              <p:cNvPr id="71" name="Picture 70" descr="A picture containing bird, tree, flower&#10;&#10;Description automatically generated">
                <a:extLst>
                  <a:ext uri="{FF2B5EF4-FFF2-40B4-BE49-F238E27FC236}">
                    <a16:creationId xmlns:a16="http://schemas.microsoft.com/office/drawing/2014/main" id="{7F2D7A42-C75F-8E49-8E10-5A33F8C3116A}"/>
                  </a:ext>
                </a:extLst>
              </p:cNvPr>
              <p:cNvPicPr>
                <a:picLocks noChangeAspect="1"/>
              </p:cNvPicPr>
              <p:nvPr/>
            </p:nvPicPr>
            <p:blipFill rotWithShape="1">
              <a:blip r:embed="rId34" cstate="screen">
                <a:extLst>
                  <a:ext uri="{28A0092B-C50C-407E-A947-70E740481C1C}">
                    <a14:useLocalDpi xmlns:a14="http://schemas.microsoft.com/office/drawing/2010/main"/>
                  </a:ext>
                </a:extLst>
              </a:blip>
              <a:srcRect/>
              <a:stretch/>
            </p:blipFill>
            <p:spPr>
              <a:xfrm>
                <a:off x="8257483" y="5779417"/>
                <a:ext cx="1364095" cy="306343"/>
              </a:xfrm>
              <a:prstGeom prst="rect">
                <a:avLst/>
              </a:prstGeom>
            </p:spPr>
          </p:pic>
          <p:pic>
            <p:nvPicPr>
              <p:cNvPr id="83" name="Picture 82" descr="A close up of a logo&#10;&#10;Description automatically generated">
                <a:extLst>
                  <a:ext uri="{FF2B5EF4-FFF2-40B4-BE49-F238E27FC236}">
                    <a16:creationId xmlns:a16="http://schemas.microsoft.com/office/drawing/2014/main" id="{51F576B7-3EA4-0F4D-984C-A3DEF217E809}"/>
                  </a:ext>
                </a:extLst>
              </p:cNvPr>
              <p:cNvPicPr>
                <a:picLocks noChangeAspect="1"/>
              </p:cNvPicPr>
              <p:nvPr/>
            </p:nvPicPr>
            <p:blipFill>
              <a:blip r:embed="rId35" cstate="screen">
                <a:extLst>
                  <a:ext uri="{28A0092B-C50C-407E-A947-70E740481C1C}">
                    <a14:useLocalDpi xmlns:a14="http://schemas.microsoft.com/office/drawing/2010/main"/>
                  </a:ext>
                </a:extLst>
              </a:blip>
              <a:stretch>
                <a:fillRect/>
              </a:stretch>
            </p:blipFill>
            <p:spPr>
              <a:xfrm>
                <a:off x="5639657" y="5673196"/>
                <a:ext cx="1406615" cy="495561"/>
              </a:xfrm>
              <a:prstGeom prst="rect">
                <a:avLst/>
              </a:prstGeom>
            </p:spPr>
          </p:pic>
          <p:pic>
            <p:nvPicPr>
              <p:cNvPr id="91" name="Picture 90" descr="A picture containing bird&#10;&#10;Description automatically generated">
                <a:extLst>
                  <a:ext uri="{FF2B5EF4-FFF2-40B4-BE49-F238E27FC236}">
                    <a16:creationId xmlns:a16="http://schemas.microsoft.com/office/drawing/2014/main" id="{7E8D3F80-455D-4F40-B34A-37DE3526BBE5}"/>
                  </a:ext>
                </a:extLst>
              </p:cNvPr>
              <p:cNvPicPr>
                <a:picLocks noChangeAspect="1"/>
              </p:cNvPicPr>
              <p:nvPr/>
            </p:nvPicPr>
            <p:blipFill rotWithShape="1">
              <a:blip r:embed="rId36" cstate="screen">
                <a:extLst>
                  <a:ext uri="{28A0092B-C50C-407E-A947-70E740481C1C}">
                    <a14:useLocalDpi xmlns:a14="http://schemas.microsoft.com/office/drawing/2010/main"/>
                  </a:ext>
                </a:extLst>
              </a:blip>
              <a:srcRect/>
              <a:stretch/>
            </p:blipFill>
            <p:spPr>
              <a:xfrm>
                <a:off x="7171139" y="5530472"/>
                <a:ext cx="961477" cy="781907"/>
              </a:xfrm>
              <a:prstGeom prst="rect">
                <a:avLst/>
              </a:prstGeom>
            </p:spPr>
          </p:pic>
          <p:pic>
            <p:nvPicPr>
              <p:cNvPr id="95" name="Picture 94" descr="A picture containing bird, flower&#10;&#10;Description automatically generated">
                <a:extLst>
                  <a:ext uri="{FF2B5EF4-FFF2-40B4-BE49-F238E27FC236}">
                    <a16:creationId xmlns:a16="http://schemas.microsoft.com/office/drawing/2014/main" id="{B8AE7B38-3551-D740-B7D3-EE4B9FF9F8A5}"/>
                  </a:ext>
                </a:extLst>
              </p:cNvPr>
              <p:cNvPicPr>
                <a:picLocks noChangeAspect="1"/>
              </p:cNvPicPr>
              <p:nvPr/>
            </p:nvPicPr>
            <p:blipFill rotWithShape="1">
              <a:blip r:embed="rId37" cstate="screen">
                <a:extLst>
                  <a:ext uri="{28A0092B-C50C-407E-A947-70E740481C1C}">
                    <a14:useLocalDpi xmlns:a14="http://schemas.microsoft.com/office/drawing/2010/main"/>
                  </a:ext>
                </a:extLst>
              </a:blip>
              <a:srcRect/>
              <a:stretch/>
            </p:blipFill>
            <p:spPr>
              <a:xfrm>
                <a:off x="3889052" y="5753462"/>
                <a:ext cx="1625737" cy="384681"/>
              </a:xfrm>
              <a:prstGeom prst="rect">
                <a:avLst/>
              </a:prstGeom>
            </p:spPr>
          </p:pic>
          <p:pic>
            <p:nvPicPr>
              <p:cNvPr id="99" name="Picture 98" descr="A close up of a logo&#10;&#10;Description automatically generated">
                <a:extLst>
                  <a:ext uri="{FF2B5EF4-FFF2-40B4-BE49-F238E27FC236}">
                    <a16:creationId xmlns:a16="http://schemas.microsoft.com/office/drawing/2014/main" id="{3D75F769-ACDF-0E48-8F5D-C9945B2813E1}"/>
                  </a:ext>
                </a:extLst>
              </p:cNvPr>
              <p:cNvPicPr>
                <a:picLocks noChangeAspect="1"/>
              </p:cNvPicPr>
              <p:nvPr/>
            </p:nvPicPr>
            <p:blipFill>
              <a:blip r:embed="rId38" cstate="screen">
                <a:extLst>
                  <a:ext uri="{28A0092B-C50C-407E-A947-70E740481C1C}">
                    <a14:useLocalDpi xmlns:a14="http://schemas.microsoft.com/office/drawing/2010/main"/>
                  </a:ext>
                </a:extLst>
              </a:blip>
              <a:stretch>
                <a:fillRect/>
              </a:stretch>
            </p:blipFill>
            <p:spPr>
              <a:xfrm>
                <a:off x="2378535" y="5163854"/>
                <a:ext cx="1327378" cy="324229"/>
              </a:xfrm>
              <a:prstGeom prst="rect">
                <a:avLst/>
              </a:prstGeom>
            </p:spPr>
          </p:pic>
          <p:pic>
            <p:nvPicPr>
              <p:cNvPr id="101" name="Picture 100" descr="A close up of a logo&#10;&#10;Description automatically generated">
                <a:extLst>
                  <a:ext uri="{FF2B5EF4-FFF2-40B4-BE49-F238E27FC236}">
                    <a16:creationId xmlns:a16="http://schemas.microsoft.com/office/drawing/2014/main" id="{F7856827-5B01-3D47-8AD7-BFD55A552D7A}"/>
                  </a:ext>
                </a:extLst>
              </p:cNvPr>
              <p:cNvPicPr>
                <a:picLocks noChangeAspect="1"/>
              </p:cNvPicPr>
              <p:nvPr/>
            </p:nvPicPr>
            <p:blipFill rotWithShape="1">
              <a:blip r:embed="rId39" cstate="screen">
                <a:extLst>
                  <a:ext uri="{28A0092B-C50C-407E-A947-70E740481C1C}">
                    <a14:useLocalDpi xmlns:a14="http://schemas.microsoft.com/office/drawing/2010/main"/>
                  </a:ext>
                </a:extLst>
              </a:blip>
              <a:srcRect/>
              <a:stretch/>
            </p:blipFill>
            <p:spPr>
              <a:xfrm>
                <a:off x="1732751" y="5707018"/>
                <a:ext cx="1111528" cy="488844"/>
              </a:xfrm>
              <a:prstGeom prst="rect">
                <a:avLst/>
              </a:prstGeom>
            </p:spPr>
          </p:pic>
          <p:pic>
            <p:nvPicPr>
              <p:cNvPr id="103" name="Picture 102" descr="A picture containing clock&#10;&#10;Description automatically generated">
                <a:extLst>
                  <a:ext uri="{FF2B5EF4-FFF2-40B4-BE49-F238E27FC236}">
                    <a16:creationId xmlns:a16="http://schemas.microsoft.com/office/drawing/2014/main" id="{6567794A-E0EF-FB47-A2B4-2B21EAC1A1A4}"/>
                  </a:ext>
                </a:extLst>
              </p:cNvPr>
              <p:cNvPicPr>
                <a:picLocks noChangeAspect="1"/>
              </p:cNvPicPr>
              <p:nvPr/>
            </p:nvPicPr>
            <p:blipFill>
              <a:blip r:embed="rId40" cstate="screen">
                <a:extLst>
                  <a:ext uri="{28A0092B-C50C-407E-A947-70E740481C1C}">
                    <a14:useLocalDpi xmlns:a14="http://schemas.microsoft.com/office/drawing/2010/main"/>
                  </a:ext>
                </a:extLst>
              </a:blip>
              <a:stretch>
                <a:fillRect/>
              </a:stretch>
            </p:blipFill>
            <p:spPr>
              <a:xfrm>
                <a:off x="3900234" y="5100786"/>
                <a:ext cx="1422947" cy="421325"/>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1C9B2798-AACD-8B44-AC04-C82F5BD8B8F5}"/>
                  </a:ext>
                </a:extLst>
              </p:cNvPr>
              <p:cNvPicPr>
                <a:picLocks noChangeAspect="1"/>
              </p:cNvPicPr>
              <p:nvPr/>
            </p:nvPicPr>
            <p:blipFill>
              <a:blip r:embed="rId41" cstate="screen">
                <a:extLst>
                  <a:ext uri="{28A0092B-C50C-407E-A947-70E740481C1C}">
                    <a14:useLocalDpi xmlns:a14="http://schemas.microsoft.com/office/drawing/2010/main"/>
                  </a:ext>
                </a:extLst>
              </a:blip>
              <a:stretch>
                <a:fillRect/>
              </a:stretch>
            </p:blipFill>
            <p:spPr>
              <a:xfrm>
                <a:off x="5268641" y="5078799"/>
                <a:ext cx="1422948" cy="522857"/>
              </a:xfrm>
              <a:prstGeom prst="rect">
                <a:avLst/>
              </a:prstGeom>
            </p:spPr>
          </p:pic>
        </p:grpSp>
      </p:grpSp>
    </p:spTree>
    <p:extLst>
      <p:ext uri="{BB962C8B-B14F-4D97-AF65-F5344CB8AC3E}">
        <p14:creationId xmlns:p14="http://schemas.microsoft.com/office/powerpoint/2010/main" val="3236054088"/>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28E08F2-1559-8E4F-B294-973EAF8E9D9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70580" y="-14259"/>
            <a:ext cx="7321420" cy="6872254"/>
          </a:xfrm>
          <a:prstGeom prst="rect">
            <a:avLst/>
          </a:prstGeom>
        </p:spPr>
      </p:pic>
      <p:sp>
        <p:nvSpPr>
          <p:cNvPr id="3" name="Freeform 2">
            <a:extLst>
              <a:ext uri="{FF2B5EF4-FFF2-40B4-BE49-F238E27FC236}">
                <a16:creationId xmlns:a16="http://schemas.microsoft.com/office/drawing/2014/main" id="{BD3E1F6B-B5EC-284C-AD95-C3260EEF53E7}"/>
              </a:ext>
            </a:extLst>
          </p:cNvPr>
          <p:cNvSpPr/>
          <p:nvPr/>
        </p:nvSpPr>
        <p:spPr>
          <a:xfrm>
            <a:off x="0" y="-54262"/>
            <a:ext cx="9480376" cy="6952260"/>
          </a:xfrm>
          <a:custGeom>
            <a:avLst/>
            <a:gdLst>
              <a:gd name="connsiteX0" fmla="*/ 0 w 7915774"/>
              <a:gd name="connsiteY0" fmla="*/ 0 h 6881381"/>
              <a:gd name="connsiteX1" fmla="*/ 7915774 w 7915774"/>
              <a:gd name="connsiteY1" fmla="*/ 9845 h 6881381"/>
              <a:gd name="connsiteX2" fmla="*/ 4676608 w 7915774"/>
              <a:gd name="connsiteY2" fmla="*/ 6871536 h 6881381"/>
              <a:gd name="connsiteX3" fmla="*/ 19690 w 7915774"/>
              <a:gd name="connsiteY3" fmla="*/ 6881381 h 6881381"/>
              <a:gd name="connsiteX4" fmla="*/ 0 w 7915774"/>
              <a:gd name="connsiteY4" fmla="*/ 0 h 6881381"/>
              <a:gd name="connsiteX0" fmla="*/ 0 w 8974901"/>
              <a:gd name="connsiteY0" fmla="*/ 0 h 6892670"/>
              <a:gd name="connsiteX1" fmla="*/ 8974901 w 8974901"/>
              <a:gd name="connsiteY1" fmla="*/ 21134 h 6892670"/>
              <a:gd name="connsiteX2" fmla="*/ 5735735 w 8974901"/>
              <a:gd name="connsiteY2" fmla="*/ 6882825 h 6892670"/>
              <a:gd name="connsiteX3" fmla="*/ 1078817 w 8974901"/>
              <a:gd name="connsiteY3" fmla="*/ 6892670 h 6892670"/>
              <a:gd name="connsiteX4" fmla="*/ 0 w 8974901"/>
              <a:gd name="connsiteY4" fmla="*/ 0 h 6892670"/>
              <a:gd name="connsiteX0" fmla="*/ 0 w 8974901"/>
              <a:gd name="connsiteY0" fmla="*/ 0 h 6882825"/>
              <a:gd name="connsiteX1" fmla="*/ 8974901 w 8974901"/>
              <a:gd name="connsiteY1" fmla="*/ 21134 h 6882825"/>
              <a:gd name="connsiteX2" fmla="*/ 5735735 w 8974901"/>
              <a:gd name="connsiteY2" fmla="*/ 6882825 h 6882825"/>
              <a:gd name="connsiteX3" fmla="*/ 51785 w 8974901"/>
              <a:gd name="connsiteY3" fmla="*/ 6864447 h 6882825"/>
              <a:gd name="connsiteX4" fmla="*/ 0 w 8974901"/>
              <a:gd name="connsiteY4" fmla="*/ 0 h 6882825"/>
              <a:gd name="connsiteX0" fmla="*/ 0 w 8974901"/>
              <a:gd name="connsiteY0" fmla="*/ 0 h 6882825"/>
              <a:gd name="connsiteX1" fmla="*/ 8974901 w 8974901"/>
              <a:gd name="connsiteY1" fmla="*/ 21134 h 6882825"/>
              <a:gd name="connsiteX2" fmla="*/ 5735735 w 8974901"/>
              <a:gd name="connsiteY2" fmla="*/ 6882825 h 6882825"/>
              <a:gd name="connsiteX3" fmla="*/ 3643 w 8974901"/>
              <a:gd name="connsiteY3" fmla="*/ 6881381 h 6882825"/>
              <a:gd name="connsiteX4" fmla="*/ 0 w 8974901"/>
              <a:gd name="connsiteY4" fmla="*/ 0 h 6882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4901" h="6882825">
                <a:moveTo>
                  <a:pt x="0" y="0"/>
                </a:moveTo>
                <a:lnTo>
                  <a:pt x="8974901" y="21134"/>
                </a:lnTo>
                <a:lnTo>
                  <a:pt x="5735735" y="6882825"/>
                </a:lnTo>
                <a:lnTo>
                  <a:pt x="3643" y="6881381"/>
                </a:lnTo>
                <a:cubicBezTo>
                  <a:pt x="-2920" y="4590869"/>
                  <a:pt x="6563" y="2300357"/>
                  <a:pt x="0" y="0"/>
                </a:cubicBezTo>
                <a:close/>
              </a:path>
            </a:pathLst>
          </a:custGeom>
          <a:solidFill>
            <a:srgbClr val="15ABDE"/>
          </a:solidFill>
          <a:ln>
            <a:solidFill>
              <a:srgbClr val="14A4D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Bryant Pro Medium"/>
              <a:cs typeface="Bryant Pro Medium"/>
            </a:endParaRPr>
          </a:p>
        </p:txBody>
      </p:sp>
      <p:sp>
        <p:nvSpPr>
          <p:cNvPr id="4" name="TextBox 3">
            <a:extLst>
              <a:ext uri="{FF2B5EF4-FFF2-40B4-BE49-F238E27FC236}">
                <a16:creationId xmlns:a16="http://schemas.microsoft.com/office/drawing/2014/main" id="{0DD5E00F-DF10-C544-B603-E9C83F518963}"/>
              </a:ext>
            </a:extLst>
          </p:cNvPr>
          <p:cNvSpPr txBox="1"/>
          <p:nvPr/>
        </p:nvSpPr>
        <p:spPr>
          <a:xfrm>
            <a:off x="543415" y="489310"/>
            <a:ext cx="8469443" cy="830997"/>
          </a:xfrm>
          <a:prstGeom prst="rect">
            <a:avLst/>
          </a:prstGeom>
          <a:noFill/>
        </p:spPr>
        <p:txBody>
          <a:bodyPr wrap="square" rtlCol="0">
            <a:spAutoFit/>
          </a:bodyPr>
          <a:lstStyle/>
          <a:p>
            <a:r>
              <a:rPr lang="en-US" sz="4800" b="1" dirty="0">
                <a:solidFill>
                  <a:schemeClr val="bg1"/>
                </a:solidFill>
                <a:latin typeface="+mj-lt"/>
              </a:rPr>
              <a:t>Thank you!</a:t>
            </a:r>
          </a:p>
        </p:txBody>
      </p:sp>
      <p:sp>
        <p:nvSpPr>
          <p:cNvPr id="5" name="TextBox 4">
            <a:extLst>
              <a:ext uri="{FF2B5EF4-FFF2-40B4-BE49-F238E27FC236}">
                <a16:creationId xmlns:a16="http://schemas.microsoft.com/office/drawing/2014/main" id="{E3E2E86C-A1E4-E146-A1CE-80A588CD2F7A}"/>
              </a:ext>
            </a:extLst>
          </p:cNvPr>
          <p:cNvSpPr txBox="1"/>
          <p:nvPr/>
        </p:nvSpPr>
        <p:spPr>
          <a:xfrm>
            <a:off x="545217" y="4956753"/>
            <a:ext cx="8469443" cy="1631216"/>
          </a:xfrm>
          <a:prstGeom prst="rect">
            <a:avLst/>
          </a:prstGeom>
          <a:noFill/>
        </p:spPr>
        <p:txBody>
          <a:bodyPr wrap="square" rtlCol="0">
            <a:spAutoFit/>
          </a:bodyPr>
          <a:lstStyle/>
          <a:p>
            <a:r>
              <a:rPr lang="en-US" sz="2000" dirty="0">
                <a:solidFill>
                  <a:schemeClr val="bg1"/>
                </a:solidFill>
                <a:latin typeface="+mj-lt"/>
              </a:rPr>
              <a:t>Engagement team - engagement@reannz.co.nz</a:t>
            </a:r>
          </a:p>
          <a:p>
            <a:r>
              <a:rPr lang="en-US" sz="2000" dirty="0">
                <a:solidFill>
                  <a:schemeClr val="bg1"/>
                </a:solidFill>
                <a:latin typeface="+mj-lt"/>
              </a:rPr>
              <a:t>Communications – communications@reannz.co.nz</a:t>
            </a:r>
          </a:p>
          <a:p>
            <a:br>
              <a:rPr lang="en-US" sz="2000" dirty="0">
                <a:solidFill>
                  <a:schemeClr val="bg1"/>
                </a:solidFill>
                <a:latin typeface="+mj-lt"/>
              </a:rPr>
            </a:br>
            <a:br>
              <a:rPr lang="en-US" sz="2000" dirty="0">
                <a:solidFill>
                  <a:schemeClr val="bg1"/>
                </a:solidFill>
                <a:latin typeface="+mj-lt"/>
              </a:rPr>
            </a:br>
            <a:endParaRPr lang="en-US" sz="2000" dirty="0">
              <a:solidFill>
                <a:schemeClr val="bg1"/>
              </a:solidFill>
              <a:latin typeface="+mj-lt"/>
            </a:endParaRPr>
          </a:p>
        </p:txBody>
      </p:sp>
      <p:pic>
        <p:nvPicPr>
          <p:cNvPr id="6" name="Picture 5" descr="REANNZ_logo_NZ white_RGB.ai">
            <a:extLst>
              <a:ext uri="{FF2B5EF4-FFF2-40B4-BE49-F238E27FC236}">
                <a16:creationId xmlns:a16="http://schemas.microsoft.com/office/drawing/2014/main" id="{DC807CF9-D707-1645-861B-02FA8B742C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8018" y="5891025"/>
            <a:ext cx="1864995" cy="778335"/>
          </a:xfrm>
          <a:prstGeom prst="rect">
            <a:avLst/>
          </a:prstGeom>
        </p:spPr>
      </p:pic>
      <p:cxnSp>
        <p:nvCxnSpPr>
          <p:cNvPr id="7" name="Straight Connector 6">
            <a:extLst>
              <a:ext uri="{FF2B5EF4-FFF2-40B4-BE49-F238E27FC236}">
                <a16:creationId xmlns:a16="http://schemas.microsoft.com/office/drawing/2014/main" id="{5D365304-C253-A245-8B2E-7194C530D9A1}"/>
              </a:ext>
            </a:extLst>
          </p:cNvPr>
          <p:cNvCxnSpPr>
            <a:cxnSpLocks/>
          </p:cNvCxnSpPr>
          <p:nvPr/>
        </p:nvCxnSpPr>
        <p:spPr>
          <a:xfrm>
            <a:off x="734590" y="4740017"/>
            <a:ext cx="848808" cy="0"/>
          </a:xfrm>
          <a:prstGeom prst="line">
            <a:avLst/>
          </a:prstGeom>
          <a:ln w="161925" cap="rnd">
            <a:solidFill>
              <a:schemeClr val="bg1">
                <a:alpha val="18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30E4A89A-7845-7B46-8098-F2C5D728D995}"/>
              </a:ext>
            </a:extLst>
          </p:cNvPr>
          <p:cNvSpPr/>
          <p:nvPr/>
        </p:nvSpPr>
        <p:spPr>
          <a:xfrm>
            <a:off x="613478" y="1245161"/>
            <a:ext cx="7848873" cy="769441"/>
          </a:xfrm>
          <a:prstGeom prst="rect">
            <a:avLst/>
          </a:prstGeom>
        </p:spPr>
        <p:txBody>
          <a:bodyPr wrap="square">
            <a:spAutoFit/>
          </a:bodyPr>
          <a:lstStyle/>
          <a:p>
            <a:r>
              <a:rPr lang="en-US" sz="2200" dirty="0">
                <a:solidFill>
                  <a:schemeClr val="bg1"/>
                </a:solidFill>
                <a:ea typeface="Palatino" pitchFamily="2" charset="77"/>
                <a:cs typeface="Calibri Light" panose="020F0302020204030204" pitchFamily="34" charset="0"/>
              </a:rPr>
              <a:t>My email – hannah.edwards@reannz.co.nz</a:t>
            </a:r>
            <a:br>
              <a:rPr lang="en-US" sz="2200" dirty="0">
                <a:solidFill>
                  <a:schemeClr val="bg1"/>
                </a:solidFill>
                <a:ea typeface="Palatino" pitchFamily="2" charset="77"/>
                <a:cs typeface="Calibri Light" panose="020F0302020204030204" pitchFamily="34" charset="0"/>
              </a:rPr>
            </a:br>
            <a:endParaRPr lang="en-US" sz="2200" dirty="0">
              <a:ea typeface="Palatino" pitchFamily="2" charset="77"/>
              <a:cs typeface="Calibri Light" panose="020F0302020204030204" pitchFamily="34" charset="0"/>
            </a:endParaRPr>
          </a:p>
        </p:txBody>
      </p:sp>
      <p:grpSp>
        <p:nvGrpSpPr>
          <p:cNvPr id="9" name="Group 8">
            <a:extLst>
              <a:ext uri="{FF2B5EF4-FFF2-40B4-BE49-F238E27FC236}">
                <a16:creationId xmlns:a16="http://schemas.microsoft.com/office/drawing/2014/main" id="{BD870AE9-0E35-9D49-B7D5-E17522E1A73A}"/>
              </a:ext>
            </a:extLst>
          </p:cNvPr>
          <p:cNvGrpSpPr/>
          <p:nvPr/>
        </p:nvGrpSpPr>
        <p:grpSpPr>
          <a:xfrm>
            <a:off x="613478" y="1863936"/>
            <a:ext cx="6048672" cy="2664296"/>
            <a:chOff x="2495582" y="3089690"/>
            <a:chExt cx="6556954" cy="3050830"/>
          </a:xfrm>
        </p:grpSpPr>
        <p:sp>
          <p:nvSpPr>
            <p:cNvPr id="10" name="TextBox 9">
              <a:extLst>
                <a:ext uri="{FF2B5EF4-FFF2-40B4-BE49-F238E27FC236}">
                  <a16:creationId xmlns:a16="http://schemas.microsoft.com/office/drawing/2014/main" id="{9D2D926A-0B81-A946-AEB2-633F0DC6D582}"/>
                </a:ext>
              </a:extLst>
            </p:cNvPr>
            <p:cNvSpPr txBox="1"/>
            <p:nvPr/>
          </p:nvSpPr>
          <p:spPr>
            <a:xfrm>
              <a:off x="3434369" y="3319358"/>
              <a:ext cx="5551632" cy="523220"/>
            </a:xfrm>
            <a:prstGeom prst="rect">
              <a:avLst/>
            </a:prstGeom>
            <a:noFill/>
          </p:spPr>
          <p:txBody>
            <a:bodyPr wrap="square" rtlCol="0">
              <a:spAutoFit/>
            </a:bodyPr>
            <a:lstStyle/>
            <a:p>
              <a:r>
                <a:rPr lang="en-US" sz="2800" dirty="0">
                  <a:solidFill>
                    <a:schemeClr val="bg1"/>
                  </a:solidFill>
                  <a:latin typeface="Calibri Light" panose="020F0302020204030204" pitchFamily="34" charset="0"/>
                  <a:cs typeface="Calibri Light" panose="020F0302020204030204" pitchFamily="34" charset="0"/>
                </a:rPr>
                <a:t>www.reannz.co.nz</a:t>
              </a:r>
            </a:p>
          </p:txBody>
        </p:sp>
        <p:sp>
          <p:nvSpPr>
            <p:cNvPr id="11" name="TextBox 10">
              <a:extLst>
                <a:ext uri="{FF2B5EF4-FFF2-40B4-BE49-F238E27FC236}">
                  <a16:creationId xmlns:a16="http://schemas.microsoft.com/office/drawing/2014/main" id="{3F2E2D96-D04B-2042-BC7B-5418373FE0A7}"/>
                </a:ext>
              </a:extLst>
            </p:cNvPr>
            <p:cNvSpPr txBox="1"/>
            <p:nvPr/>
          </p:nvSpPr>
          <p:spPr>
            <a:xfrm>
              <a:off x="3431704" y="4365104"/>
              <a:ext cx="5551632" cy="523220"/>
            </a:xfrm>
            <a:prstGeom prst="rect">
              <a:avLst/>
            </a:prstGeom>
            <a:noFill/>
          </p:spPr>
          <p:txBody>
            <a:bodyPr wrap="square" rtlCol="0">
              <a:spAutoFit/>
            </a:bodyPr>
            <a:lstStyle/>
            <a:p>
              <a:r>
                <a:rPr lang="en-US" sz="2800" dirty="0">
                  <a:solidFill>
                    <a:schemeClr val="bg1"/>
                  </a:solidFill>
                  <a:latin typeface="Calibri Light" panose="020F0302020204030204" pitchFamily="34" charset="0"/>
                  <a:cs typeface="Calibri Light" panose="020F0302020204030204" pitchFamily="34" charset="0"/>
                </a:rPr>
                <a:t>@REANNZ</a:t>
              </a:r>
            </a:p>
          </p:txBody>
        </p:sp>
        <p:sp>
          <p:nvSpPr>
            <p:cNvPr id="12" name="TextBox 11">
              <a:extLst>
                <a:ext uri="{FF2B5EF4-FFF2-40B4-BE49-F238E27FC236}">
                  <a16:creationId xmlns:a16="http://schemas.microsoft.com/office/drawing/2014/main" id="{42BDE5D6-AF12-C349-85FF-D685E4E3C199}"/>
                </a:ext>
              </a:extLst>
            </p:cNvPr>
            <p:cNvSpPr txBox="1"/>
            <p:nvPr/>
          </p:nvSpPr>
          <p:spPr>
            <a:xfrm>
              <a:off x="3500904" y="5405364"/>
              <a:ext cx="5551632" cy="523220"/>
            </a:xfrm>
            <a:prstGeom prst="rect">
              <a:avLst/>
            </a:prstGeom>
            <a:noFill/>
          </p:spPr>
          <p:txBody>
            <a:bodyPr wrap="square" rtlCol="0">
              <a:spAutoFit/>
            </a:bodyPr>
            <a:lstStyle/>
            <a:p>
              <a:r>
                <a:rPr lang="en-US" sz="2800" dirty="0">
                  <a:solidFill>
                    <a:schemeClr val="bg1"/>
                  </a:solidFill>
                  <a:latin typeface="Calibri Light" panose="020F0302020204030204" pitchFamily="34" charset="0"/>
                  <a:cs typeface="Calibri Light" panose="020F0302020204030204" pitchFamily="34" charset="0"/>
                </a:rPr>
                <a:t>REANNZ Ltd.</a:t>
              </a:r>
            </a:p>
          </p:txBody>
        </p:sp>
        <p:pic>
          <p:nvPicPr>
            <p:cNvPr id="13" name="Picture 12" descr="Logo, icon, company name&#10;&#10;Description automatically generated">
              <a:extLst>
                <a:ext uri="{FF2B5EF4-FFF2-40B4-BE49-F238E27FC236}">
                  <a16:creationId xmlns:a16="http://schemas.microsoft.com/office/drawing/2014/main" id="{6497ED4C-98AA-8240-ACBA-1E2F4820D5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5583" y="4158654"/>
              <a:ext cx="936121" cy="936121"/>
            </a:xfrm>
            <a:prstGeom prst="rect">
              <a:avLst/>
            </a:prstGeom>
          </p:spPr>
        </p:pic>
        <p:grpSp>
          <p:nvGrpSpPr>
            <p:cNvPr id="14" name="Group 13">
              <a:extLst>
                <a:ext uri="{FF2B5EF4-FFF2-40B4-BE49-F238E27FC236}">
                  <a16:creationId xmlns:a16="http://schemas.microsoft.com/office/drawing/2014/main" id="{D704231C-6D42-D347-B94C-755E2BE06853}"/>
                </a:ext>
              </a:extLst>
            </p:cNvPr>
            <p:cNvGrpSpPr/>
            <p:nvPr/>
          </p:nvGrpSpPr>
          <p:grpSpPr>
            <a:xfrm>
              <a:off x="2495600" y="5204399"/>
              <a:ext cx="936104" cy="936121"/>
              <a:chOff x="3287704" y="2479654"/>
              <a:chExt cx="936104" cy="936121"/>
            </a:xfrm>
          </p:grpSpPr>
          <p:sp>
            <p:nvSpPr>
              <p:cNvPr id="16" name="Oval 15">
                <a:extLst>
                  <a:ext uri="{FF2B5EF4-FFF2-40B4-BE49-F238E27FC236}">
                    <a16:creationId xmlns:a16="http://schemas.microsoft.com/office/drawing/2014/main" id="{761761CE-FBA1-AE4A-8148-6B472BDE5A3C}"/>
                  </a:ext>
                </a:extLst>
              </p:cNvPr>
              <p:cNvSpPr/>
              <p:nvPr/>
            </p:nvSpPr>
            <p:spPr>
              <a:xfrm>
                <a:off x="3287704" y="2479654"/>
                <a:ext cx="936104" cy="936121"/>
              </a:xfrm>
              <a:prstGeom prst="ellipse">
                <a:avLst/>
              </a:prstGeom>
              <a:solidFill>
                <a:srgbClr val="0036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Logo&#10;&#10;Description automatically generated">
                <a:extLst>
                  <a:ext uri="{FF2B5EF4-FFF2-40B4-BE49-F238E27FC236}">
                    <a16:creationId xmlns:a16="http://schemas.microsoft.com/office/drawing/2014/main" id="{0D641951-D17A-6440-93F5-20E703E67F8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48314" y="2640270"/>
                <a:ext cx="684084" cy="603918"/>
              </a:xfrm>
              <a:prstGeom prst="rect">
                <a:avLst/>
              </a:prstGeom>
            </p:spPr>
          </p:pic>
        </p:grpSp>
        <p:pic>
          <p:nvPicPr>
            <p:cNvPr id="15" name="Picture 14" descr="A close up of a sign&#10;&#10;Description automatically generated">
              <a:extLst>
                <a:ext uri="{FF2B5EF4-FFF2-40B4-BE49-F238E27FC236}">
                  <a16:creationId xmlns:a16="http://schemas.microsoft.com/office/drawing/2014/main" id="{648739E0-3BEE-3B44-9BE0-4E61913886D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95582" y="3089690"/>
              <a:ext cx="936121" cy="936121"/>
            </a:xfrm>
            <a:prstGeom prst="rect">
              <a:avLst/>
            </a:prstGeom>
          </p:spPr>
        </p:pic>
      </p:grpSp>
    </p:spTree>
    <p:extLst>
      <p:ext uri="{BB962C8B-B14F-4D97-AF65-F5344CB8AC3E}">
        <p14:creationId xmlns:p14="http://schemas.microsoft.com/office/powerpoint/2010/main" val="4230377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Google Shape;773;gde721c8ad0_0_835">
            <a:extLst>
              <a:ext uri="{FF2B5EF4-FFF2-40B4-BE49-F238E27FC236}">
                <a16:creationId xmlns:a16="http://schemas.microsoft.com/office/drawing/2014/main" id="{4935EA39-10D7-544C-8ADA-C6F577701C7A}"/>
              </a:ext>
            </a:extLst>
          </p:cNvPr>
          <p:cNvSpPr/>
          <p:nvPr/>
        </p:nvSpPr>
        <p:spPr>
          <a:xfrm>
            <a:off x="7112818" y="692696"/>
            <a:ext cx="5019600" cy="5019600"/>
          </a:xfrm>
          <a:prstGeom prst="ellipse">
            <a:avLst/>
          </a:prstGeom>
          <a:solidFill>
            <a:srgbClr val="83DEEE">
              <a:alpha val="274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Subtitle 2">
            <a:extLst>
              <a:ext uri="{FF2B5EF4-FFF2-40B4-BE49-F238E27FC236}">
                <a16:creationId xmlns:a16="http://schemas.microsoft.com/office/drawing/2014/main" id="{22F7D02A-538D-A942-8535-AA0A4D8608FB}"/>
              </a:ext>
            </a:extLst>
          </p:cNvPr>
          <p:cNvSpPr txBox="1">
            <a:spLocks/>
          </p:cNvSpPr>
          <p:nvPr/>
        </p:nvSpPr>
        <p:spPr>
          <a:xfrm>
            <a:off x="551384" y="1528423"/>
            <a:ext cx="5623640" cy="1277531"/>
          </a:xfrm>
          <a:prstGeom prst="rect">
            <a:avLst/>
          </a:prstGeom>
        </p:spPr>
        <p:txBody>
          <a:bodyPr anchor="t">
            <a:normAutofit/>
          </a:bodyPr>
          <a:lstStyle>
            <a:lvl1pPr marL="0" indent="0" algn="l" defTabSz="457200" rtl="0" eaLnBrk="1" latinLnBrk="0" hangingPunct="1">
              <a:lnSpc>
                <a:spcPts val="2500"/>
              </a:lnSpc>
              <a:spcBef>
                <a:spcPts val="0"/>
              </a:spcBef>
              <a:buFont typeface="Arial"/>
              <a:buNone/>
              <a:defRPr sz="2600" kern="1200" cap="all">
                <a:solidFill>
                  <a:schemeClr val="bg1"/>
                </a:solidFill>
                <a:latin typeface=""/>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solidFill>
                <a:schemeClr val="tx2"/>
              </a:solidFill>
              <a:latin typeface="+mn-lt"/>
              <a:cs typeface="Calibri Light" panose="020F0302020204030204" pitchFamily="34" charset="0"/>
            </a:endParaRPr>
          </a:p>
        </p:txBody>
      </p:sp>
      <p:sp>
        <p:nvSpPr>
          <p:cNvPr id="15" name="Google Shape;774;gde721c8ad0_0_835">
            <a:extLst>
              <a:ext uri="{FF2B5EF4-FFF2-40B4-BE49-F238E27FC236}">
                <a16:creationId xmlns:a16="http://schemas.microsoft.com/office/drawing/2014/main" id="{01448DBE-8AFA-AA49-9959-F750E97F82B4}"/>
              </a:ext>
            </a:extLst>
          </p:cNvPr>
          <p:cNvSpPr/>
          <p:nvPr/>
        </p:nvSpPr>
        <p:spPr>
          <a:xfrm>
            <a:off x="5225747" y="919200"/>
            <a:ext cx="5019600" cy="5019600"/>
          </a:xfrm>
          <a:prstGeom prst="ellipse">
            <a:avLst/>
          </a:prstGeom>
          <a:solidFill>
            <a:srgbClr val="5981A7">
              <a:alpha val="25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highlight>
                <a:schemeClr val="accent4"/>
              </a:highlight>
            </a:endParaRPr>
          </a:p>
        </p:txBody>
      </p:sp>
      <p:pic>
        <p:nvPicPr>
          <p:cNvPr id="14" name="Picture 13">
            <a:extLst>
              <a:ext uri="{FF2B5EF4-FFF2-40B4-BE49-F238E27FC236}">
                <a16:creationId xmlns:a16="http://schemas.microsoft.com/office/drawing/2014/main" id="{E64365A0-F48B-9640-8F4F-C3FF7ADA5E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4111" y="2506485"/>
            <a:ext cx="3337945" cy="13920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angle 1">
            <a:extLst>
              <a:ext uri="{FF2B5EF4-FFF2-40B4-BE49-F238E27FC236}">
                <a16:creationId xmlns:a16="http://schemas.microsoft.com/office/drawing/2014/main" id="{26315111-B411-3949-8AB2-250215210E13}"/>
              </a:ext>
            </a:extLst>
          </p:cNvPr>
          <p:cNvSpPr/>
          <p:nvPr/>
        </p:nvSpPr>
        <p:spPr>
          <a:xfrm>
            <a:off x="529549" y="1955530"/>
            <a:ext cx="4354506" cy="3139321"/>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GB" dirty="0"/>
              <a:t>Engagement - to listen and understand our members needs so that we can enable research outcomes both nationally and internationally</a:t>
            </a:r>
            <a:r>
              <a:rPr lang="en-NZ" dirty="0"/>
              <a:t>.</a:t>
            </a:r>
            <a:br>
              <a:rPr lang="en-NZ" dirty="0"/>
            </a:br>
            <a:endParaRPr lang="en-NZ" dirty="0"/>
          </a:p>
          <a:p>
            <a:pPr marL="285750" indent="-285750">
              <a:buFont typeface="Arial" panose="020B0604020202020204" pitchFamily="34" charset="0"/>
              <a:buChar char="•"/>
            </a:pPr>
            <a:r>
              <a:rPr lang="en-NZ" dirty="0"/>
              <a:t>Communications and marketing – to support the </a:t>
            </a:r>
            <a:r>
              <a:rPr lang="en-US" dirty="0"/>
              <a:t>strategic objectives of REANNZ through clear, transparent and values-based communications and marketing activities. </a:t>
            </a:r>
          </a:p>
          <a:p>
            <a:pPr marL="285750" indent="-285750">
              <a:buFont typeface="Arial" charset="0"/>
              <a:buChar char="•"/>
            </a:pPr>
            <a:endParaRPr lang="en-US" dirty="0"/>
          </a:p>
        </p:txBody>
      </p:sp>
      <p:sp>
        <p:nvSpPr>
          <p:cNvPr id="12" name="Rectangle 11">
            <a:extLst>
              <a:ext uri="{FF2B5EF4-FFF2-40B4-BE49-F238E27FC236}">
                <a16:creationId xmlns:a16="http://schemas.microsoft.com/office/drawing/2014/main" id="{CFAACE93-ABDC-0A4A-BC1D-70608D03395A}"/>
              </a:ext>
            </a:extLst>
          </p:cNvPr>
          <p:cNvSpPr/>
          <p:nvPr/>
        </p:nvSpPr>
        <p:spPr>
          <a:xfrm>
            <a:off x="-282254" y="499315"/>
            <a:ext cx="6871582" cy="1169551"/>
          </a:xfrm>
          <a:prstGeom prst="rect">
            <a:avLst/>
          </a:prstGeom>
        </p:spPr>
        <p:txBody>
          <a:bodyPr wrap="square">
            <a:spAutoFit/>
          </a:bodyPr>
          <a:lstStyle/>
          <a:p>
            <a:pPr algn="ctr"/>
            <a:r>
              <a:rPr lang="en-NZ" sz="3500" dirty="0">
                <a:solidFill>
                  <a:srgbClr val="00B9FE"/>
                </a:solidFill>
                <a:ea typeface="Palatino" pitchFamily="2" charset="77"/>
                <a:cs typeface="Calibri Light" panose="020F0302020204030204" pitchFamily="34" charset="0"/>
              </a:rPr>
              <a:t>The role of Engagement and Communications at REANNZ</a:t>
            </a:r>
          </a:p>
        </p:txBody>
      </p:sp>
    </p:spTree>
    <p:extLst>
      <p:ext uri="{BB962C8B-B14F-4D97-AF65-F5344CB8AC3E}">
        <p14:creationId xmlns:p14="http://schemas.microsoft.com/office/powerpoint/2010/main" val="2667648108"/>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1181;p10" descr="A picture containing light, dark, swimming&#10;&#10;Description automatically generated">
            <a:extLst>
              <a:ext uri="{FF2B5EF4-FFF2-40B4-BE49-F238E27FC236}">
                <a16:creationId xmlns:a16="http://schemas.microsoft.com/office/drawing/2014/main" id="{95C204B7-286E-2C4F-A721-40A5478819B1}"/>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 y="0"/>
            <a:ext cx="12192001" cy="6952260"/>
          </a:xfrm>
          <a:prstGeom prst="rect">
            <a:avLst/>
          </a:prstGeom>
          <a:solidFill>
            <a:schemeClr val="bg1">
              <a:alpha val="24488"/>
            </a:schemeClr>
          </a:solidFill>
          <a:ln>
            <a:noFill/>
          </a:ln>
          <a:effectLst>
            <a:outerShdw blurRad="50800" dist="50800" dir="5400000" algn="ctr" rotWithShape="0">
              <a:srgbClr val="000000">
                <a:alpha val="24105"/>
              </a:srgbClr>
            </a:outerShdw>
          </a:effectLst>
        </p:spPr>
      </p:pic>
      <p:sp>
        <p:nvSpPr>
          <p:cNvPr id="6" name="Google Shape;1182;p10">
            <a:extLst>
              <a:ext uri="{FF2B5EF4-FFF2-40B4-BE49-F238E27FC236}">
                <a16:creationId xmlns:a16="http://schemas.microsoft.com/office/drawing/2014/main" id="{D0B3A96F-9C4A-364F-8539-C4DC32C82755}"/>
              </a:ext>
            </a:extLst>
          </p:cNvPr>
          <p:cNvSpPr/>
          <p:nvPr/>
        </p:nvSpPr>
        <p:spPr>
          <a:xfrm>
            <a:off x="-1" y="0"/>
            <a:ext cx="8928992" cy="6975725"/>
          </a:xfrm>
          <a:custGeom>
            <a:avLst/>
            <a:gdLst/>
            <a:ahLst/>
            <a:cxnLst/>
            <a:rect l="l" t="t" r="r" b="b"/>
            <a:pathLst>
              <a:path w="8974901" h="6882825" extrusionOk="0">
                <a:moveTo>
                  <a:pt x="0" y="0"/>
                </a:moveTo>
                <a:lnTo>
                  <a:pt x="8974901" y="21134"/>
                </a:lnTo>
                <a:lnTo>
                  <a:pt x="5735735" y="6882825"/>
                </a:lnTo>
                <a:lnTo>
                  <a:pt x="3643" y="6881381"/>
                </a:lnTo>
                <a:cubicBezTo>
                  <a:pt x="-2920" y="4590869"/>
                  <a:pt x="6563" y="2300357"/>
                  <a:pt x="0" y="0"/>
                </a:cubicBezTo>
                <a:close/>
              </a:path>
            </a:pathLst>
          </a:custGeom>
          <a:solidFill>
            <a:srgbClr val="15ABDE"/>
          </a:solidFill>
          <a:ln w="9525" cap="flat" cmpd="sng">
            <a:solidFill>
              <a:srgbClr val="14A4D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ea typeface="Arial"/>
              <a:cs typeface="Arial"/>
              <a:sym typeface="Arial"/>
            </a:endParaRPr>
          </a:p>
        </p:txBody>
      </p:sp>
      <p:sp>
        <p:nvSpPr>
          <p:cNvPr id="2" name="Rectangle 1">
            <a:extLst>
              <a:ext uri="{FF2B5EF4-FFF2-40B4-BE49-F238E27FC236}">
                <a16:creationId xmlns:a16="http://schemas.microsoft.com/office/drawing/2014/main" id="{B83CFB55-B883-AB48-B081-DF85D1EFF6F4}"/>
              </a:ext>
            </a:extLst>
          </p:cNvPr>
          <p:cNvSpPr/>
          <p:nvPr/>
        </p:nvSpPr>
        <p:spPr>
          <a:xfrm>
            <a:off x="551384" y="1028343"/>
            <a:ext cx="5760640" cy="4555093"/>
          </a:xfrm>
          <a:prstGeom prst="rect">
            <a:avLst/>
          </a:prstGeom>
        </p:spPr>
        <p:txBody>
          <a:bodyPr wrap="square" lIns="91440" tIns="45720" rIns="91440" bIns="45720" anchor="t">
            <a:spAutoFit/>
          </a:bodyPr>
          <a:lstStyle/>
          <a:p>
            <a:pPr marL="285750" indent="-285750">
              <a:buFont typeface="Arial" panose="020B0604020202020204" pitchFamily="34" charset="0"/>
              <a:buChar char="•"/>
            </a:pPr>
            <a:endParaRPr lang="en-NZ" dirty="0">
              <a:solidFill>
                <a:schemeClr val="bg1"/>
              </a:solidFill>
            </a:endParaRPr>
          </a:p>
          <a:p>
            <a:pPr marL="285750" indent="-285750">
              <a:spcAft>
                <a:spcPts val="600"/>
              </a:spcAft>
              <a:buFont typeface="Arial" panose="020B0604020202020204" pitchFamily="34" charset="0"/>
              <a:buChar char="•"/>
            </a:pPr>
            <a:r>
              <a:rPr lang="en-NZ" dirty="0">
                <a:solidFill>
                  <a:schemeClr val="bg1"/>
                </a:solidFill>
                <a:ea typeface="Palatino" pitchFamily="2" charset="77"/>
              </a:rPr>
              <a:t>REANNZ provides a specialist fibre network (our National Research and Education Network [NREN]), that is used to access, move and share research data, both nationally and internationally;</a:t>
            </a:r>
          </a:p>
          <a:p>
            <a:pPr marL="285750" indent="-285750">
              <a:spcAft>
                <a:spcPts val="600"/>
              </a:spcAft>
              <a:buFont typeface="Arial" panose="020B0604020202020204" pitchFamily="34" charset="0"/>
              <a:buChar char="•"/>
            </a:pPr>
            <a:endParaRPr lang="en-NZ" dirty="0">
              <a:solidFill>
                <a:schemeClr val="bg1"/>
              </a:solidFill>
              <a:ea typeface="Palatino" pitchFamily="2" charset="77"/>
            </a:endParaRPr>
          </a:p>
          <a:p>
            <a:pPr marL="285750" indent="-285750">
              <a:spcAft>
                <a:spcPts val="600"/>
              </a:spcAft>
              <a:buFont typeface="Arial" panose="020B0604020202020204" pitchFamily="34" charset="0"/>
              <a:buChar char="•"/>
            </a:pPr>
            <a:r>
              <a:rPr lang="en-NZ" dirty="0">
                <a:solidFill>
                  <a:schemeClr val="bg1"/>
                </a:solidFill>
                <a:ea typeface="Palatino" pitchFamily="2" charset="77"/>
              </a:rPr>
              <a:t>As a member of the international community made up of over 120 NRENs, REANNZ provides connections to global research partners that work with New Zealand scientists;</a:t>
            </a:r>
          </a:p>
          <a:p>
            <a:pPr marL="285750" indent="-285750">
              <a:spcAft>
                <a:spcPts val="600"/>
              </a:spcAft>
              <a:buFont typeface="Arial" panose="020B0604020202020204" pitchFamily="34" charset="0"/>
              <a:buChar char="•"/>
            </a:pPr>
            <a:endParaRPr lang="en-NZ" dirty="0">
              <a:solidFill>
                <a:schemeClr val="bg1"/>
              </a:solidFill>
              <a:ea typeface="Palatino" pitchFamily="2" charset="77"/>
            </a:endParaRPr>
          </a:p>
          <a:p>
            <a:pPr marL="285750" indent="-285750">
              <a:spcAft>
                <a:spcPts val="600"/>
              </a:spcAft>
              <a:buFont typeface="Arial" panose="020B0604020202020204" pitchFamily="34" charset="0"/>
              <a:buChar char="•"/>
            </a:pPr>
            <a:r>
              <a:rPr lang="en-NZ" dirty="0">
                <a:solidFill>
                  <a:schemeClr val="bg1"/>
                </a:solidFill>
                <a:ea typeface="Palatino" pitchFamily="2" charset="77"/>
              </a:rPr>
              <a:t>Our remit is to help support New Zealand’s researchers to use the network - to make their research lives easier by joining them with each other, and the rest of the world.</a:t>
            </a:r>
          </a:p>
        </p:txBody>
      </p:sp>
      <p:sp>
        <p:nvSpPr>
          <p:cNvPr id="3" name="Title 3">
            <a:extLst>
              <a:ext uri="{FF2B5EF4-FFF2-40B4-BE49-F238E27FC236}">
                <a16:creationId xmlns:a16="http://schemas.microsoft.com/office/drawing/2014/main" id="{45157C24-0759-5044-A6AC-2A9AFAF1829F}"/>
              </a:ext>
            </a:extLst>
          </p:cNvPr>
          <p:cNvSpPr txBox="1">
            <a:spLocks/>
          </p:cNvSpPr>
          <p:nvPr/>
        </p:nvSpPr>
        <p:spPr>
          <a:xfrm>
            <a:off x="1055440" y="771173"/>
            <a:ext cx="3744416" cy="77220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solidFill>
                <a:srgbClr val="00ADE1"/>
              </a:solidFill>
              <a:latin typeface="+mn-lt"/>
              <a:cs typeface="Calibri Light" panose="020F0302020204030204" pitchFamily="34" charset="0"/>
            </a:endParaRPr>
          </a:p>
        </p:txBody>
      </p:sp>
    </p:spTree>
    <p:extLst>
      <p:ext uri="{BB962C8B-B14F-4D97-AF65-F5344CB8AC3E}">
        <p14:creationId xmlns:p14="http://schemas.microsoft.com/office/powerpoint/2010/main" val="3461444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Icon&#10;&#10;Description automatically generated">
            <a:extLst>
              <a:ext uri="{FF2B5EF4-FFF2-40B4-BE49-F238E27FC236}">
                <a16:creationId xmlns:a16="http://schemas.microsoft.com/office/drawing/2014/main" id="{F7C6CD6C-18C3-BA49-9C1B-965FBECF09E2}"/>
              </a:ext>
            </a:extLst>
          </p:cNvPr>
          <p:cNvPicPr>
            <a:picLocks noChangeAspect="1"/>
          </p:cNvPicPr>
          <p:nvPr/>
        </p:nvPicPr>
        <p:blipFill>
          <a:blip r:embed="rId3"/>
          <a:stretch>
            <a:fillRect/>
          </a:stretch>
        </p:blipFill>
        <p:spPr>
          <a:xfrm>
            <a:off x="4126834" y="2695869"/>
            <a:ext cx="1044254" cy="756706"/>
          </a:xfrm>
          <a:prstGeom prst="rect">
            <a:avLst/>
          </a:prstGeom>
        </p:spPr>
      </p:pic>
      <p:sp>
        <p:nvSpPr>
          <p:cNvPr id="3" name="Rectangle 2">
            <a:extLst>
              <a:ext uri="{FF2B5EF4-FFF2-40B4-BE49-F238E27FC236}">
                <a16:creationId xmlns:a16="http://schemas.microsoft.com/office/drawing/2014/main" id="{FC2B3448-B131-DB42-9D0D-D049256E188B}"/>
              </a:ext>
            </a:extLst>
          </p:cNvPr>
          <p:cNvSpPr/>
          <p:nvPr/>
        </p:nvSpPr>
        <p:spPr>
          <a:xfrm>
            <a:off x="0" y="10764"/>
            <a:ext cx="9258574" cy="630942"/>
          </a:xfrm>
          <a:prstGeom prst="rect">
            <a:avLst/>
          </a:prstGeom>
        </p:spPr>
        <p:txBody>
          <a:bodyPr wrap="square">
            <a:spAutoFit/>
          </a:bodyPr>
          <a:lstStyle/>
          <a:p>
            <a:pPr algn="ctr"/>
            <a:r>
              <a:rPr lang="en-NZ" sz="3500" dirty="0">
                <a:solidFill>
                  <a:srgbClr val="00B9FE"/>
                </a:solidFill>
                <a:ea typeface="Palatino" pitchFamily="2" charset="77"/>
                <a:cs typeface="Calibri Light" panose="020F0302020204030204" pitchFamily="34" charset="0"/>
              </a:rPr>
              <a:t>Communications and Engagement timeline - </a:t>
            </a:r>
          </a:p>
        </p:txBody>
      </p:sp>
      <p:pic>
        <p:nvPicPr>
          <p:cNvPr id="5" name="Picture 4" descr="A picture containing text&#10;&#10;Description automatically generated">
            <a:extLst>
              <a:ext uri="{FF2B5EF4-FFF2-40B4-BE49-F238E27FC236}">
                <a16:creationId xmlns:a16="http://schemas.microsoft.com/office/drawing/2014/main" id="{177A73C3-A175-2344-AB3F-3B62A0E22A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4920" y="1675492"/>
            <a:ext cx="2137386" cy="1783302"/>
          </a:xfrm>
          <a:prstGeom prst="rect">
            <a:avLst/>
          </a:prstGeom>
        </p:spPr>
      </p:pic>
      <p:pic>
        <p:nvPicPr>
          <p:cNvPr id="7" name="Picture 6" descr="A field of purple flowers&#10;&#10;Description automatically generated with medium confidence">
            <a:extLst>
              <a:ext uri="{FF2B5EF4-FFF2-40B4-BE49-F238E27FC236}">
                <a16:creationId xmlns:a16="http://schemas.microsoft.com/office/drawing/2014/main" id="{B0F28D88-954F-EC46-BF92-84C59A7ED5E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0944" y="3484814"/>
            <a:ext cx="1783302" cy="1783302"/>
          </a:xfrm>
          <a:prstGeom prst="rect">
            <a:avLst/>
          </a:prstGeom>
        </p:spPr>
      </p:pic>
      <p:sp>
        <p:nvSpPr>
          <p:cNvPr id="8" name="Right Bracket 7">
            <a:extLst>
              <a:ext uri="{FF2B5EF4-FFF2-40B4-BE49-F238E27FC236}">
                <a16:creationId xmlns:a16="http://schemas.microsoft.com/office/drawing/2014/main" id="{7F393C11-0E45-4143-9351-E67427315EEA}"/>
              </a:ext>
            </a:extLst>
          </p:cNvPr>
          <p:cNvSpPr/>
          <p:nvPr/>
        </p:nvSpPr>
        <p:spPr>
          <a:xfrm>
            <a:off x="1918202" y="1675492"/>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3D47AC15-3CCC-FB44-A517-D8A577A59D98}"/>
              </a:ext>
            </a:extLst>
          </p:cNvPr>
          <p:cNvCxnSpPr>
            <a:cxnSpLocks/>
            <a:stCxn id="8" idx="2"/>
          </p:cNvCxnSpPr>
          <p:nvPr/>
        </p:nvCxnSpPr>
        <p:spPr>
          <a:xfrm>
            <a:off x="2710290" y="3623306"/>
            <a:ext cx="6548284" cy="5342"/>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939D691-E865-164D-8D8F-507FC350C6F8}"/>
              </a:ext>
            </a:extLst>
          </p:cNvPr>
          <p:cNvSpPr txBox="1"/>
          <p:nvPr/>
        </p:nvSpPr>
        <p:spPr>
          <a:xfrm>
            <a:off x="40534" y="803669"/>
            <a:ext cx="806631" cy="461665"/>
          </a:xfrm>
          <a:prstGeom prst="rect">
            <a:avLst/>
          </a:prstGeom>
          <a:noFill/>
        </p:spPr>
        <p:txBody>
          <a:bodyPr wrap="none" rtlCol="0">
            <a:spAutoFit/>
          </a:bodyPr>
          <a:lstStyle/>
          <a:p>
            <a:r>
              <a:rPr lang="en-US" sz="2400" dirty="0">
                <a:solidFill>
                  <a:srgbClr val="00D4FD"/>
                </a:solidFill>
              </a:rPr>
              <a:t>2020</a:t>
            </a:r>
          </a:p>
        </p:txBody>
      </p:sp>
      <p:sp>
        <p:nvSpPr>
          <p:cNvPr id="13" name="TextBox 12">
            <a:extLst>
              <a:ext uri="{FF2B5EF4-FFF2-40B4-BE49-F238E27FC236}">
                <a16:creationId xmlns:a16="http://schemas.microsoft.com/office/drawing/2014/main" id="{3E09F621-C0BD-C349-B617-D0ABB85D1D90}"/>
              </a:ext>
            </a:extLst>
          </p:cNvPr>
          <p:cNvSpPr txBox="1"/>
          <p:nvPr/>
        </p:nvSpPr>
        <p:spPr>
          <a:xfrm>
            <a:off x="2848658" y="775347"/>
            <a:ext cx="806631" cy="461665"/>
          </a:xfrm>
          <a:prstGeom prst="rect">
            <a:avLst/>
          </a:prstGeom>
          <a:noFill/>
        </p:spPr>
        <p:txBody>
          <a:bodyPr wrap="none" rtlCol="0">
            <a:spAutoFit/>
          </a:bodyPr>
          <a:lstStyle/>
          <a:p>
            <a:r>
              <a:rPr lang="en-US" sz="2400" dirty="0">
                <a:solidFill>
                  <a:srgbClr val="00D4FD"/>
                </a:solidFill>
              </a:rPr>
              <a:t>2021</a:t>
            </a:r>
          </a:p>
        </p:txBody>
      </p:sp>
      <p:pic>
        <p:nvPicPr>
          <p:cNvPr id="18" name="Picture 17" descr="A sign with a person's face on it&#10;&#10;Description automatically generated with low confidence">
            <a:extLst>
              <a:ext uri="{FF2B5EF4-FFF2-40B4-BE49-F238E27FC236}">
                <a16:creationId xmlns:a16="http://schemas.microsoft.com/office/drawing/2014/main" id="{95751226-CD85-BA45-B0C6-DC6713F31A7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05440" y="1694204"/>
            <a:ext cx="1336511" cy="1230997"/>
          </a:xfrm>
          <a:prstGeom prst="rect">
            <a:avLst/>
          </a:prstGeom>
        </p:spPr>
      </p:pic>
      <p:sp>
        <p:nvSpPr>
          <p:cNvPr id="21" name="Rectangle 20">
            <a:extLst>
              <a:ext uri="{FF2B5EF4-FFF2-40B4-BE49-F238E27FC236}">
                <a16:creationId xmlns:a16="http://schemas.microsoft.com/office/drawing/2014/main" id="{732A7B43-14A2-A84E-BBB5-039261865F9C}"/>
              </a:ext>
            </a:extLst>
          </p:cNvPr>
          <p:cNvSpPr/>
          <p:nvPr/>
        </p:nvSpPr>
        <p:spPr>
          <a:xfrm>
            <a:off x="5132575" y="3186147"/>
            <a:ext cx="144010" cy="351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4F76F94-18B6-1B4C-831A-D063E8F07EA4}"/>
              </a:ext>
            </a:extLst>
          </p:cNvPr>
          <p:cNvSpPr/>
          <p:nvPr/>
        </p:nvSpPr>
        <p:spPr>
          <a:xfrm flipH="1">
            <a:off x="3092216" y="1748534"/>
            <a:ext cx="273562" cy="445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0DAB868-45C7-EE47-8758-BCCFEF86D529}"/>
              </a:ext>
            </a:extLst>
          </p:cNvPr>
          <p:cNvSpPr txBox="1"/>
          <p:nvPr/>
        </p:nvSpPr>
        <p:spPr>
          <a:xfrm>
            <a:off x="4247774" y="1970394"/>
            <a:ext cx="2057622" cy="646331"/>
          </a:xfrm>
          <a:prstGeom prst="rect">
            <a:avLst/>
          </a:prstGeom>
          <a:noFill/>
        </p:spPr>
        <p:txBody>
          <a:bodyPr wrap="square" rtlCol="0">
            <a:spAutoFit/>
          </a:bodyPr>
          <a:lstStyle/>
          <a:p>
            <a:pPr algn="ctr"/>
            <a:r>
              <a:rPr lang="en-US" dirty="0">
                <a:solidFill>
                  <a:srgbClr val="00B9FE"/>
                </a:solidFill>
              </a:rPr>
              <a:t>Digital Comms Approach</a:t>
            </a:r>
          </a:p>
        </p:txBody>
      </p:sp>
      <p:pic>
        <p:nvPicPr>
          <p:cNvPr id="26" name="Picture 25" descr="Timeline&#10;&#10;Description automatically generated with low confidence">
            <a:extLst>
              <a:ext uri="{FF2B5EF4-FFF2-40B4-BE49-F238E27FC236}">
                <a16:creationId xmlns:a16="http://schemas.microsoft.com/office/drawing/2014/main" id="{3FD53A15-7226-E34F-AFC4-07FD6F2C499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25927" y="4193560"/>
            <a:ext cx="2471827" cy="1233221"/>
          </a:xfrm>
          <a:prstGeom prst="rect">
            <a:avLst/>
          </a:prstGeom>
        </p:spPr>
      </p:pic>
      <p:sp>
        <p:nvSpPr>
          <p:cNvPr id="27" name="TextBox 26">
            <a:extLst>
              <a:ext uri="{FF2B5EF4-FFF2-40B4-BE49-F238E27FC236}">
                <a16:creationId xmlns:a16="http://schemas.microsoft.com/office/drawing/2014/main" id="{C6490F18-59AA-534F-A4AF-7F1464A0E39F}"/>
              </a:ext>
            </a:extLst>
          </p:cNvPr>
          <p:cNvSpPr txBox="1"/>
          <p:nvPr/>
        </p:nvSpPr>
        <p:spPr>
          <a:xfrm>
            <a:off x="4756382" y="5592499"/>
            <a:ext cx="2057622"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eResearch NZ Conference</a:t>
            </a:r>
          </a:p>
        </p:txBody>
      </p:sp>
      <p:cxnSp>
        <p:nvCxnSpPr>
          <p:cNvPr id="28" name="Straight Connector 27">
            <a:extLst>
              <a:ext uri="{FF2B5EF4-FFF2-40B4-BE49-F238E27FC236}">
                <a16:creationId xmlns:a16="http://schemas.microsoft.com/office/drawing/2014/main" id="{C693A339-B8DB-DF4A-AFEC-B80194582ADB}"/>
              </a:ext>
            </a:extLst>
          </p:cNvPr>
          <p:cNvCxnSpPr>
            <a:cxnSpLocks/>
          </p:cNvCxnSpPr>
          <p:nvPr/>
        </p:nvCxnSpPr>
        <p:spPr>
          <a:xfrm flipV="1">
            <a:off x="7597791" y="3186147"/>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30" name="Picture 29" descr="A picture containing text&#10;&#10;Description automatically generated">
            <a:extLst>
              <a:ext uri="{FF2B5EF4-FFF2-40B4-BE49-F238E27FC236}">
                <a16:creationId xmlns:a16="http://schemas.microsoft.com/office/drawing/2014/main" id="{557B7DF8-5525-BF4E-ADAF-BD55C4FAE99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23791" y="1748534"/>
            <a:ext cx="2370604" cy="1266552"/>
          </a:xfrm>
          <a:prstGeom prst="rect">
            <a:avLst/>
          </a:prstGeom>
        </p:spPr>
      </p:pic>
      <p:sp>
        <p:nvSpPr>
          <p:cNvPr id="32" name="TextBox 31">
            <a:extLst>
              <a:ext uri="{FF2B5EF4-FFF2-40B4-BE49-F238E27FC236}">
                <a16:creationId xmlns:a16="http://schemas.microsoft.com/office/drawing/2014/main" id="{2E845934-C316-5B4A-A968-D1F6A301EFA0}"/>
              </a:ext>
            </a:extLst>
          </p:cNvPr>
          <p:cNvSpPr txBox="1"/>
          <p:nvPr/>
        </p:nvSpPr>
        <p:spPr>
          <a:xfrm>
            <a:off x="6463414" y="780017"/>
            <a:ext cx="2219224" cy="923330"/>
          </a:xfrm>
          <a:prstGeom prst="rect">
            <a:avLst/>
          </a:prstGeom>
          <a:noFill/>
        </p:spPr>
        <p:txBody>
          <a:bodyPr wrap="square" rtlCol="0">
            <a:spAutoFit/>
          </a:bodyPr>
          <a:lstStyle>
            <a:defPPr>
              <a:defRPr lang="en-US"/>
            </a:defPPr>
            <a:lvl1pPr algn="ctr">
              <a:defRPr>
                <a:solidFill>
                  <a:srgbClr val="00B9FE"/>
                </a:solidFill>
              </a:defRPr>
            </a:lvl1pPr>
          </a:lstStyle>
          <a:p>
            <a:r>
              <a:rPr lang="en-US" dirty="0"/>
              <a:t>Engagement Roadshow/Connect sessions for members</a:t>
            </a:r>
          </a:p>
        </p:txBody>
      </p:sp>
      <p:sp>
        <p:nvSpPr>
          <p:cNvPr id="35" name="Right Bracket 34">
            <a:extLst>
              <a:ext uri="{FF2B5EF4-FFF2-40B4-BE49-F238E27FC236}">
                <a16:creationId xmlns:a16="http://schemas.microsoft.com/office/drawing/2014/main" id="{7F52D995-CBBB-CA45-AD31-AB1B52517746}"/>
              </a:ext>
            </a:extLst>
          </p:cNvPr>
          <p:cNvSpPr/>
          <p:nvPr/>
        </p:nvSpPr>
        <p:spPr>
          <a:xfrm rot="10800000">
            <a:off x="9272320" y="1588501"/>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Box 36">
            <a:extLst>
              <a:ext uri="{FF2B5EF4-FFF2-40B4-BE49-F238E27FC236}">
                <a16:creationId xmlns:a16="http://schemas.microsoft.com/office/drawing/2014/main" id="{9F4B90BA-5A7A-C141-A4B7-8AF1B988B0B5}"/>
              </a:ext>
            </a:extLst>
          </p:cNvPr>
          <p:cNvSpPr txBox="1"/>
          <p:nvPr/>
        </p:nvSpPr>
        <p:spPr>
          <a:xfrm>
            <a:off x="10250774" y="1156497"/>
            <a:ext cx="1236236" cy="461665"/>
          </a:xfrm>
          <a:prstGeom prst="rect">
            <a:avLst/>
          </a:prstGeom>
          <a:noFill/>
        </p:spPr>
        <p:txBody>
          <a:bodyPr wrap="none" rtlCol="0">
            <a:spAutoFit/>
          </a:bodyPr>
          <a:lstStyle/>
          <a:p>
            <a:r>
              <a:rPr lang="en-US" sz="2400" dirty="0">
                <a:solidFill>
                  <a:srgbClr val="00D4FD"/>
                </a:solidFill>
              </a:rPr>
              <a:t>2021/22</a:t>
            </a:r>
          </a:p>
        </p:txBody>
      </p:sp>
      <p:cxnSp>
        <p:nvCxnSpPr>
          <p:cNvPr id="40" name="Straight Connector 39">
            <a:extLst>
              <a:ext uri="{FF2B5EF4-FFF2-40B4-BE49-F238E27FC236}">
                <a16:creationId xmlns:a16="http://schemas.microsoft.com/office/drawing/2014/main" id="{3903A7E3-44CC-2F41-8729-427A4ECDDC85}"/>
              </a:ext>
            </a:extLst>
          </p:cNvPr>
          <p:cNvCxnSpPr>
            <a:cxnSpLocks/>
          </p:cNvCxnSpPr>
          <p:nvPr/>
        </p:nvCxnSpPr>
        <p:spPr>
          <a:xfrm flipV="1">
            <a:off x="5861841" y="362330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D60F30-7F1F-7140-8757-81448762B4EF}"/>
              </a:ext>
            </a:extLst>
          </p:cNvPr>
          <p:cNvCxnSpPr>
            <a:cxnSpLocks/>
          </p:cNvCxnSpPr>
          <p:nvPr/>
        </p:nvCxnSpPr>
        <p:spPr>
          <a:xfrm flipV="1">
            <a:off x="3873695" y="319754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43" name="Picture 42" descr="Logo&#10;&#10;Description automatically generated">
            <a:extLst>
              <a:ext uri="{FF2B5EF4-FFF2-40B4-BE49-F238E27FC236}">
                <a16:creationId xmlns:a16="http://schemas.microsoft.com/office/drawing/2014/main" id="{40C1F571-BC99-A34C-B0A2-4F9CB8FFDA2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01048" y="1869048"/>
            <a:ext cx="2337327" cy="1377218"/>
          </a:xfrm>
          <a:prstGeom prst="rect">
            <a:avLst/>
          </a:prstGeom>
        </p:spPr>
      </p:pic>
      <p:pic>
        <p:nvPicPr>
          <p:cNvPr id="45" name="Picture 44" descr="A picture containing background pattern&#10;&#10;Description automatically generated">
            <a:extLst>
              <a:ext uri="{FF2B5EF4-FFF2-40B4-BE49-F238E27FC236}">
                <a16:creationId xmlns:a16="http://schemas.microsoft.com/office/drawing/2014/main" id="{6710C86D-36CD-554D-A749-C7C12E5952F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377817" y="3362044"/>
            <a:ext cx="2798053" cy="1400905"/>
          </a:xfrm>
          <a:prstGeom prst="rect">
            <a:avLst/>
          </a:prstGeom>
        </p:spPr>
      </p:pic>
      <p:sp>
        <p:nvSpPr>
          <p:cNvPr id="48" name="TextBox 47">
            <a:extLst>
              <a:ext uri="{FF2B5EF4-FFF2-40B4-BE49-F238E27FC236}">
                <a16:creationId xmlns:a16="http://schemas.microsoft.com/office/drawing/2014/main" id="{435037EF-CA33-BC4A-A56F-7CB79ECDC486}"/>
              </a:ext>
            </a:extLst>
          </p:cNvPr>
          <p:cNvSpPr txBox="1"/>
          <p:nvPr/>
        </p:nvSpPr>
        <p:spPr>
          <a:xfrm>
            <a:off x="-172858" y="1265334"/>
            <a:ext cx="2219224"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COVID-19 Comms and declutter</a:t>
            </a:r>
          </a:p>
        </p:txBody>
      </p:sp>
      <p:sp>
        <p:nvSpPr>
          <p:cNvPr id="49" name="TextBox 48">
            <a:extLst>
              <a:ext uri="{FF2B5EF4-FFF2-40B4-BE49-F238E27FC236}">
                <a16:creationId xmlns:a16="http://schemas.microsoft.com/office/drawing/2014/main" id="{889AFED5-3AA0-F044-AC9F-9D1F4976EFB6}"/>
              </a:ext>
            </a:extLst>
          </p:cNvPr>
          <p:cNvSpPr txBox="1"/>
          <p:nvPr/>
        </p:nvSpPr>
        <p:spPr>
          <a:xfrm>
            <a:off x="9852548" y="4998023"/>
            <a:ext cx="2219224" cy="1200329"/>
          </a:xfrm>
          <a:prstGeom prst="rect">
            <a:avLst/>
          </a:prstGeom>
          <a:noFill/>
        </p:spPr>
        <p:txBody>
          <a:bodyPr wrap="square" rtlCol="0">
            <a:spAutoFit/>
          </a:bodyPr>
          <a:lstStyle>
            <a:defPPr>
              <a:defRPr lang="en-US"/>
            </a:defPPr>
            <a:lvl1pPr algn="ctr">
              <a:defRPr>
                <a:solidFill>
                  <a:srgbClr val="00B9FE"/>
                </a:solidFill>
              </a:defRPr>
            </a:lvl1pPr>
          </a:lstStyle>
          <a:p>
            <a:r>
              <a:rPr lang="en-US" dirty="0"/>
              <a:t>Strategic Comms for REANNZ and Engagement with the wider community</a:t>
            </a:r>
          </a:p>
        </p:txBody>
      </p:sp>
    </p:spTree>
    <p:extLst>
      <p:ext uri="{BB962C8B-B14F-4D97-AF65-F5344CB8AC3E}">
        <p14:creationId xmlns:p14="http://schemas.microsoft.com/office/powerpoint/2010/main" val="1151050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3C8C8">
            <a:alpha val="78000"/>
          </a:srgbClr>
        </a:solidFill>
        <a:effectLst/>
      </p:bgPr>
    </p:bg>
    <p:spTree>
      <p:nvGrpSpPr>
        <p:cNvPr id="1" name=""/>
        <p:cNvGrpSpPr/>
        <p:nvPr/>
      </p:nvGrpSpPr>
      <p:grpSpPr>
        <a:xfrm>
          <a:off x="0" y="0"/>
          <a:ext cx="0" cy="0"/>
          <a:chOff x="0" y="0"/>
          <a:chExt cx="0" cy="0"/>
        </a:xfrm>
      </p:grpSpPr>
      <p:pic>
        <p:nvPicPr>
          <p:cNvPr id="2" name="Picture 1" descr="A close up of a sign&#10;&#10;Description automatically generated">
            <a:extLst>
              <a:ext uri="{FF2B5EF4-FFF2-40B4-BE49-F238E27FC236}">
                <a16:creationId xmlns:a16="http://schemas.microsoft.com/office/drawing/2014/main" id="{4FB42CAE-64DF-F748-99B8-E54CD29836C2}"/>
              </a:ext>
            </a:extLst>
          </p:cNvPr>
          <p:cNvPicPr/>
          <p:nvPr/>
        </p:nvPicPr>
        <p:blipFill>
          <a:blip r:embed="rId2">
            <a:extLst>
              <a:ext uri="{28A0092B-C50C-407E-A947-70E740481C1C}">
                <a14:useLocalDpi xmlns:a14="http://schemas.microsoft.com/office/drawing/2010/main"/>
              </a:ext>
            </a:extLst>
          </a:blip>
          <a:stretch>
            <a:fillRect/>
          </a:stretch>
        </p:blipFill>
        <p:spPr>
          <a:xfrm>
            <a:off x="1559496" y="152636"/>
            <a:ext cx="8496944" cy="6552728"/>
          </a:xfrm>
          <a:prstGeom prst="rect">
            <a:avLst/>
          </a:prstGeom>
        </p:spPr>
      </p:pic>
    </p:spTree>
    <p:extLst>
      <p:ext uri="{BB962C8B-B14F-4D97-AF65-F5344CB8AC3E}">
        <p14:creationId xmlns:p14="http://schemas.microsoft.com/office/powerpoint/2010/main" val="58861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Icon&#10;&#10;Description automatically generated">
            <a:extLst>
              <a:ext uri="{FF2B5EF4-FFF2-40B4-BE49-F238E27FC236}">
                <a16:creationId xmlns:a16="http://schemas.microsoft.com/office/drawing/2014/main" id="{F7C6CD6C-18C3-BA49-9C1B-965FBECF09E2}"/>
              </a:ext>
            </a:extLst>
          </p:cNvPr>
          <p:cNvPicPr>
            <a:picLocks noChangeAspect="1"/>
          </p:cNvPicPr>
          <p:nvPr/>
        </p:nvPicPr>
        <p:blipFill>
          <a:blip r:embed="rId3"/>
          <a:stretch>
            <a:fillRect/>
          </a:stretch>
        </p:blipFill>
        <p:spPr>
          <a:xfrm>
            <a:off x="4126834" y="2695869"/>
            <a:ext cx="1044254" cy="756706"/>
          </a:xfrm>
          <a:prstGeom prst="rect">
            <a:avLst/>
          </a:prstGeom>
        </p:spPr>
      </p:pic>
      <p:sp>
        <p:nvSpPr>
          <p:cNvPr id="3" name="Rectangle 2">
            <a:extLst>
              <a:ext uri="{FF2B5EF4-FFF2-40B4-BE49-F238E27FC236}">
                <a16:creationId xmlns:a16="http://schemas.microsoft.com/office/drawing/2014/main" id="{FC2B3448-B131-DB42-9D0D-D049256E188B}"/>
              </a:ext>
            </a:extLst>
          </p:cNvPr>
          <p:cNvSpPr/>
          <p:nvPr/>
        </p:nvSpPr>
        <p:spPr>
          <a:xfrm>
            <a:off x="0" y="10764"/>
            <a:ext cx="9258574" cy="630942"/>
          </a:xfrm>
          <a:prstGeom prst="rect">
            <a:avLst/>
          </a:prstGeom>
        </p:spPr>
        <p:txBody>
          <a:bodyPr wrap="square">
            <a:spAutoFit/>
          </a:bodyPr>
          <a:lstStyle/>
          <a:p>
            <a:pPr algn="ctr"/>
            <a:r>
              <a:rPr lang="en-NZ" sz="3500" dirty="0">
                <a:solidFill>
                  <a:srgbClr val="00B9FE"/>
                </a:solidFill>
                <a:ea typeface="Palatino" pitchFamily="2" charset="77"/>
                <a:cs typeface="Calibri Light" panose="020F0302020204030204" pitchFamily="34" charset="0"/>
              </a:rPr>
              <a:t>Communications and Engagement timeline - </a:t>
            </a:r>
          </a:p>
        </p:txBody>
      </p:sp>
      <p:pic>
        <p:nvPicPr>
          <p:cNvPr id="5" name="Picture 4" descr="A picture containing text&#10;&#10;Description automatically generated">
            <a:extLst>
              <a:ext uri="{FF2B5EF4-FFF2-40B4-BE49-F238E27FC236}">
                <a16:creationId xmlns:a16="http://schemas.microsoft.com/office/drawing/2014/main" id="{177A73C3-A175-2344-AB3F-3B62A0E22A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4920" y="1675492"/>
            <a:ext cx="2137386" cy="1783302"/>
          </a:xfrm>
          <a:prstGeom prst="rect">
            <a:avLst/>
          </a:prstGeom>
        </p:spPr>
      </p:pic>
      <p:pic>
        <p:nvPicPr>
          <p:cNvPr id="7" name="Picture 6" descr="A field of purple flowers&#10;&#10;Description automatically generated with medium confidence">
            <a:extLst>
              <a:ext uri="{FF2B5EF4-FFF2-40B4-BE49-F238E27FC236}">
                <a16:creationId xmlns:a16="http://schemas.microsoft.com/office/drawing/2014/main" id="{B0F28D88-954F-EC46-BF92-84C59A7ED5E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0944" y="3484814"/>
            <a:ext cx="1783302" cy="1783302"/>
          </a:xfrm>
          <a:prstGeom prst="rect">
            <a:avLst/>
          </a:prstGeom>
        </p:spPr>
      </p:pic>
      <p:sp>
        <p:nvSpPr>
          <p:cNvPr id="8" name="Right Bracket 7">
            <a:extLst>
              <a:ext uri="{FF2B5EF4-FFF2-40B4-BE49-F238E27FC236}">
                <a16:creationId xmlns:a16="http://schemas.microsoft.com/office/drawing/2014/main" id="{7F393C11-0E45-4143-9351-E67427315EEA}"/>
              </a:ext>
            </a:extLst>
          </p:cNvPr>
          <p:cNvSpPr/>
          <p:nvPr/>
        </p:nvSpPr>
        <p:spPr>
          <a:xfrm>
            <a:off x="1918202" y="1675492"/>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3D47AC15-3CCC-FB44-A517-D8A577A59D98}"/>
              </a:ext>
            </a:extLst>
          </p:cNvPr>
          <p:cNvCxnSpPr>
            <a:cxnSpLocks/>
            <a:stCxn id="8" idx="2"/>
          </p:cNvCxnSpPr>
          <p:nvPr/>
        </p:nvCxnSpPr>
        <p:spPr>
          <a:xfrm>
            <a:off x="2710290" y="3623306"/>
            <a:ext cx="6548284" cy="5342"/>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939D691-E865-164D-8D8F-507FC350C6F8}"/>
              </a:ext>
            </a:extLst>
          </p:cNvPr>
          <p:cNvSpPr txBox="1"/>
          <p:nvPr/>
        </p:nvSpPr>
        <p:spPr>
          <a:xfrm>
            <a:off x="40534" y="803669"/>
            <a:ext cx="806631" cy="461665"/>
          </a:xfrm>
          <a:prstGeom prst="rect">
            <a:avLst/>
          </a:prstGeom>
          <a:noFill/>
        </p:spPr>
        <p:txBody>
          <a:bodyPr wrap="none" rtlCol="0">
            <a:spAutoFit/>
          </a:bodyPr>
          <a:lstStyle/>
          <a:p>
            <a:r>
              <a:rPr lang="en-US" sz="2400" dirty="0">
                <a:solidFill>
                  <a:srgbClr val="00D4FD"/>
                </a:solidFill>
              </a:rPr>
              <a:t>2020</a:t>
            </a:r>
          </a:p>
        </p:txBody>
      </p:sp>
      <p:sp>
        <p:nvSpPr>
          <p:cNvPr id="13" name="TextBox 12">
            <a:extLst>
              <a:ext uri="{FF2B5EF4-FFF2-40B4-BE49-F238E27FC236}">
                <a16:creationId xmlns:a16="http://schemas.microsoft.com/office/drawing/2014/main" id="{3E09F621-C0BD-C349-B617-D0ABB85D1D90}"/>
              </a:ext>
            </a:extLst>
          </p:cNvPr>
          <p:cNvSpPr txBox="1"/>
          <p:nvPr/>
        </p:nvSpPr>
        <p:spPr>
          <a:xfrm>
            <a:off x="2848658" y="775347"/>
            <a:ext cx="806631" cy="461665"/>
          </a:xfrm>
          <a:prstGeom prst="rect">
            <a:avLst/>
          </a:prstGeom>
          <a:noFill/>
        </p:spPr>
        <p:txBody>
          <a:bodyPr wrap="none" rtlCol="0">
            <a:spAutoFit/>
          </a:bodyPr>
          <a:lstStyle/>
          <a:p>
            <a:r>
              <a:rPr lang="en-US" sz="2400" dirty="0">
                <a:solidFill>
                  <a:srgbClr val="00D4FD"/>
                </a:solidFill>
              </a:rPr>
              <a:t>2021</a:t>
            </a:r>
          </a:p>
        </p:txBody>
      </p:sp>
      <p:pic>
        <p:nvPicPr>
          <p:cNvPr id="18" name="Picture 17" descr="A sign with a person's face on it&#10;&#10;Description automatically generated with low confidence">
            <a:extLst>
              <a:ext uri="{FF2B5EF4-FFF2-40B4-BE49-F238E27FC236}">
                <a16:creationId xmlns:a16="http://schemas.microsoft.com/office/drawing/2014/main" id="{95751226-CD85-BA45-B0C6-DC6713F31A7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05440" y="1694204"/>
            <a:ext cx="1336511" cy="1230997"/>
          </a:xfrm>
          <a:prstGeom prst="rect">
            <a:avLst/>
          </a:prstGeom>
        </p:spPr>
      </p:pic>
      <p:sp>
        <p:nvSpPr>
          <p:cNvPr id="21" name="Rectangle 20">
            <a:extLst>
              <a:ext uri="{FF2B5EF4-FFF2-40B4-BE49-F238E27FC236}">
                <a16:creationId xmlns:a16="http://schemas.microsoft.com/office/drawing/2014/main" id="{732A7B43-14A2-A84E-BBB5-039261865F9C}"/>
              </a:ext>
            </a:extLst>
          </p:cNvPr>
          <p:cNvSpPr/>
          <p:nvPr/>
        </p:nvSpPr>
        <p:spPr>
          <a:xfrm>
            <a:off x="5132575" y="3186147"/>
            <a:ext cx="144010" cy="351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4F76F94-18B6-1B4C-831A-D063E8F07EA4}"/>
              </a:ext>
            </a:extLst>
          </p:cNvPr>
          <p:cNvSpPr/>
          <p:nvPr/>
        </p:nvSpPr>
        <p:spPr>
          <a:xfrm flipH="1">
            <a:off x="3092216" y="1748534"/>
            <a:ext cx="273562" cy="445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0DAB868-45C7-EE47-8758-BCCFEF86D529}"/>
              </a:ext>
            </a:extLst>
          </p:cNvPr>
          <p:cNvSpPr txBox="1"/>
          <p:nvPr/>
        </p:nvSpPr>
        <p:spPr>
          <a:xfrm>
            <a:off x="4247774" y="1970394"/>
            <a:ext cx="2057622" cy="646331"/>
          </a:xfrm>
          <a:prstGeom prst="rect">
            <a:avLst/>
          </a:prstGeom>
          <a:noFill/>
        </p:spPr>
        <p:txBody>
          <a:bodyPr wrap="square" rtlCol="0">
            <a:spAutoFit/>
          </a:bodyPr>
          <a:lstStyle/>
          <a:p>
            <a:pPr algn="ctr"/>
            <a:r>
              <a:rPr lang="en-US" dirty="0">
                <a:solidFill>
                  <a:srgbClr val="00B9FE"/>
                </a:solidFill>
              </a:rPr>
              <a:t>Digital Comms Approach</a:t>
            </a:r>
          </a:p>
        </p:txBody>
      </p:sp>
      <p:pic>
        <p:nvPicPr>
          <p:cNvPr id="26" name="Picture 25" descr="Timeline&#10;&#10;Description automatically generated with low confidence">
            <a:extLst>
              <a:ext uri="{FF2B5EF4-FFF2-40B4-BE49-F238E27FC236}">
                <a16:creationId xmlns:a16="http://schemas.microsoft.com/office/drawing/2014/main" id="{3FD53A15-7226-E34F-AFC4-07FD6F2C499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25927" y="4193560"/>
            <a:ext cx="2471827" cy="1233221"/>
          </a:xfrm>
          <a:prstGeom prst="rect">
            <a:avLst/>
          </a:prstGeom>
        </p:spPr>
      </p:pic>
      <p:sp>
        <p:nvSpPr>
          <p:cNvPr id="27" name="TextBox 26">
            <a:extLst>
              <a:ext uri="{FF2B5EF4-FFF2-40B4-BE49-F238E27FC236}">
                <a16:creationId xmlns:a16="http://schemas.microsoft.com/office/drawing/2014/main" id="{C6490F18-59AA-534F-A4AF-7F1464A0E39F}"/>
              </a:ext>
            </a:extLst>
          </p:cNvPr>
          <p:cNvSpPr txBox="1"/>
          <p:nvPr/>
        </p:nvSpPr>
        <p:spPr>
          <a:xfrm>
            <a:off x="4756382" y="5592499"/>
            <a:ext cx="2057622"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eResearch NZ Conference</a:t>
            </a:r>
          </a:p>
        </p:txBody>
      </p:sp>
      <p:cxnSp>
        <p:nvCxnSpPr>
          <p:cNvPr id="28" name="Straight Connector 27">
            <a:extLst>
              <a:ext uri="{FF2B5EF4-FFF2-40B4-BE49-F238E27FC236}">
                <a16:creationId xmlns:a16="http://schemas.microsoft.com/office/drawing/2014/main" id="{C693A339-B8DB-DF4A-AFEC-B80194582ADB}"/>
              </a:ext>
            </a:extLst>
          </p:cNvPr>
          <p:cNvCxnSpPr>
            <a:cxnSpLocks/>
          </p:cNvCxnSpPr>
          <p:nvPr/>
        </p:nvCxnSpPr>
        <p:spPr>
          <a:xfrm flipV="1">
            <a:off x="7597791" y="3186147"/>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30" name="Picture 29" descr="A picture containing text&#10;&#10;Description automatically generated">
            <a:extLst>
              <a:ext uri="{FF2B5EF4-FFF2-40B4-BE49-F238E27FC236}">
                <a16:creationId xmlns:a16="http://schemas.microsoft.com/office/drawing/2014/main" id="{557B7DF8-5525-BF4E-ADAF-BD55C4FAE99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23791" y="1748534"/>
            <a:ext cx="2370604" cy="1266552"/>
          </a:xfrm>
          <a:prstGeom prst="rect">
            <a:avLst/>
          </a:prstGeom>
        </p:spPr>
      </p:pic>
      <p:sp>
        <p:nvSpPr>
          <p:cNvPr id="32" name="TextBox 31">
            <a:extLst>
              <a:ext uri="{FF2B5EF4-FFF2-40B4-BE49-F238E27FC236}">
                <a16:creationId xmlns:a16="http://schemas.microsoft.com/office/drawing/2014/main" id="{2E845934-C316-5B4A-A968-D1F6A301EFA0}"/>
              </a:ext>
            </a:extLst>
          </p:cNvPr>
          <p:cNvSpPr txBox="1"/>
          <p:nvPr/>
        </p:nvSpPr>
        <p:spPr>
          <a:xfrm>
            <a:off x="6463414" y="780017"/>
            <a:ext cx="2219224" cy="923330"/>
          </a:xfrm>
          <a:prstGeom prst="rect">
            <a:avLst/>
          </a:prstGeom>
          <a:noFill/>
        </p:spPr>
        <p:txBody>
          <a:bodyPr wrap="square" rtlCol="0">
            <a:spAutoFit/>
          </a:bodyPr>
          <a:lstStyle>
            <a:defPPr>
              <a:defRPr lang="en-US"/>
            </a:defPPr>
            <a:lvl1pPr algn="ctr">
              <a:defRPr>
                <a:solidFill>
                  <a:srgbClr val="00B9FE"/>
                </a:solidFill>
              </a:defRPr>
            </a:lvl1pPr>
          </a:lstStyle>
          <a:p>
            <a:r>
              <a:rPr lang="en-US" dirty="0"/>
              <a:t>Engagement Roadshow/Connect sessions for members</a:t>
            </a:r>
          </a:p>
        </p:txBody>
      </p:sp>
      <p:sp>
        <p:nvSpPr>
          <p:cNvPr id="35" name="Right Bracket 34">
            <a:extLst>
              <a:ext uri="{FF2B5EF4-FFF2-40B4-BE49-F238E27FC236}">
                <a16:creationId xmlns:a16="http://schemas.microsoft.com/office/drawing/2014/main" id="{7F52D995-CBBB-CA45-AD31-AB1B52517746}"/>
              </a:ext>
            </a:extLst>
          </p:cNvPr>
          <p:cNvSpPr/>
          <p:nvPr/>
        </p:nvSpPr>
        <p:spPr>
          <a:xfrm rot="10800000">
            <a:off x="9272320" y="1588501"/>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Box 36">
            <a:extLst>
              <a:ext uri="{FF2B5EF4-FFF2-40B4-BE49-F238E27FC236}">
                <a16:creationId xmlns:a16="http://schemas.microsoft.com/office/drawing/2014/main" id="{9F4B90BA-5A7A-C141-A4B7-8AF1B988B0B5}"/>
              </a:ext>
            </a:extLst>
          </p:cNvPr>
          <p:cNvSpPr txBox="1"/>
          <p:nvPr/>
        </p:nvSpPr>
        <p:spPr>
          <a:xfrm>
            <a:off x="10250774" y="1156497"/>
            <a:ext cx="1236236" cy="461665"/>
          </a:xfrm>
          <a:prstGeom prst="rect">
            <a:avLst/>
          </a:prstGeom>
          <a:noFill/>
        </p:spPr>
        <p:txBody>
          <a:bodyPr wrap="none" rtlCol="0">
            <a:spAutoFit/>
          </a:bodyPr>
          <a:lstStyle/>
          <a:p>
            <a:r>
              <a:rPr lang="en-US" sz="2400" dirty="0">
                <a:solidFill>
                  <a:srgbClr val="00D4FD"/>
                </a:solidFill>
              </a:rPr>
              <a:t>2021/22</a:t>
            </a:r>
          </a:p>
        </p:txBody>
      </p:sp>
      <p:cxnSp>
        <p:nvCxnSpPr>
          <p:cNvPr id="40" name="Straight Connector 39">
            <a:extLst>
              <a:ext uri="{FF2B5EF4-FFF2-40B4-BE49-F238E27FC236}">
                <a16:creationId xmlns:a16="http://schemas.microsoft.com/office/drawing/2014/main" id="{3903A7E3-44CC-2F41-8729-427A4ECDDC85}"/>
              </a:ext>
            </a:extLst>
          </p:cNvPr>
          <p:cNvCxnSpPr>
            <a:cxnSpLocks/>
          </p:cNvCxnSpPr>
          <p:nvPr/>
        </p:nvCxnSpPr>
        <p:spPr>
          <a:xfrm flipV="1">
            <a:off x="5861841" y="362330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D60F30-7F1F-7140-8757-81448762B4EF}"/>
              </a:ext>
            </a:extLst>
          </p:cNvPr>
          <p:cNvCxnSpPr>
            <a:cxnSpLocks/>
          </p:cNvCxnSpPr>
          <p:nvPr/>
        </p:nvCxnSpPr>
        <p:spPr>
          <a:xfrm flipV="1">
            <a:off x="3873695" y="319754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43" name="Picture 42" descr="Logo&#10;&#10;Description automatically generated">
            <a:extLst>
              <a:ext uri="{FF2B5EF4-FFF2-40B4-BE49-F238E27FC236}">
                <a16:creationId xmlns:a16="http://schemas.microsoft.com/office/drawing/2014/main" id="{40C1F571-BC99-A34C-B0A2-4F9CB8FFDA2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01048" y="1869048"/>
            <a:ext cx="2337327" cy="1377218"/>
          </a:xfrm>
          <a:prstGeom prst="rect">
            <a:avLst/>
          </a:prstGeom>
        </p:spPr>
      </p:pic>
      <p:pic>
        <p:nvPicPr>
          <p:cNvPr id="45" name="Picture 44" descr="A picture containing background pattern&#10;&#10;Description automatically generated">
            <a:extLst>
              <a:ext uri="{FF2B5EF4-FFF2-40B4-BE49-F238E27FC236}">
                <a16:creationId xmlns:a16="http://schemas.microsoft.com/office/drawing/2014/main" id="{6710C86D-36CD-554D-A749-C7C12E5952F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377817" y="3362044"/>
            <a:ext cx="2798053" cy="1400905"/>
          </a:xfrm>
          <a:prstGeom prst="rect">
            <a:avLst/>
          </a:prstGeom>
        </p:spPr>
      </p:pic>
      <p:sp>
        <p:nvSpPr>
          <p:cNvPr id="48" name="TextBox 47">
            <a:extLst>
              <a:ext uri="{FF2B5EF4-FFF2-40B4-BE49-F238E27FC236}">
                <a16:creationId xmlns:a16="http://schemas.microsoft.com/office/drawing/2014/main" id="{435037EF-CA33-BC4A-A56F-7CB79ECDC486}"/>
              </a:ext>
            </a:extLst>
          </p:cNvPr>
          <p:cNvSpPr txBox="1"/>
          <p:nvPr/>
        </p:nvSpPr>
        <p:spPr>
          <a:xfrm>
            <a:off x="-172858" y="1265334"/>
            <a:ext cx="2219224"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COVID-19 Comms and declutter</a:t>
            </a:r>
          </a:p>
        </p:txBody>
      </p:sp>
      <p:sp>
        <p:nvSpPr>
          <p:cNvPr id="49" name="TextBox 48">
            <a:extLst>
              <a:ext uri="{FF2B5EF4-FFF2-40B4-BE49-F238E27FC236}">
                <a16:creationId xmlns:a16="http://schemas.microsoft.com/office/drawing/2014/main" id="{889AFED5-3AA0-F044-AC9F-9D1F4976EFB6}"/>
              </a:ext>
            </a:extLst>
          </p:cNvPr>
          <p:cNvSpPr txBox="1"/>
          <p:nvPr/>
        </p:nvSpPr>
        <p:spPr>
          <a:xfrm>
            <a:off x="9852548" y="4998023"/>
            <a:ext cx="2219224" cy="1200329"/>
          </a:xfrm>
          <a:prstGeom prst="rect">
            <a:avLst/>
          </a:prstGeom>
          <a:noFill/>
        </p:spPr>
        <p:txBody>
          <a:bodyPr wrap="square" rtlCol="0">
            <a:spAutoFit/>
          </a:bodyPr>
          <a:lstStyle>
            <a:defPPr>
              <a:defRPr lang="en-US"/>
            </a:defPPr>
            <a:lvl1pPr algn="ctr">
              <a:defRPr>
                <a:solidFill>
                  <a:srgbClr val="00B9FE"/>
                </a:solidFill>
              </a:defRPr>
            </a:lvl1pPr>
          </a:lstStyle>
          <a:p>
            <a:r>
              <a:rPr lang="en-US" dirty="0"/>
              <a:t>Strategic Comms for REANNZ and Engagement with the wider community</a:t>
            </a:r>
          </a:p>
        </p:txBody>
      </p:sp>
    </p:spTree>
    <p:extLst>
      <p:ext uri="{BB962C8B-B14F-4D97-AF65-F5344CB8AC3E}">
        <p14:creationId xmlns:p14="http://schemas.microsoft.com/office/powerpoint/2010/main" val="3857457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3C8C8">
            <a:alpha val="78000"/>
          </a:srgbClr>
        </a:solidFill>
        <a:effectLst/>
      </p:bgPr>
    </p:bg>
    <p:spTree>
      <p:nvGrpSpPr>
        <p:cNvPr id="1" name=""/>
        <p:cNvGrpSpPr/>
        <p:nvPr/>
      </p:nvGrpSpPr>
      <p:grpSpPr>
        <a:xfrm>
          <a:off x="0" y="0"/>
          <a:ext cx="0" cy="0"/>
          <a:chOff x="0" y="0"/>
          <a:chExt cx="0" cy="0"/>
        </a:xfrm>
      </p:grpSpPr>
      <p:pic>
        <p:nvPicPr>
          <p:cNvPr id="3" name="Picture 2" descr="A picture containing text, electronics, computer, screenshot&#10;&#10;Description automatically generated">
            <a:extLst>
              <a:ext uri="{FF2B5EF4-FFF2-40B4-BE49-F238E27FC236}">
                <a16:creationId xmlns:a16="http://schemas.microsoft.com/office/drawing/2014/main" id="{2DAD6248-2714-DF48-9C92-FBBDE36B3C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3204" y="116632"/>
            <a:ext cx="4572000" cy="2888223"/>
          </a:xfrm>
          <a:prstGeom prst="rect">
            <a:avLst/>
          </a:prstGeom>
        </p:spPr>
      </p:pic>
      <p:pic>
        <p:nvPicPr>
          <p:cNvPr id="5" name="Picture 4" descr="A group of people in a meeting&#10;&#10;Description automatically generated with medium confidence">
            <a:extLst>
              <a:ext uri="{FF2B5EF4-FFF2-40B4-BE49-F238E27FC236}">
                <a16:creationId xmlns:a16="http://schemas.microsoft.com/office/drawing/2014/main" id="{ED578F48-5AE4-094F-993B-AACD793F06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1458" y="3140968"/>
            <a:ext cx="4793746" cy="3161067"/>
          </a:xfrm>
          <a:prstGeom prst="rect">
            <a:avLst/>
          </a:prstGeom>
        </p:spPr>
      </p:pic>
      <p:pic>
        <p:nvPicPr>
          <p:cNvPr id="7" name="Picture 6" descr="A picture containing text, indoor, ceiling&#10;&#10;Description automatically generated">
            <a:extLst>
              <a:ext uri="{FF2B5EF4-FFF2-40B4-BE49-F238E27FC236}">
                <a16:creationId xmlns:a16="http://schemas.microsoft.com/office/drawing/2014/main" id="{B27546DC-1741-5547-A61B-35342798A6E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96000" y="0"/>
            <a:ext cx="4572000" cy="6858000"/>
          </a:xfrm>
          <a:prstGeom prst="rect">
            <a:avLst/>
          </a:prstGeom>
        </p:spPr>
      </p:pic>
      <p:sp>
        <p:nvSpPr>
          <p:cNvPr id="17" name="TextBox 16">
            <a:extLst>
              <a:ext uri="{FF2B5EF4-FFF2-40B4-BE49-F238E27FC236}">
                <a16:creationId xmlns:a16="http://schemas.microsoft.com/office/drawing/2014/main" id="{3D8319D2-3DFA-E24F-A1A1-371DB682CDD4}"/>
              </a:ext>
            </a:extLst>
          </p:cNvPr>
          <p:cNvSpPr txBox="1"/>
          <p:nvPr/>
        </p:nvSpPr>
        <p:spPr>
          <a:xfrm>
            <a:off x="1363204" y="6438148"/>
            <a:ext cx="3170099" cy="369332"/>
          </a:xfrm>
          <a:prstGeom prst="rect">
            <a:avLst/>
          </a:prstGeom>
          <a:noFill/>
        </p:spPr>
        <p:txBody>
          <a:bodyPr wrap="none" rtlCol="0">
            <a:spAutoFit/>
          </a:bodyPr>
          <a:lstStyle/>
          <a:p>
            <a:r>
              <a:rPr lang="en-US" dirty="0">
                <a:hlinkClick r:id="rId5"/>
              </a:rPr>
              <a:t>https://youtu.be/mIXwI4qjWBA</a:t>
            </a:r>
            <a:endParaRPr lang="en-US" dirty="0"/>
          </a:p>
        </p:txBody>
      </p:sp>
    </p:spTree>
    <p:extLst>
      <p:ext uri="{BB962C8B-B14F-4D97-AF65-F5344CB8AC3E}">
        <p14:creationId xmlns:p14="http://schemas.microsoft.com/office/powerpoint/2010/main" val="2687720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3C8C8">
            <a:alpha val="78000"/>
          </a:srgbClr>
        </a:solidFill>
        <a:effectLst/>
      </p:bgPr>
    </p:bg>
    <p:spTree>
      <p:nvGrpSpPr>
        <p:cNvPr id="1" name=""/>
        <p:cNvGrpSpPr/>
        <p:nvPr/>
      </p:nvGrpSpPr>
      <p:grpSpPr>
        <a:xfrm>
          <a:off x="0" y="0"/>
          <a:ext cx="0" cy="0"/>
          <a:chOff x="0" y="0"/>
          <a:chExt cx="0" cy="0"/>
        </a:xfrm>
      </p:grpSpPr>
      <p:pic>
        <p:nvPicPr>
          <p:cNvPr id="2" name="Picture 1" descr="A person holding a microphone&#10;&#10;Description automatically generated with medium confidence">
            <a:extLst>
              <a:ext uri="{FF2B5EF4-FFF2-40B4-BE49-F238E27FC236}">
                <a16:creationId xmlns:a16="http://schemas.microsoft.com/office/drawing/2014/main" id="{FFD665B4-961F-8646-9986-124289E9B0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6640" y="295381"/>
            <a:ext cx="4700558" cy="3133705"/>
          </a:xfrm>
          <a:prstGeom prst="rect">
            <a:avLst/>
          </a:prstGeom>
        </p:spPr>
      </p:pic>
      <p:pic>
        <p:nvPicPr>
          <p:cNvPr id="3" name="Picture 2" descr="A picture containing person, indoor, office, table&#10;&#10;Description automatically generated">
            <a:extLst>
              <a:ext uri="{FF2B5EF4-FFF2-40B4-BE49-F238E27FC236}">
                <a16:creationId xmlns:a16="http://schemas.microsoft.com/office/drawing/2014/main" id="{EE3B7FE0-E405-5B4A-8186-BA9A7D302E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6638" y="3429000"/>
            <a:ext cx="4700559" cy="3133707"/>
          </a:xfrm>
          <a:prstGeom prst="rect">
            <a:avLst/>
          </a:prstGeom>
        </p:spPr>
      </p:pic>
      <p:pic>
        <p:nvPicPr>
          <p:cNvPr id="4" name="Picture 3" descr="A person sitting at a desk&#10;&#10;Description automatically generated with medium confidence">
            <a:extLst>
              <a:ext uri="{FF2B5EF4-FFF2-40B4-BE49-F238E27FC236}">
                <a16:creationId xmlns:a16="http://schemas.microsoft.com/office/drawing/2014/main" id="{C509732A-3385-F844-BB40-5D47C474AD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84032" y="3429000"/>
            <a:ext cx="4700560" cy="3133707"/>
          </a:xfrm>
          <a:prstGeom prst="rect">
            <a:avLst/>
          </a:prstGeom>
        </p:spPr>
      </p:pic>
      <p:pic>
        <p:nvPicPr>
          <p:cNvPr id="5" name="Picture 4" descr="A group of people posing for a photo&#10;&#10;Description automatically generated">
            <a:extLst>
              <a:ext uri="{FF2B5EF4-FFF2-40B4-BE49-F238E27FC236}">
                <a16:creationId xmlns:a16="http://schemas.microsoft.com/office/drawing/2014/main" id="{752F3AA0-7A58-E846-ACFE-397C9A42C3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4031" y="296485"/>
            <a:ext cx="4700558" cy="3132559"/>
          </a:xfrm>
          <a:prstGeom prst="rect">
            <a:avLst/>
          </a:prstGeom>
        </p:spPr>
      </p:pic>
    </p:spTree>
    <p:extLst>
      <p:ext uri="{BB962C8B-B14F-4D97-AF65-F5344CB8AC3E}">
        <p14:creationId xmlns:p14="http://schemas.microsoft.com/office/powerpoint/2010/main" val="2159385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Icon&#10;&#10;Description automatically generated">
            <a:extLst>
              <a:ext uri="{FF2B5EF4-FFF2-40B4-BE49-F238E27FC236}">
                <a16:creationId xmlns:a16="http://schemas.microsoft.com/office/drawing/2014/main" id="{F7C6CD6C-18C3-BA49-9C1B-965FBECF09E2}"/>
              </a:ext>
            </a:extLst>
          </p:cNvPr>
          <p:cNvPicPr>
            <a:picLocks noChangeAspect="1"/>
          </p:cNvPicPr>
          <p:nvPr/>
        </p:nvPicPr>
        <p:blipFill>
          <a:blip r:embed="rId3"/>
          <a:stretch>
            <a:fillRect/>
          </a:stretch>
        </p:blipFill>
        <p:spPr>
          <a:xfrm>
            <a:off x="4126834" y="2695869"/>
            <a:ext cx="1044254" cy="756706"/>
          </a:xfrm>
          <a:prstGeom prst="rect">
            <a:avLst/>
          </a:prstGeom>
        </p:spPr>
      </p:pic>
      <p:sp>
        <p:nvSpPr>
          <p:cNvPr id="3" name="Rectangle 2">
            <a:extLst>
              <a:ext uri="{FF2B5EF4-FFF2-40B4-BE49-F238E27FC236}">
                <a16:creationId xmlns:a16="http://schemas.microsoft.com/office/drawing/2014/main" id="{FC2B3448-B131-DB42-9D0D-D049256E188B}"/>
              </a:ext>
            </a:extLst>
          </p:cNvPr>
          <p:cNvSpPr/>
          <p:nvPr/>
        </p:nvSpPr>
        <p:spPr>
          <a:xfrm>
            <a:off x="0" y="10764"/>
            <a:ext cx="9258574" cy="630942"/>
          </a:xfrm>
          <a:prstGeom prst="rect">
            <a:avLst/>
          </a:prstGeom>
        </p:spPr>
        <p:txBody>
          <a:bodyPr wrap="square">
            <a:spAutoFit/>
          </a:bodyPr>
          <a:lstStyle/>
          <a:p>
            <a:pPr algn="ctr"/>
            <a:r>
              <a:rPr lang="en-NZ" sz="3500" dirty="0">
                <a:solidFill>
                  <a:srgbClr val="00B9FE"/>
                </a:solidFill>
                <a:ea typeface="Palatino" pitchFamily="2" charset="77"/>
                <a:cs typeface="Calibri Light" panose="020F0302020204030204" pitchFamily="34" charset="0"/>
              </a:rPr>
              <a:t>Communications and Engagement timeline - </a:t>
            </a:r>
          </a:p>
        </p:txBody>
      </p:sp>
      <p:pic>
        <p:nvPicPr>
          <p:cNvPr id="5" name="Picture 4" descr="A picture containing text&#10;&#10;Description automatically generated">
            <a:extLst>
              <a:ext uri="{FF2B5EF4-FFF2-40B4-BE49-F238E27FC236}">
                <a16:creationId xmlns:a16="http://schemas.microsoft.com/office/drawing/2014/main" id="{177A73C3-A175-2344-AB3F-3B62A0E22A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4920" y="1675492"/>
            <a:ext cx="2137386" cy="1783302"/>
          </a:xfrm>
          <a:prstGeom prst="rect">
            <a:avLst/>
          </a:prstGeom>
        </p:spPr>
      </p:pic>
      <p:pic>
        <p:nvPicPr>
          <p:cNvPr id="7" name="Picture 6" descr="A field of purple flowers&#10;&#10;Description automatically generated with medium confidence">
            <a:extLst>
              <a:ext uri="{FF2B5EF4-FFF2-40B4-BE49-F238E27FC236}">
                <a16:creationId xmlns:a16="http://schemas.microsoft.com/office/drawing/2014/main" id="{B0F28D88-954F-EC46-BF92-84C59A7ED5E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0944" y="3484814"/>
            <a:ext cx="1783302" cy="1783302"/>
          </a:xfrm>
          <a:prstGeom prst="rect">
            <a:avLst/>
          </a:prstGeom>
        </p:spPr>
      </p:pic>
      <p:sp>
        <p:nvSpPr>
          <p:cNvPr id="8" name="Right Bracket 7">
            <a:extLst>
              <a:ext uri="{FF2B5EF4-FFF2-40B4-BE49-F238E27FC236}">
                <a16:creationId xmlns:a16="http://schemas.microsoft.com/office/drawing/2014/main" id="{7F393C11-0E45-4143-9351-E67427315EEA}"/>
              </a:ext>
            </a:extLst>
          </p:cNvPr>
          <p:cNvSpPr/>
          <p:nvPr/>
        </p:nvSpPr>
        <p:spPr>
          <a:xfrm>
            <a:off x="1918202" y="1675492"/>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3D47AC15-3CCC-FB44-A517-D8A577A59D98}"/>
              </a:ext>
            </a:extLst>
          </p:cNvPr>
          <p:cNvCxnSpPr>
            <a:cxnSpLocks/>
            <a:stCxn id="8" idx="2"/>
          </p:cNvCxnSpPr>
          <p:nvPr/>
        </p:nvCxnSpPr>
        <p:spPr>
          <a:xfrm>
            <a:off x="2710290" y="3623306"/>
            <a:ext cx="6548284" cy="5342"/>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939D691-E865-164D-8D8F-507FC350C6F8}"/>
              </a:ext>
            </a:extLst>
          </p:cNvPr>
          <p:cNvSpPr txBox="1"/>
          <p:nvPr/>
        </p:nvSpPr>
        <p:spPr>
          <a:xfrm>
            <a:off x="40534" y="803669"/>
            <a:ext cx="806631" cy="461665"/>
          </a:xfrm>
          <a:prstGeom prst="rect">
            <a:avLst/>
          </a:prstGeom>
          <a:noFill/>
        </p:spPr>
        <p:txBody>
          <a:bodyPr wrap="none" rtlCol="0">
            <a:spAutoFit/>
          </a:bodyPr>
          <a:lstStyle/>
          <a:p>
            <a:r>
              <a:rPr lang="en-US" sz="2400" dirty="0">
                <a:solidFill>
                  <a:srgbClr val="00D4FD"/>
                </a:solidFill>
              </a:rPr>
              <a:t>2020</a:t>
            </a:r>
          </a:p>
        </p:txBody>
      </p:sp>
      <p:sp>
        <p:nvSpPr>
          <p:cNvPr id="13" name="TextBox 12">
            <a:extLst>
              <a:ext uri="{FF2B5EF4-FFF2-40B4-BE49-F238E27FC236}">
                <a16:creationId xmlns:a16="http://schemas.microsoft.com/office/drawing/2014/main" id="{3E09F621-C0BD-C349-B617-D0ABB85D1D90}"/>
              </a:ext>
            </a:extLst>
          </p:cNvPr>
          <p:cNvSpPr txBox="1"/>
          <p:nvPr/>
        </p:nvSpPr>
        <p:spPr>
          <a:xfrm>
            <a:off x="2848658" y="775347"/>
            <a:ext cx="806631" cy="461665"/>
          </a:xfrm>
          <a:prstGeom prst="rect">
            <a:avLst/>
          </a:prstGeom>
          <a:noFill/>
        </p:spPr>
        <p:txBody>
          <a:bodyPr wrap="none" rtlCol="0">
            <a:spAutoFit/>
          </a:bodyPr>
          <a:lstStyle/>
          <a:p>
            <a:r>
              <a:rPr lang="en-US" sz="2400" dirty="0">
                <a:solidFill>
                  <a:srgbClr val="00D4FD"/>
                </a:solidFill>
              </a:rPr>
              <a:t>2021</a:t>
            </a:r>
          </a:p>
        </p:txBody>
      </p:sp>
      <p:pic>
        <p:nvPicPr>
          <p:cNvPr id="18" name="Picture 17" descr="A sign with a person's face on it&#10;&#10;Description automatically generated with low confidence">
            <a:extLst>
              <a:ext uri="{FF2B5EF4-FFF2-40B4-BE49-F238E27FC236}">
                <a16:creationId xmlns:a16="http://schemas.microsoft.com/office/drawing/2014/main" id="{95751226-CD85-BA45-B0C6-DC6713F31A7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05440" y="1694204"/>
            <a:ext cx="1336511" cy="1230997"/>
          </a:xfrm>
          <a:prstGeom prst="rect">
            <a:avLst/>
          </a:prstGeom>
        </p:spPr>
      </p:pic>
      <p:sp>
        <p:nvSpPr>
          <p:cNvPr id="21" name="Rectangle 20">
            <a:extLst>
              <a:ext uri="{FF2B5EF4-FFF2-40B4-BE49-F238E27FC236}">
                <a16:creationId xmlns:a16="http://schemas.microsoft.com/office/drawing/2014/main" id="{732A7B43-14A2-A84E-BBB5-039261865F9C}"/>
              </a:ext>
            </a:extLst>
          </p:cNvPr>
          <p:cNvSpPr/>
          <p:nvPr/>
        </p:nvSpPr>
        <p:spPr>
          <a:xfrm>
            <a:off x="5132575" y="3186147"/>
            <a:ext cx="144010" cy="351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B4F76F94-18B6-1B4C-831A-D063E8F07EA4}"/>
              </a:ext>
            </a:extLst>
          </p:cNvPr>
          <p:cNvSpPr/>
          <p:nvPr/>
        </p:nvSpPr>
        <p:spPr>
          <a:xfrm flipH="1">
            <a:off x="3092216" y="1748534"/>
            <a:ext cx="273562" cy="4452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0DAB868-45C7-EE47-8758-BCCFEF86D529}"/>
              </a:ext>
            </a:extLst>
          </p:cNvPr>
          <p:cNvSpPr txBox="1"/>
          <p:nvPr/>
        </p:nvSpPr>
        <p:spPr>
          <a:xfrm>
            <a:off x="4247774" y="1970394"/>
            <a:ext cx="2057622" cy="646331"/>
          </a:xfrm>
          <a:prstGeom prst="rect">
            <a:avLst/>
          </a:prstGeom>
          <a:noFill/>
        </p:spPr>
        <p:txBody>
          <a:bodyPr wrap="square" rtlCol="0">
            <a:spAutoFit/>
          </a:bodyPr>
          <a:lstStyle/>
          <a:p>
            <a:pPr algn="ctr"/>
            <a:r>
              <a:rPr lang="en-US" dirty="0">
                <a:solidFill>
                  <a:srgbClr val="00B9FE"/>
                </a:solidFill>
              </a:rPr>
              <a:t>Digital Comms Approach</a:t>
            </a:r>
          </a:p>
        </p:txBody>
      </p:sp>
      <p:pic>
        <p:nvPicPr>
          <p:cNvPr id="26" name="Picture 25" descr="Timeline&#10;&#10;Description automatically generated with low confidence">
            <a:extLst>
              <a:ext uri="{FF2B5EF4-FFF2-40B4-BE49-F238E27FC236}">
                <a16:creationId xmlns:a16="http://schemas.microsoft.com/office/drawing/2014/main" id="{3FD53A15-7226-E34F-AFC4-07FD6F2C499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25927" y="4193560"/>
            <a:ext cx="2471827" cy="1233221"/>
          </a:xfrm>
          <a:prstGeom prst="rect">
            <a:avLst/>
          </a:prstGeom>
        </p:spPr>
      </p:pic>
      <p:sp>
        <p:nvSpPr>
          <p:cNvPr id="27" name="TextBox 26">
            <a:extLst>
              <a:ext uri="{FF2B5EF4-FFF2-40B4-BE49-F238E27FC236}">
                <a16:creationId xmlns:a16="http://schemas.microsoft.com/office/drawing/2014/main" id="{C6490F18-59AA-534F-A4AF-7F1464A0E39F}"/>
              </a:ext>
            </a:extLst>
          </p:cNvPr>
          <p:cNvSpPr txBox="1"/>
          <p:nvPr/>
        </p:nvSpPr>
        <p:spPr>
          <a:xfrm>
            <a:off x="4756382" y="5592499"/>
            <a:ext cx="2057622"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eResearch NZ Conference</a:t>
            </a:r>
          </a:p>
        </p:txBody>
      </p:sp>
      <p:cxnSp>
        <p:nvCxnSpPr>
          <p:cNvPr id="28" name="Straight Connector 27">
            <a:extLst>
              <a:ext uri="{FF2B5EF4-FFF2-40B4-BE49-F238E27FC236}">
                <a16:creationId xmlns:a16="http://schemas.microsoft.com/office/drawing/2014/main" id="{C693A339-B8DB-DF4A-AFEC-B80194582ADB}"/>
              </a:ext>
            </a:extLst>
          </p:cNvPr>
          <p:cNvCxnSpPr>
            <a:cxnSpLocks/>
          </p:cNvCxnSpPr>
          <p:nvPr/>
        </p:nvCxnSpPr>
        <p:spPr>
          <a:xfrm flipV="1">
            <a:off x="7597791" y="3186147"/>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30" name="Picture 29" descr="A picture containing text&#10;&#10;Description automatically generated">
            <a:extLst>
              <a:ext uri="{FF2B5EF4-FFF2-40B4-BE49-F238E27FC236}">
                <a16:creationId xmlns:a16="http://schemas.microsoft.com/office/drawing/2014/main" id="{557B7DF8-5525-BF4E-ADAF-BD55C4FAE99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23791" y="1748534"/>
            <a:ext cx="2370604" cy="1266552"/>
          </a:xfrm>
          <a:prstGeom prst="rect">
            <a:avLst/>
          </a:prstGeom>
        </p:spPr>
      </p:pic>
      <p:sp>
        <p:nvSpPr>
          <p:cNvPr id="32" name="TextBox 31">
            <a:extLst>
              <a:ext uri="{FF2B5EF4-FFF2-40B4-BE49-F238E27FC236}">
                <a16:creationId xmlns:a16="http://schemas.microsoft.com/office/drawing/2014/main" id="{2E845934-C316-5B4A-A968-D1F6A301EFA0}"/>
              </a:ext>
            </a:extLst>
          </p:cNvPr>
          <p:cNvSpPr txBox="1"/>
          <p:nvPr/>
        </p:nvSpPr>
        <p:spPr>
          <a:xfrm>
            <a:off x="6463414" y="780017"/>
            <a:ext cx="2219224" cy="923330"/>
          </a:xfrm>
          <a:prstGeom prst="rect">
            <a:avLst/>
          </a:prstGeom>
          <a:noFill/>
        </p:spPr>
        <p:txBody>
          <a:bodyPr wrap="square" rtlCol="0">
            <a:spAutoFit/>
          </a:bodyPr>
          <a:lstStyle>
            <a:defPPr>
              <a:defRPr lang="en-US"/>
            </a:defPPr>
            <a:lvl1pPr algn="ctr">
              <a:defRPr>
                <a:solidFill>
                  <a:srgbClr val="00B9FE"/>
                </a:solidFill>
              </a:defRPr>
            </a:lvl1pPr>
          </a:lstStyle>
          <a:p>
            <a:r>
              <a:rPr lang="en-US" dirty="0"/>
              <a:t>Engagement Roadshow/Connect sessions for members</a:t>
            </a:r>
          </a:p>
        </p:txBody>
      </p:sp>
      <p:sp>
        <p:nvSpPr>
          <p:cNvPr id="35" name="Right Bracket 34">
            <a:extLst>
              <a:ext uri="{FF2B5EF4-FFF2-40B4-BE49-F238E27FC236}">
                <a16:creationId xmlns:a16="http://schemas.microsoft.com/office/drawing/2014/main" id="{7F52D995-CBBB-CA45-AD31-AB1B52517746}"/>
              </a:ext>
            </a:extLst>
          </p:cNvPr>
          <p:cNvSpPr/>
          <p:nvPr/>
        </p:nvSpPr>
        <p:spPr>
          <a:xfrm rot="10800000">
            <a:off x="9272320" y="1588501"/>
            <a:ext cx="792088" cy="3895627"/>
          </a:xfrm>
          <a:prstGeom prst="rightBracket">
            <a:avLst/>
          </a:prstGeom>
          <a:ln w="76200">
            <a:solidFill>
              <a:srgbClr val="00819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Box 36">
            <a:extLst>
              <a:ext uri="{FF2B5EF4-FFF2-40B4-BE49-F238E27FC236}">
                <a16:creationId xmlns:a16="http://schemas.microsoft.com/office/drawing/2014/main" id="{9F4B90BA-5A7A-C141-A4B7-8AF1B988B0B5}"/>
              </a:ext>
            </a:extLst>
          </p:cNvPr>
          <p:cNvSpPr txBox="1"/>
          <p:nvPr/>
        </p:nvSpPr>
        <p:spPr>
          <a:xfrm>
            <a:off x="10250774" y="1156497"/>
            <a:ext cx="1236236" cy="461665"/>
          </a:xfrm>
          <a:prstGeom prst="rect">
            <a:avLst/>
          </a:prstGeom>
          <a:noFill/>
        </p:spPr>
        <p:txBody>
          <a:bodyPr wrap="none" rtlCol="0">
            <a:spAutoFit/>
          </a:bodyPr>
          <a:lstStyle/>
          <a:p>
            <a:r>
              <a:rPr lang="en-US" sz="2400" dirty="0">
                <a:solidFill>
                  <a:srgbClr val="00D4FD"/>
                </a:solidFill>
              </a:rPr>
              <a:t>2021/22</a:t>
            </a:r>
          </a:p>
        </p:txBody>
      </p:sp>
      <p:cxnSp>
        <p:nvCxnSpPr>
          <p:cNvPr id="40" name="Straight Connector 39">
            <a:extLst>
              <a:ext uri="{FF2B5EF4-FFF2-40B4-BE49-F238E27FC236}">
                <a16:creationId xmlns:a16="http://schemas.microsoft.com/office/drawing/2014/main" id="{3903A7E3-44CC-2F41-8729-427A4ECDDC85}"/>
              </a:ext>
            </a:extLst>
          </p:cNvPr>
          <p:cNvCxnSpPr>
            <a:cxnSpLocks/>
          </p:cNvCxnSpPr>
          <p:nvPr/>
        </p:nvCxnSpPr>
        <p:spPr>
          <a:xfrm flipV="1">
            <a:off x="5861841" y="362330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2D60F30-7F1F-7140-8757-81448762B4EF}"/>
              </a:ext>
            </a:extLst>
          </p:cNvPr>
          <p:cNvCxnSpPr>
            <a:cxnSpLocks/>
          </p:cNvCxnSpPr>
          <p:nvPr/>
        </p:nvCxnSpPr>
        <p:spPr>
          <a:xfrm flipV="1">
            <a:off x="3873695" y="3197545"/>
            <a:ext cx="0" cy="406903"/>
          </a:xfrm>
          <a:prstGeom prst="line">
            <a:avLst/>
          </a:prstGeom>
          <a:ln w="76200">
            <a:solidFill>
              <a:srgbClr val="00819E"/>
            </a:solidFill>
          </a:ln>
        </p:spPr>
        <p:style>
          <a:lnRef idx="1">
            <a:schemeClr val="accent1"/>
          </a:lnRef>
          <a:fillRef idx="0">
            <a:schemeClr val="accent1"/>
          </a:fillRef>
          <a:effectRef idx="0">
            <a:schemeClr val="accent1"/>
          </a:effectRef>
          <a:fontRef idx="minor">
            <a:schemeClr val="tx1"/>
          </a:fontRef>
        </p:style>
      </p:cxnSp>
      <p:pic>
        <p:nvPicPr>
          <p:cNvPr id="43" name="Picture 42" descr="Logo&#10;&#10;Description automatically generated">
            <a:extLst>
              <a:ext uri="{FF2B5EF4-FFF2-40B4-BE49-F238E27FC236}">
                <a16:creationId xmlns:a16="http://schemas.microsoft.com/office/drawing/2014/main" id="{40C1F571-BC99-A34C-B0A2-4F9CB8FFDA2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01048" y="1869048"/>
            <a:ext cx="2337327" cy="1377218"/>
          </a:xfrm>
          <a:prstGeom prst="rect">
            <a:avLst/>
          </a:prstGeom>
        </p:spPr>
      </p:pic>
      <p:pic>
        <p:nvPicPr>
          <p:cNvPr id="45" name="Picture 44" descr="A picture containing background pattern&#10;&#10;Description automatically generated">
            <a:extLst>
              <a:ext uri="{FF2B5EF4-FFF2-40B4-BE49-F238E27FC236}">
                <a16:creationId xmlns:a16="http://schemas.microsoft.com/office/drawing/2014/main" id="{6710C86D-36CD-554D-A749-C7C12E5952F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377817" y="3362044"/>
            <a:ext cx="2798053" cy="1400905"/>
          </a:xfrm>
          <a:prstGeom prst="rect">
            <a:avLst/>
          </a:prstGeom>
        </p:spPr>
      </p:pic>
      <p:sp>
        <p:nvSpPr>
          <p:cNvPr id="48" name="TextBox 47">
            <a:extLst>
              <a:ext uri="{FF2B5EF4-FFF2-40B4-BE49-F238E27FC236}">
                <a16:creationId xmlns:a16="http://schemas.microsoft.com/office/drawing/2014/main" id="{435037EF-CA33-BC4A-A56F-7CB79ECDC486}"/>
              </a:ext>
            </a:extLst>
          </p:cNvPr>
          <p:cNvSpPr txBox="1"/>
          <p:nvPr/>
        </p:nvSpPr>
        <p:spPr>
          <a:xfrm>
            <a:off x="-172858" y="1265334"/>
            <a:ext cx="2219224" cy="646331"/>
          </a:xfrm>
          <a:prstGeom prst="rect">
            <a:avLst/>
          </a:prstGeom>
          <a:noFill/>
        </p:spPr>
        <p:txBody>
          <a:bodyPr wrap="square" rtlCol="0">
            <a:spAutoFit/>
          </a:bodyPr>
          <a:lstStyle>
            <a:defPPr>
              <a:defRPr lang="en-US"/>
            </a:defPPr>
            <a:lvl1pPr algn="ctr">
              <a:defRPr>
                <a:solidFill>
                  <a:srgbClr val="00B9FE"/>
                </a:solidFill>
              </a:defRPr>
            </a:lvl1pPr>
          </a:lstStyle>
          <a:p>
            <a:r>
              <a:rPr lang="en-US" dirty="0"/>
              <a:t>COVID-19 Comms and declutter</a:t>
            </a:r>
          </a:p>
        </p:txBody>
      </p:sp>
      <p:sp>
        <p:nvSpPr>
          <p:cNvPr id="49" name="TextBox 48">
            <a:extLst>
              <a:ext uri="{FF2B5EF4-FFF2-40B4-BE49-F238E27FC236}">
                <a16:creationId xmlns:a16="http://schemas.microsoft.com/office/drawing/2014/main" id="{889AFED5-3AA0-F044-AC9F-9D1F4976EFB6}"/>
              </a:ext>
            </a:extLst>
          </p:cNvPr>
          <p:cNvSpPr txBox="1"/>
          <p:nvPr/>
        </p:nvSpPr>
        <p:spPr>
          <a:xfrm>
            <a:off x="9852548" y="4998023"/>
            <a:ext cx="2219224" cy="1200329"/>
          </a:xfrm>
          <a:prstGeom prst="rect">
            <a:avLst/>
          </a:prstGeom>
          <a:noFill/>
        </p:spPr>
        <p:txBody>
          <a:bodyPr wrap="square" rtlCol="0">
            <a:spAutoFit/>
          </a:bodyPr>
          <a:lstStyle>
            <a:defPPr>
              <a:defRPr lang="en-US"/>
            </a:defPPr>
            <a:lvl1pPr algn="ctr">
              <a:defRPr>
                <a:solidFill>
                  <a:srgbClr val="00B9FE"/>
                </a:solidFill>
              </a:defRPr>
            </a:lvl1pPr>
          </a:lstStyle>
          <a:p>
            <a:r>
              <a:rPr lang="en-US" dirty="0"/>
              <a:t>Strategic Comms for REANNZ and Engagement with the wider community</a:t>
            </a:r>
          </a:p>
        </p:txBody>
      </p:sp>
    </p:spTree>
    <p:extLst>
      <p:ext uri="{BB962C8B-B14F-4D97-AF65-F5344CB8AC3E}">
        <p14:creationId xmlns:p14="http://schemas.microsoft.com/office/powerpoint/2010/main" val="1860760193"/>
      </p:ext>
    </p:extLst>
  </p:cSld>
  <p:clrMapOvr>
    <a:masterClrMapping/>
  </p:clrMapOvr>
</p:sld>
</file>

<file path=ppt/theme/theme1.xml><?xml version="1.0" encoding="utf-8"?>
<a:theme xmlns:a="http://schemas.openxmlformats.org/drawingml/2006/main" name="Standar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lt BG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lt BG 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No B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6610</TotalTime>
  <Words>2142</Words>
  <Application>Microsoft Macintosh PowerPoint</Application>
  <PresentationFormat>Widescreen</PresentationFormat>
  <Paragraphs>100</Paragraphs>
  <Slides>13</Slides>
  <Notes>6</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13</vt:i4>
      </vt:variant>
    </vt:vector>
  </HeadingPairs>
  <TitlesOfParts>
    <vt:vector size="21" baseType="lpstr">
      <vt:lpstr>Arial</vt:lpstr>
      <vt:lpstr>Bryant Pro Medium</vt:lpstr>
      <vt:lpstr>Calibri</vt:lpstr>
      <vt:lpstr>Calibri Light</vt:lpstr>
      <vt:lpstr>Standard</vt:lpstr>
      <vt:lpstr>Alt BG 1</vt:lpstr>
      <vt:lpstr>Alt BG 2</vt:lpstr>
      <vt:lpstr>No BG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 McQuillan</dc:creator>
  <cp:lastModifiedBy>Hannah Edwards</cp:lastModifiedBy>
  <cp:revision>209</cp:revision>
  <dcterms:created xsi:type="dcterms:W3CDTF">2020-07-10T01:04:38Z</dcterms:created>
  <dcterms:modified xsi:type="dcterms:W3CDTF">2021-06-28T01:44:28Z</dcterms:modified>
</cp:coreProperties>
</file>