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165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64" d="100"/>
          <a:sy n="64" d="100"/>
        </p:scale>
        <p:origin x="72" y="10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85BA54-BDB0-4DB3-8B5B-4B36B9D811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2915E5D-E1D9-4546-8121-C82917BFE2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4A7C67-F205-4036-995E-8D1BF5E134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41C604-8A7C-4A74-80EC-EEDC3136C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EB93A7-7130-44C0-B8FF-CE328BDB1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347503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8169EE-B1C8-4DC1-8BA4-14B127658F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8542B95-BF45-4937-ABE2-6FA7444F13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CF58C2C-841E-4211-9267-A6834E956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ED61D6-E251-4550-8CC7-9A7079F573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5DA4FC-66D3-40D0-BCF1-1375B008B6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083547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5EBCC22-2EEE-4D4E-9A59-D2B5FE711A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E24B5E-2E31-48B3-A385-D5C47E8DC2E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97FB78-800C-4CBD-AE83-72CA24FA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854528-0ED5-4783-957D-E22A05313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AB46DF-6F60-4596-B5FA-E5C9100B8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57602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D12B5F-C08D-42AA-80FC-129CB5420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D994A3-F54B-452A-A093-FBCB60AA1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547C14-27E6-4FBA-B0AE-62B4C60E11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A5605C-0949-48CB-BFEA-E2DC86B10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4663AB-061B-4E9F-804D-3BD53B727C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08651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6D0DC5-CAC5-417E-BB3F-46CCF12CEC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C491EE-FCE6-44B1-8061-8077BC7935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D601C-F682-42C8-8CEC-4865523055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E75D0A-B8B3-4BA0-8CDC-A4FFA0938D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39023-A236-4D92-B783-B2133B9A58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951589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1C2502-1D34-416E-92C9-E10F790420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E44A58-9D0B-4B67-86E6-54B187420E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71DEDE-444F-4B21-AE84-0A0B56740B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4F521D3-96F9-4B50-9C4A-0DC16CC9D8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60DBAE8-8AF4-48B7-AB00-1546D397DD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A0BB358-8409-4C51-AA8E-EE4E1BBE3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526598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E99F31-A1F2-4BD6-ABD0-411B3E3AA0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F11C97-44C1-45FA-AAE1-C07CB057953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86CB95E-E668-4847-A1E4-67ABF94224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DC9BDAC-FF24-486C-9FD5-A2B71A3EB8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05307DA-4ADA-4CD9-A72B-9109FD2B5F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9A712FE-40D5-41A2-8685-17CBC58B90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80CA45C-F9F6-43A9-9727-E07202B2D3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CBF4EE5-310D-495F-9387-33A620AF52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84747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A2D531-061E-4EC1-A6C6-95B45868FF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92E05D2-CF99-4AF2-B1D0-A81A22874C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4BC2F1-8AB3-4198-9974-C6AD5E333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7FD4E7-134A-4901-BF5C-B761892CE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94560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965099-F8BD-4F8B-9008-DDDE79DFCE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CB025E1-D2BB-45C4-ACBD-D1799FA5C8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E3E4FA-61C7-429C-9BCA-CDC69AC266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3120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D833A-7BA5-49C6-A2B2-83C48B30F4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6F2A3-BDB6-4E30-BB1C-F45012DADC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7E149CB-F3FF-47E8-A658-0BD1E8B691E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1CF2DA-5AB5-48AA-9D22-4E1F1F51B5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DCFE87-18D2-4F9E-BE88-3C258A4C2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CDB7B05-C172-4407-AC7D-4701D84278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70793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46826-BFEE-400D-B538-36F8245E9B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F37C9DF-7C1B-45EE-B38C-E127C603AF93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E22BF3-9477-42CD-AC4C-F1BCC76AC7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BFD37F-8C87-4321-BDCA-E3097FA123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D56A2F1-5CE8-4ACD-A2EE-A796935D4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6631D6-65E5-439D-A6A9-31979E6FD9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07552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4B3B26E-329C-41EE-9CF8-F74CFE30C4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5CCD8A-2CC7-44D1-80BD-F963DAC6DF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6424EA-B2FC-4A38-98C2-6F5F8B13D56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DF040D-533F-4336-BD47-B893A7C8707D}" type="datetimeFigureOut">
              <a:rPr lang="en-CA" smtClean="0"/>
              <a:t>06/28/2021</a:t>
            </a:fld>
            <a:endParaRPr lang="en-CA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E0EAF8-3B06-4B07-9B74-8F2FCB1A657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18E755-CD7A-4FF6-99A6-D9A96A8E32F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7B7C1A-BD90-4C71-9157-F7D5A086641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70495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9588DA8-065E-4F6F-8EFD-43104AB2E0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C4285719-470E-454C-AF62-8323075F1F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D9FE4EF-C4D8-49A0-B2FF-81D8DB7D8A2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4" y="1410082"/>
            <a:ext cx="6858000" cy="4037836"/>
          </a:xfrm>
          <a:prstGeom prst="rect">
            <a:avLst/>
          </a:prstGeom>
          <a:gradFill>
            <a:gsLst>
              <a:gs pos="8000">
                <a:srgbClr val="000000"/>
              </a:gs>
              <a:gs pos="100000">
                <a:schemeClr val="accent1">
                  <a:lumMod val="75000"/>
                </a:schemeClr>
              </a:gs>
            </a:gsLst>
            <a:lin ang="3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300840D-0A0B-4512-BACA-B439D5B9C57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85" y="1420219"/>
            <a:ext cx="6857999" cy="4037839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alpha val="46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2B78728-A580-49A7-84F9-6EF6F583AD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767923" y="3588085"/>
            <a:ext cx="2501979" cy="4037841"/>
          </a:xfrm>
          <a:prstGeom prst="rect">
            <a:avLst/>
          </a:prstGeom>
          <a:gradFill>
            <a:gsLst>
              <a:gs pos="2000">
                <a:schemeClr val="accent1">
                  <a:alpha val="29000"/>
                </a:schemeClr>
              </a:gs>
              <a:gs pos="100000">
                <a:srgbClr val="000000">
                  <a:alpha val="30000"/>
                </a:srgbClr>
              </a:gs>
            </a:gsLst>
            <a:lin ang="7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38FAA1A1-D861-433F-88FA-1E9D6FD31D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635413">
            <a:off x="-501737" y="969718"/>
            <a:ext cx="3900357" cy="4178958"/>
          </a:xfrm>
          <a:custGeom>
            <a:avLst/>
            <a:gdLst>
              <a:gd name="connsiteX0" fmla="*/ 2432225 w 3900357"/>
              <a:gd name="connsiteY0" fmla="*/ 93939 h 4178958"/>
              <a:gd name="connsiteX1" fmla="*/ 3900357 w 3900357"/>
              <a:gd name="connsiteY1" fmla="*/ 2089479 h 4178958"/>
              <a:gd name="connsiteX2" fmla="*/ 1810878 w 3900357"/>
              <a:gd name="connsiteY2" fmla="*/ 4178958 h 4178958"/>
              <a:gd name="connsiteX3" fmla="*/ 78249 w 3900357"/>
              <a:gd name="connsiteY3" fmla="*/ 3257727 h 4178958"/>
              <a:gd name="connsiteX4" fmla="*/ 0 w 3900357"/>
              <a:gd name="connsiteY4" fmla="*/ 3128923 h 4178958"/>
              <a:gd name="connsiteX5" fmla="*/ 831324 w 3900357"/>
              <a:gd name="connsiteY5" fmla="*/ 244281 h 4178958"/>
              <a:gd name="connsiteX6" fmla="*/ 997559 w 3900357"/>
              <a:gd name="connsiteY6" fmla="*/ 164202 h 4178958"/>
              <a:gd name="connsiteX7" fmla="*/ 1810878 w 3900357"/>
              <a:gd name="connsiteY7" fmla="*/ 0 h 4178958"/>
              <a:gd name="connsiteX8" fmla="*/ 2432225 w 3900357"/>
              <a:gd name="connsiteY8" fmla="*/ 93939 h 4178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900357" h="4178958">
                <a:moveTo>
                  <a:pt x="2432225" y="93939"/>
                </a:moveTo>
                <a:cubicBezTo>
                  <a:pt x="3282786" y="358491"/>
                  <a:pt x="3900357" y="1151865"/>
                  <a:pt x="3900357" y="2089479"/>
                </a:cubicBezTo>
                <a:cubicBezTo>
                  <a:pt x="3900357" y="3243466"/>
                  <a:pt x="2964865" y="4178958"/>
                  <a:pt x="1810878" y="4178958"/>
                </a:cubicBezTo>
                <a:cubicBezTo>
                  <a:pt x="1089636" y="4178958"/>
                  <a:pt x="453744" y="3813531"/>
                  <a:pt x="78249" y="3257727"/>
                </a:cubicBezTo>
                <a:lnTo>
                  <a:pt x="0" y="3128923"/>
                </a:lnTo>
                <a:lnTo>
                  <a:pt x="831324" y="244281"/>
                </a:lnTo>
                <a:lnTo>
                  <a:pt x="997559" y="164202"/>
                </a:lnTo>
                <a:cubicBezTo>
                  <a:pt x="1247540" y="58468"/>
                  <a:pt x="1522381" y="0"/>
                  <a:pt x="1810878" y="0"/>
                </a:cubicBezTo>
                <a:cubicBezTo>
                  <a:pt x="2027251" y="0"/>
                  <a:pt x="2235942" y="32888"/>
                  <a:pt x="2432225" y="93939"/>
                </a:cubicBezTo>
                <a:close/>
              </a:path>
            </a:pathLst>
          </a:custGeom>
          <a:gradFill>
            <a:gsLst>
              <a:gs pos="29000">
                <a:srgbClr val="000000">
                  <a:alpha val="0"/>
                </a:srgbClr>
              </a:gs>
              <a:gs pos="100000">
                <a:schemeClr val="accent1">
                  <a:alpha val="43000"/>
                </a:schemeClr>
              </a:gs>
            </a:gsLst>
            <a:lin ang="1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D71EDA1-87BF-4D5D-AB79-F346FD1927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H="1">
            <a:off x="-1410093" y="1399943"/>
            <a:ext cx="6858003" cy="4037835"/>
          </a:xfrm>
          <a:prstGeom prst="rect">
            <a:avLst/>
          </a:prstGeom>
          <a:gradFill>
            <a:gsLst>
              <a:gs pos="0">
                <a:srgbClr val="000000">
                  <a:alpha val="0"/>
                </a:srgbClr>
              </a:gs>
              <a:gs pos="99000">
                <a:schemeClr val="accent1">
                  <a:lumMod val="60000"/>
                  <a:lumOff val="40000"/>
                  <a:alpha val="11000"/>
                </a:schemeClr>
              </a:gs>
            </a:gsLst>
            <a:lin ang="7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475875-1877-4EEE-ACFB-22F847E404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6722" y="586855"/>
            <a:ext cx="3201366" cy="3387497"/>
          </a:xfrm>
        </p:spPr>
        <p:txBody>
          <a:bodyPr anchor="b">
            <a:normAutofit/>
          </a:bodyPr>
          <a:lstStyle/>
          <a:p>
            <a:pPr algn="r"/>
            <a:r>
              <a:rPr lang="en-CA" sz="4000" b="1">
                <a:solidFill>
                  <a:srgbClr val="FFFFFF"/>
                </a:solidFill>
              </a:rPr>
              <a:t>Northern Connectivity - Canada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C012E82-430B-481B-9B9B-139F10DDE3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0259" y="649480"/>
            <a:ext cx="6555347" cy="5546047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CA" sz="2000"/>
              <a:t>-  Yukon Territories, Northwest Territories, Nunavut are </a:t>
            </a:r>
          </a:p>
          <a:p>
            <a:pPr marL="0" indent="0">
              <a:buNone/>
            </a:pPr>
            <a:r>
              <a:rPr lang="en-CA" sz="2000" dirty="0"/>
              <a:t>1,114,000 sq km - 41,000 residents - </a:t>
            </a:r>
          </a:p>
          <a:p>
            <a:pPr marL="0" indent="0">
              <a:buNone/>
            </a:pPr>
            <a:r>
              <a:rPr lang="en-CA" sz="2000" dirty="0"/>
              <a:t>- so size is equivalent to sq km of Columbia, Ethiopia, Bolivia, Egypt</a:t>
            </a:r>
          </a:p>
          <a:p>
            <a:pPr marL="0" indent="0">
              <a:buNone/>
            </a:pPr>
            <a:r>
              <a:rPr lang="en-CA" sz="2000" dirty="0"/>
              <a:t>- population equivalent to population of Tonbridge, Eccles or Fleet in the UK; in US, that was homeless population of NYC in 2015</a:t>
            </a:r>
          </a:p>
          <a:p>
            <a:pPr marL="0" indent="0">
              <a:buNone/>
            </a:pPr>
            <a:r>
              <a:rPr lang="en-CA" sz="2000" dirty="0"/>
              <a:t>- vast distances and rough terrain</a:t>
            </a:r>
          </a:p>
          <a:p>
            <a:pPr marL="0" indent="0">
              <a:buNone/>
            </a:pPr>
            <a:r>
              <a:rPr lang="en-CA" sz="2000" dirty="0"/>
              <a:t>- Churchill, MB to Inuvik - 1500 KM</a:t>
            </a:r>
          </a:p>
          <a:p>
            <a:pPr marL="0" indent="0">
              <a:buNone/>
            </a:pPr>
            <a:r>
              <a:rPr lang="en-CA" sz="2000" dirty="0"/>
              <a:t>- Whitehorse, NWT to Inuvik - 3300 km</a:t>
            </a:r>
          </a:p>
          <a:p>
            <a:pPr marL="0" indent="0">
              <a:buNone/>
            </a:pPr>
            <a:r>
              <a:rPr lang="en-CA" sz="2000" dirty="0"/>
              <a:t>- significant climate change research in northern Canada</a:t>
            </a:r>
          </a:p>
          <a:p>
            <a:pPr marL="0" indent="0">
              <a:buNone/>
            </a:pPr>
            <a:r>
              <a:rPr lang="en-CA" sz="2000" dirty="0"/>
              <a:t>- Low Earth Orbit satellites are promising</a:t>
            </a:r>
          </a:p>
          <a:p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0953131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101</Words>
  <Application>Microsoft Office PowerPoint</Application>
  <PresentationFormat>Widescreen</PresentationFormat>
  <Paragraphs>10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Northern Connectivity - Canada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Northern Connectivity - Canada</dc:title>
  <dc:creator>Kathryn Anthonisen</dc:creator>
  <cp:lastModifiedBy>Kathryn Anthonisen</cp:lastModifiedBy>
  <cp:revision>1</cp:revision>
  <dcterms:created xsi:type="dcterms:W3CDTF">2021-06-28T13:02:57Z</dcterms:created>
  <dcterms:modified xsi:type="dcterms:W3CDTF">2021-06-28T13:03:33Z</dcterms:modified>
</cp:coreProperties>
</file>