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72" r:id="rId3"/>
    <p:sldId id="273" r:id="rId4"/>
    <p:sldId id="261" r:id="rId5"/>
    <p:sldId id="260" r:id="rId6"/>
    <p:sldId id="262" r:id="rId7"/>
    <p:sldId id="277" r:id="rId8"/>
    <p:sldId id="270" r:id="rId9"/>
    <p:sldId id="271" r:id="rId10"/>
    <p:sldId id="274" r:id="rId11"/>
    <p:sldId id="264" r:id="rId12"/>
    <p:sldId id="265" r:id="rId13"/>
    <p:sldId id="266" r:id="rId14"/>
    <p:sldId id="275" r:id="rId15"/>
    <p:sldId id="267" r:id="rId16"/>
    <p:sldId id="276" r:id="rId17"/>
    <p:sldId id="269" r:id="rId18"/>
    <p:sldId id="278" r:id="rId19"/>
    <p:sldId id="279" r:id="rId20"/>
    <p:sldId id="280" r:id="rId21"/>
    <p:sldId id="263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6AA1"/>
    <a:srgbClr val="787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1275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88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2F84E50-B8AC-4F8A-A204-27230F01D0E4}" type="datetimeFigureOut">
              <a:rPr lang="he-IL" smtClean="0"/>
              <a:t>י"ג/תשרי/תשע"ה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51275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59D8BB-9F54-42A3-893C-6060C7E0A5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061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TERENA-OER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8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9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78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39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1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2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5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8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3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9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TERENA-OER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203BA-134C-4109-84FB-FFBE9B0805E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9627E-93BA-4FE7-887C-2C941197D8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eyt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139700"/>
            <a:ext cx="1314748" cy="89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UCClogo-blu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67948" y="174700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200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02991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3D6AA1"/>
                </a:solidFill>
                <a:latin typeface="+mn-lt"/>
                <a:ea typeface="+mn-ea"/>
                <a:cs typeface="+mn-cs"/>
              </a:rPr>
              <a:t>The TERENA-OER </a:t>
            </a:r>
            <a:r>
              <a:rPr lang="en-US" sz="4800" b="1" dirty="0" smtClean="0">
                <a:solidFill>
                  <a:srgbClr val="3D6AA1"/>
                </a:solidFill>
                <a:latin typeface="+mn-lt"/>
                <a:ea typeface="+mn-ea"/>
                <a:cs typeface="+mn-cs"/>
              </a:rPr>
              <a:t>Portal</a:t>
            </a:r>
            <a:br>
              <a:rPr lang="en-US" sz="4800" b="1" dirty="0" smtClean="0">
                <a:solidFill>
                  <a:srgbClr val="3D6AA1"/>
                </a:solidFill>
                <a:latin typeface="+mn-lt"/>
                <a:ea typeface="+mn-ea"/>
                <a:cs typeface="+mn-cs"/>
              </a:rPr>
            </a:br>
            <a:r>
              <a:rPr lang="en-US" sz="2000" b="1" dirty="0">
                <a:solidFill>
                  <a:srgbClr val="3D6AA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000" b="1" dirty="0">
                <a:solidFill>
                  <a:srgbClr val="3D6AA1"/>
                </a:solidFill>
                <a:latin typeface="+mn-lt"/>
                <a:ea typeface="+mn-ea"/>
                <a:cs typeface="+mn-cs"/>
              </a:rPr>
            </a:br>
            <a:r>
              <a:rPr lang="en-US" sz="4000" b="1" dirty="0">
                <a:solidFill>
                  <a:srgbClr val="3D6AA1"/>
                </a:solidFill>
                <a:latin typeface="+mn-lt"/>
                <a:ea typeface="+mn-ea"/>
                <a:cs typeface="+mn-cs"/>
              </a:rPr>
              <a:t>9.10.2014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00800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sz="3600" b="1" dirty="0">
                <a:solidFill>
                  <a:srgbClr val="787F9C"/>
                </a:solidFill>
              </a:rPr>
              <a:t>Eli </a:t>
            </a:r>
            <a:r>
              <a:rPr lang="en-US" sz="3600" b="1" dirty="0" smtClean="0">
                <a:solidFill>
                  <a:srgbClr val="787F9C"/>
                </a:solidFill>
              </a:rPr>
              <a:t>Shmueli</a:t>
            </a:r>
          </a:p>
          <a:p>
            <a:pPr algn="l"/>
            <a:r>
              <a:rPr lang="en-US" sz="3400" b="1" dirty="0" smtClean="0">
                <a:solidFill>
                  <a:srgbClr val="787F9C"/>
                </a:solidFill>
              </a:rPr>
              <a:t>IUCC- </a:t>
            </a:r>
            <a:r>
              <a:rPr lang="en-US" sz="3400" dirty="0">
                <a:solidFill>
                  <a:srgbClr val="787F9C"/>
                </a:solidFill>
              </a:rPr>
              <a:t>Israeli-Inter Universities </a:t>
            </a:r>
            <a:r>
              <a:rPr lang="en-US" sz="3400" dirty="0" smtClean="0">
                <a:solidFill>
                  <a:srgbClr val="787F9C"/>
                </a:solidFill>
              </a:rPr>
              <a:t>Communication </a:t>
            </a:r>
            <a:r>
              <a:rPr lang="en-US" sz="3400" dirty="0">
                <a:solidFill>
                  <a:srgbClr val="787F9C"/>
                </a:solidFill>
              </a:rPr>
              <a:t>Center </a:t>
            </a:r>
          </a:p>
          <a:p>
            <a:pPr algn="l"/>
            <a:r>
              <a:rPr lang="en-US" sz="3400" b="1" dirty="0" smtClean="0">
                <a:solidFill>
                  <a:srgbClr val="787F9C"/>
                </a:solidFill>
              </a:rPr>
              <a:t>MEITAL- </a:t>
            </a:r>
            <a:r>
              <a:rPr lang="en-US" sz="3400" dirty="0">
                <a:solidFill>
                  <a:srgbClr val="787F9C"/>
                </a:solidFill>
              </a:rPr>
              <a:t>Inter-University Center for e-Learning</a:t>
            </a:r>
          </a:p>
          <a:p>
            <a:pPr algn="l"/>
            <a:r>
              <a:rPr lang="en-US" dirty="0" err="1">
                <a:solidFill>
                  <a:srgbClr val="787F9C"/>
                </a:solidFill>
              </a:rPr>
              <a:t>eli@mail.iucc.ac.i</a:t>
            </a:r>
            <a:endParaRPr lang="en-US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2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7768"/>
            <a:ext cx="5987008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Metadata</a:t>
            </a:r>
            <a:endParaRPr lang="en-US" b="1" dirty="0">
              <a:solidFill>
                <a:srgbClr val="3D6AA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875" y="1124744"/>
            <a:ext cx="6390695" cy="498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59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6203032" cy="940966"/>
          </a:xfrm>
        </p:spPr>
        <p:txBody>
          <a:bodyPr>
            <a:noAutofit/>
          </a:bodyPr>
          <a:lstStyle/>
          <a:p>
            <a:pPr rtl="0"/>
            <a:r>
              <a:rPr lang="en-US" sz="3400" b="1" dirty="0" smtClean="0">
                <a:solidFill>
                  <a:srgbClr val="3D6AA1"/>
                </a:solidFill>
              </a:rPr>
              <a:t>Metadata - </a:t>
            </a:r>
            <a:r>
              <a:rPr lang="en-US" sz="3400" b="1" dirty="0">
                <a:solidFill>
                  <a:srgbClr val="3D6AA1"/>
                </a:solidFill>
              </a:rPr>
              <a:t>mandatory </a:t>
            </a:r>
            <a:r>
              <a:rPr lang="en-US" sz="3400" b="1" dirty="0" smtClean="0">
                <a:solidFill>
                  <a:srgbClr val="3D6AA1"/>
                </a:solidFill>
              </a:rPr>
              <a:t>fields (1)</a:t>
            </a:r>
            <a:endParaRPr lang="en-US" sz="3400" b="1" dirty="0">
              <a:solidFill>
                <a:srgbClr val="3D6AA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fontAlgn="t" latinLnBrk="0" hangingPunct="1"/>
            <a:r>
              <a:rPr lang="en-US" sz="2200" b="1" dirty="0" smtClean="0">
                <a:solidFill>
                  <a:srgbClr val="787F9C"/>
                </a:solidFill>
              </a:rPr>
              <a:t>Title – </a:t>
            </a:r>
            <a:r>
              <a:rPr lang="en-US" sz="2200" dirty="0" smtClean="0">
                <a:solidFill>
                  <a:srgbClr val="787F9C"/>
                </a:solidFill>
              </a:rPr>
              <a:t>Name given to the learning object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 eaLnBrk="1" fontAlgn="t" hangingPunct="1"/>
            <a:r>
              <a:rPr lang="en-US" sz="2200" b="1" dirty="0" smtClean="0">
                <a:solidFill>
                  <a:srgbClr val="787F9C"/>
                </a:solidFill>
              </a:rPr>
              <a:t>Language – </a:t>
            </a:r>
            <a:r>
              <a:rPr lang="en-US" sz="2200" dirty="0" smtClean="0">
                <a:solidFill>
                  <a:srgbClr val="787F9C"/>
                </a:solidFill>
              </a:rPr>
              <a:t>The primary language </a:t>
            </a:r>
            <a:r>
              <a:rPr lang="en-US" sz="2200" dirty="0">
                <a:solidFill>
                  <a:srgbClr val="787F9C"/>
                </a:solidFill>
              </a:rPr>
              <a:t>or languages used within this learning object to communicate to the intended </a:t>
            </a:r>
            <a:r>
              <a:rPr lang="en-US" sz="2200" dirty="0" smtClean="0">
                <a:solidFill>
                  <a:srgbClr val="787F9C"/>
                </a:solidFill>
              </a:rPr>
              <a:t>user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 eaLnBrk="1" fontAlgn="t" latinLnBrk="0" hangingPunct="1"/>
            <a:r>
              <a:rPr lang="en-US" sz="2200" b="1" dirty="0" smtClean="0">
                <a:solidFill>
                  <a:srgbClr val="787F9C"/>
                </a:solidFill>
              </a:rPr>
              <a:t>Subject – </a:t>
            </a:r>
            <a:r>
              <a:rPr lang="en-US" sz="2200" dirty="0" smtClean="0">
                <a:solidFill>
                  <a:srgbClr val="787F9C"/>
                </a:solidFill>
              </a:rPr>
              <a:t>Educational topic/discipline</a:t>
            </a:r>
          </a:p>
          <a:p>
            <a:pPr algn="l" rtl="0" eaLnBrk="1" fontAlgn="t" latinLnBrk="0" hangingPunct="1"/>
            <a:r>
              <a:rPr lang="en-US" sz="2200" b="1" dirty="0" smtClean="0">
                <a:solidFill>
                  <a:srgbClr val="787F9C"/>
                </a:solidFill>
              </a:rPr>
              <a:t>Keywords – </a:t>
            </a:r>
            <a:r>
              <a:rPr lang="en-US" sz="2200" dirty="0" smtClean="0">
                <a:solidFill>
                  <a:srgbClr val="787F9C"/>
                </a:solidFill>
              </a:rPr>
              <a:t>A keyword or phrase describing </a:t>
            </a:r>
            <a:r>
              <a:rPr lang="en-US" sz="2200" dirty="0">
                <a:solidFill>
                  <a:srgbClr val="787F9C"/>
                </a:solidFill>
              </a:rPr>
              <a:t>the topic of this learning </a:t>
            </a:r>
            <a:r>
              <a:rPr lang="en-US" sz="2200" dirty="0" smtClean="0">
                <a:solidFill>
                  <a:srgbClr val="787F9C"/>
                </a:solidFill>
              </a:rPr>
              <a:t>object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 eaLnBrk="1" fontAlgn="t" latinLnBrk="0" hangingPunct="1"/>
            <a:r>
              <a:rPr lang="en-US" sz="2200" b="1" dirty="0" smtClean="0">
                <a:solidFill>
                  <a:srgbClr val="787F9C"/>
                </a:solidFill>
              </a:rPr>
              <a:t>Format - </a:t>
            </a:r>
            <a:r>
              <a:rPr lang="en-US" sz="2200" dirty="0" smtClean="0">
                <a:solidFill>
                  <a:srgbClr val="787F9C"/>
                </a:solidFill>
              </a:rPr>
              <a:t>Technical </a:t>
            </a:r>
            <a:r>
              <a:rPr lang="en-US" sz="2200" dirty="0" err="1">
                <a:solidFill>
                  <a:srgbClr val="787F9C"/>
                </a:solidFill>
              </a:rPr>
              <a:t>datatype</a:t>
            </a:r>
            <a:r>
              <a:rPr lang="en-US" sz="2200" dirty="0">
                <a:solidFill>
                  <a:srgbClr val="787F9C"/>
                </a:solidFill>
              </a:rPr>
              <a:t>(s) of (all the </a:t>
            </a:r>
            <a:r>
              <a:rPr lang="en-US" sz="2200" dirty="0" smtClean="0">
                <a:solidFill>
                  <a:srgbClr val="787F9C"/>
                </a:solidFill>
              </a:rPr>
              <a:t>component of) the learning object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 eaLnBrk="1" fontAlgn="t" hangingPunct="1"/>
            <a:r>
              <a:rPr lang="en-US" sz="2200" b="1" dirty="0">
                <a:solidFill>
                  <a:srgbClr val="787F9C"/>
                </a:solidFill>
              </a:rPr>
              <a:t>URL - </a:t>
            </a:r>
            <a:r>
              <a:rPr lang="en-US" sz="2200" dirty="0">
                <a:solidFill>
                  <a:srgbClr val="787F9C"/>
                </a:solidFill>
              </a:rPr>
              <a:t>Network location of the learning </a:t>
            </a:r>
            <a:r>
              <a:rPr lang="en-US" sz="2200" dirty="0" smtClean="0">
                <a:solidFill>
                  <a:srgbClr val="787F9C"/>
                </a:solidFill>
              </a:rPr>
              <a:t>object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 eaLnBrk="1" fontAlgn="t" latinLnBrk="0" hangingPunct="1"/>
            <a:r>
              <a:rPr lang="en-US" sz="2200" b="1" dirty="0">
                <a:solidFill>
                  <a:srgbClr val="787F9C"/>
                </a:solidFill>
              </a:rPr>
              <a:t>Description - </a:t>
            </a:r>
            <a:r>
              <a:rPr lang="en-US" sz="2200" dirty="0">
                <a:solidFill>
                  <a:srgbClr val="787F9C"/>
                </a:solidFill>
              </a:rPr>
              <a:t>A textual description of </a:t>
            </a:r>
            <a:r>
              <a:rPr lang="en-US" sz="2200" dirty="0" smtClean="0">
                <a:solidFill>
                  <a:srgbClr val="787F9C"/>
                </a:solidFill>
              </a:rPr>
              <a:t>the content of this learning object (level)</a:t>
            </a:r>
            <a:endParaRPr lang="en-US" sz="2200" dirty="0">
              <a:solidFill>
                <a:srgbClr val="787F9C"/>
              </a:solidFill>
            </a:endParaRPr>
          </a:p>
          <a:p>
            <a:pPr algn="r" rtl="0"/>
            <a:endParaRPr lang="en-US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8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6275040" cy="796950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3D6AA1"/>
                </a:solidFill>
              </a:rPr>
              <a:t>Metadata – mandatory fields (2)</a:t>
            </a:r>
            <a:endParaRPr lang="en-US" sz="3400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sz="2200" b="1" dirty="0" smtClean="0">
              <a:solidFill>
                <a:srgbClr val="787F9C"/>
              </a:solidFill>
            </a:endParaRPr>
          </a:p>
          <a:p>
            <a:pPr algn="l" rtl="0"/>
            <a:r>
              <a:rPr lang="en-US" sz="2200" b="1" dirty="0" smtClean="0">
                <a:solidFill>
                  <a:srgbClr val="787F9C"/>
                </a:solidFill>
              </a:rPr>
              <a:t>Learning </a:t>
            </a:r>
            <a:r>
              <a:rPr lang="en-US" sz="2200" b="1" dirty="0">
                <a:solidFill>
                  <a:srgbClr val="787F9C"/>
                </a:solidFill>
              </a:rPr>
              <a:t>Resource </a:t>
            </a:r>
            <a:r>
              <a:rPr lang="en-US" sz="2200" b="1" dirty="0" smtClean="0">
                <a:solidFill>
                  <a:srgbClr val="787F9C"/>
                </a:solidFill>
              </a:rPr>
              <a:t>Type </a:t>
            </a:r>
            <a:r>
              <a:rPr lang="en-US" sz="2200" dirty="0" smtClean="0">
                <a:solidFill>
                  <a:srgbClr val="787F9C"/>
                </a:solidFill>
              </a:rPr>
              <a:t>– Specific kind of learning </a:t>
            </a:r>
            <a:r>
              <a:rPr lang="en-US" sz="2200" dirty="0">
                <a:solidFill>
                  <a:srgbClr val="787F9C"/>
                </a:solidFill>
              </a:rPr>
              <a:t>object. The most dominant kind shall be </a:t>
            </a:r>
            <a:r>
              <a:rPr lang="en-US" sz="2200" dirty="0" smtClean="0">
                <a:solidFill>
                  <a:srgbClr val="787F9C"/>
                </a:solidFill>
              </a:rPr>
              <a:t>first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/>
            <a:r>
              <a:rPr lang="en-US" sz="2200" b="1" dirty="0">
                <a:solidFill>
                  <a:srgbClr val="787F9C"/>
                </a:solidFill>
              </a:rPr>
              <a:t>Copyrights</a:t>
            </a:r>
            <a:r>
              <a:rPr lang="en-US" sz="2200" dirty="0">
                <a:solidFill>
                  <a:srgbClr val="787F9C"/>
                </a:solidFill>
              </a:rPr>
              <a:t> </a:t>
            </a:r>
            <a:r>
              <a:rPr lang="en-US" sz="2200" dirty="0" smtClean="0">
                <a:solidFill>
                  <a:srgbClr val="787F9C"/>
                </a:solidFill>
              </a:rPr>
              <a:t>– Whether copyright or other </a:t>
            </a:r>
            <a:r>
              <a:rPr lang="en-US" sz="2200" dirty="0">
                <a:solidFill>
                  <a:srgbClr val="787F9C"/>
                </a:solidFill>
              </a:rPr>
              <a:t>restrictions apply to the use of this learning </a:t>
            </a:r>
            <a:r>
              <a:rPr lang="en-US" sz="2200" dirty="0" smtClean="0">
                <a:solidFill>
                  <a:srgbClr val="787F9C"/>
                </a:solidFill>
              </a:rPr>
              <a:t>object</a:t>
            </a:r>
            <a:endParaRPr lang="en-US" sz="2200" dirty="0">
              <a:solidFill>
                <a:srgbClr val="787F9C"/>
              </a:solidFill>
            </a:endParaRPr>
          </a:p>
          <a:p>
            <a:pPr algn="l" rtl="0"/>
            <a:r>
              <a:rPr lang="en-US" sz="2200" b="1" dirty="0">
                <a:solidFill>
                  <a:srgbClr val="787F9C"/>
                </a:solidFill>
              </a:rPr>
              <a:t>Date</a:t>
            </a:r>
            <a:r>
              <a:rPr lang="en-US" sz="2200" dirty="0">
                <a:solidFill>
                  <a:srgbClr val="787F9C"/>
                </a:solidFill>
              </a:rPr>
              <a:t> – The date of the contribution</a:t>
            </a:r>
          </a:p>
          <a:p>
            <a:pPr algn="l" rtl="0"/>
            <a:r>
              <a:rPr lang="en-US" sz="2200" b="1" dirty="0">
                <a:solidFill>
                  <a:srgbClr val="787F9C"/>
                </a:solidFill>
              </a:rPr>
              <a:t>Creator </a:t>
            </a:r>
            <a:r>
              <a:rPr lang="en-US" sz="2200" dirty="0">
                <a:solidFill>
                  <a:srgbClr val="787F9C"/>
                </a:solidFill>
              </a:rPr>
              <a:t>– Those entities (i.e. people or organizations) that have affected the state of this metadata instance during its life cycle (e.g., creation, validation)</a:t>
            </a:r>
          </a:p>
          <a:p>
            <a:pPr algn="l" rtl="0"/>
            <a:endParaRPr lang="en-US" sz="2200" b="1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6707088" cy="868958"/>
          </a:xfrm>
        </p:spPr>
        <p:txBody>
          <a:bodyPr>
            <a:normAutofit/>
          </a:bodyPr>
          <a:lstStyle/>
          <a:p>
            <a:r>
              <a:rPr lang="en-US" sz="4200" b="1" dirty="0" smtClean="0">
                <a:solidFill>
                  <a:srgbClr val="3D6AA1"/>
                </a:solidFill>
              </a:rPr>
              <a:t>Metadata – optional fields</a:t>
            </a:r>
            <a:endParaRPr lang="en-US" sz="4200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87F9C"/>
                </a:solidFill>
              </a:rPr>
              <a:t>Educational category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787F9C"/>
                </a:solidFill>
              </a:rPr>
              <a:t>Context</a:t>
            </a:r>
            <a:r>
              <a:rPr lang="en-US" dirty="0" smtClean="0">
                <a:solidFill>
                  <a:srgbClr val="787F9C"/>
                </a:solidFill>
              </a:rPr>
              <a:t> – The principal </a:t>
            </a:r>
            <a:r>
              <a:rPr lang="en-US" dirty="0">
                <a:solidFill>
                  <a:srgbClr val="787F9C"/>
                </a:solidFill>
              </a:rPr>
              <a:t>environment within which the learning and use of this object is intended to take </a:t>
            </a:r>
            <a:r>
              <a:rPr lang="en-US" dirty="0" smtClean="0">
                <a:solidFill>
                  <a:srgbClr val="787F9C"/>
                </a:solidFill>
              </a:rPr>
              <a:t>place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787F9C"/>
                </a:solidFill>
              </a:rPr>
              <a:t>Description </a:t>
            </a:r>
            <a:r>
              <a:rPr lang="en-US" dirty="0" smtClean="0">
                <a:solidFill>
                  <a:srgbClr val="787F9C"/>
                </a:solidFill>
              </a:rPr>
              <a:t>- Comments </a:t>
            </a:r>
            <a:r>
              <a:rPr lang="en-US" dirty="0">
                <a:solidFill>
                  <a:srgbClr val="787F9C"/>
                </a:solidFill>
              </a:rPr>
              <a:t>on how this learning object is to be </a:t>
            </a:r>
            <a:r>
              <a:rPr lang="en-US" dirty="0" smtClean="0">
                <a:solidFill>
                  <a:srgbClr val="787F9C"/>
                </a:solidFill>
              </a:rPr>
              <a:t>used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787F9C"/>
                </a:solidFill>
              </a:rPr>
              <a:t>Relation </a:t>
            </a:r>
            <a:r>
              <a:rPr lang="en-US" dirty="0" smtClean="0">
                <a:solidFill>
                  <a:srgbClr val="787F9C"/>
                </a:solidFill>
              </a:rPr>
              <a:t>– Defines the </a:t>
            </a:r>
            <a:r>
              <a:rPr lang="en-US" dirty="0">
                <a:solidFill>
                  <a:srgbClr val="787F9C"/>
                </a:solidFill>
              </a:rPr>
              <a:t>relationship between this learning object and other learning objects, if </a:t>
            </a:r>
            <a:r>
              <a:rPr lang="en-US" dirty="0" smtClean="0">
                <a:solidFill>
                  <a:srgbClr val="787F9C"/>
                </a:solidFill>
              </a:rPr>
              <a:t>any. </a:t>
            </a:r>
          </a:p>
        </p:txBody>
      </p:sp>
    </p:spTree>
    <p:extLst>
      <p:ext uri="{BB962C8B-B14F-4D97-AF65-F5344CB8AC3E}">
        <p14:creationId xmlns:p14="http://schemas.microsoft.com/office/powerpoint/2010/main" val="27319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678" y="1412776"/>
            <a:ext cx="58578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5192" y="188640"/>
            <a:ext cx="5842992" cy="94096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3D6AA1"/>
                </a:solidFill>
              </a:rPr>
              <a:t>ParaData</a:t>
            </a:r>
            <a:endParaRPr lang="en-US" b="1" dirty="0">
              <a:solidFill>
                <a:srgbClr val="3D6A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188640"/>
            <a:ext cx="5842992" cy="94096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3D6AA1"/>
                </a:solidFill>
              </a:rPr>
              <a:t>ParaData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787F9C"/>
                </a:solidFill>
              </a:rPr>
              <a:t>The </a:t>
            </a:r>
            <a:r>
              <a:rPr lang="en-US" sz="2400" b="1" dirty="0">
                <a:solidFill>
                  <a:srgbClr val="787F9C"/>
                </a:solidFill>
              </a:rPr>
              <a:t>usage of learning objects </a:t>
            </a:r>
            <a:r>
              <a:rPr lang="en-US" sz="2400" dirty="0">
                <a:solidFill>
                  <a:srgbClr val="787F9C"/>
                </a:solidFill>
              </a:rPr>
              <a:t>- TERENA-OER will collect data of users activity at the individual level and the overall referatory level. </a:t>
            </a:r>
            <a:endParaRPr lang="en-US" sz="2400" dirty="0" smtClean="0">
              <a:solidFill>
                <a:srgbClr val="787F9C"/>
              </a:solidFill>
            </a:endParaRPr>
          </a:p>
          <a:p>
            <a:r>
              <a:rPr lang="en-US" sz="2400" b="1" dirty="0">
                <a:solidFill>
                  <a:srgbClr val="787F9C"/>
                </a:solidFill>
              </a:rPr>
              <a:t>Rating</a:t>
            </a:r>
            <a:r>
              <a:rPr lang="en-US" sz="2400" dirty="0">
                <a:solidFill>
                  <a:srgbClr val="787F9C"/>
                </a:solidFill>
              </a:rPr>
              <a:t> – Users will be able to assign a rating of 1-5 stars to an OER </a:t>
            </a:r>
            <a:endParaRPr lang="en-US" sz="2400" b="1" dirty="0" smtClean="0">
              <a:solidFill>
                <a:srgbClr val="787F9C"/>
              </a:solidFill>
            </a:endParaRPr>
          </a:p>
          <a:p>
            <a:pPr algn="l" rtl="0"/>
            <a:r>
              <a:rPr lang="en-US" sz="2400" b="1" dirty="0" smtClean="0">
                <a:solidFill>
                  <a:srgbClr val="787F9C"/>
                </a:solidFill>
              </a:rPr>
              <a:t>Comments</a:t>
            </a:r>
            <a:r>
              <a:rPr lang="en-US" sz="2400" dirty="0" smtClean="0">
                <a:solidFill>
                  <a:srgbClr val="787F9C"/>
                </a:solidFill>
              </a:rPr>
              <a:t> – Contributors will </a:t>
            </a:r>
            <a:r>
              <a:rPr lang="en-US" sz="2400" dirty="0">
                <a:solidFill>
                  <a:srgbClr val="787F9C"/>
                </a:solidFill>
              </a:rPr>
              <a:t>be able to </a:t>
            </a:r>
            <a:r>
              <a:rPr lang="en-US" sz="2400" dirty="0" smtClean="0">
                <a:solidFill>
                  <a:srgbClr val="787F9C"/>
                </a:solidFill>
              </a:rPr>
              <a:t>add their comments regarding the OER they contributed </a:t>
            </a:r>
            <a:r>
              <a:rPr lang="en-US" sz="2400" dirty="0">
                <a:solidFill>
                  <a:srgbClr val="787F9C"/>
                </a:solidFill>
              </a:rPr>
              <a:t>using the comments </a:t>
            </a:r>
            <a:r>
              <a:rPr lang="en-US" sz="2400" dirty="0" smtClean="0">
                <a:solidFill>
                  <a:srgbClr val="787F9C"/>
                </a:solidFill>
              </a:rPr>
              <a:t>mechanism</a:t>
            </a:r>
          </a:p>
          <a:p>
            <a:r>
              <a:rPr lang="en-US" sz="2400" b="1" dirty="0" smtClean="0">
                <a:solidFill>
                  <a:srgbClr val="787F9C"/>
                </a:solidFill>
              </a:rPr>
              <a:t>Dynamic tag cloud </a:t>
            </a:r>
            <a:r>
              <a:rPr lang="en-US" sz="2400" dirty="0" smtClean="0">
                <a:solidFill>
                  <a:srgbClr val="787F9C"/>
                </a:solidFill>
              </a:rPr>
              <a:t>- Users </a:t>
            </a:r>
            <a:r>
              <a:rPr lang="en-US" sz="2400" dirty="0">
                <a:solidFill>
                  <a:srgbClr val="787F9C"/>
                </a:solidFill>
              </a:rPr>
              <a:t>will be able to freely tag resources. The tags will be aggregated and </a:t>
            </a:r>
            <a:r>
              <a:rPr lang="en-US" sz="2400" dirty="0" smtClean="0">
                <a:solidFill>
                  <a:srgbClr val="787F9C"/>
                </a:solidFill>
              </a:rPr>
              <a:t>represented </a:t>
            </a:r>
            <a:r>
              <a:rPr lang="en-US" sz="2400" dirty="0">
                <a:solidFill>
                  <a:srgbClr val="787F9C"/>
                </a:solidFill>
              </a:rPr>
              <a:t>as a tag </a:t>
            </a:r>
            <a:r>
              <a:rPr lang="en-US" sz="2400" dirty="0" smtClean="0">
                <a:solidFill>
                  <a:srgbClr val="787F9C"/>
                </a:solidFill>
              </a:rPr>
              <a:t>cloud.</a:t>
            </a:r>
          </a:p>
          <a:p>
            <a:r>
              <a:rPr lang="en-US" sz="2400" b="1" dirty="0" smtClean="0">
                <a:solidFill>
                  <a:srgbClr val="787F9C"/>
                </a:solidFill>
              </a:rPr>
              <a:t>Popular items </a:t>
            </a:r>
            <a:r>
              <a:rPr lang="en-US" sz="2400" dirty="0" smtClean="0">
                <a:solidFill>
                  <a:srgbClr val="787F9C"/>
                </a:solidFill>
              </a:rPr>
              <a:t>- </a:t>
            </a:r>
            <a:r>
              <a:rPr lang="en-US" sz="2400" dirty="0">
                <a:solidFill>
                  <a:srgbClr val="787F9C"/>
                </a:solidFill>
              </a:rPr>
              <a:t>The homepage will present popular items. </a:t>
            </a:r>
            <a:endParaRPr lang="en-US" sz="2400" dirty="0" smtClean="0">
              <a:solidFill>
                <a:srgbClr val="787F9C"/>
              </a:solidFill>
            </a:endParaRPr>
          </a:p>
          <a:p>
            <a:pPr algn="l" rtl="0"/>
            <a:endParaRPr lang="en-US" sz="2400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7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7768"/>
            <a:ext cx="577098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Connectivity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2788"/>
            <a:ext cx="91440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70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787F9C"/>
                </a:solidFill>
              </a:rPr>
              <a:t>An import/export API </a:t>
            </a:r>
            <a:endParaRPr lang="en-US" dirty="0" smtClean="0">
              <a:solidFill>
                <a:srgbClr val="787F9C"/>
              </a:solidFill>
            </a:endParaRPr>
          </a:p>
          <a:p>
            <a:r>
              <a:rPr lang="en-US" dirty="0" smtClean="0">
                <a:solidFill>
                  <a:srgbClr val="787F9C"/>
                </a:solidFill>
              </a:rPr>
              <a:t>Integrating </a:t>
            </a:r>
            <a:r>
              <a:rPr lang="en-US" dirty="0">
                <a:solidFill>
                  <a:srgbClr val="787F9C"/>
                </a:solidFill>
              </a:rPr>
              <a:t>TERENA-OER services </a:t>
            </a:r>
            <a:r>
              <a:rPr lang="en-US" dirty="0" smtClean="0">
                <a:solidFill>
                  <a:srgbClr val="787F9C"/>
                </a:solidFill>
              </a:rPr>
              <a:t>in LMS. 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Federation </a:t>
            </a:r>
            <a:r>
              <a:rPr lang="en-US" dirty="0">
                <a:solidFill>
                  <a:srgbClr val="787F9C"/>
                </a:solidFill>
              </a:rPr>
              <a:t>of OER </a:t>
            </a:r>
            <a:r>
              <a:rPr lang="en-US" dirty="0" smtClean="0">
                <a:solidFill>
                  <a:srgbClr val="787F9C"/>
                </a:solidFill>
              </a:rPr>
              <a:t>repositories (geographically distributed).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Enrich </a:t>
            </a:r>
            <a:r>
              <a:rPr lang="en-US" dirty="0">
                <a:solidFill>
                  <a:srgbClr val="787F9C"/>
                </a:solidFill>
              </a:rPr>
              <a:t>the variety of high-quality learning objects offered to faculty by academic </a:t>
            </a:r>
            <a:r>
              <a:rPr lang="en-US" dirty="0" smtClean="0">
                <a:solidFill>
                  <a:srgbClr val="787F9C"/>
                </a:solidFill>
              </a:rPr>
              <a:t>libraries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Increase </a:t>
            </a:r>
            <a:r>
              <a:rPr lang="en-US" dirty="0">
                <a:solidFill>
                  <a:srgbClr val="787F9C"/>
                </a:solidFill>
              </a:rPr>
              <a:t>the chances of faculty implementing existing OER in class materials</a:t>
            </a:r>
            <a:r>
              <a:rPr lang="en-US" dirty="0" smtClean="0">
                <a:solidFill>
                  <a:srgbClr val="787F9C"/>
                </a:solidFill>
              </a:rPr>
              <a:t>.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Expose </a:t>
            </a:r>
            <a:r>
              <a:rPr lang="en-US" dirty="0">
                <a:solidFill>
                  <a:srgbClr val="787F9C"/>
                </a:solidFill>
              </a:rPr>
              <a:t>TERENA-OER to a large number of </a:t>
            </a:r>
            <a:r>
              <a:rPr lang="en-US" dirty="0" smtClean="0">
                <a:solidFill>
                  <a:srgbClr val="787F9C"/>
                </a:solidFill>
              </a:rPr>
              <a:t>users.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Encourage </a:t>
            </a:r>
            <a:r>
              <a:rPr lang="en-US" dirty="0">
                <a:solidFill>
                  <a:srgbClr val="787F9C"/>
                </a:solidFill>
              </a:rPr>
              <a:t>additional NRENs to contribute their metadata to the project.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168" y="53752"/>
            <a:ext cx="57709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3D6AA1"/>
                </a:solidFill>
              </a:rPr>
              <a:t>Connectivity</a:t>
            </a:r>
            <a:endParaRPr lang="en-US" b="1" dirty="0">
              <a:solidFill>
                <a:srgbClr val="3D6A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577098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Social media</a:t>
            </a:r>
            <a:endParaRPr lang="en-US" b="1" dirty="0">
              <a:solidFill>
                <a:srgbClr val="3D6AA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2" y="2391569"/>
            <a:ext cx="6734175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4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577098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Phase I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524328" cy="515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2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The project</a:t>
            </a:r>
            <a:r>
              <a:rPr lang="en-US" dirty="0" smtClean="0">
                <a:solidFill>
                  <a:srgbClr val="3D6AA1"/>
                </a:solidFill>
              </a:rPr>
              <a:t>	</a:t>
            </a:r>
            <a:endParaRPr lang="en-US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87F9C"/>
                </a:solidFill>
              </a:rPr>
              <a:t>European level metadata aggregation portal for Open Educational Resources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Harvesting metadata from the national to the pan-European level</a:t>
            </a:r>
            <a:endParaRPr lang="en-US" dirty="0">
              <a:solidFill>
                <a:srgbClr val="787F9C"/>
              </a:solidFill>
            </a:endParaRPr>
          </a:p>
          <a:p>
            <a:r>
              <a:rPr lang="en-US" dirty="0" smtClean="0">
                <a:solidFill>
                  <a:srgbClr val="787F9C"/>
                </a:solidFill>
              </a:rPr>
              <a:t>Focus on audiovisual content (e.g. recorded lectures)</a:t>
            </a:r>
          </a:p>
          <a:p>
            <a:r>
              <a:rPr lang="en-US" dirty="0" smtClean="0">
                <a:solidFill>
                  <a:srgbClr val="787F9C"/>
                </a:solidFill>
              </a:rPr>
              <a:t>A forum for collaboration, innovation and knowledge sharing</a:t>
            </a:r>
            <a:endParaRPr lang="en-US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7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482952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Phase II</a:t>
            </a:r>
            <a:endParaRPr lang="en-US" b="1" dirty="0">
              <a:solidFill>
                <a:srgbClr val="3D6AA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4825"/>
            <a:ext cx="8229600" cy="391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7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5987008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About MEITAL</a:t>
            </a:r>
            <a:endParaRPr lang="he-IL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5029200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87F9C"/>
                </a:solidFill>
                <a:cs typeface="Arial" charset="0"/>
              </a:rPr>
              <a:t>Inter-University Center for e-Learning (IUCEL)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87F9C"/>
                </a:solidFill>
                <a:cs typeface="Arial" charset="0"/>
              </a:rPr>
              <a:t>Part of the Israeli IUCC - The Inter-University Computation Center 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87F9C"/>
                </a:solidFill>
                <a:cs typeface="Arial" charset="0"/>
              </a:rPr>
              <a:t>Assists Israeli institutions of higher education (universities and academic colleges) in advancing the use of e-learning technologies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787F9C"/>
                </a:solidFill>
                <a:cs typeface="Arial" charset="0"/>
              </a:rPr>
              <a:t>Organizes an annual national e-learning conference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787F9C"/>
                </a:solidFill>
                <a:cs typeface="Arial" charset="0"/>
              </a:rPr>
              <a:t>Research fund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787F9C"/>
                </a:solidFill>
                <a:cs typeface="Arial" charset="0"/>
              </a:rPr>
              <a:t>Newsletter &amp; social </a:t>
            </a:r>
            <a:r>
              <a:rPr lang="en-US" dirty="0" smtClean="0">
                <a:solidFill>
                  <a:srgbClr val="787F9C"/>
                </a:solidFill>
                <a:cs typeface="Arial" charset="0"/>
              </a:rPr>
              <a:t>media</a:t>
            </a: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87F9C"/>
                </a:solidFill>
                <a:cs typeface="Arial" charset="0"/>
              </a:rPr>
              <a:t>Workgroups (e.g. </a:t>
            </a:r>
            <a:r>
              <a:rPr lang="en-US" dirty="0">
                <a:solidFill>
                  <a:srgbClr val="787F9C"/>
                </a:solidFill>
                <a:cs typeface="Arial" charset="0"/>
              </a:rPr>
              <a:t>New </a:t>
            </a:r>
            <a:r>
              <a:rPr lang="en-US" dirty="0" smtClean="0">
                <a:solidFill>
                  <a:srgbClr val="787F9C"/>
                </a:solidFill>
                <a:cs typeface="Arial" charset="0"/>
              </a:rPr>
              <a:t>technologies, Pedagogy)</a:t>
            </a:r>
            <a:endParaRPr lang="en-US" dirty="0">
              <a:solidFill>
                <a:srgbClr val="787F9C"/>
              </a:solidFill>
              <a:cs typeface="Arial" charset="0"/>
            </a:endParaRP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787F9C"/>
              </a:solidFill>
              <a:cs typeface="Arial" charset="0"/>
            </a:endParaRPr>
          </a:p>
          <a:p>
            <a:pPr algn="l" rtl="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787F9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5915000" cy="101297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3D6AA1"/>
                </a:solidFill>
              </a:rPr>
              <a:t>Material distribution and </a:t>
            </a:r>
            <a:br>
              <a:rPr lang="en-US" sz="3600" b="1" dirty="0" smtClean="0">
                <a:solidFill>
                  <a:srgbClr val="3D6AA1"/>
                </a:solidFill>
              </a:rPr>
            </a:br>
            <a:r>
              <a:rPr lang="en-US" sz="3600" b="1" dirty="0" smtClean="0">
                <a:solidFill>
                  <a:srgbClr val="3D6AA1"/>
                </a:solidFill>
              </a:rPr>
              <a:t>sharing levels</a:t>
            </a:r>
            <a:endParaRPr lang="en-US" sz="3600" b="1" dirty="0">
              <a:solidFill>
                <a:srgbClr val="3D6AA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07103"/>
            <a:ext cx="4518465" cy="3942177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27052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059016" cy="1084982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General infrastructure</a:t>
            </a:r>
            <a:endParaRPr lang="en-US" b="1" dirty="0">
              <a:solidFill>
                <a:srgbClr val="3D6AA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06" y="1600200"/>
            <a:ext cx="725358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766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Main components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87F9C"/>
                </a:solidFill>
              </a:rPr>
              <a:t>General features</a:t>
            </a:r>
          </a:p>
          <a:p>
            <a:pPr marL="0" indent="0">
              <a:buNone/>
            </a:pPr>
            <a:endParaRPr lang="he-IL" b="1" dirty="0" smtClean="0">
              <a:solidFill>
                <a:srgbClr val="787F9C"/>
              </a:solidFill>
            </a:endParaRPr>
          </a:p>
          <a:p>
            <a:r>
              <a:rPr lang="en-US" b="1" dirty="0" smtClean="0">
                <a:solidFill>
                  <a:srgbClr val="787F9C"/>
                </a:solidFill>
              </a:rPr>
              <a:t>Metadata</a:t>
            </a:r>
          </a:p>
          <a:p>
            <a:r>
              <a:rPr lang="en-US" b="1" dirty="0" err="1" smtClean="0">
                <a:solidFill>
                  <a:srgbClr val="787F9C"/>
                </a:solidFill>
              </a:rPr>
              <a:t>Paradata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 smtClean="0">
                <a:solidFill>
                  <a:srgbClr val="787F9C"/>
                </a:solidFill>
              </a:rPr>
              <a:t>Federated search (connectivity)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Social media</a:t>
            </a:r>
            <a:endParaRPr lang="en-US" b="1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45" y="1413218"/>
            <a:ext cx="7413739" cy="532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275040" cy="8689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D6AA1"/>
                </a:solidFill>
              </a:rPr>
              <a:t>Components of the </a:t>
            </a:r>
            <a:br>
              <a:rPr lang="en-US" b="1" dirty="0" smtClean="0">
                <a:solidFill>
                  <a:srgbClr val="3D6AA1"/>
                </a:solidFill>
              </a:rPr>
            </a:br>
            <a:r>
              <a:rPr lang="en-US" b="1" dirty="0" smtClean="0">
                <a:solidFill>
                  <a:srgbClr val="3D6AA1"/>
                </a:solidFill>
              </a:rPr>
              <a:t>TERENA-OER portal</a:t>
            </a:r>
            <a:endParaRPr lang="en-US" b="1" dirty="0">
              <a:solidFill>
                <a:srgbClr val="3D6A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5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5987008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General features</a:t>
            </a:r>
            <a:endParaRPr lang="en-US" b="1" dirty="0">
              <a:solidFill>
                <a:srgbClr val="3D6AA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85775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7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059016" cy="1084982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General features (1)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787F9C"/>
                </a:solidFill>
              </a:rPr>
              <a:t>Search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Advanced search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Categories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Thumbnails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Language</a:t>
            </a:r>
          </a:p>
          <a:p>
            <a:r>
              <a:rPr lang="en-US" b="1" dirty="0">
                <a:solidFill>
                  <a:srgbClr val="787F9C"/>
                </a:solidFill>
              </a:rPr>
              <a:t>News and information</a:t>
            </a:r>
            <a:r>
              <a:rPr lang="en-US" dirty="0">
                <a:solidFill>
                  <a:srgbClr val="787F9C"/>
                </a:solidFill>
              </a:rPr>
              <a:t> 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>
                <a:solidFill>
                  <a:srgbClr val="787F9C"/>
                </a:solidFill>
              </a:rPr>
              <a:t>Social media sharing 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>
                <a:solidFill>
                  <a:srgbClr val="787F9C"/>
                </a:solidFill>
              </a:rPr>
              <a:t>About us 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>
                <a:solidFill>
                  <a:srgbClr val="787F9C"/>
                </a:solidFill>
              </a:rPr>
              <a:t>Help</a:t>
            </a:r>
          </a:p>
          <a:p>
            <a:endParaRPr lang="en-US" b="1" dirty="0">
              <a:solidFill>
                <a:srgbClr val="787F9C"/>
              </a:solidFill>
            </a:endParaRPr>
          </a:p>
          <a:p>
            <a:endParaRPr lang="en-US" b="1" dirty="0" smtClean="0">
              <a:solidFill>
                <a:srgbClr val="787F9C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787F9C"/>
              </a:solidFill>
            </a:endParaRPr>
          </a:p>
          <a:p>
            <a:endParaRPr lang="en-US" b="1" dirty="0" smtClean="0">
              <a:solidFill>
                <a:srgbClr val="787F9C"/>
              </a:solidFill>
            </a:endParaRPr>
          </a:p>
          <a:p>
            <a:endParaRPr lang="en-US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9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5987008" cy="1156990"/>
          </a:xfrm>
        </p:spPr>
        <p:txBody>
          <a:bodyPr/>
          <a:lstStyle/>
          <a:p>
            <a:r>
              <a:rPr lang="en-US" b="1" dirty="0" smtClean="0">
                <a:solidFill>
                  <a:srgbClr val="3D6AA1"/>
                </a:solidFill>
              </a:rPr>
              <a:t>General features (2)</a:t>
            </a:r>
            <a:endParaRPr lang="en-US" b="1" dirty="0">
              <a:solidFill>
                <a:srgbClr val="3D6AA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787F9C"/>
                </a:solidFill>
              </a:rPr>
              <a:t>Mobile applications </a:t>
            </a:r>
          </a:p>
          <a:p>
            <a:r>
              <a:rPr lang="en-US" b="1" dirty="0">
                <a:solidFill>
                  <a:srgbClr val="787F9C"/>
                </a:solidFill>
              </a:rPr>
              <a:t>Membership</a:t>
            </a:r>
          </a:p>
          <a:p>
            <a:r>
              <a:rPr lang="en-US" b="1" dirty="0">
                <a:solidFill>
                  <a:srgbClr val="787F9C"/>
                </a:solidFill>
              </a:rPr>
              <a:t>Responsive Web Design 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Terms </a:t>
            </a:r>
            <a:r>
              <a:rPr lang="en-US" b="1" dirty="0">
                <a:solidFill>
                  <a:srgbClr val="787F9C"/>
                </a:solidFill>
              </a:rPr>
              <a:t>&amp; </a:t>
            </a:r>
            <a:r>
              <a:rPr lang="en-US" b="1" dirty="0" smtClean="0">
                <a:solidFill>
                  <a:srgbClr val="787F9C"/>
                </a:solidFill>
              </a:rPr>
              <a:t>policies</a:t>
            </a:r>
          </a:p>
          <a:p>
            <a:r>
              <a:rPr lang="en-US" b="1" dirty="0" smtClean="0">
                <a:solidFill>
                  <a:srgbClr val="787F9C"/>
                </a:solidFill>
              </a:rPr>
              <a:t>RSS</a:t>
            </a:r>
          </a:p>
          <a:p>
            <a:r>
              <a:rPr lang="en-US" b="1" dirty="0">
                <a:solidFill>
                  <a:srgbClr val="787F9C"/>
                </a:solidFill>
              </a:rPr>
              <a:t>Alert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 smtClean="0">
                <a:solidFill>
                  <a:srgbClr val="787F9C"/>
                </a:solidFill>
              </a:rPr>
              <a:t>Web </a:t>
            </a:r>
            <a:r>
              <a:rPr lang="en-US" b="1" dirty="0">
                <a:solidFill>
                  <a:srgbClr val="787F9C"/>
                </a:solidFill>
              </a:rPr>
              <a:t>access for the disabled</a:t>
            </a:r>
            <a:r>
              <a:rPr lang="en-US" dirty="0">
                <a:solidFill>
                  <a:srgbClr val="787F9C"/>
                </a:solidFill>
              </a:rPr>
              <a:t> </a:t>
            </a:r>
            <a:endParaRPr lang="en-US" b="1" dirty="0" smtClean="0">
              <a:solidFill>
                <a:srgbClr val="787F9C"/>
              </a:solidFill>
            </a:endParaRPr>
          </a:p>
          <a:p>
            <a:r>
              <a:rPr lang="en-US" b="1" dirty="0" smtClean="0">
                <a:solidFill>
                  <a:srgbClr val="787F9C"/>
                </a:solidFill>
              </a:rPr>
              <a:t>Dashboard</a:t>
            </a:r>
            <a:endParaRPr lang="en-US" b="1" dirty="0">
              <a:solidFill>
                <a:srgbClr val="787F9C"/>
              </a:solidFill>
            </a:endParaRPr>
          </a:p>
          <a:p>
            <a:endParaRPr lang="en-US" b="1" dirty="0" smtClean="0">
              <a:solidFill>
                <a:srgbClr val="787F9C"/>
              </a:solidFill>
            </a:endParaRPr>
          </a:p>
          <a:p>
            <a:endParaRPr lang="en-US" dirty="0">
              <a:solidFill>
                <a:srgbClr val="787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</TotalTime>
  <Words>546</Words>
  <Application>Microsoft Office PowerPoint</Application>
  <PresentationFormat>‫הצגה על המסך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21</vt:i4>
      </vt:variant>
    </vt:vector>
  </HeadingPairs>
  <TitlesOfParts>
    <vt:vector size="22" baseType="lpstr">
      <vt:lpstr>Office Theme</vt:lpstr>
      <vt:lpstr>The TERENA-OER Portal  9.10.2014</vt:lpstr>
      <vt:lpstr>The project </vt:lpstr>
      <vt:lpstr>Material distribution and  sharing levels</vt:lpstr>
      <vt:lpstr>General infrastructure</vt:lpstr>
      <vt:lpstr>Main components</vt:lpstr>
      <vt:lpstr>Components of the  TERENA-OER portal</vt:lpstr>
      <vt:lpstr>General features</vt:lpstr>
      <vt:lpstr>General features (1)</vt:lpstr>
      <vt:lpstr>General features (2)</vt:lpstr>
      <vt:lpstr>Metadata</vt:lpstr>
      <vt:lpstr>Metadata - mandatory fields (1)</vt:lpstr>
      <vt:lpstr>Metadata – mandatory fields (2)</vt:lpstr>
      <vt:lpstr>Metadata – optional fields</vt:lpstr>
      <vt:lpstr>ParaData</vt:lpstr>
      <vt:lpstr>ParaData</vt:lpstr>
      <vt:lpstr>Connectivity</vt:lpstr>
      <vt:lpstr>מצגת של PowerPoint</vt:lpstr>
      <vt:lpstr>Social media</vt:lpstr>
      <vt:lpstr>Phase I</vt:lpstr>
      <vt:lpstr>Phase II</vt:lpstr>
      <vt:lpstr>About MEITAL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Tulie</dc:creator>
  <cp:lastModifiedBy>Eli</cp:lastModifiedBy>
  <cp:revision>39</cp:revision>
  <cp:lastPrinted>2014-10-07T12:43:17Z</cp:lastPrinted>
  <dcterms:created xsi:type="dcterms:W3CDTF">2014-09-30T11:20:10Z</dcterms:created>
  <dcterms:modified xsi:type="dcterms:W3CDTF">2014-10-07T12:55:19Z</dcterms:modified>
</cp:coreProperties>
</file>