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theme/themeOverride1.xml" ContentType="application/vnd.openxmlformats-officedocument.themeOverride+xml"/>
  <Override PartName="/ppt/charts/chart18.xml" ContentType="application/vnd.openxmlformats-officedocument.drawingml.chart+xml"/>
  <Override PartName="/ppt/theme/themeOverride2.xml" ContentType="application/vnd.openxmlformats-officedocument.themeOverrid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theme/themeOverride3.xml" ContentType="application/vnd.openxmlformats-officedocument.themeOverride+xml"/>
  <Override PartName="/ppt/charts/chart23.xml" ContentType="application/vnd.openxmlformats-officedocument.drawingml.chart+xml"/>
  <Override PartName="/ppt/theme/themeOverride4.xml" ContentType="application/vnd.openxmlformats-officedocument.themeOverride+xml"/>
  <Override PartName="/ppt/charts/chart24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58" r:id="rId5"/>
    <p:sldId id="269" r:id="rId6"/>
    <p:sldId id="270" r:id="rId7"/>
    <p:sldId id="259" r:id="rId8"/>
    <p:sldId id="272" r:id="rId9"/>
    <p:sldId id="260" r:id="rId10"/>
    <p:sldId id="273" r:id="rId11"/>
    <p:sldId id="261" r:id="rId12"/>
    <p:sldId id="274" r:id="rId13"/>
    <p:sldId id="275" r:id="rId14"/>
    <p:sldId id="262" r:id="rId15"/>
    <p:sldId id="263" r:id="rId16"/>
    <p:sldId id="276" r:id="rId17"/>
    <p:sldId id="277" r:id="rId18"/>
    <p:sldId id="264" r:id="rId19"/>
    <p:sldId id="278" r:id="rId20"/>
    <p:sldId id="279" r:id="rId21"/>
    <p:sldId id="280" r:id="rId22"/>
    <p:sldId id="281" r:id="rId23"/>
    <p:sldId id="265" r:id="rId24"/>
    <p:sldId id="283" r:id="rId25"/>
    <p:sldId id="284" r:id="rId26"/>
    <p:sldId id="266" r:id="rId27"/>
    <p:sldId id="285" r:id="rId28"/>
    <p:sldId id="286" r:id="rId29"/>
    <p:sldId id="267" r:id="rId30"/>
    <p:sldId id="282" r:id="rId31"/>
    <p:sldId id="268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5600"/>
    <a:srgbClr val="E84B02"/>
    <a:srgbClr val="BA0003"/>
    <a:srgbClr val="62139E"/>
    <a:srgbClr val="219797"/>
    <a:srgbClr val="E3CD74"/>
    <a:srgbClr val="EEB42D"/>
    <a:srgbClr val="EED4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7" autoAdjust="0"/>
    <p:restoredTop sz="9464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_Terena\ait.opetaja.ee\ait.opetaja.ee_Attribute_Analysi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_Terena\scam.kmr.se\scam.kmr.se_Attribute_Analysis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_Terena\scam.kmr.se\scam.kmr.se_lom.educational.learningResourceType.value_ElementValue_Analysis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_Terena\scam.kmr.se\scam.kmr.se_lom.general.language_ElementValue_Analysis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_Terena\scam.kmr.se\scam.kmr.se_lom.technical.format_ElementValue_Analysis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_Terena\wikiwijs.samendelen.nl\wikiwijs.samendelen.nl_lom.general.language_ElementValue_Analysis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_Terena\www.mtg-malopolska.org.pl\format%20element%20distribution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_Terena\www.mtg-malopolska.org.pl\language%20element.xlsx" TargetMode="Externa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_Terena\Federation\Federation_lom.general.language_ElementValue_Analysi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_Terena\ait.opetaja.ee\ait.opetaja.ee_lom.educational.learningResourceType.value_ElementValue_Analysis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\Federation\Federation_Element_Analysis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\Federation\Federation_Element_Analysis.xlsx" TargetMode="Externa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4.xm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5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_Terena\ait.opetaja.ee\ait.opetaja.ee_lom.general.language_ElementValue_Analysi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_Terena\collection.switch.ch\collection.switch.ch_lom.educational.learningResourceType.value_ElementValue_Analysi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_Terena\documvf.crihan.fr\documvf.crihan.fr_lom.technical.format_ElementValue_Analysi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_Terena\dspace.lu.lv\dspace.lu.lv_lom.educational.learningResourceType.value_ElementValue_Analysi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_Terena\dspace.lu.lv\dspace.lu.lv_lom.general.language_ElementValue_Analysi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_Terena\riunet.upv.es\riunet.upv.es_lom.educational.learningResourceType.value_ElementValue_Analysi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gias\Desktop\Analysis_Results_Terena\riunet.upv.es\riunet.upv.es_lom.general.language_ElementValue_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[ait.opetaja.ee_Attribute_Analysis.xlsx]Sheet1!PivotTable2</c:name>
    <c:fmtId val="3"/>
  </c:pivotSource>
  <c:chart>
    <c:title>
      <c:tx>
        <c:rich>
          <a:bodyPr/>
          <a:lstStyle/>
          <a:p>
            <a:pPr>
              <a:defRPr/>
            </a:pPr>
            <a:r>
              <a:rPr lang="en-US" baseline="0" dirty="0" smtClean="0"/>
              <a:t>Language Element Attribute </a:t>
            </a:r>
            <a:r>
              <a:rPr lang="en-US" baseline="0" dirty="0"/>
              <a:t>Distribution for ait.opetaja.ee</a:t>
            </a:r>
            <a:endParaRPr lang="en-US" dirty="0"/>
          </a:p>
        </c:rich>
      </c:tx>
      <c:layout/>
      <c:overlay val="0"/>
    </c:title>
    <c:autoTitleDeleted val="0"/>
    <c:pivotFmts>
      <c:pivotFmt>
        <c:idx val="0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0"/>
          <c:showCatName val="0"/>
          <c:showSerName val="0"/>
          <c:showPercent val="1"/>
          <c:showBubbleSize val="0"/>
        </c:dLbl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>
                <a:lumMod val="25000"/>
              </a:schemeClr>
            </a:solidFill>
          </c:spPr>
          <c:invertIfNegative val="0"/>
          <c:cat>
            <c:strRef>
              <c:f>Sheet1!$A$2:$A$9</c:f>
              <c:strCache>
                <c:ptCount val="7"/>
                <c:pt idx="0">
                  <c:v>de</c:v>
                </c:pt>
                <c:pt idx="1">
                  <c:v>en</c:v>
                </c:pt>
                <c:pt idx="2">
                  <c:v>et</c:v>
                </c:pt>
                <c:pt idx="3">
                  <c:v>fr</c:v>
                </c:pt>
                <c:pt idx="4">
                  <c:v>ru</c:v>
                </c:pt>
                <c:pt idx="5">
                  <c:v>x-t-cc-url</c:v>
                </c:pt>
                <c:pt idx="6">
                  <c:v>x-t-LRE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7"/>
                <c:pt idx="0">
                  <c:v>527</c:v>
                </c:pt>
                <c:pt idx="1">
                  <c:v>9329</c:v>
                </c:pt>
                <c:pt idx="2">
                  <c:v>16466</c:v>
                </c:pt>
                <c:pt idx="3">
                  <c:v>396</c:v>
                </c:pt>
                <c:pt idx="4">
                  <c:v>73</c:v>
                </c:pt>
                <c:pt idx="5">
                  <c:v>2619</c:v>
                </c:pt>
                <c:pt idx="6">
                  <c:v>2687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698496"/>
        <c:axId val="67104704"/>
      </c:barChart>
      <c:valAx>
        <c:axId val="67104704"/>
        <c:scaling>
          <c:orientation val="minMax"/>
        </c:scaling>
        <c:delete val="0"/>
        <c:axPos val="l"/>
        <c:majorGridlines/>
        <c:title>
          <c:layout/>
          <c:overlay val="0"/>
        </c:title>
        <c:numFmt formatCode="General" sourceLinked="1"/>
        <c:majorTickMark val="none"/>
        <c:minorTickMark val="none"/>
        <c:tickLblPos val="nextTo"/>
        <c:crossAx val="102698496"/>
        <c:crosses val="autoZero"/>
        <c:crossBetween val="between"/>
      </c:valAx>
      <c:catAx>
        <c:axId val="102698496"/>
        <c:scaling>
          <c:orientation val="minMax"/>
        </c:scaling>
        <c:delete val="0"/>
        <c:axPos val="b"/>
        <c:majorTickMark val="none"/>
        <c:minorTickMark val="none"/>
        <c:tickLblPos val="nextTo"/>
        <c:crossAx val="67104704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Visible val="1"/>
      </c14:pivotOptions>
    </c:ext>
  </c:extLst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[scam.kmr.se_Attribute_Analysis.xlsx]Sheet1!PivotTable3</c:name>
    <c:fmtId val="3"/>
  </c:pivotSource>
  <c:chart>
    <c:title>
      <c:tx>
        <c:rich>
          <a:bodyPr/>
          <a:lstStyle/>
          <a:p>
            <a:pPr>
              <a:defRPr/>
            </a:pPr>
            <a:r>
              <a:rPr lang="en-US" baseline="0" dirty="0" smtClean="0"/>
              <a:t>Language element attribute </a:t>
            </a:r>
            <a:r>
              <a:rPr lang="en-US" baseline="0" dirty="0"/>
              <a:t>distribution for scam.kmr.se</a:t>
            </a:r>
            <a:endParaRPr lang="en-US" dirty="0"/>
          </a:p>
        </c:rich>
      </c:tx>
      <c:layout/>
      <c:overlay val="0"/>
    </c:title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Sheet1!$D$2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Sheet1!$C$3:$C$16</c:f>
              <c:strCache>
                <c:ptCount val="13"/>
                <c:pt idx="0">
                  <c:v>de</c:v>
                </c:pt>
                <c:pt idx="1">
                  <c:v>el</c:v>
                </c:pt>
                <c:pt idx="2">
                  <c:v>en</c:v>
                </c:pt>
                <c:pt idx="3">
                  <c:v>es</c:v>
                </c:pt>
                <c:pt idx="4">
                  <c:v>et</c:v>
                </c:pt>
                <c:pt idx="5">
                  <c:v>fr</c:v>
                </c:pt>
                <c:pt idx="6">
                  <c:v>hi</c:v>
                </c:pt>
                <c:pt idx="7">
                  <c:v>hu</c:v>
                </c:pt>
                <c:pt idx="8">
                  <c:v>it</c:v>
                </c:pt>
                <c:pt idx="9">
                  <c:v>no</c:v>
                </c:pt>
                <c:pt idx="10">
                  <c:v>ro</c:v>
                </c:pt>
                <c:pt idx="11">
                  <c:v>ru</c:v>
                </c:pt>
                <c:pt idx="12">
                  <c:v>sv</c:v>
                </c:pt>
              </c:strCache>
            </c:strRef>
          </c:cat>
          <c:val>
            <c:numRef>
              <c:f>Sheet1!$D$3:$D$16</c:f>
              <c:numCache>
                <c:formatCode>General</c:formatCode>
                <c:ptCount val="13"/>
                <c:pt idx="0">
                  <c:v>2342</c:v>
                </c:pt>
                <c:pt idx="1">
                  <c:v>6078</c:v>
                </c:pt>
                <c:pt idx="2">
                  <c:v>42284</c:v>
                </c:pt>
                <c:pt idx="3">
                  <c:v>2375</c:v>
                </c:pt>
                <c:pt idx="4">
                  <c:v>5615</c:v>
                </c:pt>
                <c:pt idx="5">
                  <c:v>778</c:v>
                </c:pt>
                <c:pt idx="6">
                  <c:v>1665</c:v>
                </c:pt>
                <c:pt idx="7">
                  <c:v>5594</c:v>
                </c:pt>
                <c:pt idx="8">
                  <c:v>16</c:v>
                </c:pt>
                <c:pt idx="9">
                  <c:v>5657</c:v>
                </c:pt>
                <c:pt idx="10">
                  <c:v>8870</c:v>
                </c:pt>
                <c:pt idx="11">
                  <c:v>5595</c:v>
                </c:pt>
                <c:pt idx="1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9981824"/>
        <c:axId val="219679552"/>
      </c:barChart>
      <c:catAx>
        <c:axId val="219981824"/>
        <c:scaling>
          <c:orientation val="minMax"/>
        </c:scaling>
        <c:delete val="0"/>
        <c:axPos val="b"/>
        <c:majorTickMark val="none"/>
        <c:minorTickMark val="none"/>
        <c:tickLblPos val="nextTo"/>
        <c:crossAx val="219679552"/>
        <c:crosses val="autoZero"/>
        <c:auto val="1"/>
        <c:lblAlgn val="ctr"/>
        <c:lblOffset val="100"/>
        <c:noMultiLvlLbl val="0"/>
      </c:catAx>
      <c:valAx>
        <c:axId val="219679552"/>
        <c:scaling>
          <c:orientation val="minMax"/>
        </c:scaling>
        <c:delete val="0"/>
        <c:axPos val="l"/>
        <c:majorGridlines/>
        <c:title>
          <c:layout/>
          <c:overlay val="0"/>
        </c:title>
        <c:numFmt formatCode="General" sourceLinked="1"/>
        <c:majorTickMark val="none"/>
        <c:minorTickMark val="none"/>
        <c:tickLblPos val="nextTo"/>
        <c:crossAx val="21998182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Visible val="1"/>
      </c14:pivotOptions>
    </c:ext>
  </c:extLst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Type element distribution for</a:t>
            </a:r>
            <a:r>
              <a:rPr lang="en-US" baseline="0"/>
              <a:t> scam.kmr.se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scam.kmr.se_lom.educational.lea!$B$1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scam.kmr.se_lom.educational.lea!$A$2:$A$30</c:f>
              <c:strCache>
                <c:ptCount val="29"/>
                <c:pt idx="0">
                  <c:v>exploration</c:v>
                </c:pt>
                <c:pt idx="1">
                  <c:v>web page</c:v>
                </c:pt>
                <c:pt idx="2">
                  <c:v>case study</c:v>
                </c:pt>
                <c:pt idx="3">
                  <c:v>guide (advice sheets)</c:v>
                </c:pt>
                <c:pt idx="4">
                  <c:v>experiment</c:v>
                </c:pt>
                <c:pt idx="5">
                  <c:v>assessment</c:v>
                </c:pt>
                <c:pt idx="6">
                  <c:v>lesson plan</c:v>
                </c:pt>
                <c:pt idx="7">
                  <c:v>presentation</c:v>
                </c:pt>
                <c:pt idx="8">
                  <c:v>project</c:v>
                </c:pt>
                <c:pt idx="9">
                  <c:v>text</c:v>
                </c:pt>
                <c:pt idx="10">
                  <c:v>enquiry-oriented activity</c:v>
                </c:pt>
                <c:pt idx="11">
                  <c:v>video</c:v>
                </c:pt>
                <c:pt idx="12">
                  <c:v>course</c:v>
                </c:pt>
                <c:pt idx="13">
                  <c:v>reference</c:v>
                </c:pt>
                <c:pt idx="14">
                  <c:v>educational game</c:v>
                </c:pt>
                <c:pt idx="15">
                  <c:v>tool</c:v>
                </c:pt>
                <c:pt idx="16">
                  <c:v>open activity</c:v>
                </c:pt>
                <c:pt idx="17">
                  <c:v>drill and practice</c:v>
                </c:pt>
                <c:pt idx="18">
                  <c:v>image</c:v>
                </c:pt>
                <c:pt idx="19">
                  <c:v>data</c:v>
                </c:pt>
                <c:pt idx="20">
                  <c:v>other web resource</c:v>
                </c:pt>
                <c:pt idx="21">
                  <c:v>application</c:v>
                </c:pt>
                <c:pt idx="22">
                  <c:v>simulation</c:v>
                </c:pt>
                <c:pt idx="23">
                  <c:v>demonstration</c:v>
                </c:pt>
                <c:pt idx="24">
                  <c:v>other</c:v>
                </c:pt>
                <c:pt idx="25">
                  <c:v>glossary</c:v>
                </c:pt>
                <c:pt idx="26">
                  <c:v>audio</c:v>
                </c:pt>
                <c:pt idx="27">
                  <c:v>role play</c:v>
                </c:pt>
                <c:pt idx="28">
                  <c:v>model</c:v>
                </c:pt>
              </c:strCache>
            </c:strRef>
          </c:cat>
          <c:val>
            <c:numRef>
              <c:f>scam.kmr.se_lom.educational.lea!$B$2:$B$30</c:f>
              <c:numCache>
                <c:formatCode>General</c:formatCode>
                <c:ptCount val="29"/>
                <c:pt idx="0">
                  <c:v>936</c:v>
                </c:pt>
                <c:pt idx="1">
                  <c:v>534</c:v>
                </c:pt>
                <c:pt idx="2">
                  <c:v>498</c:v>
                </c:pt>
                <c:pt idx="3">
                  <c:v>470</c:v>
                </c:pt>
                <c:pt idx="4">
                  <c:v>362</c:v>
                </c:pt>
                <c:pt idx="5">
                  <c:v>290</c:v>
                </c:pt>
                <c:pt idx="6">
                  <c:v>258</c:v>
                </c:pt>
                <c:pt idx="7">
                  <c:v>253</c:v>
                </c:pt>
                <c:pt idx="8">
                  <c:v>231</c:v>
                </c:pt>
                <c:pt idx="9">
                  <c:v>186</c:v>
                </c:pt>
                <c:pt idx="10">
                  <c:v>140</c:v>
                </c:pt>
                <c:pt idx="11">
                  <c:v>115</c:v>
                </c:pt>
                <c:pt idx="12">
                  <c:v>84</c:v>
                </c:pt>
                <c:pt idx="13">
                  <c:v>71</c:v>
                </c:pt>
                <c:pt idx="14">
                  <c:v>46</c:v>
                </c:pt>
                <c:pt idx="15">
                  <c:v>39</c:v>
                </c:pt>
                <c:pt idx="16">
                  <c:v>38</c:v>
                </c:pt>
                <c:pt idx="17">
                  <c:v>18</c:v>
                </c:pt>
                <c:pt idx="18">
                  <c:v>18</c:v>
                </c:pt>
                <c:pt idx="19">
                  <c:v>15</c:v>
                </c:pt>
                <c:pt idx="20">
                  <c:v>13</c:v>
                </c:pt>
                <c:pt idx="21">
                  <c:v>13</c:v>
                </c:pt>
                <c:pt idx="22">
                  <c:v>11</c:v>
                </c:pt>
                <c:pt idx="23">
                  <c:v>11</c:v>
                </c:pt>
                <c:pt idx="24">
                  <c:v>6</c:v>
                </c:pt>
                <c:pt idx="25">
                  <c:v>5</c:v>
                </c:pt>
                <c:pt idx="26">
                  <c:v>5</c:v>
                </c:pt>
                <c:pt idx="27">
                  <c:v>3</c:v>
                </c:pt>
                <c:pt idx="2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0096512"/>
        <c:axId val="238718336"/>
      </c:barChart>
      <c:catAx>
        <c:axId val="220096512"/>
        <c:scaling>
          <c:orientation val="minMax"/>
        </c:scaling>
        <c:delete val="0"/>
        <c:axPos val="b"/>
        <c:majorTickMark val="out"/>
        <c:minorTickMark val="none"/>
        <c:tickLblPos val="nextTo"/>
        <c:crossAx val="238718336"/>
        <c:crosses val="autoZero"/>
        <c:auto val="1"/>
        <c:lblAlgn val="ctr"/>
        <c:lblOffset val="100"/>
        <c:noMultiLvlLbl val="0"/>
      </c:catAx>
      <c:valAx>
        <c:axId val="238718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00965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Language element distribution for scam.kmr.se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scam.kmr.se_lom.general.languag!$B$1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scam.kmr.se_lom.general.languag!$A$2:$A$13</c:f>
              <c:strCache>
                <c:ptCount val="12"/>
                <c:pt idx="0">
                  <c:v>en</c:v>
                </c:pt>
                <c:pt idx="1">
                  <c:v>el</c:v>
                </c:pt>
                <c:pt idx="2">
                  <c:v>fr</c:v>
                </c:pt>
                <c:pt idx="3">
                  <c:v>de</c:v>
                </c:pt>
                <c:pt idx="4">
                  <c:v>ro</c:v>
                </c:pt>
                <c:pt idx="5">
                  <c:v>it</c:v>
                </c:pt>
                <c:pt idx="6">
                  <c:v>pt</c:v>
                </c:pt>
                <c:pt idx="7">
                  <c:v>es</c:v>
                </c:pt>
                <c:pt idx="8">
                  <c:v>pl</c:v>
                </c:pt>
                <c:pt idx="9">
                  <c:v>ru</c:v>
                </c:pt>
                <c:pt idx="10">
                  <c:v>no</c:v>
                </c:pt>
                <c:pt idx="11">
                  <c:v>fi</c:v>
                </c:pt>
              </c:strCache>
            </c:strRef>
          </c:cat>
          <c:val>
            <c:numRef>
              <c:f>scam.kmr.se_lom.general.languag!$B$2:$B$13</c:f>
              <c:numCache>
                <c:formatCode>General</c:formatCode>
                <c:ptCount val="12"/>
                <c:pt idx="0">
                  <c:v>2701</c:v>
                </c:pt>
                <c:pt idx="1">
                  <c:v>60</c:v>
                </c:pt>
                <c:pt idx="2">
                  <c:v>9</c:v>
                </c:pt>
                <c:pt idx="3">
                  <c:v>8</c:v>
                </c:pt>
                <c:pt idx="4">
                  <c:v>7</c:v>
                </c:pt>
                <c:pt idx="5">
                  <c:v>7</c:v>
                </c:pt>
                <c:pt idx="6">
                  <c:v>7</c:v>
                </c:pt>
                <c:pt idx="7">
                  <c:v>7</c:v>
                </c:pt>
                <c:pt idx="8">
                  <c:v>3</c:v>
                </c:pt>
                <c:pt idx="9">
                  <c:v>3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6212224"/>
        <c:axId val="93920000"/>
      </c:barChart>
      <c:catAx>
        <c:axId val="156212224"/>
        <c:scaling>
          <c:orientation val="minMax"/>
        </c:scaling>
        <c:delete val="0"/>
        <c:axPos val="b"/>
        <c:majorTickMark val="none"/>
        <c:minorTickMark val="none"/>
        <c:tickLblPos val="nextTo"/>
        <c:crossAx val="93920000"/>
        <c:crosses val="autoZero"/>
        <c:auto val="1"/>
        <c:lblAlgn val="ctr"/>
        <c:lblOffset val="100"/>
        <c:noMultiLvlLbl val="0"/>
      </c:catAx>
      <c:valAx>
        <c:axId val="9392000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5621222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Format element</a:t>
            </a:r>
            <a:r>
              <a:rPr lang="en-US" baseline="0"/>
              <a:t> distribution for scam.kmr.se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scam.kmr.se_lom.technical.forma!$B$1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scam.kmr.se_lom.technical.forma!$A$2:$A$20</c:f>
              <c:strCache>
                <c:ptCount val="19"/>
                <c:pt idx="0">
                  <c:v>application/pdf</c:v>
                </c:pt>
                <c:pt idx="1">
                  <c:v>text/html</c:v>
                </c:pt>
                <c:pt idx="2">
                  <c:v>application/msword</c:v>
                </c:pt>
                <c:pt idx="3">
                  <c:v>video/x-ms-wmv</c:v>
                </c:pt>
                <c:pt idx="4">
                  <c:v>video/mp4</c:v>
                </c:pt>
                <c:pt idx="5">
                  <c:v>application/vnd.ms-powerpoint</c:v>
                </c:pt>
                <c:pt idx="6">
                  <c:v>application/x-shockwave-flash</c:v>
                </c:pt>
                <c:pt idx="7">
                  <c:v>video/mpeg</c:v>
                </c:pt>
                <c:pt idx="8">
                  <c:v>image/jpeg</c:v>
                </c:pt>
                <c:pt idx="9">
                  <c:v>application/vnd.oasis.opendocument.text</c:v>
                </c:pt>
                <c:pt idx="10">
                  <c:v>application/vnd.oasis.opendocument.presentation</c:v>
                </c:pt>
                <c:pt idx="11">
                  <c:v>application/zip</c:v>
                </c:pt>
                <c:pt idx="12">
                  <c:v>image/png</c:v>
                </c:pt>
                <c:pt idx="13">
                  <c:v>text/plain</c:v>
                </c:pt>
                <c:pt idx="14">
                  <c:v>video/quicktime</c:v>
                </c:pt>
                <c:pt idx="15">
                  <c:v>XML</c:v>
                </c:pt>
                <c:pt idx="16">
                  <c:v>audio/x-wav</c:v>
                </c:pt>
                <c:pt idx="17">
                  <c:v>application/vnd.ms-word</c:v>
                </c:pt>
                <c:pt idx="18">
                  <c:v>audio/mpeg</c:v>
                </c:pt>
              </c:strCache>
            </c:strRef>
          </c:cat>
          <c:val>
            <c:numRef>
              <c:f>scam.kmr.se_lom.technical.forma!$B$2:$B$20</c:f>
              <c:numCache>
                <c:formatCode>General</c:formatCode>
                <c:ptCount val="19"/>
                <c:pt idx="0">
                  <c:v>1456</c:v>
                </c:pt>
                <c:pt idx="1">
                  <c:v>496</c:v>
                </c:pt>
                <c:pt idx="2">
                  <c:v>185</c:v>
                </c:pt>
                <c:pt idx="3">
                  <c:v>35</c:v>
                </c:pt>
                <c:pt idx="4">
                  <c:v>28</c:v>
                </c:pt>
                <c:pt idx="5">
                  <c:v>23</c:v>
                </c:pt>
                <c:pt idx="6">
                  <c:v>17</c:v>
                </c:pt>
                <c:pt idx="7">
                  <c:v>17</c:v>
                </c:pt>
                <c:pt idx="8">
                  <c:v>8</c:v>
                </c:pt>
                <c:pt idx="9">
                  <c:v>3</c:v>
                </c:pt>
                <c:pt idx="10">
                  <c:v>2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8856960"/>
        <c:axId val="238720064"/>
      </c:barChart>
      <c:catAx>
        <c:axId val="2188569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238720064"/>
        <c:crosses val="autoZero"/>
        <c:auto val="1"/>
        <c:lblAlgn val="ctr"/>
        <c:lblOffset val="100"/>
        <c:noMultiLvlLbl val="0"/>
      </c:catAx>
      <c:valAx>
        <c:axId val="2387200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88569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Language element</a:t>
            </a:r>
            <a:r>
              <a:rPr lang="en-US" baseline="0"/>
              <a:t> distribution for wikiwijs.samendelen.nl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wikiwijs.samendelen.nl_lom.gene!$B$1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wikiwijs.samendelen.nl_lom.gene!$A$2:$A$11</c:f>
              <c:strCache>
                <c:ptCount val="10"/>
                <c:pt idx="0">
                  <c:v>nl</c:v>
                </c:pt>
                <c:pt idx="1">
                  <c:v>en</c:v>
                </c:pt>
                <c:pt idx="2">
                  <c:v>de</c:v>
                </c:pt>
                <c:pt idx="3">
                  <c:v>fr</c:v>
                </c:pt>
                <c:pt idx="4">
                  <c:v>es</c:v>
                </c:pt>
                <c:pt idx="5">
                  <c:v>ki</c:v>
                </c:pt>
                <c:pt idx="6">
                  <c:v>na</c:v>
                </c:pt>
                <c:pt idx="7">
                  <c:v>ca</c:v>
                </c:pt>
                <c:pt idx="8">
                  <c:v>rm</c:v>
                </c:pt>
                <c:pt idx="9">
                  <c:v>no</c:v>
                </c:pt>
              </c:strCache>
            </c:strRef>
          </c:cat>
          <c:val>
            <c:numRef>
              <c:f>wikiwijs.samendelen.nl_lom.gene!$B$2:$B$11</c:f>
              <c:numCache>
                <c:formatCode>General</c:formatCode>
                <c:ptCount val="10"/>
                <c:pt idx="0">
                  <c:v>26017</c:v>
                </c:pt>
                <c:pt idx="1">
                  <c:v>128</c:v>
                </c:pt>
                <c:pt idx="2">
                  <c:v>18</c:v>
                </c:pt>
                <c:pt idx="3">
                  <c:v>6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0675584"/>
        <c:axId val="156256512"/>
      </c:barChart>
      <c:catAx>
        <c:axId val="220675584"/>
        <c:scaling>
          <c:orientation val="minMax"/>
        </c:scaling>
        <c:delete val="0"/>
        <c:axPos val="b"/>
        <c:majorTickMark val="none"/>
        <c:minorTickMark val="none"/>
        <c:tickLblPos val="nextTo"/>
        <c:crossAx val="156256512"/>
        <c:crosses val="autoZero"/>
        <c:auto val="1"/>
        <c:lblAlgn val="ctr"/>
        <c:lblOffset val="100"/>
        <c:noMultiLvlLbl val="0"/>
      </c:catAx>
      <c:valAx>
        <c:axId val="15625651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2067558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Type element distribution for www.mtg-malopolska.org.pl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'www.mtg-malopolska.org.pl_lom.t'!$B$1</c:f>
              <c:strCache>
                <c:ptCount val="1"/>
                <c:pt idx="0">
                  <c:v>Frequency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'www.mtg-malopolska.org.pl_lom.t'!$A$2:$A$3</c:f>
              <c:strCache>
                <c:ptCount val="2"/>
                <c:pt idx="0">
                  <c:v>djvu</c:v>
                </c:pt>
                <c:pt idx="1">
                  <c:v>pdf</c:v>
                </c:pt>
              </c:strCache>
            </c:strRef>
          </c:cat>
          <c:val>
            <c:numRef>
              <c:f>'www.mtg-malopolska.org.pl_lom.t'!$B$2:$B$3</c:f>
              <c:numCache>
                <c:formatCode>General</c:formatCode>
                <c:ptCount val="2"/>
                <c:pt idx="0">
                  <c:v>178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ayout/>
      <c:overlay val="0"/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2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Language</a:t>
            </a:r>
            <a:r>
              <a:rPr lang="en-US" baseline="0"/>
              <a:t> element distribution for www.mtg-malopolska.org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'www.mtg-malopolska.org.pl_lom.g'!$B$1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'www.mtg-malopolska.org.pl_lom.g'!$A$2:$A$9</c:f>
              <c:strCache>
                <c:ptCount val="8"/>
                <c:pt idx="0">
                  <c:v>polski</c:v>
                </c:pt>
                <c:pt idx="1">
                  <c:v>niemiecki</c:v>
                </c:pt>
                <c:pt idx="2">
                  <c:v>Å‚aciÅ„ski</c:v>
                </c:pt>
                <c:pt idx="3">
                  <c:v>polski/ niemiecki i inne</c:v>
                </c:pt>
                <c:pt idx="4">
                  <c:v>rosyjski</c:v>
                </c:pt>
                <c:pt idx="5">
                  <c:v>polski/ czÄ™Å›ciowo niemiecki</c:v>
                </c:pt>
                <c:pt idx="6">
                  <c:v>polski/ Å‚aciÅ„ski</c:v>
                </c:pt>
                <c:pt idx="7">
                  <c:v>francuski</c:v>
                </c:pt>
              </c:strCache>
            </c:strRef>
          </c:cat>
          <c:val>
            <c:numRef>
              <c:f>'www.mtg-malopolska.org.pl_lom.g'!$B$2:$B$9</c:f>
              <c:numCache>
                <c:formatCode>General</c:formatCode>
                <c:ptCount val="8"/>
                <c:pt idx="0">
                  <c:v>96</c:v>
                </c:pt>
                <c:pt idx="1">
                  <c:v>49</c:v>
                </c:pt>
                <c:pt idx="2">
                  <c:v>16</c:v>
                </c:pt>
                <c:pt idx="3">
                  <c:v>10</c:v>
                </c:pt>
                <c:pt idx="4">
                  <c:v>6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3176960"/>
        <c:axId val="238717760"/>
      </c:barChart>
      <c:catAx>
        <c:axId val="243176960"/>
        <c:scaling>
          <c:orientation val="minMax"/>
        </c:scaling>
        <c:delete val="0"/>
        <c:axPos val="b"/>
        <c:majorTickMark val="none"/>
        <c:minorTickMark val="none"/>
        <c:tickLblPos val="nextTo"/>
        <c:crossAx val="238717760"/>
        <c:crosses val="autoZero"/>
        <c:auto val="1"/>
        <c:lblAlgn val="ctr"/>
        <c:lblOffset val="100"/>
        <c:noMultiLvlLbl val="0"/>
      </c:catAx>
      <c:valAx>
        <c:axId val="23871776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4317696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050"/>
            </a:pPr>
            <a:endParaRPr lang="en-US"/>
          </a:p>
        </c:txPr>
      </c:dTable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en-US" sz="2000"/>
              <a:t>Most</a:t>
            </a:r>
            <a:r>
              <a:rPr lang="en-US" sz="2000" baseline="0"/>
              <a:t> used types of learning objects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Federation_lom.educational.lear!$E$1</c:f>
              <c:strCache>
                <c:ptCount val="1"/>
                <c:pt idx="0">
                  <c:v>Sum of Frequency</c:v>
                </c:pt>
              </c:strCache>
            </c:strRef>
          </c:tx>
          <c:dLbls>
            <c:txPr>
              <a:bodyPr/>
              <a:lstStyle/>
              <a:p>
                <a:pPr>
                  <a:defRPr sz="24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Federation_lom.educational.lear!$D$2:$D$9</c:f>
              <c:strCache>
                <c:ptCount val="8"/>
                <c:pt idx="0">
                  <c:v>Learning Object</c:v>
                </c:pt>
                <c:pt idx="1">
                  <c:v>Moving Image</c:v>
                </c:pt>
                <c:pt idx="2">
                  <c:v>Bachelor Thesis</c:v>
                </c:pt>
                <c:pt idx="3">
                  <c:v>Master Thesis</c:v>
                </c:pt>
                <c:pt idx="4">
                  <c:v>Manuscript</c:v>
                </c:pt>
                <c:pt idx="5">
                  <c:v>Doctoral Thesis</c:v>
                </c:pt>
                <c:pt idx="6">
                  <c:v>Presentation</c:v>
                </c:pt>
                <c:pt idx="7">
                  <c:v>Exploration</c:v>
                </c:pt>
              </c:strCache>
            </c:strRef>
          </c:cat>
          <c:val>
            <c:numRef>
              <c:f>Federation_lom.educational.lear!$E$2:$E$9</c:f>
              <c:numCache>
                <c:formatCode>General</c:formatCode>
                <c:ptCount val="8"/>
                <c:pt idx="0">
                  <c:v>29505</c:v>
                </c:pt>
                <c:pt idx="1">
                  <c:v>5369</c:v>
                </c:pt>
                <c:pt idx="2">
                  <c:v>3139</c:v>
                </c:pt>
                <c:pt idx="3">
                  <c:v>2280</c:v>
                </c:pt>
                <c:pt idx="4">
                  <c:v>1554</c:v>
                </c:pt>
                <c:pt idx="5">
                  <c:v>1284</c:v>
                </c:pt>
                <c:pt idx="6">
                  <c:v>1167</c:v>
                </c:pt>
                <c:pt idx="7">
                  <c:v>940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Distribution of learning</a:t>
            </a:r>
            <a:r>
              <a:rPr lang="en-US" sz="2400" baseline="0"/>
              <a:t> objects formats</a:t>
            </a:r>
            <a:endParaRPr lang="en-US" sz="240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Federation_lom.technical.format!$B$1</c:f>
              <c:strCache>
                <c:ptCount val="1"/>
                <c:pt idx="0">
                  <c:v>Frequency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Federation_lom.technical.format!$A$2:$A$12</c:f>
              <c:strCache>
                <c:ptCount val="11"/>
                <c:pt idx="0">
                  <c:v>application/pdf</c:v>
                </c:pt>
                <c:pt idx="1">
                  <c:v>video/x-flv</c:v>
                </c:pt>
                <c:pt idx="2">
                  <c:v>text/html</c:v>
                </c:pt>
                <c:pt idx="3">
                  <c:v>application/msword</c:v>
                </c:pt>
                <c:pt idx="4">
                  <c:v>djvu</c:v>
                </c:pt>
                <c:pt idx="5">
                  <c:v>application/xhtml+xml</c:v>
                </c:pt>
                <c:pt idx="6">
                  <c:v>application/vnd.ms-powerpoint</c:v>
                </c:pt>
                <c:pt idx="7">
                  <c:v>video/x-ms-wmv</c:v>
                </c:pt>
                <c:pt idx="8">
                  <c:v>video/mp4</c:v>
                </c:pt>
                <c:pt idx="9">
                  <c:v>application/x-shockwave-flash</c:v>
                </c:pt>
                <c:pt idx="10">
                  <c:v>video/mpeg</c:v>
                </c:pt>
              </c:strCache>
            </c:strRef>
          </c:cat>
          <c:val>
            <c:numRef>
              <c:f>Federation_lom.technical.format!$B$2:$B$12</c:f>
              <c:numCache>
                <c:formatCode>General</c:formatCode>
                <c:ptCount val="11"/>
                <c:pt idx="0">
                  <c:v>1586</c:v>
                </c:pt>
                <c:pt idx="1">
                  <c:v>1102</c:v>
                </c:pt>
                <c:pt idx="2">
                  <c:v>864</c:v>
                </c:pt>
                <c:pt idx="3">
                  <c:v>185</c:v>
                </c:pt>
                <c:pt idx="4">
                  <c:v>178</c:v>
                </c:pt>
                <c:pt idx="5">
                  <c:v>58</c:v>
                </c:pt>
                <c:pt idx="6">
                  <c:v>52</c:v>
                </c:pt>
                <c:pt idx="7">
                  <c:v>35</c:v>
                </c:pt>
                <c:pt idx="8">
                  <c:v>28</c:v>
                </c:pt>
                <c:pt idx="9">
                  <c:v>17</c:v>
                </c:pt>
                <c:pt idx="10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Language element</a:t>
            </a:r>
            <a:r>
              <a:rPr lang="en-US" baseline="0"/>
              <a:t> vocabulary distribution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Federation_lom.general.language!$E$1</c:f>
              <c:strCache>
                <c:ptCount val="1"/>
                <c:pt idx="0">
                  <c:v> Frequency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Federation_lom.general.language!$D$2:$D$15</c:f>
              <c:strCache>
                <c:ptCount val="14"/>
                <c:pt idx="0">
                  <c:v>nl</c:v>
                </c:pt>
                <c:pt idx="1">
                  <c:v>es</c:v>
                </c:pt>
                <c:pt idx="2">
                  <c:v>en</c:v>
                </c:pt>
                <c:pt idx="3">
                  <c:v>et</c:v>
                </c:pt>
                <c:pt idx="4">
                  <c:v>fr</c:v>
                </c:pt>
                <c:pt idx="5">
                  <c:v>lv</c:v>
                </c:pt>
                <c:pt idx="6">
                  <c:v>cat</c:v>
                </c:pt>
                <c:pt idx="7">
                  <c:v>de</c:v>
                </c:pt>
                <c:pt idx="8">
                  <c:v>other</c:v>
                </c:pt>
                <c:pt idx="9">
                  <c:v>ru</c:v>
                </c:pt>
                <c:pt idx="10">
                  <c:v>eten</c:v>
                </c:pt>
                <c:pt idx="11">
                  <c:v>fi</c:v>
                </c:pt>
                <c:pt idx="12">
                  <c:v>pl</c:v>
                </c:pt>
                <c:pt idx="13">
                  <c:v>el</c:v>
                </c:pt>
              </c:strCache>
            </c:strRef>
          </c:cat>
          <c:val>
            <c:numRef>
              <c:f>Federation_lom.general.language!$E$2:$E$15</c:f>
              <c:numCache>
                <c:formatCode>General</c:formatCode>
                <c:ptCount val="14"/>
                <c:pt idx="0">
                  <c:v>26017</c:v>
                </c:pt>
                <c:pt idx="1">
                  <c:v>13041</c:v>
                </c:pt>
                <c:pt idx="2">
                  <c:v>4667</c:v>
                </c:pt>
                <c:pt idx="3">
                  <c:v>1291</c:v>
                </c:pt>
                <c:pt idx="4">
                  <c:v>815</c:v>
                </c:pt>
                <c:pt idx="5">
                  <c:v>491</c:v>
                </c:pt>
                <c:pt idx="6">
                  <c:v>281</c:v>
                </c:pt>
                <c:pt idx="7">
                  <c:v>250</c:v>
                </c:pt>
                <c:pt idx="8">
                  <c:v>181</c:v>
                </c:pt>
                <c:pt idx="9">
                  <c:v>192</c:v>
                </c:pt>
                <c:pt idx="10">
                  <c:v>179</c:v>
                </c:pt>
                <c:pt idx="11">
                  <c:v>171</c:v>
                </c:pt>
                <c:pt idx="12">
                  <c:v>110</c:v>
                </c:pt>
                <c:pt idx="13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7958528"/>
        <c:axId val="245897408"/>
      </c:barChart>
      <c:catAx>
        <c:axId val="247958528"/>
        <c:scaling>
          <c:orientation val="minMax"/>
        </c:scaling>
        <c:delete val="0"/>
        <c:axPos val="b"/>
        <c:majorTickMark val="none"/>
        <c:minorTickMark val="none"/>
        <c:tickLblPos val="nextTo"/>
        <c:crossAx val="245897408"/>
        <c:crosses val="autoZero"/>
        <c:auto val="1"/>
        <c:lblAlgn val="ctr"/>
        <c:lblOffset val="100"/>
        <c:noMultiLvlLbl val="0"/>
      </c:catAx>
      <c:valAx>
        <c:axId val="24589740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4795852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100"/>
            </a:pPr>
            <a:endParaRPr lang="en-US"/>
          </a:p>
        </c:txPr>
      </c:dTable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Type Element Distribution for ait.opetaja.ee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ait.opetaja.ee_lom.educational.!$B$1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ait.opetaja.ee_lom.educational.!$A$2:$A$21</c:f>
              <c:strCache>
                <c:ptCount val="20"/>
                <c:pt idx="0">
                  <c:v>presentation</c:v>
                </c:pt>
                <c:pt idx="1">
                  <c:v>drill and practice</c:v>
                </c:pt>
                <c:pt idx="2">
                  <c:v>web page</c:v>
                </c:pt>
                <c:pt idx="3">
                  <c:v>lesson plan</c:v>
                </c:pt>
                <c:pt idx="4">
                  <c:v>assessment</c:v>
                </c:pt>
                <c:pt idx="5">
                  <c:v>reference</c:v>
                </c:pt>
                <c:pt idx="6">
                  <c:v>other</c:v>
                </c:pt>
                <c:pt idx="7">
                  <c:v>text</c:v>
                </c:pt>
                <c:pt idx="8">
                  <c:v>video</c:v>
                </c:pt>
                <c:pt idx="9">
                  <c:v>tool</c:v>
                </c:pt>
                <c:pt idx="10">
                  <c:v>simulation</c:v>
                </c:pt>
                <c:pt idx="11">
                  <c:v>audio</c:v>
                </c:pt>
                <c:pt idx="12">
                  <c:v>course</c:v>
                </c:pt>
                <c:pt idx="13">
                  <c:v>educational game</c:v>
                </c:pt>
                <c:pt idx="14">
                  <c:v>image</c:v>
                </c:pt>
                <c:pt idx="15">
                  <c:v>experiment</c:v>
                </c:pt>
                <c:pt idx="16">
                  <c:v>glossary</c:v>
                </c:pt>
                <c:pt idx="17">
                  <c:v>guide</c:v>
                </c:pt>
                <c:pt idx="18">
                  <c:v>exploration</c:v>
                </c:pt>
                <c:pt idx="19">
                  <c:v>open activity</c:v>
                </c:pt>
              </c:strCache>
            </c:strRef>
          </c:cat>
          <c:val>
            <c:numRef>
              <c:f>ait.opetaja.ee_lom.educational.!$B$2:$B$21</c:f>
              <c:numCache>
                <c:formatCode>General</c:formatCode>
                <c:ptCount val="20"/>
                <c:pt idx="0">
                  <c:v>805</c:v>
                </c:pt>
                <c:pt idx="1">
                  <c:v>757</c:v>
                </c:pt>
                <c:pt idx="2">
                  <c:v>328</c:v>
                </c:pt>
                <c:pt idx="3">
                  <c:v>324</c:v>
                </c:pt>
                <c:pt idx="4">
                  <c:v>169</c:v>
                </c:pt>
                <c:pt idx="5">
                  <c:v>148</c:v>
                </c:pt>
                <c:pt idx="6">
                  <c:v>136</c:v>
                </c:pt>
                <c:pt idx="7">
                  <c:v>88</c:v>
                </c:pt>
                <c:pt idx="8">
                  <c:v>88</c:v>
                </c:pt>
                <c:pt idx="9">
                  <c:v>76</c:v>
                </c:pt>
                <c:pt idx="10">
                  <c:v>66</c:v>
                </c:pt>
                <c:pt idx="11">
                  <c:v>61</c:v>
                </c:pt>
                <c:pt idx="12">
                  <c:v>61</c:v>
                </c:pt>
                <c:pt idx="13">
                  <c:v>39</c:v>
                </c:pt>
                <c:pt idx="14">
                  <c:v>32</c:v>
                </c:pt>
                <c:pt idx="15">
                  <c:v>23</c:v>
                </c:pt>
                <c:pt idx="16">
                  <c:v>14</c:v>
                </c:pt>
                <c:pt idx="17">
                  <c:v>12</c:v>
                </c:pt>
                <c:pt idx="18">
                  <c:v>4</c:v>
                </c:pt>
                <c:pt idx="19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815488"/>
        <c:axId val="54219264"/>
      </c:barChart>
      <c:catAx>
        <c:axId val="98815488"/>
        <c:scaling>
          <c:orientation val="minMax"/>
        </c:scaling>
        <c:delete val="0"/>
        <c:axPos val="b"/>
        <c:majorTickMark val="out"/>
        <c:minorTickMark val="none"/>
        <c:tickLblPos val="nextTo"/>
        <c:crossAx val="54219264"/>
        <c:crosses val="autoZero"/>
        <c:auto val="1"/>
        <c:lblAlgn val="ctr"/>
        <c:lblOffset val="100"/>
        <c:noMultiLvlLbl val="0"/>
      </c:catAx>
      <c:valAx>
        <c:axId val="54219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88154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200"/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'Top 15 elements'!$D$2</c:f>
              <c:strCache>
                <c:ptCount val="1"/>
                <c:pt idx="0">
                  <c:v>Average Completeness(%)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'Top 15 elements'!$B$3:$B$16</c:f>
              <c:strCache>
                <c:ptCount val="14"/>
                <c:pt idx="0">
                  <c:v>lom.general.keyword.string</c:v>
                </c:pt>
                <c:pt idx="1">
                  <c:v>lom.general.title.string</c:v>
                </c:pt>
                <c:pt idx="2">
                  <c:v>lom.educational.learningResourceType.value</c:v>
                </c:pt>
                <c:pt idx="3">
                  <c:v>lom.lifecycle.contribute.role.value</c:v>
                </c:pt>
                <c:pt idx="4">
                  <c:v>lom.general.language</c:v>
                </c:pt>
                <c:pt idx="5">
                  <c:v>lom.rights.description</c:v>
                </c:pt>
                <c:pt idx="6">
                  <c:v>lom.general.description.string</c:v>
                </c:pt>
                <c:pt idx="7">
                  <c:v>lom.general.identifier.entry</c:v>
                </c:pt>
                <c:pt idx="8">
                  <c:v>lom.general.identifier.catalog</c:v>
                </c:pt>
                <c:pt idx="9">
                  <c:v>lom.technical.location</c:v>
                </c:pt>
                <c:pt idx="10">
                  <c:v>lom.lifecycle.contribute.date.dateTime</c:v>
                </c:pt>
                <c:pt idx="11">
                  <c:v>lom.lifeCycle.contribute.entity</c:v>
                </c:pt>
                <c:pt idx="12">
                  <c:v>lom.classification.taxonPath.taxon.id</c:v>
                </c:pt>
                <c:pt idx="13">
                  <c:v>lom.lifeCycle.contribute.role.value</c:v>
                </c:pt>
              </c:strCache>
            </c:strRef>
          </c:cat>
          <c:val>
            <c:numRef>
              <c:f>'Top 15 elements'!$D$3:$D$16</c:f>
              <c:numCache>
                <c:formatCode>General</c:formatCode>
                <c:ptCount val="14"/>
                <c:pt idx="0">
                  <c:v>94.641592979431096</c:v>
                </c:pt>
                <c:pt idx="1">
                  <c:v>99.951851654052703</c:v>
                </c:pt>
                <c:pt idx="2">
                  <c:v>99.651310920715304</c:v>
                </c:pt>
                <c:pt idx="3">
                  <c:v>97.551784515380803</c:v>
                </c:pt>
                <c:pt idx="4">
                  <c:v>99.609484672546301</c:v>
                </c:pt>
                <c:pt idx="5">
                  <c:v>84.573609948158193</c:v>
                </c:pt>
                <c:pt idx="6">
                  <c:v>86.140438318252507</c:v>
                </c:pt>
                <c:pt idx="7">
                  <c:v>100</c:v>
                </c:pt>
                <c:pt idx="8">
                  <c:v>100</c:v>
                </c:pt>
                <c:pt idx="9">
                  <c:v>99.791666984558105</c:v>
                </c:pt>
                <c:pt idx="10">
                  <c:v>71.116980743408206</c:v>
                </c:pt>
                <c:pt idx="11">
                  <c:v>99.481252034505204</c:v>
                </c:pt>
                <c:pt idx="12">
                  <c:v>95.914821624755803</c:v>
                </c:pt>
                <c:pt idx="13">
                  <c:v>99.493596394856695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8468864"/>
        <c:axId val="245933184"/>
      </c:barChart>
      <c:catAx>
        <c:axId val="25846886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245933184"/>
        <c:crosses val="autoZero"/>
        <c:auto val="1"/>
        <c:lblAlgn val="ctr"/>
        <c:lblOffset val="100"/>
        <c:noMultiLvlLbl val="0"/>
      </c:catAx>
      <c:valAx>
        <c:axId val="24593318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25846886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'Top 15 elements'!$F$2</c:f>
              <c:strCache>
                <c:ptCount val="1"/>
                <c:pt idx="0">
                  <c:v>Average Entropy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'Top 15 elements'!$B$3:$B$16</c:f>
              <c:strCache>
                <c:ptCount val="14"/>
                <c:pt idx="0">
                  <c:v>lom.general.keyword.string</c:v>
                </c:pt>
                <c:pt idx="1">
                  <c:v>lom.general.title.string</c:v>
                </c:pt>
                <c:pt idx="2">
                  <c:v>lom.educational.learningResourceType.value</c:v>
                </c:pt>
                <c:pt idx="3">
                  <c:v>lom.lifecycle.contribute.role.value</c:v>
                </c:pt>
                <c:pt idx="4">
                  <c:v>lom.general.language</c:v>
                </c:pt>
                <c:pt idx="5">
                  <c:v>lom.rights.description</c:v>
                </c:pt>
                <c:pt idx="6">
                  <c:v>lom.general.description.string</c:v>
                </c:pt>
                <c:pt idx="7">
                  <c:v>lom.general.identifier.entry</c:v>
                </c:pt>
                <c:pt idx="8">
                  <c:v>lom.general.identifier.catalog</c:v>
                </c:pt>
                <c:pt idx="9">
                  <c:v>lom.technical.location</c:v>
                </c:pt>
                <c:pt idx="10">
                  <c:v>lom.lifecycle.contribute.date.dateTime</c:v>
                </c:pt>
                <c:pt idx="11">
                  <c:v>lom.lifeCycle.contribute.entity</c:v>
                </c:pt>
                <c:pt idx="12">
                  <c:v>lom.classification.taxonPath.taxon.id</c:v>
                </c:pt>
                <c:pt idx="13">
                  <c:v>lom.lifeCycle.contribute.role.value</c:v>
                </c:pt>
              </c:strCache>
            </c:strRef>
          </c:cat>
          <c:val>
            <c:numRef>
              <c:f>'Top 15 elements'!$F$3:$F$16</c:f>
              <c:numCache>
                <c:formatCode>General</c:formatCode>
                <c:ptCount val="14"/>
                <c:pt idx="0">
                  <c:v>8.7004986477971702</c:v>
                </c:pt>
                <c:pt idx="1">
                  <c:v>10.4338503940583</c:v>
                </c:pt>
                <c:pt idx="2">
                  <c:v>1.8795260890049299</c:v>
                </c:pt>
                <c:pt idx="3">
                  <c:v>0.53825992052392801</c:v>
                </c:pt>
                <c:pt idx="4">
                  <c:v>0.93280320747149204</c:v>
                </c:pt>
                <c:pt idx="5">
                  <c:v>0.86164608082694705</c:v>
                </c:pt>
                <c:pt idx="6">
                  <c:v>8.1056994037980594</c:v>
                </c:pt>
                <c:pt idx="7">
                  <c:v>10.067694985240699</c:v>
                </c:pt>
                <c:pt idx="8">
                  <c:v>5.7936145090260504E-3</c:v>
                </c:pt>
                <c:pt idx="9">
                  <c:v>9.8102480477344205</c:v>
                </c:pt>
                <c:pt idx="10">
                  <c:v>6.2789530621949901</c:v>
                </c:pt>
                <c:pt idx="11">
                  <c:v>4.8156516513510201</c:v>
                </c:pt>
                <c:pt idx="12">
                  <c:v>8.5507446796622109</c:v>
                </c:pt>
                <c:pt idx="13">
                  <c:v>0.97983061573438501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4979072"/>
        <c:axId val="245938944"/>
      </c:barChart>
      <c:catAx>
        <c:axId val="254979072"/>
        <c:scaling>
          <c:orientation val="minMax"/>
        </c:scaling>
        <c:delete val="0"/>
        <c:axPos val="l"/>
        <c:majorTickMark val="out"/>
        <c:minorTickMark val="none"/>
        <c:tickLblPos val="nextTo"/>
        <c:crossAx val="245938944"/>
        <c:crosses val="autoZero"/>
        <c:auto val="1"/>
        <c:lblAlgn val="ctr"/>
        <c:lblOffset val="100"/>
        <c:noMultiLvlLbl val="0"/>
      </c:catAx>
      <c:valAx>
        <c:axId val="24593894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549790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[Entropy for controlled vocs_GS.xlsx]Sheet1!PivotTable1</c:name>
    <c:fmtId val="-1"/>
  </c:pivotSource>
  <c:chart>
    <c:title>
      <c:tx>
        <c:rich>
          <a:bodyPr/>
          <a:lstStyle/>
          <a:p>
            <a:pPr>
              <a:defRPr/>
            </a:pPr>
            <a:r>
              <a:rPr lang="en-US"/>
              <a:t>Entropy for controlled vocabulary elements</a:t>
            </a:r>
          </a:p>
        </c:rich>
      </c:tx>
      <c:layout/>
      <c:overlay val="0"/>
    </c:title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Sheet1!$B$3:$B$4</c:f>
              <c:strCache>
                <c:ptCount val="1"/>
                <c:pt idx="0">
                  <c:v>Format</c:v>
                </c:pt>
              </c:strCache>
            </c:strRef>
          </c:tx>
          <c:invertIfNegative val="0"/>
          <c:cat>
            <c:strRef>
              <c:f>Sheet1!$A$5:$A$15</c:f>
              <c:strCache>
                <c:ptCount val="10"/>
                <c:pt idx="0">
                  <c:v>ait.opetaja.ee</c:v>
                </c:pt>
                <c:pt idx="1">
                  <c:v>collection.switch.ch</c:v>
                </c:pt>
                <c:pt idx="2">
                  <c:v>documvf.crihan.fr</c:v>
                </c:pt>
                <c:pt idx="3">
                  <c:v>dspace.lu.lv</c:v>
                </c:pt>
                <c:pt idx="4">
                  <c:v>repositorio.portalobaa.org</c:v>
                </c:pt>
                <c:pt idx="5">
                  <c:v>riunet.upv.es</c:v>
                </c:pt>
                <c:pt idx="6">
                  <c:v>scam.kmr.se</c:v>
                </c:pt>
                <c:pt idx="7">
                  <c:v>tv.campusdomar.es</c:v>
                </c:pt>
                <c:pt idx="8">
                  <c:v>wikiwijs.semendelen.nl</c:v>
                </c:pt>
                <c:pt idx="9">
                  <c:v>www.malopolska.org.pl</c:v>
                </c:pt>
              </c:strCache>
            </c:strRef>
          </c:cat>
          <c:val>
            <c:numRef>
              <c:f>Sheet1!$B$5:$B$15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1.4640009464038499</c:v>
                </c:pt>
                <c:pt idx="4">
                  <c:v>0</c:v>
                </c:pt>
                <c:pt idx="5">
                  <c:v>0</c:v>
                </c:pt>
                <c:pt idx="6">
                  <c:v>1.63773252101778</c:v>
                </c:pt>
                <c:pt idx="7">
                  <c:v>0</c:v>
                </c:pt>
                <c:pt idx="8">
                  <c:v>0</c:v>
                </c:pt>
                <c:pt idx="9">
                  <c:v>4.9846220213872097E-2</c:v>
                </c:pt>
              </c:numCache>
            </c:numRef>
          </c:val>
        </c:ser>
        <c:ser>
          <c:idx val="1"/>
          <c:order val="1"/>
          <c:tx>
            <c:strRef>
              <c:f>Sheet1!$C$3:$C$4</c:f>
              <c:strCache>
                <c:ptCount val="1"/>
                <c:pt idx="0">
                  <c:v>Language</c:v>
                </c:pt>
              </c:strCache>
            </c:strRef>
          </c:tx>
          <c:invertIfNegative val="0"/>
          <c:cat>
            <c:strRef>
              <c:f>Sheet1!$A$5:$A$15</c:f>
              <c:strCache>
                <c:ptCount val="10"/>
                <c:pt idx="0">
                  <c:v>ait.opetaja.ee</c:v>
                </c:pt>
                <c:pt idx="1">
                  <c:v>collection.switch.ch</c:v>
                </c:pt>
                <c:pt idx="2">
                  <c:v>documvf.crihan.fr</c:v>
                </c:pt>
                <c:pt idx="3">
                  <c:v>dspace.lu.lv</c:v>
                </c:pt>
                <c:pt idx="4">
                  <c:v>repositorio.portalobaa.org</c:v>
                </c:pt>
                <c:pt idx="5">
                  <c:v>riunet.upv.es</c:v>
                </c:pt>
                <c:pt idx="6">
                  <c:v>scam.kmr.se</c:v>
                </c:pt>
                <c:pt idx="7">
                  <c:v>tv.campusdomar.es</c:v>
                </c:pt>
                <c:pt idx="8">
                  <c:v>wikiwijs.semendelen.nl</c:v>
                </c:pt>
                <c:pt idx="9">
                  <c:v>www.malopolska.org.pl</c:v>
                </c:pt>
              </c:strCache>
            </c:strRef>
          </c:cat>
          <c:val>
            <c:numRef>
              <c:f>Sheet1!$C$5:$C$15</c:f>
              <c:numCache>
                <c:formatCode>General</c:formatCode>
                <c:ptCount val="10"/>
                <c:pt idx="0">
                  <c:v>2.7336918203661602</c:v>
                </c:pt>
                <c:pt idx="1">
                  <c:v>0</c:v>
                </c:pt>
                <c:pt idx="2">
                  <c:v>0</c:v>
                </c:pt>
                <c:pt idx="3">
                  <c:v>1.6650593547550201</c:v>
                </c:pt>
                <c:pt idx="4">
                  <c:v>0</c:v>
                </c:pt>
                <c:pt idx="5">
                  <c:v>0.83248118725694098</c:v>
                </c:pt>
                <c:pt idx="6">
                  <c:v>0.34541720069045001</c:v>
                </c:pt>
                <c:pt idx="7">
                  <c:v>0</c:v>
                </c:pt>
                <c:pt idx="8">
                  <c:v>6.0624324729657099E-2</c:v>
                </c:pt>
                <c:pt idx="9">
                  <c:v>1.8251517719736901</c:v>
                </c:pt>
              </c:numCache>
            </c:numRef>
          </c:val>
        </c:ser>
        <c:ser>
          <c:idx val="2"/>
          <c:order val="2"/>
          <c:tx>
            <c:strRef>
              <c:f>Sheet1!$D$3:$D$4</c:f>
              <c:strCache>
                <c:ptCount val="1"/>
                <c:pt idx="0">
                  <c:v>Type</c:v>
                </c:pt>
              </c:strCache>
            </c:strRef>
          </c:tx>
          <c:invertIfNegative val="0"/>
          <c:cat>
            <c:strRef>
              <c:f>Sheet1!$A$5:$A$15</c:f>
              <c:strCache>
                <c:ptCount val="10"/>
                <c:pt idx="0">
                  <c:v>ait.opetaja.ee</c:v>
                </c:pt>
                <c:pt idx="1">
                  <c:v>collection.switch.ch</c:v>
                </c:pt>
                <c:pt idx="2">
                  <c:v>documvf.crihan.fr</c:v>
                </c:pt>
                <c:pt idx="3">
                  <c:v>dspace.lu.lv</c:v>
                </c:pt>
                <c:pt idx="4">
                  <c:v>repositorio.portalobaa.org</c:v>
                </c:pt>
                <c:pt idx="5">
                  <c:v>riunet.upv.es</c:v>
                </c:pt>
                <c:pt idx="6">
                  <c:v>scam.kmr.se</c:v>
                </c:pt>
                <c:pt idx="7">
                  <c:v>tv.campusdomar.es</c:v>
                </c:pt>
                <c:pt idx="8">
                  <c:v>wikiwijs.semendelen.nl</c:v>
                </c:pt>
                <c:pt idx="9">
                  <c:v>www.malopolska.org.pl</c:v>
                </c:pt>
              </c:strCache>
            </c:strRef>
          </c:cat>
          <c:val>
            <c:numRef>
              <c:f>Sheet1!$D$5:$D$15</c:f>
              <c:numCache>
                <c:formatCode>General</c:formatCode>
                <c:ptCount val="10"/>
                <c:pt idx="0">
                  <c:v>3.30384293278731</c:v>
                </c:pt>
                <c:pt idx="1">
                  <c:v>0.96756020791141595</c:v>
                </c:pt>
                <c:pt idx="2">
                  <c:v>0</c:v>
                </c:pt>
                <c:pt idx="3">
                  <c:v>2.2611011645187</c:v>
                </c:pt>
                <c:pt idx="4">
                  <c:v>0</c:v>
                </c:pt>
                <c:pt idx="5">
                  <c:v>2.8648160958959799</c:v>
                </c:pt>
                <c:pt idx="6">
                  <c:v>3.77251660910611</c:v>
                </c:pt>
                <c:pt idx="7">
                  <c:v>0</c:v>
                </c:pt>
                <c:pt idx="8">
                  <c:v>0</c:v>
                </c:pt>
                <c:pt idx="9">
                  <c:v>1.8663717018199799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7944192"/>
        <c:axId val="255156800"/>
      </c:barChart>
      <c:catAx>
        <c:axId val="287944192"/>
        <c:scaling>
          <c:orientation val="minMax"/>
        </c:scaling>
        <c:delete val="0"/>
        <c:axPos val="b"/>
        <c:majorTickMark val="none"/>
        <c:minorTickMark val="none"/>
        <c:tickLblPos val="nextTo"/>
        <c:crossAx val="255156800"/>
        <c:crosses val="autoZero"/>
        <c:auto val="1"/>
        <c:lblAlgn val="ctr"/>
        <c:lblOffset val="100"/>
        <c:noMultiLvlLbl val="0"/>
      </c:catAx>
      <c:valAx>
        <c:axId val="25515680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8794419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05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2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</c:extLst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[Entropy for free text elements.xlsx]Φύλλο1!PivotTable3</c:name>
    <c:fmtId val="-1"/>
  </c:pivotSource>
  <c:chart>
    <c:title>
      <c:tx>
        <c:rich>
          <a:bodyPr/>
          <a:lstStyle/>
          <a:p>
            <a:pPr>
              <a:defRPr sz="1800"/>
            </a:pPr>
            <a:r>
              <a:rPr lang="en-US" sz="1800"/>
              <a:t>Entropy for free text elements</a:t>
            </a:r>
          </a:p>
        </c:rich>
      </c:tx>
      <c:layout>
        <c:manualLayout>
          <c:xMode val="edge"/>
          <c:yMode val="edge"/>
          <c:x val="0.25970321017565112"/>
          <c:y val="3.9914455137552264E-3"/>
        </c:manualLayout>
      </c:layout>
      <c:overlay val="1"/>
    </c:title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2.811962842879934E-2"/>
          <c:y val="4.0404040404040407E-2"/>
          <c:w val="0.88899657763367812"/>
          <c:h val="0.937057981388690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Φύλλο1!$H$2:$H$3</c:f>
              <c:strCache>
                <c:ptCount val="1"/>
                <c:pt idx="0">
                  <c:v>Description</c:v>
                </c:pt>
              </c:strCache>
            </c:strRef>
          </c:tx>
          <c:invertIfNegative val="0"/>
          <c:cat>
            <c:strRef>
              <c:f>Φύλλο1!$G$4:$G$14</c:f>
              <c:strCache>
                <c:ptCount val="10"/>
                <c:pt idx="0">
                  <c:v>ait.opetaja.ee</c:v>
                </c:pt>
                <c:pt idx="1">
                  <c:v>collection.switch.ch</c:v>
                </c:pt>
                <c:pt idx="2">
                  <c:v>documvf.crihan.fr</c:v>
                </c:pt>
                <c:pt idx="3">
                  <c:v>dspace.lu.lv</c:v>
                </c:pt>
                <c:pt idx="4">
                  <c:v>repositorio.portalobaa.org</c:v>
                </c:pt>
                <c:pt idx="5">
                  <c:v>riunet.upv.es</c:v>
                </c:pt>
                <c:pt idx="6">
                  <c:v>scam.kmr.se</c:v>
                </c:pt>
                <c:pt idx="7">
                  <c:v>tv.campusdomar.es</c:v>
                </c:pt>
                <c:pt idx="8">
                  <c:v>wikiwijs.semendelen.nl</c:v>
                </c:pt>
                <c:pt idx="9">
                  <c:v>www.malopolska.org.pl</c:v>
                </c:pt>
              </c:strCache>
            </c:strRef>
          </c:cat>
          <c:val>
            <c:numRef>
              <c:f>Φύλλο1!$H$4:$H$14</c:f>
              <c:numCache>
                <c:formatCode>General</c:formatCode>
                <c:ptCount val="10"/>
                <c:pt idx="0">
                  <c:v>11.504055219387499</c:v>
                </c:pt>
                <c:pt idx="1">
                  <c:v>4.9226357602838702</c:v>
                </c:pt>
                <c:pt idx="2">
                  <c:v>8.7121474858424808</c:v>
                </c:pt>
                <c:pt idx="3">
                  <c:v>7.1944431934636102</c:v>
                </c:pt>
                <c:pt idx="4">
                  <c:v>0</c:v>
                </c:pt>
                <c:pt idx="5">
                  <c:v>12.0021550177261</c:v>
                </c:pt>
                <c:pt idx="6">
                  <c:v>12.088430500231301</c:v>
                </c:pt>
                <c:pt idx="7">
                  <c:v>3.5433161073437298</c:v>
                </c:pt>
                <c:pt idx="8">
                  <c:v>0</c:v>
                </c:pt>
                <c:pt idx="9">
                  <c:v>4.8784119461057802</c:v>
                </c:pt>
              </c:numCache>
            </c:numRef>
          </c:val>
        </c:ser>
        <c:ser>
          <c:idx val="1"/>
          <c:order val="1"/>
          <c:tx>
            <c:strRef>
              <c:f>Φύλλο1!$I$2:$I$3</c:f>
              <c:strCache>
                <c:ptCount val="1"/>
                <c:pt idx="0">
                  <c:v>Subject</c:v>
                </c:pt>
              </c:strCache>
            </c:strRef>
          </c:tx>
          <c:invertIfNegative val="0"/>
          <c:cat>
            <c:strRef>
              <c:f>Φύλλο1!$G$4:$G$14</c:f>
              <c:strCache>
                <c:ptCount val="10"/>
                <c:pt idx="0">
                  <c:v>ait.opetaja.ee</c:v>
                </c:pt>
                <c:pt idx="1">
                  <c:v>collection.switch.ch</c:v>
                </c:pt>
                <c:pt idx="2">
                  <c:v>documvf.crihan.fr</c:v>
                </c:pt>
                <c:pt idx="3">
                  <c:v>dspace.lu.lv</c:v>
                </c:pt>
                <c:pt idx="4">
                  <c:v>repositorio.portalobaa.org</c:v>
                </c:pt>
                <c:pt idx="5">
                  <c:v>riunet.upv.es</c:v>
                </c:pt>
                <c:pt idx="6">
                  <c:v>scam.kmr.se</c:v>
                </c:pt>
                <c:pt idx="7">
                  <c:v>tv.campusdomar.es</c:v>
                </c:pt>
                <c:pt idx="8">
                  <c:v>wikiwijs.semendelen.nl</c:v>
                </c:pt>
                <c:pt idx="9">
                  <c:v>www.malopolska.org.pl</c:v>
                </c:pt>
              </c:strCache>
            </c:strRef>
          </c:cat>
          <c:val>
            <c:numRef>
              <c:f>Φύλλο1!$I$4:$I$14</c:f>
              <c:numCache>
                <c:formatCode>General</c:formatCode>
                <c:ptCount val="10"/>
                <c:pt idx="0">
                  <c:v>10.035851869419099</c:v>
                </c:pt>
                <c:pt idx="1">
                  <c:v>4.80011068947291</c:v>
                </c:pt>
                <c:pt idx="2">
                  <c:v>9.3351629898110104</c:v>
                </c:pt>
                <c:pt idx="3">
                  <c:v>10.3877868339952</c:v>
                </c:pt>
                <c:pt idx="4">
                  <c:v>0</c:v>
                </c:pt>
                <c:pt idx="5">
                  <c:v>12.704397339226899</c:v>
                </c:pt>
                <c:pt idx="6">
                  <c:v>13.456892489025</c:v>
                </c:pt>
                <c:pt idx="7">
                  <c:v>4.26096964437866</c:v>
                </c:pt>
                <c:pt idx="8">
                  <c:v>0</c:v>
                </c:pt>
                <c:pt idx="9">
                  <c:v>4.6228173270483701</c:v>
                </c:pt>
              </c:numCache>
            </c:numRef>
          </c:val>
        </c:ser>
        <c:ser>
          <c:idx val="2"/>
          <c:order val="2"/>
          <c:tx>
            <c:strRef>
              <c:f>Φύλλο1!$J$2:$J$3</c:f>
              <c:strCache>
                <c:ptCount val="1"/>
                <c:pt idx="0">
                  <c:v>Title</c:v>
                </c:pt>
              </c:strCache>
            </c:strRef>
          </c:tx>
          <c:invertIfNegative val="0"/>
          <c:cat>
            <c:strRef>
              <c:f>Φύλλο1!$G$4:$G$14</c:f>
              <c:strCache>
                <c:ptCount val="10"/>
                <c:pt idx="0">
                  <c:v>ait.opetaja.ee</c:v>
                </c:pt>
                <c:pt idx="1">
                  <c:v>collection.switch.ch</c:v>
                </c:pt>
                <c:pt idx="2">
                  <c:v>documvf.crihan.fr</c:v>
                </c:pt>
                <c:pt idx="3">
                  <c:v>dspace.lu.lv</c:v>
                </c:pt>
                <c:pt idx="4">
                  <c:v>repositorio.portalobaa.org</c:v>
                </c:pt>
                <c:pt idx="5">
                  <c:v>riunet.upv.es</c:v>
                </c:pt>
                <c:pt idx="6">
                  <c:v>scam.kmr.se</c:v>
                </c:pt>
                <c:pt idx="7">
                  <c:v>tv.campusdomar.es</c:v>
                </c:pt>
                <c:pt idx="8">
                  <c:v>wikiwijs.semendelen.nl</c:v>
                </c:pt>
                <c:pt idx="9">
                  <c:v>www.malopolska.org.pl</c:v>
                </c:pt>
              </c:strCache>
            </c:strRef>
          </c:cat>
          <c:val>
            <c:numRef>
              <c:f>Φύλλο1!$J$4:$J$14</c:f>
              <c:numCache>
                <c:formatCode>General</c:formatCode>
                <c:ptCount val="10"/>
                <c:pt idx="0">
                  <c:v>11.626060087106101</c:v>
                </c:pt>
                <c:pt idx="1">
                  <c:v>10.665116824268299</c:v>
                </c:pt>
                <c:pt idx="2">
                  <c:v>9.2109521174337399</c:v>
                </c:pt>
                <c:pt idx="3">
                  <c:v>9.5951939040598404</c:v>
                </c:pt>
                <c:pt idx="4">
                  <c:v>5.7813597135246502</c:v>
                </c:pt>
                <c:pt idx="5">
                  <c:v>13.727866985070399</c:v>
                </c:pt>
                <c:pt idx="6">
                  <c:v>13.0115827128307</c:v>
                </c:pt>
                <c:pt idx="7">
                  <c:v>8.7506141604998806</c:v>
                </c:pt>
                <c:pt idx="8">
                  <c:v>14.489015450570699</c:v>
                </c:pt>
                <c:pt idx="9">
                  <c:v>7.4807419852185397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91767296"/>
        <c:axId val="248059520"/>
      </c:barChart>
      <c:catAx>
        <c:axId val="2917672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48059520"/>
        <c:crosses val="autoZero"/>
        <c:auto val="1"/>
        <c:lblAlgn val="ctr"/>
        <c:lblOffset val="100"/>
        <c:noMultiLvlLbl val="0"/>
      </c:catAx>
      <c:valAx>
        <c:axId val="2480595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91767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993991559878546"/>
          <c:y val="4.1583184917386648E-2"/>
          <c:w val="0.12535420204827338"/>
          <c:h val="0.2101719038273193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50"/>
      </a:pPr>
      <a:endParaRPr lang="en-US"/>
    </a:p>
  </c:txPr>
  <c:externalData r:id="rId2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[Federation_Attribute_Analysis.xlsx]Sheet1!PivotTable13</c:name>
    <c:fmtId val="-1"/>
  </c:pivotSource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Federatio</a:t>
            </a:r>
            <a:r>
              <a:rPr lang="en-US" sz="1200" baseline="0"/>
              <a:t>n </a:t>
            </a:r>
            <a:r>
              <a:rPr lang="en-US" sz="1200"/>
              <a:t>lanaguage attribute distribution for description,keyword</a:t>
            </a:r>
            <a:r>
              <a:rPr lang="en-US" sz="1200" baseline="0"/>
              <a:t> and title element</a:t>
            </a:r>
            <a:r>
              <a:rPr lang="en-US" sz="1200"/>
              <a:t> </a:t>
            </a:r>
          </a:p>
        </c:rich>
      </c:tx>
      <c:layout/>
      <c:overlay val="0"/>
    </c:title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</c:pivotFmts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Sheet1!$D$24</c:f>
              <c:strCache>
                <c:ptCount val="1"/>
                <c:pt idx="0">
                  <c:v>Total</c:v>
                </c:pt>
              </c:strCache>
            </c:strRef>
          </c:tx>
          <c:invertIfNegative val="0"/>
          <c:cat>
            <c:multiLvlStrRef>
              <c:f>Sheet1!$C$25:$C$68</c:f>
              <c:multiLvlStrCache>
                <c:ptCount val="40"/>
                <c:lvl>
                  <c:pt idx="0">
                    <c:v>de</c:v>
                  </c:pt>
                  <c:pt idx="1">
                    <c:v>el</c:v>
                  </c:pt>
                  <c:pt idx="2">
                    <c:v>en</c:v>
                  </c:pt>
                  <c:pt idx="3">
                    <c:v>es</c:v>
                  </c:pt>
                  <c:pt idx="4">
                    <c:v>et</c:v>
                  </c:pt>
                  <c:pt idx="5">
                    <c:v>fr</c:v>
                  </c:pt>
                  <c:pt idx="6">
                    <c:v>hi</c:v>
                  </c:pt>
                  <c:pt idx="7">
                    <c:v>hu</c:v>
                  </c:pt>
                  <c:pt idx="8">
                    <c:v>it</c:v>
                  </c:pt>
                  <c:pt idx="9">
                    <c:v>no</c:v>
                  </c:pt>
                  <c:pt idx="10">
                    <c:v>pl</c:v>
                  </c:pt>
                  <c:pt idx="11">
                    <c:v>ro</c:v>
                  </c:pt>
                  <c:pt idx="12">
                    <c:v>ru</c:v>
                  </c:pt>
                  <c:pt idx="13">
                    <c:v>de</c:v>
                  </c:pt>
                  <c:pt idx="14">
                    <c:v>el</c:v>
                  </c:pt>
                  <c:pt idx="15">
                    <c:v>en</c:v>
                  </c:pt>
                  <c:pt idx="16">
                    <c:v>es</c:v>
                  </c:pt>
                  <c:pt idx="17">
                    <c:v>et</c:v>
                  </c:pt>
                  <c:pt idx="18">
                    <c:v>fr</c:v>
                  </c:pt>
                  <c:pt idx="19">
                    <c:v>hi</c:v>
                  </c:pt>
                  <c:pt idx="20">
                    <c:v>hu</c:v>
                  </c:pt>
                  <c:pt idx="21">
                    <c:v>it</c:v>
                  </c:pt>
                  <c:pt idx="22">
                    <c:v>no</c:v>
                  </c:pt>
                  <c:pt idx="23">
                    <c:v>pl</c:v>
                  </c:pt>
                  <c:pt idx="24">
                    <c:v>ro</c:v>
                  </c:pt>
                  <c:pt idx="25">
                    <c:v>ru</c:v>
                  </c:pt>
                  <c:pt idx="26">
                    <c:v>sv</c:v>
                  </c:pt>
                  <c:pt idx="27">
                    <c:v>de</c:v>
                  </c:pt>
                  <c:pt idx="28">
                    <c:v>el</c:v>
                  </c:pt>
                  <c:pt idx="29">
                    <c:v>en</c:v>
                  </c:pt>
                  <c:pt idx="30">
                    <c:v>es</c:v>
                  </c:pt>
                  <c:pt idx="31">
                    <c:v>et</c:v>
                  </c:pt>
                  <c:pt idx="32">
                    <c:v>fr</c:v>
                  </c:pt>
                  <c:pt idx="33">
                    <c:v>hi</c:v>
                  </c:pt>
                  <c:pt idx="34">
                    <c:v>hu</c:v>
                  </c:pt>
                  <c:pt idx="35">
                    <c:v>it</c:v>
                  </c:pt>
                  <c:pt idx="36">
                    <c:v>no</c:v>
                  </c:pt>
                  <c:pt idx="37">
                    <c:v>pl</c:v>
                  </c:pt>
                  <c:pt idx="38">
                    <c:v>ro</c:v>
                  </c:pt>
                  <c:pt idx="39">
                    <c:v>ru</c:v>
                  </c:pt>
                </c:lvl>
                <c:lvl>
                  <c:pt idx="0">
                    <c:v>lom.general.description.string</c:v>
                  </c:pt>
                  <c:pt idx="13">
                    <c:v>lom.general.keyword.string</c:v>
                  </c:pt>
                  <c:pt idx="27">
                    <c:v>lom.general.title.string</c:v>
                  </c:pt>
                </c:lvl>
              </c:multiLvlStrCache>
            </c:multiLvlStrRef>
          </c:cat>
          <c:val>
            <c:numRef>
              <c:f>Sheet1!$D$25:$D$68</c:f>
              <c:numCache>
                <c:formatCode>General</c:formatCode>
                <c:ptCount val="40"/>
                <c:pt idx="0">
                  <c:v>410</c:v>
                </c:pt>
                <c:pt idx="1">
                  <c:v>744</c:v>
                </c:pt>
                <c:pt idx="2">
                  <c:v>4053</c:v>
                </c:pt>
                <c:pt idx="3">
                  <c:v>299</c:v>
                </c:pt>
                <c:pt idx="4">
                  <c:v>3348</c:v>
                </c:pt>
                <c:pt idx="5">
                  <c:v>281</c:v>
                </c:pt>
                <c:pt idx="6">
                  <c:v>237</c:v>
                </c:pt>
                <c:pt idx="7">
                  <c:v>668</c:v>
                </c:pt>
                <c:pt idx="8">
                  <c:v>2</c:v>
                </c:pt>
                <c:pt idx="9">
                  <c:v>672</c:v>
                </c:pt>
                <c:pt idx="10">
                  <c:v>178</c:v>
                </c:pt>
                <c:pt idx="11">
                  <c:v>1143</c:v>
                </c:pt>
                <c:pt idx="12">
                  <c:v>685</c:v>
                </c:pt>
                <c:pt idx="13">
                  <c:v>2041</c:v>
                </c:pt>
                <c:pt idx="14">
                  <c:v>4592</c:v>
                </c:pt>
                <c:pt idx="15">
                  <c:v>21282</c:v>
                </c:pt>
                <c:pt idx="16">
                  <c:v>1776</c:v>
                </c:pt>
                <c:pt idx="17">
                  <c:v>15384</c:v>
                </c:pt>
                <c:pt idx="18">
                  <c:v>617</c:v>
                </c:pt>
                <c:pt idx="19">
                  <c:v>1191</c:v>
                </c:pt>
                <c:pt idx="20">
                  <c:v>4259</c:v>
                </c:pt>
                <c:pt idx="21">
                  <c:v>10</c:v>
                </c:pt>
                <c:pt idx="22">
                  <c:v>4316</c:v>
                </c:pt>
                <c:pt idx="23">
                  <c:v>681</c:v>
                </c:pt>
                <c:pt idx="24">
                  <c:v>6583</c:v>
                </c:pt>
                <c:pt idx="25">
                  <c:v>4305</c:v>
                </c:pt>
                <c:pt idx="26">
                  <c:v>3</c:v>
                </c:pt>
                <c:pt idx="27">
                  <c:v>418</c:v>
                </c:pt>
                <c:pt idx="28">
                  <c:v>735</c:v>
                </c:pt>
                <c:pt idx="29">
                  <c:v>4041</c:v>
                </c:pt>
                <c:pt idx="30">
                  <c:v>300</c:v>
                </c:pt>
                <c:pt idx="31">
                  <c:v>3347</c:v>
                </c:pt>
                <c:pt idx="32">
                  <c:v>276</c:v>
                </c:pt>
                <c:pt idx="33">
                  <c:v>237</c:v>
                </c:pt>
                <c:pt idx="34">
                  <c:v>667</c:v>
                </c:pt>
                <c:pt idx="35">
                  <c:v>3</c:v>
                </c:pt>
                <c:pt idx="36">
                  <c:v>669</c:v>
                </c:pt>
                <c:pt idx="37">
                  <c:v>180</c:v>
                </c:pt>
                <c:pt idx="38">
                  <c:v>1144</c:v>
                </c:pt>
                <c:pt idx="39">
                  <c:v>678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7705472"/>
        <c:axId val="255160832"/>
      </c:barChart>
      <c:catAx>
        <c:axId val="25770547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255160832"/>
        <c:crosses val="autoZero"/>
        <c:auto val="1"/>
        <c:lblAlgn val="ctr"/>
        <c:lblOffset val="100"/>
        <c:noMultiLvlLbl val="0"/>
      </c:catAx>
      <c:valAx>
        <c:axId val="25516083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25770547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Language Element Distribution</a:t>
            </a:r>
            <a:r>
              <a:rPr lang="en-US" baseline="0"/>
              <a:t> for ait.opetaja.ee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ait.opetaja.ee_lom.general.lang!$B$1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ait.opetaja.ee_lom.general.lang!$A$2:$A$37</c:f>
              <c:strCache>
                <c:ptCount val="36"/>
                <c:pt idx="0">
                  <c:v>et</c:v>
                </c:pt>
                <c:pt idx="1">
                  <c:v>en</c:v>
                </c:pt>
                <c:pt idx="2">
                  <c:v>eten</c:v>
                </c:pt>
                <c:pt idx="3">
                  <c:v>fi</c:v>
                </c:pt>
                <c:pt idx="4">
                  <c:v>ru</c:v>
                </c:pt>
                <c:pt idx="5">
                  <c:v>X-none</c:v>
                </c:pt>
                <c:pt idx="6">
                  <c:v>de</c:v>
                </c:pt>
                <c:pt idx="7">
                  <c:v>fr</c:v>
                </c:pt>
                <c:pt idx="8">
                  <c:v>etde</c:v>
                </c:pt>
                <c:pt idx="9">
                  <c:v>sv</c:v>
                </c:pt>
                <c:pt idx="10">
                  <c:v>enet</c:v>
                </c:pt>
                <c:pt idx="11">
                  <c:v>etru</c:v>
                </c:pt>
                <c:pt idx="12">
                  <c:v>fren</c:v>
                </c:pt>
                <c:pt idx="13">
                  <c:v>X-noneen</c:v>
                </c:pt>
                <c:pt idx="14">
                  <c:v>ruen</c:v>
                </c:pt>
                <c:pt idx="15">
                  <c:v>enfr</c:v>
                </c:pt>
                <c:pt idx="16">
                  <c:v>ruet</c:v>
                </c:pt>
                <c:pt idx="17">
                  <c:v>etfr</c:v>
                </c:pt>
                <c:pt idx="18">
                  <c:v>etX-none</c:v>
                </c:pt>
                <c:pt idx="19">
                  <c:v>enen</c:v>
                </c:pt>
                <c:pt idx="20">
                  <c:v>etenru</c:v>
                </c:pt>
                <c:pt idx="21">
                  <c:v>etX-noneX-none</c:v>
                </c:pt>
                <c:pt idx="22">
                  <c:v>deet</c:v>
                </c:pt>
                <c:pt idx="23">
                  <c:v>fret</c:v>
                </c:pt>
                <c:pt idx="24">
                  <c:v>fiet</c:v>
                </c:pt>
                <c:pt idx="25">
                  <c:v>frru</c:v>
                </c:pt>
                <c:pt idx="26">
                  <c:v>X-noneet</c:v>
                </c:pt>
                <c:pt idx="27">
                  <c:v>X-noneX-noneX-noneX-none</c:v>
                </c:pt>
                <c:pt idx="28">
                  <c:v>enX-none</c:v>
                </c:pt>
                <c:pt idx="29">
                  <c:v>enessv</c:v>
                </c:pt>
                <c:pt idx="30">
                  <c:v>fien</c:v>
                </c:pt>
                <c:pt idx="31">
                  <c:v>enru</c:v>
                </c:pt>
                <c:pt idx="32">
                  <c:v>etenderu</c:v>
                </c:pt>
                <c:pt idx="33">
                  <c:v>rusde</c:v>
                </c:pt>
                <c:pt idx="34">
                  <c:v>deeten</c:v>
                </c:pt>
                <c:pt idx="35">
                  <c:v>etruen</c:v>
                </c:pt>
              </c:strCache>
            </c:strRef>
          </c:cat>
          <c:val>
            <c:numRef>
              <c:f>ait.opetaja.ee_lom.general.lang!$B$2:$B$37</c:f>
              <c:numCache>
                <c:formatCode>General</c:formatCode>
                <c:ptCount val="36"/>
                <c:pt idx="0">
                  <c:v>1291</c:v>
                </c:pt>
                <c:pt idx="1">
                  <c:v>318</c:v>
                </c:pt>
                <c:pt idx="2">
                  <c:v>179</c:v>
                </c:pt>
                <c:pt idx="3">
                  <c:v>170</c:v>
                </c:pt>
                <c:pt idx="4">
                  <c:v>170</c:v>
                </c:pt>
                <c:pt idx="5">
                  <c:v>135</c:v>
                </c:pt>
                <c:pt idx="6">
                  <c:v>126</c:v>
                </c:pt>
                <c:pt idx="7">
                  <c:v>81</c:v>
                </c:pt>
                <c:pt idx="8">
                  <c:v>40</c:v>
                </c:pt>
                <c:pt idx="9">
                  <c:v>33</c:v>
                </c:pt>
                <c:pt idx="10">
                  <c:v>28</c:v>
                </c:pt>
                <c:pt idx="11">
                  <c:v>27</c:v>
                </c:pt>
                <c:pt idx="12">
                  <c:v>11</c:v>
                </c:pt>
                <c:pt idx="13">
                  <c:v>6</c:v>
                </c:pt>
                <c:pt idx="14">
                  <c:v>5</c:v>
                </c:pt>
                <c:pt idx="15">
                  <c:v>5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784768"/>
        <c:axId val="224869696"/>
      </c:barChart>
      <c:catAx>
        <c:axId val="146784768"/>
        <c:scaling>
          <c:orientation val="minMax"/>
        </c:scaling>
        <c:delete val="0"/>
        <c:axPos val="b"/>
        <c:majorTickMark val="none"/>
        <c:minorTickMark val="none"/>
        <c:tickLblPos val="nextTo"/>
        <c:crossAx val="224869696"/>
        <c:crosses val="autoZero"/>
        <c:auto val="1"/>
        <c:lblAlgn val="ctr"/>
        <c:lblOffset val="100"/>
        <c:noMultiLvlLbl val="0"/>
      </c:catAx>
      <c:valAx>
        <c:axId val="224869696"/>
        <c:scaling>
          <c:orientation val="minMax"/>
        </c:scaling>
        <c:delete val="0"/>
        <c:axPos val="l"/>
        <c:majorGridlines/>
        <c:title>
          <c:layout/>
          <c:overlay val="0"/>
        </c:title>
        <c:numFmt formatCode="General" sourceLinked="1"/>
        <c:majorTickMark val="none"/>
        <c:minorTickMark val="none"/>
        <c:tickLblPos val="nextTo"/>
        <c:crossAx val="14678476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700"/>
            </a:pPr>
            <a:endParaRPr lang="en-US"/>
          </a:p>
        </c:txPr>
      </c:dTable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Type Element Distribution for collection.switch.ch</a:t>
            </a:r>
            <a:endParaRPr lang="en-US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'collection.switch.ch_lom.educat'!$B$1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'collection.switch.ch_lom.educat'!$A$2:$A$8</c:f>
              <c:strCache>
                <c:ptCount val="7"/>
                <c:pt idx="0">
                  <c:v>MovingImage</c:v>
                </c:pt>
                <c:pt idx="1">
                  <c:v>Collection</c:v>
                </c:pt>
                <c:pt idx="2">
                  <c:v>Text</c:v>
                </c:pt>
                <c:pt idx="3">
                  <c:v>Dataset</c:v>
                </c:pt>
                <c:pt idx="4">
                  <c:v>InteractiveResource</c:v>
                </c:pt>
                <c:pt idx="5">
                  <c:v>StillImage</c:v>
                </c:pt>
                <c:pt idx="6">
                  <c:v>Sound</c:v>
                </c:pt>
              </c:strCache>
            </c:strRef>
          </c:cat>
          <c:val>
            <c:numRef>
              <c:f>'collection.switch.ch_lom.educat'!$B$2:$B$8</c:f>
              <c:numCache>
                <c:formatCode>General</c:formatCode>
                <c:ptCount val="7"/>
                <c:pt idx="0">
                  <c:v>4053</c:v>
                </c:pt>
                <c:pt idx="1">
                  <c:v>418</c:v>
                </c:pt>
                <c:pt idx="2">
                  <c:v>112</c:v>
                </c:pt>
                <c:pt idx="3">
                  <c:v>6</c:v>
                </c:pt>
                <c:pt idx="4">
                  <c:v>6</c:v>
                </c:pt>
                <c:pt idx="5">
                  <c:v>3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974208"/>
        <c:axId val="224862784"/>
      </c:barChart>
      <c:catAx>
        <c:axId val="146974208"/>
        <c:scaling>
          <c:orientation val="minMax"/>
        </c:scaling>
        <c:delete val="0"/>
        <c:axPos val="b"/>
        <c:majorTickMark val="out"/>
        <c:minorTickMark val="none"/>
        <c:tickLblPos val="nextTo"/>
        <c:crossAx val="224862784"/>
        <c:crosses val="autoZero"/>
        <c:auto val="1"/>
        <c:lblAlgn val="ctr"/>
        <c:lblOffset val="100"/>
        <c:noMultiLvlLbl val="0"/>
      </c:catAx>
      <c:valAx>
        <c:axId val="224862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69742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Type Element Distribution for documvf.crihan.fr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documvf.crihan.fr_lom.technical!$B$1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documvf.crihan.fr_lom.technical!$A$2:$A$6</c:f>
              <c:strCache>
                <c:ptCount val="5"/>
                <c:pt idx="0">
                  <c:v>text/html</c:v>
                </c:pt>
                <c:pt idx="1">
                  <c:v>application/pdf</c:v>
                </c:pt>
                <c:pt idx="2">
                  <c:v>application/xhtml+xml</c:v>
                </c:pt>
                <c:pt idx="3">
                  <c:v>application/vnd.ms-powerpoint</c:v>
                </c:pt>
                <c:pt idx="4">
                  <c:v>image/jpeg</c:v>
                </c:pt>
              </c:strCache>
            </c:strRef>
          </c:cat>
          <c:val>
            <c:numRef>
              <c:f>documvf.crihan.fr_lom.technical!$B$2:$B$6</c:f>
              <c:numCache>
                <c:formatCode>General</c:formatCode>
                <c:ptCount val="5"/>
                <c:pt idx="0">
                  <c:v>368</c:v>
                </c:pt>
                <c:pt idx="1">
                  <c:v>130</c:v>
                </c:pt>
                <c:pt idx="2">
                  <c:v>58</c:v>
                </c:pt>
                <c:pt idx="3">
                  <c:v>29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454336"/>
        <c:axId val="224866240"/>
      </c:barChart>
      <c:catAx>
        <c:axId val="2134543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24866240"/>
        <c:crosses val="autoZero"/>
        <c:auto val="1"/>
        <c:lblAlgn val="ctr"/>
        <c:lblOffset val="100"/>
        <c:noMultiLvlLbl val="0"/>
      </c:catAx>
      <c:valAx>
        <c:axId val="2248662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4543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Type</a:t>
            </a:r>
            <a:r>
              <a:rPr lang="en-US" baseline="0"/>
              <a:t> Element Distribution for dspace.lu.lv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dspace.lu.lv_lom.educational.le!$B$1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dspace.lu.lv_lom.educational.le!$A$2:$A$17</c:f>
              <c:strCache>
                <c:ptCount val="16"/>
                <c:pt idx="0">
                  <c:v>Book</c:v>
                </c:pt>
                <c:pt idx="1">
                  <c:v>Thesis</c:v>
                </c:pt>
                <c:pt idx="2">
                  <c:v>Presentation</c:v>
                </c:pt>
                <c:pt idx="3">
                  <c:v>Other</c:v>
                </c:pt>
                <c:pt idx="4">
                  <c:v>Article</c:v>
                </c:pt>
                <c:pt idx="5">
                  <c:v>Preprint</c:v>
                </c:pt>
                <c:pt idx="6">
                  <c:v>Working Paper</c:v>
                </c:pt>
                <c:pt idx="7">
                  <c:v>Learning Object</c:v>
                </c:pt>
                <c:pt idx="8">
                  <c:v>Report</c:v>
                </c:pt>
                <c:pt idx="9">
                  <c:v>Image</c:v>
                </c:pt>
                <c:pt idx="10">
                  <c:v>Collection of articles</c:v>
                </c:pt>
                <c:pt idx="11">
                  <c:v>Preprints</c:v>
                </c:pt>
                <c:pt idx="12">
                  <c:v>Poster</c:v>
                </c:pt>
                <c:pt idx="13">
                  <c:v>Technical Report</c:v>
                </c:pt>
                <c:pt idx="14">
                  <c:v>Text</c:v>
                </c:pt>
                <c:pt idx="15">
                  <c:v>Book chapter</c:v>
                </c:pt>
              </c:strCache>
            </c:strRef>
          </c:cat>
          <c:val>
            <c:numRef>
              <c:f>dspace.lu.lv_lom.educational.le!$B$2:$B$17</c:f>
              <c:numCache>
                <c:formatCode>General</c:formatCode>
                <c:ptCount val="16"/>
                <c:pt idx="0">
                  <c:v>306</c:v>
                </c:pt>
                <c:pt idx="1">
                  <c:v>255</c:v>
                </c:pt>
                <c:pt idx="2">
                  <c:v>78</c:v>
                </c:pt>
                <c:pt idx="3">
                  <c:v>65</c:v>
                </c:pt>
                <c:pt idx="4">
                  <c:v>56</c:v>
                </c:pt>
                <c:pt idx="5">
                  <c:v>17</c:v>
                </c:pt>
                <c:pt idx="6">
                  <c:v>5</c:v>
                </c:pt>
                <c:pt idx="7">
                  <c:v>3</c:v>
                </c:pt>
                <c:pt idx="8">
                  <c:v>2</c:v>
                </c:pt>
                <c:pt idx="9">
                  <c:v>2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1838592"/>
        <c:axId val="224863360"/>
      </c:barChart>
      <c:catAx>
        <c:axId val="201838592"/>
        <c:scaling>
          <c:orientation val="minMax"/>
        </c:scaling>
        <c:delete val="0"/>
        <c:axPos val="b"/>
        <c:majorTickMark val="out"/>
        <c:minorTickMark val="none"/>
        <c:tickLblPos val="nextTo"/>
        <c:crossAx val="224863360"/>
        <c:crosses val="autoZero"/>
        <c:auto val="1"/>
        <c:lblAlgn val="ctr"/>
        <c:lblOffset val="100"/>
        <c:noMultiLvlLbl val="0"/>
      </c:catAx>
      <c:valAx>
        <c:axId val="224863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18385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Language</a:t>
            </a:r>
            <a:r>
              <a:rPr lang="en-US" baseline="0"/>
              <a:t> element distribution for dspace.lu.lv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dspace.lu.lv_lom.general.langua!$H$2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dspace.lu.lv_lom.general.langua!$G$3:$G$10</c:f>
              <c:strCache>
                <c:ptCount val="8"/>
                <c:pt idx="0">
                  <c:v>lv</c:v>
                </c:pt>
                <c:pt idx="1">
                  <c:v>other</c:v>
                </c:pt>
                <c:pt idx="2">
                  <c:v>en</c:v>
                </c:pt>
                <c:pt idx="3">
                  <c:v>de</c:v>
                </c:pt>
                <c:pt idx="4">
                  <c:v>ru</c:v>
                </c:pt>
                <c:pt idx="5">
                  <c:v>fr</c:v>
                </c:pt>
                <c:pt idx="6">
                  <c:v>en_US</c:v>
                </c:pt>
                <c:pt idx="7">
                  <c:v>it</c:v>
                </c:pt>
              </c:strCache>
            </c:strRef>
          </c:cat>
          <c:val>
            <c:numRef>
              <c:f>dspace.lu.lv_lom.general.langua!$H$3:$H$10</c:f>
              <c:numCache>
                <c:formatCode>General</c:formatCode>
                <c:ptCount val="8"/>
                <c:pt idx="0">
                  <c:v>491</c:v>
                </c:pt>
                <c:pt idx="1">
                  <c:v>163</c:v>
                </c:pt>
                <c:pt idx="2">
                  <c:v>72</c:v>
                </c:pt>
                <c:pt idx="3">
                  <c:v>41</c:v>
                </c:pt>
                <c:pt idx="4">
                  <c:v>13</c:v>
                </c:pt>
                <c:pt idx="5">
                  <c:v>11</c:v>
                </c:pt>
                <c:pt idx="6">
                  <c:v>2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573632"/>
        <c:axId val="224867968"/>
      </c:barChart>
      <c:catAx>
        <c:axId val="213573632"/>
        <c:scaling>
          <c:orientation val="minMax"/>
        </c:scaling>
        <c:delete val="0"/>
        <c:axPos val="b"/>
        <c:majorTickMark val="none"/>
        <c:minorTickMark val="none"/>
        <c:tickLblPos val="nextTo"/>
        <c:crossAx val="224867968"/>
        <c:crosses val="autoZero"/>
        <c:auto val="1"/>
        <c:lblAlgn val="ctr"/>
        <c:lblOffset val="100"/>
        <c:noMultiLvlLbl val="0"/>
      </c:catAx>
      <c:valAx>
        <c:axId val="22486796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1357363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Type element distribution for riunet.upv.es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'riunet.upv.es_lom.educational.l'!$B$1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'riunet.upv.es_lom.educational.l'!$A$2:$A$27</c:f>
              <c:strCache>
                <c:ptCount val="26"/>
                <c:pt idx="0">
                  <c:v>Objeto de aprendizaje</c:v>
                </c:pt>
                <c:pt idx="1">
                  <c:v>info:eu-repo/semantics/bachelorThesis</c:v>
                </c:pt>
                <c:pt idx="2">
                  <c:v>info:eu-repo/semantics/masterThesis</c:v>
                </c:pt>
                <c:pt idx="3">
                  <c:v>manuscrito</c:v>
                </c:pt>
                <c:pt idx="4">
                  <c:v>info:eu-repo/semantics/doctoralThesis</c:v>
                </c:pt>
                <c:pt idx="5">
                  <c:v>info:eu-repo/semantics/article</c:v>
                </c:pt>
                <c:pt idx="6">
                  <c:v>News  Article</c:v>
                </c:pt>
                <c:pt idx="7">
                  <c:v>info:eu-repo/semantics/conferenceObject</c:v>
                </c:pt>
                <c:pt idx="8">
                  <c:v>Map</c:v>
                </c:pt>
                <c:pt idx="9">
                  <c:v>Presentation</c:v>
                </c:pt>
                <c:pt idx="10">
                  <c:v>Image</c:v>
                </c:pt>
                <c:pt idx="11">
                  <c:v>info:eu-repo/semantics/other</c:v>
                </c:pt>
                <c:pt idx="12">
                  <c:v>info:eu-repo/semantics/report</c:v>
                </c:pt>
                <c:pt idx="13">
                  <c:v>impreso</c:v>
                </c:pt>
                <c:pt idx="14">
                  <c:v>info:eu-repo/semantics/book</c:v>
                </c:pt>
                <c:pt idx="15">
                  <c:v>Video</c:v>
                </c:pt>
                <c:pt idx="16">
                  <c:v>info:eu-repo/semantics/workingPaper</c:v>
                </c:pt>
                <c:pt idx="17">
                  <c:v>info:eu-repo/semantics/annotation</c:v>
                </c:pt>
                <c:pt idx="18">
                  <c:v>info:eu-repo/semantics/review</c:v>
                </c:pt>
                <c:pt idx="19">
                  <c:v>paper</c:v>
                </c:pt>
                <c:pt idx="20">
                  <c:v>info:eu-repo/semantics/bookPart</c:v>
                </c:pt>
                <c:pt idx="21">
                  <c:v>Software</c:v>
                </c:pt>
                <c:pt idx="22">
                  <c:v>lecture</c:v>
                </c:pt>
                <c:pt idx="23">
                  <c:v>info:eu-repo/semantic/conferenceObject</c:v>
                </c:pt>
                <c:pt idx="24">
                  <c:v>info:eu-repo/semantics/lecture</c:v>
                </c:pt>
                <c:pt idx="25">
                  <c:v>info:eu-repo/semantics/Preprint</c:v>
                </c:pt>
              </c:strCache>
            </c:strRef>
          </c:cat>
          <c:val>
            <c:numRef>
              <c:f>'riunet.upv.es_lom.educational.l'!$B$2:$B$27</c:f>
              <c:numCache>
                <c:formatCode>General</c:formatCode>
                <c:ptCount val="26"/>
                <c:pt idx="0">
                  <c:v>3325</c:v>
                </c:pt>
                <c:pt idx="1">
                  <c:v>3139</c:v>
                </c:pt>
                <c:pt idx="2">
                  <c:v>2280</c:v>
                </c:pt>
                <c:pt idx="3">
                  <c:v>1554</c:v>
                </c:pt>
                <c:pt idx="4">
                  <c:v>1284</c:v>
                </c:pt>
                <c:pt idx="5">
                  <c:v>922</c:v>
                </c:pt>
                <c:pt idx="6">
                  <c:v>635</c:v>
                </c:pt>
                <c:pt idx="7">
                  <c:v>424</c:v>
                </c:pt>
                <c:pt idx="8">
                  <c:v>49</c:v>
                </c:pt>
                <c:pt idx="9">
                  <c:v>31</c:v>
                </c:pt>
                <c:pt idx="10">
                  <c:v>29</c:v>
                </c:pt>
                <c:pt idx="11">
                  <c:v>27</c:v>
                </c:pt>
                <c:pt idx="12">
                  <c:v>25</c:v>
                </c:pt>
                <c:pt idx="13">
                  <c:v>20</c:v>
                </c:pt>
                <c:pt idx="14">
                  <c:v>16</c:v>
                </c:pt>
                <c:pt idx="15">
                  <c:v>11</c:v>
                </c:pt>
                <c:pt idx="16">
                  <c:v>9</c:v>
                </c:pt>
                <c:pt idx="17">
                  <c:v>8</c:v>
                </c:pt>
                <c:pt idx="18">
                  <c:v>4</c:v>
                </c:pt>
                <c:pt idx="19">
                  <c:v>3</c:v>
                </c:pt>
                <c:pt idx="20">
                  <c:v>3</c:v>
                </c:pt>
                <c:pt idx="21">
                  <c:v>2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602048"/>
        <c:axId val="219676672"/>
      </c:barChart>
      <c:catAx>
        <c:axId val="2096020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219676672"/>
        <c:crosses val="autoZero"/>
        <c:auto val="1"/>
        <c:lblAlgn val="ctr"/>
        <c:lblOffset val="100"/>
        <c:noMultiLvlLbl val="0"/>
      </c:catAx>
      <c:valAx>
        <c:axId val="2196766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96020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Language</a:t>
            </a:r>
            <a:r>
              <a:rPr lang="en-US" baseline="0"/>
              <a:t> element distribution for riunet.upv.es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'riunet.upv.es_lom.general.langu'!$G$4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'riunet.upv.es_lom.general.langu'!$F$5:$F$13</c:f>
              <c:strCache>
                <c:ptCount val="9"/>
                <c:pt idx="0">
                  <c:v>es</c:v>
                </c:pt>
                <c:pt idx="1">
                  <c:v>en</c:v>
                </c:pt>
                <c:pt idx="2">
                  <c:v>ca</c:v>
                </c:pt>
                <c:pt idx="3">
                  <c:v>fra</c:v>
                </c:pt>
                <c:pt idx="4">
                  <c:v>ita</c:v>
                </c:pt>
                <c:pt idx="5">
                  <c:v>other</c:v>
                </c:pt>
                <c:pt idx="6">
                  <c:v>de</c:v>
                </c:pt>
                <c:pt idx="7">
                  <c:v>por</c:v>
                </c:pt>
                <c:pt idx="8">
                  <c:v>la</c:v>
                </c:pt>
              </c:strCache>
            </c:strRef>
          </c:cat>
          <c:val>
            <c:numRef>
              <c:f>'riunet.upv.es_lom.general.langu'!$G$5:$G$13</c:f>
              <c:numCache>
                <c:formatCode>General</c:formatCode>
                <c:ptCount val="9"/>
                <c:pt idx="0">
                  <c:v>11929</c:v>
                </c:pt>
                <c:pt idx="1">
                  <c:v>1442</c:v>
                </c:pt>
                <c:pt idx="2">
                  <c:v>280</c:v>
                </c:pt>
                <c:pt idx="3">
                  <c:v>102</c:v>
                </c:pt>
                <c:pt idx="4">
                  <c:v>26</c:v>
                </c:pt>
                <c:pt idx="5">
                  <c:v>18</c:v>
                </c:pt>
                <c:pt idx="6">
                  <c:v>8</c:v>
                </c:pt>
                <c:pt idx="7">
                  <c:v>2</c:v>
                </c:pt>
                <c:pt idx="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603584"/>
        <c:axId val="156258816"/>
      </c:barChart>
      <c:catAx>
        <c:axId val="209603584"/>
        <c:scaling>
          <c:orientation val="minMax"/>
        </c:scaling>
        <c:delete val="0"/>
        <c:axPos val="b"/>
        <c:majorTickMark val="none"/>
        <c:minorTickMark val="none"/>
        <c:tickLblPos val="nextTo"/>
        <c:crossAx val="156258816"/>
        <c:crosses val="autoZero"/>
        <c:auto val="1"/>
        <c:lblAlgn val="ctr"/>
        <c:lblOffset val="100"/>
        <c:noMultiLvlLbl val="0"/>
      </c:catAx>
      <c:valAx>
        <c:axId val="15625881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0960358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69888"/>
            <a:ext cx="8153400" cy="1165225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295400"/>
            <a:ext cx="7620000" cy="519113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6248400"/>
            <a:ext cx="43434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B541650-0870-485B-9260-F8B550B949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63F5B6-E340-4596-B584-2EA28FCA2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36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10300" y="5334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A91E77-88C7-484B-9920-0CD18DE098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90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9D10C-E611-4C9B-B6DA-FB6647FE72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76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FE5DB-36E1-47C3-ADD3-19701487B8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026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2954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21598-341B-4652-898E-D51E20E37B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8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2DAF8-0C64-495D-9914-4C96C9552F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557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DC4385-EE64-4F51-ADD6-0853226E8B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38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36811-CFF0-4A2A-8C0C-47DDD96AEF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08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E603F-BCF6-476C-98AE-2B6591A2CD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363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3428B-0E93-47E2-9EE6-413037D824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481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7620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77724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33600" y="64008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EAEA9757-3A02-407C-9E79-605D58A2634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Terena</a:t>
            </a:r>
            <a:r>
              <a:rPr lang="en-US" dirty="0" smtClean="0"/>
              <a:t> OER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Repository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14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documvf.crihan.fr(1)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3098909"/>
              </p:ext>
            </p:extLst>
          </p:nvPr>
        </p:nvGraphicFramePr>
        <p:xfrm>
          <a:off x="381000" y="1295400"/>
          <a:ext cx="7772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543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dspace.lu.lv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501145"/>
              </p:ext>
            </p:extLst>
          </p:nvPr>
        </p:nvGraphicFramePr>
        <p:xfrm>
          <a:off x="685800" y="1219200"/>
          <a:ext cx="7239000" cy="4495800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3123043"/>
                <a:gridCol w="896715"/>
                <a:gridCol w="1374276"/>
                <a:gridCol w="979172"/>
                <a:gridCol w="865794"/>
              </a:tblGrid>
              <a:tr h="3746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Element Name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Frequency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Completeness(%)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Dimensions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Entropy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lom.general.identifier.entry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9.649256178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6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lom.technical.location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9.649256178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6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lom.general.title.string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9.595193904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6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lom.educational.learningResourceType.value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795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99.12718201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2.261101165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6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lom.general.language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98.75312042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1.665059355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6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lom.lifecycle.contribute.role.value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1198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97.38154602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0.805270128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6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lom.general.keyword.string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2322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65.08728027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10.38778683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6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lom.lifecycle.contribute.date.dateTime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295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36.78304291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8.204571144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6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lom.general.description.string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28.30423927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7.194443193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6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lom.relation.resource.description.string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11.84538651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5.961703635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6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lom.rights.description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1.246882796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0.468995594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835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dspace.lu.lv(1)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8716846"/>
              </p:ext>
            </p:extLst>
          </p:nvPr>
        </p:nvGraphicFramePr>
        <p:xfrm>
          <a:off x="381000" y="1295400"/>
          <a:ext cx="7772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338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dspace.lu.lv(2)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865463"/>
              </p:ext>
            </p:extLst>
          </p:nvPr>
        </p:nvGraphicFramePr>
        <p:xfrm>
          <a:off x="381000" y="1295400"/>
          <a:ext cx="76200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129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repositorio.portalobaa.org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0778078"/>
              </p:ext>
            </p:extLst>
          </p:nvPr>
        </p:nvGraphicFramePr>
        <p:xfrm>
          <a:off x="609600" y="1447800"/>
          <a:ext cx="7315200" cy="3733800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2710044"/>
                <a:gridCol w="1003294"/>
                <a:gridCol w="1537614"/>
                <a:gridCol w="1095551"/>
                <a:gridCol w="968697"/>
              </a:tblGrid>
              <a:tr h="933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Element Name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Frequency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Completeness(%)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Dimensions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Entropy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</a:tr>
              <a:tr h="933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lom.general.identifier.entry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5.781359714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933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lom.general.title.string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5.781359714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933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lom.technical.location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5.781359714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930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riunet.upv.es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4475028"/>
              </p:ext>
            </p:extLst>
          </p:nvPr>
        </p:nvGraphicFramePr>
        <p:xfrm>
          <a:off x="685800" y="1219200"/>
          <a:ext cx="7391399" cy="4800600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3188791"/>
                <a:gridCol w="915593"/>
                <a:gridCol w="1403208"/>
                <a:gridCol w="999786"/>
                <a:gridCol w="884021"/>
              </a:tblGrid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Element Name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Frequency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Completeness(%)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Dimensions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Entropy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lom.general.identifier.entry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13827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13.75520055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lom.technical.location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13827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13.75520055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lom.general.title.string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13827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13.72786699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lom.rights.description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13827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1.118220437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lom.lifecycle.contribute.role.value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20070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99.94937134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0.596783128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lom.general.language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13808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99.86258698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0.832481187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lom.educational.learningResourceType.value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13804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99.83366394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2.864816096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lom.general.description.string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13391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96.84674835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12.00215502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lom.general.keyword.string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61202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96.78888702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12.70439734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lom.lifecycle.contribute.date.dateTime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2907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21.02408218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8.547520601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lom.relation.kind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1596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9.756274223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0.281786285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lom.relation.resource.description.string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772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5.583279133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5.079082559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lom.general.coverage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0.274824619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5.070167316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344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riunet.upv.es(1)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6320708"/>
              </p:ext>
            </p:extLst>
          </p:nvPr>
        </p:nvGraphicFramePr>
        <p:xfrm>
          <a:off x="381000" y="1295400"/>
          <a:ext cx="7772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8079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riunet.upv.es(2)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5844980"/>
              </p:ext>
            </p:extLst>
          </p:nvPr>
        </p:nvGraphicFramePr>
        <p:xfrm>
          <a:off x="457200" y="1295400"/>
          <a:ext cx="75438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710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scam.kmr.se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0789622"/>
              </p:ext>
            </p:extLst>
          </p:nvPr>
        </p:nvGraphicFramePr>
        <p:xfrm>
          <a:off x="762001" y="1295400"/>
          <a:ext cx="7162798" cy="5128280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3350700"/>
                <a:gridCol w="830516"/>
                <a:gridCol w="1272820"/>
                <a:gridCol w="906885"/>
                <a:gridCol w="801877"/>
              </a:tblGrid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Element Name</a:t>
                      </a:r>
                      <a:endParaRPr lang="en-US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Frequency</a:t>
                      </a:r>
                      <a:endParaRPr lang="en-US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Completeness(%)</a:t>
                      </a:r>
                      <a:endParaRPr lang="en-US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Dimensions</a:t>
                      </a:r>
                      <a:endParaRPr lang="en-US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Entropy</a:t>
                      </a:r>
                      <a:endParaRPr lang="en-US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>
                    <a:solidFill>
                      <a:schemeClr val="accent6"/>
                    </a:solidFill>
                  </a:tcPr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 err="1">
                          <a:effectLst/>
                        </a:rPr>
                        <a:t>lom.general.title.string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8610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13.01158271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 err="1">
                          <a:effectLst/>
                        </a:rPr>
                        <a:t>lom.general.description.string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8528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12.0884305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 err="1">
                          <a:effectLst/>
                        </a:rPr>
                        <a:t>lom.metaMetadata.identifier.entry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2768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11.43462823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 err="1">
                          <a:effectLst/>
                        </a:rPr>
                        <a:t>lom.general.identifier.entry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2783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11.32403284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 err="1">
                          <a:effectLst/>
                        </a:rPr>
                        <a:t>lom.technical.location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2768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11.3155943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 err="1">
                          <a:effectLst/>
                        </a:rPr>
                        <a:t>lom.metaMetadata.contribute.entity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13743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4.396765996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 err="1">
                          <a:effectLst/>
                        </a:rPr>
                        <a:t>lom.annotation.entity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2770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3.512988215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lom.metaMetadata.contribute.role.value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13743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1.265616701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 err="1">
                          <a:effectLst/>
                        </a:rPr>
                        <a:t>lom.metaMetadata.contribute.role.source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13743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0.928758173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lom.rights.copyrightAndOtherRestrictions.value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2768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0.19972664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lom.general.identifier.catalog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2783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0.052142531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lom.annotation.description.string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2772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0.009292126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lom.general.language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2815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99.96387482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0.345417201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lom.general.keyword.string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51755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99.92774963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161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13.45689249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lom.annotation.date.dateTime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2768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99.92774963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6.566695231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lom.lifeCycle.contribute.entity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5839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99.27745819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7.389033701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lom.educational.learningResourceType.value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4670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99.27745819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3.772516609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lom.lifeCycle.contribute.role.value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3603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99.27745819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1.939557304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lom.general.coverage.string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2903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99.09682465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2.642949465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lom.lifeCycle.contribute.date.dateTime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3512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98.62716675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8.668115169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lom.educational.intendedEndUserRole.value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6658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98.4465332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2.440135167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lom.educational.intendedEndUserRole.source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6658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98.4465332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0.907848976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lom.educational.context.value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6951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98.33815002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2.805112409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lom.educational.context.source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6951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98.33815002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0.76842841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lom.general.structure.value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2713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98.01300812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0.741791167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lom.classification.taxonPath.taxon.entry.string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12450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97.94075012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9.050193734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lom.classification.taxonPath.taxon.id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12450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97.94075012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9.050193734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lom.rights.description.string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3117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97.68785858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2.908627081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lom.rights.cost.value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2681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96.85693359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0.026167129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lom.technical.format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2283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81.10549164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1.637732521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lom.metaMetadata.contribute.date.dateTime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1960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70.80924988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10.93663794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lom.educational.language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1738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62.78901672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0.026937275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lom.lifeCycle.version.string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1737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62.75289154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0.214314746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lom.educational.typicalAgeRange.string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910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32.8034668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5.710778678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lom.technical.size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69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2.492774725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5.941716123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lom.educational.difficulty.value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0.397398829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1.435371391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lom.educational.interactivityType.value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0.397398829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0.684038436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lom.educational.semanticDensity.value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0.361271679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1.295461844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  <a:tr h="125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lom.technical.otherPlatformRequirements.string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0.14450866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0.811278124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87" marR="6287" marT="6287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403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scam.kmr.se(1)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1127549"/>
              </p:ext>
            </p:extLst>
          </p:nvPr>
        </p:nvGraphicFramePr>
        <p:xfrm>
          <a:off x="381000" y="1295400"/>
          <a:ext cx="7772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2007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Repository information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6462778"/>
              </p:ext>
            </p:extLst>
          </p:nvPr>
        </p:nvGraphicFramePr>
        <p:xfrm>
          <a:off x="381000" y="1676404"/>
          <a:ext cx="7740393" cy="4038592"/>
        </p:xfrm>
        <a:graphic>
          <a:graphicData uri="http://schemas.openxmlformats.org/drawingml/2006/table">
            <a:tbl>
              <a:tblPr>
                <a:tableStyleId>{0E3FDE45-AF77-4B5C-9715-49D594BDF05E}</a:tableStyleId>
              </a:tblPr>
              <a:tblGrid>
                <a:gridCol w="1444462"/>
                <a:gridCol w="1099497"/>
                <a:gridCol w="1361282"/>
                <a:gridCol w="2316798"/>
                <a:gridCol w="1518354"/>
              </a:tblGrid>
              <a:tr h="342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Repository Name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Number of records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Average File size(Bytes)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Approximate Storage Requirements(Bytes)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Metadata Schema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>
                    <a:solidFill>
                      <a:schemeClr val="accent2"/>
                    </a:solidFill>
                  </a:tcPr>
                </a:tc>
              </a:tr>
              <a:tr h="342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ait.opetaja.ee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2700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3273.7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8838990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IEEE LOM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</a:tr>
              <a:tr h="614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collection.switch.ch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4759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2017.64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9601948.76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err="1">
                          <a:effectLst/>
                        </a:rPr>
                        <a:t>Chor_DC</a:t>
                      </a:r>
                      <a:r>
                        <a:rPr lang="en-US" sz="900" u="none" strike="noStrike" dirty="0">
                          <a:effectLst/>
                        </a:rPr>
                        <a:t> mapped to IEEE LOM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</a:tr>
              <a:tr h="342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documvf.crihan.fr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594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1338.59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795122.46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DC mapped to IEEE LOM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</a:tr>
              <a:tr h="342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dspace.lu.lv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802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1628.2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1305816.4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DC mapped to IEEE LOM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</a:tr>
              <a:tr h="342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repositorio.portalobaa.org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850.45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46774.75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DC mapped to IEEE LOM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</a:tr>
              <a:tr h="342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riunet.upv.es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13827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2725.5562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37686265.58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DC mapped to IEEE LOM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</a:tr>
              <a:tr h="342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scam.kmr.se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2768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10418.1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28837300.8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IEEE LOM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</a:tr>
              <a:tr h="342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wikiwijs.semendelen.nl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26277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980.77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25771693.29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DC mapped to IEEE LOM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</a:tr>
              <a:tr h="342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www.mtg-malopolska.org.pl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180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2267.5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408150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DC mapped to IEEE LOM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</a:tr>
              <a:tr h="342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tv.campusdomar.es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1102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2156.7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2376683.4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DC mapped to IEEE LOM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56" marR="7856" marT="7856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980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scam.kmr.se(2)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1898"/>
              </p:ext>
            </p:extLst>
          </p:nvPr>
        </p:nvGraphicFramePr>
        <p:xfrm>
          <a:off x="381000" y="1295400"/>
          <a:ext cx="7772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0959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scam.kmr.se(3)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4966684"/>
              </p:ext>
            </p:extLst>
          </p:nvPr>
        </p:nvGraphicFramePr>
        <p:xfrm>
          <a:off x="381000" y="1295400"/>
          <a:ext cx="76200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3266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scam.kmr.se(4)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8879979"/>
              </p:ext>
            </p:extLst>
          </p:nvPr>
        </p:nvGraphicFramePr>
        <p:xfrm>
          <a:off x="381000" y="1295400"/>
          <a:ext cx="7772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4707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wikiwijs.semendelen.nl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6613385"/>
              </p:ext>
            </p:extLst>
          </p:nvPr>
        </p:nvGraphicFramePr>
        <p:xfrm>
          <a:off x="457200" y="1219200"/>
          <a:ext cx="7543800" cy="5105400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2106091"/>
                <a:gridCol w="1184677"/>
                <a:gridCol w="1815596"/>
                <a:gridCol w="1293611"/>
                <a:gridCol w="1143825"/>
              </a:tblGrid>
              <a:tr h="25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Element Name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Frequency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Completeness(%)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Dimensions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Entropy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lom.general.title.string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26177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14.48901545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597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lom.rights.description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25151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96.08052826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1.444306535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597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lom.educational.learningResourceType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26177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597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lom.lifecycle.contribute.date.dateTime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26177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597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lom.lifecycle.contribute.entity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26177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lom.technical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26177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597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lom.general.language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26177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0.060624325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597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lom.lifecycle.contribute.role.value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26177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597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lom.educational.learningResourceType.source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26177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597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lom.educational.learningResourceType.value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26177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597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lom.lifecycle.contribute.role.source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26177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290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wikiwijs.semendelen.nl(1)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3625361"/>
              </p:ext>
            </p:extLst>
          </p:nvPr>
        </p:nvGraphicFramePr>
        <p:xfrm>
          <a:off x="762000" y="2133600"/>
          <a:ext cx="7162800" cy="1295400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3581400"/>
                <a:gridCol w="3581400"/>
              </a:tblGrid>
              <a:tr h="6477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Element 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Frequency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Leermateriaal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26177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0" y="1676400"/>
            <a:ext cx="533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Type Element vocabulary distribution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01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wikiwijs.semendelen.nl(2)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8057281"/>
              </p:ext>
            </p:extLst>
          </p:nvPr>
        </p:nvGraphicFramePr>
        <p:xfrm>
          <a:off x="381000" y="1295400"/>
          <a:ext cx="76200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393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www.mtg-malopolska.org.pl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1445722"/>
              </p:ext>
            </p:extLst>
          </p:nvPr>
        </p:nvGraphicFramePr>
        <p:xfrm>
          <a:off x="762000" y="1600200"/>
          <a:ext cx="7315199" cy="4571994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3237350"/>
                <a:gridCol w="925974"/>
                <a:gridCol w="1399646"/>
                <a:gridCol w="1011449"/>
                <a:gridCol w="740780"/>
              </a:tblGrid>
              <a:tr h="3052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Element Name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Frequency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Completeness(%)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Dimensions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Entropy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</a:tr>
              <a:tr h="32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lom.general.identifier.entry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7.4918531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lom.technical.location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7.4918531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lom.general.title.string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7.480742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lom.general.keyword.string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681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4.6228173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lom.general.coverage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2.4675435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lom.educational.learningResourceType.value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180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1.8663717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lom.general.language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180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1.8251518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lom.relation.kind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353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99.44444275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4.7061397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lom.technical.format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179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99.44444275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0.0498462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lom.general.description.string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178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98.8888855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4.8784119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lom.lifecycle.contribute.role.value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238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98.8888855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0.8275063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lom.lifecycle.contribute.date.dateTime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176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97.77777863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6.6838436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lom.relation.resource.description.string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47.22222137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6.4093909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236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www.mtg-malopolska.org.pl(1)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2886086"/>
              </p:ext>
            </p:extLst>
          </p:nvPr>
        </p:nvGraphicFramePr>
        <p:xfrm>
          <a:off x="727364" y="1685514"/>
          <a:ext cx="6858000" cy="914400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2971799"/>
                <a:gridCol w="3886201"/>
              </a:tblGrid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Language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Vocabulary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Frequency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pl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1837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0" y="1295400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Language element attribute vocabulary distribution.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2842092"/>
              </p:ext>
            </p:extLst>
          </p:nvPr>
        </p:nvGraphicFramePr>
        <p:xfrm>
          <a:off x="762000" y="2819400"/>
          <a:ext cx="67056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531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www.mtg-malopolska.org.pl(2)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9446052"/>
              </p:ext>
            </p:extLst>
          </p:nvPr>
        </p:nvGraphicFramePr>
        <p:xfrm>
          <a:off x="381000" y="1295400"/>
          <a:ext cx="76962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1105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tv.campusdomar.es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5280131"/>
              </p:ext>
            </p:extLst>
          </p:nvPr>
        </p:nvGraphicFramePr>
        <p:xfrm>
          <a:off x="609600" y="1219200"/>
          <a:ext cx="7467601" cy="5105402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3007296"/>
                <a:gridCol w="1012820"/>
                <a:gridCol w="1530916"/>
                <a:gridCol w="1106312"/>
                <a:gridCol w="810257"/>
              </a:tblGrid>
              <a:tr h="2469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Element Name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Frequency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Completeness(%)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Dimensions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Entropy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</a:tr>
              <a:tr h="4470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lom.general.identifier.entry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10.105909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70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lom.technical.location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10.105909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70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lom.general.title.string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8.7506142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69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lom.lifecycle.contribute.date.dateTime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6.95883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70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lom.general.keyword.string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3522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97.64064789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4.2609696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70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lom.general.description.string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1102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3.5433161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69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lom.lifecycle.contribute.role.value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2204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69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lom.lifecycle.contribute.entity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2204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69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lom.technical.format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69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lom.general.language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69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lom.lifecycle.contribute.role.source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2204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69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lom.general.identifier.catalog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70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lom.educational.learningResourceType.source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70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lom.educational.learningResourceType.value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480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ait.opetaja.ee Analysis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5419413"/>
              </p:ext>
            </p:extLst>
          </p:nvPr>
        </p:nvGraphicFramePr>
        <p:xfrm>
          <a:off x="685800" y="1714500"/>
          <a:ext cx="7391400" cy="3238500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3294630"/>
                <a:gridCol w="898535"/>
                <a:gridCol w="1352967"/>
                <a:gridCol w="977717"/>
                <a:gridCol w="867551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Element Name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Frequency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Completeness(%)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Dimensions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Entropy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lom.general.identifier.entry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2700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11.39874369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lom.metaMetadata.identifier.entry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2700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11.39874369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lom.general.keyword.string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14719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99.51851654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10.03585187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lom.general.title.string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4194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99.51851654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10.03585187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lom.general.description.string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4192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99.51851654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11.50405522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lom.educational.learningResourceType.value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3235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99.51851654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3.303842933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lom.educational.typicalAgeRange.string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2687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99.51851654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5.974516937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lom.metaMetadata.language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2687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99.51851654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0.04566947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lom.educational.intendedEndUserRole.value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2687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99.51851654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0.008808291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lom.educational.context.value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2687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99.51851654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0.004776408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lom.lifeCycle.contribute.entity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99.48148346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6.057921253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lom.technical.location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2889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98.33333588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11.49635449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lom.general.language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2654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98.29629517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2.73369182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lom.rights.description.string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2.273884269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lom.classification.taxonPath.taxon.id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5292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93.88889313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8.051295625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lom.classification.taxonPath.source.string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3686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93.88889313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1.345010704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143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tv.campusdomar.es(1)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8378593"/>
              </p:ext>
            </p:extLst>
          </p:nvPr>
        </p:nvGraphicFramePr>
        <p:xfrm>
          <a:off x="762000" y="2667000"/>
          <a:ext cx="7086600" cy="1143000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4102769"/>
                <a:gridCol w="2983831"/>
              </a:tblGrid>
              <a:tr h="571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Element 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Frequency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Moving Image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1102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531940"/>
              </p:ext>
            </p:extLst>
          </p:nvPr>
        </p:nvGraphicFramePr>
        <p:xfrm>
          <a:off x="838200" y="4572000"/>
          <a:ext cx="7162800" cy="1219200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4072734"/>
                <a:gridCol w="3090066"/>
              </a:tblGrid>
              <a:tr h="609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Element Value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Frequency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video/x-</a:t>
                      </a:r>
                      <a:r>
                        <a:rPr lang="en-US" sz="1100" u="none" strike="noStrike" dirty="0" err="1">
                          <a:effectLst/>
                        </a:rPr>
                        <a:t>flv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1102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14400" y="4068496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Format Element vocabulary distribution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2286000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Type Element vocabulary distribution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64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 Analysis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2110318"/>
              </p:ext>
            </p:extLst>
          </p:nvPr>
        </p:nvGraphicFramePr>
        <p:xfrm>
          <a:off x="381000" y="1828800"/>
          <a:ext cx="7620000" cy="4495798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2375065"/>
                <a:gridCol w="930769"/>
                <a:gridCol w="1487090"/>
                <a:gridCol w="1166135"/>
                <a:gridCol w="986936"/>
                <a:gridCol w="674005"/>
              </a:tblGrid>
              <a:tr h="1956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Element Name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Sum Frequency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Average Completeness(%)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Max Dimensionality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Average Entropy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Usability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ctr">
                    <a:solidFill>
                      <a:schemeClr val="accent6"/>
                    </a:solidFill>
                  </a:tcPr>
                </a:tc>
              </a:tr>
              <a:tr h="337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err="1">
                          <a:effectLst/>
                        </a:rPr>
                        <a:t>lom.general.keyword.string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141997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94.64159298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161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8.700498648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6027096.655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</a:tr>
              <a:tr h="337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err="1">
                          <a:effectLst/>
                        </a:rPr>
                        <a:t>lom.general.title.string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60300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99.95185165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10.43385039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5450528.102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</a:tr>
              <a:tr h="337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err="1">
                          <a:effectLst/>
                        </a:rPr>
                        <a:t>lom.educational.learningResourceType.value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54696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99.65131092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1.879526089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4871443.463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</a:tr>
              <a:tr h="337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err="1">
                          <a:effectLst/>
                        </a:rPr>
                        <a:t>lom.lifecycle.contribute.role.value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49937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97.55178452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0.538259921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4793407.621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</a:tr>
              <a:tr h="337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err="1">
                          <a:effectLst/>
                        </a:rPr>
                        <a:t>lom.general.language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48122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99.60948467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0.932803207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4645712.968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</a:tr>
              <a:tr h="337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lom.rights.description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54931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84.57360995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0.861646081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2791294.763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</a:tr>
              <a:tr h="1956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lom.general.description.string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32404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86.14043832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8.105699404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2680200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</a:tr>
              <a:tr h="1956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lom.general.identifier.entry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26802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100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10.06769499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2680200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</a:tr>
              <a:tr h="337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lom.general.identifier.catalog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26802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0.005793615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2217071.465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</a:tr>
              <a:tr h="337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lom.technical.location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22217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99.79166698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9.810248048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2180233.279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</a:tr>
              <a:tr h="337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lom.lifecycle.contribute.date.dateTime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30657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71.11698074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6.278953062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1787976.543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</a:tr>
              <a:tr h="337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lom.lifeCycle.contribute.entity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17973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99.48125203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4.815651651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1701720.765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</a:tr>
              <a:tr h="1956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lom.classification.taxonPath.taxon.id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17742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95.91482162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8.55074468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1565830.22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</a:tr>
              <a:tr h="337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lom.lifeCycle.contribute.role.value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15738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99.49359639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0.979830616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1547681.562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7" marR="8187" marT="8187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1371600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 mostly used elements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77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 Analysis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173422"/>
              </p:ext>
            </p:extLst>
          </p:nvPr>
        </p:nvGraphicFramePr>
        <p:xfrm>
          <a:off x="381000" y="1295400"/>
          <a:ext cx="7772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598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 Analysis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3641300"/>
              </p:ext>
            </p:extLst>
          </p:nvPr>
        </p:nvGraphicFramePr>
        <p:xfrm>
          <a:off x="381000" y="1295400"/>
          <a:ext cx="7772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77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 Analysis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979056"/>
              </p:ext>
            </p:extLst>
          </p:nvPr>
        </p:nvGraphicFramePr>
        <p:xfrm>
          <a:off x="381000" y="1295400"/>
          <a:ext cx="74676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741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 Analysis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6043792"/>
              </p:ext>
            </p:extLst>
          </p:nvPr>
        </p:nvGraphicFramePr>
        <p:xfrm>
          <a:off x="380999" y="1655052"/>
          <a:ext cx="7619997" cy="4630920"/>
        </p:xfrm>
        <a:graphic>
          <a:graphicData uri="http://schemas.openxmlformats.org/drawingml/2006/table">
            <a:tbl>
              <a:tblPr firstRow="1" firstCol="1" bandRow="1"/>
              <a:tblGrid>
                <a:gridCol w="692727"/>
                <a:gridCol w="692727"/>
                <a:gridCol w="692727"/>
                <a:gridCol w="692727"/>
                <a:gridCol w="692727"/>
                <a:gridCol w="692727"/>
                <a:gridCol w="692727"/>
                <a:gridCol w="692727"/>
                <a:gridCol w="692727"/>
                <a:gridCol w="692727"/>
                <a:gridCol w="692727"/>
              </a:tblGrid>
              <a:tr h="29342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Times New Roman"/>
                        </a:rPr>
                        <a:t>Element Name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Times New Roman"/>
                        </a:rPr>
                        <a:t>opetaja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Times New Roman"/>
                        </a:rPr>
                        <a:t>switch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Times New Roman"/>
                        </a:rPr>
                        <a:t>documvf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Times New Roman"/>
                        </a:rPr>
                        <a:t>dspace.lv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Times New Roman"/>
                        </a:rPr>
                        <a:t>portalobaa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Times New Roman"/>
                        </a:rPr>
                        <a:t>riunet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Times New Roman"/>
                        </a:rPr>
                        <a:t>scam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Times New Roman"/>
                        </a:rPr>
                        <a:t>campusdomar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Times New Roman"/>
                        </a:rPr>
                        <a:t>wikiwijs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Times New Roman"/>
                        </a:rPr>
                        <a:t>malopolska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130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Keyword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</a:rPr>
                        <a:t>99.5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99.7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2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98.5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65.1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96.8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7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99.9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C37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97.6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2130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Title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99.5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2130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Type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99.5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</a:rPr>
                        <a:t>99.5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8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99.1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99.8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C9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99.3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29342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contribute.role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99.7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2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97.4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99.9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C27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99.3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98.9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A83"/>
                    </a:solidFill>
                  </a:tcPr>
                </a:tc>
              </a:tr>
              <a:tr h="2130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Language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98.3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98.8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99.9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C7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C17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29342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rights.description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97.0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</a:rPr>
                        <a:t>1.2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A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97.7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96.1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</a:tr>
              <a:tr h="29342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Description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99.5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90.6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F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74.9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B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28.3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8E7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96.8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7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98.9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A83"/>
                    </a:solidFill>
                  </a:tcPr>
                </a:tc>
              </a:tr>
              <a:tr h="2130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Identifier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29342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identifier.catalog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2130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Location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98.3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29342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contribute.date.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90.7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F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36.8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97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21.0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84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</a:rPr>
                        <a:t>98.6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97.8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83"/>
                    </a:solidFill>
                  </a:tcPr>
                </a:tc>
              </a:tr>
              <a:tr h="29342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contribute.entity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99.5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8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97.4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99.9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C27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</a:rPr>
                        <a:t>99.3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98.9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A83"/>
                    </a:solidFill>
                  </a:tcPr>
                </a:tc>
              </a:tr>
              <a:tr h="44013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classification.taxonPath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93.9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38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</a:rPr>
                        <a:t>97.9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</a:tr>
              <a:tr h="44013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contribute.role.value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99.7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2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97.4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</a:rPr>
                        <a:t>99.9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C27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99.3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</a:rPr>
                        <a:t>100.0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</a:rPr>
                        <a:t>98.9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A83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3400" y="1295400"/>
            <a:ext cx="632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Top 14 elements’ completeness values for all the repositories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11239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 Analysis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1295400"/>
            <a:ext cx="632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Federation Average Completeness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0878487"/>
              </p:ext>
            </p:extLst>
          </p:nvPr>
        </p:nvGraphicFramePr>
        <p:xfrm>
          <a:off x="381000" y="1633954"/>
          <a:ext cx="7772400" cy="4690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2463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 Analysis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1295400"/>
            <a:ext cx="632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Federation average entropy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5585218"/>
              </p:ext>
            </p:extLst>
          </p:nvPr>
        </p:nvGraphicFramePr>
        <p:xfrm>
          <a:off x="381000" y="1633954"/>
          <a:ext cx="7772400" cy="4690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3211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 Analysis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1295400"/>
            <a:ext cx="632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Controlled vocabulary elements’ entropy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2041915"/>
              </p:ext>
            </p:extLst>
          </p:nvPr>
        </p:nvGraphicFramePr>
        <p:xfrm>
          <a:off x="381000" y="1633954"/>
          <a:ext cx="7620000" cy="4690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042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 Analysis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1295400"/>
            <a:ext cx="632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Free text elements entropy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6228254"/>
              </p:ext>
            </p:extLst>
          </p:nvPr>
        </p:nvGraphicFramePr>
        <p:xfrm>
          <a:off x="304800" y="1633954"/>
          <a:ext cx="7772400" cy="4690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9541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ait.opetaja.ee Analysis(1)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9681457"/>
              </p:ext>
            </p:extLst>
          </p:nvPr>
        </p:nvGraphicFramePr>
        <p:xfrm>
          <a:off x="381000" y="1295400"/>
          <a:ext cx="7772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88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 Analysis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8895388"/>
              </p:ext>
            </p:extLst>
          </p:nvPr>
        </p:nvGraphicFramePr>
        <p:xfrm>
          <a:off x="381000" y="1143000"/>
          <a:ext cx="77724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2738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ait.opetaja.ee Analysis(2)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5876"/>
              </p:ext>
            </p:extLst>
          </p:nvPr>
        </p:nvGraphicFramePr>
        <p:xfrm>
          <a:off x="381000" y="1295400"/>
          <a:ext cx="7772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299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ait.opetaja.ee Analysis(3)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0161312"/>
              </p:ext>
            </p:extLst>
          </p:nvPr>
        </p:nvGraphicFramePr>
        <p:xfrm>
          <a:off x="381000" y="1447800"/>
          <a:ext cx="76200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621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collection.switch.ch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240665"/>
              </p:ext>
            </p:extLst>
          </p:nvPr>
        </p:nvGraphicFramePr>
        <p:xfrm>
          <a:off x="685800" y="1371600"/>
          <a:ext cx="7315200" cy="4571994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3330469"/>
                <a:gridCol w="904830"/>
                <a:gridCol w="1367685"/>
                <a:gridCol w="988352"/>
                <a:gridCol w="723864"/>
              </a:tblGrid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Element Name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Frequency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Completeness(%)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Dimensions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Entropy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lom.general.identifier.entry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4759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12.216443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lom.general.title.string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4759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10.665117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lom.annotation.description.string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9012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6.8371217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lom.rights.description.string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9518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1.7735925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lom.general.keyword.string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4972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99.68481445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4.8001107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lom.lifeCycle.contribute.role.value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9448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99.68481445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0.9999345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lom.educational.learningResourceType.value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4733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99.45366669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0.9675602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lom.relation.kind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4689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98.52909851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11.442708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lom.rights.copyrightAndOtherRestrictions.source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4687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98.48707581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1.2725716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lom.lifeCycle.contribute.date.dateTime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4316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90.69132233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11.116407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lom.general.description.string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4341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90.64929199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4.9226358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lom.technical.duration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4270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89.72473145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6.7241873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lom.general.structure.string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4217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88.61105347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1.8103558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022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collection.switch.ch(1)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3143572"/>
              </p:ext>
            </p:extLst>
          </p:nvPr>
        </p:nvGraphicFramePr>
        <p:xfrm>
          <a:off x="381000" y="1295400"/>
          <a:ext cx="7772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4650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documvf.crihan.fr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7969030"/>
              </p:ext>
            </p:extLst>
          </p:nvPr>
        </p:nvGraphicFramePr>
        <p:xfrm>
          <a:off x="609600" y="1295400"/>
          <a:ext cx="7391400" cy="4953000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2458310"/>
                <a:gridCol w="1074738"/>
                <a:gridCol w="1647108"/>
                <a:gridCol w="1173565"/>
                <a:gridCol w="1037679"/>
              </a:tblGrid>
              <a:tr h="4482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Element Name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Frequency</a:t>
                      </a:r>
                      <a:endParaRPr lang="en-US" sz="11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Completeness(%)</a:t>
                      </a:r>
                      <a:endParaRPr lang="en-US" sz="11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Dimensions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Entropy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</a:tr>
              <a:tr h="8113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lom.general.title.string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594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9.210952117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8113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lom.general.identifier.entry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594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8.886457548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8113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lom.technical.location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594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8.886457548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8113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lom.technical.format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98.65319824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1.464000946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2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lom.general.keyword.string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2824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98.48484802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9.33516299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8113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lom.general.description.string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74.91582489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8.712147486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769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eckerboard keyboard design template">
  <a:themeElements>
    <a:clrScheme name="Default Design 9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CEF9FE"/>
      </a:accent1>
      <a:accent2>
        <a:srgbClr val="8DC6FF"/>
      </a:accent2>
      <a:accent3>
        <a:srgbClr val="ECFAF7"/>
      </a:accent3>
      <a:accent4>
        <a:srgbClr val="000000"/>
      </a:accent4>
      <a:accent5>
        <a:srgbClr val="E3FBFE"/>
      </a:accent5>
      <a:accent6>
        <a:srgbClr val="7FB3E7"/>
      </a:accent6>
      <a:hlink>
        <a:srgbClr val="0066CC"/>
      </a:hlink>
      <a:folHlink>
        <a:srgbClr val="00A8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2D2015"/>
        </a:dk1>
        <a:lt1>
          <a:srgbClr val="777777"/>
        </a:lt1>
        <a:dk2>
          <a:srgbClr val="523E26"/>
        </a:dk2>
        <a:lt2>
          <a:srgbClr val="DFC08D"/>
        </a:lt2>
        <a:accent1>
          <a:srgbClr val="B9DC91"/>
        </a:accent1>
        <a:accent2>
          <a:srgbClr val="6699CC"/>
        </a:accent2>
        <a:accent3>
          <a:srgbClr val="B3AFAC"/>
        </a:accent3>
        <a:accent4>
          <a:srgbClr val="656565"/>
        </a:accent4>
        <a:accent5>
          <a:srgbClr val="D9EBC7"/>
        </a:accent5>
        <a:accent6>
          <a:srgbClr val="5C8AB9"/>
        </a:accent6>
        <a:hlink>
          <a:srgbClr val="E66464"/>
        </a:hlink>
        <a:folHlink>
          <a:srgbClr val="6600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5C1F00"/>
        </a:dk1>
        <a:lt1>
          <a:srgbClr val="CCCC99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AEAE82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58572B"/>
        </a:dk1>
        <a:lt1>
          <a:srgbClr val="666699"/>
        </a:lt1>
        <a:dk2>
          <a:srgbClr val="66CCFF"/>
        </a:dk2>
        <a:lt2>
          <a:srgbClr val="3E3E5C"/>
        </a:lt2>
        <a:accent1>
          <a:srgbClr val="CCCC99"/>
        </a:accent1>
        <a:accent2>
          <a:srgbClr val="FFFFCC"/>
        </a:accent2>
        <a:accent3>
          <a:srgbClr val="B8B8CA"/>
        </a:accent3>
        <a:accent4>
          <a:srgbClr val="4A4923"/>
        </a:accent4>
        <a:accent5>
          <a:srgbClr val="E2E2CA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336699"/>
        </a:dk1>
        <a:lt1>
          <a:srgbClr val="666666"/>
        </a:lt1>
        <a:dk2>
          <a:srgbClr val="000000"/>
        </a:dk2>
        <a:lt2>
          <a:srgbClr val="33CCFF"/>
        </a:lt2>
        <a:accent1>
          <a:srgbClr val="D2D2D2"/>
        </a:accent1>
        <a:accent2>
          <a:srgbClr val="8DC6FF"/>
        </a:accent2>
        <a:accent3>
          <a:srgbClr val="AAAAAA"/>
        </a:accent3>
        <a:accent4>
          <a:srgbClr val="565656"/>
        </a:accent4>
        <a:accent5>
          <a:srgbClr val="E5E5E5"/>
        </a:accent5>
        <a:accent6>
          <a:srgbClr val="7FB3E7"/>
        </a:accent6>
        <a:hlink>
          <a:srgbClr val="0066CC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3366CC"/>
        </a:lt1>
        <a:dk2>
          <a:srgbClr val="000099"/>
        </a:dk2>
        <a:lt2>
          <a:srgbClr val="006699"/>
        </a:lt2>
        <a:accent1>
          <a:srgbClr val="99CCFF"/>
        </a:accent1>
        <a:accent2>
          <a:srgbClr val="FF9900"/>
        </a:accent2>
        <a:accent3>
          <a:srgbClr val="AAAACA"/>
        </a:accent3>
        <a:accent4>
          <a:srgbClr val="2A56AE"/>
        </a:accent4>
        <a:accent5>
          <a:srgbClr val="CAE2FF"/>
        </a:accent5>
        <a:accent6>
          <a:srgbClr val="E78A00"/>
        </a:accent6>
        <a:hlink>
          <a:srgbClr val="009999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CEF9FE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E3FBFE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0000"/>
        </a:dk1>
        <a:lt1>
          <a:srgbClr val="FFFFFF"/>
        </a:lt1>
        <a:dk2>
          <a:srgbClr val="F66F0A"/>
        </a:dk2>
        <a:lt2>
          <a:srgbClr val="808080"/>
        </a:lt2>
        <a:accent1>
          <a:srgbClr val="99CCFF"/>
        </a:accent1>
        <a:accent2>
          <a:srgbClr val="CCFF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E7E7"/>
        </a:accent6>
        <a:hlink>
          <a:srgbClr val="006699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Checkerboard keyboard design template</Template>
  <TotalTime>116</TotalTime>
  <Words>1399</Words>
  <Application>Microsoft Office PowerPoint</Application>
  <PresentationFormat>On-screen Show (4:3)</PresentationFormat>
  <Paragraphs>1149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Checkerboard keyboard design template</vt:lpstr>
      <vt:lpstr>Terena OER</vt:lpstr>
      <vt:lpstr>General Repository information</vt:lpstr>
      <vt:lpstr>ait.opetaja.ee Analysis</vt:lpstr>
      <vt:lpstr>ait.opetaja.ee Analysis(1)</vt:lpstr>
      <vt:lpstr>ait.opetaja.ee Analysis(2)</vt:lpstr>
      <vt:lpstr>ait.opetaja.ee Analysis(3)</vt:lpstr>
      <vt:lpstr>collection.switch.ch</vt:lpstr>
      <vt:lpstr>collection.switch.ch(1)</vt:lpstr>
      <vt:lpstr>documvf.crihan.fr</vt:lpstr>
      <vt:lpstr>documvf.crihan.fr(1)</vt:lpstr>
      <vt:lpstr>dspace.lu.lv</vt:lpstr>
      <vt:lpstr>dspace.lu.lv(1)</vt:lpstr>
      <vt:lpstr>dspace.lu.lv(2)</vt:lpstr>
      <vt:lpstr>repositorio.portalobaa.org</vt:lpstr>
      <vt:lpstr>riunet.upv.es</vt:lpstr>
      <vt:lpstr>riunet.upv.es(1)</vt:lpstr>
      <vt:lpstr>riunet.upv.es(2)</vt:lpstr>
      <vt:lpstr>scam.kmr.se</vt:lpstr>
      <vt:lpstr>scam.kmr.se(1)</vt:lpstr>
      <vt:lpstr>scam.kmr.se(2)</vt:lpstr>
      <vt:lpstr>scam.kmr.se(3)</vt:lpstr>
      <vt:lpstr>scam.kmr.se(4)</vt:lpstr>
      <vt:lpstr>wikiwijs.semendelen.nl</vt:lpstr>
      <vt:lpstr>wikiwijs.semendelen.nl(1)</vt:lpstr>
      <vt:lpstr>wikiwijs.semendelen.nl(2)</vt:lpstr>
      <vt:lpstr>www.mtg-malopolska.org.pl</vt:lpstr>
      <vt:lpstr>www.mtg-malopolska.org.pl(1)</vt:lpstr>
      <vt:lpstr>www.mtg-malopolska.org.pl(2)</vt:lpstr>
      <vt:lpstr>tv.campusdomar.es</vt:lpstr>
      <vt:lpstr>tv.campusdomar.es(1)</vt:lpstr>
      <vt:lpstr>Federation Analysis</vt:lpstr>
      <vt:lpstr>Federation Analysis</vt:lpstr>
      <vt:lpstr>Federation Analysis</vt:lpstr>
      <vt:lpstr>Federation Analysis</vt:lpstr>
      <vt:lpstr>Federation Analysis</vt:lpstr>
      <vt:lpstr>Federation Analysis</vt:lpstr>
      <vt:lpstr>Federation Analysis</vt:lpstr>
      <vt:lpstr>Federation Analysis</vt:lpstr>
      <vt:lpstr>Federation Analysis</vt:lpstr>
      <vt:lpstr>Federation Analysis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Terena OER</dc:title>
  <dc:creator>Kostas Vogias</dc:creator>
  <cp:lastModifiedBy>Kostas Vogias</cp:lastModifiedBy>
  <cp:revision>121</cp:revision>
  <cp:lastPrinted>1601-01-01T00:00:00Z</cp:lastPrinted>
  <dcterms:created xsi:type="dcterms:W3CDTF">2013-04-25T11:45:11Z</dcterms:created>
  <dcterms:modified xsi:type="dcterms:W3CDTF">2013-04-25T13:42:37Z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TC010721281033</vt:lpwstr>
  </property>
</Properties>
</file>