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12"/>
  </p:notesMasterIdLst>
  <p:sldIdLst>
    <p:sldId id="257" r:id="rId2"/>
    <p:sldId id="258" r:id="rId3"/>
    <p:sldId id="259" r:id="rId4"/>
    <p:sldId id="262" r:id="rId5"/>
    <p:sldId id="260" r:id="rId6"/>
    <p:sldId id="261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algn="l" rtl="0" fontAlgn="base">
      <a:lnSpc>
        <a:spcPct val="120000"/>
      </a:lnSpc>
      <a:spcBef>
        <a:spcPct val="0"/>
      </a:spcBef>
      <a:spcAft>
        <a:spcPct val="0"/>
      </a:spcAft>
      <a:buFont typeface="Helvetica CE" charset="0"/>
      <a:defRPr sz="1400" kern="1200">
        <a:solidFill>
          <a:schemeClr val="bg2"/>
        </a:solidFill>
        <a:latin typeface="Verdana" charset="0"/>
        <a:ea typeface="ＭＳ Ｐゴシック" charset="0"/>
        <a:cs typeface="ＭＳ Ｐゴシック" charset="0"/>
      </a:defRPr>
    </a:lvl1pPr>
    <a:lvl2pPr marL="457200" algn="l" rtl="0" fontAlgn="base">
      <a:lnSpc>
        <a:spcPct val="120000"/>
      </a:lnSpc>
      <a:spcBef>
        <a:spcPct val="0"/>
      </a:spcBef>
      <a:spcAft>
        <a:spcPct val="0"/>
      </a:spcAft>
      <a:buFont typeface="Helvetica CE" charset="0"/>
      <a:defRPr sz="1400" kern="1200">
        <a:solidFill>
          <a:schemeClr val="bg2"/>
        </a:solidFill>
        <a:latin typeface="Verdana" charset="0"/>
        <a:ea typeface="ＭＳ Ｐゴシック" charset="0"/>
        <a:cs typeface="ＭＳ Ｐゴシック" charset="0"/>
      </a:defRPr>
    </a:lvl2pPr>
    <a:lvl3pPr marL="914400" algn="l" rtl="0" fontAlgn="base">
      <a:lnSpc>
        <a:spcPct val="120000"/>
      </a:lnSpc>
      <a:spcBef>
        <a:spcPct val="0"/>
      </a:spcBef>
      <a:spcAft>
        <a:spcPct val="0"/>
      </a:spcAft>
      <a:buFont typeface="Helvetica CE" charset="0"/>
      <a:defRPr sz="1400" kern="1200">
        <a:solidFill>
          <a:schemeClr val="bg2"/>
        </a:solidFill>
        <a:latin typeface="Verdana" charset="0"/>
        <a:ea typeface="ＭＳ Ｐゴシック" charset="0"/>
        <a:cs typeface="ＭＳ Ｐゴシック" charset="0"/>
      </a:defRPr>
    </a:lvl3pPr>
    <a:lvl4pPr marL="1371600" algn="l" rtl="0" fontAlgn="base">
      <a:lnSpc>
        <a:spcPct val="120000"/>
      </a:lnSpc>
      <a:spcBef>
        <a:spcPct val="0"/>
      </a:spcBef>
      <a:spcAft>
        <a:spcPct val="0"/>
      </a:spcAft>
      <a:buFont typeface="Helvetica CE" charset="0"/>
      <a:defRPr sz="1400" kern="1200">
        <a:solidFill>
          <a:schemeClr val="bg2"/>
        </a:solidFill>
        <a:latin typeface="Verdana" charset="0"/>
        <a:ea typeface="ＭＳ Ｐゴシック" charset="0"/>
        <a:cs typeface="ＭＳ Ｐゴシック" charset="0"/>
      </a:defRPr>
    </a:lvl4pPr>
    <a:lvl5pPr marL="1828800" algn="l" rtl="0" fontAlgn="base">
      <a:lnSpc>
        <a:spcPct val="120000"/>
      </a:lnSpc>
      <a:spcBef>
        <a:spcPct val="0"/>
      </a:spcBef>
      <a:spcAft>
        <a:spcPct val="0"/>
      </a:spcAft>
      <a:buFont typeface="Helvetica CE" charset="0"/>
      <a:defRPr sz="1400" kern="1200">
        <a:solidFill>
          <a:schemeClr val="bg2"/>
        </a:solidFill>
        <a:latin typeface="Verdana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400" kern="1200">
        <a:solidFill>
          <a:schemeClr val="bg2"/>
        </a:solidFill>
        <a:latin typeface="Verdana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1400" kern="1200">
        <a:solidFill>
          <a:schemeClr val="bg2"/>
        </a:solidFill>
        <a:latin typeface="Verdana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1400" kern="1200">
        <a:solidFill>
          <a:schemeClr val="bg2"/>
        </a:solidFill>
        <a:latin typeface="Verdana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1400" kern="1200">
        <a:solidFill>
          <a:schemeClr val="bg2"/>
        </a:solidFill>
        <a:latin typeface="Verdana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F3880"/>
    <a:srgbClr val="154081"/>
    <a:srgbClr val="623E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>
      <p:cViewPr varScale="1">
        <p:scale>
          <a:sx n="87" d="100"/>
          <a:sy n="87" d="100"/>
        </p:scale>
        <p:origin x="-200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FontTx/>
              <a:buNone/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FontTx/>
              <a:buNone/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buFontTx/>
              <a:buNone/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FontTx/>
              <a:buNone/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EC7C4AC5-AD27-7943-9DA1-6CE40AA58D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8396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slideMaster" Target="../slideMasters/slideMaster1.xml"/><Relationship Id="rId3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0" y="3581400"/>
            <a:ext cx="6629400" cy="1143000"/>
          </a:xfrm>
        </p:spPr>
        <p:txBody>
          <a:bodyPr/>
          <a:lstStyle>
            <a:lvl1pPr>
              <a:defRPr sz="2200"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352800" y="685800"/>
            <a:ext cx="4114800" cy="1752600"/>
          </a:xfrm>
        </p:spPr>
        <p:txBody>
          <a:bodyPr/>
          <a:lstStyle>
            <a:lvl1pPr marL="0" indent="0">
              <a:buFont typeface="Helvetica CE" charset="0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23703942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</a:t>
            </a:r>
            <a:r>
              <a:rPr lang="en-US">
                <a:solidFill>
                  <a:schemeClr val="tx1"/>
                </a:solidFill>
              </a:rPr>
              <a:t> </a:t>
            </a:r>
            <a:fld id="{07A705F0-0C87-634A-95C1-C38AFC88E53A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93709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457200"/>
            <a:ext cx="17145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0" y="457200"/>
            <a:ext cx="49911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</a:t>
            </a:r>
            <a:r>
              <a:rPr lang="en-US">
                <a:solidFill>
                  <a:schemeClr val="tx1"/>
                </a:solidFill>
              </a:rPr>
              <a:t> </a:t>
            </a:r>
            <a:fld id="{B7B5A630-F933-3F4E-A1B4-8AE737673A4D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2191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</a:t>
            </a:r>
            <a:r>
              <a:rPr lang="en-US">
                <a:solidFill>
                  <a:schemeClr val="tx1"/>
                </a:solidFill>
              </a:rPr>
              <a:t> </a:t>
            </a:r>
            <a:fld id="{5BC7A236-19AA-8646-8163-042D7EBD0BB5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2811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</a:t>
            </a:r>
            <a:r>
              <a:rPr lang="en-US">
                <a:solidFill>
                  <a:schemeClr val="tx1"/>
                </a:solidFill>
              </a:rPr>
              <a:t> </a:t>
            </a:r>
            <a:fld id="{829C3115-CEFA-9F48-8F4F-ABCC77E7DC9E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6617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1828800"/>
            <a:ext cx="33528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828800"/>
            <a:ext cx="33528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</a:t>
            </a:r>
            <a:r>
              <a:rPr lang="en-US">
                <a:solidFill>
                  <a:schemeClr val="tx1"/>
                </a:solidFill>
              </a:rPr>
              <a:t> </a:t>
            </a:r>
            <a:fld id="{EBD3FC79-6936-B74D-B6C5-834A8254A8D0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46052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</a:t>
            </a:r>
            <a:r>
              <a:rPr lang="en-US">
                <a:solidFill>
                  <a:schemeClr val="tx1"/>
                </a:solidFill>
              </a:rPr>
              <a:t> </a:t>
            </a:r>
            <a:fld id="{FF3229E2-9AD4-124A-9016-0ACA0D02FC20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199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</a:t>
            </a:r>
            <a:r>
              <a:rPr lang="en-US">
                <a:solidFill>
                  <a:schemeClr val="tx1"/>
                </a:solidFill>
              </a:rPr>
              <a:t> </a:t>
            </a:r>
            <a:fld id="{22398193-716D-EC48-B739-CE68E647E83C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4788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</a:t>
            </a:r>
            <a:r>
              <a:rPr lang="en-US">
                <a:solidFill>
                  <a:schemeClr val="tx1"/>
                </a:solidFill>
              </a:rPr>
              <a:t> </a:t>
            </a:r>
            <a:fld id="{4477DF1C-D42C-D545-A6DD-C63C792BC04B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42529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</a:t>
            </a:r>
            <a:r>
              <a:rPr lang="en-US">
                <a:solidFill>
                  <a:schemeClr val="tx1"/>
                </a:solidFill>
              </a:rPr>
              <a:t> </a:t>
            </a:r>
            <a:fld id="{2BC8593C-D980-464A-AFAD-442FD6B065D9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26482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</a:t>
            </a:r>
            <a:r>
              <a:rPr lang="en-US">
                <a:solidFill>
                  <a:schemeClr val="tx1"/>
                </a:solidFill>
              </a:rPr>
              <a:t> </a:t>
            </a:r>
            <a:fld id="{783015EA-5926-7E41-BC56-DC82C66C225B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03303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457200"/>
            <a:ext cx="6858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1828800"/>
            <a:ext cx="6858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47813" y="6381750"/>
            <a:ext cx="990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100000"/>
              </a:lnSpc>
              <a:buFontTx/>
              <a:buNone/>
              <a:defRPr smtClean="0"/>
            </a:lvl1pPr>
          </a:lstStyle>
          <a:p>
            <a:pPr>
              <a:defRPr/>
            </a:pPr>
            <a:r>
              <a:rPr lang="en-US"/>
              <a:t>Slide</a:t>
            </a:r>
            <a:r>
              <a:rPr lang="en-US">
                <a:solidFill>
                  <a:schemeClr val="tx1"/>
                </a:solidFill>
              </a:rPr>
              <a:t> </a:t>
            </a:r>
            <a:fld id="{8870C540-723D-8B4C-B3A3-2A847F1FF0E3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623E85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623E85"/>
          </a:solidFill>
          <a:latin typeface="Verdana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623E85"/>
          </a:solidFill>
          <a:latin typeface="Verdana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623E85"/>
          </a:solidFill>
          <a:latin typeface="Verdana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623E85"/>
          </a:solidFill>
          <a:latin typeface="Verdana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623E85"/>
          </a:solidFill>
          <a:latin typeface="Verdana" charset="0"/>
          <a:ea typeface="ＭＳ Ｐゴシック" charset="0"/>
          <a:cs typeface="ＭＳ Ｐゴシック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623E85"/>
          </a:solidFill>
          <a:latin typeface="Verdana" charset="0"/>
          <a:ea typeface="ＭＳ Ｐゴシック" charset="0"/>
          <a:cs typeface="ＭＳ Ｐゴシック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623E85"/>
          </a:solidFill>
          <a:latin typeface="Verdana" charset="0"/>
          <a:ea typeface="ＭＳ Ｐゴシック" charset="0"/>
          <a:cs typeface="ＭＳ Ｐゴシック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623E85"/>
          </a:solidFill>
          <a:latin typeface="Verdana" charset="0"/>
          <a:ea typeface="ＭＳ Ｐゴシック" charset="0"/>
          <a:cs typeface="ＭＳ Ｐゴシック" charset="0"/>
        </a:defRPr>
      </a:lvl9pPr>
    </p:titleStyle>
    <p:bodyStyle>
      <a:lvl1pPr marL="195263" indent="-195263" algn="l" rtl="0" eaLnBrk="1" fontAlgn="base" hangingPunct="1">
        <a:spcBef>
          <a:spcPct val="20000"/>
        </a:spcBef>
        <a:spcAft>
          <a:spcPct val="0"/>
        </a:spcAft>
        <a:buFont typeface="Helvetica CE" charset="0"/>
        <a:buChar char="›"/>
        <a:defRPr sz="2000">
          <a:solidFill>
            <a:srgbClr val="154081"/>
          </a:solidFill>
          <a:latin typeface="+mn-lt"/>
          <a:ea typeface="+mn-ea"/>
          <a:cs typeface="+mn-cs"/>
        </a:defRPr>
      </a:lvl1pPr>
      <a:lvl2pPr marL="571500" indent="-185738" algn="l" rtl="0" eaLnBrk="1" fontAlgn="base" hangingPunct="1">
        <a:spcBef>
          <a:spcPct val="20000"/>
        </a:spcBef>
        <a:spcAft>
          <a:spcPct val="0"/>
        </a:spcAft>
        <a:buFont typeface="Helvetica CE" charset="0"/>
        <a:buChar char="›"/>
        <a:defRPr>
          <a:solidFill>
            <a:srgbClr val="CF3880"/>
          </a:solidFill>
          <a:latin typeface="+mn-lt"/>
          <a:ea typeface="+mn-ea"/>
        </a:defRPr>
      </a:lvl2pPr>
      <a:lvl3pPr marL="949325" indent="-187325" algn="l" rtl="0" eaLnBrk="1" fontAlgn="base" hangingPunct="1">
        <a:spcBef>
          <a:spcPct val="20000"/>
        </a:spcBef>
        <a:spcAft>
          <a:spcPct val="0"/>
        </a:spcAft>
        <a:buFont typeface="Helvetica CE" charset="0"/>
        <a:buChar char="›"/>
        <a:defRPr>
          <a:solidFill>
            <a:srgbClr val="CF3880"/>
          </a:solidFill>
          <a:latin typeface="+mn-lt"/>
          <a:ea typeface="+mn-ea"/>
        </a:defRPr>
      </a:lvl3pPr>
      <a:lvl4pPr marL="1241425" indent="-96838" algn="l" rtl="0" eaLnBrk="1" fontAlgn="base" hangingPunct="1">
        <a:spcBef>
          <a:spcPct val="20000"/>
        </a:spcBef>
        <a:spcAft>
          <a:spcPct val="0"/>
        </a:spcAft>
        <a:buFont typeface="Helvetica CE" charset="0"/>
        <a:buChar char="›"/>
        <a:defRPr>
          <a:solidFill>
            <a:srgbClr val="CF3880"/>
          </a:solidFill>
          <a:latin typeface="+mn-lt"/>
          <a:ea typeface="+mn-ea"/>
        </a:defRPr>
      </a:lvl4pPr>
      <a:lvl5pPr marL="2135188" indent="-228600" algn="l" rtl="0" eaLnBrk="1" fontAlgn="base" hangingPunct="1">
        <a:spcBef>
          <a:spcPct val="20000"/>
        </a:spcBef>
        <a:spcAft>
          <a:spcPct val="0"/>
        </a:spcAft>
        <a:buFont typeface="Helvetica CE" charset="0"/>
        <a:buChar char="›"/>
        <a:defRPr sz="1600">
          <a:solidFill>
            <a:srgbClr val="CF3880"/>
          </a:solidFill>
          <a:latin typeface="Arial" charset="0"/>
          <a:ea typeface="+mn-ea"/>
        </a:defRPr>
      </a:lvl5pPr>
      <a:lvl6pPr marL="2592388" indent="-228600" algn="l" rtl="0" eaLnBrk="1" fontAlgn="base" hangingPunct="1">
        <a:spcBef>
          <a:spcPct val="20000"/>
        </a:spcBef>
        <a:spcAft>
          <a:spcPct val="0"/>
        </a:spcAft>
        <a:buFont typeface="Helvetica CE" charset="0"/>
        <a:buChar char="›"/>
        <a:defRPr sz="1600">
          <a:solidFill>
            <a:srgbClr val="CF3880"/>
          </a:solidFill>
          <a:latin typeface="Arial" charset="0"/>
          <a:ea typeface="+mn-ea"/>
        </a:defRPr>
      </a:lvl6pPr>
      <a:lvl7pPr marL="3049588" indent="-228600" algn="l" rtl="0" eaLnBrk="1" fontAlgn="base" hangingPunct="1">
        <a:spcBef>
          <a:spcPct val="20000"/>
        </a:spcBef>
        <a:spcAft>
          <a:spcPct val="0"/>
        </a:spcAft>
        <a:buFont typeface="Helvetica CE" charset="0"/>
        <a:buChar char="›"/>
        <a:defRPr sz="1600">
          <a:solidFill>
            <a:srgbClr val="CF3880"/>
          </a:solidFill>
          <a:latin typeface="Arial" charset="0"/>
          <a:ea typeface="+mn-ea"/>
        </a:defRPr>
      </a:lvl7pPr>
      <a:lvl8pPr marL="3506788" indent="-228600" algn="l" rtl="0" eaLnBrk="1" fontAlgn="base" hangingPunct="1">
        <a:spcBef>
          <a:spcPct val="20000"/>
        </a:spcBef>
        <a:spcAft>
          <a:spcPct val="0"/>
        </a:spcAft>
        <a:buFont typeface="Helvetica CE" charset="0"/>
        <a:buChar char="›"/>
        <a:defRPr sz="1600">
          <a:solidFill>
            <a:srgbClr val="CF3880"/>
          </a:solidFill>
          <a:latin typeface="Arial" charset="0"/>
          <a:ea typeface="+mn-ea"/>
        </a:defRPr>
      </a:lvl8pPr>
      <a:lvl9pPr marL="3963988" indent="-228600" algn="l" rtl="0" eaLnBrk="1" fontAlgn="base" hangingPunct="1">
        <a:spcBef>
          <a:spcPct val="20000"/>
        </a:spcBef>
        <a:spcAft>
          <a:spcPct val="0"/>
        </a:spcAft>
        <a:buFont typeface="Helvetica CE" charset="0"/>
        <a:buChar char="›"/>
        <a:defRPr sz="1600">
          <a:solidFill>
            <a:srgbClr val="CF3880"/>
          </a:solidFill>
          <a:latin typeface="Arial" charset="0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3581400"/>
            <a:ext cx="5791200" cy="2590800"/>
          </a:xfrm>
        </p:spPr>
        <p:txBody>
          <a:bodyPr/>
          <a:lstStyle/>
          <a:p>
            <a:r>
              <a:rPr lang="en-US" dirty="0" smtClean="0">
                <a:latin typeface="Verdana" charset="0"/>
                <a:ea typeface="ＭＳ Ｐゴシック" charset="0"/>
                <a:cs typeface="ＭＳ Ｐゴシック" charset="0"/>
              </a:rPr>
              <a:t>Building the TERENA Greenhouse </a:t>
            </a:r>
            <a:endParaRPr lang="en-US" dirty="0"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52800" y="685800"/>
            <a:ext cx="3429000" cy="2514600"/>
          </a:xfrm>
        </p:spPr>
        <p:txBody>
          <a:bodyPr/>
          <a:lstStyle/>
          <a:p>
            <a:pPr marL="0" indent="0">
              <a:lnSpc>
                <a:spcPct val="110000"/>
              </a:lnSpc>
              <a:spcBef>
                <a:spcPct val="0"/>
              </a:spcBef>
              <a:buFont typeface="Helvetica CE" charset="0"/>
              <a:buNone/>
            </a:pPr>
            <a:r>
              <a:rPr lang="en-US" sz="1200" dirty="0" smtClean="0">
                <a:solidFill>
                  <a:schemeClr val="bg2"/>
                </a:solidFill>
                <a:latin typeface="Verdana" charset="0"/>
                <a:ea typeface="ＭＳ Ｐゴシック" charset="0"/>
                <a:cs typeface="ＭＳ Ｐゴシック" charset="0"/>
              </a:rPr>
              <a:t>TERENA TTC</a:t>
            </a:r>
            <a:br>
              <a:rPr lang="en-US" sz="1200" dirty="0" smtClean="0">
                <a:solidFill>
                  <a:schemeClr val="bg2"/>
                </a:solidFill>
                <a:latin typeface="Verdana" charset="0"/>
                <a:ea typeface="ＭＳ Ｐゴシック" charset="0"/>
                <a:cs typeface="ＭＳ Ｐゴシック" charset="0"/>
              </a:rPr>
            </a:br>
            <a:r>
              <a:rPr lang="en-US" sz="1200" dirty="0" smtClean="0">
                <a:solidFill>
                  <a:schemeClr val="bg2"/>
                </a:solidFill>
                <a:latin typeface="Verdana" charset="0"/>
                <a:ea typeface="ＭＳ Ｐゴシック" charset="0"/>
                <a:cs typeface="ＭＳ Ｐゴシック" charset="0"/>
              </a:rPr>
              <a:t>Amsterdam, Netherlands</a:t>
            </a:r>
            <a:br>
              <a:rPr lang="en-US" sz="1200" dirty="0" smtClean="0">
                <a:solidFill>
                  <a:schemeClr val="bg2"/>
                </a:solidFill>
                <a:latin typeface="Verdana" charset="0"/>
                <a:ea typeface="ＭＳ Ｐゴシック" charset="0"/>
                <a:cs typeface="ＭＳ Ｐゴシック" charset="0"/>
              </a:rPr>
            </a:br>
            <a:r>
              <a:rPr lang="en-US" sz="1200" dirty="0" smtClean="0">
                <a:solidFill>
                  <a:schemeClr val="bg2"/>
                </a:solidFill>
                <a:latin typeface="Verdana" charset="0"/>
                <a:ea typeface="ＭＳ Ｐゴシック" charset="0"/>
                <a:cs typeface="ＭＳ Ｐゴシック" charset="0"/>
              </a:rPr>
              <a:t>19</a:t>
            </a:r>
            <a:r>
              <a:rPr lang="en-US" sz="1200" baseline="30000" dirty="0" smtClean="0">
                <a:solidFill>
                  <a:schemeClr val="bg2"/>
                </a:solidFill>
                <a:latin typeface="Verdana" charset="0"/>
                <a:ea typeface="ＭＳ Ｐゴシック" charset="0"/>
                <a:cs typeface="ＭＳ Ｐゴシック" charset="0"/>
              </a:rPr>
              <a:t>th</a:t>
            </a:r>
            <a:r>
              <a:rPr lang="en-US" sz="1200" dirty="0" smtClean="0">
                <a:solidFill>
                  <a:schemeClr val="bg2"/>
                </a:solidFill>
                <a:latin typeface="Verdana" charset="0"/>
                <a:ea typeface="ＭＳ Ｐゴシック" charset="0"/>
                <a:cs typeface="ＭＳ Ｐゴシック" charset="0"/>
              </a:rPr>
              <a:t> September 2013</a:t>
            </a:r>
          </a:p>
          <a:p>
            <a:pPr marL="0" indent="0">
              <a:lnSpc>
                <a:spcPct val="140000"/>
              </a:lnSpc>
              <a:spcBef>
                <a:spcPct val="0"/>
              </a:spcBef>
              <a:buFont typeface="Helvetica CE" charset="0"/>
              <a:buNone/>
            </a:pPr>
            <a:endParaRPr lang="en-US" sz="1200" dirty="0" smtClean="0">
              <a:solidFill>
                <a:schemeClr val="bg2"/>
              </a:solidFill>
              <a:latin typeface="Verdana" charset="0"/>
              <a:ea typeface="ＭＳ Ｐゴシック" charset="0"/>
              <a:cs typeface="ＭＳ Ｐゴシック" charset="0"/>
            </a:endParaRPr>
          </a:p>
          <a:p>
            <a:pPr marL="0" indent="0">
              <a:lnSpc>
                <a:spcPct val="140000"/>
              </a:lnSpc>
              <a:spcBef>
                <a:spcPct val="0"/>
              </a:spcBef>
              <a:buFont typeface="Helvetica CE" charset="0"/>
              <a:buNone/>
            </a:pPr>
            <a:r>
              <a:rPr lang="en-US" sz="1200" dirty="0" smtClean="0">
                <a:solidFill>
                  <a:schemeClr val="bg2"/>
                </a:solidFill>
                <a:latin typeface="Verdana" charset="0"/>
                <a:ea typeface="ＭＳ Ｐゴシック" charset="0"/>
                <a:cs typeface="ＭＳ Ｐゴシック" charset="0"/>
              </a:rPr>
              <a:t>Nicole Harris</a:t>
            </a:r>
            <a:r>
              <a:rPr lang="en-US" sz="1200" dirty="0">
                <a:solidFill>
                  <a:schemeClr val="bg2"/>
                </a:solidFill>
                <a:latin typeface="Verdana" charset="0"/>
                <a:ea typeface="ＭＳ Ｐゴシック" charset="0"/>
                <a:cs typeface="ＭＳ Ｐゴシック" charset="0"/>
              </a:rPr>
              <a:t/>
            </a:r>
            <a:br>
              <a:rPr lang="en-US" sz="1200" dirty="0">
                <a:solidFill>
                  <a:schemeClr val="bg2"/>
                </a:solidFill>
                <a:latin typeface="Verdana" charset="0"/>
                <a:ea typeface="ＭＳ Ｐゴシック" charset="0"/>
                <a:cs typeface="ＭＳ Ｐゴシック" charset="0"/>
              </a:rPr>
            </a:br>
            <a:r>
              <a:rPr lang="en-US" sz="1200" dirty="0" smtClean="0">
                <a:solidFill>
                  <a:schemeClr val="bg2"/>
                </a:solidFill>
                <a:latin typeface="Verdana" charset="0"/>
                <a:ea typeface="ＭＳ Ｐゴシック" charset="0"/>
                <a:cs typeface="ＭＳ Ｐゴシック" charset="0"/>
              </a:rPr>
              <a:t>PDO</a:t>
            </a:r>
            <a:br>
              <a:rPr lang="en-US" sz="1200" dirty="0" smtClean="0">
                <a:solidFill>
                  <a:schemeClr val="bg2"/>
                </a:solidFill>
                <a:latin typeface="Verdana" charset="0"/>
                <a:ea typeface="ＭＳ Ｐゴシック" charset="0"/>
                <a:cs typeface="ＭＳ Ｐゴシック" charset="0"/>
              </a:rPr>
            </a:br>
            <a:r>
              <a:rPr lang="en-US" sz="1200" dirty="0" err="1" smtClean="0">
                <a:solidFill>
                  <a:schemeClr val="bg2"/>
                </a:solidFill>
                <a:latin typeface="Verdana" charset="0"/>
                <a:ea typeface="ＭＳ Ｐゴシック" charset="0"/>
                <a:cs typeface="ＭＳ Ｐゴシック" charset="0"/>
              </a:rPr>
              <a:t>harris@</a:t>
            </a:r>
            <a:r>
              <a:rPr lang="en-US" sz="1200" dirty="0" err="1">
                <a:solidFill>
                  <a:schemeClr val="bg2"/>
                </a:solidFill>
                <a:latin typeface="Verdana" charset="0"/>
                <a:ea typeface="ＭＳ Ｐゴシック" charset="0"/>
                <a:cs typeface="ＭＳ Ｐゴシック" charset="0"/>
              </a:rPr>
              <a:t>terena.org</a:t>
            </a:r>
            <a:r>
              <a:rPr lang="en-US" sz="1200" dirty="0">
                <a:solidFill>
                  <a:schemeClr val="bg2"/>
                </a:solidFill>
                <a:latin typeface="Verdana" charset="0"/>
                <a:ea typeface="ＭＳ Ｐゴシック" charset="0"/>
                <a:cs typeface="ＭＳ Ｐゴシック" charset="0"/>
              </a:rPr>
              <a:t/>
            </a:r>
            <a:br>
              <a:rPr lang="en-US" sz="1200" dirty="0">
                <a:solidFill>
                  <a:schemeClr val="bg2"/>
                </a:solidFill>
                <a:latin typeface="Verdana" charset="0"/>
                <a:ea typeface="ＭＳ Ｐゴシック" charset="0"/>
                <a:cs typeface="ＭＳ Ｐゴシック" charset="0"/>
              </a:rPr>
            </a:br>
            <a:r>
              <a:rPr lang="en-US" sz="1200" dirty="0" err="1">
                <a:solidFill>
                  <a:schemeClr val="bg2"/>
                </a:solidFill>
                <a:latin typeface="Verdana" charset="0"/>
                <a:ea typeface="ＭＳ Ｐゴシック" charset="0"/>
                <a:cs typeface="ＭＳ Ｐゴシック" charset="0"/>
              </a:rPr>
              <a:t>www.terena.org</a:t>
            </a:r>
            <a:endParaRPr lang="en-US" sz="1200" dirty="0">
              <a:solidFill>
                <a:schemeClr val="bg2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304764"/>
            <a:ext cx="6858000" cy="4267200"/>
          </a:xfrm>
        </p:spPr>
        <p:txBody>
          <a:bodyPr/>
          <a:lstStyle/>
          <a:p>
            <a:r>
              <a:rPr lang="en-US" dirty="0" smtClean="0"/>
              <a:t>Commission simple website design for greenhouse.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Create a participant / sponsor agreement for greenhouse.</a:t>
            </a:r>
            <a:br>
              <a:rPr lang="en-US" dirty="0" smtClean="0"/>
            </a:br>
            <a:r>
              <a:rPr lang="en-US" dirty="0" smtClean="0"/>
              <a:t> </a:t>
            </a:r>
            <a:endParaRPr lang="en-US" dirty="0"/>
          </a:p>
          <a:p>
            <a:r>
              <a:rPr lang="en-US" dirty="0" smtClean="0"/>
              <a:t>Appoint a steering committee to make decisions around acceptance of software. </a:t>
            </a:r>
          </a:p>
          <a:p>
            <a:endParaRPr lang="en-US" dirty="0"/>
          </a:p>
          <a:p>
            <a:r>
              <a:rPr lang="en-US" dirty="0" smtClean="0"/>
              <a:t>Work with small group of projects through the process (</a:t>
            </a:r>
            <a:r>
              <a:rPr lang="en-US" dirty="0" err="1" smtClean="0"/>
              <a:t>Filesender</a:t>
            </a:r>
            <a:r>
              <a:rPr lang="en-US" dirty="0" smtClean="0"/>
              <a:t>, REFEDS projects, TCS software, possibly </a:t>
            </a:r>
            <a:r>
              <a:rPr lang="en-US" dirty="0" err="1" smtClean="0"/>
              <a:t>Surfnet</a:t>
            </a:r>
            <a:r>
              <a:rPr lang="en-US" dirty="0" smtClean="0"/>
              <a:t> and GEANT projects).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</a:t>
            </a:r>
            <a:r>
              <a:rPr lang="en-US" smtClean="0">
                <a:solidFill>
                  <a:schemeClr val="tx1"/>
                </a:solidFill>
              </a:rPr>
              <a:t> </a:t>
            </a:r>
            <a:fld id="{5BC7A236-19AA-8646-8163-042D7EBD0BB5}" type="slidenum">
              <a:rPr lang="en-US" smtClean="0"/>
              <a:pPr>
                <a:defRPr/>
              </a:pPr>
              <a:t>10</a:t>
            </a:fld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84249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Helvetica CE" charset="0"/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Helvetica CE" charset="0"/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Helvetica CE" charset="0"/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Helvetica CE" charset="0"/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US"/>
              <a:t>Slide</a:t>
            </a:r>
            <a:r>
              <a:rPr lang="en-US">
                <a:solidFill>
                  <a:schemeClr val="tx1"/>
                </a:solidFill>
              </a:rPr>
              <a:t> </a:t>
            </a:r>
            <a:fld id="{54599304-B0E5-184D-8740-7DB89DA4F6D2}" type="slidenum">
              <a:rPr lang="en-US"/>
              <a:pPr/>
              <a:t>2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Verdana" charset="0"/>
                <a:ea typeface="ＭＳ Ｐゴシック" charset="0"/>
                <a:cs typeface="ＭＳ Ｐゴシック" charset="0"/>
              </a:rPr>
              <a:t>Greenhouse? </a:t>
            </a:r>
            <a:endParaRPr lang="en-US" dirty="0"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Verdana" charset="0"/>
                <a:ea typeface="ＭＳ Ｐゴシック" charset="0"/>
                <a:cs typeface="ＭＳ Ｐゴシック" charset="0"/>
              </a:rPr>
              <a:t>A place to cultivate;</a:t>
            </a:r>
          </a:p>
          <a:p>
            <a:endParaRPr lang="en-US" dirty="0" smtClean="0">
              <a:latin typeface="Verdana" charset="0"/>
              <a:ea typeface="ＭＳ Ｐゴシック" charset="0"/>
              <a:cs typeface="ＭＳ Ｐゴシック" charset="0"/>
            </a:endParaRPr>
          </a:p>
          <a:p>
            <a:r>
              <a:rPr lang="en-US" dirty="0" smtClean="0">
                <a:latin typeface="Verdana" charset="0"/>
                <a:ea typeface="ＭＳ Ｐゴシック" charset="0"/>
                <a:cs typeface="ＭＳ Ｐゴシック" charset="0"/>
              </a:rPr>
              <a:t>A place for support and growth;</a:t>
            </a:r>
            <a:br>
              <a:rPr lang="en-US" dirty="0" smtClean="0">
                <a:latin typeface="Verdana" charset="0"/>
                <a:ea typeface="ＭＳ Ｐゴシック" charset="0"/>
                <a:cs typeface="ＭＳ Ｐゴシック" charset="0"/>
              </a:rPr>
            </a:br>
            <a:endParaRPr lang="en-US" dirty="0">
              <a:latin typeface="Verdana" charset="0"/>
              <a:ea typeface="ＭＳ Ｐゴシック" charset="0"/>
              <a:cs typeface="ＭＳ Ｐゴシック" charset="0"/>
            </a:endParaRPr>
          </a:p>
          <a:p>
            <a:r>
              <a:rPr lang="en-US" dirty="0" smtClean="0">
                <a:latin typeface="Verdana" charset="0"/>
                <a:ea typeface="ＭＳ Ｐゴシック" charset="0"/>
                <a:cs typeface="ＭＳ Ｐゴシック" charset="0"/>
              </a:rPr>
              <a:t>A transparent structure. </a:t>
            </a: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2411413" y="6345238"/>
            <a:ext cx="4284662" cy="347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US"/>
              <a:t>&lt;lastname@terena.org&gt;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Lifecycle of an idea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</a:t>
            </a:r>
            <a:r>
              <a:rPr lang="en-US" smtClean="0">
                <a:solidFill>
                  <a:schemeClr val="tx1"/>
                </a:solidFill>
              </a:rPr>
              <a:t> </a:t>
            </a:r>
            <a:fld id="{5BC7A236-19AA-8646-8163-042D7EBD0BB5}" type="slidenum">
              <a:rPr lang="en-US" smtClean="0"/>
              <a:pPr>
                <a:defRPr/>
              </a:pPr>
              <a:t>3</a:t>
            </a:fld>
            <a:endParaRPr lang="en-US">
              <a:solidFill>
                <a:schemeClr val="tx1"/>
              </a:solidFill>
            </a:endParaRPr>
          </a:p>
        </p:txBody>
      </p:sp>
      <p:pic>
        <p:nvPicPr>
          <p:cNvPr id="5" name="Picture 4" descr="Slide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196752"/>
            <a:ext cx="6768752" cy="5076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0624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findings to 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ALREADY do most of this, in various forms. </a:t>
            </a:r>
          </a:p>
          <a:p>
            <a:endParaRPr lang="en-US" dirty="0"/>
          </a:p>
          <a:p>
            <a:r>
              <a:rPr lang="en-US" dirty="0" smtClean="0"/>
              <a:t>(e.g.) REFEDS participants agreement and sponsor model. </a:t>
            </a:r>
          </a:p>
          <a:p>
            <a:endParaRPr lang="en-US" dirty="0"/>
          </a:p>
          <a:p>
            <a:r>
              <a:rPr lang="en-US" dirty="0" smtClean="0"/>
              <a:t>(e.g.) TCS support processes for Djangora and Confusa. </a:t>
            </a:r>
          </a:p>
          <a:p>
            <a:endParaRPr lang="en-US" dirty="0"/>
          </a:p>
          <a:p>
            <a:r>
              <a:rPr lang="en-US" dirty="0" smtClean="0"/>
              <a:t>It’s something we do that is not codified as a TERENA offer.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</a:t>
            </a:r>
            <a:r>
              <a:rPr lang="en-US" smtClean="0">
                <a:solidFill>
                  <a:schemeClr val="tx1"/>
                </a:solidFill>
              </a:rPr>
              <a:t> </a:t>
            </a:r>
            <a:fld id="{5BC7A236-19AA-8646-8163-042D7EBD0BB5}" type="slidenum">
              <a:rPr lang="en-US" smtClean="0"/>
              <a:pPr>
                <a:defRPr/>
              </a:pPr>
              <a:t>4</a:t>
            </a:fld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99572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Initial 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18116" y="1604093"/>
            <a:ext cx="6858000" cy="4267200"/>
          </a:xfrm>
        </p:spPr>
        <p:txBody>
          <a:bodyPr/>
          <a:lstStyle/>
          <a:p>
            <a:pPr marL="728662" lvl="1" indent="-342900">
              <a:buFont typeface="+mj-lt"/>
              <a:buAutoNum type="arabicPeriod"/>
            </a:pPr>
            <a:r>
              <a:rPr lang="en-US" dirty="0">
                <a:solidFill>
                  <a:srgbClr val="154081"/>
                </a:solidFill>
              </a:rPr>
              <a:t>Define support </a:t>
            </a:r>
            <a:r>
              <a:rPr lang="en-US" dirty="0" smtClean="0">
                <a:solidFill>
                  <a:srgbClr val="154081"/>
                </a:solidFill>
              </a:rPr>
              <a:t>models.</a:t>
            </a:r>
            <a:br>
              <a:rPr lang="en-US" dirty="0" smtClean="0">
                <a:solidFill>
                  <a:srgbClr val="154081"/>
                </a:solidFill>
              </a:rPr>
            </a:br>
            <a:endParaRPr lang="en-US" dirty="0" smtClean="0">
              <a:solidFill>
                <a:srgbClr val="154081"/>
              </a:solidFill>
            </a:endParaRPr>
          </a:p>
          <a:p>
            <a:pPr marL="728662" lvl="1" indent="-342900">
              <a:buFont typeface="+mj-lt"/>
              <a:buAutoNum type="arabicPeriod"/>
            </a:pPr>
            <a:r>
              <a:rPr lang="en-US" dirty="0" smtClean="0">
                <a:solidFill>
                  <a:schemeClr val="bg2"/>
                </a:solidFill>
              </a:rPr>
              <a:t>Explore </a:t>
            </a:r>
            <a:r>
              <a:rPr lang="en-US" dirty="0">
                <a:solidFill>
                  <a:schemeClr val="bg2"/>
                </a:solidFill>
              </a:rPr>
              <a:t>crowd-source funding / decision </a:t>
            </a:r>
            <a:r>
              <a:rPr lang="en-US" dirty="0" smtClean="0">
                <a:solidFill>
                  <a:schemeClr val="bg2"/>
                </a:solidFill>
              </a:rPr>
              <a:t>tools</a:t>
            </a:r>
            <a:r>
              <a:rPr lang="en-US" dirty="0" smtClean="0">
                <a:solidFill>
                  <a:srgbClr val="808080"/>
                </a:solidFill>
              </a:rPr>
              <a:t>.</a:t>
            </a:r>
            <a:r>
              <a:rPr lang="en-US" dirty="0">
                <a:solidFill>
                  <a:srgbClr val="808080"/>
                </a:solidFill>
              </a:rPr>
              <a:t> </a:t>
            </a:r>
            <a:r>
              <a:rPr lang="en-US" dirty="0" smtClean="0">
                <a:solidFill>
                  <a:srgbClr val="808080"/>
                </a:solidFill>
              </a:rPr>
              <a:t>(parked for now).</a:t>
            </a:r>
            <a:br>
              <a:rPr lang="en-US" dirty="0" smtClean="0">
                <a:solidFill>
                  <a:srgbClr val="808080"/>
                </a:solidFill>
              </a:rPr>
            </a:br>
            <a:r>
              <a:rPr lang="en-US" dirty="0" smtClean="0">
                <a:solidFill>
                  <a:srgbClr val="154081"/>
                </a:solidFill>
              </a:rPr>
              <a:t>  </a:t>
            </a:r>
            <a:endParaRPr lang="en-US" dirty="0">
              <a:solidFill>
                <a:srgbClr val="154081"/>
              </a:solidFill>
            </a:endParaRPr>
          </a:p>
          <a:p>
            <a:pPr marL="728662" lvl="1" indent="-342900">
              <a:buFont typeface="+mj-lt"/>
              <a:buAutoNum type="arabicPeriod"/>
            </a:pPr>
            <a:r>
              <a:rPr lang="en-US" dirty="0" smtClean="0">
                <a:solidFill>
                  <a:srgbClr val="154081"/>
                </a:solidFill>
              </a:rPr>
              <a:t>Improve </a:t>
            </a:r>
            <a:r>
              <a:rPr lang="en-US" dirty="0">
                <a:solidFill>
                  <a:srgbClr val="154081"/>
                </a:solidFill>
              </a:rPr>
              <a:t>current </a:t>
            </a:r>
            <a:r>
              <a:rPr lang="en-US" dirty="0" smtClean="0">
                <a:solidFill>
                  <a:srgbClr val="154081"/>
                </a:solidFill>
              </a:rPr>
              <a:t>hosting.</a:t>
            </a:r>
            <a:br>
              <a:rPr lang="en-US" dirty="0" smtClean="0">
                <a:solidFill>
                  <a:srgbClr val="154081"/>
                </a:solidFill>
              </a:rPr>
            </a:br>
            <a:endParaRPr lang="en-US" dirty="0">
              <a:solidFill>
                <a:srgbClr val="154081"/>
              </a:solidFill>
            </a:endParaRPr>
          </a:p>
          <a:p>
            <a:pPr marL="728662" lvl="1" indent="-342900">
              <a:buFont typeface="+mj-lt"/>
              <a:buAutoNum type="arabicPeriod"/>
            </a:pPr>
            <a:r>
              <a:rPr lang="en-US" dirty="0" smtClean="0">
                <a:solidFill>
                  <a:srgbClr val="154081"/>
                </a:solidFill>
              </a:rPr>
              <a:t>Explore </a:t>
            </a:r>
            <a:r>
              <a:rPr lang="en-US" dirty="0">
                <a:solidFill>
                  <a:srgbClr val="154081"/>
                </a:solidFill>
              </a:rPr>
              <a:t>software maintenance </a:t>
            </a:r>
            <a:r>
              <a:rPr lang="en-US" dirty="0" smtClean="0">
                <a:solidFill>
                  <a:srgbClr val="154081"/>
                </a:solidFill>
              </a:rPr>
              <a:t>options</a:t>
            </a:r>
            <a:r>
              <a:rPr lang="en-US" dirty="0">
                <a:solidFill>
                  <a:srgbClr val="154081"/>
                </a:solidFill>
              </a:rPr>
              <a:t> </a:t>
            </a:r>
            <a:r>
              <a:rPr lang="en-US" dirty="0" smtClean="0">
                <a:solidFill>
                  <a:srgbClr val="154081"/>
                </a:solidFill>
              </a:rPr>
              <a:t>/ review </a:t>
            </a:r>
            <a:r>
              <a:rPr lang="en-US" dirty="0">
                <a:solidFill>
                  <a:srgbClr val="154081"/>
                </a:solidFill>
              </a:rPr>
              <a:t>skills </a:t>
            </a:r>
            <a:r>
              <a:rPr lang="en-US" dirty="0" smtClean="0">
                <a:solidFill>
                  <a:srgbClr val="154081"/>
                </a:solidFill>
              </a:rPr>
              <a:t>shortage.   </a:t>
            </a:r>
            <a:endParaRPr lang="en-US" sz="2000" dirty="0">
              <a:solidFill>
                <a:srgbClr val="154081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</a:t>
            </a:r>
            <a:r>
              <a:rPr lang="en-US" smtClean="0">
                <a:solidFill>
                  <a:schemeClr val="tx1"/>
                </a:solidFill>
              </a:rPr>
              <a:t> </a:t>
            </a:r>
            <a:fld id="{5BC7A236-19AA-8646-8163-042D7EBD0BB5}" type="slidenum">
              <a:rPr lang="en-US" smtClean="0"/>
              <a:pPr>
                <a:defRPr/>
              </a:pPr>
              <a:t>5</a:t>
            </a:fld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31062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Support Models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304764"/>
            <a:ext cx="6858000" cy="4267200"/>
          </a:xfrm>
        </p:spPr>
        <p:txBody>
          <a:bodyPr/>
          <a:lstStyle/>
          <a:p>
            <a:r>
              <a:rPr lang="en-US" dirty="0" smtClean="0"/>
              <a:t>WHO can request support?</a:t>
            </a:r>
          </a:p>
          <a:p>
            <a:pPr lvl="1"/>
            <a:r>
              <a:rPr lang="en-US" dirty="0" smtClean="0"/>
              <a:t>Only TERENA members?</a:t>
            </a:r>
          </a:p>
          <a:p>
            <a:pPr lvl="1"/>
            <a:r>
              <a:rPr lang="en-US" dirty="0" smtClean="0"/>
              <a:t>Working with GEANT software people? </a:t>
            </a:r>
          </a:p>
          <a:p>
            <a:r>
              <a:rPr lang="en-US" dirty="0" smtClean="0"/>
              <a:t>HOW do we assess requests?</a:t>
            </a:r>
          </a:p>
          <a:p>
            <a:pPr lvl="1"/>
            <a:r>
              <a:rPr lang="en-US" dirty="0" smtClean="0"/>
              <a:t>Steering Committee model, drawn from across the task forces? </a:t>
            </a:r>
          </a:p>
          <a:p>
            <a:r>
              <a:rPr lang="en-US" dirty="0" smtClean="0"/>
              <a:t>WHAT is the offer?</a:t>
            </a:r>
          </a:p>
          <a:p>
            <a:pPr lvl="1"/>
            <a:r>
              <a:rPr lang="en-US" dirty="0" smtClean="0"/>
              <a:t>Do we want to offer all four types of support in the diagram?</a:t>
            </a:r>
          </a:p>
          <a:p>
            <a:pPr lvl="1"/>
            <a:r>
              <a:rPr lang="en-US" dirty="0" smtClean="0"/>
              <a:t>NOT a conservancy model with separate legal structure.</a:t>
            </a:r>
          </a:p>
          <a:p>
            <a:r>
              <a:rPr lang="en-US" dirty="0" smtClean="0"/>
              <a:t>WHERE are the gaps? </a:t>
            </a:r>
          </a:p>
          <a:p>
            <a:pPr lvl="1"/>
            <a:r>
              <a:rPr lang="en-US" dirty="0" smtClean="0"/>
              <a:t>Participants / sponsors agreement. </a:t>
            </a:r>
          </a:p>
          <a:p>
            <a:pPr lvl="1"/>
            <a:r>
              <a:rPr lang="en-US" dirty="0" smtClean="0"/>
              <a:t>Effective way to promote / website.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</a:t>
            </a:r>
            <a:r>
              <a:rPr lang="en-US" smtClean="0">
                <a:solidFill>
                  <a:schemeClr val="tx1"/>
                </a:solidFill>
              </a:rPr>
              <a:t> </a:t>
            </a:r>
            <a:fld id="{5BC7A236-19AA-8646-8163-042D7EBD0BB5}" type="slidenum">
              <a:rPr lang="en-US" smtClean="0"/>
              <a:pPr>
                <a:defRPr/>
              </a:pPr>
              <a:t>6</a:t>
            </a:fld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58333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Hosting arrangements - code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Have established a paid </a:t>
            </a:r>
            <a:r>
              <a:rPr lang="en-US" dirty="0" err="1" smtClean="0"/>
              <a:t>github</a:t>
            </a:r>
            <a:r>
              <a:rPr lang="en-US" dirty="0" smtClean="0"/>
              <a:t> </a:t>
            </a:r>
            <a:r>
              <a:rPr lang="en-US" dirty="0" err="1" smtClean="0"/>
              <a:t>organisation</a:t>
            </a:r>
            <a:r>
              <a:rPr lang="en-US" dirty="0" smtClean="0"/>
              <a:t> to allow for paid repository. 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Moving current projects in to that space – going well. 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Currently see no need for alternative (e.g. hosted TERENA </a:t>
            </a:r>
            <a:r>
              <a:rPr lang="en-US" dirty="0" err="1" smtClean="0"/>
              <a:t>jira</a:t>
            </a:r>
            <a:r>
              <a:rPr lang="en-US" dirty="0" smtClean="0"/>
              <a:t>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</a:t>
            </a:r>
            <a:r>
              <a:rPr lang="en-US" smtClean="0">
                <a:solidFill>
                  <a:schemeClr val="tx1"/>
                </a:solidFill>
              </a:rPr>
              <a:t> </a:t>
            </a:r>
            <a:fld id="{5BC7A236-19AA-8646-8163-042D7EBD0BB5}" type="slidenum">
              <a:rPr lang="en-US" smtClean="0"/>
              <a:pPr>
                <a:defRPr/>
              </a:pPr>
              <a:t>7</a:t>
            </a:fld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84744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Hosting arrangements - promotion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Need to be able to communicate the offer. </a:t>
            </a:r>
          </a:p>
          <a:p>
            <a:endParaRPr lang="en-US" dirty="0" smtClean="0"/>
          </a:p>
          <a:p>
            <a:r>
              <a:rPr lang="en-US" dirty="0" smtClean="0"/>
              <a:t>Need to be able to promote supported software.</a:t>
            </a:r>
          </a:p>
          <a:p>
            <a:endParaRPr lang="en-US" dirty="0"/>
          </a:p>
          <a:p>
            <a:r>
              <a:rPr lang="en-US" dirty="0" smtClean="0"/>
              <a:t>Would be clumsy to try and just use activity pages on TERENA website. </a:t>
            </a:r>
          </a:p>
          <a:p>
            <a:endParaRPr lang="en-US" dirty="0"/>
          </a:p>
          <a:p>
            <a:r>
              <a:rPr lang="en-US" dirty="0" smtClean="0"/>
              <a:t>Propose request for small amount of funding for a simple website design.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</a:t>
            </a:r>
            <a:r>
              <a:rPr lang="en-US" smtClean="0">
                <a:solidFill>
                  <a:schemeClr val="tx1"/>
                </a:solidFill>
              </a:rPr>
              <a:t> </a:t>
            </a:r>
            <a:fld id="{5BC7A236-19AA-8646-8163-042D7EBD0BB5}" type="slidenum">
              <a:rPr lang="en-US" smtClean="0"/>
              <a:pPr>
                <a:defRPr/>
              </a:pPr>
              <a:t>8</a:t>
            </a:fld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04396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maintenance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Already well established contractual arrangements at TERENA for developers.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Skills shortage still causes problems (e.g. Confusa support).  However, project skills often very specific. 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Create more of a community of the current contractors / help identify generic skills. </a:t>
            </a:r>
          </a:p>
          <a:p>
            <a:endParaRPr lang="en-US" dirty="0"/>
          </a:p>
          <a:p>
            <a:r>
              <a:rPr lang="en-US" dirty="0" smtClean="0"/>
              <a:t>More robust future model???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</a:t>
            </a:r>
            <a:r>
              <a:rPr lang="en-US" smtClean="0">
                <a:solidFill>
                  <a:schemeClr val="tx1"/>
                </a:solidFill>
              </a:rPr>
              <a:t> </a:t>
            </a:r>
            <a:fld id="{5BC7A236-19AA-8646-8163-042D7EBD0BB5}" type="slidenum">
              <a:rPr lang="en-US" smtClean="0"/>
              <a:pPr>
                <a:defRPr/>
              </a:pPr>
              <a:t>9</a:t>
            </a:fld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14043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on1">
  <a:themeElements>
    <a:clrScheme name="">
      <a:dk1>
        <a:srgbClr val="000000"/>
      </a:dk1>
      <a:lt1>
        <a:srgbClr val="FFFFFF"/>
      </a:lt1>
      <a:dk2>
        <a:srgbClr val="4F2F74"/>
      </a:dk2>
      <a:lt2>
        <a:srgbClr val="808080"/>
      </a:lt2>
      <a:accent1>
        <a:srgbClr val="BBE0E3"/>
      </a:accent1>
      <a:accent2>
        <a:srgbClr val="C72F2F"/>
      </a:accent2>
      <a:accent3>
        <a:srgbClr val="FFFFFF"/>
      </a:accent3>
      <a:accent4>
        <a:srgbClr val="000000"/>
      </a:accent4>
      <a:accent5>
        <a:srgbClr val="DAEDEF"/>
      </a:accent5>
      <a:accent6>
        <a:srgbClr val="B42A2A"/>
      </a:accent6>
      <a:hlink>
        <a:srgbClr val="C72F2F"/>
      </a:hlink>
      <a:folHlink>
        <a:srgbClr val="C72F2F"/>
      </a:folHlink>
    </a:clrScheme>
    <a:fontScheme name="Default Design">
      <a:majorFont>
        <a:latin typeface="Verdana"/>
        <a:ea typeface="ＭＳ Ｐゴシック"/>
        <a:cs typeface="ＭＳ Ｐゴシック"/>
      </a:majorFont>
      <a:minorFont>
        <a:latin typeface="Verdana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20000"/>
          </a:lnSpc>
          <a:spcBef>
            <a:spcPct val="0"/>
          </a:spcBef>
          <a:spcAft>
            <a:spcPct val="0"/>
          </a:spcAft>
          <a:buClrTx/>
          <a:buSzTx/>
          <a:buFont typeface="Helvetica CE" charset="0"/>
          <a:buNone/>
          <a:tabLst/>
          <a:defRPr kumimoji="0" lang="en-US" sz="1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Verdana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20000"/>
          </a:lnSpc>
          <a:spcBef>
            <a:spcPct val="0"/>
          </a:spcBef>
          <a:spcAft>
            <a:spcPct val="0"/>
          </a:spcAft>
          <a:buClrTx/>
          <a:buSzTx/>
          <a:buFont typeface="Helvetica CE" charset="0"/>
          <a:buNone/>
          <a:tabLst/>
          <a:defRPr kumimoji="0" lang="en-US" sz="1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Verdana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Default 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Presentation1.pot</Template>
  <TotalTime>528</TotalTime>
  <Words>268</Words>
  <Application>Microsoft Macintosh PowerPoint</Application>
  <PresentationFormat>On-screen Show (4:3)</PresentationFormat>
  <Paragraphs>69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Verdana</vt:lpstr>
      <vt:lpstr>ＭＳ Ｐゴシック</vt:lpstr>
      <vt:lpstr>Helvetica CE</vt:lpstr>
      <vt:lpstr>Arial</vt:lpstr>
      <vt:lpstr>Presentation1</vt:lpstr>
      <vt:lpstr>Building the TERENA Greenhouse </vt:lpstr>
      <vt:lpstr>Greenhouse? </vt:lpstr>
      <vt:lpstr>Lifecycle of an idea </vt:lpstr>
      <vt:lpstr>Main findings to date</vt:lpstr>
      <vt:lpstr>Initial proposal</vt:lpstr>
      <vt:lpstr>Support Models</vt:lpstr>
      <vt:lpstr>Hosting arrangements - code</vt:lpstr>
      <vt:lpstr>Hosting arrangements - promotion</vt:lpstr>
      <vt:lpstr>Software maintenance </vt:lpstr>
      <vt:lpstr>Proposal </vt:lpstr>
    </vt:vector>
  </TitlesOfParts>
  <Company>drtggfd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Office 2004 Test Drive User</dc:creator>
  <cp:lastModifiedBy>Nicole Harris</cp:lastModifiedBy>
  <cp:revision>29</cp:revision>
  <dcterms:created xsi:type="dcterms:W3CDTF">2007-01-11T18:03:08Z</dcterms:created>
  <dcterms:modified xsi:type="dcterms:W3CDTF">2013-09-13T11:00:28Z</dcterms:modified>
</cp:coreProperties>
</file>