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2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lnSpc>
        <a:spcPct val="120000"/>
      </a:lnSpc>
      <a:spcBef>
        <a:spcPct val="0"/>
      </a:spcBef>
      <a:spcAft>
        <a:spcPct val="0"/>
      </a:spcAft>
      <a:buFont typeface="Helvetica CE" charset="0"/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bg2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3880"/>
    <a:srgbClr val="154081"/>
    <a:srgbClr val="623E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2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C7C4AC5-AD27-7943-9DA1-6CE40AA58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39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3581400"/>
            <a:ext cx="6629400" cy="1143000"/>
          </a:xfr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685800"/>
            <a:ext cx="4114800" cy="1752600"/>
          </a:xfrm>
        </p:spPr>
        <p:txBody>
          <a:bodyPr/>
          <a:lstStyle>
            <a:lvl1pPr marL="0" indent="0">
              <a:buFont typeface="Helvetica CE" charset="0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70394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07A705F0-0C87-634A-95C1-C38AFC88E53A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370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457200"/>
            <a:ext cx="17145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49911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B7B5A630-F933-3F4E-A1B4-8AE737673A4D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191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11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829C3115-CEFA-9F48-8F4F-ABCC77E7DC9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1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88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8288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EBD3FC79-6936-B74D-B6C5-834A8254A8D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605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FF3229E2-9AD4-124A-9016-0ACA0D02FC2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19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22398193-716D-EC48-B739-CE68E647E83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788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4477DF1C-D42C-D545-A6DD-C63C792BC04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252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2BC8593C-D980-464A-AFAD-442FD6B065D9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648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783015EA-5926-7E41-BC56-DC82C66C225B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33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457200"/>
            <a:ext cx="6858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828800"/>
            <a:ext cx="6858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7813" y="638175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FontTx/>
              <a:buNone/>
              <a:defRPr smtClean="0"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8870C540-723D-8B4C-B3A3-2A847F1FF0E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195263" indent="-195263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2000">
          <a:solidFill>
            <a:srgbClr val="154081"/>
          </a:solidFill>
          <a:latin typeface="+mn-lt"/>
          <a:ea typeface="+mn-ea"/>
          <a:cs typeface="+mn-cs"/>
        </a:defRPr>
      </a:lvl1pPr>
      <a:lvl2pPr marL="571500" indent="-185738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>
          <a:solidFill>
            <a:srgbClr val="CF3880"/>
          </a:solidFill>
          <a:latin typeface="+mn-lt"/>
          <a:ea typeface="+mn-ea"/>
        </a:defRPr>
      </a:lvl2pPr>
      <a:lvl3pPr marL="949325" indent="-187325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>
          <a:solidFill>
            <a:srgbClr val="CF3880"/>
          </a:solidFill>
          <a:latin typeface="+mn-lt"/>
          <a:ea typeface="+mn-ea"/>
        </a:defRPr>
      </a:lvl3pPr>
      <a:lvl4pPr marL="1241425" indent="-96838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>
          <a:solidFill>
            <a:srgbClr val="CF3880"/>
          </a:solidFill>
          <a:latin typeface="+mn-lt"/>
          <a:ea typeface="+mn-ea"/>
        </a:defRPr>
      </a:lvl4pPr>
      <a:lvl5pPr marL="21351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5pPr>
      <a:lvl6pPr marL="25923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6pPr>
      <a:lvl7pPr marL="30495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7pPr>
      <a:lvl8pPr marL="35067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8pPr>
      <a:lvl9pPr marL="3963988" indent="-228600" algn="l" rtl="0" eaLnBrk="1" fontAlgn="base" hangingPunct="1">
        <a:spcBef>
          <a:spcPct val="20000"/>
        </a:spcBef>
        <a:spcAft>
          <a:spcPct val="0"/>
        </a:spcAft>
        <a:buFont typeface="Helvetica CE" charset="0"/>
        <a:buChar char="›"/>
        <a:defRPr sz="1600">
          <a:solidFill>
            <a:srgbClr val="CF3880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581400"/>
            <a:ext cx="5791200" cy="2590800"/>
          </a:xfrm>
        </p:spPr>
        <p:txBody>
          <a:bodyPr/>
          <a:lstStyle/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Building the TERENA Greenhouse 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52800" y="685800"/>
            <a:ext cx="3429000" cy="2514600"/>
          </a:xfrm>
        </p:spPr>
        <p:txBody>
          <a:bodyPr/>
          <a:lstStyle/>
          <a:p>
            <a:pPr marL="0" indent="0">
              <a:lnSpc>
                <a:spcPct val="110000"/>
              </a:lnSpc>
              <a:spcBef>
                <a:spcPct val="0"/>
              </a:spcBef>
              <a:buFont typeface="Helvetica CE" charset="0"/>
              <a:buNone/>
            </a:pP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TERENA TTC</a:t>
            </a:r>
            <a:b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Amsterdam, Netherlands</a:t>
            </a:r>
            <a:b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19</a:t>
            </a:r>
            <a:r>
              <a:rPr lang="en-US" sz="1200" baseline="300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th</a:t>
            </a: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 September 2013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Helvetica CE" charset="0"/>
              <a:buNone/>
            </a:pPr>
            <a:endParaRPr lang="en-US" sz="1200" dirty="0" smtClean="0">
              <a:solidFill>
                <a:schemeClr val="bg2"/>
              </a:solidFill>
              <a:latin typeface="Verdana" charset="0"/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140000"/>
              </a:lnSpc>
              <a:spcBef>
                <a:spcPct val="0"/>
              </a:spcBef>
              <a:buFont typeface="Helvetica CE" charset="0"/>
              <a:buNone/>
            </a:pP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Nicole Harris</a:t>
            </a:r>
            <a:r>
              <a:rPr lang="en-US" sz="1200" dirty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n-US" sz="1200" dirty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PDO</a:t>
            </a:r>
            <a:br>
              <a:rPr lang="en-US" sz="1200" dirty="0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1200" dirty="0" err="1" smtClean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harris@</a:t>
            </a:r>
            <a:r>
              <a:rPr lang="en-US" sz="1200" dirty="0" err="1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terena.org</a:t>
            </a:r>
            <a:r>
              <a:rPr lang="en-US" sz="1200" dirty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n-US" sz="1200" dirty="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1200" dirty="0" err="1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rPr>
              <a:t>www.terena.org</a:t>
            </a:r>
            <a:endParaRPr lang="en-US" sz="1200" dirty="0">
              <a:solidFill>
                <a:schemeClr val="bg2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476" y="1160748"/>
            <a:ext cx="6858000" cy="4932548"/>
          </a:xfrm>
        </p:spPr>
        <p:txBody>
          <a:bodyPr/>
          <a:lstStyle/>
          <a:p>
            <a:r>
              <a:rPr lang="en-US" dirty="0" smtClean="0"/>
              <a:t>Commission simple website design for greenhouse.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Create a participant / sponsor agreement for greenhouse.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Appoint a steering committee to make decisions around acceptance of software. </a:t>
            </a:r>
          </a:p>
          <a:p>
            <a:endParaRPr lang="en-US" dirty="0"/>
          </a:p>
          <a:p>
            <a:r>
              <a:rPr lang="en-US" dirty="0" smtClean="0"/>
              <a:t>Work with small group of projects through the process (</a:t>
            </a:r>
            <a:r>
              <a:rPr lang="en-US" dirty="0" err="1" smtClean="0"/>
              <a:t>Filesender</a:t>
            </a:r>
            <a:r>
              <a:rPr lang="en-US" dirty="0" smtClean="0"/>
              <a:t>, REFEDS projects, TCS software, possibly </a:t>
            </a:r>
            <a:r>
              <a:rPr lang="en-US" dirty="0" err="1" smtClean="0"/>
              <a:t>Surfnet</a:t>
            </a:r>
            <a:r>
              <a:rPr lang="en-US" dirty="0" smtClean="0"/>
              <a:t> and GEANT projects)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Resolve financial issues.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10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424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/>
              <a:t>Slide</a:t>
            </a:r>
            <a:r>
              <a:rPr lang="en-US">
                <a:solidFill>
                  <a:schemeClr val="tx1"/>
                </a:solidFill>
              </a:rPr>
              <a:t> </a:t>
            </a:r>
            <a:fld id="{54599304-B0E5-184D-8740-7DB89DA4F6D2}" type="slidenum">
              <a:rPr lang="en-US"/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Greenhouse? 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A place to cultivate;</a:t>
            </a:r>
          </a:p>
          <a:p>
            <a:endParaRPr lang="en-US" dirty="0" smtClean="0">
              <a:latin typeface="Verdana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A place for support and growth;</a:t>
            </a:r>
            <a:b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A transparent structure.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411413" y="6345238"/>
            <a:ext cx="4284662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/>
              <a:t>&lt;lastname@terena.org&gt;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Lifecycle of an idea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3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 descr="Slid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6768752" cy="507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062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findings to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ALREADY do most of this, in various forms. </a:t>
            </a:r>
          </a:p>
          <a:p>
            <a:endParaRPr lang="en-US" dirty="0"/>
          </a:p>
          <a:p>
            <a:r>
              <a:rPr lang="en-US" dirty="0" smtClean="0"/>
              <a:t>(e.g.) REFEDS participants agreement and sponsor model. </a:t>
            </a:r>
          </a:p>
          <a:p>
            <a:endParaRPr lang="en-US" dirty="0"/>
          </a:p>
          <a:p>
            <a:r>
              <a:rPr lang="en-US" dirty="0" smtClean="0"/>
              <a:t>(e.g.) TCS support processes for Djangora and Confusa. </a:t>
            </a:r>
          </a:p>
          <a:p>
            <a:endParaRPr lang="en-US" dirty="0"/>
          </a:p>
          <a:p>
            <a:r>
              <a:rPr lang="en-US" dirty="0" smtClean="0"/>
              <a:t>It’s something we do that is not codified as a TERENA offer.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4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57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8116" y="1604093"/>
            <a:ext cx="6858000" cy="4267200"/>
          </a:xfrm>
        </p:spPr>
        <p:txBody>
          <a:bodyPr/>
          <a:lstStyle/>
          <a:p>
            <a:pPr marL="728662" lvl="1" indent="-342900">
              <a:buFont typeface="+mj-lt"/>
              <a:buAutoNum type="arabicPeriod"/>
            </a:pPr>
            <a:r>
              <a:rPr lang="en-US" dirty="0">
                <a:solidFill>
                  <a:srgbClr val="154081"/>
                </a:solidFill>
              </a:rPr>
              <a:t>Define support </a:t>
            </a:r>
            <a:r>
              <a:rPr lang="en-US" dirty="0" smtClean="0">
                <a:solidFill>
                  <a:srgbClr val="154081"/>
                </a:solidFill>
              </a:rPr>
              <a:t>models.</a:t>
            </a:r>
            <a:br>
              <a:rPr lang="en-US" dirty="0" smtClean="0">
                <a:solidFill>
                  <a:srgbClr val="154081"/>
                </a:solidFill>
              </a:rPr>
            </a:br>
            <a:endParaRPr lang="en-US" dirty="0" smtClean="0">
              <a:solidFill>
                <a:srgbClr val="154081"/>
              </a:solidFill>
            </a:endParaRPr>
          </a:p>
          <a:p>
            <a:pPr marL="728662" lvl="1" indent="-342900">
              <a:buFont typeface="+mj-lt"/>
              <a:buAutoNum type="arabicPeriod"/>
            </a:pPr>
            <a:r>
              <a:rPr lang="en-US" dirty="0" smtClean="0">
                <a:solidFill>
                  <a:schemeClr val="bg2"/>
                </a:solidFill>
              </a:rPr>
              <a:t>Explore </a:t>
            </a:r>
            <a:r>
              <a:rPr lang="en-US" dirty="0">
                <a:solidFill>
                  <a:schemeClr val="bg2"/>
                </a:solidFill>
              </a:rPr>
              <a:t>crowd-source funding / decision </a:t>
            </a:r>
            <a:r>
              <a:rPr lang="en-US" dirty="0" smtClean="0">
                <a:solidFill>
                  <a:schemeClr val="bg2"/>
                </a:solidFill>
              </a:rPr>
              <a:t>tools</a:t>
            </a:r>
            <a:r>
              <a:rPr lang="en-US" dirty="0" smtClean="0">
                <a:solidFill>
                  <a:srgbClr val="808080"/>
                </a:solidFill>
              </a:rPr>
              <a:t>.</a:t>
            </a:r>
            <a:r>
              <a:rPr lang="en-US" dirty="0">
                <a:solidFill>
                  <a:srgbClr val="808080"/>
                </a:solidFill>
              </a:rPr>
              <a:t> </a:t>
            </a:r>
            <a:r>
              <a:rPr lang="en-US" dirty="0" smtClean="0">
                <a:solidFill>
                  <a:srgbClr val="808080"/>
                </a:solidFill>
              </a:rPr>
              <a:t>(parked for now).</a:t>
            </a:r>
            <a:br>
              <a:rPr lang="en-US" dirty="0" smtClean="0">
                <a:solidFill>
                  <a:srgbClr val="808080"/>
                </a:solidFill>
              </a:rPr>
            </a:br>
            <a:r>
              <a:rPr lang="en-US" dirty="0" smtClean="0">
                <a:solidFill>
                  <a:srgbClr val="154081"/>
                </a:solidFill>
              </a:rPr>
              <a:t>  </a:t>
            </a:r>
            <a:endParaRPr lang="en-US" dirty="0">
              <a:solidFill>
                <a:srgbClr val="154081"/>
              </a:solidFill>
            </a:endParaRPr>
          </a:p>
          <a:p>
            <a:pPr marL="728662" lvl="1" indent="-342900">
              <a:buFont typeface="+mj-lt"/>
              <a:buAutoNum type="arabicPeriod"/>
            </a:pPr>
            <a:r>
              <a:rPr lang="en-US" dirty="0" smtClean="0">
                <a:solidFill>
                  <a:srgbClr val="154081"/>
                </a:solidFill>
              </a:rPr>
              <a:t>Improve </a:t>
            </a:r>
            <a:r>
              <a:rPr lang="en-US" dirty="0">
                <a:solidFill>
                  <a:srgbClr val="154081"/>
                </a:solidFill>
              </a:rPr>
              <a:t>current </a:t>
            </a:r>
            <a:r>
              <a:rPr lang="en-US" dirty="0" smtClean="0">
                <a:solidFill>
                  <a:srgbClr val="154081"/>
                </a:solidFill>
              </a:rPr>
              <a:t>hosting.</a:t>
            </a:r>
            <a:br>
              <a:rPr lang="en-US" dirty="0" smtClean="0">
                <a:solidFill>
                  <a:srgbClr val="154081"/>
                </a:solidFill>
              </a:rPr>
            </a:br>
            <a:endParaRPr lang="en-US" dirty="0">
              <a:solidFill>
                <a:srgbClr val="154081"/>
              </a:solidFill>
            </a:endParaRPr>
          </a:p>
          <a:p>
            <a:pPr marL="728662" lvl="1" indent="-342900">
              <a:buFont typeface="+mj-lt"/>
              <a:buAutoNum type="arabicPeriod"/>
            </a:pPr>
            <a:r>
              <a:rPr lang="en-US" dirty="0" smtClean="0">
                <a:solidFill>
                  <a:srgbClr val="154081"/>
                </a:solidFill>
              </a:rPr>
              <a:t>Explore </a:t>
            </a:r>
            <a:r>
              <a:rPr lang="en-US" dirty="0">
                <a:solidFill>
                  <a:srgbClr val="154081"/>
                </a:solidFill>
              </a:rPr>
              <a:t>software maintenance </a:t>
            </a:r>
            <a:r>
              <a:rPr lang="en-US" dirty="0" smtClean="0">
                <a:solidFill>
                  <a:srgbClr val="154081"/>
                </a:solidFill>
              </a:rPr>
              <a:t>options</a:t>
            </a:r>
            <a:r>
              <a:rPr lang="en-US" dirty="0">
                <a:solidFill>
                  <a:srgbClr val="154081"/>
                </a:solidFill>
              </a:rPr>
              <a:t> </a:t>
            </a:r>
            <a:r>
              <a:rPr lang="en-US" dirty="0" smtClean="0">
                <a:solidFill>
                  <a:srgbClr val="154081"/>
                </a:solidFill>
              </a:rPr>
              <a:t>/ review </a:t>
            </a:r>
            <a:r>
              <a:rPr lang="en-US" dirty="0">
                <a:solidFill>
                  <a:srgbClr val="154081"/>
                </a:solidFill>
              </a:rPr>
              <a:t>skills </a:t>
            </a:r>
            <a:r>
              <a:rPr lang="en-US" dirty="0" smtClean="0">
                <a:solidFill>
                  <a:srgbClr val="154081"/>
                </a:solidFill>
              </a:rPr>
              <a:t>shortage.   </a:t>
            </a:r>
            <a:endParaRPr lang="en-US" sz="2000" dirty="0">
              <a:solidFill>
                <a:srgbClr val="15408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5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106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04764"/>
            <a:ext cx="6858000" cy="4267200"/>
          </a:xfrm>
        </p:spPr>
        <p:txBody>
          <a:bodyPr/>
          <a:lstStyle/>
          <a:p>
            <a:r>
              <a:rPr lang="en-US" dirty="0" smtClean="0"/>
              <a:t>WHO can request support?</a:t>
            </a:r>
          </a:p>
          <a:p>
            <a:pPr lvl="1"/>
            <a:r>
              <a:rPr lang="en-US" dirty="0" smtClean="0"/>
              <a:t>Only TERENA members?</a:t>
            </a:r>
          </a:p>
          <a:p>
            <a:pPr lvl="1"/>
            <a:r>
              <a:rPr lang="en-US" dirty="0" smtClean="0"/>
              <a:t>Working with GEANT software people? </a:t>
            </a:r>
          </a:p>
          <a:p>
            <a:r>
              <a:rPr lang="en-US" dirty="0" smtClean="0"/>
              <a:t>HOW do we assess requests?</a:t>
            </a:r>
          </a:p>
          <a:p>
            <a:pPr lvl="1"/>
            <a:r>
              <a:rPr lang="en-US" dirty="0" smtClean="0"/>
              <a:t>Steering Committee model, drawn from across the task forces? </a:t>
            </a:r>
          </a:p>
          <a:p>
            <a:r>
              <a:rPr lang="en-US" dirty="0" smtClean="0"/>
              <a:t>WHAT is the offer?</a:t>
            </a:r>
          </a:p>
          <a:p>
            <a:pPr lvl="1"/>
            <a:r>
              <a:rPr lang="en-US" dirty="0" smtClean="0"/>
              <a:t>Do we want to offer all four types of support in the diagram?</a:t>
            </a:r>
          </a:p>
          <a:p>
            <a:pPr lvl="1"/>
            <a:r>
              <a:rPr lang="en-US" dirty="0" smtClean="0"/>
              <a:t>NOT a conservancy model with separate legal structure.</a:t>
            </a:r>
          </a:p>
          <a:p>
            <a:r>
              <a:rPr lang="en-US" dirty="0" smtClean="0"/>
              <a:t>WHERE are the gaps? </a:t>
            </a:r>
          </a:p>
          <a:p>
            <a:pPr lvl="1"/>
            <a:r>
              <a:rPr lang="en-US" dirty="0" smtClean="0"/>
              <a:t>Participants / sponsors agreement. </a:t>
            </a:r>
          </a:p>
          <a:p>
            <a:pPr lvl="1"/>
            <a:r>
              <a:rPr lang="en-US" dirty="0" smtClean="0"/>
              <a:t>Effective way to promote / website.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6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33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Hosting arrangements -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established a paid </a:t>
            </a:r>
            <a:r>
              <a:rPr lang="en-US" dirty="0" err="1" smtClean="0"/>
              <a:t>github</a:t>
            </a:r>
            <a:r>
              <a:rPr lang="en-US" dirty="0" smtClean="0"/>
              <a:t> </a:t>
            </a:r>
            <a:r>
              <a:rPr lang="en-US" dirty="0" err="1" smtClean="0"/>
              <a:t>organisation</a:t>
            </a:r>
            <a:r>
              <a:rPr lang="en-US" dirty="0" smtClean="0"/>
              <a:t> to allow for paid repository.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Moving current projects in to that space – going well.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Currently see no need for alternative (e.g. hosted TERENA </a:t>
            </a:r>
            <a:r>
              <a:rPr lang="en-US" dirty="0" err="1" smtClean="0"/>
              <a:t>jira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7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474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Hosting arrangements -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be able to communicate the offer. </a:t>
            </a:r>
          </a:p>
          <a:p>
            <a:endParaRPr lang="en-US" dirty="0" smtClean="0"/>
          </a:p>
          <a:p>
            <a:r>
              <a:rPr lang="en-US" dirty="0" smtClean="0"/>
              <a:t>Need to be able to promote supported software.</a:t>
            </a:r>
          </a:p>
          <a:p>
            <a:endParaRPr lang="en-US" dirty="0"/>
          </a:p>
          <a:p>
            <a:r>
              <a:rPr lang="en-US" dirty="0" smtClean="0"/>
              <a:t>Would be clumsy to try and just use activity pages on TERENA website. </a:t>
            </a:r>
          </a:p>
          <a:p>
            <a:endParaRPr lang="en-US" dirty="0"/>
          </a:p>
          <a:p>
            <a:r>
              <a:rPr lang="en-US" dirty="0" smtClean="0"/>
              <a:t>Propose request for small amount of funding for a simple website design.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8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439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maintenance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Already well established contractual arrangements at TERENA for developers.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Skills shortage still causes problems (e.g. Confusa support).  However, project skills often very specific.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Create more of a community of the current contractors / help identify generic skills. </a:t>
            </a:r>
          </a:p>
          <a:p>
            <a:endParaRPr lang="en-US" dirty="0"/>
          </a:p>
          <a:p>
            <a:r>
              <a:rPr lang="en-US" dirty="0" smtClean="0"/>
              <a:t>More robust future model???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fld id="{5BC7A236-19AA-8646-8163-042D7EBD0BB5}" type="slidenum">
              <a:rPr lang="en-US" smtClean="0"/>
              <a:pPr>
                <a:defRPr/>
              </a:pPr>
              <a:t>9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4043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">
      <a:dk1>
        <a:srgbClr val="000000"/>
      </a:dk1>
      <a:lt1>
        <a:srgbClr val="FFFFFF"/>
      </a:lt1>
      <a:dk2>
        <a:srgbClr val="4F2F74"/>
      </a:dk2>
      <a:lt2>
        <a:srgbClr val="808080"/>
      </a:lt2>
      <a:accent1>
        <a:srgbClr val="BBE0E3"/>
      </a:accent1>
      <a:accent2>
        <a:srgbClr val="C72F2F"/>
      </a:accent2>
      <a:accent3>
        <a:srgbClr val="FFFFFF"/>
      </a:accent3>
      <a:accent4>
        <a:srgbClr val="000000"/>
      </a:accent4>
      <a:accent5>
        <a:srgbClr val="DAEDEF"/>
      </a:accent5>
      <a:accent6>
        <a:srgbClr val="B42A2A"/>
      </a:accent6>
      <a:hlink>
        <a:srgbClr val="C72F2F"/>
      </a:hlink>
      <a:folHlink>
        <a:srgbClr val="C72F2F"/>
      </a:folHlink>
    </a:clrScheme>
    <a:fontScheme name="Default Design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 typeface="Helvetica CE" charset="0"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Verdana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 typeface="Helvetica CE" charset="0"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Verdana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Presentation1.pot</Template>
  <TotalTime>541</TotalTime>
  <Words>268</Words>
  <Application>Microsoft Macintosh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Presentation1</vt:lpstr>
      <vt:lpstr>Building the TERENA Greenhouse </vt:lpstr>
      <vt:lpstr>Greenhouse? </vt:lpstr>
      <vt:lpstr>Lifecycle of an idea </vt:lpstr>
      <vt:lpstr>Main findings to date</vt:lpstr>
      <vt:lpstr>Initial proposal</vt:lpstr>
      <vt:lpstr>Support Models</vt:lpstr>
      <vt:lpstr>Hosting arrangements - code</vt:lpstr>
      <vt:lpstr>Hosting arrangements - promotion</vt:lpstr>
      <vt:lpstr>Software maintenance </vt:lpstr>
      <vt:lpstr>Proposal </vt:lpstr>
    </vt:vector>
  </TitlesOfParts>
  <Company>drtggfd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Nicole Harris</cp:lastModifiedBy>
  <cp:revision>31</cp:revision>
  <dcterms:created xsi:type="dcterms:W3CDTF">2007-01-11T18:03:08Z</dcterms:created>
  <dcterms:modified xsi:type="dcterms:W3CDTF">2014-10-23T08:31:25Z</dcterms:modified>
</cp:coreProperties>
</file>