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81" r:id="rId4"/>
    <p:sldId id="261" r:id="rId5"/>
    <p:sldId id="262" r:id="rId6"/>
    <p:sldId id="263" r:id="rId7"/>
    <p:sldId id="265" r:id="rId8"/>
    <p:sldId id="264" r:id="rId9"/>
    <p:sldId id="267" r:id="rId10"/>
    <p:sldId id="268" r:id="rId11"/>
    <p:sldId id="269" r:id="rId12"/>
    <p:sldId id="270" r:id="rId13"/>
    <p:sldId id="274" r:id="rId14"/>
    <p:sldId id="276" r:id="rId15"/>
    <p:sldId id="275" r:id="rId16"/>
    <p:sldId id="277" r:id="rId17"/>
    <p:sldId id="280" r:id="rId18"/>
    <p:sldId id="284" r:id="rId19"/>
    <p:sldId id="285" r:id="rId20"/>
    <p:sldId id="286" r:id="rId21"/>
    <p:sldId id="283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anko Marović" initials="B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76" autoAdjust="0"/>
  </p:normalViewPr>
  <p:slideViewPr>
    <p:cSldViewPr>
      <p:cViewPr varScale="1">
        <p:scale>
          <a:sx n="152" d="100"/>
          <a:sy n="152" d="100"/>
        </p:scale>
        <p:origin x="-84" y="-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8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2-21T11:49:51.630" idx="1">
    <p:pos x="3058" y="580"/>
    <p:text>%?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E2498-D0A7-4A04-BED1-ACCB02DB51DC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7CDE4-C565-4603-9DD7-98B0CE5D6F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9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CDE4-C565-4603-9DD7-98B0CE5D6F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18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17e451c79a_0_4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117e451c79a_0_4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69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2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938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xmlns="" id="{6A67159B-4E97-454F-9D97-E711107ACC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E1EB1D1-6DA7-1A4B-97B4-DA76081F14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16" y="4537874"/>
            <a:ext cx="492403" cy="31424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ABDA978-A028-A34E-9B73-3A5A72CF6F37}"/>
              </a:ext>
            </a:extLst>
          </p:cNvPr>
          <p:cNvSpPr txBox="1"/>
          <p:nvPr userDrawn="1"/>
        </p:nvSpPr>
        <p:spPr>
          <a:xfrm>
            <a:off x="1279688" y="4500845"/>
            <a:ext cx="243845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600" dirty="0">
                <a:solidFill>
                  <a:srgbClr val="1F4270"/>
                </a:solidFill>
              </a:rPr>
              <a:t>© GÉANT Association </a:t>
            </a:r>
          </a:p>
          <a:p>
            <a:r>
              <a:rPr lang="en-GB" sz="600" dirty="0">
                <a:solidFill>
                  <a:srgbClr val="1F4270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</a:p>
        </p:txBody>
      </p:sp>
    </p:spTree>
    <p:extLst>
      <p:ext uri="{BB962C8B-B14F-4D97-AF65-F5344CB8AC3E}">
        <p14:creationId xmlns:p14="http://schemas.microsoft.com/office/powerpoint/2010/main" val="32990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xmlns="" id="{20B284AB-74F2-2040-A870-4DBA9A9CD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87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41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7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55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07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12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01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38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48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34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nu.org/licenses/quick-guide-gplv3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n43wp9/Client+guide+for+the+WhiteSource+Setup+Assistance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miro.com/app/board/uXjVONtFjbY=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SD/BP-B.6:+Verify+licenses+of+the+used+libraries" TargetMode="External"/><Relationship Id="rId5" Type="http://schemas.openxmlformats.org/officeDocument/2006/relationships/hyperlink" Target="https://wiki.geant.org/display/gn43wp9/General+information+about+OSS+licences" TargetMode="External"/><Relationship Id="rId4" Type="http://schemas.openxmlformats.org/officeDocument/2006/relationships/hyperlink" Target="https://e-academy.geant.org/moodle/course/view.php?id=21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iro.com/app/board/uXjVONtFjbY=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-academy.geant.org/moodle/course/view.php?id=21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joinup.ec.europa.eu/collection/eupl/solution/joinup-licensing-assistant/jla-find-and-compare-software-licens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ynopsys.com/blogs/software-security/top-open-source-licens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700" noProof="0" dirty="0" smtClean="0"/>
              <a:t>Licence Analysis with </a:t>
            </a:r>
            <a:r>
              <a:rPr lang="en-GB" sz="4700" noProof="0" dirty="0" err="1" smtClean="0"/>
              <a:t>WhiteSource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 err="1" smtClean="0"/>
              <a:t>Branko</a:t>
            </a:r>
            <a:r>
              <a:rPr lang="en-GB" noProof="0" dirty="0" smtClean="0"/>
              <a:t> </a:t>
            </a:r>
            <a:r>
              <a:rPr lang="en-GB" noProof="0" dirty="0" err="1" smtClean="0"/>
              <a:t>Marović</a:t>
            </a:r>
            <a:r>
              <a:rPr lang="en-GB" noProof="0" dirty="0" smtClean="0"/>
              <a:t>, WP9T2, </a:t>
            </a:r>
            <a:r>
              <a:rPr lang="en-GB" noProof="0" dirty="0" err="1" smtClean="0"/>
              <a:t>UoB</a:t>
            </a:r>
            <a:r>
              <a:rPr lang="en-GB" noProof="0" dirty="0" smtClean="0"/>
              <a:t>/AMRES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42165" y="4644002"/>
            <a:ext cx="2859671" cy="461665"/>
            <a:chOff x="3131840" y="4644002"/>
            <a:chExt cx="2859671" cy="46166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562CA320-4484-48C9-8ADA-12735EA255B7}"/>
                </a:ext>
              </a:extLst>
            </p:cNvPr>
            <p:cNvSpPr txBox="1"/>
            <p:nvPr/>
          </p:nvSpPr>
          <p:spPr>
            <a:xfrm>
              <a:off x="3643360" y="4644002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600" dirty="0"/>
                <a:t>© GÉANT Association on behalf of the GN4 Phase 3 project (GN4-3).</a:t>
              </a:r>
            </a:p>
            <a:p>
              <a:r>
                <a:rPr lang="en-GB" sz="600" dirty="0"/>
                <a:t>The research leading to these results has received funding from</a:t>
              </a:r>
            </a:p>
            <a:p>
              <a:r>
                <a:rPr lang="en-GB" sz="600" dirty="0"/>
                <a:t>the European Union’s Horizon 2020 research and innovation programme under Grant Agreement No. 856726 (GN4-3).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DAE8457D-2E4F-4C8C-832D-4C5A77527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4691186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98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case: you want to distribute a closed source software</a:t>
            </a:r>
            <a:endParaRPr lang="en-GB" sz="3200" noProof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want to distribute only executables</a:t>
            </a:r>
          </a:p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use permissive (MIT, Apache…) licences, but also MPL and LGPL components</a:t>
            </a:r>
          </a:p>
          <a:p>
            <a:pPr lvl="0"/>
            <a:r>
              <a:rPr lang="en-GB" noProof="0" dirty="0" smtClean="0"/>
              <a:t>Code l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eaking starts with MPL and LGPL...</a:t>
            </a:r>
          </a:p>
          <a:p>
            <a:pPr lvl="1"/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changes in files under MPL must be made available</a:t>
            </a:r>
          </a:p>
          <a:p>
            <a:pPr lvl="1"/>
            <a:r>
              <a:rPr lang="en-GB" noProof="0" dirty="0" smtClean="0"/>
              <a:t>With LGPL (in addition) you must dynamically link </a:t>
            </a:r>
            <a:r>
              <a:rPr lang="en-GB" noProof="0" dirty="0"/>
              <a:t>so the user </a:t>
            </a:r>
            <a:r>
              <a:rPr lang="en-GB" noProof="0" dirty="0" smtClean="0"/>
              <a:t>could </a:t>
            </a:r>
            <a:r>
              <a:rPr lang="en-GB" noProof="0" dirty="0"/>
              <a:t>substitute the component</a:t>
            </a:r>
            <a:r>
              <a:rPr lang="en-GB" noProof="0" dirty="0" smtClean="0"/>
              <a:t>!</a:t>
            </a:r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302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case: you want to share </a:t>
            </a:r>
            <a:r>
              <a:rPr lang="en-GB" sz="3200" b="1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</a:t>
            </a:r>
            <a:r>
              <a:rPr lang="en-GB" sz="3200" b="1" noProof="0" dirty="0">
                <a:latin typeface="+mn-lt"/>
              </a:rPr>
              <a:t>software </a:t>
            </a:r>
            <a:r>
              <a:rPr lang="en-GB" sz="3200" b="1" noProof="0" dirty="0" smtClean="0">
                <a:latin typeface="+mn-lt"/>
              </a:rPr>
              <a:t>with someone</a:t>
            </a:r>
            <a:endParaRPr lang="en-GB" sz="3200" noProof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permissive licences of components, you do not have to make any source code available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copyleft components, you must allow access to some or all source code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when sharing, you must use the </a:t>
            </a:r>
            <a:r>
              <a:rPr lang="en-GB" sz="3200" kern="1200" noProof="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same or compatible licence for changed code or even the entire project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are using several strong copyleft components, you may not be able to pick up a licence that is compatible with all of them!</a:t>
            </a:r>
            <a:b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 Licence compatibility becomes a major issue…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customers may prefer copyleft to be protected from forks with licence changes</a:t>
            </a:r>
          </a:p>
        </p:txBody>
      </p:sp>
    </p:spTree>
    <p:extLst>
      <p:ext uri="{BB962C8B-B14F-4D97-AF65-F5344CB8AC3E}">
        <p14:creationId xmlns:p14="http://schemas.microsoft.com/office/powerpoint/2010/main" val="99256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 compatibility (GPL family)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546848" cy="3394472"/>
          </a:xfrm>
        </p:spPr>
        <p:txBody>
          <a:bodyPr>
            <a:noAutofit/>
          </a:bodyPr>
          <a:lstStyle/>
          <a:p>
            <a:pPr lvl="0"/>
            <a:r>
              <a:rPr lang="en-GB" sz="1600" noProof="0" dirty="0" smtClean="0"/>
              <a:t>Arrows are transitive and go from licences of the components toward the one of your project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</a:rPr>
              <a:t>Dotted line – “GPL 2 only” is not compatible with GPL 3”, but ”GPL 2 or later” is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</a:rPr>
              <a:t>AGPL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</a:rPr>
              <a:t>(L)GPL </a:t>
            </a:r>
            <a:r>
              <a:rPr lang="en-GB" sz="1400" noProof="0" dirty="0" smtClean="0"/>
              <a:t>3.0(+) components can be used, thanks to an explicit GPL rule</a:t>
            </a:r>
          </a:p>
          <a:p>
            <a:pPr lvl="1"/>
            <a:r>
              <a:rPr lang="en-GB" sz="1400" noProof="0" dirty="0" smtClean="0"/>
              <a:t>Code under AGPL cannot be used in (L)GPL projects unless dual-licensed</a:t>
            </a:r>
          </a:p>
          <a:p>
            <a:r>
              <a:rPr lang="en-GB" sz="1600" noProof="0" dirty="0" smtClean="0"/>
              <a:t>Dual and multi-licences help in avoiding licence compatibility issues, which makes the use of components more flexible</a:t>
            </a:r>
            <a:endParaRPr lang="en-GB" sz="1600" noProof="0" dirty="0"/>
          </a:p>
        </p:txBody>
      </p:sp>
      <p:grpSp>
        <p:nvGrpSpPr>
          <p:cNvPr id="6" name="Group 5"/>
          <p:cNvGrpSpPr/>
          <p:nvPr/>
        </p:nvGrpSpPr>
        <p:grpSpPr>
          <a:xfrm>
            <a:off x="4860032" y="843558"/>
            <a:ext cx="4293631" cy="4239830"/>
            <a:chOff x="4860032" y="843558"/>
            <a:chExt cx="4293631" cy="4239830"/>
          </a:xfrm>
        </p:grpSpPr>
        <p:pic>
          <p:nvPicPr>
            <p:cNvPr id="4" name="Picture 3" descr="A chart illustrating compatibility relationships between different free software licenses.  For details, see the FSF's license list page.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0" t="1919" r="2509" b="2092"/>
            <a:stretch/>
          </p:blipFill>
          <p:spPr bwMode="auto">
            <a:xfrm>
              <a:off x="4860032" y="1203598"/>
              <a:ext cx="4293631" cy="38797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944295" y="843558"/>
              <a:ext cx="41251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u="sng" dirty="0">
                  <a:hlinkClick r:id="rId3"/>
                </a:rPr>
                <a:t>https://www.gnu.org/licenses/quick-guide-gplv3.html</a:t>
              </a:r>
              <a:endParaRPr lang="en-GB" sz="1400" noProof="0" dirty="0" smtClean="0"/>
            </a:p>
            <a:p>
              <a:pPr algn="ctr"/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546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 steps in licence management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kern="1200" noProof="0" dirty="0" smtClean="0">
                <a:solidFill>
                  <a:schemeClr val="tx1"/>
                </a:solidFill>
                <a:effectLst/>
              </a:rPr>
              <a:t>(ORCRO, </a:t>
            </a:r>
            <a:r>
              <a:rPr lang="en-GB" sz="2600" noProof="0" dirty="0" smtClean="0"/>
              <a:t>Open Source Licensing and Compliance workshop</a:t>
            </a:r>
            <a:r>
              <a:rPr lang="en-GB" sz="2600" kern="1200" noProof="0" dirty="0" smtClean="0">
                <a:solidFill>
                  <a:schemeClr val="tx1"/>
                </a:solidFill>
                <a:effectLst/>
              </a:rPr>
              <a:t>)</a:t>
            </a:r>
          </a:p>
          <a:p>
            <a:pPr lvl="0"/>
            <a:r>
              <a:rPr lang="en-GB" sz="2800" b="1" kern="1200" noProof="0" dirty="0" smtClean="0">
                <a:solidFill>
                  <a:schemeClr val="tx1"/>
                </a:solidFill>
                <a:effectLst/>
              </a:rPr>
              <a:t>Gather information (can be done with </a:t>
            </a:r>
            <a:r>
              <a:rPr lang="en-GB" sz="2800" b="1" kern="1200" noProof="0" dirty="0" err="1" smtClean="0">
                <a:solidFill>
                  <a:schemeClr val="tx1"/>
                </a:solidFill>
                <a:effectLst/>
              </a:rPr>
              <a:t>WhiteSource</a:t>
            </a:r>
            <a:r>
              <a:rPr lang="en-GB" sz="2800" b="1" kern="1200" noProof="0" dirty="0" smtClean="0">
                <a:solidFill>
                  <a:schemeClr val="tx1"/>
                </a:solidFill>
                <a:effectLst/>
              </a:rPr>
              <a:t>)</a:t>
            </a:r>
            <a:endParaRPr lang="en-GB" sz="2800" kern="1200" noProof="0" dirty="0" smtClean="0">
              <a:solidFill>
                <a:schemeClr val="tx1"/>
              </a:solidFill>
              <a:effectLst/>
            </a:endParaRPr>
          </a:p>
          <a:p>
            <a:pPr lvl="0"/>
            <a:r>
              <a:rPr lang="en-GB" sz="2800" b="1" kern="1200" noProof="0" dirty="0" smtClean="0">
                <a:solidFill>
                  <a:schemeClr val="tx1"/>
                </a:solidFill>
                <a:effectLst/>
              </a:rPr>
              <a:t>Document</a:t>
            </a:r>
            <a:r>
              <a:rPr lang="en-GB" sz="2800" b="1" noProof="0" dirty="0" smtClean="0"/>
              <a:t> (can be done with </a:t>
            </a:r>
            <a:r>
              <a:rPr lang="en-GB" sz="2800" b="1" noProof="0" dirty="0" err="1" smtClean="0"/>
              <a:t>WhiteSource</a:t>
            </a:r>
            <a:r>
              <a:rPr lang="en-GB" sz="2800" b="1" noProof="0" dirty="0" smtClean="0"/>
              <a:t>)</a:t>
            </a:r>
            <a:endParaRPr lang="en-GB" sz="2800" kern="1200" noProof="0" dirty="0" smtClean="0">
              <a:solidFill>
                <a:schemeClr val="tx1"/>
              </a:solidFill>
              <a:effectLst/>
            </a:endParaRPr>
          </a:p>
          <a:p>
            <a:pPr lvl="0"/>
            <a:r>
              <a:rPr lang="en-GB" sz="2800" kern="1200" noProof="0" dirty="0" smtClean="0">
                <a:solidFill>
                  <a:schemeClr val="tx1"/>
                </a:solidFill>
                <a:effectLst/>
              </a:rPr>
              <a:t>Remediate</a:t>
            </a:r>
          </a:p>
          <a:p>
            <a:pPr lvl="0"/>
            <a:r>
              <a:rPr lang="en-GB" sz="2800" kern="1200" noProof="0" dirty="0" smtClean="0">
                <a:solidFill>
                  <a:schemeClr val="tx1"/>
                </a:solidFill>
                <a:effectLst/>
              </a:rPr>
              <a:t>Create compliance </a:t>
            </a:r>
            <a:r>
              <a:rPr lang="en-GB" sz="2800" kern="1200" noProof="0" dirty="0" err="1" smtClean="0">
                <a:solidFill>
                  <a:schemeClr val="tx1"/>
                </a:solidFill>
                <a:effectLst/>
              </a:rPr>
              <a:t>artifacts</a:t>
            </a:r>
            <a:r>
              <a:rPr lang="en-GB" sz="2800" kern="1200" noProof="0" dirty="0" smtClean="0">
                <a:solidFill>
                  <a:schemeClr val="tx1"/>
                </a:solidFill>
                <a:effectLst/>
              </a:rPr>
              <a:t> (to ensure compliance)</a:t>
            </a:r>
          </a:p>
        </p:txBody>
      </p:sp>
    </p:spTree>
    <p:extLst>
      <p:ext uri="{BB962C8B-B14F-4D97-AF65-F5344CB8AC3E}">
        <p14:creationId xmlns:p14="http://schemas.microsoft.com/office/powerpoint/2010/main" val="13743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gathering and documenting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the licence of your “product” (entire bundle of created components) or “project” (one program or standalone component), if set</a:t>
            </a:r>
          </a:p>
          <a:p>
            <a:r>
              <a:rPr lang="en-GB" sz="1400" noProof="0" dirty="0" smtClean="0"/>
              <a:t>Create an open-source inventory of used components</a:t>
            </a:r>
          </a:p>
          <a:p>
            <a:r>
              <a:rPr lang="en-GB" sz="1400" noProof="0" dirty="0" smtClean="0"/>
              <a:t>Detect vulnerable open-source components (to remove or replace)</a:t>
            </a:r>
          </a:p>
          <a:p>
            <a:r>
              <a:rPr lang="en-GB" sz="1400" noProof="0" dirty="0" smtClean="0"/>
              <a:t>Identify outdated open-source libraries (to replace?)</a:t>
            </a:r>
          </a:p>
          <a:p>
            <a:r>
              <a:rPr lang="en-GB" sz="1400" noProof="0" dirty="0" smtClean="0"/>
              <a:t>Identify licences of used components (in-licenses)</a:t>
            </a:r>
          </a:p>
          <a:p>
            <a:r>
              <a:rPr lang="en-GB" sz="1400" noProof="0" dirty="0" smtClean="0"/>
              <a:t>Clarify ambiguities or doubts</a:t>
            </a:r>
          </a:p>
          <a:p>
            <a:pPr lvl="1"/>
            <a:r>
              <a:rPr lang="en-GB" sz="1200" noProof="0" dirty="0" smtClean="0"/>
              <a:t>A tool may not be able to properly identify a license – in </a:t>
            </a:r>
            <a:r>
              <a:rPr lang="en-GB" sz="1200" noProof="0" dirty="0" err="1" smtClean="0"/>
              <a:t>WhiteSource</a:t>
            </a:r>
            <a:r>
              <a:rPr lang="en-GB" sz="1200" noProof="0" dirty="0" smtClean="0"/>
              <a:t>, some are suspect or ambiguous</a:t>
            </a:r>
          </a:p>
          <a:p>
            <a:pPr lvl="1"/>
            <a:r>
              <a:rPr lang="en-GB" sz="1200" noProof="0" dirty="0" smtClean="0"/>
              <a:t>Information about applied license may be false, unclear or contradictory</a:t>
            </a:r>
          </a:p>
          <a:p>
            <a:pPr lvl="1"/>
            <a:r>
              <a:rPr lang="en-GB" sz="1200" noProof="0" dirty="0" smtClean="0"/>
              <a:t>Some licences may be recognized under several names</a:t>
            </a:r>
          </a:p>
          <a:p>
            <a:pPr lvl="1"/>
            <a:r>
              <a:rPr lang="en-GB" sz="1200" noProof="0" dirty="0" smtClean="0"/>
              <a:t>Some (permissive) licences (BSD, Artistic …) have unnumbered variants or are sometimes edited by authors</a:t>
            </a:r>
          </a:p>
          <a:p>
            <a:pPr lvl="1"/>
            <a:r>
              <a:rPr lang="en-GB" sz="1200" noProof="0" dirty="0" smtClean="0"/>
              <a:t>Applicability of “or later” may be unclear or even edited in the licence text</a:t>
            </a:r>
          </a:p>
          <a:p>
            <a:r>
              <a:rPr lang="en-GB" sz="1400" noProof="0" dirty="0" smtClean="0"/>
              <a:t>Document gathered information – </a:t>
            </a:r>
            <a:r>
              <a:rPr lang="en-GB" sz="1400" noProof="0" dirty="0" err="1" smtClean="0"/>
              <a:t>WhiteSource</a:t>
            </a:r>
            <a:r>
              <a:rPr lang="en-GB" sz="1400" noProof="0" dirty="0" smtClean="0"/>
              <a:t> does the above this through reports, UI and data exports</a:t>
            </a:r>
          </a:p>
          <a:p>
            <a:r>
              <a:rPr lang="en-GB" sz="1400" noProof="0" dirty="0" smtClean="0"/>
              <a:t>Document your decisions </a:t>
            </a:r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(some may be refined during remediation)</a:t>
            </a:r>
          </a:p>
        </p:txBody>
      </p:sp>
    </p:spTree>
    <p:extLst>
      <p:ext uri="{BB962C8B-B14F-4D97-AF65-F5344CB8AC3E}">
        <p14:creationId xmlns:p14="http://schemas.microsoft.com/office/powerpoint/2010/main" val="26993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Remediation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a product/project licence (out-licence) compatible with key dependencies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Initial improvements</a:t>
            </a:r>
          </a:p>
          <a:p>
            <a:pPr lvl="1"/>
            <a:r>
              <a:rPr lang="en-GB" sz="1200" noProof="0" dirty="0"/>
              <a:t>Remedy vulnerable open source components</a:t>
            </a:r>
          </a:p>
          <a:p>
            <a:pPr lvl="1"/>
            <a:r>
              <a:rPr lang="en-GB" sz="1200" noProof="0" dirty="0"/>
              <a:t>Update outdated open-source </a:t>
            </a:r>
            <a:r>
              <a:rPr lang="en-GB" sz="1200" noProof="0" dirty="0" smtClean="0"/>
              <a:t>libraries (where possible)</a:t>
            </a:r>
            <a:endParaRPr lang="en-GB" sz="1200" noProof="0" dirty="0"/>
          </a:p>
          <a:p>
            <a:pPr lvl="1"/>
            <a:r>
              <a:rPr lang="en-GB" sz="1200" noProof="0" dirty="0"/>
              <a:t>Ask component authors to clarify their licence or to relicense</a:t>
            </a:r>
          </a:p>
          <a:p>
            <a:pPr lvl="1"/>
            <a:r>
              <a:rPr lang="en-GB" sz="1200" noProof="0" dirty="0"/>
              <a:t>Pay for the required proprietarily licensed software</a:t>
            </a:r>
          </a:p>
          <a:p>
            <a:pPr lvl="1"/>
            <a:r>
              <a:rPr lang="en-GB" sz="1200" noProof="0" dirty="0"/>
              <a:t>Choose among dual licences of components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remaining incompatible licences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Decide what to do with components that use these licences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Remove (component and corresponding functionality) if not necessary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Replace with an existing equivalent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Move to server-side (central service)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your replacement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Enforce open source license compliance (e.g., provide all required compliance </a:t>
            </a:r>
            <a:r>
              <a:rPr lang="en-GB" sz="14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artifacts</a:t>
            </a:r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Accept some risks</a:t>
            </a:r>
          </a:p>
        </p:txBody>
      </p:sp>
    </p:spTree>
    <p:extLst>
      <p:ext uri="{BB962C8B-B14F-4D97-AF65-F5344CB8AC3E}">
        <p14:creationId xmlns:p14="http://schemas.microsoft.com/office/powerpoint/2010/main" val="395751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Checking of licence compatibility with </a:t>
            </a:r>
            <a:r>
              <a:rPr lang="en-GB" sz="3200" b="1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approach is still primarily based on (commercially oriented) Copyright Risk Score. It also quantifies the related</a:t>
            </a:r>
          </a:p>
          <a:p>
            <a:pPr lvl="1"/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Copyleft (no, partial, full)</a:t>
            </a:r>
          </a:p>
          <a:p>
            <a:pPr lvl="1"/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Linking (non-viral, dynamic, viral)</a:t>
            </a:r>
          </a:p>
          <a:p>
            <a:pPr lvl="0"/>
            <a:r>
              <a:rPr lang="en-GB" sz="3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also Patent &amp; Royalty Risk Score and related</a:t>
            </a:r>
            <a:endParaRPr lang="en-GB" sz="3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GB" sz="28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Royalty Free (yes, conditional, no)</a:t>
            </a:r>
            <a:endParaRPr lang="en-GB" sz="28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gradually moving toward OSS license compatibility checks </a:t>
            </a:r>
          </a:p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Manual analysis is always an option – some decision making and remediation are needed anyway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569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noProof="0" dirty="0" smtClean="0"/>
              <a:t>GN WP9 T2 </a:t>
            </a:r>
            <a:r>
              <a:rPr lang="en-GB" sz="3200" b="1" noProof="0" dirty="0" err="1" smtClean="0"/>
              <a:t>WhiteSource</a:t>
            </a:r>
            <a:r>
              <a:rPr lang="en-GB" sz="3200" b="1" noProof="0" dirty="0" smtClean="0"/>
              <a:t> scan service</a:t>
            </a:r>
            <a:endParaRPr lang="en-GB" sz="3200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i="1" noProof="0" dirty="0" err="1" smtClean="0"/>
              <a:t>WhiteSource</a:t>
            </a:r>
            <a:r>
              <a:rPr lang="en-GB" sz="1600" b="1" i="1" noProof="0" dirty="0" smtClean="0"/>
              <a:t> setup assistance</a:t>
            </a:r>
          </a:p>
          <a:p>
            <a:r>
              <a:rPr lang="en-GB" sz="1400" noProof="0" dirty="0" smtClean="0"/>
              <a:t>Mandatory first step - set up a product in </a:t>
            </a:r>
            <a:r>
              <a:rPr lang="en-GB" sz="1400" noProof="0" dirty="0" err="1" smtClean="0"/>
              <a:t>WhiteSource</a:t>
            </a:r>
            <a:r>
              <a:rPr lang="en-GB" sz="1400" noProof="0" dirty="0" smtClean="0"/>
              <a:t> tool</a:t>
            </a:r>
          </a:p>
          <a:p>
            <a:r>
              <a:rPr lang="en-GB" sz="1400" noProof="0" dirty="0" smtClean="0"/>
              <a:t>Inventory of product parts, other libraries and components of a software project</a:t>
            </a:r>
          </a:p>
          <a:p>
            <a:r>
              <a:rPr lang="en-GB" sz="1400" noProof="0" dirty="0" smtClean="0"/>
              <a:t>Insight into the status of libraries (if they are outdated or vulnerable)</a:t>
            </a:r>
          </a:p>
          <a:p>
            <a:r>
              <a:rPr lang="en-GB" sz="1400" noProof="0" dirty="0" smtClean="0"/>
              <a:t>Licences of used components</a:t>
            </a:r>
          </a:p>
          <a:p>
            <a:r>
              <a:rPr lang="en-GB" sz="1400" noProof="0" dirty="0" smtClean="0"/>
              <a:t>Initial data for licence selection and licence compliance analysis</a:t>
            </a:r>
          </a:p>
          <a:p>
            <a:pPr marL="0" indent="0">
              <a:buNone/>
            </a:pPr>
            <a:r>
              <a:rPr lang="en-GB" sz="1600" b="1" i="1" noProof="0" dirty="0" err="1" smtClean="0"/>
              <a:t>WhiteSource</a:t>
            </a:r>
            <a:r>
              <a:rPr lang="en-GB" sz="1600" b="1" i="1" noProof="0" dirty="0" smtClean="0"/>
              <a:t> scan analysis</a:t>
            </a:r>
          </a:p>
          <a:p>
            <a:r>
              <a:rPr lang="en-GB" sz="1400" noProof="0" dirty="0" smtClean="0"/>
              <a:t>Rescan - update of components and licences after changes in the project</a:t>
            </a:r>
          </a:p>
          <a:p>
            <a:r>
              <a:rPr lang="en-GB" sz="1400" noProof="0" dirty="0" smtClean="0"/>
              <a:t>Aligning </a:t>
            </a:r>
            <a:r>
              <a:rPr lang="en-GB" sz="1400" noProof="0" dirty="0" err="1" smtClean="0"/>
              <a:t>WhiteSource</a:t>
            </a:r>
            <a:r>
              <a:rPr lang="en-GB" sz="1400" noProof="0" dirty="0" smtClean="0"/>
              <a:t> licence settings with intended or actual licensing policy </a:t>
            </a:r>
          </a:p>
          <a:p>
            <a:r>
              <a:rPr lang="en-GB" sz="1400" noProof="0" dirty="0" smtClean="0"/>
              <a:t>Help in interpretation of obtained results</a:t>
            </a:r>
          </a:p>
          <a:p>
            <a:r>
              <a:rPr lang="en-GB" sz="1400" noProof="0" dirty="0" smtClean="0"/>
              <a:t>More than one scan is usually necessary until all parameters and libraries are adjusted</a:t>
            </a:r>
          </a:p>
        </p:txBody>
      </p:sp>
    </p:spTree>
    <p:extLst>
      <p:ext uri="{BB962C8B-B14F-4D97-AF65-F5344CB8AC3E}">
        <p14:creationId xmlns:p14="http://schemas.microsoft.com/office/powerpoint/2010/main" val="5971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pl" sz="3200" b="1" dirty="0">
                <a:latin typeface="+mn-lt"/>
              </a:rPr>
              <a:t>Scanning a software product/project with WhiteSource</a:t>
            </a:r>
            <a:endParaRPr sz="3200" b="1" dirty="0">
              <a:latin typeface="+mn-lt"/>
            </a:endParaRPr>
          </a:p>
        </p:txBody>
      </p:sp>
      <p:sp>
        <p:nvSpPr>
          <p:cNvPr id="130" name="Google Shape;130;p2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5306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l" sz="2400" dirty="0"/>
              <a:t>Service flow and interaction between the participating teams</a:t>
            </a:r>
            <a:endParaRPr sz="2400" dirty="0"/>
          </a:p>
          <a:p>
            <a:pPr marL="342900" lvl="0" indent="-35306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l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Scanning a software project </a:t>
            </a:r>
            <a:r>
              <a:rPr lang="pl" sz="2400" dirty="0"/>
              <a:t>with</a:t>
            </a:r>
            <a:r>
              <a:rPr lang="pl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WhiteSource in practice (</a:t>
            </a:r>
            <a:r>
              <a:rPr lang="pl" sz="2400" i="1" dirty="0"/>
              <a:t>video</a:t>
            </a:r>
            <a:r>
              <a:rPr lang="pl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400" dirty="0"/>
          </a:p>
          <a:p>
            <a:pPr marL="342900" lvl="0" indent="-353060" algn="l" rtl="0">
              <a:spcBef>
                <a:spcPts val="448"/>
              </a:spcBef>
              <a:spcAft>
                <a:spcPts val="0"/>
              </a:spcAft>
              <a:buSzPts val="2400"/>
              <a:buChar char="•"/>
            </a:pPr>
            <a:r>
              <a:rPr lang="pl" sz="2400" dirty="0"/>
              <a:t>Updating a scan to a new version of the project and automation of that process with CI tools</a:t>
            </a:r>
            <a:endParaRPr sz="2400" dirty="0"/>
          </a:p>
          <a:p>
            <a:pPr marL="342900" lvl="0" indent="-353060" algn="l" rtl="0">
              <a:spcBef>
                <a:spcPts val="448"/>
              </a:spcBef>
              <a:spcAft>
                <a:spcPts val="0"/>
              </a:spcAft>
              <a:buSzPts val="2400"/>
              <a:buChar char="•"/>
            </a:pPr>
            <a:r>
              <a:rPr lang="pl" sz="2400" dirty="0"/>
              <a:t>Integration of the project in Software Catalogue with WhiteSource (</a:t>
            </a:r>
            <a:r>
              <a:rPr lang="pl" sz="2400" i="1" dirty="0"/>
              <a:t>video</a:t>
            </a:r>
            <a:r>
              <a:rPr lang="pl" sz="2400" dirty="0" smtClean="0"/>
              <a:t>)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41570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96815" y="1274693"/>
            <a:ext cx="7025889" cy="8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2000" b="1" dirty="0" err="1">
                <a:solidFill>
                  <a:srgbClr val="F9F9F9"/>
                </a:solidFill>
                <a:latin typeface="+mn-lt"/>
              </a:rPr>
              <a:t>Licence</a:t>
            </a:r>
            <a:r>
              <a:rPr lang="en-US" sz="2000" b="1" dirty="0">
                <a:solidFill>
                  <a:srgbClr val="F9F9F9"/>
                </a:solidFill>
                <a:latin typeface="+mn-lt"/>
              </a:rPr>
              <a:t> Analysis with </a:t>
            </a:r>
            <a:r>
              <a:rPr lang="en-US" sz="2000" b="1" dirty="0" err="1" smtClean="0">
                <a:solidFill>
                  <a:srgbClr val="F9F9F9"/>
                </a:solidFill>
                <a:latin typeface="+mn-lt"/>
              </a:rPr>
              <a:t>WhiteSource</a:t>
            </a:r>
            <a:endParaRPr lang="en-US" sz="2000" b="1" dirty="0" smtClean="0">
              <a:solidFill>
                <a:srgbClr val="F9F9F9"/>
              </a:solidFill>
              <a:latin typeface="+mn-lt"/>
            </a:endParaRPr>
          </a:p>
          <a:p>
            <a:r>
              <a:rPr lang="en-US" sz="3200" b="1" dirty="0" smtClean="0">
                <a:solidFill>
                  <a:srgbClr val="F9F9F9"/>
                </a:solidFill>
                <a:latin typeface="+mn-lt"/>
              </a:rPr>
              <a:t>Next </a:t>
            </a:r>
            <a:r>
              <a:rPr lang="en-US" sz="3200" b="1" dirty="0">
                <a:solidFill>
                  <a:srgbClr val="F9F9F9"/>
                </a:solidFill>
                <a:latin typeface="+mn-lt"/>
              </a:rPr>
              <a:t>steps in GÉANT IPR management </a:t>
            </a:r>
            <a:endParaRPr lang="en-GB" sz="3200" b="1" dirty="0">
              <a:solidFill>
                <a:srgbClr val="F9F9F9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96816" y="2421458"/>
            <a:ext cx="5251754" cy="94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2000" b="1" dirty="0">
                <a:solidFill>
                  <a:schemeClr val="bg1"/>
                </a:solidFill>
                <a:latin typeface="+mn-lt"/>
              </a:rPr>
              <a:t>Magdalena Rzaca, GDPR &amp; IPR Legal 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Advisor, 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96815" y="3195472"/>
            <a:ext cx="2642678" cy="77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March 2022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B1A1FAA-A381-CC49-9897-0B4EF123E3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15" y="638864"/>
            <a:ext cx="986499" cy="5612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E0BFCA5-3CF4-684B-B047-4F9067D0CC2B}"/>
              </a:ext>
            </a:extLst>
          </p:cNvPr>
          <p:cNvSpPr txBox="1"/>
          <p:nvPr/>
        </p:nvSpPr>
        <p:spPr>
          <a:xfrm>
            <a:off x="1820918" y="4674476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C503E3F-D716-274C-BE27-1E0D1E76907F}"/>
              </a:ext>
            </a:extLst>
          </p:cNvPr>
          <p:cNvSpPr txBox="1"/>
          <p:nvPr/>
        </p:nvSpPr>
        <p:spPr>
          <a:xfrm>
            <a:off x="1347952" y="4658711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0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Agenda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OSS and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services in the context of GÉANT IPR management (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Branko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Marovi</a:t>
            </a:r>
            <a:r>
              <a:rPr lang="en-GB" noProof="0" dirty="0" err="1" smtClean="0"/>
              <a:t>ć</a:t>
            </a:r>
            <a:r>
              <a:rPr lang="en-GB" noProof="0" dirty="0" smtClean="0"/>
              <a:t>, </a:t>
            </a:r>
            <a:r>
              <a:rPr lang="en-GB" noProof="0" dirty="0" err="1" smtClean="0"/>
              <a:t>UoB</a:t>
            </a:r>
            <a:r>
              <a:rPr lang="en-GB" noProof="0" dirty="0" smtClean="0"/>
              <a:t>/AMRES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 a software product/project with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(Tomasz Weiss, PSNC)</a:t>
            </a:r>
          </a:p>
          <a:p>
            <a:r>
              <a:rPr lang="en-GB" noProof="0" dirty="0" smtClean="0"/>
              <a:t>Reviewing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interpreting the results of a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analysis (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Milica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</a:t>
            </a:r>
            <a:r>
              <a:rPr lang="en-GB" noProof="0" dirty="0" err="1" smtClean="0"/>
              <a:t>ć</a:t>
            </a:r>
            <a:r>
              <a:rPr lang="en-GB" noProof="0" dirty="0" smtClean="0"/>
              <a:t>, </a:t>
            </a:r>
            <a:r>
              <a:rPr lang="en-GB" noProof="0" dirty="0" err="1" smtClean="0"/>
              <a:t>UoB</a:t>
            </a:r>
            <a:r>
              <a:rPr lang="en-GB" noProof="0" dirty="0" smtClean="0"/>
              <a:t>/AMRES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steps in GÉANT IPR management</a:t>
            </a:r>
            <a:r>
              <a:rPr lang="en-GB" noProof="0" dirty="0" smtClean="0"/>
              <a:t> (Magdalena </a:t>
            </a:r>
            <a:r>
              <a:rPr lang="en-GB" noProof="0" dirty="0" err="1" smtClean="0"/>
              <a:t>Rzaca</a:t>
            </a:r>
            <a:r>
              <a:rPr lang="en-GB" noProof="0" dirty="0" smtClean="0"/>
              <a:t>, GÉANT)</a:t>
            </a:r>
            <a:endParaRPr lang="en-GB" sz="3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noProof="0" dirty="0" smtClean="0"/>
          </a:p>
          <a:p>
            <a:pPr lvl="1"/>
            <a:r>
              <a:rPr lang="en-GB" noProof="0" dirty="0" smtClean="0">
                <a:solidFill>
                  <a:srgbClr val="0070C0"/>
                </a:solidFill>
              </a:rPr>
              <a:t>Post your questions in the chat, which will be answered at the end of each part</a:t>
            </a:r>
          </a:p>
          <a:p>
            <a:pPr lvl="1"/>
            <a:r>
              <a:rPr lang="en-GB" noProof="0" dirty="0" smtClean="0">
                <a:solidFill>
                  <a:srgbClr val="0070C0"/>
                </a:solidFill>
              </a:rPr>
              <a:t>Comment now or after the webinar in the Miro canvas, so we could address your needs in the future</a:t>
            </a:r>
            <a:endParaRPr lang="en-GB" sz="2800" kern="1200" noProof="0" dirty="0" smtClean="0"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40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9638" y="834491"/>
            <a:ext cx="5365368" cy="4034876"/>
          </a:xfrm>
          <a:custGeom>
            <a:avLst/>
            <a:gdLst>
              <a:gd name="connsiteX0" fmla="*/ 0 w 6976024"/>
              <a:gd name="connsiteY0" fmla="*/ 0 h 5367135"/>
              <a:gd name="connsiteX1" fmla="*/ 6976024 w 6976024"/>
              <a:gd name="connsiteY1" fmla="*/ 0 h 5367135"/>
              <a:gd name="connsiteX2" fmla="*/ 6976024 w 6976024"/>
              <a:gd name="connsiteY2" fmla="*/ 5367135 h 5367135"/>
              <a:gd name="connsiteX3" fmla="*/ 0 w 6976024"/>
              <a:gd name="connsiteY3" fmla="*/ 5367135 h 5367135"/>
              <a:gd name="connsiteX4" fmla="*/ 0 w 6976024"/>
              <a:gd name="connsiteY4" fmla="*/ 0 h 5367135"/>
              <a:gd name="connsiteX0" fmla="*/ 0 w 7153824"/>
              <a:gd name="connsiteY0" fmla="*/ 0 h 5379835"/>
              <a:gd name="connsiteX1" fmla="*/ 6976024 w 7153824"/>
              <a:gd name="connsiteY1" fmla="*/ 0 h 5379835"/>
              <a:gd name="connsiteX2" fmla="*/ 7153824 w 7153824"/>
              <a:gd name="connsiteY2" fmla="*/ 5379835 h 5379835"/>
              <a:gd name="connsiteX3" fmla="*/ 0 w 7153824"/>
              <a:gd name="connsiteY3" fmla="*/ 5367135 h 5379835"/>
              <a:gd name="connsiteX4" fmla="*/ 0 w 7153824"/>
              <a:gd name="connsiteY4" fmla="*/ 0 h 537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3824" h="5379835">
                <a:moveTo>
                  <a:pt x="0" y="0"/>
                </a:moveTo>
                <a:lnTo>
                  <a:pt x="6976024" y="0"/>
                </a:lnTo>
                <a:lnTo>
                  <a:pt x="7153824" y="5379835"/>
                </a:lnTo>
                <a:lnTo>
                  <a:pt x="0" y="5367135"/>
                </a:lnTo>
                <a:lnTo>
                  <a:pt x="0" y="0"/>
                </a:lnTo>
                <a:close/>
              </a:path>
            </a:pathLst>
          </a:custGeom>
          <a:solidFill>
            <a:srgbClr val="1F417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99638" y="417009"/>
            <a:ext cx="5232018" cy="443984"/>
          </a:xfrm>
          <a:custGeom>
            <a:avLst/>
            <a:gdLst>
              <a:gd name="connsiteX0" fmla="*/ 0 w 6976024"/>
              <a:gd name="connsiteY0" fmla="*/ 0 h 591979"/>
              <a:gd name="connsiteX1" fmla="*/ 6976024 w 6976024"/>
              <a:gd name="connsiteY1" fmla="*/ 0 h 591979"/>
              <a:gd name="connsiteX2" fmla="*/ 6976024 w 6976024"/>
              <a:gd name="connsiteY2" fmla="*/ 591979 h 591979"/>
              <a:gd name="connsiteX3" fmla="*/ 0 w 6976024"/>
              <a:gd name="connsiteY3" fmla="*/ 591979 h 591979"/>
              <a:gd name="connsiteX4" fmla="*/ 0 w 6976024"/>
              <a:gd name="connsiteY4" fmla="*/ 0 h 591979"/>
              <a:gd name="connsiteX0" fmla="*/ 0 w 6976024"/>
              <a:gd name="connsiteY0" fmla="*/ 0 h 591979"/>
              <a:gd name="connsiteX1" fmla="*/ 6518824 w 6976024"/>
              <a:gd name="connsiteY1" fmla="*/ 0 h 591979"/>
              <a:gd name="connsiteX2" fmla="*/ 6976024 w 6976024"/>
              <a:gd name="connsiteY2" fmla="*/ 591979 h 591979"/>
              <a:gd name="connsiteX3" fmla="*/ 0 w 6976024"/>
              <a:gd name="connsiteY3" fmla="*/ 591979 h 591979"/>
              <a:gd name="connsiteX4" fmla="*/ 0 w 6976024"/>
              <a:gd name="connsiteY4" fmla="*/ 0 h 5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6024" h="591979">
                <a:moveTo>
                  <a:pt x="0" y="0"/>
                </a:moveTo>
                <a:lnTo>
                  <a:pt x="6518824" y="0"/>
                </a:lnTo>
                <a:lnTo>
                  <a:pt x="6976024" y="591979"/>
                </a:lnTo>
                <a:lnTo>
                  <a:pt x="0" y="591979"/>
                </a:lnTo>
                <a:lnTo>
                  <a:pt x="0" y="0"/>
                </a:lnTo>
                <a:close/>
              </a:path>
            </a:pathLst>
          </a:custGeom>
          <a:solidFill>
            <a:srgbClr val="FFDD7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 dirty="0">
              <a:solidFill>
                <a:srgbClr val="FFDD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986" y="445583"/>
            <a:ext cx="423979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2100" b="1" cap="all" dirty="0">
                <a:solidFill>
                  <a:srgbClr val="1F4270"/>
                </a:solidFill>
              </a:rPr>
              <a:t>IPR Policy update - overview</a:t>
            </a:r>
            <a:endParaRPr lang="en-GB" sz="2100" cap="all" dirty="0">
              <a:solidFill>
                <a:srgbClr val="1F427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986" y="1231032"/>
            <a:ext cx="5232018" cy="35009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US" b="1" dirty="0" smtClean="0">
                <a:solidFill>
                  <a:schemeClr val="bg1"/>
                </a:solidFill>
              </a:rPr>
              <a:t>Updating </a:t>
            </a:r>
            <a:r>
              <a:rPr lang="en-US" b="1" dirty="0">
                <a:solidFill>
                  <a:schemeClr val="bg1"/>
                </a:solidFill>
              </a:rPr>
              <a:t>the IPR Policy text: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US" b="1" dirty="0">
                <a:solidFill>
                  <a:schemeClr val="bg1"/>
                </a:solidFill>
              </a:rPr>
              <a:t>- </a:t>
            </a:r>
            <a:r>
              <a:rPr lang="en-US" b="1" dirty="0" smtClean="0">
                <a:solidFill>
                  <a:schemeClr val="bg1"/>
                </a:solidFill>
              </a:rPr>
              <a:t>Further </a:t>
            </a:r>
            <a:r>
              <a:rPr lang="en-US" b="1" dirty="0">
                <a:solidFill>
                  <a:schemeClr val="bg1"/>
                </a:solidFill>
              </a:rPr>
              <a:t>update will be provided in mid March 2022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US" b="1" dirty="0" smtClean="0">
                <a:solidFill>
                  <a:schemeClr val="bg1"/>
                </a:solidFill>
              </a:rPr>
              <a:t>Focus </a:t>
            </a:r>
            <a:r>
              <a:rPr lang="en-US" b="1" dirty="0">
                <a:solidFill>
                  <a:schemeClr val="bg1"/>
                </a:solidFill>
              </a:rPr>
              <a:t>on </a:t>
            </a:r>
            <a:r>
              <a:rPr lang="en-US" b="1" dirty="0" err="1">
                <a:solidFill>
                  <a:schemeClr val="bg1"/>
                </a:solidFill>
              </a:rPr>
              <a:t>licence</a:t>
            </a:r>
            <a:r>
              <a:rPr lang="en-US" b="1" dirty="0">
                <a:solidFill>
                  <a:schemeClr val="bg1"/>
                </a:solidFill>
              </a:rPr>
              <a:t> compliance: 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- </a:t>
            </a:r>
            <a:r>
              <a:rPr lang="en-GB" b="1" dirty="0">
                <a:solidFill>
                  <a:schemeClr val="bg1"/>
                </a:solidFill>
              </a:rPr>
              <a:t>Use of tools to ensure that we have adequate due diligence in place to ensure the cooperation 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Providing </a:t>
            </a:r>
            <a:r>
              <a:rPr lang="en-GB" b="1" dirty="0">
                <a:solidFill>
                  <a:schemeClr val="bg1"/>
                </a:solidFill>
              </a:rPr>
              <a:t>IPR training: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GB" b="1" dirty="0" smtClean="0">
                <a:solidFill>
                  <a:schemeClr val="bg1"/>
                </a:solidFill>
              </a:rPr>
              <a:t>- On 17.02.22 </a:t>
            </a:r>
            <a:r>
              <a:rPr lang="en-GB" b="1" dirty="0">
                <a:solidFill>
                  <a:schemeClr val="bg1"/>
                </a:solidFill>
              </a:rPr>
              <a:t>there was training focused </a:t>
            </a:r>
            <a:r>
              <a:rPr lang="en-GB" b="1" dirty="0" smtClean="0">
                <a:solidFill>
                  <a:schemeClr val="bg1"/>
                </a:solidFill>
              </a:rPr>
              <a:t>on licensing </a:t>
            </a:r>
            <a:r>
              <a:rPr lang="en-GB" b="1" dirty="0">
                <a:solidFill>
                  <a:schemeClr val="bg1"/>
                </a:solidFill>
              </a:rPr>
              <a:t>in OSS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- Further trainings </a:t>
            </a:r>
            <a:r>
              <a:rPr lang="en-GB" b="1" dirty="0" smtClean="0">
                <a:solidFill>
                  <a:schemeClr val="bg1"/>
                </a:solidFill>
              </a:rPr>
              <a:t>are being prepared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Graphic 2" descr="List with solid fill">
            <a:extLst>
              <a:ext uri="{FF2B5EF4-FFF2-40B4-BE49-F238E27FC236}">
                <a16:creationId xmlns:a16="http://schemas.microsoft.com/office/drawing/2014/main" xmlns="" id="{B69DB447-1063-8840-8FBE-208C8E12C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94352" y="856483"/>
            <a:ext cx="2459594" cy="245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2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noProof="0" dirty="0"/>
              <a:t>Where from 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en-GB" sz="2400" noProof="0" dirty="0" smtClean="0"/>
              <a:t>Your comments and needs on the </a:t>
            </a:r>
            <a:r>
              <a:rPr lang="en-GB" sz="2400" b="1" noProof="0" dirty="0" smtClean="0"/>
              <a:t>Miro board</a:t>
            </a:r>
            <a:r>
              <a:rPr lang="en-GB" sz="2400" noProof="0" dirty="0" smtClean="0"/>
              <a:t>, </a:t>
            </a:r>
            <a:r>
              <a:rPr lang="en-GB" sz="2400" u="sng" noProof="0" dirty="0" smtClean="0">
                <a:hlinkClick r:id="rId2"/>
              </a:rPr>
              <a:t>https://miro.com/app/board/uXjVONtFjbY=/</a:t>
            </a:r>
            <a:endParaRPr lang="en-GB" sz="2400" noProof="0" dirty="0" smtClean="0"/>
          </a:p>
          <a:p>
            <a:pPr fontAlgn="base"/>
            <a:r>
              <a:rPr lang="en-GB" sz="2400" b="1" noProof="0" dirty="0" smtClean="0"/>
              <a:t>Request a </a:t>
            </a:r>
            <a:r>
              <a:rPr lang="en-GB" sz="2400" b="1" noProof="0" dirty="0" err="1" smtClean="0"/>
              <a:t>WhiteSource</a:t>
            </a:r>
            <a:r>
              <a:rPr lang="en-GB" sz="2400" b="1" noProof="0" dirty="0" smtClean="0"/>
              <a:t> scan</a:t>
            </a:r>
            <a:r>
              <a:rPr lang="en-GB" sz="2400" noProof="0" dirty="0" smtClean="0"/>
              <a:t>, </a:t>
            </a:r>
            <a:r>
              <a:rPr lang="en-GB" sz="2400" u="sng" noProof="0" dirty="0" smtClean="0">
                <a:hlinkClick r:id="rId3"/>
              </a:rPr>
              <a:t>https://wiki.geant.org/display/gn43wp9/Client+guide+for+the+WhiteSource+Setup+Assistance</a:t>
            </a:r>
            <a:endParaRPr lang="en-GB" sz="2400" noProof="0" dirty="0" smtClean="0"/>
          </a:p>
          <a:p>
            <a:pPr marL="0" indent="0">
              <a:buNone/>
            </a:pPr>
            <a:r>
              <a:rPr lang="en-GB" sz="2400" noProof="0" dirty="0" smtClean="0"/>
              <a:t/>
            </a:r>
            <a:br>
              <a:rPr lang="en-GB" sz="2400" noProof="0" dirty="0" smtClean="0"/>
            </a:br>
            <a:r>
              <a:rPr lang="en-GB" sz="2400" noProof="0" dirty="0" smtClean="0"/>
              <a:t>Resources</a:t>
            </a:r>
            <a:endParaRPr lang="en-GB" sz="2400" noProof="0" dirty="0" smtClean="0">
              <a:effectLst/>
            </a:endParaRPr>
          </a:p>
          <a:p>
            <a:pPr fontAlgn="base"/>
            <a:r>
              <a:rPr lang="en-GB" sz="2400" b="1" noProof="0" dirty="0" smtClean="0"/>
              <a:t>Open Source Licensing and Compliance workshop</a:t>
            </a:r>
            <a:r>
              <a:rPr lang="en-GB" sz="2400" noProof="0" dirty="0" smtClean="0"/>
              <a:t> recording and slides,</a:t>
            </a:r>
            <a:br>
              <a:rPr lang="en-GB" sz="2400" noProof="0" dirty="0" smtClean="0"/>
            </a:br>
            <a:r>
              <a:rPr lang="en-GB" sz="2400" u="sng" noProof="0" dirty="0" smtClean="0">
                <a:hlinkClick r:id="rId4"/>
              </a:rPr>
              <a:t>https://e-academy.geant.org/moodle/course/view.php?id=214</a:t>
            </a:r>
            <a:endParaRPr lang="en-GB" sz="2400" noProof="0" dirty="0" smtClean="0"/>
          </a:p>
          <a:p>
            <a:pPr fontAlgn="base"/>
            <a:r>
              <a:rPr lang="en-GB" sz="2400" noProof="0" dirty="0" smtClean="0"/>
              <a:t>WP9T2 wiki on </a:t>
            </a:r>
            <a:r>
              <a:rPr lang="en-GB" sz="2400" b="1" noProof="0" dirty="0" smtClean="0"/>
              <a:t>licensing</a:t>
            </a:r>
            <a:r>
              <a:rPr lang="en-GB" sz="2400" noProof="0" dirty="0" smtClean="0"/>
              <a:t> and </a:t>
            </a:r>
            <a:r>
              <a:rPr lang="en-GB" sz="2400" b="1" noProof="0" dirty="0" smtClean="0"/>
              <a:t>materials from this webinar</a:t>
            </a:r>
            <a:r>
              <a:rPr lang="en-GB" sz="2400" noProof="0" dirty="0" smtClean="0"/>
              <a:t>, </a:t>
            </a:r>
            <a:r>
              <a:rPr lang="en-GB" sz="2400" noProof="0" dirty="0" smtClean="0">
                <a:hlinkClick r:id="rId5"/>
              </a:rPr>
              <a:t>https://wiki.geant.org/display/gn43wp9/General+information+about+OSS+licences</a:t>
            </a:r>
            <a:endParaRPr lang="en-GB" sz="2400" noProof="0" dirty="0" smtClean="0"/>
          </a:p>
          <a:p>
            <a:pPr fontAlgn="base"/>
            <a:r>
              <a:rPr lang="en-GB" sz="2400" noProof="0" dirty="0" smtClean="0"/>
              <a:t>WP9T2 </a:t>
            </a:r>
            <a:r>
              <a:rPr lang="en-GB" sz="2400" b="1" noProof="0" dirty="0" smtClean="0"/>
              <a:t>Best Practice B.6</a:t>
            </a:r>
            <a:r>
              <a:rPr lang="en-GB" sz="2400" noProof="0" dirty="0" smtClean="0"/>
              <a:t>: Verify licences of the used libraries, </a:t>
            </a:r>
            <a:r>
              <a:rPr lang="en-GB" sz="2400" noProof="0" dirty="0" smtClean="0">
                <a:hlinkClick r:id="rId6"/>
              </a:rPr>
              <a:t>https://wiki.geant.org/display/GSD/BP-B.6%3A+Verify+licenses+of+the+used+libraries</a:t>
            </a:r>
            <a:endParaRPr lang="en-GB" sz="2400" noProof="0" dirty="0" smtClean="0"/>
          </a:p>
          <a:p>
            <a:pPr marL="0" indent="0" algn="ctr">
              <a:buNone/>
            </a:pP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sz="6700" b="1" noProof="0" dirty="0" smtClean="0"/>
              <a:t>Thank you!!!</a:t>
            </a:r>
            <a:endParaRPr lang="en-GB" sz="6700" b="1" noProof="0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217" y="23870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 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453217" y="23870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 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3142165" y="4644002"/>
            <a:ext cx="2859671" cy="461665"/>
            <a:chOff x="3131840" y="4644002"/>
            <a:chExt cx="2859671" cy="46166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62CA320-4484-48C9-8ADA-12735EA255B7}"/>
                </a:ext>
              </a:extLst>
            </p:cNvPr>
            <p:cNvSpPr txBox="1"/>
            <p:nvPr/>
          </p:nvSpPr>
          <p:spPr>
            <a:xfrm>
              <a:off x="3643360" y="4644002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600" dirty="0"/>
                <a:t>© GÉANT Association on behalf of the GN4 Phase 3 project (GN4-3).</a:t>
              </a:r>
            </a:p>
            <a:p>
              <a:r>
                <a:rPr lang="en-GB" sz="600" dirty="0"/>
                <a:t>The research leading to these results has received funding from</a:t>
              </a:r>
            </a:p>
            <a:p>
              <a:r>
                <a:rPr lang="en-GB" sz="600" dirty="0"/>
                <a:t>the European Union’s Horizon 2020 research and innovation programme under Grant Agreement No. 856726 (GN4-3).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AE8457D-2E4F-4C8C-832D-4C5A77527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4691186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49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GB" noProof="0" dirty="0" smtClean="0"/>
              <a:t>Please</a:t>
            </a:r>
            <a:br>
              <a:rPr lang="en-GB" noProof="0" dirty="0" smtClean="0"/>
            </a:br>
            <a:r>
              <a:rPr lang="en-GB" noProof="0" dirty="0" smtClean="0"/>
              <a:t>1. Respond to </a:t>
            </a:r>
            <a:r>
              <a:rPr lang="en-GB" dirty="0" smtClean="0"/>
              <a:t>3 questions (now)</a:t>
            </a:r>
            <a:br>
              <a:rPr lang="en-GB" dirty="0" smtClean="0"/>
            </a:br>
            <a:r>
              <a:rPr lang="en-GB" dirty="0" smtClean="0"/>
              <a:t>2. </a:t>
            </a:r>
            <a:r>
              <a:rPr lang="en-GB" noProof="0" dirty="0" smtClean="0"/>
              <a:t>Share your ideas and impressions on the Miro board (now or later)</a:t>
            </a:r>
            <a:br>
              <a:rPr lang="en-GB" noProof="0" dirty="0" smtClean="0"/>
            </a:br>
            <a:r>
              <a:rPr lang="en-GB" noProof="0" dirty="0" smtClean="0">
                <a:hlinkClick r:id="rId3"/>
              </a:rPr>
              <a:t>https://miro.com/app/board/uXjVONtFjbY=/</a:t>
            </a:r>
            <a:endParaRPr lang="en-GB" noProof="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77287"/>
            <a:ext cx="3024336" cy="39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5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noProof="0" dirty="0"/>
              <a:t>Open Source Software</a:t>
            </a:r>
            <a:endParaRPr lang="en-GB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Our work is increasingly dependent on Open Source Software (OSS)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OSS licences keep OSS software alive</a:t>
            </a:r>
          </a:p>
          <a:p>
            <a:r>
              <a:rPr lang="en-GB" noProof="0" dirty="0" smtClean="0"/>
              <a:t>License compliance is important for legal reasons and to ensure better collaboration</a:t>
            </a:r>
            <a:endParaRPr lang="en-GB" sz="3200" kern="1200" noProof="0" dirty="0" smtClean="0">
              <a:solidFill>
                <a:schemeClr val="tx1"/>
              </a:solidFill>
              <a:effectLst/>
            </a:endParaRPr>
          </a:p>
          <a:p>
            <a:r>
              <a:rPr lang="en-GB" noProof="0" dirty="0" smtClean="0"/>
              <a:t>L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icensing considerations are far significant when there is a distribution of software, as OSS licences come with specific conditions</a:t>
            </a:r>
          </a:p>
          <a:p>
            <a:endParaRPr lang="en-GB" sz="3200" kern="1200" noProof="0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GB" noProof="0" dirty="0" smtClean="0"/>
              <a:t>Open Source Licensing and Compliance w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orkshop</a:t>
            </a:r>
            <a:r>
              <a:rPr lang="en-GB" noProof="0" dirty="0" smtClean="0"/>
              <a:t> recording and slides</a:t>
            </a:r>
            <a:br>
              <a:rPr lang="en-GB" noProof="0" dirty="0" smtClean="0"/>
            </a:br>
            <a:r>
              <a:rPr lang="en-GB" noProof="0" dirty="0" smtClean="0">
                <a:hlinkClick r:id="rId2"/>
              </a:rPr>
              <a:t>https://e-academy.geant.org/moodle/course/view.php?id=214</a:t>
            </a:r>
            <a:endParaRPr lang="en-GB" sz="3200" kern="1200" noProof="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0994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OSS conditions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4539952"/>
          </a:xfrm>
        </p:spPr>
        <p:txBody>
          <a:bodyPr>
            <a:normAutofit/>
          </a:bodyPr>
          <a:lstStyle/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Rights/permissions – what you can do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Requirements/obligations – related to behaviour and provisioning of compliance </a:t>
            </a:r>
            <a:r>
              <a:rPr lang="en-GB" sz="14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artifacts</a:t>
            </a:r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(copyright, disclaimer, licence text, notices, relevant source code, build and installation instructions…)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Restrictions/limitations – limits of use or what you must not do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characteristics – typical uses, classification, legal features, origin, community, endorsement…</a:t>
            </a:r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noProof="0" dirty="0"/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noProof="0" dirty="0" smtClean="0"/>
          </a:p>
          <a:p>
            <a:pPr marL="0" indent="0">
              <a:buNone/>
            </a:pPr>
            <a:endParaRPr lang="en-GB" sz="1400" noProof="0" dirty="0"/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050" noProof="0" dirty="0"/>
          </a:p>
          <a:p>
            <a:pPr marL="0" indent="0">
              <a:buNone/>
            </a:pPr>
            <a:endParaRPr lang="en-GB" sz="1400" noProof="0" dirty="0"/>
          </a:p>
          <a:p>
            <a:pPr marL="0" indent="0" algn="ctr">
              <a:buNone/>
            </a:pPr>
            <a:r>
              <a:rPr lang="en-GB" sz="1050" kern="1200" noProof="0" dirty="0" smtClean="0">
                <a:solidFill>
                  <a:schemeClr val="tx1"/>
                </a:solidFill>
                <a:effectLst/>
              </a:rPr>
              <a:t>Join-Up </a:t>
            </a:r>
            <a:r>
              <a:rPr lang="en-GB" sz="1050" noProof="0" dirty="0" smtClean="0"/>
              <a:t>Licence Assistant: </a:t>
            </a:r>
            <a:r>
              <a:rPr lang="en-GB" sz="1050" noProof="0" dirty="0" smtClean="0">
                <a:hlinkClick r:id="rId2"/>
              </a:rPr>
              <a:t>https://joinup.ec.europa.eu/collection/eupl/solution/joinup-licensing-assistant/jla-find-and-compare-software-licenses</a:t>
            </a:r>
            <a:endParaRPr lang="en-GB" sz="1050" noProof="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63588" y="2520280"/>
            <a:ext cx="7416824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Black Duck top list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43558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noProof="0" dirty="0">
                <a:hlinkClick r:id="rId2"/>
              </a:rPr>
              <a:t>https://www.synopsys.com/blogs/software-security/top-open-source-licenses</a:t>
            </a:r>
            <a:r>
              <a:rPr lang="en-GB" sz="1800" noProof="0" dirty="0" smtClean="0">
                <a:hlinkClick r:id="rId2"/>
              </a:rPr>
              <a:t>/</a:t>
            </a:r>
            <a:endParaRPr lang="en-GB" sz="1800" noProof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78758"/>
              </p:ext>
            </p:extLst>
          </p:nvPr>
        </p:nvGraphicFramePr>
        <p:xfrm>
          <a:off x="1619672" y="1287780"/>
          <a:ext cx="6317178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1615064"/>
                <a:gridCol w="1243946"/>
                <a:gridCol w="2738088"/>
              </a:tblGrid>
              <a:tr h="294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Rank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License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Usage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Licensing Risk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MIT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32%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Low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GPL 2.0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18%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Apache 2.0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14%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Low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GPL 3.0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7%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BSD 2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Low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ISC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Low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7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Artistic (Perl)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Medium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LGPL 2.1 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9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LGPL 3.0 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 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Eclipse (EPL)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Medium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90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GÉANT </a:t>
            </a:r>
            <a:r>
              <a:rPr lang="en-GB" sz="3200" b="1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list</a:t>
            </a:r>
            <a:endParaRPr lang="en-GB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5208285"/>
              </p:ext>
            </p:extLst>
          </p:nvPr>
        </p:nvGraphicFramePr>
        <p:xfrm>
          <a:off x="1403648" y="921004"/>
          <a:ext cx="6172199" cy="4486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2158"/>
                <a:gridCol w="1659087"/>
                <a:gridCol w="1215923"/>
                <a:gridCol w="267503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Rank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Licence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Usage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Note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MIT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36%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Apache 2.0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16%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Inclination towards permissive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GPL 2.0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9%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BSD 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Inclination towards permissive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Requires Review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4%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Not automatically detected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BSD 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 2.1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GPL 3.0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ISC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 2.0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Artistic 1.0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 3.0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BSD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Ambiguity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GPL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Ambiguity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GPL 2.0 Classpath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72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 of copyleft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Permissive licences have simple requirements – to credit original work, describe changes, provide disclaimer…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Copyleft licences (“reciprocal”, “protective”, “restrictive”, derogatory: “viral”) require the rights to be preserved in derivative works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use any </a:t>
            </a:r>
            <a:r>
              <a:rPr lang="en-GB" sz="1600" noProof="0" dirty="0"/>
              <a:t>components (libraries) with copyleft, you are 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obliged to make derived source code available, which may include the entire product/project!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91370" y="2870696"/>
            <a:ext cx="7161261" cy="2300056"/>
            <a:chOff x="84779" y="619125"/>
            <a:chExt cx="5039360" cy="1554163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84779" y="1917638"/>
              <a:ext cx="5039360" cy="0"/>
            </a:xfrm>
            <a:prstGeom prst="straightConnector1">
              <a:avLst/>
            </a:prstGeom>
            <a:ln w="158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3824288" y="1897063"/>
              <a:ext cx="12636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Least permissive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187325" y="1897063"/>
              <a:ext cx="11795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Most permissive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 rot="-5400000">
              <a:off x="146050" y="922338"/>
              <a:ext cx="1254125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MIT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ISC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BSD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 rot="-5400000">
              <a:off x="676275" y="1125538"/>
              <a:ext cx="125412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Apache 2.0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 rot="-5400000">
              <a:off x="1844675" y="920750"/>
              <a:ext cx="1254125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MPL 2.0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LGPL 2.1 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LGPL 3.0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28"/>
            <p:cNvSpPr txBox="1">
              <a:spLocks noChangeArrowheads="1"/>
            </p:cNvSpPr>
            <p:nvPr/>
          </p:nvSpPr>
          <p:spPr bwMode="auto">
            <a:xfrm rot="-5400000">
              <a:off x="3086100" y="1039813"/>
              <a:ext cx="1254125" cy="41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GPL 2.0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GPL 3.0 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29"/>
            <p:cNvSpPr txBox="1">
              <a:spLocks noChangeArrowheads="1"/>
            </p:cNvSpPr>
            <p:nvPr/>
          </p:nvSpPr>
          <p:spPr bwMode="auto">
            <a:xfrm rot="-5400000">
              <a:off x="3786188" y="1125538"/>
              <a:ext cx="125412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AGPL 3.0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1984375" y="660400"/>
              <a:ext cx="966788" cy="1190625"/>
            </a:xfrm>
            <a:prstGeom prst="rect">
              <a:avLst/>
            </a:prstGeom>
            <a:noFill/>
            <a:ln w="6350">
              <a:solidFill>
                <a:srgbClr val="FFCC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Weak copyleft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32"/>
            <p:cNvSpPr txBox="1">
              <a:spLocks noChangeArrowheads="1"/>
            </p:cNvSpPr>
            <p:nvPr/>
          </p:nvSpPr>
          <p:spPr bwMode="auto">
            <a:xfrm>
              <a:off x="3386138" y="660400"/>
              <a:ext cx="1427162" cy="119062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Strong copyleft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4090988" y="903689"/>
              <a:ext cx="722312" cy="950511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Network protective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96875" y="660400"/>
              <a:ext cx="1106488" cy="1190625"/>
            </a:xfrm>
            <a:prstGeom prst="rect">
              <a:avLst/>
            </a:prstGeom>
            <a:noFill/>
            <a:ln w="6350">
              <a:solidFill>
                <a:srgbClr val="92D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Permissive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90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case: you just want to use your own code and existing OSS</a:t>
            </a:r>
            <a:endParaRPr lang="en-GB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6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internal use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you can use any OSS and not worry about licences </a:t>
            </a:r>
            <a:r>
              <a:rPr lang="en-GB" sz="1600" b="1" noProof="0" dirty="0"/>
              <a:t>–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 have your code and are not giving it to anyone, which is OK with every OSS licence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keep your code private, but internal use is very limited and may easily evolve into something else…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when you later decide to offer software to others? </a:t>
            </a:r>
            <a:r>
              <a:rPr lang="en-GB" sz="1600" kern="1200" noProof="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You may end up with components with incompatible licences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unable to choose one for your product/project!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 early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 licences of components that you are using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Determine your possible future licence</a:t>
            </a:r>
          </a:p>
          <a:p>
            <a:r>
              <a:rPr lang="en-GB" sz="1600" noProof="0" dirty="0" smtClean="0">
                <a:solidFill>
                  <a:srgbClr val="FF0000"/>
                </a:solidFill>
              </a:rPr>
              <a:t>Components with permissive licences may be volatile</a:t>
            </a:r>
            <a:r>
              <a:rPr lang="en-GB" sz="1600" noProof="0" dirty="0" smtClean="0"/>
              <a:t> </a:t>
            </a:r>
            <a:r>
              <a:rPr lang="en-GB" sz="1600" b="1" noProof="0" dirty="0" smtClean="0"/>
              <a:t>– </a:t>
            </a:r>
            <a:r>
              <a:rPr lang="en-GB" sz="1600" noProof="0" dirty="0" smtClean="0"/>
              <a:t>you may be left with an unmaintained version after it is forked with a more restrictive licence!</a:t>
            </a:r>
          </a:p>
          <a:p>
            <a:pPr lvl="1"/>
            <a:r>
              <a:rPr lang="en-GB" sz="1400" noProof="0" dirty="0" err="1" smtClean="0"/>
              <a:t>Elasticsearch</a:t>
            </a:r>
            <a:r>
              <a:rPr lang="en-GB" sz="1400" noProof="0" dirty="0" smtClean="0"/>
              <a:t> and MongoDB limitations for SaaS providers…</a:t>
            </a:r>
          </a:p>
          <a:p>
            <a:r>
              <a:rPr lang="en-GB" sz="16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a service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you are safe if using any OSS except under AGPL</a:t>
            </a:r>
          </a:p>
        </p:txBody>
      </p:sp>
    </p:spTree>
    <p:extLst>
      <p:ext uri="{BB962C8B-B14F-4D97-AF65-F5344CB8AC3E}">
        <p14:creationId xmlns:p14="http://schemas.microsoft.com/office/powerpoint/2010/main" val="42219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13207</TotalTime>
  <Words>1536</Words>
  <Application>Microsoft Office PowerPoint</Application>
  <PresentationFormat>On-screen Show (16:9)</PresentationFormat>
  <Paragraphs>285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Licence Analysis with WhiteSource</vt:lpstr>
      <vt:lpstr>Agenda</vt:lpstr>
      <vt:lpstr>Please 1. Respond to 3 questions (now) 2. Share your ideas and impressions on the Miro board (now or later) https://miro.com/app/board/uXjVONtFjbY=/</vt:lpstr>
      <vt:lpstr>Open Source Software</vt:lpstr>
      <vt:lpstr>OSS conditions</vt:lpstr>
      <vt:lpstr>Black Duck top list</vt:lpstr>
      <vt:lpstr>GÉANT WhiteSource top list</vt:lpstr>
      <vt:lpstr>Impact of copyleft</vt:lpstr>
      <vt:lpstr>Use case: you just want to use your own code and existing OSS</vt:lpstr>
      <vt:lpstr>Use case: you want to distribute a closed source software</vt:lpstr>
      <vt:lpstr>Use case: you want to share your software with someone</vt:lpstr>
      <vt:lpstr>Licence compatibility (GPL family)</vt:lpstr>
      <vt:lpstr>Typical steps in licence management</vt:lpstr>
      <vt:lpstr>Information gathering and documenting</vt:lpstr>
      <vt:lpstr>Remediation</vt:lpstr>
      <vt:lpstr>Checking of licence compatibility with WhiteSource</vt:lpstr>
      <vt:lpstr>GN WP9 T2 WhiteSource scan service</vt:lpstr>
      <vt:lpstr>Scanning a software product/project with WhiteSource</vt:lpstr>
      <vt:lpstr>PowerPoint Presentation</vt:lpstr>
      <vt:lpstr>PowerPoint Presentation</vt:lpstr>
      <vt:lpstr>Where from here?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Licence Analysis with WhiteSource - Intro</dc:title>
  <dc:creator>Branko Marović</dc:creator>
  <cp:lastModifiedBy>Branko Marović</cp:lastModifiedBy>
  <cp:revision>56</cp:revision>
  <dcterms:created xsi:type="dcterms:W3CDTF">2022-02-21T07:24:06Z</dcterms:created>
  <dcterms:modified xsi:type="dcterms:W3CDTF">2022-03-02T13:52:54Z</dcterms:modified>
</cp:coreProperties>
</file>