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71" r:id="rId3"/>
    <p:sldId id="270" r:id="rId4"/>
    <p:sldId id="280" r:id="rId5"/>
    <p:sldId id="281" r:id="rId6"/>
    <p:sldId id="282" r:id="rId7"/>
    <p:sldId id="273" r:id="rId8"/>
    <p:sldId id="272" r:id="rId9"/>
    <p:sldId id="278" r:id="rId10"/>
    <p:sldId id="269" r:id="rId11"/>
    <p:sldId id="277" r:id="rId12"/>
    <p:sldId id="275" r:id="rId13"/>
    <p:sldId id="274" r:id="rId14"/>
    <p:sldId id="279" r:id="rId15"/>
    <p:sldId id="283" r:id="rId16"/>
    <p:sldId id="258" r:id="rId17"/>
    <p:sldId id="265" r:id="rId18"/>
    <p:sldId id="264" r:id="rId19"/>
    <p:sldId id="266" r:id="rId20"/>
    <p:sldId id="276" r:id="rId21"/>
    <p:sldId id="268" r:id="rId22"/>
    <p:sldId id="267" r:id="rId23"/>
    <p:sldId id="262" r:id="rId24"/>
    <p:sldId id="263" r:id="rId2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7" roundtripDataSignature="AMtx7mixamYmQy9+GQbAgI3+rUo0Kg0+L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50"/>
    <p:restoredTop sz="94754"/>
  </p:normalViewPr>
  <p:slideViewPr>
    <p:cSldViewPr snapToGrid="0" snapToObjects="1">
      <p:cViewPr varScale="1">
        <p:scale>
          <a:sx n="99" d="100"/>
          <a:sy n="99" d="100"/>
        </p:scale>
        <p:origin x="2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9"/>
          <p:cNvSpPr txBox="1">
            <a:spLocks noGrp="1"/>
          </p:cNvSpPr>
          <p:nvPr>
            <p:ph type="ctrTitle"/>
          </p:nvPr>
        </p:nvSpPr>
        <p:spPr>
          <a:xfrm>
            <a:off x="838201" y="1790721"/>
            <a:ext cx="10515600" cy="173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9"/>
          <p:cNvSpPr txBox="1">
            <a:spLocks noGrp="1"/>
          </p:cNvSpPr>
          <p:nvPr>
            <p:ph type="subTitle" idx="1"/>
          </p:nvPr>
        </p:nvSpPr>
        <p:spPr>
          <a:xfrm>
            <a:off x="828261" y="3661062"/>
            <a:ext cx="10515600" cy="692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i="1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9"/>
          <p:cNvSpPr txBox="1">
            <a:spLocks noGrp="1"/>
          </p:cNvSpPr>
          <p:nvPr>
            <p:ph type="ftr" idx="11"/>
          </p:nvPr>
        </p:nvSpPr>
        <p:spPr>
          <a:xfrm>
            <a:off x="838201" y="6336882"/>
            <a:ext cx="105156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7" name="Google Shape;17;p9"/>
          <p:cNvPicPr preferRelativeResize="0"/>
          <p:nvPr/>
        </p:nvPicPr>
        <p:blipFill rotWithShape="1">
          <a:blip r:embed="rId2">
            <a:alphaModFix amt="60000"/>
          </a:blip>
          <a:srcRect/>
          <a:stretch/>
        </p:blipFill>
        <p:spPr>
          <a:xfrm>
            <a:off x="2540000" y="0"/>
            <a:ext cx="7111999" cy="169332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9"/>
          <p:cNvSpPr txBox="1"/>
          <p:nvPr/>
        </p:nvSpPr>
        <p:spPr>
          <a:xfrm>
            <a:off x="1523999" y="4537319"/>
            <a:ext cx="9144000" cy="592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1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9"/>
          <p:cNvSpPr txBox="1"/>
          <p:nvPr/>
        </p:nvSpPr>
        <p:spPr>
          <a:xfrm>
            <a:off x="838201" y="5768282"/>
            <a:ext cx="3940248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perfSONAR is developed by a partnership of</a:t>
            </a:r>
            <a:endParaRPr/>
          </a:p>
        </p:txBody>
      </p:sp>
      <p:sp>
        <p:nvSpPr>
          <p:cNvPr id="21" name="Google Shape;21;p9"/>
          <p:cNvSpPr txBox="1">
            <a:spLocks noGrp="1"/>
          </p:cNvSpPr>
          <p:nvPr>
            <p:ph type="body" idx="2"/>
          </p:nvPr>
        </p:nvSpPr>
        <p:spPr>
          <a:xfrm>
            <a:off x="838201" y="4518986"/>
            <a:ext cx="10515600" cy="692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6E1229-E659-9246-9E1C-65F3E30B695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78449" y="5649867"/>
            <a:ext cx="6565412" cy="4991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8"/>
          <p:cNvSpPr txBox="1">
            <a:spLocks noGrp="1"/>
          </p:cNvSpPr>
          <p:nvPr>
            <p:ph type="body" idx="1"/>
          </p:nvPr>
        </p:nvSpPr>
        <p:spPr>
          <a:xfrm rot="5400000">
            <a:off x="3888732" y="-1224907"/>
            <a:ext cx="4414537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93" name="Google Shape;93;p18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8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Google Shape;96;p18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97" name="Google Shape;97;p18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B2070D-9772-8A44-9ECF-3CB23B7749F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67000"/>
          </a:blip>
          <a:stretch>
            <a:fillRect/>
          </a:stretch>
        </p:blipFill>
        <p:spPr>
          <a:xfrm>
            <a:off x="6959600" y="6325771"/>
            <a:ext cx="4394200" cy="3340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>
            <a:spLocks noGrp="1"/>
          </p:cNvSpPr>
          <p:nvPr>
            <p:ph type="title"/>
          </p:nvPr>
        </p:nvSpPr>
        <p:spPr>
          <a:xfrm rot="5400000">
            <a:off x="7101832" y="1988193"/>
            <a:ext cx="5875036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9"/>
          <p:cNvSpPr txBox="1">
            <a:spLocks noGrp="1"/>
          </p:cNvSpPr>
          <p:nvPr>
            <p:ph type="body" idx="1"/>
          </p:nvPr>
        </p:nvSpPr>
        <p:spPr>
          <a:xfrm rot="5400000">
            <a:off x="1767832" y="-564507"/>
            <a:ext cx="5875037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01" name="Google Shape;101;p19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9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Google Shape;104;p19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5" name="Google Shape;105;p19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5D5146-EE10-144A-886F-A4D827ED5CF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67000"/>
          </a:blip>
          <a:stretch>
            <a:fillRect/>
          </a:stretch>
        </p:blipFill>
        <p:spPr>
          <a:xfrm>
            <a:off x="6959600" y="6325771"/>
            <a:ext cx="4394200" cy="3340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0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15600" cy="453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5" name="Google Shape;25;p10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10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10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9" name="Google Shape;29;p10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689365C-384B-8B41-B5DD-0B73D0E5752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67000"/>
          </a:blip>
          <a:stretch>
            <a:fillRect/>
          </a:stretch>
        </p:blipFill>
        <p:spPr>
          <a:xfrm>
            <a:off x="6959600" y="6325771"/>
            <a:ext cx="4394200" cy="3340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1"/>
          <p:cNvSpPr txBox="1">
            <a:spLocks noGrp="1"/>
          </p:cNvSpPr>
          <p:nvPr>
            <p:ph type="title"/>
          </p:nvPr>
        </p:nvSpPr>
        <p:spPr>
          <a:xfrm>
            <a:off x="1895062" y="2897900"/>
            <a:ext cx="9452388" cy="1664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body" idx="1"/>
          </p:nvPr>
        </p:nvSpPr>
        <p:spPr>
          <a:xfrm>
            <a:off x="1895061" y="4589464"/>
            <a:ext cx="9452389" cy="1494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  <a:defRPr sz="3200" i="1">
                <a:solidFill>
                  <a:srgbClr val="595959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34" name="Google Shape;34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8444" y="2482032"/>
            <a:ext cx="1686617" cy="1686617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11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11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11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8" name="Google Shape;38;p11"/>
          <p:cNvPicPr preferRelativeResize="0"/>
          <p:nvPr/>
        </p:nvPicPr>
        <p:blipFill rotWithShape="1">
          <a:blip r:embed="rId4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92B537B-7F5B-F645-B950-F839EF2F07F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67000"/>
          </a:blip>
          <a:stretch>
            <a:fillRect/>
          </a:stretch>
        </p:blipFill>
        <p:spPr>
          <a:xfrm>
            <a:off x="6959600" y="6325771"/>
            <a:ext cx="4394200" cy="3340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3" name="Google Shape;43;p12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12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Google Shape;46;p12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7" name="Google Shape;47;p12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68EE7FE-7923-BE43-B173-A716B4AE2A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67000"/>
          </a:blip>
          <a:stretch>
            <a:fillRect/>
          </a:stretch>
        </p:blipFill>
        <p:spPr>
          <a:xfrm>
            <a:off x="6959600" y="6325771"/>
            <a:ext cx="4394200" cy="3340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8" name="Google Shape;58;p13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BD0A259-956A-C74C-9078-C6ECE66FC2C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67000"/>
          </a:blip>
          <a:stretch>
            <a:fillRect/>
          </a:stretch>
        </p:blipFill>
        <p:spPr>
          <a:xfrm>
            <a:off x="6959600" y="6325771"/>
            <a:ext cx="4394200" cy="3340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1" name="Google Shape;61;p14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FC600D2-B8A0-704F-BA96-67B37A298B8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67000"/>
          </a:blip>
          <a:stretch>
            <a:fillRect/>
          </a:stretch>
        </p:blipFill>
        <p:spPr>
          <a:xfrm>
            <a:off x="6959600" y="6325771"/>
            <a:ext cx="4394200" cy="3340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5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1" name="Google Shape;71;p15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2DF8ABD-8B0B-B14E-9079-F8781F8908C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67000"/>
          </a:blip>
          <a:stretch>
            <a:fillRect/>
          </a:stretch>
        </p:blipFill>
        <p:spPr>
          <a:xfrm>
            <a:off x="6959600" y="6325771"/>
            <a:ext cx="4394200" cy="3340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2"/>
          </p:nvPr>
        </p:nvSpPr>
        <p:spPr>
          <a:xfrm>
            <a:off x="839788" y="2057399"/>
            <a:ext cx="3932237" cy="4071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pic>
        <p:nvPicPr>
          <p:cNvPr id="76" name="Google Shape;76;p16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80" name="Google Shape;80;p16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E7D0307-518E-BD4E-9FA2-B15FF224D07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67000"/>
          </a:blip>
          <a:stretch>
            <a:fillRect/>
          </a:stretch>
        </p:blipFill>
        <p:spPr>
          <a:xfrm>
            <a:off x="6959600" y="6325771"/>
            <a:ext cx="4394200" cy="3340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body" idx="1"/>
          </p:nvPr>
        </p:nvSpPr>
        <p:spPr>
          <a:xfrm>
            <a:off x="839788" y="2057399"/>
            <a:ext cx="3932237" cy="4096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pic>
        <p:nvPicPr>
          <p:cNvPr id="85" name="Google Shape;85;p17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10093155" y="-19675"/>
            <a:ext cx="2098845" cy="49972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7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Google Shape;88;p17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89" name="Google Shape;89;p17"/>
          <p:cNvPicPr preferRelativeResize="0"/>
          <p:nvPr/>
        </p:nvPicPr>
        <p:blipFill rotWithShape="1">
          <a:blip r:embed="rId3">
            <a:alphaModFix amt="15000"/>
          </a:blip>
          <a:srcRect/>
          <a:stretch/>
        </p:blipFill>
        <p:spPr>
          <a:xfrm>
            <a:off x="838199" y="6310311"/>
            <a:ext cx="365017" cy="365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EF93496-0093-DF41-8CA4-9B71F8D39E2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67000"/>
          </a:blip>
          <a:stretch>
            <a:fillRect/>
          </a:stretch>
        </p:blipFill>
        <p:spPr>
          <a:xfrm>
            <a:off x="6959600" y="6325771"/>
            <a:ext cx="4394200" cy="33409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8"/>
          <p:cNvSpPr/>
          <p:nvPr/>
        </p:nvSpPr>
        <p:spPr>
          <a:xfrm>
            <a:off x="-1" y="0"/>
            <a:ext cx="200025" cy="6858000"/>
          </a:xfrm>
          <a:prstGeom prst="rect">
            <a:avLst/>
          </a:prstGeom>
          <a:solidFill>
            <a:srgbClr val="31B6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feit@internet2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 txBox="1">
            <a:spLocks noGrp="1"/>
          </p:cNvSpPr>
          <p:nvPr>
            <p:ph type="ctrTitle"/>
          </p:nvPr>
        </p:nvSpPr>
        <p:spPr>
          <a:xfrm>
            <a:off x="838201" y="1790721"/>
            <a:ext cx="10515600" cy="173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dirty="0"/>
              <a:t>Plugging In</a:t>
            </a:r>
            <a:endParaRPr dirty="0"/>
          </a:p>
        </p:txBody>
      </p:sp>
      <p:sp>
        <p:nvSpPr>
          <p:cNvPr id="111" name="Google Shape;111;p1"/>
          <p:cNvSpPr txBox="1">
            <a:spLocks noGrp="1"/>
          </p:cNvSpPr>
          <p:nvPr>
            <p:ph type="subTitle" idx="1"/>
          </p:nvPr>
        </p:nvSpPr>
        <p:spPr>
          <a:xfrm>
            <a:off x="828261" y="3661062"/>
            <a:ext cx="10515600" cy="692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dirty="0"/>
              <a:t>Bringing New Measurements to perfSONAR</a:t>
            </a:r>
            <a:endParaRPr dirty="0"/>
          </a:p>
        </p:txBody>
      </p:sp>
      <p:sp>
        <p:nvSpPr>
          <p:cNvPr id="112" name="Google Shape;112;p1"/>
          <p:cNvSpPr txBox="1">
            <a:spLocks noGrp="1"/>
          </p:cNvSpPr>
          <p:nvPr>
            <p:ph type="ftr" idx="11"/>
          </p:nvPr>
        </p:nvSpPr>
        <p:spPr>
          <a:xfrm>
            <a:off x="838201" y="6336882"/>
            <a:ext cx="105156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©</a:t>
            </a:r>
            <a:fld id="{95DFCF03-1A66-E648-B330-C2D527BB11C2}" type="datetimeyyyy">
              <a:rPr lang="en-US" smtClean="0"/>
              <a:t>2021</a:t>
            </a:fld>
            <a:r>
              <a:rPr lang="en-US" dirty="0"/>
              <a:t> The perfSONAR Project and its Contributors  ・  Licensed CC BY-SA 4.0  ・  https://</a:t>
            </a:r>
            <a:r>
              <a:rPr lang="en-US" dirty="0" err="1"/>
              <a:t>www.perfsonar.net</a:t>
            </a:r>
            <a:endParaRPr dirty="0"/>
          </a:p>
        </p:txBody>
      </p:sp>
      <p:sp>
        <p:nvSpPr>
          <p:cNvPr id="113" name="Google Shape;113;p1"/>
          <p:cNvSpPr txBox="1">
            <a:spLocks noGrp="1"/>
          </p:cNvSpPr>
          <p:nvPr>
            <p:ph type="body" idx="2"/>
          </p:nvPr>
        </p:nvSpPr>
        <p:spPr>
          <a:xfrm>
            <a:off x="838201" y="4518986"/>
            <a:ext cx="10515600" cy="692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50"/>
              <a:buNone/>
            </a:pPr>
            <a:r>
              <a:rPr lang="en-US" sz="1850" dirty="0"/>
              <a:t>Mark Feit・  Internet2 / The perfSONAR Development Team・  </a:t>
            </a:r>
            <a:r>
              <a:rPr lang="en-US" sz="1850" u="sng" dirty="0">
                <a:solidFill>
                  <a:schemeClr val="hlink"/>
                </a:solidFill>
                <a:hlinkClick r:id="rId3"/>
              </a:rPr>
              <a:t>mfeit@internet2.edu</a:t>
            </a:r>
            <a:endParaRPr sz="1850" dirty="0"/>
          </a:p>
          <a:p>
            <a:pPr marL="0" lvl="0" indent="0" algn="ctr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50"/>
              <a:buNone/>
            </a:pPr>
            <a:r>
              <a:rPr lang="en-US" sz="1850" dirty="0"/>
              <a:t>Second European perfSONAR Workshop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FFFEF-28DA-CF45-AB33-DF5012A22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Design Philosophy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80C2E2-6BDF-4B4A-9FED-D9757C1E73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Focus on what’s being measured, not the tool(s) doing the measuring.</a:t>
            </a:r>
          </a:p>
          <a:p>
            <a:endParaRPr lang="en-US" sz="3600" dirty="0"/>
          </a:p>
          <a:p>
            <a:r>
              <a:rPr lang="en-US" sz="3600" dirty="0"/>
              <a:t>Survey the tool landscape and use tool capabilities to inform the design</a:t>
            </a:r>
          </a:p>
          <a:p>
            <a:endParaRPr lang="en-US" sz="3600" dirty="0"/>
          </a:p>
          <a:p>
            <a:r>
              <a:rPr lang="en-US" sz="3600" dirty="0"/>
              <a:t>Don’t make the test a proxy for a single tool</a:t>
            </a:r>
          </a:p>
          <a:p>
            <a:pPr lvl="1"/>
            <a:r>
              <a:rPr lang="en-US" sz="3200" dirty="0"/>
              <a:t>Hampers future flexibility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A57FEA-2046-C54F-8C94-40E08026D5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80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FFFEF-28DA-CF45-AB33-DF5012A22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Garage Door Test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80C2E2-6BDF-4B4A-9FED-D9757C1E73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Determine the state of a garage door</a:t>
            </a:r>
          </a:p>
          <a:p>
            <a:pPr lvl="1"/>
            <a:r>
              <a:rPr lang="en-US" dirty="0"/>
              <a:t>How far along is it in its travel?</a:t>
            </a:r>
          </a:p>
          <a:p>
            <a:pPr lvl="1"/>
            <a:r>
              <a:rPr lang="en-US" dirty="0"/>
              <a:t>Is it moving?</a:t>
            </a:r>
          </a:p>
          <a:p>
            <a:pPr lvl="1"/>
            <a:r>
              <a:rPr lang="en-US" dirty="0"/>
              <a:t>Which way?</a:t>
            </a:r>
          </a:p>
          <a:p>
            <a:endParaRPr lang="en-US" dirty="0"/>
          </a:p>
          <a:p>
            <a:r>
              <a:rPr lang="en-US" dirty="0"/>
              <a:t>Garage door controllers speak several different protocols</a:t>
            </a:r>
          </a:p>
          <a:p>
            <a:pPr lvl="1"/>
            <a:r>
              <a:rPr lang="en-US" dirty="0" err="1"/>
              <a:t>DoorML</a:t>
            </a:r>
            <a:endParaRPr lang="en-US" dirty="0"/>
          </a:p>
          <a:p>
            <a:pPr lvl="1"/>
            <a:r>
              <a:rPr lang="en-US" dirty="0" err="1"/>
              <a:t>MegaDoor</a:t>
            </a:r>
            <a:r>
              <a:rPr lang="en-US" dirty="0"/>
              <a:t> 5000</a:t>
            </a:r>
          </a:p>
          <a:p>
            <a:pPr lvl="1"/>
            <a:endParaRPr lang="en-US" dirty="0"/>
          </a:p>
          <a:p>
            <a:r>
              <a:rPr lang="en-US" dirty="0"/>
              <a:t>If the door is moving, some controllers don’t give an answer until it stops.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A57FEA-2046-C54F-8C94-40E08026D5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60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A4ED1-763A-A647-9AD3-C386B795C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Garage Door Test Specification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AC381A-E58B-D140-88A3-4FEB3B2A83D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1648BE57-AD84-C046-9508-DCE2DF891E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623710"/>
              </p:ext>
            </p:extLst>
          </p:nvPr>
        </p:nvGraphicFramePr>
        <p:xfrm>
          <a:off x="1378464" y="1925445"/>
          <a:ext cx="9435071" cy="150632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96256">
                  <a:extLst>
                    <a:ext uri="{9D8B030D-6E8A-4147-A177-3AD203B41FA5}">
                      <a16:colId xmlns:a16="http://schemas.microsoft.com/office/drawing/2014/main" val="2516117908"/>
                    </a:ext>
                  </a:extLst>
                </a:gridCol>
                <a:gridCol w="2459736">
                  <a:extLst>
                    <a:ext uri="{9D8B030D-6E8A-4147-A177-3AD203B41FA5}">
                      <a16:colId xmlns:a16="http://schemas.microsoft.com/office/drawing/2014/main" val="1293274907"/>
                    </a:ext>
                  </a:extLst>
                </a:gridCol>
                <a:gridCol w="4879079">
                  <a:extLst>
                    <a:ext uri="{9D8B030D-6E8A-4147-A177-3AD203B41FA5}">
                      <a16:colId xmlns:a16="http://schemas.microsoft.com/office/drawing/2014/main" val="39941779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Test 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Sample Value(s)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4795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i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Door 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dock17.chi6.example.com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5285"/>
                  </a:ext>
                </a:extLst>
              </a:tr>
              <a:tr h="393803">
                <a:tc>
                  <a:txBody>
                    <a:bodyPr/>
                    <a:lstStyle/>
                    <a:p>
                      <a:r>
                        <a:rPr lang="en-US" sz="1800" b="1" i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protocol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Garage door protocol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doorml</a:t>
                      </a:r>
                      <a:r>
                        <a:rPr lang="en-US" sz="1800" b="1" i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, megadoor5000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749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i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timeout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How long to wait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PT10S, (None)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0456156"/>
                  </a:ext>
                </a:extLst>
              </a:tr>
            </a:tbl>
          </a:graphicData>
        </a:graphic>
      </p:graphicFrame>
      <p:sp>
        <p:nvSpPr>
          <p:cNvPr id="7" name="Line Callout 1 6">
            <a:extLst>
              <a:ext uri="{FF2B5EF4-FFF2-40B4-BE49-F238E27FC236}">
                <a16:creationId xmlns:a16="http://schemas.microsoft.com/office/drawing/2014/main" id="{4916451C-CD03-4841-A768-7F50C428C1AB}"/>
              </a:ext>
            </a:extLst>
          </p:cNvPr>
          <p:cNvSpPr/>
          <p:nvPr/>
        </p:nvSpPr>
        <p:spPr>
          <a:xfrm>
            <a:off x="8943109" y="2913363"/>
            <a:ext cx="2410691" cy="1506323"/>
          </a:xfrm>
          <a:prstGeom prst="borderCallout1">
            <a:avLst>
              <a:gd name="adj1" fmla="val 50849"/>
              <a:gd name="adj2" fmla="val -293"/>
              <a:gd name="adj3" fmla="val 2832"/>
              <a:gd name="adj4" fmla="val -56491"/>
            </a:avLst>
          </a:prstGeom>
          <a:solidFill>
            <a:schemeClr val="tx1">
              <a:lumMod val="75000"/>
              <a:lumOff val="25000"/>
            </a:schemeClr>
          </a:solidFill>
          <a:ln w="50800">
            <a:solidFill>
              <a:schemeClr val="tx1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Enables automatic selection of tools that speak one or more of the protocols.</a:t>
            </a:r>
          </a:p>
        </p:txBody>
      </p:sp>
      <p:sp>
        <p:nvSpPr>
          <p:cNvPr id="8" name="Line Callout 1 7">
            <a:extLst>
              <a:ext uri="{FF2B5EF4-FFF2-40B4-BE49-F238E27FC236}">
                <a16:creationId xmlns:a16="http://schemas.microsoft.com/office/drawing/2014/main" id="{E1E56B43-B094-DE48-A392-0E3B4EC8AE7E}"/>
              </a:ext>
            </a:extLst>
          </p:cNvPr>
          <p:cNvSpPr/>
          <p:nvPr/>
        </p:nvSpPr>
        <p:spPr>
          <a:xfrm>
            <a:off x="2750095" y="3777706"/>
            <a:ext cx="2410691" cy="741680"/>
          </a:xfrm>
          <a:prstGeom prst="borderCallout1">
            <a:avLst>
              <a:gd name="adj1" fmla="val 49208"/>
              <a:gd name="adj2" fmla="val 100686"/>
              <a:gd name="adj3" fmla="val -53458"/>
              <a:gd name="adj4" fmla="val 141365"/>
            </a:avLst>
          </a:prstGeom>
          <a:solidFill>
            <a:schemeClr val="tx1">
              <a:lumMod val="75000"/>
              <a:lumOff val="25000"/>
            </a:schemeClr>
          </a:solidFill>
          <a:ln w="50800">
            <a:solidFill>
              <a:schemeClr val="tx1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Needed to calculate time on the schedule.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9B6118DA-1791-2C4F-A259-CDC51D867D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5182801"/>
            <a:ext cx="10515600" cy="1038611"/>
          </a:xfrm>
        </p:spPr>
        <p:txBody>
          <a:bodyPr>
            <a:normAutofit/>
          </a:bodyPr>
          <a:lstStyle/>
          <a:p>
            <a:r>
              <a:rPr lang="en-US" dirty="0"/>
              <a:t>Standard test specification for </a:t>
            </a:r>
            <a:r>
              <a:rPr lang="en-US" u="sng" dirty="0"/>
              <a:t>all</a:t>
            </a:r>
            <a:r>
              <a:rPr lang="en-US" dirty="0"/>
              <a:t> garage door tests.</a:t>
            </a:r>
          </a:p>
        </p:txBody>
      </p:sp>
    </p:spTree>
    <p:extLst>
      <p:ext uri="{BB962C8B-B14F-4D97-AF65-F5344CB8AC3E}">
        <p14:creationId xmlns:p14="http://schemas.microsoft.com/office/powerpoint/2010/main" val="749408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64F8B-7C05-EE47-91E5-960ACA8C5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strike="sngStrike" dirty="0"/>
              <a:t>Lowest</a:t>
            </a:r>
            <a:r>
              <a:rPr lang="en-US" dirty="0"/>
              <a:t> Highest  Common Denominator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C31A13-EDB8-6F4B-9B48-028FB9E0C1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Test parameters and values don’t have to be supported by all tools.</a:t>
            </a:r>
          </a:p>
          <a:p>
            <a:endParaRPr lang="en-US" dirty="0"/>
          </a:p>
          <a:p>
            <a:r>
              <a:rPr lang="en-US" dirty="0"/>
              <a:t>Tools declare the tests they’re willing to run.</a:t>
            </a:r>
          </a:p>
          <a:p>
            <a:endParaRPr lang="en-US" dirty="0"/>
          </a:p>
          <a:p>
            <a:r>
              <a:rPr lang="en-US" dirty="0"/>
              <a:t>pScheduler will shop a test around to the tools to find candidates.</a:t>
            </a:r>
          </a:p>
          <a:p>
            <a:pPr lvl="1"/>
            <a:r>
              <a:rPr lang="en-US" dirty="0"/>
              <a:t>All tools that understand the test (automatic selection)</a:t>
            </a:r>
          </a:p>
          <a:p>
            <a:pPr lvl="1"/>
            <a:r>
              <a:rPr lang="en-US" dirty="0"/>
              <a:t>First in the specified list</a:t>
            </a:r>
          </a:p>
          <a:p>
            <a:endParaRPr lang="en-US" dirty="0"/>
          </a:p>
          <a:p>
            <a:r>
              <a:rPr lang="en-US" dirty="0"/>
              <a:t>Tool plugins give a yes/no answer about ability to run it.</a:t>
            </a:r>
          </a:p>
          <a:p>
            <a:endParaRPr lang="en-US" dirty="0"/>
          </a:p>
          <a:p>
            <a:r>
              <a:rPr lang="en-US" dirty="0"/>
              <a:t>Those saying yes are sorted by preference order and one is selected.</a:t>
            </a:r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1F04A-1D2C-6F45-B932-8564AD1CC30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51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A4ED1-763A-A647-9AD3-C386B795C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Garage Door Test Result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AC381A-E58B-D140-88A3-4FEB3B2A83D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14</a:t>
            </a:fld>
            <a:endParaRPr lang="en-US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1648BE57-AD84-C046-9508-DCE2DF891E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654694"/>
              </p:ext>
            </p:extLst>
          </p:nvPr>
        </p:nvGraphicFramePr>
        <p:xfrm>
          <a:off x="1378464" y="1925445"/>
          <a:ext cx="9435071" cy="3022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96256">
                  <a:extLst>
                    <a:ext uri="{9D8B030D-6E8A-4147-A177-3AD203B41FA5}">
                      <a16:colId xmlns:a16="http://schemas.microsoft.com/office/drawing/2014/main" val="2516117908"/>
                    </a:ext>
                  </a:extLst>
                </a:gridCol>
                <a:gridCol w="3164619">
                  <a:extLst>
                    <a:ext uri="{9D8B030D-6E8A-4147-A177-3AD203B41FA5}">
                      <a16:colId xmlns:a16="http://schemas.microsoft.com/office/drawing/2014/main" val="1293274907"/>
                    </a:ext>
                  </a:extLst>
                </a:gridCol>
                <a:gridCol w="4174196">
                  <a:extLst>
                    <a:ext uri="{9D8B030D-6E8A-4147-A177-3AD203B41FA5}">
                      <a16:colId xmlns:a16="http://schemas.microsoft.com/office/drawing/2014/main" val="39941779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Result 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Sample Value(s)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4795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i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How far open the door is as a fraction: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i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</a:t>
                      </a:r>
                      <a:r>
                        <a:rPr lang="en-US" sz="1800" dirty="0"/>
                        <a:t> = Fully closed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i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1.0</a:t>
                      </a:r>
                      <a:r>
                        <a:rPr lang="en-US" sz="1800" dirty="0"/>
                        <a:t> = Fully open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0.0, 0.3475, 1.0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5285"/>
                  </a:ext>
                </a:extLst>
              </a:tr>
              <a:tr h="393803">
                <a:tc>
                  <a:txBody>
                    <a:bodyPr/>
                    <a:lstStyle/>
                    <a:p>
                      <a:r>
                        <a:rPr lang="en-US" sz="1800" b="1" i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direction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Which way the door is moving:</a:t>
                      </a:r>
                    </a:p>
                    <a:p>
                      <a:pPr marL="285750" lvl="2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i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-1</a:t>
                      </a:r>
                      <a:r>
                        <a:rPr lang="en-US" sz="1800" dirty="0"/>
                        <a:t> = Toward closed</a:t>
                      </a:r>
                    </a:p>
                    <a:p>
                      <a:pPr marL="285750" lvl="2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i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0</a:t>
                      </a:r>
                      <a:r>
                        <a:rPr lang="en-US" sz="1800" dirty="0"/>
                        <a:t> = Not moving</a:t>
                      </a:r>
                    </a:p>
                    <a:p>
                      <a:pPr marL="285750" marR="0" lvl="2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1" i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1</a:t>
                      </a:r>
                      <a:r>
                        <a:rPr lang="en-US" sz="1800" dirty="0"/>
                        <a:t> = Toward open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-1, 0, 1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749023"/>
                  </a:ext>
                </a:extLst>
              </a:tr>
            </a:tbl>
          </a:graphicData>
        </a:graphic>
      </p:graphicFrame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22D8938E-87F8-FA46-8A2D-EE54AD9D3F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5182801"/>
            <a:ext cx="10515600" cy="1038611"/>
          </a:xfrm>
        </p:spPr>
        <p:txBody>
          <a:bodyPr>
            <a:normAutofit/>
          </a:bodyPr>
          <a:lstStyle/>
          <a:p>
            <a:r>
              <a:rPr lang="en-US" dirty="0"/>
              <a:t>Standard result for </a:t>
            </a:r>
            <a:r>
              <a:rPr lang="en-US" u="sng" dirty="0"/>
              <a:t>all</a:t>
            </a:r>
            <a:r>
              <a:rPr lang="en-US" dirty="0"/>
              <a:t> garage door tests.</a:t>
            </a:r>
          </a:p>
        </p:txBody>
      </p:sp>
    </p:spTree>
    <p:extLst>
      <p:ext uri="{BB962C8B-B14F-4D97-AF65-F5344CB8AC3E}">
        <p14:creationId xmlns:p14="http://schemas.microsoft.com/office/powerpoint/2010/main" val="898435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3B667-EA15-264D-B632-0AE9A1652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Plugin Mechanics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5F4CC3-95F9-6F46-AD98-93CA9F0D2F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73C62A-6EF4-2F4A-B538-640930F8F90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4899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General Plugin Structure</a:t>
            </a:r>
            <a:endParaRPr dirty="0"/>
          </a:p>
        </p:txBody>
      </p:sp>
      <p:sp>
        <p:nvSpPr>
          <p:cNvPr id="127" name="Google Shape;127;p2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15600" cy="453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Directory containing a standard set of </a:t>
            </a:r>
            <a:r>
              <a:rPr lang="en-US" i="1" dirty="0"/>
              <a:t>methods</a:t>
            </a:r>
            <a:r>
              <a:rPr lang="en-US" dirty="0"/>
              <a:t>.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en-US" dirty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Each method serves a purpose.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US" dirty="0"/>
              <a:t>Validate input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US" dirty="0"/>
              <a:t>Determine if a measurement is possible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US" dirty="0"/>
              <a:t>Carry out a measurement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en-US" dirty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/>
              <a:t>Each method is an executable program that…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US" dirty="0"/>
              <a:t>…reads standardized JSON* data on standard input.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US" dirty="0"/>
              <a:t>…writes standardized JSON* data on standard output.</a:t>
            </a:r>
          </a:p>
          <a:p>
            <a:pPr marL="685800" lvl="1" indent="-228600">
              <a:spcBef>
                <a:spcPts val="0"/>
              </a:spcBef>
              <a:buSzPts val="2800"/>
            </a:pPr>
            <a:r>
              <a:rPr lang="en-US" dirty="0"/>
              <a:t>…exits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dirty="0"/>
              <a:t> normally or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dirty="0"/>
              <a:t> in the event of a catastrophic failure.</a:t>
            </a:r>
          </a:p>
          <a:p>
            <a:pPr marL="685800" lvl="1" indent="-228600">
              <a:spcBef>
                <a:spcPts val="0"/>
              </a:spcBef>
              <a:buSzPts val="2800"/>
            </a:pPr>
            <a:endParaRPr lang="en-US" dirty="0"/>
          </a:p>
          <a:p>
            <a:pPr marL="457200" lvl="1" indent="0">
              <a:spcBef>
                <a:spcPts val="0"/>
              </a:spcBef>
              <a:buSzPts val="2800"/>
              <a:buNone/>
            </a:pPr>
            <a:r>
              <a:rPr lang="en-US" dirty="0"/>
              <a:t>*Some of that JSON is free-form, i.e., any JSON is considered valid</a:t>
            </a:r>
            <a:endParaRPr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  <p:sp>
        <p:nvSpPr>
          <p:cNvPr id="128" name="Google Shape;128;p2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©</a:t>
            </a:r>
            <a:fld id="{339D7454-1DBB-DF41-A206-AB4792FB049C}" type="datetimeyyyy">
              <a:rPr lang="en-US" smtClean="0"/>
              <a:t>2021</a:t>
            </a:fld>
            <a:r>
              <a:rPr lang="en-US" dirty="0"/>
              <a:t> The perfSONAR Project and its Contributors  ・  https://</a:t>
            </a:r>
            <a:r>
              <a:rPr lang="en-US" dirty="0" err="1"/>
              <a:t>www.perfsonar.net</a:t>
            </a:r>
            <a:r>
              <a:rPr lang="en-US" dirty="0"/>
              <a:t>  </a:t>
            </a:r>
            <a:endParaRPr dirty="0"/>
          </a:p>
        </p:txBody>
      </p:sp>
      <p:sp>
        <p:nvSpPr>
          <p:cNvPr id="129" name="Google Shape;129;p2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CFAA9-3750-E545-AA4A-C581167B4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Process Boundary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0DA6B9-794F-7F48-8531-0FCEAE1D9B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Allows plugin methods to be written in any language</a:t>
            </a:r>
          </a:p>
          <a:p>
            <a:pPr lvl="1"/>
            <a:r>
              <a:rPr lang="en-US" dirty="0"/>
              <a:t>We use and recommend Python 3</a:t>
            </a:r>
          </a:p>
          <a:p>
            <a:pPr lvl="1"/>
            <a:r>
              <a:rPr lang="en-US" dirty="0"/>
              <a:t>Python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pscheduler</a:t>
            </a:r>
            <a:r>
              <a:rPr lang="en-US" dirty="0"/>
              <a:t> module available with classes and functions that do many of the operations plugins have in common</a:t>
            </a:r>
          </a:p>
          <a:p>
            <a:pPr lvl="1"/>
            <a:endParaRPr lang="en-US" dirty="0"/>
          </a:p>
          <a:p>
            <a:r>
              <a:rPr lang="en-US" dirty="0"/>
              <a:t>Makes development, test and debug easier</a:t>
            </a:r>
          </a:p>
          <a:p>
            <a:pPr lvl="1"/>
            <a:r>
              <a:rPr lang="en-US" dirty="0"/>
              <a:t>Run methods individually on the command line with canned JSON input</a:t>
            </a:r>
          </a:p>
          <a:p>
            <a:pPr lvl="1"/>
            <a:r>
              <a:rPr lang="en-US" dirty="0"/>
              <a:t>No need to deal with the rest of pScheduler</a:t>
            </a:r>
          </a:p>
          <a:p>
            <a:pPr marL="571500" lvl="1" indent="0">
              <a:buNone/>
            </a:pPr>
            <a:endParaRPr lang="en-US" dirty="0"/>
          </a:p>
          <a:p>
            <a:r>
              <a:rPr lang="en-US" dirty="0"/>
              <a:t>Protects pScheduler from plugin failures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8D2DB3-2033-CA48-932E-97623338AE2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152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4AC44-9DEE-B84E-AF4E-A544B5C8B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Plugin Methods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DD0628-EC47-E247-8737-77CBF5816A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enumerate</a:t>
            </a:r>
            <a:r>
              <a:rPr lang="en-US" dirty="0"/>
              <a:t>			Describe the test plugin to pScheduler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cli-to-spec</a:t>
            </a:r>
            <a:r>
              <a:rPr lang="en-US" dirty="0"/>
              <a:t>		Convert CLI switches to JSON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spec-to-cli</a:t>
            </a:r>
            <a:r>
              <a:rPr lang="en-US" dirty="0"/>
              <a:t>		Convert JSON to CLI switches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participants</a:t>
            </a:r>
            <a:r>
              <a:rPr lang="en-US" dirty="0"/>
              <a:t>		Determine pScheduler nodes involved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spec-is-valid</a:t>
            </a:r>
            <a:r>
              <a:rPr lang="en-US" dirty="0"/>
              <a:t>		Determine if a test specification is valid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spec-format</a:t>
            </a:r>
            <a:r>
              <a:rPr lang="en-US" dirty="0"/>
              <a:t>		Convert a test spec to text or HTML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result-format</a:t>
            </a:r>
            <a:r>
              <a:rPr lang="en-US" dirty="0"/>
              <a:t>		Convert a test result to text or HTML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limit-is-valid</a:t>
            </a:r>
            <a:r>
              <a:rPr lang="en-US" dirty="0"/>
              <a:t>		</a:t>
            </a:r>
            <a:r>
              <a:rPr lang="en-US" i="1" dirty="0"/>
              <a:t>Deprecated in favor of </a:t>
            </a:r>
            <a:r>
              <a:rPr lang="en-US" i="1" dirty="0" err="1"/>
              <a:t>jq</a:t>
            </a:r>
            <a:endParaRPr lang="en-US" i="1" dirty="0"/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limit-passes</a:t>
            </a:r>
            <a:r>
              <a:rPr lang="en-US" dirty="0"/>
              <a:t>		</a:t>
            </a:r>
            <a:r>
              <a:rPr lang="en-US" i="1" dirty="0"/>
              <a:t>Deprecated in favor of </a:t>
            </a:r>
            <a:r>
              <a:rPr lang="en-US" i="1" dirty="0" err="1"/>
              <a:t>jq</a:t>
            </a:r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110E44-2BE8-D34A-8CC1-B8EDF999EA1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355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4AC44-9DEE-B84E-AF4E-A544B5C8B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 Plugin Methods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DD0628-EC47-E247-8737-77CBF5816A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enumerate</a:t>
            </a:r>
            <a:r>
              <a:rPr lang="en-US" dirty="0"/>
              <a:t>			Describe the tool plugin to pScheduler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can-run</a:t>
            </a:r>
            <a:r>
              <a:rPr lang="en-US" dirty="0"/>
              <a:t>			Determine if the tool can run a test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duration	</a:t>
            </a:r>
            <a:r>
              <a:rPr lang="en-US" dirty="0"/>
              <a:t>		Calculate the time to run a test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participant-data	</a:t>
            </a:r>
            <a:r>
              <a:rPr lang="en-US" dirty="0"/>
              <a:t>Generate internal info for participants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run		</a:t>
            </a:r>
            <a:r>
              <a:rPr lang="en-US" dirty="0"/>
              <a:t>		Measure and produce interim result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merged-results</a:t>
            </a:r>
            <a:r>
              <a:rPr lang="en-US" dirty="0"/>
              <a:t>		Combine interim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110E44-2BE8-D34A-8CC1-B8EDF999EA1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820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C2767-2244-0F44-A0BF-FF1EB5D27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pScheduler Plugins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8749AF-D2F1-2040-902B-CA5F439DE4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400" b="1" dirty="0"/>
              <a:t>Test</a:t>
            </a:r>
            <a:r>
              <a:rPr lang="en-US" sz="4400" dirty="0"/>
              <a:t>			Abstract measurement</a:t>
            </a:r>
          </a:p>
          <a:p>
            <a:endParaRPr lang="en-US" sz="4400" dirty="0"/>
          </a:p>
          <a:p>
            <a:r>
              <a:rPr lang="en-US" sz="4400" b="1" dirty="0"/>
              <a:t>Tool</a:t>
            </a:r>
            <a:r>
              <a:rPr lang="en-US" sz="4400" dirty="0"/>
              <a:t>			Carries out a test</a:t>
            </a:r>
          </a:p>
          <a:p>
            <a:endParaRPr lang="en-US" sz="4400" dirty="0"/>
          </a:p>
          <a:p>
            <a:r>
              <a:rPr lang="en-US" sz="4400" b="1" dirty="0"/>
              <a:t>Archiver</a:t>
            </a:r>
            <a:r>
              <a:rPr lang="en-US" sz="4400" dirty="0"/>
              <a:t>		Disposes of results</a:t>
            </a:r>
          </a:p>
          <a:p>
            <a:endParaRPr lang="en-US" sz="4400" dirty="0"/>
          </a:p>
          <a:p>
            <a:r>
              <a:rPr lang="en-US" sz="4400" b="1" dirty="0"/>
              <a:t>Context</a:t>
            </a:r>
            <a:r>
              <a:rPr lang="en-US" sz="4400" dirty="0"/>
              <a:t>		Changes tool’s environment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846B97-B599-434C-AC51-ED7CF35C5D0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853D5A4-1073-4540-9E72-C89B56F73096}"/>
              </a:ext>
            </a:extLst>
          </p:cNvPr>
          <p:cNvCxnSpPr>
            <a:cxnSpLocks/>
          </p:cNvCxnSpPr>
          <p:nvPr/>
        </p:nvCxnSpPr>
        <p:spPr>
          <a:xfrm flipH="1">
            <a:off x="1203217" y="5820032"/>
            <a:ext cx="9785566" cy="0"/>
          </a:xfrm>
          <a:prstGeom prst="line">
            <a:avLst/>
          </a:prstGeom>
          <a:ln w="381000">
            <a:solidFill>
              <a:srgbClr val="C00000">
                <a:alpha val="6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97B1919-9981-5347-9C76-4FB560893537}"/>
              </a:ext>
            </a:extLst>
          </p:cNvPr>
          <p:cNvCxnSpPr>
            <a:cxnSpLocks/>
          </p:cNvCxnSpPr>
          <p:nvPr/>
        </p:nvCxnSpPr>
        <p:spPr>
          <a:xfrm flipH="1">
            <a:off x="1203217" y="4588475"/>
            <a:ext cx="9785566" cy="0"/>
          </a:xfrm>
          <a:prstGeom prst="line">
            <a:avLst/>
          </a:prstGeom>
          <a:ln w="381000">
            <a:solidFill>
              <a:srgbClr val="C00000">
                <a:alpha val="6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2625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BDDBA98-DE48-3E4D-9FF0-E43F4F707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Getting Your Plugins Developed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80C8446-5217-CA48-B133-33B2103157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316871-2840-404E-B593-BD9D4ED1908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4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77C5F-8858-F644-8B05-71265B971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Help From the Development Team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E75602-E757-8549-84AD-BCDD5269E7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 comprehensive plugin development manual yet.</a:t>
            </a:r>
          </a:p>
          <a:p>
            <a:endParaRPr lang="en-US" dirty="0"/>
          </a:p>
          <a:p>
            <a:r>
              <a:rPr lang="en-US" dirty="0"/>
              <a:t>Advice on test design</a:t>
            </a:r>
          </a:p>
          <a:p>
            <a:endParaRPr lang="en-US" dirty="0"/>
          </a:p>
          <a:p>
            <a:r>
              <a:rPr lang="en-US" dirty="0"/>
              <a:t>Assistance with implementation or debugging</a:t>
            </a:r>
          </a:p>
          <a:p>
            <a:endParaRPr lang="en-US" dirty="0"/>
          </a:p>
          <a:p>
            <a:r>
              <a:rPr lang="en-US" dirty="0"/>
              <a:t>Plugins of general interest may be adopted and become part of the standard perfSONAR distribution.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72D8A9-6A52-FF44-8CD9-875092CCAB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702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2037B-9C40-DA44-A75A-C3B01677B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Plugin Development Kit (PDK)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DB9155-CDA8-D049-ADE0-1B8687AB71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Contains templates for each type of plugin</a:t>
            </a:r>
          </a:p>
          <a:p>
            <a:r>
              <a:rPr lang="en-US" dirty="0"/>
              <a:t>Generates a skeleton in the pScheduler source tree</a:t>
            </a:r>
          </a:p>
          <a:p>
            <a:r>
              <a:rPr lang="en-US" dirty="0"/>
              <a:t>Follow-the-numbers implementation</a:t>
            </a:r>
          </a:p>
          <a:p>
            <a:endParaRPr lang="en-US" dirty="0"/>
          </a:p>
          <a:p>
            <a:r>
              <a:rPr lang="en-US" dirty="0"/>
              <a:t>Works on a standard pScheduler development cluster</a:t>
            </a:r>
          </a:p>
          <a:p>
            <a:r>
              <a:rPr lang="en-US" dirty="0"/>
              <a:t>Easy with Vagrant (see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scripts/vagrant/dev-cluster</a:t>
            </a:r>
            <a:r>
              <a:rPr lang="en-US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C30AC-E40F-F348-BE0A-A495C1D033F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444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6"/>
          <p:cNvSpPr txBox="1">
            <a:spLocks noGrp="1"/>
          </p:cNvSpPr>
          <p:nvPr>
            <p:ph type="ftr" idx="11"/>
          </p:nvPr>
        </p:nvSpPr>
        <p:spPr>
          <a:xfrm>
            <a:off x="1415071" y="6310311"/>
            <a:ext cx="53700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©</a:t>
            </a:r>
            <a:fld id="{B9525C7E-DA52-B944-BBCB-92E5B0B3A683}" type="datetimeyyyy">
              <a:rPr lang="en-US" smtClean="0"/>
              <a:t>2021</a:t>
            </a:fld>
            <a:r>
              <a:rPr lang="en-US" dirty="0"/>
              <a:t> The perfSONAR Project and its Contributors  ・  https://</a:t>
            </a:r>
            <a:r>
              <a:rPr lang="en-US" dirty="0" err="1"/>
              <a:t>www.perfsonar.net</a:t>
            </a:r>
            <a:r>
              <a:rPr lang="en-US" dirty="0"/>
              <a:t>  </a:t>
            </a:r>
            <a:endParaRPr dirty="0"/>
          </a:p>
        </p:txBody>
      </p:sp>
      <p:sp>
        <p:nvSpPr>
          <p:cNvPr id="160" name="Google Shape;160;p6"/>
          <p:cNvSpPr txBox="1">
            <a:spLocks noGrp="1"/>
          </p:cNvSpPr>
          <p:nvPr>
            <p:ph type="sldNum" idx="12"/>
          </p:nvPr>
        </p:nvSpPr>
        <p:spPr>
          <a:xfrm>
            <a:off x="838200" y="6310311"/>
            <a:ext cx="365017" cy="365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  <p:pic>
        <p:nvPicPr>
          <p:cNvPr id="161" name="Google Shape;161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2257" y="1724025"/>
            <a:ext cx="3416300" cy="340995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6"/>
          <p:cNvSpPr txBox="1"/>
          <p:nvPr/>
        </p:nvSpPr>
        <p:spPr>
          <a:xfrm>
            <a:off x="2512257" y="5375895"/>
            <a:ext cx="3416300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Question and answer icon by iconosphere from The Noun Project</a:t>
            </a:r>
            <a:endParaRPr/>
          </a:p>
        </p:txBody>
      </p:sp>
      <p:sp>
        <p:nvSpPr>
          <p:cNvPr id="163" name="Google Shape;163;p6"/>
          <p:cNvSpPr txBox="1"/>
          <p:nvPr/>
        </p:nvSpPr>
        <p:spPr>
          <a:xfrm>
            <a:off x="6096000" y="1390919"/>
            <a:ext cx="5257801" cy="4481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240"/>
              <a:buFont typeface="Calibri"/>
              <a:buNone/>
            </a:pPr>
            <a:r>
              <a:rPr lang="en-US" sz="624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Questions</a:t>
            </a:r>
            <a:br>
              <a:rPr lang="en-US" sz="624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624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br>
              <a:rPr lang="en-US" sz="624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624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Answers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240"/>
              <a:buFont typeface="Calibri"/>
              <a:buNone/>
            </a:pPr>
            <a:endParaRPr lang="en-US" sz="6240" b="1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240"/>
              <a:buFont typeface="Calibri"/>
              <a:buNone/>
            </a:pPr>
            <a:r>
              <a:rPr lang="en-US" sz="3500" b="1" dirty="0">
                <a:solidFill>
                  <a:schemeClr val="dk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mfeit@internet2.edu</a:t>
            </a:r>
            <a:endParaRPr sz="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"/>
          <p:cNvSpPr txBox="1">
            <a:spLocks noGrp="1"/>
          </p:cNvSpPr>
          <p:nvPr>
            <p:ph type="ctrTitle"/>
          </p:nvPr>
        </p:nvSpPr>
        <p:spPr>
          <a:xfrm>
            <a:off x="6095999" y="1790721"/>
            <a:ext cx="5257801" cy="3599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Calibri"/>
              <a:buNone/>
            </a:pPr>
            <a:r>
              <a:rPr lang="en-US" sz="6400"/>
              <a:t>Thanks!</a:t>
            </a:r>
            <a:br>
              <a:rPr lang="en-US"/>
            </a:br>
            <a:br>
              <a:rPr lang="en-US" sz="3600"/>
            </a:br>
            <a:r>
              <a:rPr lang="en-US" sz="2800" b="0"/>
              <a:t>For more information,</a:t>
            </a:r>
            <a:br>
              <a:rPr lang="en-US" sz="2800" b="0"/>
            </a:br>
            <a:r>
              <a:rPr lang="en-US" sz="2800" b="0"/>
              <a:t>please visit our web site:</a:t>
            </a:r>
            <a:br>
              <a:rPr lang="en-US" sz="2800"/>
            </a:br>
            <a:r>
              <a:rPr lang="en-US" sz="3200"/>
              <a:t>https://www.perfsonar.net</a:t>
            </a:r>
            <a:endParaRPr/>
          </a:p>
        </p:txBody>
      </p:sp>
      <p:sp>
        <p:nvSpPr>
          <p:cNvPr id="169" name="Google Shape;169;p7"/>
          <p:cNvSpPr txBox="1">
            <a:spLocks noGrp="1"/>
          </p:cNvSpPr>
          <p:nvPr>
            <p:ph type="ftr" idx="11"/>
          </p:nvPr>
        </p:nvSpPr>
        <p:spPr>
          <a:xfrm>
            <a:off x="838201" y="6336882"/>
            <a:ext cx="105156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©</a:t>
            </a:r>
            <a:fld id="{E68DD877-6B89-E645-8E33-E8549EC6896A}" type="datetimeyyyy">
              <a:rPr lang="en-US" smtClean="0"/>
              <a:t>2021</a:t>
            </a:fld>
            <a:r>
              <a:rPr lang="en-US" dirty="0"/>
              <a:t> The perfSONAR Project and its Contributors  ・  Licensed CC BY-SA 4.0  ・  https://</a:t>
            </a:r>
            <a:r>
              <a:rPr lang="en-US" dirty="0" err="1"/>
              <a:t>www.perfsonar.net</a:t>
            </a:r>
            <a:endParaRPr dirty="0"/>
          </a:p>
        </p:txBody>
      </p:sp>
      <p:pic>
        <p:nvPicPr>
          <p:cNvPr id="170" name="Google Shape;170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01486" y="1852863"/>
            <a:ext cx="3188928" cy="3152274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7"/>
          <p:cNvSpPr txBox="1"/>
          <p:nvPr/>
        </p:nvSpPr>
        <p:spPr>
          <a:xfrm>
            <a:off x="2001484" y="5195409"/>
            <a:ext cx="3188929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Thanks icon by priyanka from The Noun Project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805A6-F264-B343-8D74-2DE3FA526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perfSONAR measure?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236E4A-D7CB-E146-93B3-9C09EA7604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The usual suspects:</a:t>
            </a:r>
          </a:p>
          <a:p>
            <a:pPr lvl="1"/>
            <a:r>
              <a:rPr lang="en-US" sz="4800" dirty="0"/>
              <a:t>Throughput</a:t>
            </a:r>
          </a:p>
          <a:p>
            <a:pPr lvl="1"/>
            <a:r>
              <a:rPr lang="en-US" sz="4800" dirty="0"/>
              <a:t>Latency</a:t>
            </a:r>
          </a:p>
          <a:p>
            <a:pPr lvl="1"/>
            <a:r>
              <a:rPr lang="en-US" sz="4800" dirty="0"/>
              <a:t>Round-trip time</a:t>
            </a:r>
          </a:p>
          <a:p>
            <a:pPr lvl="1"/>
            <a:r>
              <a:rPr lang="en-US" sz="4800" dirty="0"/>
              <a:t>Path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F6A469-3031-F544-B801-021B365B37E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709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805A6-F264-B343-8D74-2DE3FA526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perfSONAR measure?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236E4A-D7CB-E146-93B3-9C09EA7604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5800" dirty="0"/>
              <a:t>The less-usual suspects:</a:t>
            </a:r>
          </a:p>
          <a:p>
            <a:pPr lvl="1"/>
            <a:r>
              <a:rPr lang="en-US" sz="5200" dirty="0"/>
              <a:t>DNS and HTTP response time</a:t>
            </a:r>
          </a:p>
          <a:p>
            <a:pPr lvl="1"/>
            <a:r>
              <a:rPr lang="en-US" sz="5200" dirty="0"/>
              <a:t>Network reachability</a:t>
            </a:r>
          </a:p>
          <a:p>
            <a:pPr lvl="1"/>
            <a:r>
              <a:rPr lang="en-US" sz="5200" dirty="0"/>
              <a:t>S3 throughput</a:t>
            </a:r>
          </a:p>
          <a:p>
            <a:pPr lvl="1"/>
            <a:r>
              <a:rPr lang="en-US" sz="5200" dirty="0"/>
              <a:t>SNMP values</a:t>
            </a:r>
          </a:p>
          <a:p>
            <a:pPr lvl="1"/>
            <a:endParaRPr lang="en-US" sz="4800" dirty="0"/>
          </a:p>
          <a:p>
            <a:r>
              <a:rPr lang="en-US" sz="5200" dirty="0"/>
              <a:t>These ship with the current release.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F6A469-3031-F544-B801-021B365B37E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727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805A6-F264-B343-8D74-2DE3FA526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perfSONAR measure?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236E4A-D7CB-E146-93B3-9C09EA7604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5400" dirty="0"/>
              <a:t>The unusual suspects:</a:t>
            </a:r>
          </a:p>
          <a:p>
            <a:pPr lvl="1"/>
            <a:r>
              <a:rPr lang="en-US" sz="4800" dirty="0"/>
              <a:t>Path MTU</a:t>
            </a:r>
          </a:p>
          <a:p>
            <a:pPr lvl="1"/>
            <a:r>
              <a:rPr lang="en-US" sz="4800" dirty="0"/>
              <a:t>VoIP call quality</a:t>
            </a:r>
          </a:p>
          <a:p>
            <a:pPr lvl="1"/>
            <a:r>
              <a:rPr lang="en-US" sz="4800" dirty="0"/>
              <a:t>Interface traffic dump</a:t>
            </a:r>
          </a:p>
          <a:p>
            <a:endParaRPr lang="en-US" sz="5200" dirty="0"/>
          </a:p>
          <a:p>
            <a:r>
              <a:rPr lang="en-US" sz="5400" dirty="0"/>
              <a:t>These don’t exist yet.</a:t>
            </a:r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F6A469-3031-F544-B801-021B365B37E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1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805A6-F264-B343-8D74-2DE3FA526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perfSONAR measure?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236E4A-D7CB-E146-93B3-9C09EA7604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5734050" cy="4351338"/>
          </a:xfrm>
        </p:spPr>
        <p:txBody>
          <a:bodyPr>
            <a:normAutofit/>
          </a:bodyPr>
          <a:lstStyle/>
          <a:p>
            <a:r>
              <a:rPr lang="en-US" sz="5400" dirty="0"/>
              <a:t>Way out there:</a:t>
            </a:r>
          </a:p>
          <a:p>
            <a:pPr lvl="1"/>
            <a:r>
              <a:rPr lang="en-US" sz="4800" dirty="0"/>
              <a:t>Stock prices</a:t>
            </a:r>
          </a:p>
          <a:p>
            <a:pPr lvl="1"/>
            <a:r>
              <a:rPr lang="en-US" sz="4800" dirty="0"/>
              <a:t>Weather</a:t>
            </a:r>
          </a:p>
          <a:p>
            <a:pPr lvl="1"/>
            <a:r>
              <a:rPr lang="en-US" sz="4800" dirty="0"/>
              <a:t>Garage door state</a:t>
            </a:r>
          </a:p>
          <a:p>
            <a:pPr lvl="1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14A956-542A-8A44-A3BE-B05735EE8DA9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6572250" y="1825625"/>
            <a:ext cx="4781550" cy="4351338"/>
          </a:xfrm>
        </p:spPr>
        <p:txBody>
          <a:bodyPr/>
          <a:lstStyle/>
          <a:p>
            <a:r>
              <a:rPr lang="en-US" sz="4000" dirty="0"/>
              <a:t>These are thought exercises.</a:t>
            </a:r>
          </a:p>
          <a:p>
            <a:pPr lvl="1"/>
            <a:r>
              <a:rPr lang="en-US" sz="3200" dirty="0"/>
              <a:t>No plans to do them.</a:t>
            </a:r>
          </a:p>
          <a:p>
            <a:pPr lvl="1"/>
            <a:r>
              <a:rPr lang="en-US" sz="3200" dirty="0"/>
              <a:t>But we could.</a:t>
            </a:r>
          </a:p>
          <a:p>
            <a:pPr lvl="1"/>
            <a:r>
              <a:rPr lang="en-US" sz="3200" dirty="0"/>
              <a:t>If provoked.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F6A469-3031-F544-B801-021B365B37E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13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F84B4-38BE-AD4E-B59E-9711B0883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pScheduler Magic Formula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4D62EA-6E8E-984F-A6E4-3F586FB0B3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endParaRPr lang="en-US" sz="6600" b="1" dirty="0"/>
          </a:p>
          <a:p>
            <a:pPr marL="114300" indent="0" algn="ctr">
              <a:buNone/>
            </a:pPr>
            <a:r>
              <a:rPr lang="en-US" sz="6600" b="1" dirty="0"/>
              <a:t>Test + Tool = Measurement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9ACE98-5223-294B-8929-FFE920D0415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361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805A6-F264-B343-8D74-2DE3FA526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for Tests and Tools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236E4A-D7CB-E146-93B3-9C09EA7604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Test:</a:t>
            </a:r>
            <a:r>
              <a:rPr lang="en-US" dirty="0"/>
              <a:t>  The measurement and its results must be describable in a concrete way.</a:t>
            </a:r>
          </a:p>
          <a:p>
            <a:endParaRPr lang="en-US" dirty="0"/>
          </a:p>
          <a:p>
            <a:r>
              <a:rPr lang="en-US" b="1" dirty="0"/>
              <a:t>Tool:</a:t>
            </a:r>
            <a:r>
              <a:rPr lang="en-US" dirty="0"/>
              <a:t>  There must be a program to do the measurement.</a:t>
            </a:r>
          </a:p>
          <a:p>
            <a:endParaRPr lang="en-US" dirty="0"/>
          </a:p>
          <a:p>
            <a:r>
              <a:rPr lang="en-US" b="1" dirty="0"/>
              <a:t>Tool:</a:t>
            </a:r>
            <a:r>
              <a:rPr lang="en-US" dirty="0"/>
              <a:t> That program must be usable by another program.</a:t>
            </a:r>
          </a:p>
          <a:p>
            <a:endParaRPr lang="en-US" dirty="0"/>
          </a:p>
          <a:p>
            <a:r>
              <a:rPr lang="en-US" b="1" dirty="0"/>
              <a:t>Tool:</a:t>
            </a:r>
            <a:r>
              <a:rPr lang="en-US" dirty="0"/>
              <a:t> The results must be readable by a program in the tool plugin.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F6A469-3031-F544-B801-021B365B37E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083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F5F7B-EA11-034D-97A2-659DF535D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Design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AF85D0-C689-A246-A416-CB5B2D8A20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D21AB3-F145-304E-85CC-2EDCE59F374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095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7975</TotalTime>
  <Words>1074</Words>
  <Application>Microsoft Macintosh PowerPoint</Application>
  <PresentationFormat>Widescreen</PresentationFormat>
  <Paragraphs>206</Paragraphs>
  <Slides>24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Courier New</vt:lpstr>
      <vt:lpstr>Office Theme</vt:lpstr>
      <vt:lpstr>Plugging In</vt:lpstr>
      <vt:lpstr>pScheduler Plugins</vt:lpstr>
      <vt:lpstr>What can perfSONAR measure?</vt:lpstr>
      <vt:lpstr>What can perfSONAR measure?</vt:lpstr>
      <vt:lpstr>What can perfSONAR measure?</vt:lpstr>
      <vt:lpstr>What can perfSONAR measure?</vt:lpstr>
      <vt:lpstr>The pScheduler Magic Formula</vt:lpstr>
      <vt:lpstr>Requirements for Tests and Tools</vt:lpstr>
      <vt:lpstr>Test Design</vt:lpstr>
      <vt:lpstr>Test Design Philosophy</vt:lpstr>
      <vt:lpstr>The Garage Door Test</vt:lpstr>
      <vt:lpstr>The Garage Door Test Specification</vt:lpstr>
      <vt:lpstr>The Lowest Highest  Common Denominator</vt:lpstr>
      <vt:lpstr>The Garage Door Test Result</vt:lpstr>
      <vt:lpstr>Plugin Mechanics</vt:lpstr>
      <vt:lpstr>General Plugin Structure</vt:lpstr>
      <vt:lpstr>The Process Boundary</vt:lpstr>
      <vt:lpstr>Test Plugin Methods</vt:lpstr>
      <vt:lpstr>Tool Plugin Methods</vt:lpstr>
      <vt:lpstr>Getting Your Plugins Developed</vt:lpstr>
      <vt:lpstr>Help From the Development Team</vt:lpstr>
      <vt:lpstr>The Plugin Development Kit (PDK)</vt:lpstr>
      <vt:lpstr>PowerPoint Presentation</vt:lpstr>
      <vt:lpstr>Thanks!  For more information, please visit our web site: https://www.perfsonar.net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Mark Feit</dc:creator>
  <cp:lastModifiedBy>Mark Feit</cp:lastModifiedBy>
  <cp:revision>51</cp:revision>
  <dcterms:created xsi:type="dcterms:W3CDTF">2020-10-09T20:16:01Z</dcterms:created>
  <dcterms:modified xsi:type="dcterms:W3CDTF">2021-04-08T15:42:46Z</dcterms:modified>
</cp:coreProperties>
</file>