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5" r:id="rId6"/>
    <p:sldMasterId id="2147483666" r:id="rId7"/>
    <p:sldMasterId id="2147483669" r:id="rId8"/>
  </p:sldMasterIdLst>
  <p:notesMasterIdLst>
    <p:notesMasterId r:id="rId32"/>
  </p:notesMasterIdLst>
  <p:sldIdLst>
    <p:sldId id="256" r:id="rId9"/>
    <p:sldId id="260" r:id="rId10"/>
    <p:sldId id="273" r:id="rId11"/>
    <p:sldId id="269" r:id="rId12"/>
    <p:sldId id="270" r:id="rId13"/>
    <p:sldId id="271" r:id="rId14"/>
    <p:sldId id="272" r:id="rId15"/>
    <p:sldId id="268" r:id="rId16"/>
    <p:sldId id="274" r:id="rId17"/>
    <p:sldId id="275" r:id="rId18"/>
    <p:sldId id="278" r:id="rId19"/>
    <p:sldId id="276" r:id="rId20"/>
    <p:sldId id="289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1" r:id="rId29"/>
    <p:sldId id="288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59"/>
    <a:srgbClr val="1F4E79"/>
    <a:srgbClr val="0A597C"/>
    <a:srgbClr val="09587B"/>
    <a:srgbClr val="0A597D"/>
    <a:srgbClr val="085578"/>
    <a:srgbClr val="09577A"/>
    <a:srgbClr val="2E75B6"/>
    <a:srgbClr val="085577"/>
    <a:srgbClr val="F6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80551" autoAdjust="0"/>
  </p:normalViewPr>
  <p:slideViewPr>
    <p:cSldViewPr snapToGrid="0">
      <p:cViewPr varScale="1">
        <p:scale>
          <a:sx n="62" d="100"/>
          <a:sy n="62" d="100"/>
        </p:scale>
        <p:origin x="-12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01EF7-2A47-124C-9575-92E465BAE1AB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4D0A986-AAB3-8B49-AFF5-DF85D2903B88}">
      <dgm:prSet/>
      <dgm:spPr/>
      <dgm:t>
        <a:bodyPr/>
        <a:lstStyle/>
        <a:p>
          <a:pPr rtl="0"/>
          <a:r>
            <a:rPr lang="en-GB" smtClean="0"/>
            <a:t>The community </a:t>
          </a:r>
          <a:endParaRPr lang="en-GB"/>
        </a:p>
      </dgm:t>
    </dgm:pt>
    <dgm:pt modelId="{2D73E439-0619-E043-9244-1833B75985B3}" type="parTrans" cxnId="{0F5B3BE5-99AD-5941-B4D7-A8826BB0EC4E}">
      <dgm:prSet/>
      <dgm:spPr/>
      <dgm:t>
        <a:bodyPr/>
        <a:lstStyle/>
        <a:p>
          <a:endParaRPr lang="en-GB"/>
        </a:p>
      </dgm:t>
    </dgm:pt>
    <dgm:pt modelId="{6D371CAD-9927-E941-8CD5-DD614DBF0A02}" type="sibTrans" cxnId="{0F5B3BE5-99AD-5941-B4D7-A8826BB0EC4E}">
      <dgm:prSet/>
      <dgm:spPr/>
      <dgm:t>
        <a:bodyPr/>
        <a:lstStyle/>
        <a:p>
          <a:endParaRPr lang="en-GB"/>
        </a:p>
      </dgm:t>
    </dgm:pt>
    <dgm:pt modelId="{FECA212A-D409-B744-AE54-E36032F393C2}">
      <dgm:prSet/>
      <dgm:spPr/>
      <dgm:t>
        <a:bodyPr/>
        <a:lstStyle/>
        <a:p>
          <a:pPr rtl="0"/>
          <a:r>
            <a:rPr lang="en-GB" smtClean="0"/>
            <a:t>41 Partners </a:t>
          </a:r>
          <a:endParaRPr lang="en-GB"/>
        </a:p>
      </dgm:t>
    </dgm:pt>
    <dgm:pt modelId="{6379DCAA-5DF4-A843-BE7B-2A0B4C605F97}" type="parTrans" cxnId="{34549BE5-2A81-B94A-A6EE-23D0F346C95F}">
      <dgm:prSet/>
      <dgm:spPr/>
      <dgm:t>
        <a:bodyPr/>
        <a:lstStyle/>
        <a:p>
          <a:endParaRPr lang="en-GB"/>
        </a:p>
      </dgm:t>
    </dgm:pt>
    <dgm:pt modelId="{8BBE5C38-711E-724F-9DFF-FDCE766A92F8}" type="sibTrans" cxnId="{34549BE5-2A81-B94A-A6EE-23D0F346C95F}">
      <dgm:prSet/>
      <dgm:spPr/>
      <dgm:t>
        <a:bodyPr/>
        <a:lstStyle/>
        <a:p>
          <a:endParaRPr lang="en-GB"/>
        </a:p>
      </dgm:t>
    </dgm:pt>
    <dgm:pt modelId="{687A5A56-16D3-9842-AB1F-997F205C1639}">
      <dgm:prSet/>
      <dgm:spPr/>
      <dgm:t>
        <a:bodyPr/>
        <a:lstStyle/>
        <a:p>
          <a:pPr rtl="0"/>
          <a:r>
            <a:rPr lang="en-GB" smtClean="0"/>
            <a:t>38 individual NRENs + NORDUnet  + coordinating partners</a:t>
          </a:r>
          <a:endParaRPr lang="en-GB"/>
        </a:p>
      </dgm:t>
    </dgm:pt>
    <dgm:pt modelId="{7CCC889B-6C56-4941-8451-08CBD3186348}" type="parTrans" cxnId="{0F80C594-0832-494A-B332-650C148D3FC9}">
      <dgm:prSet/>
      <dgm:spPr/>
      <dgm:t>
        <a:bodyPr/>
        <a:lstStyle/>
        <a:p>
          <a:endParaRPr lang="en-GB"/>
        </a:p>
      </dgm:t>
    </dgm:pt>
    <dgm:pt modelId="{42553CD0-5A7C-0C42-BBD4-EB783CDCD009}" type="sibTrans" cxnId="{0F80C594-0832-494A-B332-650C148D3FC9}">
      <dgm:prSet/>
      <dgm:spPr/>
      <dgm:t>
        <a:bodyPr/>
        <a:lstStyle/>
        <a:p>
          <a:endParaRPr lang="en-GB"/>
        </a:p>
      </dgm:t>
    </dgm:pt>
    <dgm:pt modelId="{8B013929-338E-A446-B921-742541DD5C1F}">
      <dgm:prSet/>
      <dgm:spPr/>
      <dgm:t>
        <a:bodyPr/>
        <a:lstStyle/>
        <a:p>
          <a:pPr rtl="0"/>
          <a:r>
            <a:rPr lang="en-GB" smtClean="0"/>
            <a:t>The company</a:t>
          </a:r>
          <a:endParaRPr lang="en-GB"/>
        </a:p>
      </dgm:t>
    </dgm:pt>
    <dgm:pt modelId="{95AA5DCE-8A2B-E348-99FA-DFCF6C40875F}" type="parTrans" cxnId="{A2B80183-97C0-2340-AA50-95EF8CA9750F}">
      <dgm:prSet/>
      <dgm:spPr/>
      <dgm:t>
        <a:bodyPr/>
        <a:lstStyle/>
        <a:p>
          <a:endParaRPr lang="en-GB"/>
        </a:p>
      </dgm:t>
    </dgm:pt>
    <dgm:pt modelId="{06690CDC-4A9B-6043-A987-EEC37F914A4E}" type="sibTrans" cxnId="{A2B80183-97C0-2340-AA50-95EF8CA9750F}">
      <dgm:prSet/>
      <dgm:spPr/>
      <dgm:t>
        <a:bodyPr/>
        <a:lstStyle/>
        <a:p>
          <a:endParaRPr lang="en-GB"/>
        </a:p>
      </dgm:t>
    </dgm:pt>
    <dgm:pt modelId="{65EA3C27-CFDA-CD48-A399-776821ED54D2}">
      <dgm:prSet/>
      <dgm:spPr/>
      <dgm:t>
        <a:bodyPr/>
        <a:lstStyle/>
        <a:p>
          <a:pPr rtl="0"/>
          <a:r>
            <a:rPr lang="en-GB" dirty="0" smtClean="0"/>
            <a:t>(DANTE+TERENA) GÉANT Association </a:t>
          </a:r>
          <a:endParaRPr lang="en-GB" dirty="0"/>
        </a:p>
      </dgm:t>
    </dgm:pt>
    <dgm:pt modelId="{AA75F15F-A3F9-1343-8E9C-647647A3486C}" type="parTrans" cxnId="{08EA8E1C-CDDC-4A49-BFB0-AB53BC2611B4}">
      <dgm:prSet/>
      <dgm:spPr/>
      <dgm:t>
        <a:bodyPr/>
        <a:lstStyle/>
        <a:p>
          <a:endParaRPr lang="en-GB"/>
        </a:p>
      </dgm:t>
    </dgm:pt>
    <dgm:pt modelId="{2AE94114-332D-8643-9379-BF76F333B8D5}" type="sibTrans" cxnId="{08EA8E1C-CDDC-4A49-BFB0-AB53BC2611B4}">
      <dgm:prSet/>
      <dgm:spPr/>
      <dgm:t>
        <a:bodyPr/>
        <a:lstStyle/>
        <a:p>
          <a:endParaRPr lang="en-GB"/>
        </a:p>
      </dgm:t>
    </dgm:pt>
    <dgm:pt modelId="{A250AE82-0DA8-8046-B330-20D4398C6B80}">
      <dgm:prSet/>
      <dgm:spPr/>
      <dgm:t>
        <a:bodyPr/>
        <a:lstStyle/>
        <a:p>
          <a:pPr rtl="0"/>
          <a:r>
            <a:rPr lang="en-GB" dirty="0" smtClean="0"/>
            <a:t>Coordinating partner for the project &amp; Consortium</a:t>
          </a:r>
          <a:endParaRPr lang="en-GB" dirty="0"/>
        </a:p>
      </dgm:t>
    </dgm:pt>
    <dgm:pt modelId="{34DACA0C-707C-6D4E-80D2-1FF7792B412B}" type="parTrans" cxnId="{0842C413-8A5F-C640-9B5C-499D540E44F1}">
      <dgm:prSet/>
      <dgm:spPr/>
      <dgm:t>
        <a:bodyPr/>
        <a:lstStyle/>
        <a:p>
          <a:endParaRPr lang="en-GB"/>
        </a:p>
      </dgm:t>
    </dgm:pt>
    <dgm:pt modelId="{E27FCE75-2E7D-9044-96C0-A71363356004}" type="sibTrans" cxnId="{0842C413-8A5F-C640-9B5C-499D540E44F1}">
      <dgm:prSet/>
      <dgm:spPr/>
      <dgm:t>
        <a:bodyPr/>
        <a:lstStyle/>
        <a:p>
          <a:endParaRPr lang="en-GB"/>
        </a:p>
      </dgm:t>
    </dgm:pt>
    <dgm:pt modelId="{F72D271A-800B-BA4A-8BDF-AC783C8FF754}">
      <dgm:prSet/>
      <dgm:spPr/>
      <dgm:t>
        <a:bodyPr/>
        <a:lstStyle/>
        <a:p>
          <a:pPr rtl="0"/>
          <a:r>
            <a:rPr lang="en-GB" dirty="0" smtClean="0"/>
            <a:t>Key functions in project coordination, backbone network ops, community coordination, user engagement</a:t>
          </a:r>
          <a:endParaRPr lang="en-GB" dirty="0"/>
        </a:p>
      </dgm:t>
    </dgm:pt>
    <dgm:pt modelId="{A51EFC8C-6418-5C45-9B9A-2EA4D9491BA3}" type="parTrans" cxnId="{AA2FEE62-B539-A846-A71D-EC4A7B08F4C1}">
      <dgm:prSet/>
      <dgm:spPr/>
      <dgm:t>
        <a:bodyPr/>
        <a:lstStyle/>
        <a:p>
          <a:endParaRPr lang="en-GB"/>
        </a:p>
      </dgm:t>
    </dgm:pt>
    <dgm:pt modelId="{91A3E80D-16BE-764B-B576-D764740C1025}" type="sibTrans" cxnId="{AA2FEE62-B539-A846-A71D-EC4A7B08F4C1}">
      <dgm:prSet/>
      <dgm:spPr/>
      <dgm:t>
        <a:bodyPr/>
        <a:lstStyle/>
        <a:p>
          <a:endParaRPr lang="en-GB"/>
        </a:p>
      </dgm:t>
    </dgm:pt>
    <dgm:pt modelId="{9CBDFABD-F291-0A4A-BB16-CC7F70FF96C2}">
      <dgm:prSet/>
      <dgm:spPr/>
      <dgm:t>
        <a:bodyPr/>
        <a:lstStyle/>
        <a:p>
          <a:pPr rtl="0"/>
          <a:r>
            <a:rPr lang="en-GB" smtClean="0"/>
            <a:t>The project</a:t>
          </a:r>
          <a:endParaRPr lang="en-GB"/>
        </a:p>
      </dgm:t>
    </dgm:pt>
    <dgm:pt modelId="{31F910DA-B9E7-664B-931E-CC8AF46E8832}" type="parTrans" cxnId="{EE5CAE57-C1F9-FD46-8E1C-727128D6331F}">
      <dgm:prSet/>
      <dgm:spPr/>
      <dgm:t>
        <a:bodyPr/>
        <a:lstStyle/>
        <a:p>
          <a:endParaRPr lang="en-GB"/>
        </a:p>
      </dgm:t>
    </dgm:pt>
    <dgm:pt modelId="{1E142963-BC3C-904C-9DBB-EED236D73A5C}" type="sibTrans" cxnId="{EE5CAE57-C1F9-FD46-8E1C-727128D6331F}">
      <dgm:prSet/>
      <dgm:spPr/>
      <dgm:t>
        <a:bodyPr/>
        <a:lstStyle/>
        <a:p>
          <a:endParaRPr lang="en-GB"/>
        </a:p>
      </dgm:t>
    </dgm:pt>
    <dgm:pt modelId="{A9B8BA79-B4A7-1348-BBC6-66255ACC9EB7}">
      <dgm:prSet/>
      <dgm:spPr/>
      <dgm:t>
        <a:bodyPr/>
        <a:lstStyle/>
        <a:p>
          <a:pPr rtl="0"/>
          <a:r>
            <a:rPr lang="en-GB" smtClean="0"/>
            <a:t>GN3plus – 2 year project cycle, ends 30 April, GN4 to follow</a:t>
          </a:r>
          <a:endParaRPr lang="en-GB"/>
        </a:p>
      </dgm:t>
    </dgm:pt>
    <dgm:pt modelId="{75391F42-E322-DD4C-B2A4-726C0CC966A3}" type="parTrans" cxnId="{F7D43C86-5010-5443-9106-CBF3221EDBD1}">
      <dgm:prSet/>
      <dgm:spPr/>
      <dgm:t>
        <a:bodyPr/>
        <a:lstStyle/>
        <a:p>
          <a:endParaRPr lang="en-GB"/>
        </a:p>
      </dgm:t>
    </dgm:pt>
    <dgm:pt modelId="{7F408C27-3BBF-924A-94B8-03720869770E}" type="sibTrans" cxnId="{F7D43C86-5010-5443-9106-CBF3221EDBD1}">
      <dgm:prSet/>
      <dgm:spPr/>
      <dgm:t>
        <a:bodyPr/>
        <a:lstStyle/>
        <a:p>
          <a:endParaRPr lang="en-GB"/>
        </a:p>
      </dgm:t>
    </dgm:pt>
    <dgm:pt modelId="{AA596FE3-760F-A94B-A14E-67CC0D350A46}">
      <dgm:prSet/>
      <dgm:spPr/>
      <dgm:t>
        <a:bodyPr/>
        <a:lstStyle/>
        <a:p>
          <a:pPr rtl="0"/>
          <a:r>
            <a:rPr lang="en-GB" smtClean="0"/>
            <a:t>Network, Trust and Identity, Collaboration tools and Cloud research, development, operations and engagement activities</a:t>
          </a:r>
          <a:endParaRPr lang="en-GB"/>
        </a:p>
      </dgm:t>
    </dgm:pt>
    <dgm:pt modelId="{46EC326B-1FDD-8245-8CB7-148B3714D334}" type="parTrans" cxnId="{6945FCF6-0698-1844-B82B-4B1DD05091A9}">
      <dgm:prSet/>
      <dgm:spPr/>
      <dgm:t>
        <a:bodyPr/>
        <a:lstStyle/>
        <a:p>
          <a:endParaRPr lang="en-GB"/>
        </a:p>
      </dgm:t>
    </dgm:pt>
    <dgm:pt modelId="{A1A308C5-9106-D84F-9D27-8C860341E4C3}" type="sibTrans" cxnId="{6945FCF6-0698-1844-B82B-4B1DD05091A9}">
      <dgm:prSet/>
      <dgm:spPr/>
      <dgm:t>
        <a:bodyPr/>
        <a:lstStyle/>
        <a:p>
          <a:endParaRPr lang="en-GB"/>
        </a:p>
      </dgm:t>
    </dgm:pt>
    <dgm:pt modelId="{64616E8C-74CD-BE4D-A9EE-F1F567080E2E}">
      <dgm:prSet/>
      <dgm:spPr/>
      <dgm:t>
        <a:bodyPr/>
        <a:lstStyle/>
        <a:p>
          <a:pPr rtl="0"/>
          <a:r>
            <a:rPr lang="en-GB" smtClean="0"/>
            <a:t>Manpower delivered primarily by NRENs but also GÉANT Association</a:t>
          </a:r>
          <a:endParaRPr lang="en-GB"/>
        </a:p>
      </dgm:t>
    </dgm:pt>
    <dgm:pt modelId="{045DDB8B-D54E-5848-80B9-EF7502CE4823}" type="parTrans" cxnId="{83A1B6BD-F8E5-284E-B02D-3E7AF1341C15}">
      <dgm:prSet/>
      <dgm:spPr/>
      <dgm:t>
        <a:bodyPr/>
        <a:lstStyle/>
        <a:p>
          <a:endParaRPr lang="en-GB"/>
        </a:p>
      </dgm:t>
    </dgm:pt>
    <dgm:pt modelId="{611B252E-E1EF-9B46-A6F7-A7258C482287}" type="sibTrans" cxnId="{83A1B6BD-F8E5-284E-B02D-3E7AF1341C15}">
      <dgm:prSet/>
      <dgm:spPr/>
      <dgm:t>
        <a:bodyPr/>
        <a:lstStyle/>
        <a:p>
          <a:endParaRPr lang="en-GB"/>
        </a:p>
      </dgm:t>
    </dgm:pt>
    <dgm:pt modelId="{B958A2D2-ADBD-E14B-A0E9-B3DB62237968}">
      <dgm:prSet/>
      <dgm:spPr/>
      <dgm:t>
        <a:bodyPr/>
        <a:lstStyle/>
        <a:p>
          <a:pPr rtl="0"/>
          <a:r>
            <a:rPr lang="en-GB" smtClean="0"/>
            <a:t>c250 participants</a:t>
          </a:r>
          <a:endParaRPr lang="en-GB"/>
        </a:p>
      </dgm:t>
    </dgm:pt>
    <dgm:pt modelId="{C4997E48-AC4E-FF4D-9EDF-A99B2BE76419}" type="parTrans" cxnId="{DC845399-313C-F44E-A672-0EE5063B2E39}">
      <dgm:prSet/>
      <dgm:spPr/>
      <dgm:t>
        <a:bodyPr/>
        <a:lstStyle/>
        <a:p>
          <a:endParaRPr lang="en-GB"/>
        </a:p>
      </dgm:t>
    </dgm:pt>
    <dgm:pt modelId="{71CD49F7-D2A0-BD43-BB5F-0E06B11AF45B}" type="sibTrans" cxnId="{DC845399-313C-F44E-A672-0EE5063B2E39}">
      <dgm:prSet/>
      <dgm:spPr/>
      <dgm:t>
        <a:bodyPr/>
        <a:lstStyle/>
        <a:p>
          <a:endParaRPr lang="en-GB"/>
        </a:p>
      </dgm:t>
    </dgm:pt>
    <dgm:pt modelId="{B6C37AD3-AC7A-CD44-A713-02863ACEA319}">
      <dgm:prSet/>
      <dgm:spPr/>
      <dgm:t>
        <a:bodyPr/>
        <a:lstStyle/>
        <a:p>
          <a:pPr rtl="0"/>
          <a:r>
            <a:rPr lang="en-GB" dirty="0" smtClean="0"/>
            <a:t>Owned by the community</a:t>
          </a:r>
          <a:endParaRPr lang="en-GB" dirty="0"/>
        </a:p>
      </dgm:t>
    </dgm:pt>
    <dgm:pt modelId="{6926B1AA-DB28-2947-B018-770146F94552}" type="parTrans" cxnId="{46F665A1-619B-C14F-9570-4294DA56FDD7}">
      <dgm:prSet/>
      <dgm:spPr/>
      <dgm:t>
        <a:bodyPr/>
        <a:lstStyle/>
        <a:p>
          <a:endParaRPr lang="en-GB"/>
        </a:p>
      </dgm:t>
    </dgm:pt>
    <dgm:pt modelId="{6EB67928-5E86-C043-81E0-527CE18D1AF7}" type="sibTrans" cxnId="{46F665A1-619B-C14F-9570-4294DA56FDD7}">
      <dgm:prSet/>
      <dgm:spPr/>
      <dgm:t>
        <a:bodyPr/>
        <a:lstStyle/>
        <a:p>
          <a:endParaRPr lang="en-GB"/>
        </a:p>
      </dgm:t>
    </dgm:pt>
    <dgm:pt modelId="{29ABB681-5117-9440-84F0-D5BD3516C9AE}" type="pres">
      <dgm:prSet presAssocID="{A9901EF7-2A47-124C-9575-92E465BAE1AB}" presName="Name0" presStyleCnt="0">
        <dgm:presLayoutVars>
          <dgm:dir/>
          <dgm:animLvl val="lvl"/>
          <dgm:resizeHandles val="exact"/>
        </dgm:presLayoutVars>
      </dgm:prSet>
      <dgm:spPr/>
    </dgm:pt>
    <dgm:pt modelId="{58D2628B-D33E-5443-B6F1-78C38DE6BC01}" type="pres">
      <dgm:prSet presAssocID="{24D0A986-AAB3-8B49-AFF5-DF85D2903B88}" presName="composite" presStyleCnt="0"/>
      <dgm:spPr/>
    </dgm:pt>
    <dgm:pt modelId="{990D491C-6742-5844-B218-24FBC730A3ED}" type="pres">
      <dgm:prSet presAssocID="{24D0A986-AAB3-8B49-AFF5-DF85D2903B8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FBABEBA-75A2-9C49-8E22-9DE1D8C64C7B}" type="pres">
      <dgm:prSet presAssocID="{24D0A986-AAB3-8B49-AFF5-DF85D2903B88}" presName="desTx" presStyleLbl="alignAccFollowNode1" presStyleIdx="0" presStyleCnt="3">
        <dgm:presLayoutVars>
          <dgm:bulletEnabled val="1"/>
        </dgm:presLayoutVars>
      </dgm:prSet>
      <dgm:spPr/>
    </dgm:pt>
    <dgm:pt modelId="{16FD8D99-369C-144C-A3D8-A0A90C051FC5}" type="pres">
      <dgm:prSet presAssocID="{6D371CAD-9927-E941-8CD5-DD614DBF0A02}" presName="space" presStyleCnt="0"/>
      <dgm:spPr/>
    </dgm:pt>
    <dgm:pt modelId="{E428C32E-DD10-2743-811C-607795B7FF66}" type="pres">
      <dgm:prSet presAssocID="{8B013929-338E-A446-B921-742541DD5C1F}" presName="composite" presStyleCnt="0"/>
      <dgm:spPr/>
    </dgm:pt>
    <dgm:pt modelId="{D5BA11E0-5094-A14C-B9D9-3EF42223104E}" type="pres">
      <dgm:prSet presAssocID="{8B013929-338E-A446-B921-742541DD5C1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427B96D-5160-8E46-9DBD-005749C91112}" type="pres">
      <dgm:prSet presAssocID="{8B013929-338E-A446-B921-742541DD5C1F}" presName="desTx" presStyleLbl="alignAccFollowNode1" presStyleIdx="1" presStyleCnt="3">
        <dgm:presLayoutVars>
          <dgm:bulletEnabled val="1"/>
        </dgm:presLayoutVars>
      </dgm:prSet>
      <dgm:spPr/>
    </dgm:pt>
    <dgm:pt modelId="{4D1DCE7A-D9E5-9C49-A980-9CEBA33748FF}" type="pres">
      <dgm:prSet presAssocID="{06690CDC-4A9B-6043-A987-EEC37F914A4E}" presName="space" presStyleCnt="0"/>
      <dgm:spPr/>
    </dgm:pt>
    <dgm:pt modelId="{B15DBE6C-1C5E-2E40-95F3-D94AECFA0787}" type="pres">
      <dgm:prSet presAssocID="{9CBDFABD-F291-0A4A-BB16-CC7F70FF96C2}" presName="composite" presStyleCnt="0"/>
      <dgm:spPr/>
    </dgm:pt>
    <dgm:pt modelId="{104F499C-5C27-0F43-A36A-D683A1971717}" type="pres">
      <dgm:prSet presAssocID="{9CBDFABD-F291-0A4A-BB16-CC7F70FF96C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E72D178-E61A-7E4B-9C9F-FF7EBE0043D1}" type="pres">
      <dgm:prSet presAssocID="{9CBDFABD-F291-0A4A-BB16-CC7F70FF96C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7F8E0DF-1792-4047-B3D9-BC8AA0FC99C6}" type="presOf" srcId="{65EA3C27-CFDA-CD48-A399-776821ED54D2}" destId="{1427B96D-5160-8E46-9DBD-005749C91112}" srcOrd="0" destOrd="0" presId="urn:microsoft.com/office/officeart/2005/8/layout/hList1"/>
    <dgm:cxn modelId="{08EA8E1C-CDDC-4A49-BFB0-AB53BC2611B4}" srcId="{8B013929-338E-A446-B921-742541DD5C1F}" destId="{65EA3C27-CFDA-CD48-A399-776821ED54D2}" srcOrd="0" destOrd="0" parTransId="{AA75F15F-A3F9-1343-8E9C-647647A3486C}" sibTransId="{2AE94114-332D-8643-9379-BF76F333B8D5}"/>
    <dgm:cxn modelId="{46F665A1-619B-C14F-9570-4294DA56FDD7}" srcId="{8B013929-338E-A446-B921-742541DD5C1F}" destId="{B6C37AD3-AC7A-CD44-A713-02863ACEA319}" srcOrd="1" destOrd="0" parTransId="{6926B1AA-DB28-2947-B018-770146F94552}" sibTransId="{6EB67928-5E86-C043-81E0-527CE18D1AF7}"/>
    <dgm:cxn modelId="{6945FCF6-0698-1844-B82B-4B1DD05091A9}" srcId="{9CBDFABD-F291-0A4A-BB16-CC7F70FF96C2}" destId="{AA596FE3-760F-A94B-A14E-67CC0D350A46}" srcOrd="1" destOrd="0" parTransId="{46EC326B-1FDD-8245-8CB7-148B3714D334}" sibTransId="{A1A308C5-9106-D84F-9D27-8C860341E4C3}"/>
    <dgm:cxn modelId="{0F5B3BE5-99AD-5941-B4D7-A8826BB0EC4E}" srcId="{A9901EF7-2A47-124C-9575-92E465BAE1AB}" destId="{24D0A986-AAB3-8B49-AFF5-DF85D2903B88}" srcOrd="0" destOrd="0" parTransId="{2D73E439-0619-E043-9244-1833B75985B3}" sibTransId="{6D371CAD-9927-E941-8CD5-DD614DBF0A02}"/>
    <dgm:cxn modelId="{EE5CAE57-C1F9-FD46-8E1C-727128D6331F}" srcId="{A9901EF7-2A47-124C-9575-92E465BAE1AB}" destId="{9CBDFABD-F291-0A4A-BB16-CC7F70FF96C2}" srcOrd="2" destOrd="0" parTransId="{31F910DA-B9E7-664B-931E-CC8AF46E8832}" sibTransId="{1E142963-BC3C-904C-9DBB-EED236D73A5C}"/>
    <dgm:cxn modelId="{E9C7B30A-FBF8-D44F-BDCC-EF0A7575AD19}" type="presOf" srcId="{B958A2D2-ADBD-E14B-A0E9-B3DB62237968}" destId="{FE72D178-E61A-7E4B-9C9F-FF7EBE0043D1}" srcOrd="0" destOrd="3" presId="urn:microsoft.com/office/officeart/2005/8/layout/hList1"/>
    <dgm:cxn modelId="{9F420BD9-4A9F-0C4F-83E0-D8EDE1603F61}" type="presOf" srcId="{687A5A56-16D3-9842-AB1F-997F205C1639}" destId="{CFBABEBA-75A2-9C49-8E22-9DE1D8C64C7B}" srcOrd="0" destOrd="1" presId="urn:microsoft.com/office/officeart/2005/8/layout/hList1"/>
    <dgm:cxn modelId="{34549BE5-2A81-B94A-A6EE-23D0F346C95F}" srcId="{24D0A986-AAB3-8B49-AFF5-DF85D2903B88}" destId="{FECA212A-D409-B744-AE54-E36032F393C2}" srcOrd="0" destOrd="0" parTransId="{6379DCAA-5DF4-A843-BE7B-2A0B4C605F97}" sibTransId="{8BBE5C38-711E-724F-9DFF-FDCE766A92F8}"/>
    <dgm:cxn modelId="{406F854C-14E7-464B-B37F-1DA3021ACEB4}" type="presOf" srcId="{A9901EF7-2A47-124C-9575-92E465BAE1AB}" destId="{29ABB681-5117-9440-84F0-D5BD3516C9AE}" srcOrd="0" destOrd="0" presId="urn:microsoft.com/office/officeart/2005/8/layout/hList1"/>
    <dgm:cxn modelId="{A2B80183-97C0-2340-AA50-95EF8CA9750F}" srcId="{A9901EF7-2A47-124C-9575-92E465BAE1AB}" destId="{8B013929-338E-A446-B921-742541DD5C1F}" srcOrd="1" destOrd="0" parTransId="{95AA5DCE-8A2B-E348-99FA-DFCF6C40875F}" sibTransId="{06690CDC-4A9B-6043-A987-EEC37F914A4E}"/>
    <dgm:cxn modelId="{CECE26E9-D53F-9B43-BF03-B8C460AB5C0D}" type="presOf" srcId="{A250AE82-0DA8-8046-B330-20D4398C6B80}" destId="{1427B96D-5160-8E46-9DBD-005749C91112}" srcOrd="0" destOrd="2" presId="urn:microsoft.com/office/officeart/2005/8/layout/hList1"/>
    <dgm:cxn modelId="{058DC327-4E8F-B54F-BECB-736539908926}" type="presOf" srcId="{AA596FE3-760F-A94B-A14E-67CC0D350A46}" destId="{FE72D178-E61A-7E4B-9C9F-FF7EBE0043D1}" srcOrd="0" destOrd="1" presId="urn:microsoft.com/office/officeart/2005/8/layout/hList1"/>
    <dgm:cxn modelId="{1BBA0686-E62E-354F-A391-F359763AD41E}" type="presOf" srcId="{64616E8C-74CD-BE4D-A9EE-F1F567080E2E}" destId="{FE72D178-E61A-7E4B-9C9F-FF7EBE0043D1}" srcOrd="0" destOrd="2" presId="urn:microsoft.com/office/officeart/2005/8/layout/hList1"/>
    <dgm:cxn modelId="{DC845399-313C-F44E-A672-0EE5063B2E39}" srcId="{9CBDFABD-F291-0A4A-BB16-CC7F70FF96C2}" destId="{B958A2D2-ADBD-E14B-A0E9-B3DB62237968}" srcOrd="3" destOrd="0" parTransId="{C4997E48-AC4E-FF4D-9EDF-A99B2BE76419}" sibTransId="{71CD49F7-D2A0-BD43-BB5F-0E06B11AF45B}"/>
    <dgm:cxn modelId="{DDCFD043-554D-FA40-A1C9-DB4C203A9103}" type="presOf" srcId="{24D0A986-AAB3-8B49-AFF5-DF85D2903B88}" destId="{990D491C-6742-5844-B218-24FBC730A3ED}" srcOrd="0" destOrd="0" presId="urn:microsoft.com/office/officeart/2005/8/layout/hList1"/>
    <dgm:cxn modelId="{796914FE-D712-8A4E-93B0-7555CF0B2862}" type="presOf" srcId="{A9B8BA79-B4A7-1348-BBC6-66255ACC9EB7}" destId="{FE72D178-E61A-7E4B-9C9F-FF7EBE0043D1}" srcOrd="0" destOrd="0" presId="urn:microsoft.com/office/officeart/2005/8/layout/hList1"/>
    <dgm:cxn modelId="{736159DF-48EF-554B-BF9F-BBB90C4898FA}" type="presOf" srcId="{9CBDFABD-F291-0A4A-BB16-CC7F70FF96C2}" destId="{104F499C-5C27-0F43-A36A-D683A1971717}" srcOrd="0" destOrd="0" presId="urn:microsoft.com/office/officeart/2005/8/layout/hList1"/>
    <dgm:cxn modelId="{1F65C35B-D253-AC41-ADB5-B90CC7236221}" type="presOf" srcId="{B6C37AD3-AC7A-CD44-A713-02863ACEA319}" destId="{1427B96D-5160-8E46-9DBD-005749C91112}" srcOrd="0" destOrd="1" presId="urn:microsoft.com/office/officeart/2005/8/layout/hList1"/>
    <dgm:cxn modelId="{0F80C594-0832-494A-B332-650C148D3FC9}" srcId="{FECA212A-D409-B744-AE54-E36032F393C2}" destId="{687A5A56-16D3-9842-AB1F-997F205C1639}" srcOrd="0" destOrd="0" parTransId="{7CCC889B-6C56-4941-8451-08CBD3186348}" sibTransId="{42553CD0-5A7C-0C42-BBD4-EB783CDCD009}"/>
    <dgm:cxn modelId="{7DB15112-B7A2-D543-9865-75E4DB7E7F02}" type="presOf" srcId="{8B013929-338E-A446-B921-742541DD5C1F}" destId="{D5BA11E0-5094-A14C-B9D9-3EF42223104E}" srcOrd="0" destOrd="0" presId="urn:microsoft.com/office/officeart/2005/8/layout/hList1"/>
    <dgm:cxn modelId="{8AF47EEE-3D5D-314C-89F8-0FDDD1BCB06A}" type="presOf" srcId="{FECA212A-D409-B744-AE54-E36032F393C2}" destId="{CFBABEBA-75A2-9C49-8E22-9DE1D8C64C7B}" srcOrd="0" destOrd="0" presId="urn:microsoft.com/office/officeart/2005/8/layout/hList1"/>
    <dgm:cxn modelId="{83A1B6BD-F8E5-284E-B02D-3E7AF1341C15}" srcId="{9CBDFABD-F291-0A4A-BB16-CC7F70FF96C2}" destId="{64616E8C-74CD-BE4D-A9EE-F1F567080E2E}" srcOrd="2" destOrd="0" parTransId="{045DDB8B-D54E-5848-80B9-EF7502CE4823}" sibTransId="{611B252E-E1EF-9B46-A6F7-A7258C482287}"/>
    <dgm:cxn modelId="{0842C413-8A5F-C640-9B5C-499D540E44F1}" srcId="{8B013929-338E-A446-B921-742541DD5C1F}" destId="{A250AE82-0DA8-8046-B330-20D4398C6B80}" srcOrd="2" destOrd="0" parTransId="{34DACA0C-707C-6D4E-80D2-1FF7792B412B}" sibTransId="{E27FCE75-2E7D-9044-96C0-A71363356004}"/>
    <dgm:cxn modelId="{CD059B45-263B-4A4A-B767-83515DE6A48C}" type="presOf" srcId="{F72D271A-800B-BA4A-8BDF-AC783C8FF754}" destId="{1427B96D-5160-8E46-9DBD-005749C91112}" srcOrd="0" destOrd="3" presId="urn:microsoft.com/office/officeart/2005/8/layout/hList1"/>
    <dgm:cxn modelId="{F7D43C86-5010-5443-9106-CBF3221EDBD1}" srcId="{9CBDFABD-F291-0A4A-BB16-CC7F70FF96C2}" destId="{A9B8BA79-B4A7-1348-BBC6-66255ACC9EB7}" srcOrd="0" destOrd="0" parTransId="{75391F42-E322-DD4C-B2A4-726C0CC966A3}" sibTransId="{7F408C27-3BBF-924A-94B8-03720869770E}"/>
    <dgm:cxn modelId="{AA2FEE62-B539-A846-A71D-EC4A7B08F4C1}" srcId="{8B013929-338E-A446-B921-742541DD5C1F}" destId="{F72D271A-800B-BA4A-8BDF-AC783C8FF754}" srcOrd="3" destOrd="0" parTransId="{A51EFC8C-6418-5C45-9B9A-2EA4D9491BA3}" sibTransId="{91A3E80D-16BE-764B-B576-D764740C1025}"/>
    <dgm:cxn modelId="{E4FB61B9-3292-F74A-93B5-430FBEE4421C}" type="presParOf" srcId="{29ABB681-5117-9440-84F0-D5BD3516C9AE}" destId="{58D2628B-D33E-5443-B6F1-78C38DE6BC01}" srcOrd="0" destOrd="0" presId="urn:microsoft.com/office/officeart/2005/8/layout/hList1"/>
    <dgm:cxn modelId="{0E305937-3BE5-F846-9765-8C8E1C439FFD}" type="presParOf" srcId="{58D2628B-D33E-5443-B6F1-78C38DE6BC01}" destId="{990D491C-6742-5844-B218-24FBC730A3ED}" srcOrd="0" destOrd="0" presId="urn:microsoft.com/office/officeart/2005/8/layout/hList1"/>
    <dgm:cxn modelId="{C53A7CFD-4CD6-DF46-A2DE-32BF7BD30734}" type="presParOf" srcId="{58D2628B-D33E-5443-B6F1-78C38DE6BC01}" destId="{CFBABEBA-75A2-9C49-8E22-9DE1D8C64C7B}" srcOrd="1" destOrd="0" presId="urn:microsoft.com/office/officeart/2005/8/layout/hList1"/>
    <dgm:cxn modelId="{2FFBFD73-4B3C-0C4B-B691-A12959390D2C}" type="presParOf" srcId="{29ABB681-5117-9440-84F0-D5BD3516C9AE}" destId="{16FD8D99-369C-144C-A3D8-A0A90C051FC5}" srcOrd="1" destOrd="0" presId="urn:microsoft.com/office/officeart/2005/8/layout/hList1"/>
    <dgm:cxn modelId="{72D9BC73-4FE4-6F41-BAA5-FB1C6CB732BF}" type="presParOf" srcId="{29ABB681-5117-9440-84F0-D5BD3516C9AE}" destId="{E428C32E-DD10-2743-811C-607795B7FF66}" srcOrd="2" destOrd="0" presId="urn:microsoft.com/office/officeart/2005/8/layout/hList1"/>
    <dgm:cxn modelId="{E7606DA9-DA8A-D447-B4BC-1D53A7F63A4D}" type="presParOf" srcId="{E428C32E-DD10-2743-811C-607795B7FF66}" destId="{D5BA11E0-5094-A14C-B9D9-3EF42223104E}" srcOrd="0" destOrd="0" presId="urn:microsoft.com/office/officeart/2005/8/layout/hList1"/>
    <dgm:cxn modelId="{7F9A3ACC-7AEB-5140-8D03-CA20BB592800}" type="presParOf" srcId="{E428C32E-DD10-2743-811C-607795B7FF66}" destId="{1427B96D-5160-8E46-9DBD-005749C91112}" srcOrd="1" destOrd="0" presId="urn:microsoft.com/office/officeart/2005/8/layout/hList1"/>
    <dgm:cxn modelId="{C0650822-3599-C344-BCF8-12A0AE700622}" type="presParOf" srcId="{29ABB681-5117-9440-84F0-D5BD3516C9AE}" destId="{4D1DCE7A-D9E5-9C49-A980-9CEBA33748FF}" srcOrd="3" destOrd="0" presId="urn:microsoft.com/office/officeart/2005/8/layout/hList1"/>
    <dgm:cxn modelId="{D479435C-3036-3E46-8F9B-596E92D5F364}" type="presParOf" srcId="{29ABB681-5117-9440-84F0-D5BD3516C9AE}" destId="{B15DBE6C-1C5E-2E40-95F3-D94AECFA0787}" srcOrd="4" destOrd="0" presId="urn:microsoft.com/office/officeart/2005/8/layout/hList1"/>
    <dgm:cxn modelId="{3AD1C93A-2094-0A47-9E13-80531454E66A}" type="presParOf" srcId="{B15DBE6C-1C5E-2E40-95F3-D94AECFA0787}" destId="{104F499C-5C27-0F43-A36A-D683A1971717}" srcOrd="0" destOrd="0" presId="urn:microsoft.com/office/officeart/2005/8/layout/hList1"/>
    <dgm:cxn modelId="{1F110488-2357-0E48-879E-00A02E94378F}" type="presParOf" srcId="{B15DBE6C-1C5E-2E40-95F3-D94AECFA0787}" destId="{FE72D178-E61A-7E4B-9C9F-FF7EBE0043D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D491C-6742-5844-B218-24FBC730A3ED}">
      <dsp:nvSpPr>
        <dsp:cNvPr id="0" name=""/>
        <dsp:cNvSpPr/>
      </dsp:nvSpPr>
      <dsp:spPr>
        <a:xfrm>
          <a:off x="3531" y="172048"/>
          <a:ext cx="3443496" cy="604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smtClean="0"/>
            <a:t>The community </a:t>
          </a:r>
          <a:endParaRPr lang="en-GB" sz="2100" kern="1200"/>
        </a:p>
      </dsp:txBody>
      <dsp:txXfrm>
        <a:off x="3531" y="172048"/>
        <a:ext cx="3443496" cy="604800"/>
      </dsp:txXfrm>
    </dsp:sp>
    <dsp:sp modelId="{CFBABEBA-75A2-9C49-8E22-9DE1D8C64C7B}">
      <dsp:nvSpPr>
        <dsp:cNvPr id="0" name=""/>
        <dsp:cNvSpPr/>
      </dsp:nvSpPr>
      <dsp:spPr>
        <a:xfrm>
          <a:off x="3531" y="776848"/>
          <a:ext cx="3443496" cy="38991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41 Partners </a:t>
          </a:r>
          <a:endParaRPr lang="en-GB" sz="2100" kern="1200"/>
        </a:p>
        <a:p>
          <a:pPr marL="457200" lvl="2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38 individual NRENs + NORDUnet  + coordinating partners</a:t>
          </a:r>
          <a:endParaRPr lang="en-GB" sz="2100" kern="1200"/>
        </a:p>
      </dsp:txBody>
      <dsp:txXfrm>
        <a:off x="3531" y="776848"/>
        <a:ext cx="3443496" cy="3899143"/>
      </dsp:txXfrm>
    </dsp:sp>
    <dsp:sp modelId="{D5BA11E0-5094-A14C-B9D9-3EF42223104E}">
      <dsp:nvSpPr>
        <dsp:cNvPr id="0" name=""/>
        <dsp:cNvSpPr/>
      </dsp:nvSpPr>
      <dsp:spPr>
        <a:xfrm>
          <a:off x="3929117" y="172048"/>
          <a:ext cx="3443496" cy="604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smtClean="0"/>
            <a:t>The company</a:t>
          </a:r>
          <a:endParaRPr lang="en-GB" sz="2100" kern="1200"/>
        </a:p>
      </dsp:txBody>
      <dsp:txXfrm>
        <a:off x="3929117" y="172048"/>
        <a:ext cx="3443496" cy="604800"/>
      </dsp:txXfrm>
    </dsp:sp>
    <dsp:sp modelId="{1427B96D-5160-8E46-9DBD-005749C91112}">
      <dsp:nvSpPr>
        <dsp:cNvPr id="0" name=""/>
        <dsp:cNvSpPr/>
      </dsp:nvSpPr>
      <dsp:spPr>
        <a:xfrm>
          <a:off x="3929117" y="776848"/>
          <a:ext cx="3443496" cy="38991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(DANTE+TERENA) GÉANT Association </a:t>
          </a:r>
          <a:endParaRPr lang="en-GB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Owned by the community</a:t>
          </a:r>
          <a:endParaRPr lang="en-GB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Coordinating partner for the project &amp; Consortium</a:t>
          </a:r>
          <a:endParaRPr lang="en-GB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dirty="0" smtClean="0"/>
            <a:t>Key functions in project coordination, backbone network ops, community coordination, user engagement</a:t>
          </a:r>
          <a:endParaRPr lang="en-GB" sz="2100" kern="1200" dirty="0"/>
        </a:p>
      </dsp:txBody>
      <dsp:txXfrm>
        <a:off x="3929117" y="776848"/>
        <a:ext cx="3443496" cy="3899143"/>
      </dsp:txXfrm>
    </dsp:sp>
    <dsp:sp modelId="{104F499C-5C27-0F43-A36A-D683A1971717}">
      <dsp:nvSpPr>
        <dsp:cNvPr id="0" name=""/>
        <dsp:cNvSpPr/>
      </dsp:nvSpPr>
      <dsp:spPr>
        <a:xfrm>
          <a:off x="7854703" y="172048"/>
          <a:ext cx="3443496" cy="604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smtClean="0"/>
            <a:t>The project</a:t>
          </a:r>
          <a:endParaRPr lang="en-GB" sz="2100" kern="1200"/>
        </a:p>
      </dsp:txBody>
      <dsp:txXfrm>
        <a:off x="7854703" y="172048"/>
        <a:ext cx="3443496" cy="604800"/>
      </dsp:txXfrm>
    </dsp:sp>
    <dsp:sp modelId="{FE72D178-E61A-7E4B-9C9F-FF7EBE0043D1}">
      <dsp:nvSpPr>
        <dsp:cNvPr id="0" name=""/>
        <dsp:cNvSpPr/>
      </dsp:nvSpPr>
      <dsp:spPr>
        <a:xfrm>
          <a:off x="7854703" y="776848"/>
          <a:ext cx="3443496" cy="38991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GN3plus – 2 year project cycle, ends 30 April, GN4 to follow</a:t>
          </a:r>
          <a:endParaRPr lang="en-GB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Network, Trust and Identity, Collaboration tools and Cloud research, development, operations and engagement activities</a:t>
          </a:r>
          <a:endParaRPr lang="en-GB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Manpower delivered primarily by NRENs but also GÉANT Association</a:t>
          </a:r>
          <a:endParaRPr lang="en-GB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100" kern="1200" smtClean="0"/>
            <a:t>c250 participants</a:t>
          </a:r>
          <a:endParaRPr lang="en-GB" sz="2100" kern="1200"/>
        </a:p>
      </dsp:txBody>
      <dsp:txXfrm>
        <a:off x="7854703" y="776848"/>
        <a:ext cx="3443496" cy="3899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09.04.15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34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(Landscape section c 5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17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72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153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Meanwhile, in science….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98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1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</a:t>
            </a:r>
            <a:r>
              <a:rPr lang="en-GB" baseline="0" dirty="0" smtClean="0"/>
              <a:t> SIRTFI now spun off to independent existence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104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EGA has around </a:t>
            </a:r>
            <a:r>
              <a:rPr lang="en-GB" dirty="0" smtClean="0">
                <a:solidFill>
                  <a:srgbClr val="525252"/>
                </a:solidFill>
              </a:rPr>
              <a:t>(estimated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at around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4000</a:t>
            </a:r>
            <a:r>
              <a:rPr lang="en-GB" baseline="0" dirty="0" smtClean="0">
                <a:solidFill>
                  <a:srgbClr val="525252"/>
                </a:solidFill>
              </a:rPr>
              <a:t> </a:t>
            </a:r>
            <a:r>
              <a:rPr lang="en-GB" dirty="0" smtClean="0">
                <a:solidFill>
                  <a:srgbClr val="525252"/>
                </a:solidFill>
              </a:rPr>
              <a:t>users)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993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5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9544600" y="974400"/>
            <a:ext cx="2464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309" tIns="41154" rIns="82309" bIns="41154">
            <a:spAutoFit/>
          </a:bodyPr>
          <a:lstStyle>
            <a:lvl1pPr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800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416" y="303736"/>
            <a:ext cx="1630552" cy="64483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Internet2 Global Summit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27 April 2015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Washington DCs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840188" y="2826132"/>
            <a:ext cx="4090851" cy="2101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Tx/>
              <a:buNone/>
              <a:defRPr sz="26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sz="2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idx="10" hasCustomPrompt="1"/>
          </p:nvPr>
        </p:nvSpPr>
        <p:spPr>
          <a:xfrm>
            <a:off x="840188" y="5429907"/>
            <a:ext cx="4090851" cy="483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FontTx/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</a:t>
            </a:r>
          </a:p>
        </p:txBody>
      </p:sp>
    </p:spTree>
    <p:extLst>
      <p:ext uri="{BB962C8B-B14F-4D97-AF65-F5344CB8AC3E}">
        <p14:creationId xmlns:p14="http://schemas.microsoft.com/office/powerpoint/2010/main" val="220928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88306" y="1084729"/>
            <a:ext cx="4759892" cy="532521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716280" y="1181191"/>
            <a:ext cx="393409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581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006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7239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22" y="234498"/>
            <a:ext cx="10515600" cy="103695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A second line can also be used for subtitles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48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535595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FFFF00"/>
                </a:solidFill>
              </a:rPr>
              <a:t>Objectives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989" y="241942"/>
            <a:ext cx="9432240" cy="102950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3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21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917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7249926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42577"/>
            <a:ext cx="9528033" cy="83429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3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5488123" y="2669049"/>
            <a:ext cx="6521002" cy="4188951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 userDrawn="1"/>
        </p:nvGrpSpPr>
        <p:grpSpPr>
          <a:xfrm>
            <a:off x="1799834" y="1908929"/>
            <a:ext cx="6763508" cy="1739309"/>
            <a:chOff x="2115520" y="2583712"/>
            <a:chExt cx="6763508" cy="1739309"/>
          </a:xfrm>
        </p:grpSpPr>
        <p:sp>
          <p:nvSpPr>
            <p:cNvPr id="17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450125" y="2875366"/>
            <a:ext cx="2034890" cy="914400"/>
          </a:xfr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dirty="0" smtClean="0"/>
              <a:t>Click to add your own text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13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8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5363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3.xml"/><Relationship Id="rId3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02"/>
          <a:stretch/>
        </p:blipFill>
        <p:spPr>
          <a:xfrm>
            <a:off x="0" y="-8709"/>
            <a:ext cx="12192000" cy="13365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6535474"/>
            <a:ext cx="12204701" cy="329859"/>
          </a:xfrm>
          <a:prstGeom prst="rect">
            <a:avLst/>
          </a:prstGeom>
          <a:solidFill>
            <a:srgbClr val="106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40691" y="6511934"/>
            <a:ext cx="468434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FF00"/>
                </a:solidFill>
              </a:defRPr>
            </a:lvl1pPr>
          </a:lstStyle>
          <a:p>
            <a:fld id="{99DB5B91-B4E4-4EE4-BE5C-3E09032CE5E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18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64" r:id="rId7"/>
    <p:sldLayoutId id="2147483655" r:id="rId8"/>
    <p:sldLayoutId id="2147483671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i="0" u="none" kern="1200" baseline="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368" userDrawn="1">
          <p15:clr>
            <a:srgbClr val="F26B43"/>
          </p15:clr>
        </p15:guide>
        <p15:guide id="2" pos="347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8306" y="1059463"/>
            <a:ext cx="4759892" cy="5350481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9544600" y="974400"/>
            <a:ext cx="2464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309" tIns="41154" rIns="82309" bIns="41154">
            <a:spAutoFit/>
          </a:bodyPr>
          <a:lstStyle>
            <a:lvl1pPr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 defTabSz="823913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defTabSz="8239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800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416" y="303736"/>
            <a:ext cx="1630552" cy="6448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8306" y="511629"/>
            <a:ext cx="4759892" cy="547834"/>
          </a:xfrm>
          <a:prstGeom prst="rect">
            <a:avLst/>
          </a:prstGeom>
          <a:solidFill>
            <a:srgbClr val="1F4E79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66383" y="540049"/>
            <a:ext cx="2211977" cy="4213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Agenda</a:t>
            </a: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80" y="1181191"/>
            <a:ext cx="393409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2" name="Picture 1" descr="Hintergrund_HintergrundCollab_Tool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b="1" kern="1200">
          <a:solidFill>
            <a:srgbClr val="004359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550">
          <p15:clr>
            <a:srgbClr val="F26B43"/>
          </p15:clr>
        </p15:guide>
        <p15:guide id="2" pos="50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82770" y="3540642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463734" y="23501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baseline="0" dirty="0" smtClean="0">
                <a:solidFill>
                  <a:schemeClr val="bg1"/>
                </a:solidFill>
              </a:rPr>
              <a:t> second line is also possible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6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546">
          <p15:clr>
            <a:srgbClr val="F26B43"/>
          </p15:clr>
        </p15:guide>
        <p15:guide id="2" pos="4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82770" y="3540642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7959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546">
          <p15:clr>
            <a:srgbClr val="F26B43"/>
          </p15:clr>
        </p15:guide>
        <p15:guide id="2" pos="4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jpeg"/><Relationship Id="rId7" Type="http://schemas.openxmlformats.org/officeDocument/2006/relationships/image" Target="../media/image53.emf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4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7.pn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ant.net/Resources/Deliverables/Documents/D9-4_DS5-5-1_Towards-Horizon-2020_The-Enabling-Users-Experience%20(3).pdf" TargetMode="External"/><Relationship Id="rId3" Type="http://schemas.openxmlformats.org/officeDocument/2006/relationships/hyperlink" Target="http://www.geant.net/Resources/White_Papers/Documents/MS83_MS5-4-1_Federation-as-a-Service-Pilot-Service-Definition-and-Market-Analysis%20(2).pdf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5.png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6.png"/><Relationship Id="rId21" Type="http://schemas.openxmlformats.org/officeDocument/2006/relationships/image" Target="../media/image27.png"/><Relationship Id="rId22" Type="http://schemas.openxmlformats.org/officeDocument/2006/relationships/image" Target="../media/image28.png"/><Relationship Id="rId23" Type="http://schemas.openxmlformats.org/officeDocument/2006/relationships/image" Target="../media/image29.png"/><Relationship Id="rId24" Type="http://schemas.openxmlformats.org/officeDocument/2006/relationships/image" Target="../media/image30.png"/><Relationship Id="rId25" Type="http://schemas.openxmlformats.org/officeDocument/2006/relationships/image" Target="../media/image31.png"/><Relationship Id="rId26" Type="http://schemas.openxmlformats.org/officeDocument/2006/relationships/image" Target="../media/image32.png"/><Relationship Id="rId27" Type="http://schemas.openxmlformats.org/officeDocument/2006/relationships/image" Target="../media/image33.png"/><Relationship Id="rId28" Type="http://schemas.openxmlformats.org/officeDocument/2006/relationships/image" Target="../media/image34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30" Type="http://schemas.openxmlformats.org/officeDocument/2006/relationships/image" Target="../media/image36.png"/><Relationship Id="rId31" Type="http://schemas.openxmlformats.org/officeDocument/2006/relationships/image" Target="../media/image37.png"/><Relationship Id="rId32" Type="http://schemas.openxmlformats.org/officeDocument/2006/relationships/image" Target="../media/image38.png"/><Relationship Id="rId9" Type="http://schemas.openxmlformats.org/officeDocument/2006/relationships/image" Target="../media/image15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hyperlink" Target="http://wayf.dk/" TargetMode="External"/><Relationship Id="rId33" Type="http://schemas.openxmlformats.org/officeDocument/2006/relationships/image" Target="../media/image39.png"/><Relationship Id="rId34" Type="http://schemas.openxmlformats.org/officeDocument/2006/relationships/image" Target="../media/image40.png"/><Relationship Id="rId35" Type="http://schemas.openxmlformats.org/officeDocument/2006/relationships/image" Target="../media/image41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3.png"/><Relationship Id="rId21" Type="http://schemas.openxmlformats.org/officeDocument/2006/relationships/image" Target="../media/image24.png"/><Relationship Id="rId22" Type="http://schemas.openxmlformats.org/officeDocument/2006/relationships/image" Target="../media/image25.png"/><Relationship Id="rId23" Type="http://schemas.openxmlformats.org/officeDocument/2006/relationships/image" Target="../media/image26.png"/><Relationship Id="rId24" Type="http://schemas.openxmlformats.org/officeDocument/2006/relationships/image" Target="../media/image27.png"/><Relationship Id="rId25" Type="http://schemas.openxmlformats.org/officeDocument/2006/relationships/image" Target="../media/image28.png"/><Relationship Id="rId26" Type="http://schemas.openxmlformats.org/officeDocument/2006/relationships/image" Target="../media/image29.png"/><Relationship Id="rId27" Type="http://schemas.openxmlformats.org/officeDocument/2006/relationships/image" Target="../media/image30.png"/><Relationship Id="rId28" Type="http://schemas.openxmlformats.org/officeDocument/2006/relationships/image" Target="../media/image31.png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9.png"/><Relationship Id="rId30" Type="http://schemas.openxmlformats.org/officeDocument/2006/relationships/image" Target="../media/image33.png"/><Relationship Id="rId31" Type="http://schemas.openxmlformats.org/officeDocument/2006/relationships/image" Target="../media/image34.png"/><Relationship Id="rId32" Type="http://schemas.openxmlformats.org/officeDocument/2006/relationships/image" Target="../media/image35.png"/><Relationship Id="rId9" Type="http://schemas.openxmlformats.org/officeDocument/2006/relationships/image" Target="../media/image13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33" Type="http://schemas.openxmlformats.org/officeDocument/2006/relationships/image" Target="../media/image36.png"/><Relationship Id="rId34" Type="http://schemas.openxmlformats.org/officeDocument/2006/relationships/image" Target="../media/image37.png"/><Relationship Id="rId35" Type="http://schemas.openxmlformats.org/officeDocument/2006/relationships/image" Target="../media/image38.png"/><Relationship Id="rId36" Type="http://schemas.openxmlformats.org/officeDocument/2006/relationships/image" Target="../media/image39.png"/><Relationship Id="rId10" Type="http://schemas.openxmlformats.org/officeDocument/2006/relationships/image" Target="../media/image14.png"/><Relationship Id="rId11" Type="http://schemas.openxmlformats.org/officeDocument/2006/relationships/hyperlink" Target="http://wayf.dk/" TargetMode="External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37" Type="http://schemas.openxmlformats.org/officeDocument/2006/relationships/image" Target="../media/image40.png"/><Relationship Id="rId38" Type="http://schemas.openxmlformats.org/officeDocument/2006/relationships/image" Target="../media/image41.png"/><Relationship Id="rId3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52155" y="2854125"/>
            <a:ext cx="4090851" cy="2101948"/>
          </a:xfrm>
        </p:spPr>
        <p:txBody>
          <a:bodyPr/>
          <a:lstStyle/>
          <a:p>
            <a:r>
              <a:rPr lang="en-GB" dirty="0"/>
              <a:t>User Community Driven Development in Trust and Identity </a:t>
            </a:r>
            <a:r>
              <a:rPr lang="en-GB" dirty="0" smtClean="0"/>
              <a:t>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GB" dirty="0" smtClean="0"/>
              <a:t>Ann Harding, SWITCH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87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e-Research Driven Evolution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685" y="1893422"/>
            <a:ext cx="6268066" cy="46868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6692" y="1616118"/>
            <a:ext cx="4621270" cy="42822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562" y="2685922"/>
            <a:ext cx="2192312" cy="2142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96398" y="1944891"/>
            <a:ext cx="32111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rankovic"/>
                <a:cs typeface="Brankovic"/>
              </a:rPr>
              <a:t>Crowd Intelligence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Digital Research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Data Acquisition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Crowd Sourcing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Crowd Funding, open Innovation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Collaborative Design</a:t>
            </a:r>
            <a:endParaRPr lang="en-GB" sz="1600" dirty="0">
              <a:latin typeface="Brankovic"/>
              <a:cs typeface="Brankov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759" y="1409350"/>
            <a:ext cx="220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Brankovic"/>
                <a:cs typeface="Brankovic"/>
              </a:rPr>
              <a:t>e</a:t>
            </a:r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-infrastructure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91773" y="1431452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Technology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4766" y="4984874"/>
            <a:ext cx="179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Conventional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Computing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1773" y="4984874"/>
            <a:ext cx="1790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Social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Networks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9604" y="5846232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More People</a:t>
            </a:r>
            <a:endParaRPr lang="en-GB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178" y="2462520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More Machines</a:t>
            </a:r>
            <a:endParaRPr lang="en-GB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5" name="TextBox 14"/>
          <p:cNvSpPr txBox="1"/>
          <p:nvPr/>
        </p:nvSpPr>
        <p:spPr>
          <a:xfrm rot="19115191">
            <a:off x="3961749" y="2737296"/>
            <a:ext cx="179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Brankovic"/>
                <a:cs typeface="Brankovic"/>
              </a:rPr>
              <a:t>e</a:t>
            </a:r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-Science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177" y="2764346"/>
            <a:ext cx="1790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(Moore’s Law)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97249" y="6127456"/>
            <a:ext cx="1790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Brankovic"/>
                <a:cs typeface="Brankovic"/>
              </a:rPr>
              <a:t>(Scholars, citizens)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Brankovic"/>
              <a:cs typeface="Brankovic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374" y="4196438"/>
            <a:ext cx="1410599" cy="705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70031" y="2094503"/>
            <a:ext cx="1293061" cy="82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rankovic"/>
                <a:cs typeface="Brankovic"/>
              </a:rPr>
              <a:t>HPC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Compute</a:t>
            </a:r>
          </a:p>
          <a:p>
            <a:r>
              <a:rPr lang="en-GB" sz="1600" dirty="0" smtClean="0">
                <a:latin typeface="Brankovic"/>
                <a:cs typeface="Brankovic"/>
              </a:rPr>
              <a:t>Big Data</a:t>
            </a:r>
            <a:endParaRPr lang="en-GB" sz="1600" dirty="0">
              <a:latin typeface="Brankovic"/>
              <a:cs typeface="Brankov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71378" y="1824886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Society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61477" y="2245421"/>
            <a:ext cx="160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rankovic"/>
                <a:cs typeface="Brankovic"/>
              </a:rPr>
              <a:t>Science 2.0</a:t>
            </a:r>
            <a:endParaRPr lang="en-GB" dirty="0">
              <a:solidFill>
                <a:srgbClr val="FF0000"/>
              </a:solidFill>
              <a:latin typeface="Brankovic"/>
              <a:cs typeface="Brankovic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755288" y="882060"/>
            <a:ext cx="2032066" cy="1591785"/>
            <a:chOff x="8755288" y="882060"/>
            <a:chExt cx="2032066" cy="159178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3639055">
              <a:off x="8975428" y="661920"/>
              <a:ext cx="1591785" cy="203206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 rot="19742732">
              <a:off x="8795910" y="1431452"/>
              <a:ext cx="1790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1">
                      <a:lumMod val="50000"/>
                    </a:schemeClr>
                  </a:solidFill>
                  <a:latin typeface="Brankovic"/>
                  <a:cs typeface="Brankovic"/>
                </a:rPr>
                <a:t>The Future</a:t>
              </a:r>
              <a:endParaRPr lang="en-GB" dirty="0">
                <a:solidFill>
                  <a:schemeClr val="accent1">
                    <a:lumMod val="50000"/>
                  </a:schemeClr>
                </a:solidFill>
                <a:latin typeface="Brankovic"/>
                <a:cs typeface="Brankovic"/>
              </a:endParaRPr>
            </a:p>
          </p:txBody>
        </p:sp>
      </p:grpSp>
      <p:pic>
        <p:nvPicPr>
          <p:cNvPr id="24" name="Picture 23" descr="Icon_menschengruppe_blau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068" y="4438751"/>
            <a:ext cx="1834445" cy="2226349"/>
          </a:xfrm>
          <a:prstGeom prst="rect">
            <a:avLst/>
          </a:prstGeom>
        </p:spPr>
      </p:pic>
      <p:pic>
        <p:nvPicPr>
          <p:cNvPr id="25" name="Picture 24" descr="Technik_Geräte_Icon_hardwar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85" y="3274775"/>
            <a:ext cx="1580444" cy="1180387"/>
          </a:xfrm>
          <a:prstGeom prst="rect">
            <a:avLst/>
          </a:prstGeom>
        </p:spPr>
      </p:pic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0" y="6054725"/>
            <a:ext cx="327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GB" sz="1200" dirty="0">
                <a:latin typeface="Gill Sans MT" charset="0"/>
                <a:cs typeface="Gill Sans MT" charset="0"/>
              </a:rPr>
              <a:t>Source: Professor David De </a:t>
            </a:r>
            <a:r>
              <a:rPr lang="en-GB" sz="1200" dirty="0" err="1">
                <a:latin typeface="Gill Sans MT" charset="0"/>
                <a:cs typeface="Gill Sans MT" charset="0"/>
              </a:rPr>
              <a:t>Roure</a:t>
            </a:r>
            <a:r>
              <a:rPr lang="en-GB" sz="1200" dirty="0">
                <a:latin typeface="Gill Sans MT" charset="0"/>
                <a:cs typeface="Gill Sans MT" charset="0"/>
              </a:rPr>
              <a:t>, </a:t>
            </a:r>
          </a:p>
          <a:p>
            <a:r>
              <a:rPr lang="en-GB" sz="1200" dirty="0">
                <a:latin typeface="Gill Sans MT" charset="0"/>
                <a:cs typeface="Gill Sans MT" charset="0"/>
              </a:rPr>
              <a:t>Professor of e-Research at University of Oxford </a:t>
            </a:r>
          </a:p>
          <a:p>
            <a:endParaRPr lang="en-GB" dirty="0">
              <a:latin typeface="Gill Sans MT" charset="0"/>
              <a:cs typeface="Gill Sans M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4806" y="5748124"/>
            <a:ext cx="348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44546A"/>
                </a:solidFill>
                <a:latin typeface="Brankovic"/>
                <a:cs typeface="Brankovic"/>
              </a:rPr>
              <a:t>Trust and Identity Services</a:t>
            </a:r>
            <a:endParaRPr lang="en-GB" sz="2400" dirty="0">
              <a:solidFill>
                <a:srgbClr val="44546A"/>
              </a:solidFill>
              <a:latin typeface="Brankovic"/>
              <a:cs typeface="Brankovic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8252" y="3794698"/>
            <a:ext cx="348859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pPr algn="ctr"/>
            <a:r>
              <a:rPr lang="en-GB" sz="2400" dirty="0" smtClean="0">
                <a:solidFill>
                  <a:srgbClr val="44546A"/>
                </a:solidFill>
                <a:latin typeface="Brankovic"/>
                <a:cs typeface="Brankovic"/>
              </a:rPr>
              <a:t>Network Services</a:t>
            </a:r>
            <a:endParaRPr lang="en-GB" sz="2400" dirty="0">
              <a:solidFill>
                <a:srgbClr val="44546A"/>
              </a:solidFill>
              <a:latin typeface="Brankovic"/>
              <a:cs typeface="Brankovic"/>
            </a:endParaRPr>
          </a:p>
        </p:txBody>
      </p:sp>
    </p:spTree>
    <p:extLst>
      <p:ext uri="{BB962C8B-B14F-4D97-AF65-F5344CB8AC3E}">
        <p14:creationId xmlns:p14="http://schemas.microsoft.com/office/powerpoint/2010/main" val="254857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Shared Challenges – FIM4R and  TERENA AAA Study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520371" y="314703"/>
            <a:ext cx="7869767" cy="8683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GB" b="0" dirty="0">
              <a:latin typeface="Gill Sans Light"/>
              <a:cs typeface="Gill Sans Light"/>
            </a:endParaRPr>
          </a:p>
        </p:txBody>
      </p:sp>
      <p:pic>
        <p:nvPicPr>
          <p:cNvPr id="6" name="Picture 5" descr="researchers-look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32" y="2024253"/>
            <a:ext cx="4573334" cy="450197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661964" y="5220176"/>
            <a:ext cx="21389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Non-web-</a:t>
            </a:r>
            <a:r>
              <a:rPr lang="en-US" sz="2200" dirty="0" smtClean="0">
                <a:solidFill>
                  <a:schemeClr val="tx2"/>
                </a:solidFill>
                <a:ea typeface="+mn-ea"/>
                <a:cs typeface="Gill Sans Light"/>
              </a:rPr>
              <a:t>browser</a:t>
            </a:r>
            <a:endParaRPr lang="en-US" sz="2200" dirty="0">
              <a:solidFill>
                <a:schemeClr val="tx2"/>
              </a:solidFill>
              <a:ea typeface="+mn-ea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32462" y="4029913"/>
            <a:ext cx="21760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Homeless</a:t>
            </a:r>
          </a:p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 users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9626207" y="2881253"/>
            <a:ext cx="217475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Scalable, flexible attribute release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1127" y="2840248"/>
            <a:ext cx="2190749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Credential translation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634837" y="1673069"/>
            <a:ext cx="216612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solidFill>
                  <a:schemeClr val="tx2"/>
                </a:solidFill>
                <a:ea typeface="+mn-ea"/>
                <a:cs typeface="Gill Sans Light"/>
              </a:rPr>
              <a:t>User</a:t>
            </a:r>
          </a:p>
          <a:p>
            <a:pPr algn="ctr" eaLnBrk="0" hangingPunct="0">
              <a:defRPr/>
            </a:pPr>
            <a:r>
              <a:rPr lang="en-US" sz="2200" dirty="0" smtClean="0">
                <a:solidFill>
                  <a:schemeClr val="tx2"/>
                </a:solidFill>
                <a:ea typeface="+mn-ea"/>
                <a:cs typeface="Gill Sans Light"/>
              </a:rPr>
              <a:t> </a:t>
            </a: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friendliness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87392" y="1686476"/>
            <a:ext cx="221191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Attribute aggregation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94067" y="4017246"/>
            <a:ext cx="217465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>
                <a:solidFill>
                  <a:schemeClr val="tx2"/>
                </a:solidFill>
                <a:ea typeface="+mn-ea"/>
                <a:cs typeface="Gill Sans Light"/>
              </a:rPr>
              <a:t>Levels of Assurance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72" y="1352591"/>
            <a:ext cx="3366264" cy="80341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117856" y="5230596"/>
            <a:ext cx="217465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200" dirty="0" smtClean="0">
                <a:solidFill>
                  <a:schemeClr val="tx2"/>
                </a:solidFill>
                <a:ea typeface="+mn-ea"/>
                <a:cs typeface="Gill Sans Light"/>
              </a:rPr>
              <a:t>Bridging Communities</a:t>
            </a:r>
            <a:endParaRPr lang="en-US" sz="2200" dirty="0">
              <a:solidFill>
                <a:schemeClr val="tx2"/>
              </a:solidFill>
              <a:ea typeface="+mn-ea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62887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ntergrund_Forsch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4506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460874" y="32535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2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GÉANT Enabling Users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rgbClr val="FFFFFF"/>
                </a:solidFill>
              </a:rPr>
              <a:t>Working with </a:t>
            </a:r>
            <a:r>
              <a:rPr lang="en-GB" sz="2800" dirty="0" err="1" smtClean="0">
                <a:solidFill>
                  <a:srgbClr val="FFFFFF"/>
                </a:solidFill>
              </a:rPr>
              <a:t>eResearch</a:t>
            </a:r>
            <a:r>
              <a:rPr lang="en-GB" sz="2800" dirty="0" smtClean="0">
                <a:solidFill>
                  <a:srgbClr val="FFFFFF"/>
                </a:solidFill>
              </a:rPr>
              <a:t> to drive Federated Identity Innovation</a:t>
            </a:r>
            <a:endParaRPr lang="en-GB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58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2598123"/>
              </p:ext>
            </p:extLst>
          </p:nvPr>
        </p:nvGraphicFramePr>
        <p:xfrm>
          <a:off x="455022" y="1502908"/>
          <a:ext cx="11301731" cy="4848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GÉANT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Why can GÉANT address these challenges?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31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Enabling Users Approach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14</a:t>
            </a:fld>
            <a:endParaRPr lang="en-GB"/>
          </a:p>
        </p:txBody>
      </p:sp>
      <p:pic>
        <p:nvPicPr>
          <p:cNvPr id="5" name="Content Placeholder 4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41" r="-11041"/>
          <a:stretch>
            <a:fillRect/>
          </a:stretch>
        </p:blipFill>
        <p:spPr>
          <a:xfrm>
            <a:off x="358401" y="1941397"/>
            <a:ext cx="4731369" cy="46092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65712" y="1924182"/>
            <a:ext cx="5920153" cy="131677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dirty="0">
                <a:solidFill>
                  <a:schemeClr val="tx2"/>
                </a:solidFill>
                <a:latin typeface="Gill Sans"/>
                <a:cs typeface="Gill Sans Light"/>
              </a:rPr>
              <a:t>Act as an expert partner for </a:t>
            </a: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large, </a:t>
            </a:r>
            <a:r>
              <a:rPr lang="en-US" sz="2200" dirty="0">
                <a:solidFill>
                  <a:schemeClr val="tx2"/>
                </a:solidFill>
                <a:latin typeface="Gill Sans"/>
                <a:cs typeface="Gill Sans Light"/>
              </a:rPr>
              <a:t>pan-European projects with AAI </a:t>
            </a: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requirements &amp; collaborate with international user communities to increase use of eduGAIN</a:t>
            </a:r>
            <a:endParaRPr lang="en-US" sz="2200" dirty="0">
              <a:solidFill>
                <a:schemeClr val="tx2"/>
              </a:solidFill>
              <a:latin typeface="Gill Sans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5711" y="3346404"/>
            <a:ext cx="5920154" cy="101207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dirty="0">
                <a:solidFill>
                  <a:schemeClr val="tx2"/>
                </a:solidFill>
                <a:latin typeface="Gill Sans"/>
                <a:cs typeface="Gill Sans Light"/>
              </a:rPr>
              <a:t>Coordinate a set of two or three projects between GÉANT and user </a:t>
            </a: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communities, </a:t>
            </a:r>
            <a:r>
              <a:rPr lang="en-US" sz="2200" dirty="0">
                <a:solidFill>
                  <a:schemeClr val="tx2"/>
                </a:solidFill>
                <a:latin typeface="Gill Sans"/>
                <a:cs typeface="Gill Sans Light"/>
              </a:rPr>
              <a:t>addressing their federated-identity </a:t>
            </a: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concerns</a:t>
            </a:r>
            <a:endParaRPr lang="en-US" sz="2200" dirty="0">
              <a:solidFill>
                <a:schemeClr val="tx2"/>
              </a:solidFill>
              <a:latin typeface="Gill Sans"/>
              <a:cs typeface="Gill Sans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76992" y="4719376"/>
            <a:ext cx="5920153" cy="707373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REFEDs/GÉANT calls for interested pilots</a:t>
            </a:r>
          </a:p>
          <a:p>
            <a:pPr algn="ctr">
              <a:lnSpc>
                <a:spcPct val="90000"/>
              </a:lnSpc>
            </a:pPr>
            <a:r>
              <a:rPr lang="en-US" sz="2200" dirty="0" smtClean="0">
                <a:solidFill>
                  <a:schemeClr val="tx2"/>
                </a:solidFill>
                <a:latin typeface="Gill Sans"/>
                <a:cs typeface="Gill Sans Light"/>
              </a:rPr>
              <a:t>11 use cases received, 5 collaborations made</a:t>
            </a:r>
          </a:p>
        </p:txBody>
      </p:sp>
    </p:spTree>
    <p:extLst>
      <p:ext uri="{BB962C8B-B14F-4D97-AF65-F5344CB8AC3E}">
        <p14:creationId xmlns:p14="http://schemas.microsoft.com/office/powerpoint/2010/main" val="34554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ERN-logo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631" r="-70631"/>
          <a:stretch>
            <a:fillRect/>
          </a:stretch>
        </p:blipFill>
        <p:spPr>
          <a:xfrm>
            <a:off x="-2689225" y="1482725"/>
            <a:ext cx="10515600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Pilots -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42377" y="3163480"/>
            <a:ext cx="6383955" cy="1428083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Use case:  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Add the CERN IdP and a selection of service to eduGAIN e.g. </a:t>
            </a:r>
            <a:r>
              <a:rPr lang="en-US" sz="2400" dirty="0" err="1" smtClean="0">
                <a:solidFill>
                  <a:schemeClr val="tx2"/>
                </a:solidFill>
                <a:cs typeface="Gill Sans Light"/>
              </a:rPr>
              <a:t>Indico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GÉANT partner - SWITCH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63543" y="4896007"/>
            <a:ext cx="6362789" cy="109568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Service Development: 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SIRTFI - A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Security Incident Response Trust Framework for Federated Identity  </a:t>
            </a:r>
          </a:p>
        </p:txBody>
      </p:sp>
      <p:sp>
        <p:nvSpPr>
          <p:cNvPr id="8" name="Rectangle 7"/>
          <p:cNvSpPr/>
          <p:nvPr/>
        </p:nvSpPr>
        <p:spPr>
          <a:xfrm>
            <a:off x="5325445" y="1682909"/>
            <a:ext cx="6400887" cy="109568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cs typeface="Gill Sans Light"/>
              </a:rPr>
              <a:t>CERN, the European Organization for Nuclear Research.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Over 10,000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physicists from more than 60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countries collaborate to process LHC data.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6669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Pilots - DARIAH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16</a:t>
            </a:fld>
            <a:endParaRPr lang="en-GB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32" y="1529756"/>
            <a:ext cx="4830935" cy="14734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6131" y="3670639"/>
            <a:ext cx="4626701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3">
                    <a:lumMod val="50000"/>
                  </a:schemeClr>
                </a:solidFill>
              </a:rPr>
              <a:t>Digital Research Infrastructure for the Arts and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Humanities. </a:t>
            </a:r>
            <a:r>
              <a:rPr lang="en-GB" sz="2400" dirty="0">
                <a:solidFill>
                  <a:schemeClr val="accent3">
                    <a:lumMod val="50000"/>
                  </a:schemeClr>
                </a:solidFill>
              </a:rPr>
              <a:t>over 2000 users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 registered </a:t>
            </a:r>
            <a:r>
              <a:rPr lang="en-GB" sz="2400" dirty="0">
                <a:solidFill>
                  <a:schemeClr val="accent3">
                    <a:lumMod val="50000"/>
                  </a:schemeClr>
                </a:solidFill>
              </a:rPr>
              <a:t>with the user management of DARIAH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. Users highly distributed with little privileged access to IT. </a:t>
            </a:r>
            <a:endParaRPr lang="en-GB" sz="2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5935045" y="1292181"/>
            <a:ext cx="5920154" cy="275767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Use Case: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Enabling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federated access to all DARIAH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services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cs typeface="Gill Sans Light"/>
              </a:rPr>
              <a:t>Enhancing attribute release by supporting the adoption of the GÉANT Data Protection Code 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of Conduct 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for Service Providers in EU/</a:t>
            </a: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EEA.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GÉANT Partner - DFN</a:t>
            </a:r>
            <a:endParaRPr lang="en-US" sz="2400" dirty="0">
              <a:solidFill>
                <a:schemeClr val="tx2"/>
              </a:solidFill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39278" y="4126483"/>
            <a:ext cx="5920154" cy="209288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Service Development: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White Paper – Options for Joining eduGAIN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Enhanced Code of Conduct Deployment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cs typeface="Gill Sans Light"/>
              </a:rPr>
              <a:t>Open Letter to CIOs 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  <a:p>
            <a:pPr marL="800100" lvl="1" indent="-342900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cs typeface="Gill Sans Light"/>
              </a:rPr>
              <a:t>https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://</a:t>
            </a:r>
            <a:r>
              <a:rPr lang="en-US" sz="2400" dirty="0" err="1" smtClean="0">
                <a:solidFill>
                  <a:schemeClr val="tx2"/>
                </a:solidFill>
                <a:cs typeface="Gill Sans Light"/>
              </a:rPr>
              <a:t>wiki.edugain.org</a:t>
            </a:r>
            <a:r>
              <a:rPr lang="en-US" sz="2400" dirty="0">
                <a:solidFill>
                  <a:schemeClr val="tx2"/>
                </a:solidFill>
                <a:cs typeface="Gill Sans Light"/>
              </a:rPr>
              <a:t>/</a:t>
            </a:r>
            <a:r>
              <a:rPr lang="en-US" sz="2400" dirty="0" err="1" smtClean="0">
                <a:solidFill>
                  <a:schemeClr val="tx2"/>
                </a:solidFill>
                <a:cs typeface="Gill Sans Light"/>
              </a:rPr>
              <a:t>CoCoEndorsement</a:t>
            </a:r>
            <a:endParaRPr lang="en-US" sz="2400" dirty="0" smtClean="0">
              <a:solidFill>
                <a:schemeClr val="tx2"/>
              </a:solidFill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583729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Pilots - Elixir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79" y="1381991"/>
            <a:ext cx="3216842" cy="1695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92666" y="3183806"/>
            <a:ext cx="5016501" cy="2923878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r>
              <a:rPr lang="en-GB" sz="2300" dirty="0" smtClean="0">
                <a:solidFill>
                  <a:srgbClr val="525252"/>
                </a:solidFill>
              </a:rPr>
              <a:t>European infrastructure </a:t>
            </a:r>
            <a:r>
              <a:rPr lang="en-GB" sz="2300" dirty="0">
                <a:solidFill>
                  <a:srgbClr val="525252"/>
                </a:solidFill>
              </a:rPr>
              <a:t>for </a:t>
            </a:r>
            <a:r>
              <a:rPr lang="en-GB" sz="2300" dirty="0" smtClean="0">
                <a:solidFill>
                  <a:srgbClr val="525252"/>
                </a:solidFill>
              </a:rPr>
              <a:t>biological information</a:t>
            </a:r>
            <a:r>
              <a:rPr lang="en-GB" sz="2300" dirty="0">
                <a:solidFill>
                  <a:srgbClr val="525252"/>
                </a:solidFill>
              </a:rPr>
              <a:t>, supporting life science research and its translation to medicine</a:t>
            </a:r>
            <a:r>
              <a:rPr lang="en-GB" sz="2300" dirty="0" smtClean="0">
                <a:solidFill>
                  <a:srgbClr val="525252"/>
                </a:solidFill>
              </a:rPr>
              <a:t>, agriculture, bio industries and society. </a:t>
            </a:r>
            <a:r>
              <a:rPr lang="en-GB" sz="2300" dirty="0">
                <a:solidFill>
                  <a:srgbClr val="525252"/>
                </a:solidFill>
              </a:rPr>
              <a:t>Many of the datasets in life sciences cannot be freely distributed due to ethical, legal, societal or intellectual property reasons</a:t>
            </a:r>
            <a:r>
              <a:rPr lang="en-GB" sz="2300" dirty="0" smtClean="0">
                <a:solidFill>
                  <a:srgbClr val="525252"/>
                </a:solidFill>
              </a:rPr>
              <a:t>.</a:t>
            </a:r>
            <a:endParaRPr lang="en-GB" sz="2300" dirty="0">
              <a:solidFill>
                <a:srgbClr val="52525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3000" y="1528011"/>
            <a:ext cx="5672666" cy="363176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2300" dirty="0" smtClean="0">
                <a:solidFill>
                  <a:srgbClr val="525252"/>
                </a:solidFill>
              </a:rPr>
              <a:t>Use Case:</a:t>
            </a:r>
          </a:p>
          <a:p>
            <a:pPr marL="342900" indent="-342900">
              <a:buFont typeface="Arial"/>
              <a:buChar char="•"/>
            </a:pPr>
            <a:r>
              <a:rPr lang="en-GB" sz="2300" dirty="0" smtClean="0">
                <a:solidFill>
                  <a:srgbClr val="525252"/>
                </a:solidFill>
              </a:rPr>
              <a:t>Make </a:t>
            </a:r>
            <a:r>
              <a:rPr lang="en-GB" sz="2300" dirty="0">
                <a:solidFill>
                  <a:srgbClr val="525252"/>
                </a:solidFill>
              </a:rPr>
              <a:t>the EGA </a:t>
            </a:r>
            <a:r>
              <a:rPr lang="en-GB" sz="2300" dirty="0" smtClean="0">
                <a:solidFill>
                  <a:srgbClr val="525252"/>
                </a:solidFill>
              </a:rPr>
              <a:t>portal service provider available </a:t>
            </a:r>
            <a:r>
              <a:rPr lang="en-GB" sz="2300" dirty="0">
                <a:solidFill>
                  <a:srgbClr val="525252"/>
                </a:solidFill>
              </a:rPr>
              <a:t>via </a:t>
            </a:r>
            <a:r>
              <a:rPr lang="en-GB" sz="2300" dirty="0" smtClean="0">
                <a:solidFill>
                  <a:srgbClr val="525252"/>
                </a:solidFill>
              </a:rPr>
              <a:t>eduGAIN</a:t>
            </a:r>
            <a:endParaRPr lang="en-GB" sz="2300" dirty="0">
              <a:solidFill>
                <a:srgbClr val="52525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300" dirty="0" smtClean="0">
                <a:solidFill>
                  <a:srgbClr val="525252"/>
                </a:solidFill>
              </a:rPr>
              <a:t>Make the REMS service provider available via </a:t>
            </a:r>
            <a:r>
              <a:rPr lang="en-GB" sz="2300" dirty="0">
                <a:solidFill>
                  <a:srgbClr val="525252"/>
                </a:solidFill>
              </a:rPr>
              <a:t>eduGAIN</a:t>
            </a:r>
          </a:p>
          <a:p>
            <a:pPr marL="342900" indent="-342900">
              <a:buFont typeface="Arial"/>
              <a:buChar char="•"/>
            </a:pPr>
            <a:r>
              <a:rPr lang="en-GB" sz="2300" dirty="0" smtClean="0">
                <a:solidFill>
                  <a:srgbClr val="525252"/>
                </a:solidFill>
              </a:rPr>
              <a:t>Minimise </a:t>
            </a:r>
            <a:r>
              <a:rPr lang="en-GB" sz="2300" dirty="0">
                <a:solidFill>
                  <a:srgbClr val="525252"/>
                </a:solidFill>
              </a:rPr>
              <a:t>the number of homeless users</a:t>
            </a:r>
          </a:p>
          <a:p>
            <a:pPr marL="342900" indent="-342900">
              <a:buFont typeface="Arial"/>
              <a:buChar char="•"/>
            </a:pPr>
            <a:r>
              <a:rPr lang="en-GB" sz="2300" dirty="0" smtClean="0">
                <a:solidFill>
                  <a:srgbClr val="525252"/>
                </a:solidFill>
              </a:rPr>
              <a:t>Identify </a:t>
            </a:r>
            <a:r>
              <a:rPr lang="en-GB" sz="2300" dirty="0">
                <a:solidFill>
                  <a:srgbClr val="525252"/>
                </a:solidFill>
              </a:rPr>
              <a:t>ELIXIR’s </a:t>
            </a:r>
            <a:r>
              <a:rPr lang="en-GB" sz="2300" dirty="0" smtClean="0">
                <a:solidFill>
                  <a:srgbClr val="525252"/>
                </a:solidFill>
              </a:rPr>
              <a:t>requirements for Assurance vs. current federation capabilities</a:t>
            </a:r>
          </a:p>
          <a:p>
            <a:pPr marL="342900" indent="-342900">
              <a:buFont typeface="Arial"/>
              <a:buChar char="•"/>
            </a:pPr>
            <a:r>
              <a:rPr lang="en-GB" sz="2300" dirty="0" smtClean="0">
                <a:solidFill>
                  <a:srgbClr val="525252"/>
                </a:solidFill>
              </a:rPr>
              <a:t>GÉANT Partner – CSC (Finland)</a:t>
            </a:r>
            <a:endParaRPr lang="en-GB" sz="2300" dirty="0">
              <a:solidFill>
                <a:srgbClr val="52525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23000" y="5150443"/>
            <a:ext cx="5636431" cy="1095685"/>
          </a:xfrm>
          <a:prstGeom prst="rect">
            <a:avLst/>
          </a:prstGeom>
          <a:solidFill>
            <a:srgbClr val="FFFFFF"/>
          </a:solidFill>
        </p:spPr>
        <p:txBody>
          <a:bodyPr wrap="square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chemeClr val="tx2"/>
                </a:solidFill>
                <a:cs typeface="Gill Sans Light"/>
              </a:rPr>
              <a:t>Service Development:</a:t>
            </a:r>
          </a:p>
          <a:p>
            <a:pPr marL="342900" indent="-342900">
              <a:lnSpc>
                <a:spcPct val="90000"/>
              </a:lnSpc>
              <a:buFont typeface="Arial"/>
              <a:buChar char="•"/>
            </a:pPr>
            <a:r>
              <a:rPr lang="en-US" sz="2300" dirty="0">
                <a:solidFill>
                  <a:schemeClr val="tx2"/>
                </a:solidFill>
                <a:cs typeface="Gill Sans Light"/>
              </a:rPr>
              <a:t>https://</a:t>
            </a:r>
            <a:r>
              <a:rPr lang="en-US" sz="2300" dirty="0" err="1">
                <a:solidFill>
                  <a:schemeClr val="tx2"/>
                </a:solidFill>
                <a:cs typeface="Gill Sans Light"/>
              </a:rPr>
              <a:t>wiki.edugain.org</a:t>
            </a:r>
            <a:r>
              <a:rPr lang="en-US" sz="2300" dirty="0">
                <a:solidFill>
                  <a:schemeClr val="tx2"/>
                </a:solidFill>
                <a:cs typeface="Gill Sans Light"/>
              </a:rPr>
              <a:t>/</a:t>
            </a:r>
            <a:r>
              <a:rPr lang="en-US" sz="2300" dirty="0" err="1">
                <a:solidFill>
                  <a:schemeClr val="tx2"/>
                </a:solidFill>
                <a:cs typeface="Gill Sans Light"/>
              </a:rPr>
              <a:t>isFederatedCheck</a:t>
            </a:r>
            <a:r>
              <a:rPr lang="en-US" sz="2300" dirty="0" smtClean="0">
                <a:solidFill>
                  <a:schemeClr val="tx2"/>
                </a:solidFill>
                <a:cs typeface="Gill Sans Light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8050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SA_colorlogo_darkblu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8" r="-2688"/>
          <a:stretch>
            <a:fillRect/>
          </a:stretch>
        </p:blipFill>
        <p:spPr>
          <a:xfrm>
            <a:off x="222189" y="1397521"/>
            <a:ext cx="4222811" cy="174739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Pilots - ESA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92666" y="3755306"/>
            <a:ext cx="5016501" cy="2569935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r>
              <a:rPr lang="en-GB" sz="2300" dirty="0">
                <a:solidFill>
                  <a:srgbClr val="525252"/>
                </a:solidFill>
              </a:rPr>
              <a:t>The European Space </a:t>
            </a:r>
            <a:r>
              <a:rPr lang="en-GB" sz="2300" dirty="0" smtClean="0">
                <a:solidFill>
                  <a:srgbClr val="525252"/>
                </a:solidFill>
              </a:rPr>
              <a:t>Agency is </a:t>
            </a:r>
            <a:r>
              <a:rPr lang="en-GB" sz="2300" dirty="0">
                <a:solidFill>
                  <a:srgbClr val="525252"/>
                </a:solidFill>
              </a:rPr>
              <a:t>Europe’s gateway to space. One of ESA’s branches is Earth Observation (EO</a:t>
            </a:r>
            <a:r>
              <a:rPr lang="en-GB" sz="2300" dirty="0" smtClean="0">
                <a:solidFill>
                  <a:srgbClr val="525252"/>
                </a:solidFill>
              </a:rPr>
              <a:t>). EO </a:t>
            </a:r>
            <a:r>
              <a:rPr lang="en-GB" sz="2300" dirty="0">
                <a:solidFill>
                  <a:srgbClr val="525252"/>
                </a:solidFill>
              </a:rPr>
              <a:t>data is distributed via the use of ESA EO</a:t>
            </a:r>
          </a:p>
          <a:p>
            <a:r>
              <a:rPr lang="en-GB" sz="2300" dirty="0" smtClean="0">
                <a:solidFill>
                  <a:srgbClr val="525252"/>
                </a:solidFill>
              </a:rPr>
              <a:t>web application services </a:t>
            </a:r>
            <a:r>
              <a:rPr lang="en-GB" sz="2300" dirty="0">
                <a:solidFill>
                  <a:srgbClr val="525252"/>
                </a:solidFill>
              </a:rPr>
              <a:t>to a worldwide user community </a:t>
            </a:r>
            <a:r>
              <a:rPr lang="en-GB" sz="2300" dirty="0" smtClean="0">
                <a:solidFill>
                  <a:srgbClr val="525252"/>
                </a:solidFill>
              </a:rPr>
              <a:t>that includes </a:t>
            </a:r>
            <a:r>
              <a:rPr lang="en-GB" sz="2300" dirty="0">
                <a:solidFill>
                  <a:srgbClr val="525252"/>
                </a:solidFill>
              </a:rPr>
              <a:t>around </a:t>
            </a:r>
            <a:r>
              <a:rPr lang="en-GB" sz="2300" dirty="0" smtClean="0">
                <a:solidFill>
                  <a:srgbClr val="525252"/>
                </a:solidFill>
              </a:rPr>
              <a:t>20,000 </a:t>
            </a:r>
            <a:r>
              <a:rPr lang="en-GB" sz="2300" dirty="0">
                <a:solidFill>
                  <a:srgbClr val="525252"/>
                </a:solidFill>
              </a:rPr>
              <a:t>scientists.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5270500" y="18418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671735" y="1515871"/>
            <a:ext cx="5016501" cy="31393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525252"/>
                </a:solidFill>
              </a:rPr>
              <a:t>Use Case: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Deployment of a </a:t>
            </a:r>
            <a:r>
              <a:rPr lang="en-GB" sz="2200" dirty="0">
                <a:solidFill>
                  <a:srgbClr val="525252"/>
                </a:solidFill>
              </a:rPr>
              <a:t>test environment reproducing the Landsat data </a:t>
            </a:r>
            <a:r>
              <a:rPr lang="en-GB" sz="2200" dirty="0" smtClean="0">
                <a:solidFill>
                  <a:srgbClr val="525252"/>
                </a:solidFill>
              </a:rPr>
              <a:t>dissemination </a:t>
            </a:r>
            <a:r>
              <a:rPr lang="en-GB" sz="2200" dirty="0">
                <a:solidFill>
                  <a:srgbClr val="525252"/>
                </a:solidFill>
              </a:rPr>
              <a:t>server as </a:t>
            </a:r>
            <a:r>
              <a:rPr lang="en-GB" sz="2200" dirty="0" smtClean="0">
                <a:solidFill>
                  <a:srgbClr val="525252"/>
                </a:solidFill>
              </a:rPr>
              <a:t>Service </a:t>
            </a:r>
            <a:r>
              <a:rPr lang="en-GB" sz="2200" dirty="0">
                <a:solidFill>
                  <a:srgbClr val="525252"/>
                </a:solidFill>
              </a:rPr>
              <a:t>Provider in </a:t>
            </a:r>
            <a:r>
              <a:rPr lang="en-GB" sz="2200" dirty="0" smtClean="0">
                <a:solidFill>
                  <a:srgbClr val="525252"/>
                </a:solidFill>
              </a:rPr>
              <a:t>eduGAIN</a:t>
            </a:r>
            <a:endParaRPr lang="en-GB" sz="2200" dirty="0">
              <a:solidFill>
                <a:srgbClr val="52525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Deployment of a </a:t>
            </a:r>
            <a:r>
              <a:rPr lang="en-GB" sz="2200" dirty="0">
                <a:solidFill>
                  <a:srgbClr val="525252"/>
                </a:solidFill>
              </a:rPr>
              <a:t>test environment reproducing the ESA EO Identity Provider in the </a:t>
            </a:r>
            <a:r>
              <a:rPr lang="en-GB" sz="2200" dirty="0" smtClean="0">
                <a:solidFill>
                  <a:srgbClr val="525252"/>
                </a:solidFill>
              </a:rPr>
              <a:t>Italian test federation.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GÉANT Partner - GARR</a:t>
            </a:r>
            <a:endParaRPr lang="en-GB" sz="2200" dirty="0">
              <a:solidFill>
                <a:srgbClr val="52525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5968" y="4906771"/>
            <a:ext cx="5016501" cy="1446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525252"/>
                </a:solidFill>
              </a:rPr>
              <a:t>Service Development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Improved documentation for a commercial outsourced provider to manage the pilot.</a:t>
            </a:r>
            <a:endParaRPr lang="en-GB" sz="2200"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3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Pilots - Umbrella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19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343516" y="1460500"/>
            <a:ext cx="2805161" cy="2209752"/>
            <a:chOff x="4904390" y="2298188"/>
            <a:chExt cx="2344380" cy="1797022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4390" y="2683716"/>
              <a:ext cx="2344380" cy="1411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umbrella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3769" y="2298188"/>
              <a:ext cx="1965996" cy="67374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465664" y="3607137"/>
            <a:ext cx="5016501" cy="2569935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300" dirty="0" smtClean="0">
                <a:solidFill>
                  <a:srgbClr val="525252"/>
                </a:solidFill>
              </a:rPr>
              <a:t>Umbrella is the pan-European </a:t>
            </a:r>
            <a:r>
              <a:rPr lang="en-GB" sz="2300" dirty="0">
                <a:solidFill>
                  <a:srgbClr val="525252"/>
                </a:solidFill>
              </a:rPr>
              <a:t>authentication and authorisation </a:t>
            </a:r>
            <a:r>
              <a:rPr lang="en-GB" sz="2300" dirty="0" smtClean="0">
                <a:solidFill>
                  <a:srgbClr val="525252"/>
                </a:solidFill>
              </a:rPr>
              <a:t>platform for </a:t>
            </a:r>
            <a:r>
              <a:rPr lang="en-GB" sz="2300" dirty="0">
                <a:solidFill>
                  <a:srgbClr val="525252"/>
                </a:solidFill>
              </a:rPr>
              <a:t>the photon and neutron research community. </a:t>
            </a:r>
            <a:r>
              <a:rPr lang="en-GB" sz="2300" dirty="0" smtClean="0">
                <a:solidFill>
                  <a:srgbClr val="525252"/>
                </a:solidFill>
              </a:rPr>
              <a:t>A total of</a:t>
            </a:r>
            <a:endParaRPr lang="en-GB" sz="2300" dirty="0">
              <a:solidFill>
                <a:srgbClr val="525252"/>
              </a:solidFill>
            </a:endParaRPr>
          </a:p>
          <a:p>
            <a:pPr algn="ctr"/>
            <a:r>
              <a:rPr lang="en-GB" sz="2300" dirty="0">
                <a:solidFill>
                  <a:srgbClr val="525252"/>
                </a:solidFill>
              </a:rPr>
              <a:t>more than </a:t>
            </a:r>
            <a:r>
              <a:rPr lang="en-GB" sz="2300" dirty="0" smtClean="0">
                <a:solidFill>
                  <a:srgbClr val="525252"/>
                </a:solidFill>
              </a:rPr>
              <a:t>30,000 users visit these facilities annually, with 40%-60</a:t>
            </a:r>
            <a:r>
              <a:rPr lang="en-GB" sz="2300" dirty="0">
                <a:solidFill>
                  <a:srgbClr val="525252"/>
                </a:solidFill>
              </a:rPr>
              <a:t>% of </a:t>
            </a:r>
            <a:r>
              <a:rPr lang="en-GB" sz="2300" dirty="0" smtClean="0">
                <a:solidFill>
                  <a:srgbClr val="525252"/>
                </a:solidFill>
              </a:rPr>
              <a:t>these visiting multiple </a:t>
            </a:r>
            <a:r>
              <a:rPr lang="en-GB" sz="2300" dirty="0">
                <a:solidFill>
                  <a:srgbClr val="525252"/>
                </a:solidFill>
              </a:rPr>
              <a:t>facilities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71735" y="1515871"/>
            <a:ext cx="5016501" cy="212365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525252"/>
                </a:solidFill>
              </a:rPr>
              <a:t>Use Case: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>
                <a:solidFill>
                  <a:srgbClr val="525252"/>
                </a:solidFill>
              </a:rPr>
              <a:t>Bridging </a:t>
            </a:r>
            <a:r>
              <a:rPr lang="en-GB" sz="2200" dirty="0" smtClean="0">
                <a:solidFill>
                  <a:srgbClr val="525252"/>
                </a:solidFill>
              </a:rPr>
              <a:t>of eduGAIN-Umbrella</a:t>
            </a:r>
          </a:p>
          <a:p>
            <a:pPr marL="800100" lvl="1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Linking user’s university identity </a:t>
            </a:r>
            <a:r>
              <a:rPr lang="en-GB" sz="2200" dirty="0">
                <a:solidFill>
                  <a:srgbClr val="525252"/>
                </a:solidFill>
              </a:rPr>
              <a:t>to an Umbrella identity 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Non-browser </a:t>
            </a:r>
            <a:r>
              <a:rPr lang="en-GB" sz="2200" dirty="0">
                <a:solidFill>
                  <a:srgbClr val="525252"/>
                </a:solidFill>
              </a:rPr>
              <a:t>access to facility servers</a:t>
            </a:r>
            <a:r>
              <a:rPr lang="en-GB" sz="2200" dirty="0" smtClean="0">
                <a:solidFill>
                  <a:srgbClr val="525252"/>
                </a:solidFill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GÉANT Partner - SWITCH</a:t>
            </a:r>
            <a:endParaRPr lang="en-GB" sz="2200" dirty="0">
              <a:solidFill>
                <a:srgbClr val="52525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97134" y="3848437"/>
            <a:ext cx="5016501" cy="17851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525252"/>
                </a:solidFill>
              </a:rPr>
              <a:t>Service Development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Moonshot pilot for non web SSO</a:t>
            </a: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solidFill>
                  <a:srgbClr val="525252"/>
                </a:solidFill>
              </a:rPr>
              <a:t>Account translation mechanism in Umbrella</a:t>
            </a:r>
          </a:p>
          <a:p>
            <a:pPr marL="342900" indent="-342900">
              <a:buFont typeface="Arial"/>
              <a:buChar char="•"/>
            </a:pPr>
            <a:endParaRPr lang="en-GB" sz="2200"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4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4082" y="245237"/>
            <a:ext cx="4676531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1000" b="1" dirty="0" smtClean="0">
                <a:solidFill>
                  <a:srgbClr val="002060"/>
                </a:solidFill>
              </a:rPr>
              <a:t/>
            </a:r>
            <a:br>
              <a:rPr lang="en-GB" sz="1000" b="1" dirty="0" smtClean="0">
                <a:solidFill>
                  <a:srgbClr val="002060"/>
                </a:solidFill>
              </a:rPr>
            </a:br>
            <a:r>
              <a:rPr lang="en-GB" sz="1000" b="1" dirty="0" smtClean="0">
                <a:solidFill>
                  <a:srgbClr val="002060"/>
                </a:solidFill>
              </a:rPr>
              <a:t/>
            </a:r>
            <a:br>
              <a:rPr lang="en-GB" sz="1000" b="1" dirty="0" smtClean="0">
                <a:solidFill>
                  <a:srgbClr val="002060"/>
                </a:solidFill>
              </a:rPr>
            </a:br>
            <a:r>
              <a:rPr lang="en-GB" sz="2200" b="1" dirty="0" smtClean="0">
                <a:solidFill>
                  <a:srgbClr val="002060"/>
                </a:solidFill>
              </a:rPr>
              <a:t/>
            </a:r>
            <a:br>
              <a:rPr lang="en-GB" sz="2200" b="1" dirty="0" smtClean="0">
                <a:solidFill>
                  <a:srgbClr val="002060"/>
                </a:solidFill>
              </a:rPr>
            </a:br>
            <a:r>
              <a:rPr lang="en-GB" sz="1000" b="1" dirty="0" smtClean="0">
                <a:solidFill>
                  <a:srgbClr val="002060"/>
                </a:solidFill>
              </a:rPr>
              <a:t/>
            </a:r>
            <a:br>
              <a:rPr lang="en-GB" sz="1000" b="1" dirty="0" smtClean="0">
                <a:solidFill>
                  <a:srgbClr val="002060"/>
                </a:solidFill>
              </a:rPr>
            </a:br>
            <a:r>
              <a:rPr lang="en-GB" sz="2200" b="1" dirty="0" smtClean="0">
                <a:solidFill>
                  <a:srgbClr val="002060"/>
                </a:solidFill>
              </a:rPr>
              <a:t>Trust and </a:t>
            </a:r>
            <a:r>
              <a:rPr lang="en-GB" sz="2200" b="1" smtClean="0">
                <a:solidFill>
                  <a:srgbClr val="002060"/>
                </a:solidFill>
              </a:rPr>
              <a:t>Identity </a:t>
            </a:r>
            <a:r>
              <a:rPr lang="en-GB" sz="2200" b="1" smtClean="0">
                <a:solidFill>
                  <a:srgbClr val="002060"/>
                </a:solidFill>
              </a:rPr>
              <a:t>Landscape </a:t>
            </a:r>
            <a:endParaRPr lang="en-GB" sz="2200" b="1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None/>
            </a:pPr>
            <a:r>
              <a:rPr lang="en-GB" sz="2200" b="1" dirty="0" smtClean="0">
                <a:solidFill>
                  <a:srgbClr val="002060"/>
                </a:solidFill>
              </a:rPr>
              <a:t>GÉANT </a:t>
            </a:r>
            <a:endParaRPr lang="en-GB" sz="2200" b="1" dirty="0">
              <a:solidFill>
                <a:srgbClr val="00206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Research Community Engagement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Pilots</a:t>
            </a:r>
            <a:endParaRPr lang="en-GB" sz="2000" dirty="0">
              <a:solidFill>
                <a:srgbClr val="00206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Conclusions</a:t>
            </a:r>
            <a:endParaRPr lang="en-GB" sz="2000" b="1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>
                <a:solidFill>
                  <a:srgbClr val="002060"/>
                </a:solidFill>
              </a:rPr>
              <a:t>AARC </a:t>
            </a:r>
            <a:r>
              <a:rPr lang="en-GB" sz="2200" b="1" dirty="0" smtClean="0">
                <a:solidFill>
                  <a:srgbClr val="002060"/>
                </a:solidFill>
              </a:rPr>
              <a:t> - </a:t>
            </a:r>
            <a:r>
              <a:rPr lang="en-GB" sz="2000" dirty="0" smtClean="0">
                <a:solidFill>
                  <a:srgbClr val="002060"/>
                </a:solidFill>
              </a:rPr>
              <a:t>Authentication </a:t>
            </a:r>
            <a:r>
              <a:rPr lang="en-GB" sz="2000" dirty="0">
                <a:solidFill>
                  <a:srgbClr val="002060"/>
                </a:solidFill>
              </a:rPr>
              <a:t>and Authorisation for Research and </a:t>
            </a:r>
            <a:r>
              <a:rPr lang="en-GB" sz="2000" dirty="0" smtClean="0">
                <a:solidFill>
                  <a:srgbClr val="002060"/>
                </a:solidFill>
              </a:rPr>
              <a:t>Collaboration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About AARC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Goals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err="1" smtClean="0">
                <a:solidFill>
                  <a:srgbClr val="002060"/>
                </a:solidFill>
              </a:rPr>
              <a:t>Workplan</a:t>
            </a:r>
            <a:endParaRPr lang="en-GB" sz="900" b="1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400" b="1" dirty="0" smtClean="0">
                <a:solidFill>
                  <a:srgbClr val="002060"/>
                </a:solidFill>
              </a:rPr>
              <a:t>Panel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Bringing it all together – campus, </a:t>
            </a:r>
            <a:r>
              <a:rPr lang="en-GB" sz="2000" dirty="0" err="1" smtClean="0">
                <a:solidFill>
                  <a:srgbClr val="002060"/>
                </a:solidFill>
              </a:rPr>
              <a:t>eResearch</a:t>
            </a:r>
            <a:r>
              <a:rPr lang="en-GB" sz="2000" dirty="0" smtClean="0">
                <a:solidFill>
                  <a:srgbClr val="002060"/>
                </a:solidFill>
              </a:rPr>
              <a:t> and Federation</a:t>
            </a:r>
            <a:endParaRPr lang="en-GB" sz="20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endParaRPr lang="en-GB" sz="2000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/>
              <a:buChar char="•"/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000" dirty="0" smtClean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243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479384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Listen carefully to the user requirements</a:t>
            </a:r>
          </a:p>
          <a:p>
            <a:pPr lvl="1"/>
            <a:r>
              <a:rPr lang="en-GB" dirty="0"/>
              <a:t>Ask the users to describe what they want to achieve, not what they want to get from you</a:t>
            </a:r>
          </a:p>
          <a:p>
            <a:r>
              <a:rPr lang="en-GB" dirty="0" smtClean="0"/>
              <a:t>The </a:t>
            </a:r>
            <a:r>
              <a:rPr lang="en-GB" dirty="0"/>
              <a:t>research communities need to be properly resourced to run their </a:t>
            </a:r>
            <a:r>
              <a:rPr lang="en-GB" dirty="0" smtClean="0"/>
              <a:t>parts</a:t>
            </a:r>
          </a:p>
          <a:p>
            <a:pPr lvl="1"/>
            <a:r>
              <a:rPr lang="en-GB" dirty="0" smtClean="0"/>
              <a:t>Need to understand their identity management workflows before a solution</a:t>
            </a:r>
          </a:p>
          <a:p>
            <a:r>
              <a:rPr lang="en-GB" dirty="0"/>
              <a:t>Progress can be slow</a:t>
            </a:r>
          </a:p>
          <a:p>
            <a:pPr lvl="1"/>
            <a:r>
              <a:rPr lang="en-GB" dirty="0"/>
              <a:t>But collaboration is </a:t>
            </a:r>
            <a:r>
              <a:rPr lang="en-GB" dirty="0" smtClean="0"/>
              <a:t>welcomed</a:t>
            </a:r>
          </a:p>
          <a:p>
            <a:r>
              <a:rPr lang="en-GB" dirty="0"/>
              <a:t>Chicken &amp; egg scenario for deployment</a:t>
            </a:r>
          </a:p>
          <a:p>
            <a:pPr lvl="1"/>
            <a:r>
              <a:rPr lang="en-GB" dirty="0"/>
              <a:t>Aggregate demand and keep solutions </a:t>
            </a:r>
            <a:r>
              <a:rPr lang="en-GB" dirty="0" smtClean="0"/>
              <a:t>manageable</a:t>
            </a:r>
            <a:endParaRPr lang="en-GB" dirty="0"/>
          </a:p>
          <a:p>
            <a:r>
              <a:rPr lang="en-GB" dirty="0"/>
              <a:t>Sometimes </a:t>
            </a:r>
            <a:r>
              <a:rPr lang="en-GB" dirty="0" smtClean="0"/>
              <a:t>the best solution for the research group  </a:t>
            </a:r>
            <a:r>
              <a:rPr lang="en-GB" dirty="0"/>
              <a:t>is </a:t>
            </a:r>
            <a:r>
              <a:rPr lang="en-GB" dirty="0" smtClean="0"/>
              <a:t>too specific for the general service</a:t>
            </a:r>
          </a:p>
          <a:p>
            <a:pPr lvl="1"/>
            <a:r>
              <a:rPr lang="en-GB" dirty="0" smtClean="0"/>
              <a:t>How far can we disrupt the cost/benefit equation for everyone?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528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Report on pilots</a:t>
            </a:r>
          </a:p>
          <a:p>
            <a:pPr lvl="1"/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://www.geant.net/Resources/Deliverables/Documents/D9-4_DS5-5-1_Towards-Horizon-2020_The-Enabling-Users-Experience%20(3).</a:t>
            </a:r>
            <a:r>
              <a:rPr lang="en-GB" dirty="0" smtClean="0">
                <a:hlinkClick r:id="rId2"/>
              </a:rPr>
              <a:t>pdf</a:t>
            </a:r>
            <a:endParaRPr lang="en-GB" dirty="0" smtClean="0"/>
          </a:p>
          <a:p>
            <a:r>
              <a:rPr lang="en-GB" dirty="0" smtClean="0"/>
              <a:t>Market Analysis, Federation as a Service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http://www.geant.net/Resources/White_Papers/Documents/MS83_MS5-4-1_Federation-as-a-Service-Pilot-Service-Definition-and-Market-Analysis%20(2).</a:t>
            </a:r>
            <a:r>
              <a:rPr lang="en-GB" dirty="0" smtClean="0">
                <a:hlinkClick r:id="rId3"/>
              </a:rPr>
              <a:t>pdf</a:t>
            </a:r>
            <a:endParaRPr lang="en-GB" dirty="0"/>
          </a:p>
          <a:p>
            <a:r>
              <a:rPr lang="en-GB" dirty="0" smtClean="0"/>
              <a:t>White paper for </a:t>
            </a:r>
            <a:r>
              <a:rPr lang="en-GB" dirty="0" err="1" smtClean="0"/>
              <a:t>eResearch</a:t>
            </a:r>
            <a:r>
              <a:rPr lang="en-GB" dirty="0" smtClean="0"/>
              <a:t> on how to join eduGAIN</a:t>
            </a:r>
            <a:endParaRPr lang="en-GB" dirty="0"/>
          </a:p>
          <a:p>
            <a:pPr lvl="1"/>
            <a:r>
              <a:rPr lang="en-GB" dirty="0"/>
              <a:t>https://</a:t>
            </a:r>
            <a:r>
              <a:rPr lang="en-GB" dirty="0" err="1"/>
              <a:t>wiki.edugain.org</a:t>
            </a:r>
            <a:r>
              <a:rPr lang="en-GB" dirty="0"/>
              <a:t>/</a:t>
            </a:r>
            <a:r>
              <a:rPr lang="en-GB" dirty="0" err="1"/>
              <a:t>index.php?action</a:t>
            </a:r>
            <a:r>
              <a:rPr lang="en-GB" dirty="0"/>
              <a:t>=</a:t>
            </a:r>
            <a:r>
              <a:rPr lang="en-GB" dirty="0" err="1"/>
              <a:t>remote&amp;title</a:t>
            </a:r>
            <a:r>
              <a:rPr lang="en-GB" dirty="0"/>
              <a:t>=-&amp;mod=</a:t>
            </a:r>
            <a:r>
              <a:rPr lang="en-GB" dirty="0" err="1"/>
              <a:t>SecureFileStore&amp;rf</a:t>
            </a:r>
            <a:r>
              <a:rPr lang="en-GB" dirty="0"/>
              <a:t>=</a:t>
            </a:r>
            <a:r>
              <a:rPr lang="en-GB" dirty="0" err="1"/>
              <a:t>getFile&amp;f</a:t>
            </a:r>
            <a:r>
              <a:rPr lang="en-GB" dirty="0"/>
              <a:t>=/a/a1/Options-for-Joining-</a:t>
            </a:r>
            <a:r>
              <a:rPr lang="en-GB" dirty="0" err="1"/>
              <a:t>eduGAIN.pdf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028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ntergrund_Hände_Verbind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460874" y="325359"/>
            <a:ext cx="9529793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6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Panel </a:t>
            </a:r>
          </a:p>
          <a:p>
            <a:pPr algn="l">
              <a:lnSpc>
                <a:spcPct val="100000"/>
              </a:lnSpc>
            </a:pPr>
            <a:r>
              <a:rPr lang="en-GB" sz="26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GB" sz="2600" b="1" dirty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Linking Campus and Research </a:t>
            </a:r>
            <a:r>
              <a:rPr lang="en-GB" sz="26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GB" sz="2600" b="1" dirty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Trust and Identity </a:t>
            </a:r>
            <a:endParaRPr lang="en-GB" sz="2600" b="1" dirty="0" smtClean="0">
              <a:solidFill>
                <a:srgbClr val="FFFF00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3073" y="4459059"/>
            <a:ext cx="5577594" cy="21710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err="1" smtClean="0">
                <a:solidFill>
                  <a:schemeClr val="bg1"/>
                </a:solidFill>
              </a:rPr>
              <a:t>Panelists</a:t>
            </a:r>
            <a:r>
              <a:rPr lang="en-GB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GB" b="1" dirty="0" err="1" smtClean="0">
                <a:solidFill>
                  <a:schemeClr val="bg1"/>
                </a:solidFill>
              </a:rPr>
              <a:t>Licia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Florio, GÉANT </a:t>
            </a:r>
            <a:r>
              <a:rPr lang="en-GB" b="1" dirty="0" smtClean="0">
                <a:solidFill>
                  <a:schemeClr val="bg1"/>
                </a:solidFill>
              </a:rPr>
              <a:t>Association</a:t>
            </a:r>
          </a:p>
          <a:p>
            <a:r>
              <a:rPr lang="en-GB" b="1" dirty="0">
                <a:solidFill>
                  <a:schemeClr val="bg1"/>
                </a:solidFill>
              </a:rPr>
              <a:t>Ann Harding, SWITCH 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 err="1">
                <a:solidFill>
                  <a:schemeClr val="bg1"/>
                </a:solidFill>
              </a:rPr>
              <a:t>Klara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err="1">
                <a:solidFill>
                  <a:schemeClr val="bg1"/>
                </a:solidFill>
              </a:rPr>
              <a:t>Jelinkova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smtClean="0">
                <a:solidFill>
                  <a:schemeClr val="bg1"/>
                </a:solidFill>
              </a:rPr>
              <a:t>CIO, Rice </a:t>
            </a:r>
            <a:r>
              <a:rPr lang="en-GB" b="1" dirty="0">
                <a:solidFill>
                  <a:schemeClr val="bg1"/>
                </a:solidFill>
              </a:rPr>
              <a:t>University</a:t>
            </a:r>
            <a:r>
              <a:rPr lang="en-GB" b="1" dirty="0">
                <a:solidFill>
                  <a:schemeClr val="bg1"/>
                </a:solidFill>
              </a:rPr>
              <a:t> 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Scott </a:t>
            </a:r>
            <a:r>
              <a:rPr lang="en-GB" b="1" dirty="0" err="1">
                <a:solidFill>
                  <a:schemeClr val="bg1"/>
                </a:solidFill>
              </a:rPr>
              <a:t>Koranda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smtClean="0">
                <a:solidFill>
                  <a:schemeClr val="bg1"/>
                </a:solidFill>
              </a:rPr>
              <a:t>LIGO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6633849" y="4509025"/>
            <a:ext cx="5577594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>
                <a:solidFill>
                  <a:schemeClr val="bg1"/>
                </a:solidFill>
              </a:rPr>
              <a:t>Moderator:</a:t>
            </a:r>
          </a:p>
          <a:p>
            <a:r>
              <a:rPr lang="en-GB" b="1" dirty="0" err="1">
                <a:solidFill>
                  <a:schemeClr val="bg1"/>
                </a:solidFill>
              </a:rPr>
              <a:t>Gyöngyi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err="1">
                <a:solidFill>
                  <a:schemeClr val="bg1"/>
                </a:solidFill>
              </a:rPr>
              <a:t>Horváth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smtClean="0">
                <a:solidFill>
                  <a:schemeClr val="bg1"/>
                </a:solidFill>
              </a:rPr>
              <a:t>GÉANT Association</a:t>
            </a:r>
          </a:p>
        </p:txBody>
      </p:sp>
    </p:spTree>
    <p:extLst>
      <p:ext uri="{BB962C8B-B14F-4D97-AF65-F5344CB8AC3E}">
        <p14:creationId xmlns:p14="http://schemas.microsoft.com/office/powerpoint/2010/main" val="3484879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Campus and Research 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A deliberately extreme example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23</a:t>
            </a:fld>
            <a:endParaRPr lang="en-GB"/>
          </a:p>
        </p:txBody>
      </p:sp>
      <p:sp>
        <p:nvSpPr>
          <p:cNvPr id="5" name="Minus 4"/>
          <p:cNvSpPr/>
          <p:nvPr/>
        </p:nvSpPr>
        <p:spPr>
          <a:xfrm rot="21300000">
            <a:off x="-670451" y="3376702"/>
            <a:ext cx="9087879" cy="1040699"/>
          </a:xfrm>
          <a:prstGeom prst="mathMinus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4147809" y="1289927"/>
            <a:ext cx="3830136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>
                <a:solidFill>
                  <a:srgbClr val="525252"/>
                </a:solidFill>
              </a:rPr>
              <a:t>The Research Community/SP view</a:t>
            </a:r>
            <a:endParaRPr lang="en-GB" sz="1800" kern="1200" dirty="0">
              <a:solidFill>
                <a:srgbClr val="525252"/>
              </a:solidFill>
            </a:endParaRP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Our</a:t>
            </a:r>
            <a:r>
              <a:rPr lang="en-GB" sz="1600" kern="1200" dirty="0" smtClean="0">
                <a:solidFill>
                  <a:srgbClr val="525252"/>
                </a:solidFill>
              </a:rPr>
              <a:t> resources are ‘special’ are we need to know they are protected properly. </a:t>
            </a: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We need to know that you have taken care to make sure the right people are registered and can give us all the tools and data we need.</a:t>
            </a: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This should be the responsibility of the infrastructure providers, not projects. </a:t>
            </a:r>
            <a:endParaRPr lang="en-GB" sz="1600" kern="1200" dirty="0">
              <a:solidFill>
                <a:srgbClr val="525252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73089" y="4317578"/>
            <a:ext cx="3992488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>
                <a:solidFill>
                  <a:srgbClr val="525252"/>
                </a:solidFill>
              </a:rPr>
              <a:t>The Campus/</a:t>
            </a:r>
            <a:r>
              <a:rPr lang="en-GB" sz="1800" kern="1200" dirty="0" err="1" smtClean="0">
                <a:solidFill>
                  <a:srgbClr val="525252"/>
                </a:solidFill>
              </a:rPr>
              <a:t>IdP</a:t>
            </a:r>
            <a:r>
              <a:rPr lang="en-GB" sz="1800" kern="1200" dirty="0" smtClean="0">
                <a:solidFill>
                  <a:srgbClr val="525252"/>
                </a:solidFill>
              </a:rPr>
              <a:t> view</a:t>
            </a: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Reasonable level of trust through federation – you know us. </a:t>
            </a:r>
            <a:endParaRPr lang="en-GB" sz="1600" kern="1200" dirty="0" smtClean="0">
              <a:solidFill>
                <a:srgbClr val="525252"/>
              </a:solidFill>
            </a:endParaRP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kern="1200" dirty="0" smtClean="0">
                <a:solidFill>
                  <a:srgbClr val="525252"/>
                </a:solidFill>
              </a:rPr>
              <a:t>This change is</a:t>
            </a:r>
            <a:r>
              <a:rPr lang="en-GB" sz="1600" b="1" kern="1200" dirty="0" smtClean="0">
                <a:solidFill>
                  <a:srgbClr val="525252"/>
                </a:solidFill>
              </a:rPr>
              <a:t> EXPENSIVE </a:t>
            </a:r>
            <a:r>
              <a:rPr lang="en-GB" sz="1600" kern="1200" dirty="0" smtClean="0">
                <a:solidFill>
                  <a:srgbClr val="525252"/>
                </a:solidFill>
              </a:rPr>
              <a:t>and you are asking us to bear the cost.</a:t>
            </a: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Different SPs want different things all the time.</a:t>
            </a:r>
          </a:p>
          <a:p>
            <a:pPr marL="285750" lvl="1" indent="-2857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GB" sz="1600" dirty="0" smtClean="0">
                <a:solidFill>
                  <a:srgbClr val="525252"/>
                </a:solidFill>
              </a:rPr>
              <a:t>There are no clear use cases as to WHY you need this. 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GB" sz="1400" kern="1200" dirty="0" smtClean="0"/>
          </a:p>
        </p:txBody>
      </p:sp>
      <p:pic>
        <p:nvPicPr>
          <p:cNvPr id="8" name="Picture 7" descr="Icon_mensch_interaktion_gruppe_forschu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21" y="1340768"/>
            <a:ext cx="2108024" cy="2507093"/>
          </a:xfrm>
          <a:prstGeom prst="rect">
            <a:avLst/>
          </a:prstGeom>
        </p:spPr>
      </p:pic>
      <p:pic>
        <p:nvPicPr>
          <p:cNvPr id="9" name="Picture 8" descr="Icon_switchonaut_hardwar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9" y="4293096"/>
            <a:ext cx="1944216" cy="21836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779927" y="5368210"/>
            <a:ext cx="3200403" cy="11079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525252"/>
                </a:solidFill>
              </a:rPr>
              <a:t>What can federations and eduGAIN do to balance the equation?</a:t>
            </a:r>
            <a:endParaRPr lang="en-GB" sz="2200" dirty="0">
              <a:solidFill>
                <a:srgbClr val="525252"/>
              </a:solidFill>
            </a:endParaRPr>
          </a:p>
        </p:txBody>
      </p:sp>
      <p:pic>
        <p:nvPicPr>
          <p:cNvPr id="12" name="Picture 11" descr="Icon_switchonaut_frage_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700" y="1375838"/>
            <a:ext cx="298412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1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intergrund_Login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33521"/>
            <a:ext cx="12192001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2701" y="0"/>
            <a:ext cx="12204701" cy="1329070"/>
          </a:xfrm>
          <a:prstGeom prst="rect">
            <a:avLst/>
          </a:prstGeom>
          <a:solidFill>
            <a:srgbClr val="116991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544600" y="303736"/>
            <a:ext cx="2464525" cy="883389"/>
            <a:chOff x="9544600" y="165950"/>
            <a:chExt cx="2464525" cy="883389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Arial" charset="0"/>
                </a:rPr>
                <a:t>connect • communicate • collaborate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460874" y="325359"/>
            <a:ext cx="9037967" cy="868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3200" b="1" dirty="0" smtClean="0">
                <a:solidFill>
                  <a:srgbClr val="FFFF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Trust and Identity Landscape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6740" y="4891933"/>
            <a:ext cx="4595949" cy="2171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>
                <a:solidFill>
                  <a:schemeClr val="tx2"/>
                </a:solidFill>
              </a:rPr>
              <a:t>Where we are and how we got there</a:t>
            </a:r>
            <a:r>
              <a:rPr lang="en-GB" sz="4000" dirty="0" smtClean="0">
                <a:solidFill>
                  <a:schemeClr val="tx2"/>
                </a:solidFill>
              </a:rPr>
              <a:t>.</a:t>
            </a:r>
            <a:endParaRPr lang="en-GB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8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user-id-snark-twee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76" r="-1357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Identity Federation Use Case in a nutshell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47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0466" y="208160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Tue, 29 Oct 2002 </a:t>
            </a:r>
            <a:r>
              <a:rPr lang="en-US" b="1" dirty="0" smtClean="0"/>
              <a:t>I2</a:t>
            </a:r>
            <a:r>
              <a:rPr lang="en-US" b="1" dirty="0"/>
              <a:t>-NEWS: Over 20 Universities and Companies Successfully Test Privacy-Preserving Federated Web Authorization System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"</a:t>
            </a:r>
            <a:r>
              <a:rPr lang="en-US" dirty="0"/>
              <a:t>After two months of using Shibboleth to manage web course material at</a:t>
            </a:r>
            <a:br>
              <a:rPr lang="en-US" dirty="0"/>
            </a:br>
            <a:r>
              <a:rPr lang="en-US" dirty="0"/>
              <a:t>North Carolina State University, we saw an 80- to 85-percent drop in our</a:t>
            </a:r>
            <a:br>
              <a:rPr lang="en-US" dirty="0"/>
            </a:br>
            <a:r>
              <a:rPr lang="en-US" dirty="0"/>
              <a:t>help desk calls," said John Hopkins, physics instructor at Pennsylvania</a:t>
            </a:r>
            <a:br>
              <a:rPr lang="en-US" dirty="0"/>
            </a:br>
            <a:r>
              <a:rPr lang="en-US" dirty="0"/>
              <a:t>State University. "That's an incredible return, freeing up instructors</a:t>
            </a:r>
            <a:br>
              <a:rPr lang="en-US" dirty="0"/>
            </a:br>
            <a:r>
              <a:rPr lang="en-US" dirty="0"/>
              <a:t>and staff for other responsibilities.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and Education realised this early…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95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Coverage grew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022" y="3719009"/>
            <a:ext cx="1091570" cy="54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842" y="3358969"/>
            <a:ext cx="2099174" cy="1217521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/>
        </p:blipFill>
        <p:spPr bwMode="auto">
          <a:xfrm>
            <a:off x="6403328" y="1990817"/>
            <a:ext cx="2623967" cy="9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128" y="3386576"/>
            <a:ext cx="1763305" cy="119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743" y="2020023"/>
            <a:ext cx="2015206" cy="104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00" y="4727121"/>
            <a:ext cx="2519008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282" y="3070937"/>
            <a:ext cx="2037510" cy="86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60" y="2998929"/>
            <a:ext cx="1679339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06" y="2569835"/>
            <a:ext cx="1574380" cy="79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61" y="5807241"/>
            <a:ext cx="1217521" cy="59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440" y="3901877"/>
            <a:ext cx="2324259" cy="104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872" y="3023658"/>
            <a:ext cx="1969287" cy="69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104" y="2160233"/>
            <a:ext cx="2099174" cy="52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Screen shot 2011-07-15 at 9.47.40 AM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508" y="1737806"/>
            <a:ext cx="1601932" cy="46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968" y="5447201"/>
            <a:ext cx="1490414" cy="89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963" y="5588091"/>
            <a:ext cx="2210693" cy="86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00" y="5231177"/>
            <a:ext cx="1742314" cy="57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754" y="4778375"/>
            <a:ext cx="3125625" cy="62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1"/>
          <a:srcRect l="70923" r="-448"/>
          <a:stretch/>
        </p:blipFill>
        <p:spPr>
          <a:xfrm>
            <a:off x="6763368" y="4875242"/>
            <a:ext cx="1656184" cy="7879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378992" y="3719009"/>
            <a:ext cx="1257769" cy="107560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567092" y="1608356"/>
            <a:ext cx="1307844" cy="104960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031808" y="5650394"/>
            <a:ext cx="1698423" cy="57250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5"/>
          <a:srcRect l="7228" t="18183" r="1480" b="17888"/>
          <a:stretch/>
        </p:blipFill>
        <p:spPr>
          <a:xfrm>
            <a:off x="4067083" y="1613503"/>
            <a:ext cx="1544157" cy="52127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347544" y="1630777"/>
            <a:ext cx="1524000" cy="6985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7"/>
          <a:srcRect l="19454" t="10141" r="23978" b="14024"/>
          <a:stretch/>
        </p:blipFill>
        <p:spPr>
          <a:xfrm>
            <a:off x="9071361" y="2134833"/>
            <a:ext cx="788351" cy="1245094"/>
          </a:xfrm>
          <a:prstGeom prst="rect">
            <a:avLst/>
          </a:prstGeom>
        </p:spPr>
      </p:pic>
      <p:pic>
        <p:nvPicPr>
          <p:cNvPr id="31" name="Picture 2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144" y="4617574"/>
            <a:ext cx="1902376" cy="104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230369" y="1670471"/>
            <a:ext cx="1189183" cy="18472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0"/>
          <a:srcRect l="3938" r="81886"/>
          <a:stretch/>
        </p:blipFill>
        <p:spPr>
          <a:xfrm>
            <a:off x="6428728" y="3772549"/>
            <a:ext cx="1071075" cy="95457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9525007" y="5344526"/>
            <a:ext cx="1026805" cy="1233471"/>
          </a:xfrm>
          <a:prstGeom prst="rect">
            <a:avLst/>
          </a:prstGeom>
        </p:spPr>
      </p:pic>
      <p:pic>
        <p:nvPicPr>
          <p:cNvPr id="36" name="Picture 15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14" y="2697819"/>
            <a:ext cx="1813712" cy="55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63" y="3746345"/>
            <a:ext cx="2009959" cy="56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668130" y="2039977"/>
            <a:ext cx="2385425" cy="715627"/>
          </a:xfrm>
          <a:prstGeom prst="rect">
            <a:avLst/>
          </a:prstGeom>
        </p:spPr>
      </p:pic>
      <p:pic>
        <p:nvPicPr>
          <p:cNvPr id="39" name="0 Imagen"/>
          <p:cNvPicPr/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91" y="4593149"/>
            <a:ext cx="1397525" cy="101757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659039" y="3862013"/>
            <a:ext cx="2407734" cy="91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85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22" y="2039952"/>
            <a:ext cx="3632104" cy="8668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982" y="1428750"/>
            <a:ext cx="3045565" cy="275469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3303" y="4040920"/>
            <a:ext cx="3714792" cy="250587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22" y="234499"/>
            <a:ext cx="10515600" cy="518477"/>
          </a:xfrm>
        </p:spPr>
        <p:txBody>
          <a:bodyPr/>
          <a:lstStyle/>
          <a:p>
            <a:r>
              <a:rPr lang="en-GB" dirty="0"/>
              <a:t>And </a:t>
            </a:r>
            <a:r>
              <a:rPr lang="en-GB" dirty="0" smtClean="0"/>
              <a:t>evolved </a:t>
            </a:r>
            <a:r>
              <a:rPr lang="en-GB" dirty="0"/>
              <a:t>the global trust and identity landscape 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182563"/>
          </a:xfrm>
        </p:spPr>
        <p:txBody>
          <a:bodyPr/>
          <a:lstStyle/>
          <a:p>
            <a:fld id="{99DB5B91-B4E4-4EE4-BE5C-3E09032CE5EC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398" y="4655634"/>
            <a:ext cx="545785" cy="27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4843" y="5771969"/>
            <a:ext cx="1049587" cy="608761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/>
        </p:blipFill>
        <p:spPr bwMode="auto">
          <a:xfrm>
            <a:off x="10483203" y="4959442"/>
            <a:ext cx="1311984" cy="4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253" y="5720201"/>
            <a:ext cx="881653" cy="59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744" y="6004649"/>
            <a:ext cx="1007603" cy="52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00" y="4727121"/>
            <a:ext cx="1259504" cy="26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158" y="4086937"/>
            <a:ext cx="1018755" cy="43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85" y="6142179"/>
            <a:ext cx="839670" cy="26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531" y="5506711"/>
            <a:ext cx="787190" cy="39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61" y="5807241"/>
            <a:ext cx="608761" cy="29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565" y="4219377"/>
            <a:ext cx="1162130" cy="52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872" y="4293658"/>
            <a:ext cx="984644" cy="3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855" y="6049609"/>
            <a:ext cx="1049587" cy="26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Screen shot 2011-07-15 at 9.47.40 AM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508" y="5468431"/>
            <a:ext cx="800966" cy="23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969" y="5447201"/>
            <a:ext cx="745207" cy="4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963" y="5588092"/>
            <a:ext cx="1105347" cy="43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01" y="5231177"/>
            <a:ext cx="871157" cy="28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754" y="4714875"/>
            <a:ext cx="1721563" cy="34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4"/>
          <a:srcRect l="70923" r="-448"/>
          <a:stretch/>
        </p:blipFill>
        <p:spPr>
          <a:xfrm>
            <a:off x="7636493" y="5002242"/>
            <a:ext cx="828092" cy="3939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20242" y="4671509"/>
            <a:ext cx="628885" cy="53780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78092" y="4402356"/>
            <a:ext cx="653922" cy="5248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015933" y="5872645"/>
            <a:ext cx="849212" cy="28625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8"/>
          <a:srcRect l="7228" t="18183" r="1480" b="17888"/>
          <a:stretch/>
        </p:blipFill>
        <p:spPr>
          <a:xfrm>
            <a:off x="8575583" y="5264753"/>
            <a:ext cx="772079" cy="2606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394294" y="4186652"/>
            <a:ext cx="762000" cy="3492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0"/>
          <a:srcRect l="19454" t="10141" r="23978" b="14024"/>
          <a:stretch/>
        </p:blipFill>
        <p:spPr>
          <a:xfrm>
            <a:off x="3673861" y="4039834"/>
            <a:ext cx="394176" cy="622547"/>
          </a:xfrm>
          <a:prstGeom prst="rect">
            <a:avLst/>
          </a:prstGeom>
        </p:spPr>
      </p:pic>
      <p:pic>
        <p:nvPicPr>
          <p:cNvPr id="31" name="Picture 20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644" y="5792324"/>
            <a:ext cx="951188" cy="52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45369" y="4194596"/>
            <a:ext cx="594592" cy="9236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3"/>
          <a:srcRect l="3938" r="81886"/>
          <a:stretch/>
        </p:blipFill>
        <p:spPr>
          <a:xfrm>
            <a:off x="11492853" y="5836299"/>
            <a:ext cx="535538" cy="47728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525007" y="5344526"/>
            <a:ext cx="513403" cy="616736"/>
          </a:xfrm>
          <a:prstGeom prst="rect">
            <a:avLst/>
          </a:prstGeom>
        </p:spPr>
      </p:pic>
      <p:pic>
        <p:nvPicPr>
          <p:cNvPr id="36" name="Picture 15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61" y="5028694"/>
            <a:ext cx="906856" cy="2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63" y="5498520"/>
            <a:ext cx="1004980" cy="28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572380" y="6103977"/>
            <a:ext cx="1192713" cy="357814"/>
          </a:xfrm>
          <a:prstGeom prst="rect">
            <a:avLst/>
          </a:prstGeom>
        </p:spPr>
      </p:pic>
      <p:pic>
        <p:nvPicPr>
          <p:cNvPr id="39" name="0 Imagen"/>
          <p:cNvPicPr/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91" y="5911299"/>
            <a:ext cx="1397525" cy="50878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10738540" y="4290639"/>
            <a:ext cx="1203867" cy="4592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09322" y="1961151"/>
            <a:ext cx="41104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The eduGAIN service interconnects identity federations around the world, simplifying access to content, services and resources for the global research and education </a:t>
            </a:r>
            <a:r>
              <a:rPr lang="en-GB" sz="2000" dirty="0" smtClean="0">
                <a:solidFill>
                  <a:schemeClr val="tx2"/>
                </a:solidFill>
              </a:rPr>
              <a:t>community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0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21" y="219835"/>
            <a:ext cx="10714449" cy="1051617"/>
          </a:xfrm>
        </p:spPr>
        <p:txBody>
          <a:bodyPr/>
          <a:lstStyle/>
          <a:p>
            <a:r>
              <a:rPr lang="en-GB" dirty="0" smtClean="0"/>
              <a:t>eduGAIN and Federation coverage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9817" y="6506772"/>
            <a:ext cx="417048" cy="370288"/>
          </a:xfrm>
        </p:spPr>
        <p:txBody>
          <a:bodyPr/>
          <a:lstStyle/>
          <a:p>
            <a:fld id="{99DB5B91-B4E4-4EE4-BE5C-3E09032CE5EC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 descr="Screen Shot 2015-02-25 at 10.10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4226"/>
            <a:ext cx="12192000" cy="552171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54643" y="6193398"/>
            <a:ext cx="286808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30 eduGAIN Members</a:t>
            </a:r>
            <a:endParaRPr lang="en-US" sz="14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4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6 Joining eduGAIN</a:t>
            </a:r>
            <a:endParaRPr lang="en-US" sz="14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28506" y="6173957"/>
            <a:ext cx="2982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</a:t>
            </a:r>
            <a:r>
              <a:rPr lang="en-US" sz="1400" kern="0" dirty="0">
                <a:solidFill>
                  <a:srgbClr val="074359"/>
                </a:solidFill>
                <a:latin typeface="Arial"/>
                <a:ea typeface="ＭＳ Ｐゴシック"/>
              </a:rPr>
              <a:t>5</a:t>
            </a:r>
            <a:r>
              <a:rPr lang="en-US" sz="14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Candidate Federations</a:t>
            </a:r>
            <a:endParaRPr lang="en-US" sz="1400" dirty="0" smtClean="0"/>
          </a:p>
          <a:p>
            <a:pPr>
              <a:defRPr/>
            </a:pPr>
            <a:r>
              <a:rPr lang="en-US" sz="14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14 Other Federations</a:t>
            </a:r>
          </a:p>
          <a:p>
            <a:pPr>
              <a:defRPr/>
            </a:pPr>
            <a:endParaRPr lang="en-US" sz="14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360" y="6291424"/>
            <a:ext cx="79202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25 February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0124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rbeit_Icon_bücher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" b="-36"/>
          <a:stretch>
            <a:fillRect/>
          </a:stretch>
        </p:blipFill>
        <p:spPr>
          <a:xfrm>
            <a:off x="610906" y="1582276"/>
            <a:ext cx="5691073" cy="23549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Commonly supported use cases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 descr="Icon_mensch_kopf_mitinha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5" y="4228346"/>
            <a:ext cx="6186763" cy="2062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72022" y="2154051"/>
            <a:ext cx="3203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44546A"/>
                </a:solidFill>
              </a:rPr>
              <a:t>Journal Access</a:t>
            </a:r>
            <a:endParaRPr lang="en-GB" sz="4000" dirty="0">
              <a:solidFill>
                <a:srgbClr val="44546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7709" y="4749852"/>
            <a:ext cx="23905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44546A"/>
                </a:solidFill>
              </a:rPr>
              <a:t>e-Learning </a:t>
            </a:r>
            <a:endParaRPr lang="en-GB" sz="40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38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N3plus_EC_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N3plus_EC_review_template [Read-Only]" id="{539AC2C2-C1AF-4702-BFB4-E7F5ECFD982B}" vid="{51FA36C3-888C-486B-9A42-05F2CEB82D13}"/>
    </a:ext>
  </a:extLst>
</a:theme>
</file>

<file path=ppt/theme/theme2.xml><?xml version="1.0" encoding="utf-8"?>
<a:theme xmlns:a="http://schemas.openxmlformats.org/drawingml/2006/main" name="Agen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N3plus_EC_review_template [Read-Only]" id="{539AC2C2-C1AF-4702-BFB4-E7F5ECFD982B}" vid="{AF6FA1CC-9D71-4880-B13F-748695493A28}"/>
    </a:ext>
  </a:extLst>
</a:theme>
</file>

<file path=ppt/theme/theme3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N3plus_EC_review_template [Read-Only]" id="{539AC2C2-C1AF-4702-BFB4-E7F5ECFD982B}" vid="{D8D33FF1-CF6C-4355-8A7F-4023AD673879}"/>
    </a:ext>
  </a:extLst>
</a:theme>
</file>

<file path=ppt/theme/theme4.xml><?xml version="1.0" encoding="utf-8"?>
<a:theme xmlns:a="http://schemas.openxmlformats.org/drawingml/2006/main" name="Alt 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N3plus_EC_review_template [Read-Only]" id="{539AC2C2-C1AF-4702-BFB4-E7F5ECFD982B}" vid="{4A33CFAF-3E28-4F72-92D2-7956B4F704C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8655DCBBC1D244B9792777C7EFBC7B" ma:contentTypeVersion="47" ma:contentTypeDescription="Create a new document." ma:contentTypeScope="" ma:versionID="38a52f090257de7bcb04629e2943413b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5cdd51f6af21cce6b941c43f43a5cb3c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GN3PLUS14-1844-21</_dlc_DocId>
    <_dlc_DocIdUrl xmlns="cce05e40-4bba-48f3-9290-882e2b438b17">
      <Url>https://intranet.geant.net/PMTPublic/GN3plusY2ECReview/_layouts/15/DocIdRedir.aspx?ID=GN3PLUS14-1844-21</Url>
      <Description>GN3PLUS14-1844-21</Description>
    </_dlc_DocIdUrl>
  </documentManagement>
</p:properties>
</file>

<file path=customXml/itemProps1.xml><?xml version="1.0" encoding="utf-8"?>
<ds:datastoreItem xmlns:ds="http://schemas.openxmlformats.org/officeDocument/2006/customXml" ds:itemID="{8E988A6A-E666-48C6-B95C-8B3CD1C0F67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7C2B062-8641-47A5-83C3-664BFCB88D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C5967C-163C-4D8B-B8AC-B08D7E9E150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C488878-6162-4D95-B4E5-2B6E3E799B31}">
  <ds:schemaRefs>
    <ds:schemaRef ds:uri="http://schemas.microsoft.com/office/2006/metadata/properties"/>
    <ds:schemaRef ds:uri="http://schemas.microsoft.com/office/infopath/2007/PartnerControls"/>
    <ds:schemaRef ds:uri="cce05e40-4bba-48f3-9290-882e2b438b1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GN3plus_EC_review_template.potx</Template>
  <TotalTime>540</TotalTime>
  <Words>1333</Words>
  <Application>Microsoft Macintosh PowerPoint</Application>
  <PresentationFormat>Custom</PresentationFormat>
  <Paragraphs>216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GN3plus_EC_review_template</vt:lpstr>
      <vt:lpstr>Agenda</vt:lpstr>
      <vt:lpstr>Full page photo</vt:lpstr>
      <vt:lpstr>Alt full page photo</vt:lpstr>
      <vt:lpstr>PowerPoint Presentation</vt:lpstr>
      <vt:lpstr>PowerPoint Presentation</vt:lpstr>
      <vt:lpstr>PowerPoint Presentation</vt:lpstr>
      <vt:lpstr>Identity Federation Use Case in a nutshell</vt:lpstr>
      <vt:lpstr>Research and Education realised this early…</vt:lpstr>
      <vt:lpstr>Coverage grew</vt:lpstr>
      <vt:lpstr>And evolved the global trust and identity landscape  </vt:lpstr>
      <vt:lpstr>eduGAIN and Federation coverage</vt:lpstr>
      <vt:lpstr>Commonly supported use cases</vt:lpstr>
      <vt:lpstr>e-Research Driven Evolution</vt:lpstr>
      <vt:lpstr>Shared Challenges – FIM4R and  TERENA AAA Study </vt:lpstr>
      <vt:lpstr>PowerPoint Presentation</vt:lpstr>
      <vt:lpstr>About GÉANT Why can GÉANT address these challenges?</vt:lpstr>
      <vt:lpstr>GÉANT Enabling Users Approach  </vt:lpstr>
      <vt:lpstr>Pilots - CERN</vt:lpstr>
      <vt:lpstr>Pilots - DARIAH</vt:lpstr>
      <vt:lpstr>Pilots - Elixir</vt:lpstr>
      <vt:lpstr>Pilots - ESA</vt:lpstr>
      <vt:lpstr>Pilots - Umbrella</vt:lpstr>
      <vt:lpstr>Conclusions</vt:lpstr>
      <vt:lpstr>Further Reading</vt:lpstr>
      <vt:lpstr>PowerPoint Presentation</vt:lpstr>
      <vt:lpstr>Campus and Research  A deliberately extreme example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 Hannigan</dc:creator>
  <cp:lastModifiedBy>s3</cp:lastModifiedBy>
  <cp:revision>143</cp:revision>
  <dcterms:created xsi:type="dcterms:W3CDTF">2015-02-18T12:10:10Z</dcterms:created>
  <dcterms:modified xsi:type="dcterms:W3CDTF">2015-04-09T11:17:14Z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0x010100998655DCBBC1D244B9792777C7EFBC7B</vt:lpwstr>
  </property>
  <property fmtid="{D5CDD505-2E9C-101B-9397-08002B2CF9AE}" pid="3" name="_dlc_DocIdItemGuid">
    <vt:lpwstr>9780b250-41dc-4249-8ba7-a3105a7e728f</vt:lpwstr>
  </property>
</Properties>
</file>