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23"/>
  </p:notesMasterIdLst>
  <p:sldIdLst>
    <p:sldId id="278" r:id="rId6"/>
    <p:sldId id="284" r:id="rId7"/>
    <p:sldId id="290" r:id="rId8"/>
    <p:sldId id="287" r:id="rId9"/>
    <p:sldId id="305" r:id="rId10"/>
    <p:sldId id="291" r:id="rId11"/>
    <p:sldId id="292" r:id="rId12"/>
    <p:sldId id="293" r:id="rId13"/>
    <p:sldId id="294" r:id="rId14"/>
    <p:sldId id="295" r:id="rId15"/>
    <p:sldId id="300" r:id="rId16"/>
    <p:sldId id="296" r:id="rId17"/>
    <p:sldId id="297" r:id="rId18"/>
    <p:sldId id="304" r:id="rId19"/>
    <p:sldId id="303" r:id="rId20"/>
    <p:sldId id="301" r:id="rId21"/>
    <p:sldId id="302" r:id="rId22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003F5D"/>
    <a:srgbClr val="1C4161"/>
    <a:srgbClr val="004361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8" autoAdjust="0"/>
    <p:restoredTop sz="96956"/>
  </p:normalViewPr>
  <p:slideViewPr>
    <p:cSldViewPr snapToGrid="0">
      <p:cViewPr>
        <p:scale>
          <a:sx n="75" d="100"/>
          <a:sy n="75" d="100"/>
        </p:scale>
        <p:origin x="-318" y="-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30/11/2015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094772"/>
            <a:ext cx="9186861" cy="377989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4168" y="272717"/>
            <a:ext cx="9023685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72258" y="770731"/>
            <a:ext cx="1834330" cy="977860"/>
          </a:xfrm>
          <a:prstGeom prst="rect">
            <a:avLst/>
          </a:prstGeom>
        </p:spPr>
      </p:pic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6613609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 (if Applicable)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716834"/>
            <a:ext cx="462915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716834"/>
            <a:ext cx="3236119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273" y="1331499"/>
            <a:ext cx="76122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6448923" y="3046373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 userDrawn="1"/>
        </p:nvSpPr>
        <p:spPr>
          <a:xfrm>
            <a:off x="5694943" y="3046373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8021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294836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4773547"/>
            <a:ext cx="1219200" cy="529760"/>
          </a:xfrm>
          <a:prstGeom prst="rect">
            <a:avLst/>
          </a:prstGeom>
        </p:spPr>
      </p:pic>
      <p:sp>
        <p:nvSpPr>
          <p:cNvPr id="15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4222361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487364" y="6235404"/>
            <a:ext cx="8169272" cy="294664"/>
            <a:chOff x="245272" y="6235404"/>
            <a:chExt cx="8169272" cy="294664"/>
          </a:xfrm>
        </p:grpSpPr>
        <p:sp>
          <p:nvSpPr>
            <p:cNvPr id="22" name="TextBox 21"/>
            <p:cNvSpPr txBox="1"/>
            <p:nvPr userDrawn="1"/>
          </p:nvSpPr>
          <p:spPr>
            <a:xfrm>
              <a:off x="687414" y="6275014"/>
              <a:ext cx="77271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8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 work is part of a project that has applied</a:t>
              </a:r>
              <a:r>
                <a:rPr lang="en-GB" sz="8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for </a:t>
              </a:r>
              <a:r>
                <a:rPr lang="en-GB" sz="8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272" y="6235404"/>
              <a:ext cx="433675" cy="294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623697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5102408"/>
            <a:ext cx="1219200" cy="529760"/>
          </a:xfrm>
          <a:prstGeom prst="rect">
            <a:avLst/>
          </a:prstGeom>
        </p:spPr>
      </p:pic>
      <p:sp>
        <p:nvSpPr>
          <p:cNvPr id="11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674019" y="4227842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417195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1" y="1681163"/>
            <a:ext cx="413623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2489201"/>
            <a:ext cx="4164806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0"/>
            <a:ext cx="5898092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3" y="1532467"/>
            <a:ext cx="2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28" y="4083050"/>
            <a:ext cx="8406062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524586"/>
            <a:ext cx="8486943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651518"/>
            <a:ext cx="462915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642188"/>
            <a:ext cx="3236119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203200"/>
            <a:ext cx="6780516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1524000"/>
            <a:ext cx="8181975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5" y="6413247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6457890"/>
            <a:ext cx="3115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987" y="219648"/>
            <a:ext cx="1691439" cy="7599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1015675"/>
            <a:ext cx="8678778" cy="31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niels.vandijk@surfnet.nl" TargetMode="External"/><Relationship Id="rId2" Type="http://schemas.openxmlformats.org/officeDocument/2006/relationships/hyperlink" Target="mailto:Marina@amres.ac.rs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30191" y="2575121"/>
            <a:ext cx="5096933" cy="375289"/>
          </a:xfrm>
        </p:spPr>
        <p:txBody>
          <a:bodyPr/>
          <a:lstStyle/>
          <a:p>
            <a:r>
              <a:rPr lang="en-US" smtClean="0"/>
              <a:t>Marina Adomeit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mtClean="0"/>
              <a:t>FIM4R meeting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Virtual Organisation Platform as a Service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VOPaaS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smtClean="0"/>
              <a:t>Nov 30, </a:t>
            </a:r>
            <a:r>
              <a:rPr lang="en-GB" dirty="0" smtClean="0"/>
              <a:t>2015</a:t>
            </a:r>
            <a:r>
              <a:rPr lang="en-GB" smtClean="0"/>
              <a:t>, Austria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930191" y="2950106"/>
            <a:ext cx="6613609" cy="347215"/>
          </a:xfrm>
        </p:spPr>
        <p:txBody>
          <a:bodyPr>
            <a:normAutofit fontScale="92500" lnSpcReduction="10000"/>
          </a:bodyPr>
          <a:lstStyle/>
          <a:p>
            <a:r>
              <a:rPr lang="en-GB" smtClean="0"/>
              <a:t>Task Leader, AMRES, Serbia</a:t>
            </a:r>
            <a:endParaRPr lang="en-GB" dirty="0"/>
          </a:p>
        </p:txBody>
      </p:sp>
      <p:sp>
        <p:nvSpPr>
          <p:cNvPr id="1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42891" y="3286321"/>
            <a:ext cx="5096933" cy="375289"/>
          </a:xfrm>
        </p:spPr>
        <p:txBody>
          <a:bodyPr/>
          <a:lstStyle/>
          <a:p>
            <a:r>
              <a:rPr lang="en-US" smtClean="0"/>
              <a:t>Niels Van Dijk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942891" y="3661306"/>
            <a:ext cx="6613609" cy="347215"/>
          </a:xfrm>
        </p:spPr>
        <p:txBody>
          <a:bodyPr>
            <a:normAutofit fontScale="92500" lnSpcReduction="10000"/>
          </a:bodyPr>
          <a:lstStyle/>
          <a:p>
            <a:r>
              <a:rPr lang="en-GB" smtClean="0"/>
              <a:t>Technical </a:t>
            </a:r>
            <a:r>
              <a:rPr lang="en-GB" smtClean="0"/>
              <a:t>Lead, </a:t>
            </a:r>
            <a:r>
              <a:rPr lang="en-GB" dirty="0" smtClean="0"/>
              <a:t>SURFnet, The Netherlands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052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5" y="1524001"/>
            <a:ext cx="8181975" cy="47521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Basic Services</a:t>
            </a:r>
          </a:p>
          <a:p>
            <a:r>
              <a:rPr lang="en-US" dirty="0" smtClean="0"/>
              <a:t>Operated by </a:t>
            </a:r>
            <a:r>
              <a:rPr lang="en-US"/>
              <a:t>GÉANT </a:t>
            </a:r>
            <a:endParaRPr lang="en-US" smtClean="0"/>
          </a:p>
          <a:p>
            <a:r>
              <a:rPr lang="en-US" smtClean="0"/>
              <a:t>Multi tenant service</a:t>
            </a:r>
            <a:endParaRPr lang="en-US" dirty="0" smtClean="0"/>
          </a:p>
          <a:p>
            <a:r>
              <a:rPr lang="en-US" dirty="0" smtClean="0"/>
              <a:t>Also for VOs that are not legal entities</a:t>
            </a:r>
          </a:p>
          <a:p>
            <a:r>
              <a:rPr lang="en-US" dirty="0" smtClean="0"/>
              <a:t>Operated as a (set of</a:t>
            </a:r>
            <a:r>
              <a:rPr lang="en-US" smtClean="0"/>
              <a:t>) Services</a:t>
            </a:r>
            <a:endParaRPr lang="en-US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Advanced Services</a:t>
            </a:r>
          </a:p>
          <a:p>
            <a:r>
              <a:rPr lang="en-US" dirty="0"/>
              <a:t>Operated by GÉANT </a:t>
            </a:r>
            <a:r>
              <a:rPr lang="en-US" i="1" dirty="0"/>
              <a:t>on behalf of </a:t>
            </a:r>
            <a:r>
              <a:rPr lang="en-US" smtClean="0"/>
              <a:t>a </a:t>
            </a:r>
            <a:r>
              <a:rPr lang="en-US" i="1" smtClean="0"/>
              <a:t>VO</a:t>
            </a:r>
          </a:p>
          <a:p>
            <a:r>
              <a:rPr lang="en-US" smtClean="0"/>
              <a:t>Single tenant service</a:t>
            </a:r>
            <a:endParaRPr lang="en-US" dirty="0"/>
          </a:p>
          <a:p>
            <a:r>
              <a:rPr lang="en-US" dirty="0" smtClean="0"/>
              <a:t>Somebody – a legal entity - </a:t>
            </a:r>
            <a:r>
              <a:rPr lang="en-US" dirty="0"/>
              <a:t>must take responsibility for that data</a:t>
            </a:r>
          </a:p>
          <a:p>
            <a:r>
              <a:rPr lang="en-US" dirty="0"/>
              <a:t>Operates as </a:t>
            </a:r>
            <a:r>
              <a:rPr lang="en-US" dirty="0" smtClean="0"/>
              <a:t>per VO applications </a:t>
            </a:r>
            <a:r>
              <a:rPr lang="en-US" dirty="0"/>
              <a:t>on </a:t>
            </a:r>
            <a:r>
              <a:rPr lang="en-US" dirty="0" smtClean="0"/>
              <a:t>VM </a:t>
            </a:r>
            <a:r>
              <a:rPr lang="en-US" dirty="0"/>
              <a:t>‘boxes’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Deployment </a:t>
            </a:r>
            <a:r>
              <a:rPr lang="en-US" smtClean="0"/>
              <a:t>model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307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5" y="1524001"/>
            <a:ext cx="8181975" cy="4752108"/>
          </a:xfrm>
        </p:spPr>
        <p:txBody>
          <a:bodyPr>
            <a:normAutofit/>
          </a:bodyPr>
          <a:lstStyle/>
          <a:p>
            <a:r>
              <a:rPr lang="en-US" b="1" smtClean="0"/>
              <a:t>VO </a:t>
            </a:r>
            <a:r>
              <a:rPr lang="en-US" b="1" dirty="0" smtClean="0"/>
              <a:t>Membership service</a:t>
            </a:r>
            <a:endParaRPr lang="en-US" dirty="0" smtClean="0"/>
          </a:p>
          <a:p>
            <a:pPr lvl="1"/>
            <a:r>
              <a:rPr lang="en-US" dirty="0" smtClean="0"/>
              <a:t>registry for </a:t>
            </a:r>
            <a:r>
              <a:rPr lang="en-US" b="1" dirty="0" smtClean="0"/>
              <a:t>VO persistent Identifier</a:t>
            </a:r>
          </a:p>
          <a:p>
            <a:pPr lvl="1"/>
            <a:r>
              <a:rPr lang="en-US" dirty="0" smtClean="0"/>
              <a:t>VO specific </a:t>
            </a:r>
            <a:r>
              <a:rPr lang="en-US" b="1" dirty="0" smtClean="0"/>
              <a:t>Workflows for onboarding</a:t>
            </a:r>
          </a:p>
          <a:p>
            <a:pPr lvl="1"/>
            <a:r>
              <a:rPr lang="en-US" b="1" dirty="0" smtClean="0"/>
              <a:t>Limited set of attributes</a:t>
            </a:r>
          </a:p>
          <a:p>
            <a:pPr lvl="1"/>
            <a:r>
              <a:rPr lang="en-US" dirty="0"/>
              <a:t>Accessible through eduGAIN </a:t>
            </a:r>
            <a:r>
              <a:rPr lang="en-US" smtClean="0"/>
              <a:t>&amp; </a:t>
            </a:r>
            <a:r>
              <a:rPr lang="en-US" smtClean="0"/>
              <a:t>TEIP</a:t>
            </a:r>
            <a:endParaRPr lang="en-US" dirty="0"/>
          </a:p>
          <a:p>
            <a:pPr lvl="1"/>
            <a:endParaRPr lang="en-US" b="1" dirty="0" smtClean="0"/>
          </a:p>
          <a:p>
            <a:r>
              <a:rPr lang="en-US" b="1"/>
              <a:t>Transparent External Identity proxy (</a:t>
            </a:r>
            <a:r>
              <a:rPr lang="en-US" b="1" smtClean="0"/>
              <a:t>TEIP</a:t>
            </a:r>
            <a:r>
              <a:rPr lang="en-US" b="1"/>
              <a:t>)</a:t>
            </a:r>
            <a:endParaRPr lang="en-US" b="1" dirty="0"/>
          </a:p>
          <a:p>
            <a:pPr lvl="1"/>
            <a:r>
              <a:rPr lang="en-US" dirty="0"/>
              <a:t>One persistent (SAML) IdP for many ‘Guest’ Identity Providers, including:</a:t>
            </a:r>
          </a:p>
          <a:p>
            <a:pPr lvl="2"/>
            <a:r>
              <a:rPr lang="en-US" dirty="0" smtClean="0"/>
              <a:t>Social (Google, Twitter, </a:t>
            </a:r>
            <a:r>
              <a:rPr lang="en-US" dirty="0" err="1" smtClean="0"/>
              <a:t>Linkedin</a:t>
            </a:r>
            <a:r>
              <a:rPr lang="en-US" dirty="0" smtClean="0"/>
              <a:t>, Facebook)</a:t>
            </a:r>
          </a:p>
          <a:p>
            <a:pPr lvl="2"/>
            <a:r>
              <a:rPr lang="en-US" dirty="0" smtClean="0"/>
              <a:t>NREN operated &amp; Commercial Guest IdPs (</a:t>
            </a:r>
            <a:r>
              <a:rPr lang="en-US" dirty="0" err="1" smtClean="0"/>
              <a:t>OpenIDP</a:t>
            </a:r>
            <a:r>
              <a:rPr lang="en-US" dirty="0" smtClean="0"/>
              <a:t>, UnitedID.org, eduID.se)</a:t>
            </a:r>
          </a:p>
          <a:p>
            <a:pPr lvl="2"/>
            <a:r>
              <a:rPr lang="en-US" dirty="0" err="1" smtClean="0"/>
              <a:t>eGOV</a:t>
            </a:r>
            <a:r>
              <a:rPr lang="en-US" dirty="0" smtClean="0"/>
              <a:t> (STORK)</a:t>
            </a:r>
          </a:p>
          <a:p>
            <a:pPr lvl="2"/>
            <a:r>
              <a:rPr lang="en-US" dirty="0" err="1" smtClean="0"/>
              <a:t>BankID</a:t>
            </a:r>
            <a:endParaRPr lang="en-US" dirty="0" smtClean="0"/>
          </a:p>
          <a:p>
            <a:pPr lvl="1"/>
            <a:r>
              <a:rPr lang="en-US" dirty="0" smtClean="0"/>
              <a:t>Provides LOA: </a:t>
            </a:r>
            <a:r>
              <a:rPr lang="en-US" dirty="0" err="1" smtClean="0"/>
              <a:t>eIDAS</a:t>
            </a:r>
            <a:r>
              <a:rPr lang="en-US" dirty="0" smtClean="0"/>
              <a:t> by default, others upon request from SP</a:t>
            </a:r>
          </a:p>
          <a:p>
            <a:pPr lvl="1"/>
            <a:r>
              <a:rPr lang="en-US" dirty="0" smtClean="0"/>
              <a:t>Available and accessible through eduGAIN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</a:t>
            </a:r>
            <a:r>
              <a:rPr lang="en-US" dirty="0" smtClean="0"/>
              <a:t>Services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286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5" y="1524001"/>
            <a:ext cx="8181975" cy="4752108"/>
          </a:xfrm>
        </p:spPr>
        <p:txBody>
          <a:bodyPr>
            <a:normAutofit/>
          </a:bodyPr>
          <a:lstStyle/>
          <a:p>
            <a:r>
              <a:rPr lang="en-US" b="1" smtClean="0"/>
              <a:t>(</a:t>
            </a:r>
            <a:r>
              <a:rPr lang="en-US" b="1" dirty="0" smtClean="0"/>
              <a:t>advanced) Attribute Management - </a:t>
            </a:r>
            <a:r>
              <a:rPr lang="en-US" dirty="0" smtClean="0"/>
              <a:t>Whatever you can come up with</a:t>
            </a:r>
          </a:p>
          <a:p>
            <a:r>
              <a:rPr lang="en-US" b="1" dirty="0"/>
              <a:t>(advanced) </a:t>
            </a:r>
            <a:r>
              <a:rPr lang="en-US" b="1" dirty="0" smtClean="0"/>
              <a:t>Group Management - </a:t>
            </a:r>
            <a:r>
              <a:rPr lang="en-US" dirty="0" smtClean="0"/>
              <a:t>Groups in groups, etc.</a:t>
            </a:r>
          </a:p>
          <a:p>
            <a:r>
              <a:rPr lang="en-US" b="1" dirty="0" smtClean="0"/>
              <a:t>Provisioning -  </a:t>
            </a:r>
            <a:r>
              <a:rPr lang="en-US" dirty="0" smtClean="0"/>
              <a:t>For web and non-web resources, ‘application specific connectors’ </a:t>
            </a:r>
          </a:p>
          <a:p>
            <a:r>
              <a:rPr lang="en-US" b="1" dirty="0" smtClean="0"/>
              <a:t>Service </a:t>
            </a:r>
            <a:r>
              <a:rPr lang="en-US" b="1" dirty="0"/>
              <a:t>Proxy and Attribute </a:t>
            </a:r>
            <a:r>
              <a:rPr lang="en-US" b="1" dirty="0" smtClean="0"/>
              <a:t>Aggregation </a:t>
            </a:r>
            <a:r>
              <a:rPr lang="en-US" dirty="0" smtClean="0"/>
              <a:t>– To have a central point for technology and policy</a:t>
            </a:r>
          </a:p>
          <a:p>
            <a:pPr marL="342900" lvl="1" indent="-342900">
              <a:spcBef>
                <a:spcPts val="1000"/>
              </a:spcBef>
            </a:pPr>
            <a:r>
              <a:rPr lang="en-US" sz="2000" smtClean="0"/>
              <a:t>Accessible </a:t>
            </a:r>
            <a:r>
              <a:rPr lang="en-US" sz="2000" dirty="0"/>
              <a:t>through eduGAIN </a:t>
            </a:r>
            <a:r>
              <a:rPr lang="en-US" sz="2000"/>
              <a:t>&amp; </a:t>
            </a:r>
            <a:r>
              <a:rPr lang="en-US" sz="2000" smtClean="0"/>
              <a:t>extIDp</a:t>
            </a:r>
            <a:endParaRPr lang="en-US" sz="2000" dirty="0" smtClean="0"/>
          </a:p>
          <a:p>
            <a:pPr marL="342900" lvl="1" indent="-342900">
              <a:spcBef>
                <a:spcPts val="1000"/>
              </a:spcBef>
            </a:pPr>
            <a:r>
              <a:rPr lang="en-US" sz="2000" dirty="0" smtClean="0"/>
              <a:t>May be delivered as a paid service</a:t>
            </a:r>
            <a:endParaRPr lang="en-US" sz="2000" dirty="0"/>
          </a:p>
          <a:p>
            <a:endParaRPr lang="en-US" b="1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Services</a:t>
            </a:r>
          </a:p>
        </p:txBody>
      </p:sp>
    </p:spTree>
    <p:extLst>
      <p:ext uri="{BB962C8B-B14F-4D97-AF65-F5344CB8AC3E}">
        <p14:creationId xmlns:p14="http://schemas.microsoft.com/office/powerpoint/2010/main" val="194241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5" y="1524001"/>
            <a:ext cx="8181975" cy="47521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Basic Services</a:t>
            </a:r>
          </a:p>
          <a:p>
            <a:r>
              <a:rPr lang="en-US" dirty="0" smtClean="0"/>
              <a:t>VO </a:t>
            </a:r>
            <a:r>
              <a:rPr lang="en-US" dirty="0"/>
              <a:t>Membership </a:t>
            </a:r>
            <a:r>
              <a:rPr lang="en-US" dirty="0" smtClean="0"/>
              <a:t>service: </a:t>
            </a:r>
            <a:r>
              <a:rPr lang="en-US" dirty="0" err="1" smtClean="0"/>
              <a:t>COmanage</a:t>
            </a:r>
            <a:endParaRPr lang="en-US" dirty="0" smtClean="0"/>
          </a:p>
          <a:p>
            <a:r>
              <a:rPr lang="en-US" smtClean="0"/>
              <a:t>Transparent External </a:t>
            </a:r>
            <a:r>
              <a:rPr lang="en-US"/>
              <a:t>Identity </a:t>
            </a:r>
            <a:r>
              <a:rPr lang="en-US" smtClean="0"/>
              <a:t>Proxy (</a:t>
            </a:r>
            <a:r>
              <a:rPr lang="en-US" smtClean="0"/>
              <a:t>TEIP</a:t>
            </a:r>
            <a:r>
              <a:rPr lang="en-US" smtClean="0"/>
              <a:t>): </a:t>
            </a:r>
            <a:r>
              <a:rPr lang="en-US" dirty="0" err="1" smtClean="0"/>
              <a:t>SaToSa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/>
              <a:t>Advanced Services</a:t>
            </a:r>
          </a:p>
          <a:p>
            <a:r>
              <a:rPr lang="en-US" dirty="0" smtClean="0"/>
              <a:t>Attributes and Groups: HEXAA, PERUN and </a:t>
            </a:r>
            <a:r>
              <a:rPr lang="en-US" dirty="0" err="1" smtClean="0"/>
              <a:t>COmanage</a:t>
            </a:r>
            <a:endParaRPr lang="en-US" dirty="0" smtClean="0"/>
          </a:p>
          <a:p>
            <a:r>
              <a:rPr lang="en-US" dirty="0" smtClean="0"/>
              <a:t>SP Proxy: OpenConext</a:t>
            </a:r>
            <a:endParaRPr lang="en-US" dirty="0"/>
          </a:p>
          <a:p>
            <a:endParaRPr lang="en-US" b="1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6885" y="1820661"/>
            <a:ext cx="1647825" cy="3238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0262" y="2240712"/>
            <a:ext cx="834044" cy="8340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1590" y="3627124"/>
            <a:ext cx="1447454" cy="4391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6417" y="4189473"/>
            <a:ext cx="1647825" cy="3238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1590" y="4642318"/>
            <a:ext cx="1568074" cy="4774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77395" y="5260740"/>
            <a:ext cx="1796847" cy="4299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45565" y="2793200"/>
            <a:ext cx="478316" cy="478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88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VOPaaS membership registration functional design 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228" y="1671838"/>
            <a:ext cx="7414872" cy="436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07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VOPaaS TEIP functional design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214" y="1575013"/>
            <a:ext cx="6452886" cy="4581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20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5" y="1524001"/>
            <a:ext cx="8181975" cy="475210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2015</a:t>
            </a:r>
          </a:p>
          <a:p>
            <a:r>
              <a:rPr lang="en-US" strike="sngStrike" dirty="0" smtClean="0"/>
              <a:t>Market Analysis</a:t>
            </a:r>
          </a:p>
          <a:p>
            <a:r>
              <a:rPr lang="en-US" dirty="0" smtClean="0"/>
              <a:t>Cost Benefit </a:t>
            </a:r>
            <a:r>
              <a:rPr lang="en-US" dirty="0"/>
              <a:t>Analysis &amp; Business Model </a:t>
            </a:r>
            <a:endParaRPr lang="en-US" dirty="0" smtClean="0"/>
          </a:p>
          <a:p>
            <a:r>
              <a:rPr lang="en-US" dirty="0" smtClean="0"/>
              <a:t>Deploy </a:t>
            </a:r>
            <a:r>
              <a:rPr lang="en-US" smtClean="0"/>
              <a:t>pilot </a:t>
            </a:r>
            <a:r>
              <a:rPr lang="en-US" smtClean="0"/>
              <a:t>platform</a:t>
            </a:r>
            <a:r>
              <a:rPr lang="sr-Latn-RS" smtClean="0"/>
              <a:t> </a:t>
            </a:r>
            <a:endParaRPr lang="en-US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Q1 2016</a:t>
            </a:r>
          </a:p>
          <a:p>
            <a:r>
              <a:rPr lang="en-US" dirty="0" smtClean="0"/>
              <a:t>Run pilots with Basic Services, in collaboration </a:t>
            </a:r>
            <a:r>
              <a:rPr lang="en-US" smtClean="0"/>
              <a:t>with </a:t>
            </a:r>
            <a:r>
              <a:rPr lang="en-US" smtClean="0"/>
              <a:t>AARC</a:t>
            </a:r>
            <a:endParaRPr lang="sr-Latn-RS" smtClean="0"/>
          </a:p>
          <a:p>
            <a:pPr lvl="1"/>
            <a:r>
              <a:rPr lang="sr-Latn-RS" sz="2100" b="1" smtClean="0">
                <a:solidFill>
                  <a:srgbClr val="92D050"/>
                </a:solidFill>
              </a:rPr>
              <a:t>Interested to have your VO participating in</a:t>
            </a:r>
            <a:r>
              <a:rPr lang="en-US" sz="2100" b="1" smtClean="0">
                <a:solidFill>
                  <a:srgbClr val="92D050"/>
                </a:solidFill>
              </a:rPr>
              <a:t> the</a:t>
            </a:r>
            <a:r>
              <a:rPr lang="sr-Latn-RS" sz="2100" b="1" smtClean="0">
                <a:solidFill>
                  <a:srgbClr val="92D050"/>
                </a:solidFill>
              </a:rPr>
              <a:t> pilot ?</a:t>
            </a:r>
            <a:r>
              <a:rPr lang="sr-Latn-RS" sz="2100" smtClean="0">
                <a:solidFill>
                  <a:srgbClr val="92D050"/>
                </a:solidFill>
              </a:rPr>
              <a:t> </a:t>
            </a:r>
          </a:p>
          <a:p>
            <a:pPr marL="914400" lvl="2" indent="0">
              <a:buNone/>
            </a:pPr>
            <a:r>
              <a:rPr lang="en-US" sz="2100" b="1" smtClean="0">
                <a:solidFill>
                  <a:srgbClr val="92D050"/>
                </a:solidFill>
              </a:rPr>
              <a:t>Contact us:</a:t>
            </a:r>
            <a:r>
              <a:rPr lang="en-US" sz="2100" smtClean="0">
                <a:solidFill>
                  <a:srgbClr val="FF0000"/>
                </a:solidFill>
              </a:rPr>
              <a:t> </a:t>
            </a:r>
            <a:r>
              <a:rPr lang="en-US" sz="2100" smtClean="0">
                <a:solidFill>
                  <a:srgbClr val="FF0000"/>
                </a:solidFill>
                <a:hlinkClick r:id="rId2"/>
              </a:rPr>
              <a:t>m</a:t>
            </a:r>
            <a:r>
              <a:rPr lang="sr-Latn-RS" sz="2100" smtClean="0">
                <a:solidFill>
                  <a:srgbClr val="FF0000"/>
                </a:solidFill>
                <a:hlinkClick r:id="rId2"/>
              </a:rPr>
              <a:t>arina</a:t>
            </a:r>
            <a:r>
              <a:rPr lang="en-US" sz="2100" smtClean="0">
                <a:solidFill>
                  <a:srgbClr val="FF0000"/>
                </a:solidFill>
                <a:hlinkClick r:id="rId2"/>
              </a:rPr>
              <a:t>@amres.ac.rs</a:t>
            </a:r>
            <a:r>
              <a:rPr lang="en-US" sz="2100">
                <a:solidFill>
                  <a:srgbClr val="FF0000"/>
                </a:solidFill>
              </a:rPr>
              <a:t> </a:t>
            </a:r>
            <a:r>
              <a:rPr lang="en-US" sz="2100" smtClean="0">
                <a:solidFill>
                  <a:srgbClr val="FF0000"/>
                </a:solidFill>
              </a:rPr>
              <a:t>    </a:t>
            </a:r>
            <a:r>
              <a:rPr lang="nl-NL" sz="2100" smtClean="0">
                <a:solidFill>
                  <a:srgbClr val="FF0000"/>
                </a:solidFill>
                <a:hlinkClick r:id="rId3"/>
              </a:rPr>
              <a:t>niels.vandijk@surfnet.nl</a:t>
            </a:r>
            <a:r>
              <a:rPr lang="nl-NL" sz="2100" smtClean="0">
                <a:solidFill>
                  <a:srgbClr val="FF0000"/>
                </a:solidFill>
              </a:rPr>
              <a:t> </a:t>
            </a:r>
            <a:endParaRPr lang="en-US" sz="1900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Support application integrations</a:t>
            </a:r>
          </a:p>
          <a:p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2016</a:t>
            </a:r>
          </a:p>
          <a:p>
            <a:r>
              <a:rPr lang="en-US" dirty="0" smtClean="0"/>
              <a:t>Production service for Basic Services</a:t>
            </a:r>
          </a:p>
          <a:p>
            <a:r>
              <a:rPr lang="en-US" dirty="0" smtClean="0"/>
              <a:t>Deploy Pilots for Advanced Services </a:t>
            </a:r>
          </a:p>
          <a:p>
            <a:r>
              <a:rPr lang="en-US" dirty="0" smtClean="0"/>
              <a:t>Possibly: pick up new services as developed within GEANT, AARC or others</a:t>
            </a:r>
            <a:endParaRPr lang="en-US" dirty="0"/>
          </a:p>
          <a:p>
            <a:endParaRPr lang="en-US" b="1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VOPaaS Future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613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308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mtClean="0"/>
              <a:t>GÉANT </a:t>
            </a:r>
            <a:r>
              <a:rPr lang="en-GB" smtClean="0"/>
              <a:t>project is </a:t>
            </a:r>
            <a:r>
              <a:rPr lang="en-GB"/>
              <a:t>Europe’s leading collaboration on network and related infrastructure and services for the benefit of research and </a:t>
            </a:r>
            <a:r>
              <a:rPr lang="en-GB" smtClean="0"/>
              <a:t>education.</a:t>
            </a:r>
            <a:endParaRPr lang="en-US" dirty="0"/>
          </a:p>
          <a:p>
            <a:r>
              <a:rPr lang="en-US" smtClean="0"/>
              <a:t>Majority </a:t>
            </a:r>
            <a:r>
              <a:rPr lang="en-US"/>
              <a:t>of </a:t>
            </a:r>
            <a:r>
              <a:rPr lang="en-US" smtClean="0"/>
              <a:t>GÉANT </a:t>
            </a:r>
            <a:r>
              <a:rPr lang="en-US"/>
              <a:t>members </a:t>
            </a:r>
            <a:r>
              <a:rPr lang="en-US" dirty="0" smtClean="0"/>
              <a:t>operate Identity Federations and </a:t>
            </a:r>
            <a:r>
              <a:rPr lang="en-US"/>
              <a:t>GÉANT </a:t>
            </a:r>
            <a:r>
              <a:rPr lang="en-US" smtClean="0"/>
              <a:t>operates </a:t>
            </a:r>
            <a:r>
              <a:rPr lang="en-US" dirty="0" smtClean="0"/>
              <a:t>the eduGAIN interfederation. </a:t>
            </a:r>
            <a:r>
              <a:rPr lang="en-US" dirty="0"/>
              <a:t>GÉANT</a:t>
            </a:r>
            <a:r>
              <a:rPr lang="en-US" dirty="0" smtClean="0"/>
              <a:t> </a:t>
            </a:r>
            <a:r>
              <a:rPr lang="en-US" dirty="0"/>
              <a:t>members also collaborate to design and deliver </a:t>
            </a:r>
            <a:r>
              <a:rPr lang="en-US" smtClean="0"/>
              <a:t>services</a:t>
            </a:r>
            <a:r>
              <a:rPr lang="en-US" smtClean="0"/>
              <a:t>.</a:t>
            </a:r>
          </a:p>
          <a:p>
            <a:r>
              <a:rPr lang="en-US" smtClean="0"/>
              <a:t>In order to support the uptake of federated technologies and enable more communities to use eduGAIN, GÉANT initated a task offering hosted feder</a:t>
            </a:r>
            <a:r>
              <a:rPr lang="sr-Latn-RS" smtClean="0"/>
              <a:t>ation</a:t>
            </a:r>
            <a:r>
              <a:rPr lang="en-US" smtClean="0"/>
              <a:t> services</a:t>
            </a:r>
            <a:r>
              <a:rPr lang="sr-Latn-RS" smtClean="0"/>
              <a:t>.</a:t>
            </a:r>
            <a:endParaRPr lang="en-US" smtClean="0"/>
          </a:p>
          <a:p>
            <a:r>
              <a:rPr lang="en-US" smtClean="0"/>
              <a:t>Federation as a Service </a:t>
            </a:r>
            <a:r>
              <a:rPr lang="sr-Latn-RS" smtClean="0"/>
              <a:t>- FaaS</a:t>
            </a:r>
            <a:r>
              <a:rPr lang="en-US" smtClean="0"/>
              <a:t> is service aimed to federation operators</a:t>
            </a:r>
            <a:r>
              <a:rPr lang="sr-Latn-RS" smtClean="0"/>
              <a:t>. Service offering is</a:t>
            </a:r>
            <a:r>
              <a:rPr lang="en-US" smtClean="0"/>
              <a:t> hosted federation metadata registry</a:t>
            </a:r>
            <a:r>
              <a:rPr lang="sr-Latn-RS" smtClean="0"/>
              <a:t> connected to eduGAIN MDS.</a:t>
            </a:r>
            <a:r>
              <a:rPr lang="en-US" smtClean="0"/>
              <a:t> </a:t>
            </a:r>
          </a:p>
          <a:p>
            <a:r>
              <a:rPr lang="en-US" smtClean="0"/>
              <a:t>V</a:t>
            </a:r>
            <a:r>
              <a:rPr lang="sr-Latn-RS" smtClean="0"/>
              <a:t>O Platform as a Service – VOPaaS o</a:t>
            </a:r>
            <a:r>
              <a:rPr lang="en-GB" smtClean="0"/>
              <a:t>ffering </a:t>
            </a:r>
            <a:r>
              <a:rPr lang="sr-Latn-RS" smtClean="0"/>
              <a:t>is</a:t>
            </a:r>
            <a:r>
              <a:rPr lang="en-GB" smtClean="0"/>
              <a:t> </a:t>
            </a:r>
            <a:r>
              <a:rPr lang="en-GB"/>
              <a:t>a simple, consistent way of offering and using federated services for virtual organisations, including group management, </a:t>
            </a:r>
            <a:r>
              <a:rPr lang="en-GB"/>
              <a:t>attribute </a:t>
            </a:r>
            <a:r>
              <a:rPr lang="en-GB" smtClean="0"/>
              <a:t>authorities</a:t>
            </a:r>
            <a:r>
              <a:rPr lang="sr-Latn-RS" smtClean="0"/>
              <a:t>.</a:t>
            </a:r>
            <a:endParaRPr lang="en-US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About </a:t>
            </a:r>
            <a:r>
              <a:rPr lang="en-US" smtClean="0"/>
              <a:t>VOPaaS in G</a:t>
            </a:r>
            <a:r>
              <a:rPr lang="en-US"/>
              <a:t>É</a:t>
            </a:r>
            <a:r>
              <a:rPr lang="en-US" smtClean="0"/>
              <a:t>ANT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3185" y="6040819"/>
            <a:ext cx="2682240" cy="69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93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Goal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Investigate the conditions that would allow GÉANT </a:t>
            </a:r>
            <a:r>
              <a:rPr lang="en-US" dirty="0" smtClean="0"/>
              <a:t>to provide </a:t>
            </a:r>
            <a:r>
              <a:rPr lang="en-US" dirty="0"/>
              <a:t>services to support </a:t>
            </a:r>
            <a:r>
              <a:rPr lang="en-US" dirty="0" smtClean="0"/>
              <a:t>Virtual </a:t>
            </a:r>
            <a:r>
              <a:rPr lang="en-US" dirty="0" err="1" smtClean="0"/>
              <a:t>Organisations</a:t>
            </a:r>
            <a:endParaRPr lang="en-US" dirty="0"/>
          </a:p>
          <a:p>
            <a:pPr lvl="1"/>
            <a:r>
              <a:rPr lang="en-US" dirty="0" smtClean="0"/>
              <a:t>Focus </a:t>
            </a:r>
            <a:r>
              <a:rPr lang="en-US" dirty="0"/>
              <a:t>on delivery of Technical </a:t>
            </a:r>
            <a:r>
              <a:rPr lang="en-US"/>
              <a:t>services </a:t>
            </a:r>
            <a:endParaRPr lang="en-US" dirty="0"/>
          </a:p>
          <a:p>
            <a:pPr lvl="1"/>
            <a:r>
              <a:rPr lang="en-US" dirty="0" smtClean="0"/>
              <a:t>Out of scope:</a:t>
            </a:r>
          </a:p>
          <a:p>
            <a:pPr lvl="2"/>
            <a:r>
              <a:rPr lang="en-US" dirty="0" smtClean="0"/>
              <a:t>Technical development</a:t>
            </a:r>
          </a:p>
          <a:p>
            <a:pPr lvl="2"/>
            <a:r>
              <a:rPr lang="en-US" dirty="0" smtClean="0"/>
              <a:t>Policy </a:t>
            </a:r>
            <a:r>
              <a:rPr lang="en-US" dirty="0"/>
              <a:t>&amp; LOA </a:t>
            </a:r>
            <a:r>
              <a:rPr lang="en-US" dirty="0" smtClean="0"/>
              <a:t>development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b="1" dirty="0"/>
              <a:t>Activities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Gather requirements and priorities with/from communities</a:t>
            </a:r>
          </a:p>
          <a:p>
            <a:pPr lvl="1"/>
            <a:r>
              <a:rPr lang="en-US" dirty="0"/>
              <a:t>Look at </a:t>
            </a:r>
            <a:r>
              <a:rPr lang="en-US" i="1" dirty="0"/>
              <a:t>existing</a:t>
            </a:r>
            <a:r>
              <a:rPr lang="en-US" dirty="0"/>
              <a:t> tools and technologies</a:t>
            </a:r>
          </a:p>
          <a:p>
            <a:pPr lvl="1"/>
            <a:r>
              <a:rPr lang="en-US" smtClean="0"/>
              <a:t>Look </a:t>
            </a:r>
            <a:r>
              <a:rPr lang="en-US" dirty="0"/>
              <a:t>into delivery model</a:t>
            </a:r>
          </a:p>
          <a:p>
            <a:pPr lvl="1"/>
            <a:r>
              <a:rPr lang="en-US" smtClean="0"/>
              <a:t>Investigate </a:t>
            </a:r>
            <a:r>
              <a:rPr lang="en-US" dirty="0"/>
              <a:t>business case </a:t>
            </a:r>
            <a:r>
              <a:rPr lang="en-US"/>
              <a:t>&amp; </a:t>
            </a:r>
            <a:r>
              <a:rPr lang="en-US" smtClean="0"/>
              <a:t>sustainability</a:t>
            </a:r>
          </a:p>
          <a:p>
            <a:pPr lvl="1"/>
            <a:r>
              <a:rPr lang="en-US"/>
              <a:t>Operations and Market</a:t>
            </a:r>
          </a:p>
          <a:p>
            <a:pPr lvl="1"/>
            <a:endParaRPr lang="en-US" dirty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 Platform as a Service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363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Access </a:t>
            </a:r>
            <a:r>
              <a:rPr lang="en-US" dirty="0" smtClean="0"/>
              <a:t>to resources (or Services) often needs to be managed, and therefore requires authentication </a:t>
            </a:r>
            <a:r>
              <a:rPr lang="en-US" smtClean="0"/>
              <a:t>and </a:t>
            </a:r>
            <a:r>
              <a:rPr lang="en-US" smtClean="0"/>
              <a:t>authorization.</a:t>
            </a:r>
            <a:r>
              <a:rPr lang="sr-Latn-RS" smtClean="0"/>
              <a:t> </a:t>
            </a:r>
            <a:r>
              <a:rPr lang="en-US" smtClean="0"/>
              <a:t>When </a:t>
            </a:r>
            <a:r>
              <a:rPr lang="en-US"/>
              <a:t>using Federated Authentication in R&amp;E, the identity is managed at the Home Institution. </a:t>
            </a:r>
          </a:p>
          <a:p>
            <a:r>
              <a:rPr lang="en-US"/>
              <a:t>The Identity provider (IdP), operated by the Home Institution, allows the authentication towards </a:t>
            </a:r>
            <a:r>
              <a:rPr lang="en-US"/>
              <a:t>a </a:t>
            </a:r>
            <a:r>
              <a:rPr lang="en-US" smtClean="0"/>
              <a:t>Service Provider</a:t>
            </a:r>
            <a:r>
              <a:rPr lang="sr-Latn-RS" smtClean="0"/>
              <a:t> (SP). </a:t>
            </a:r>
            <a:r>
              <a:rPr lang="en-US" smtClean="0"/>
              <a:t>Identity Federations </a:t>
            </a:r>
            <a:r>
              <a:rPr lang="en-US"/>
              <a:t>provide trust frameworks between Service Providers </a:t>
            </a:r>
            <a:r>
              <a:rPr lang="en-US"/>
              <a:t>and </a:t>
            </a:r>
            <a:r>
              <a:rPr lang="en-US" smtClean="0"/>
              <a:t>Institutions</a:t>
            </a:r>
            <a:r>
              <a:rPr lang="sr-Latn-RS" smtClean="0"/>
              <a:t>.</a:t>
            </a:r>
            <a:endParaRPr lang="en-US"/>
          </a:p>
          <a:p>
            <a:r>
              <a:rPr lang="en-US"/>
              <a:t>Interfederation, such as eduGAIN, emerged because of the need to interconnect National identity federations.</a:t>
            </a:r>
          </a:p>
          <a:p>
            <a:r>
              <a:rPr lang="en-US"/>
              <a:t>For international collaborations, federated AAI based on eduGAIN looks like an extremely useful infrastructure to build </a:t>
            </a:r>
            <a:r>
              <a:rPr lang="en-US"/>
              <a:t>on</a:t>
            </a:r>
            <a:r>
              <a:rPr lang="en-US" smtClean="0"/>
              <a:t>.</a:t>
            </a:r>
          </a:p>
          <a:p>
            <a:endParaRPr lang="en-US" b="1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Virtual </a:t>
            </a:r>
            <a:r>
              <a:rPr lang="en-US" smtClean="0"/>
              <a:t>Organisations</a:t>
            </a:r>
            <a:r>
              <a:rPr lang="sr-Latn-RS"/>
              <a:t> </a:t>
            </a:r>
            <a:r>
              <a:rPr lang="sr-Latn-RS" smtClean="0"/>
              <a:t>and AAI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563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Authorization is about specifying access rights to a Service</a:t>
            </a:r>
          </a:p>
          <a:p>
            <a:r>
              <a:rPr lang="en-US"/>
              <a:t>To be able to grant access, a Service needs information beyond Authentication</a:t>
            </a:r>
          </a:p>
          <a:p>
            <a:r>
              <a:rPr lang="en-US"/>
              <a:t>In Identity Federations this information is often conveyed using attributes</a:t>
            </a:r>
          </a:p>
          <a:p>
            <a:r>
              <a:rPr lang="en-US"/>
              <a:t>Often attributes from the Home Organisation alone are not enough: VO related Services need attribute information in the context of the VO</a:t>
            </a:r>
          </a:p>
          <a:p>
            <a:r>
              <a:rPr lang="en-US"/>
              <a:t>VOs therefore need to be able to manage and provide attribute and group information towards Services, independently from the Home Organisation</a:t>
            </a:r>
          </a:p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Virtual Organisations</a:t>
            </a:r>
            <a:r>
              <a:rPr lang="sr-Latn-RS"/>
              <a:t> and AAI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8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FIM4R paper (April 2012) was one of the first to articulate collective requirements for using Federated AAI </a:t>
            </a:r>
            <a:r>
              <a:rPr lang="en-US"/>
              <a:t>for </a:t>
            </a:r>
            <a:r>
              <a:rPr lang="en-US" smtClean="0"/>
              <a:t>VOs</a:t>
            </a:r>
            <a:r>
              <a:rPr lang="sr-Latn-RS"/>
              <a:t>.</a:t>
            </a:r>
            <a:r>
              <a:rPr lang="en-US" smtClean="0"/>
              <a:t> </a:t>
            </a:r>
            <a:endParaRPr lang="en-US" dirty="0" smtClean="0"/>
          </a:p>
          <a:p>
            <a:r>
              <a:rPr lang="en-US" dirty="0" smtClean="0"/>
              <a:t>Many VOs have chosen to build the AAI infrastructure using the national and </a:t>
            </a:r>
            <a:r>
              <a:rPr lang="en-US" smtClean="0"/>
              <a:t>eduGAIN </a:t>
            </a:r>
            <a:r>
              <a:rPr lang="en-US" smtClean="0"/>
              <a:t>infrastructures</a:t>
            </a:r>
            <a:r>
              <a:rPr lang="sr-Latn-RS" smtClean="0"/>
              <a:t>.</a:t>
            </a:r>
            <a:endParaRPr lang="en-US" dirty="0" smtClean="0"/>
          </a:p>
          <a:p>
            <a:r>
              <a:rPr lang="en-US" dirty="0" smtClean="0"/>
              <a:t>Identity Federations and Identity providers </a:t>
            </a:r>
            <a:r>
              <a:rPr lang="en-US" dirty="0"/>
              <a:t>are however </a:t>
            </a:r>
            <a:r>
              <a:rPr lang="en-US" dirty="0" smtClean="0"/>
              <a:t>traditionally </a:t>
            </a:r>
            <a:r>
              <a:rPr lang="en-US" dirty="0"/>
              <a:t>focused </a:t>
            </a:r>
            <a:r>
              <a:rPr lang="en-US" dirty="0" smtClean="0"/>
              <a:t>on Campus use cases, which introduces a number of challenges for VOs in leveraging </a:t>
            </a:r>
            <a:r>
              <a:rPr lang="en-US" smtClean="0"/>
              <a:t>Federated </a:t>
            </a:r>
            <a:r>
              <a:rPr lang="en-US" smtClean="0"/>
              <a:t>AAI</a:t>
            </a:r>
            <a:r>
              <a:rPr lang="sr-Latn-RS"/>
              <a:t>.</a:t>
            </a:r>
            <a:endParaRPr lang="en-US" dirty="0" smtClean="0"/>
          </a:p>
          <a:p>
            <a:r>
              <a:rPr lang="en-US" smtClean="0"/>
              <a:t>The VOPaaS </a:t>
            </a:r>
            <a:r>
              <a:rPr lang="en-US" dirty="0" smtClean="0"/>
              <a:t>has performed a survey among several small and large Pan-European VOs to (re-)validate the </a:t>
            </a:r>
            <a:r>
              <a:rPr lang="en-US" smtClean="0"/>
              <a:t>FIM4R </a:t>
            </a:r>
            <a:r>
              <a:rPr lang="en-US" smtClean="0"/>
              <a:t>requirements</a:t>
            </a:r>
            <a:r>
              <a:rPr lang="sr-Latn-RS" smtClean="0"/>
              <a:t>.</a:t>
            </a:r>
            <a:endParaRPr lang="en-US" dirty="0" smtClean="0"/>
          </a:p>
          <a:p>
            <a:r>
              <a:rPr lang="en-US" dirty="0" smtClean="0"/>
              <a:t>From the results of this Survey, functional requirements </a:t>
            </a:r>
            <a:r>
              <a:rPr lang="en-US" smtClean="0"/>
              <a:t>were </a:t>
            </a:r>
            <a:r>
              <a:rPr lang="en-US" smtClean="0"/>
              <a:t>analyzed</a:t>
            </a:r>
            <a:r>
              <a:rPr lang="sr-Latn-RS" smtClean="0"/>
              <a:t>.</a:t>
            </a:r>
            <a:endParaRPr lang="en-US" dirty="0" smtClean="0"/>
          </a:p>
          <a:p>
            <a:r>
              <a:rPr lang="en-US" dirty="0" smtClean="0"/>
              <a:t>A number of services were proposed to be put in place to support VOs on a Pan-European level.</a:t>
            </a:r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for building on </a:t>
            </a:r>
            <a:r>
              <a:rPr lang="en-US" dirty="0"/>
              <a:t>F</a:t>
            </a:r>
            <a:r>
              <a:rPr lang="en-US" dirty="0" smtClean="0"/>
              <a:t>ederated AAI as a VO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569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Interviews and desk study conducted with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Umbrella</a:t>
            </a:r>
            <a:r>
              <a:rPr lang="en-US" dirty="0"/>
              <a:t>	</a:t>
            </a:r>
            <a:r>
              <a:rPr lang="en-US" dirty="0" smtClean="0"/>
              <a:t>		(Large </a:t>
            </a:r>
            <a:r>
              <a:rPr lang="en-US" dirty="0"/>
              <a:t>neutron and photon facilities)</a:t>
            </a:r>
          </a:p>
          <a:p>
            <a:pPr lvl="1"/>
            <a:r>
              <a:rPr lang="en-US" dirty="0" err="1"/>
              <a:t>CLASSe</a:t>
            </a:r>
            <a:r>
              <a:rPr lang="en-US" dirty="0"/>
              <a:t>	</a:t>
            </a:r>
            <a:r>
              <a:rPr lang="en-US" dirty="0" smtClean="0"/>
              <a:t>		(Shared </a:t>
            </a:r>
            <a:r>
              <a:rPr lang="en-US" dirty="0" err="1" smtClean="0"/>
              <a:t>IaaS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/>
              <a:t>DARIAH	</a:t>
            </a:r>
            <a:r>
              <a:rPr lang="en-US" dirty="0" smtClean="0"/>
              <a:t>		(</a:t>
            </a:r>
            <a:r>
              <a:rPr lang="en-US" dirty="0"/>
              <a:t>Humanities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/>
              <a:t>CERN	</a:t>
            </a:r>
            <a:r>
              <a:rPr lang="en-US" dirty="0" smtClean="0"/>
              <a:t>		(High </a:t>
            </a:r>
            <a:r>
              <a:rPr lang="en-US" dirty="0"/>
              <a:t>Energy Physics)</a:t>
            </a:r>
          </a:p>
          <a:p>
            <a:pPr lvl="1"/>
            <a:r>
              <a:rPr lang="en-US" dirty="0"/>
              <a:t>CLARIN	</a:t>
            </a:r>
            <a:r>
              <a:rPr lang="en-US" dirty="0" smtClean="0"/>
              <a:t>		(Humanities </a:t>
            </a:r>
            <a:r>
              <a:rPr lang="en-US" dirty="0"/>
              <a:t>and social sciences)</a:t>
            </a:r>
          </a:p>
          <a:p>
            <a:pPr lvl="1"/>
            <a:r>
              <a:rPr lang="en-US" dirty="0"/>
              <a:t>Virtual Campus Hub </a:t>
            </a:r>
            <a:r>
              <a:rPr lang="en-US" dirty="0" smtClean="0"/>
              <a:t>		(</a:t>
            </a:r>
            <a:r>
              <a:rPr lang="en-US" dirty="0"/>
              <a:t>eLearning, </a:t>
            </a:r>
            <a:r>
              <a:rPr lang="en-US" dirty="0" smtClean="0"/>
              <a:t>Renewable </a:t>
            </a:r>
            <a:r>
              <a:rPr lang="en-US" dirty="0"/>
              <a:t>Energy)</a:t>
            </a:r>
          </a:p>
          <a:p>
            <a:pPr lvl="1"/>
            <a:r>
              <a:rPr lang="en-US" dirty="0"/>
              <a:t>ELIXIR	</a:t>
            </a:r>
            <a:r>
              <a:rPr lang="en-US" dirty="0" smtClean="0"/>
              <a:t>		(</a:t>
            </a:r>
            <a:r>
              <a:rPr lang="en-US" dirty="0"/>
              <a:t>Life Sciences, </a:t>
            </a:r>
            <a:r>
              <a:rPr lang="en-US" dirty="0" smtClean="0"/>
              <a:t>Bioinformatics)</a:t>
            </a:r>
          </a:p>
          <a:p>
            <a:pPr lvl="1"/>
            <a:r>
              <a:rPr lang="en-US" dirty="0" smtClean="0"/>
              <a:t>GÉANT VAPIRE 		(NREN collaboration).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Broad NREN/federation participation:</a:t>
            </a:r>
          </a:p>
          <a:p>
            <a:pPr marL="457200" lvl="1" indent="0">
              <a:buNone/>
            </a:pPr>
            <a:r>
              <a:rPr lang="en-US" dirty="0"/>
              <a:t>AMRES, CESNET, DFN/LRZ, GARR, IUCC, NIIF, RENATER</a:t>
            </a:r>
            <a:r>
              <a:rPr lang="en-US" dirty="0" smtClean="0"/>
              <a:t>, SUNET</a:t>
            </a:r>
            <a:r>
              <a:rPr lang="en-US" dirty="0"/>
              <a:t>, </a:t>
            </a:r>
            <a:r>
              <a:rPr lang="en-US" dirty="0" smtClean="0"/>
              <a:t>SURFnet, SWITCH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sz="2100"/>
              <a:t>Market Analysis</a:t>
            </a:r>
          </a:p>
          <a:p>
            <a:pPr marL="0" indent="0">
              <a:buNone/>
            </a:pPr>
            <a:r>
              <a:rPr lang="en-US" sz="2100"/>
              <a:t> http://www.geant.org/Projects/GEANT_Project_GN4-1/deliverables/D9-2_Market-Analysis-for-Virtual-Organisation-Platform-as-a-Service.pdf</a:t>
            </a:r>
            <a:endParaRPr lang="en-US" sz="2100" dirty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VOPaaS</a:t>
            </a:r>
            <a:r>
              <a:rPr lang="en-US" dirty="0" smtClean="0"/>
              <a:t> </a:t>
            </a:r>
            <a:r>
              <a:rPr lang="en-US" dirty="0"/>
              <a:t>Market </a:t>
            </a:r>
            <a:r>
              <a:rPr lang="en-US" dirty="0" smtClean="0"/>
              <a:t>Analysis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560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VOpaas Market Analysis Results</a:t>
            </a:r>
            <a:endParaRPr lang="en-GB" dirty="0"/>
          </a:p>
        </p:txBody>
      </p:sp>
      <p:pic>
        <p:nvPicPr>
          <p:cNvPr id="5" name="Picture 4" descr="https://lh6.googleusercontent.com/aR6nW_iMoafXclcQAw7H7woElCP_44BsDpMVt1KZIKoUZs-BjuYHu7sx179D3w8sAxaEeJ3pMo9HXSHtehyyw_h1Uo3_iodhAJxcfbLtoFC-76HpXKH2n8yCqzd0v3RbZ_1t90Q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477" y="1325146"/>
            <a:ext cx="5927321" cy="50506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405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Functional requirements identified</a:t>
            </a:r>
          </a:p>
          <a:p>
            <a:r>
              <a:rPr lang="en-US" b="1" dirty="0" smtClean="0"/>
              <a:t>Persistent Identifier </a:t>
            </a:r>
            <a:r>
              <a:rPr lang="en-US" dirty="0" smtClean="0"/>
              <a:t>- Allow the VO to identify the user even if (s)he changes IdP</a:t>
            </a:r>
            <a:endParaRPr lang="en-US" dirty="0"/>
          </a:p>
          <a:p>
            <a:r>
              <a:rPr lang="en-US" b="1" dirty="0" smtClean="0"/>
              <a:t>VO Membership Registry </a:t>
            </a:r>
            <a:r>
              <a:rPr lang="en-US" dirty="0" smtClean="0"/>
              <a:t>- To become members of the VO a certain workflow must be followed</a:t>
            </a:r>
            <a:endParaRPr lang="en-US" dirty="0"/>
          </a:p>
          <a:p>
            <a:r>
              <a:rPr lang="en-US" b="1" dirty="0" smtClean="0"/>
              <a:t>‘External’ Identities</a:t>
            </a:r>
            <a:r>
              <a:rPr lang="en-US" dirty="0" smtClean="0"/>
              <a:t> - Many VO users will not be in eduGAIN</a:t>
            </a:r>
          </a:p>
          <a:p>
            <a:r>
              <a:rPr lang="en-US" b="1" dirty="0"/>
              <a:t>Attribute Management</a:t>
            </a:r>
            <a:r>
              <a:rPr lang="en-US" dirty="0"/>
              <a:t> </a:t>
            </a:r>
            <a:r>
              <a:rPr lang="en-US" dirty="0" smtClean="0"/>
              <a:t>- Attributes beyond the IdP are needed for VO roles and rights, or to provide extra context (e.g. ORCID, Grant number)</a:t>
            </a:r>
            <a:endParaRPr lang="en-US" b="1" dirty="0" smtClean="0"/>
          </a:p>
          <a:p>
            <a:r>
              <a:rPr lang="en-US" b="1" dirty="0" smtClean="0"/>
              <a:t>Group Management</a:t>
            </a:r>
            <a:r>
              <a:rPr lang="en-US" dirty="0"/>
              <a:t> </a:t>
            </a:r>
            <a:r>
              <a:rPr lang="en-US" dirty="0" smtClean="0"/>
              <a:t>- groups may also be used to define roles and rights </a:t>
            </a:r>
            <a:endParaRPr lang="en-US" dirty="0"/>
          </a:p>
          <a:p>
            <a:r>
              <a:rPr lang="en-US" b="1" dirty="0" smtClean="0"/>
              <a:t>(de)Provisioning</a:t>
            </a:r>
            <a:r>
              <a:rPr lang="en-US" dirty="0" smtClean="0"/>
              <a:t> – Identity, attributes and groups need to be provided to Services</a:t>
            </a:r>
            <a:endParaRPr lang="en-US" dirty="0"/>
          </a:p>
          <a:p>
            <a:r>
              <a:rPr lang="en-US" b="1" dirty="0"/>
              <a:t>Service Proxy and Attribute </a:t>
            </a:r>
            <a:r>
              <a:rPr lang="en-US" b="1" dirty="0" smtClean="0"/>
              <a:t>Aggregation </a:t>
            </a:r>
            <a:r>
              <a:rPr lang="en-US" dirty="0" smtClean="0"/>
              <a:t>– A </a:t>
            </a:r>
            <a:r>
              <a:rPr lang="en-US" dirty="0" err="1" smtClean="0"/>
              <a:t>centralised</a:t>
            </a:r>
            <a:r>
              <a:rPr lang="en-US" dirty="0" smtClean="0"/>
              <a:t> infrastructure to operate on behalf of the VO Service Providers</a:t>
            </a:r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requirements for VOPaaS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796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GN4PROJ-13-15</_dlc_DocId>
    <_dlc_DocIdUrl xmlns="e7019c98-23ef-46f8-8434-cfd3a3bc7393">
      <Url>https://intranet.geant.org/help-and-support/_layouts/15/DocIdRedir.aspx?ID=GN4PROJ-13-15</Url>
      <Description>GN4PROJ-13-15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D0DDEFE0-7B91-432A-A6A7-ACD9A02E8E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9AA3960-760A-4B61-8C8B-DBF90F37C8C8}">
  <ds:schemaRefs>
    <ds:schemaRef ds:uri="http://purl.org/dc/terms/"/>
    <ds:schemaRef ds:uri="http://schemas.microsoft.com/office/2006/documentManagement/types"/>
    <ds:schemaRef ds:uri="e7019c98-23ef-46f8-8434-cfd3a3bc7393"/>
    <ds:schemaRef ds:uri="http://schemas.microsoft.com/office/2006/metadata/properties"/>
    <ds:schemaRef ds:uri="http://schemas.microsoft.com/sharepoint/v3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C47CDDC3-53C5-49FD-9CC6-A95D5E6CF614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2894</TotalTime>
  <Words>978</Words>
  <Application>Microsoft Office PowerPoint</Application>
  <PresentationFormat>On-screen Show (4:3)</PresentationFormat>
  <Paragraphs>203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GEANT Association</vt:lpstr>
      <vt:lpstr>PowerPoint Presentation</vt:lpstr>
      <vt:lpstr>About VOPaaS in GÉANT</vt:lpstr>
      <vt:lpstr>VO Platform as a Service</vt:lpstr>
      <vt:lpstr>Virtual Organisations and AAI</vt:lpstr>
      <vt:lpstr>Virtual Organisations and AAI</vt:lpstr>
      <vt:lpstr>Requirements for building on Federated AAI as a VO</vt:lpstr>
      <vt:lpstr>VOPaaS Market Analysis</vt:lpstr>
      <vt:lpstr>VOpaas Market Analysis Results</vt:lpstr>
      <vt:lpstr>Function requirements for VOPaaS</vt:lpstr>
      <vt:lpstr>Deployment model </vt:lpstr>
      <vt:lpstr>Basic Services</vt:lpstr>
      <vt:lpstr>Advanced Services</vt:lpstr>
      <vt:lpstr>Tools</vt:lpstr>
      <vt:lpstr>VOPaaS membership registration functional design </vt:lpstr>
      <vt:lpstr>VOPaaS TEIP functional design</vt:lpstr>
      <vt:lpstr>VOPaaS Future</vt:lpstr>
      <vt:lpstr>PowerPoint Presentation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marina</cp:lastModifiedBy>
  <cp:revision>111</cp:revision>
  <cp:lastPrinted>2015-05-01T10:30:08Z</cp:lastPrinted>
  <dcterms:created xsi:type="dcterms:W3CDTF">2015-04-29T14:13:57Z</dcterms:created>
  <dcterms:modified xsi:type="dcterms:W3CDTF">2015-11-30T16:02:48Z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5dfef42f-72c4-4868-8596-52062fbf522b</vt:lpwstr>
  </property>
</Properties>
</file>