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6"/>
  </p:sldMasterIdLst>
  <p:notesMasterIdLst>
    <p:notesMasterId r:id="rId28"/>
  </p:notesMasterIdLst>
  <p:handoutMasterIdLst>
    <p:handoutMasterId r:id="rId29"/>
  </p:handoutMasterIdLst>
  <p:sldIdLst>
    <p:sldId id="614" r:id="rId7"/>
    <p:sldId id="609" r:id="rId8"/>
    <p:sldId id="610" r:id="rId9"/>
    <p:sldId id="611" r:id="rId10"/>
    <p:sldId id="612" r:id="rId11"/>
    <p:sldId id="613" r:id="rId12"/>
    <p:sldId id="615" r:id="rId13"/>
    <p:sldId id="491" r:id="rId14"/>
    <p:sldId id="493" r:id="rId15"/>
    <p:sldId id="509" r:id="rId16"/>
    <p:sldId id="601" r:id="rId17"/>
    <p:sldId id="604" r:id="rId18"/>
    <p:sldId id="536" r:id="rId19"/>
    <p:sldId id="606" r:id="rId20"/>
    <p:sldId id="582" r:id="rId21"/>
    <p:sldId id="599" r:id="rId22"/>
    <p:sldId id="583" r:id="rId23"/>
    <p:sldId id="605" r:id="rId24"/>
    <p:sldId id="595" r:id="rId25"/>
    <p:sldId id="607" r:id="rId26"/>
    <p:sldId id="353" r:id="rId27"/>
  </p:sldIdLst>
  <p:sldSz cx="12192000" cy="6858000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749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dget Hannigan" initials="BH" lastIdx="12" clrIdx="0">
    <p:extLst/>
  </p:cmAuthor>
  <p:cmAuthor id="2" name="s3" initials="" lastIdx="1" clrIdx="1"/>
  <p:cmAuthor id="3" name="Francesca Pegazzano" initials="FP" lastIdx="1" clrIdx="2">
    <p:extLst>
      <p:ext uri="{19B8F6BF-5375-455C-9EA6-DF929625EA0E}">
        <p15:presenceInfo xmlns:p15="http://schemas.microsoft.com/office/powerpoint/2012/main" userId="S-1-5-21-484763869-823518204-839522115-45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0A607F"/>
    <a:srgbClr val="BFDC00"/>
    <a:srgbClr val="C5D537"/>
    <a:srgbClr val="F5C399"/>
    <a:srgbClr val="EE9F45"/>
    <a:srgbClr val="AAC4CD"/>
    <a:srgbClr val="000000"/>
    <a:srgbClr val="2860D9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82342" autoAdjust="0"/>
  </p:normalViewPr>
  <p:slideViewPr>
    <p:cSldViewPr snapToGrid="0">
      <p:cViewPr varScale="1">
        <p:scale>
          <a:sx n="74" d="100"/>
          <a:sy n="74" d="100"/>
        </p:scale>
        <p:origin x="594" y="60"/>
      </p:cViewPr>
      <p:guideLst>
        <p:guide orient="horz" pos="3748"/>
        <p:guide pos="7491"/>
      </p:guideLst>
    </p:cSldViewPr>
  </p:slideViewPr>
  <p:outlineViewPr>
    <p:cViewPr>
      <p:scale>
        <a:sx n="33" d="100"/>
        <a:sy n="33" d="100"/>
      </p:scale>
      <p:origin x="0" y="292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6032"/>
    </p:cViewPr>
  </p:sorterViewPr>
  <p:notesViewPr>
    <p:cSldViewPr snapToGrid="0">
      <p:cViewPr varScale="1">
        <p:scale>
          <a:sx n="74" d="100"/>
          <a:sy n="74" d="100"/>
        </p:scale>
        <p:origin x="397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1106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8264840F-0C3F-476F-AA87-EBA44D6599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093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6763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63" tIns="47732" rIns="95463" bIns="477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D58C2E64-B7AE-41FA-A335-489EFFF8DC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392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imes" charset="0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Times" charset="0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Times" charset="0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Times" charset="0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Times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A8666DD9-099A-4637-AEDB-AFB3F19DF2BD}" type="slidenum">
              <a:rPr lang="en-US" sz="1300">
                <a:latin typeface="Arial" charset="0"/>
              </a:rPr>
              <a:pPr/>
              <a:t>1</a:t>
            </a:fld>
            <a:endParaRPr lang="en-US" sz="13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110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721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Enabling</a:t>
            </a:r>
            <a:r>
              <a:rPr lang="en-GB" baseline="0" dirty="0" smtClean="0"/>
              <a:t> users is…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045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context &amp; driving strategy of enabling users – work with the research</a:t>
            </a:r>
            <a:r>
              <a:rPr lang="en-GB" baseline="0" dirty="0" smtClean="0"/>
              <a:t> community on issues they identify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912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Ref. importance of listening to user community</a:t>
            </a:r>
            <a:r>
              <a:rPr lang="en-GB" baseline="0" dirty="0" smtClean="0"/>
              <a:t> rather than leaping immediately to NIST style 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180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902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8113" y="766763"/>
            <a:ext cx="6823075" cy="3838575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Times" charset="0"/>
              </a:defRPr>
            </a:lvl1pPr>
            <a:lvl2pPr marL="775640" indent="-298323">
              <a:defRPr sz="2500">
                <a:solidFill>
                  <a:schemeClr val="tx1"/>
                </a:solidFill>
                <a:latin typeface="Times" charset="0"/>
              </a:defRPr>
            </a:lvl2pPr>
            <a:lvl3pPr marL="1193292" indent="-238658">
              <a:defRPr sz="2500">
                <a:solidFill>
                  <a:schemeClr val="tx1"/>
                </a:solidFill>
                <a:latin typeface="Times" charset="0"/>
              </a:defRPr>
            </a:lvl3pPr>
            <a:lvl4pPr marL="1670609" indent="-238658">
              <a:defRPr sz="2500">
                <a:solidFill>
                  <a:schemeClr val="tx1"/>
                </a:solidFill>
                <a:latin typeface="Times" charset="0"/>
              </a:defRPr>
            </a:lvl4pPr>
            <a:lvl5pPr marL="2147926" indent="-238658">
              <a:defRPr sz="2500">
                <a:solidFill>
                  <a:schemeClr val="tx1"/>
                </a:solidFill>
                <a:latin typeface="Times" charset="0"/>
              </a:defRPr>
            </a:lvl5pPr>
            <a:lvl6pPr marL="2625242" indent="-2386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charset="0"/>
              </a:defRPr>
            </a:lvl6pPr>
            <a:lvl7pPr marL="3102559" indent="-2386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charset="0"/>
              </a:defRPr>
            </a:lvl7pPr>
            <a:lvl8pPr marL="3579876" indent="-2386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charset="0"/>
              </a:defRPr>
            </a:lvl8pPr>
            <a:lvl9pPr marL="4057193" indent="-238658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5912F2D-AADB-444E-A1EA-EF12955FA942}" type="slidenum">
              <a:rPr lang="en-US" sz="1300">
                <a:latin typeface="Arial" charset="0"/>
              </a:rPr>
              <a:pPr/>
              <a:t>21</a:t>
            </a:fld>
            <a:endParaRPr lang="en-US" sz="13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003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Times" charset="0"/>
              </a:defRPr>
            </a:lvl1pPr>
            <a:lvl2pPr marL="804763" indent="-309524">
              <a:defRPr sz="2600">
                <a:solidFill>
                  <a:schemeClr val="tx1"/>
                </a:solidFill>
                <a:latin typeface="Times" charset="0"/>
              </a:defRPr>
            </a:lvl2pPr>
            <a:lvl3pPr marL="1238098" indent="-247620">
              <a:defRPr sz="2600">
                <a:solidFill>
                  <a:schemeClr val="tx1"/>
                </a:solidFill>
                <a:latin typeface="Times" charset="0"/>
              </a:defRPr>
            </a:lvl3pPr>
            <a:lvl4pPr marL="1733337" indent="-247620">
              <a:defRPr sz="2600">
                <a:solidFill>
                  <a:schemeClr val="tx1"/>
                </a:solidFill>
                <a:latin typeface="Times" charset="0"/>
              </a:defRPr>
            </a:lvl4pPr>
            <a:lvl5pPr marL="2228576" indent="-247620">
              <a:defRPr sz="2600">
                <a:solidFill>
                  <a:schemeClr val="tx1"/>
                </a:solidFill>
                <a:latin typeface="Times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A8666DD9-099A-4637-AEDB-AFB3F19DF2BD}" type="slidenum">
              <a:rPr lang="en-US" sz="1300">
                <a:latin typeface="Arial" charset="0"/>
              </a:rPr>
              <a:pPr/>
              <a:t>7</a:t>
            </a:fld>
            <a:endParaRPr lang="en-US" sz="13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838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800" baseline="0" dirty="0" smtClean="0"/>
              <a:t>AAI – emphasise bigger, more ambitious programme than ever</a:t>
            </a: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59870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800" dirty="0" smtClean="0"/>
              <a:t>eduPKI is….</a:t>
            </a:r>
            <a:endParaRPr lang="en-GB" sz="800" baseline="0" dirty="0" smtClean="0"/>
          </a:p>
          <a:p>
            <a:pPr>
              <a:lnSpc>
                <a:spcPct val="80000"/>
              </a:lnSpc>
            </a:pP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943799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800" dirty="0" smtClean="0"/>
              <a:t>Eduroam is…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446668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626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Reference integration with federated identity</a:t>
            </a:r>
            <a:r>
              <a:rPr lang="en-GB" baseline="0" dirty="0" smtClean="0"/>
              <a:t> to find my user installer</a:t>
            </a:r>
          </a:p>
          <a:p>
            <a:r>
              <a:rPr lang="en-GB" baseline="0" dirty="0" smtClean="0"/>
              <a:t>Highlight proper support contacts</a:t>
            </a:r>
          </a:p>
          <a:p>
            <a:r>
              <a:rPr lang="en-GB" baseline="0" dirty="0" smtClean="0"/>
              <a:t>Roaming means MOBILE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28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eduGAIN is….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4043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Federation as a Service is….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40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DC_GÉANTE_Slide_Master_Bgnd-Wide.14.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19819" y="3430588"/>
            <a:ext cx="9146116" cy="1714500"/>
          </a:xfrm>
          <a:prstGeom prst="rect">
            <a:avLst/>
          </a:prstGeo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9" y="2060851"/>
            <a:ext cx="7869767" cy="8683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6652686" y="6237291"/>
            <a:ext cx="453178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</p:spTree>
    <p:extLst>
      <p:ext uri="{BB962C8B-B14F-4D97-AF65-F5344CB8AC3E}">
        <p14:creationId xmlns:p14="http://schemas.microsoft.com/office/powerpoint/2010/main" val="542460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2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6305397" y="6477659"/>
            <a:ext cx="1726009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T2: </a:t>
            </a:r>
            <a:r>
              <a:rPr lang="en-GB" sz="900" b="0" dirty="0" err="1" smtClean="0">
                <a:solidFill>
                  <a:schemeClr val="tx2"/>
                </a:solidFill>
              </a:rPr>
              <a:t>eduroam</a:t>
            </a:r>
            <a:r>
              <a:rPr lang="en-GB" sz="900" b="0" baseline="0" dirty="0" smtClean="0">
                <a:solidFill>
                  <a:schemeClr val="tx2"/>
                </a:solidFill>
              </a:rPr>
              <a:t>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793716" y="6270818"/>
            <a:ext cx="1540185" cy="636588"/>
            <a:chOff x="793716" y="6270818"/>
            <a:chExt cx="1540185" cy="636588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809202" y="6270818"/>
              <a:ext cx="1524699" cy="636588"/>
              <a:chOff x="-59518" y="6164743"/>
              <a:chExt cx="1000125" cy="636588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-59518" y="6333302"/>
                <a:ext cx="1000125" cy="468029"/>
              </a:xfrm>
              <a:prstGeom prst="rect">
                <a:avLst/>
              </a:prstGeom>
              <a:gradFill flip="none" rotWithShape="1">
                <a:gsLst>
                  <a:gs pos="100000">
                    <a:srgbClr val="BFDC00"/>
                  </a:gs>
                  <a:gs pos="0">
                    <a:srgbClr val="004359">
                      <a:alpha val="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5988">
                  <a:defRPr/>
                </a:pPr>
                <a:endParaRPr lang="en-GB" sz="2400" dirty="0">
                  <a:ea typeface="+mn-ea"/>
                  <a:cs typeface="+mn-cs"/>
                </a:endParaRPr>
              </a:p>
            </p:txBody>
          </p:sp>
          <p:sp>
            <p:nvSpPr>
              <p:cNvPr id="16" name="Isosceles Triangle 10"/>
              <p:cNvSpPr>
                <a:spLocks noChangeArrowheads="1"/>
              </p:cNvSpPr>
              <p:nvPr/>
            </p:nvSpPr>
            <p:spPr bwMode="auto">
              <a:xfrm rot="10800000">
                <a:off x="216880" y="6164743"/>
                <a:ext cx="438150" cy="26513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5988"/>
                <a:endParaRPr lang="en-US" sz="2400" dirty="0"/>
              </a:p>
            </p:txBody>
          </p:sp>
        </p:grpSp>
        <p:sp>
          <p:nvSpPr>
            <p:cNvPr id="11" name="Rounded Rectangle 10"/>
            <p:cNvSpPr/>
            <p:nvPr userDrawn="1"/>
          </p:nvSpPr>
          <p:spPr bwMode="auto">
            <a:xfrm>
              <a:off x="793716" y="6477659"/>
              <a:ext cx="1540185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900" b="1" dirty="0" smtClean="0">
                  <a:solidFill>
                    <a:schemeClr val="tx2"/>
                  </a:solidFill>
                </a:rPr>
                <a:t>T2: </a:t>
              </a:r>
              <a:r>
                <a:rPr lang="en-GB" sz="900" b="1" dirty="0" err="1" smtClean="0">
                  <a:solidFill>
                    <a:schemeClr val="tx2"/>
                  </a:solidFill>
                </a:rPr>
                <a:t>eduroam</a:t>
              </a:r>
              <a:r>
                <a:rPr lang="en-GB" sz="900" b="1" baseline="0" dirty="0" smtClean="0">
                  <a:solidFill>
                    <a:schemeClr val="tx2"/>
                  </a:solidFill>
                </a:rPr>
                <a:t> </a:t>
              </a:r>
              <a:r>
                <a:rPr lang="en-GB" sz="900" b="1" dirty="0" smtClean="0">
                  <a:solidFill>
                    <a:schemeClr val="tx2"/>
                  </a:solidFill>
                </a:rPr>
                <a:t>Objectives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" name="Rounded Rectangle 11"/>
          <p:cNvSpPr/>
          <p:nvPr userDrawn="1"/>
        </p:nvSpPr>
        <p:spPr bwMode="auto">
          <a:xfrm>
            <a:off x="3542791" y="6477659"/>
            <a:ext cx="1536131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T2: </a:t>
            </a:r>
            <a:r>
              <a:rPr lang="en-GB" sz="900" b="0" dirty="0" err="1" smtClean="0">
                <a:solidFill>
                  <a:schemeClr val="tx2"/>
                </a:solidFill>
              </a:rPr>
              <a:t>eduroam</a:t>
            </a:r>
            <a:r>
              <a:rPr lang="en-GB" sz="900" b="0" baseline="0" dirty="0" smtClean="0">
                <a:solidFill>
                  <a:schemeClr val="tx2"/>
                </a:solidFill>
              </a:rPr>
              <a:t>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1522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8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2 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475999" y="6270818"/>
            <a:ext cx="1510336" cy="636588"/>
            <a:chOff x="1551450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51450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1866672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99105" y="6477659"/>
            <a:ext cx="1726009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T2: </a:t>
            </a:r>
            <a:r>
              <a:rPr lang="en-GB" sz="900" b="0" dirty="0" err="1" smtClean="0">
                <a:solidFill>
                  <a:schemeClr val="tx2"/>
                </a:solidFill>
              </a:rPr>
              <a:t>eduroam</a:t>
            </a:r>
            <a:r>
              <a:rPr lang="en-GB" sz="900" b="0" baseline="0" dirty="0" smtClean="0">
                <a:solidFill>
                  <a:schemeClr val="tx2"/>
                </a:solidFill>
              </a:rPr>
              <a:t>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76801" y="6477659"/>
            <a:ext cx="154018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T2: </a:t>
            </a:r>
            <a:r>
              <a:rPr lang="en-GB" sz="900" b="0" dirty="0" err="1" smtClean="0">
                <a:solidFill>
                  <a:schemeClr val="tx2"/>
                </a:solidFill>
              </a:rPr>
              <a:t>eduroam</a:t>
            </a:r>
            <a:r>
              <a:rPr lang="en-GB" sz="900" b="0" baseline="0" dirty="0" smtClean="0">
                <a:solidFill>
                  <a:schemeClr val="tx2"/>
                </a:solidFill>
              </a:rPr>
              <a:t> </a:t>
            </a:r>
            <a:r>
              <a:rPr lang="en-GB" sz="900" b="0" dirty="0" smtClean="0">
                <a:solidFill>
                  <a:schemeClr val="tx2"/>
                </a:solidFill>
              </a:rPr>
              <a:t>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15037" y="6477659"/>
            <a:ext cx="15887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T2: </a:t>
            </a:r>
            <a:r>
              <a:rPr lang="en-GB" sz="900" b="1" dirty="0" err="1" smtClean="0">
                <a:solidFill>
                  <a:schemeClr val="tx2"/>
                </a:solidFill>
              </a:rPr>
              <a:t>eduroam</a:t>
            </a:r>
            <a:r>
              <a:rPr lang="en-GB" sz="900" b="1" baseline="0" dirty="0" smtClean="0">
                <a:solidFill>
                  <a:schemeClr val="tx2"/>
                </a:solidFill>
              </a:rPr>
              <a:t> Challenges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3854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2 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339010" y="6270818"/>
            <a:ext cx="1730063" cy="636588"/>
            <a:chOff x="3343577" y="6164743"/>
            <a:chExt cx="1127513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343577" y="6333302"/>
              <a:ext cx="1127513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3684679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343065" y="6477659"/>
            <a:ext cx="1726009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T2: </a:t>
            </a:r>
            <a:r>
              <a:rPr lang="en-GB" sz="900" b="1" dirty="0" err="1" smtClean="0">
                <a:solidFill>
                  <a:schemeClr val="tx2"/>
                </a:solidFill>
              </a:rPr>
              <a:t>eduroam</a:t>
            </a:r>
            <a:r>
              <a:rPr lang="en-GB" sz="900" b="1" baseline="0" dirty="0" smtClean="0">
                <a:solidFill>
                  <a:schemeClr val="tx2"/>
                </a:solidFill>
              </a:rPr>
              <a:t> Achievements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803174" y="6477659"/>
            <a:ext cx="154018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T2: </a:t>
            </a:r>
            <a:r>
              <a:rPr lang="en-GB" sz="900" b="1" dirty="0" err="1" smtClean="0">
                <a:solidFill>
                  <a:schemeClr val="tx2"/>
                </a:solidFill>
              </a:rPr>
              <a:t>eduroam</a:t>
            </a:r>
            <a:r>
              <a:rPr lang="en-GB" sz="900" b="1" baseline="0" dirty="0" smtClean="0">
                <a:solidFill>
                  <a:schemeClr val="tx2"/>
                </a:solidFill>
              </a:rPr>
              <a:t> </a:t>
            </a:r>
            <a:r>
              <a:rPr lang="en-GB" sz="900" b="1" dirty="0" smtClean="0">
                <a:solidFill>
                  <a:schemeClr val="tx2"/>
                </a:solidFill>
              </a:rPr>
              <a:t>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14860" y="6477659"/>
            <a:ext cx="1536131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T2: </a:t>
            </a:r>
            <a:r>
              <a:rPr lang="en-GB" sz="900" b="0" dirty="0" err="1" smtClean="0">
                <a:solidFill>
                  <a:schemeClr val="tx2"/>
                </a:solidFill>
              </a:rPr>
              <a:t>eduroam</a:t>
            </a:r>
            <a:r>
              <a:rPr lang="en-GB" sz="900" b="0" baseline="0" dirty="0" smtClean="0">
                <a:solidFill>
                  <a:schemeClr val="tx2"/>
                </a:solidFill>
              </a:rPr>
              <a:t>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0920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574">
          <p15:clr>
            <a:srgbClr val="FBAE40"/>
          </p15:clr>
        </p15:guide>
        <p15:guide id="3" pos="406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3 T4 T5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63623" y="6270818"/>
            <a:ext cx="1550823" cy="636588"/>
            <a:chOff x="-59518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-59518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216880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8" name="Rounded Rectangle 17"/>
          <p:cNvSpPr/>
          <p:nvPr userDrawn="1"/>
        </p:nvSpPr>
        <p:spPr bwMode="auto">
          <a:xfrm>
            <a:off x="6219974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11" name="Rounded Rectangle 10"/>
          <p:cNvSpPr/>
          <p:nvPr userDrawn="1"/>
        </p:nvSpPr>
        <p:spPr bwMode="auto">
          <a:xfrm>
            <a:off x="716280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3581805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805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3 T4 T5 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467785" y="6270818"/>
            <a:ext cx="1671762" cy="636588"/>
            <a:chOff x="1551450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51450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1866672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19975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16279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67503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Challenges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073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3 T4 T5 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356838" y="6270818"/>
            <a:ext cx="1802424" cy="636588"/>
            <a:chOff x="3343577" y="6164743"/>
            <a:chExt cx="1127513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343577" y="6333302"/>
              <a:ext cx="1127513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3684679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62362" y="6502674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Achievements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33865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23545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2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6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24030" y="6270818"/>
            <a:ext cx="1725001" cy="636588"/>
            <a:chOff x="-59518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-59518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216880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8" name="Rounded Rectangle 17"/>
          <p:cNvSpPr/>
          <p:nvPr userDrawn="1"/>
        </p:nvSpPr>
        <p:spPr bwMode="auto">
          <a:xfrm>
            <a:off x="6228764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T6: </a:t>
            </a:r>
            <a:r>
              <a:rPr lang="en-GB" sz="900" b="0" dirty="0" err="1" smtClean="0">
                <a:solidFill>
                  <a:schemeClr val="tx2"/>
                </a:solidFill>
              </a:rPr>
              <a:t>eduCONF</a:t>
            </a:r>
            <a:r>
              <a:rPr lang="en-GB" sz="900" b="0" baseline="0" dirty="0" smtClean="0">
                <a:solidFill>
                  <a:schemeClr val="tx2"/>
                </a:solidFill>
              </a:rPr>
              <a:t>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11" name="Rounded Rectangle 10"/>
          <p:cNvSpPr/>
          <p:nvPr userDrawn="1"/>
        </p:nvSpPr>
        <p:spPr bwMode="auto">
          <a:xfrm>
            <a:off x="689904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T6: </a:t>
            </a:r>
            <a:r>
              <a:rPr lang="en-GB" sz="900" b="1" dirty="0" err="1" smtClean="0">
                <a:solidFill>
                  <a:schemeClr val="tx2"/>
                </a:solidFill>
              </a:rPr>
              <a:t>eduCONF</a:t>
            </a:r>
            <a:r>
              <a:rPr lang="en-GB" sz="900" b="1" dirty="0" smtClean="0">
                <a:solidFill>
                  <a:schemeClr val="tx2"/>
                </a:solidFill>
              </a:rPr>
              <a:t> 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3634560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T6: </a:t>
            </a:r>
            <a:r>
              <a:rPr lang="en-GB" sz="900" b="0" dirty="0" err="1" smtClean="0">
                <a:solidFill>
                  <a:schemeClr val="tx2"/>
                </a:solidFill>
              </a:rPr>
              <a:t>eduCONF</a:t>
            </a:r>
            <a:r>
              <a:rPr lang="en-GB" sz="900" b="0" baseline="0" dirty="0" smtClean="0">
                <a:solidFill>
                  <a:schemeClr val="tx2"/>
                </a:solidFill>
              </a:rPr>
              <a:t>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197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8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6 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485377" y="6270818"/>
            <a:ext cx="1671763" cy="636588"/>
            <a:chOff x="1551450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51450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1866672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193597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T6: </a:t>
            </a:r>
            <a:r>
              <a:rPr lang="en-GB" sz="900" b="0" dirty="0" err="1" smtClean="0">
                <a:solidFill>
                  <a:schemeClr val="tx2"/>
                </a:solidFill>
              </a:rPr>
              <a:t>eduCONF</a:t>
            </a:r>
            <a:r>
              <a:rPr lang="en-GB" sz="900" b="0" dirty="0" smtClean="0">
                <a:solidFill>
                  <a:schemeClr val="tx2"/>
                </a:solidFill>
              </a:rPr>
              <a:t>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654736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T6: </a:t>
            </a:r>
            <a:r>
              <a:rPr lang="en-GB" sz="900" b="0" dirty="0" err="1" smtClean="0">
                <a:solidFill>
                  <a:schemeClr val="tx2"/>
                </a:solidFill>
              </a:rPr>
              <a:t>eduCONF</a:t>
            </a:r>
            <a:r>
              <a:rPr lang="en-GB" sz="900" b="0" dirty="0" smtClean="0">
                <a:solidFill>
                  <a:schemeClr val="tx2"/>
                </a:solidFill>
              </a:rPr>
              <a:t> 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85096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T6: </a:t>
            </a:r>
            <a:r>
              <a:rPr lang="en-GB" sz="900" b="1" dirty="0" err="1" smtClean="0">
                <a:solidFill>
                  <a:schemeClr val="tx2"/>
                </a:solidFill>
              </a:rPr>
              <a:t>eduCONF</a:t>
            </a:r>
            <a:r>
              <a:rPr lang="en-GB" sz="900" b="1" baseline="0" dirty="0" smtClean="0">
                <a:solidFill>
                  <a:schemeClr val="tx2"/>
                </a:solidFill>
              </a:rPr>
              <a:t> </a:t>
            </a:r>
            <a:r>
              <a:rPr lang="en-GB" sz="900" b="1" dirty="0" smtClean="0">
                <a:solidFill>
                  <a:schemeClr val="tx2"/>
                </a:solidFill>
              </a:rPr>
              <a:t>Challenges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66360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6 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349672" y="6270818"/>
            <a:ext cx="1742101" cy="636588"/>
            <a:chOff x="3343577" y="6164743"/>
            <a:chExt cx="1127513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343577" y="6333302"/>
              <a:ext cx="1127513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3684679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28771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indent="0" algn="ctr" defTabSz="915988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T6: </a:t>
            </a:r>
            <a:r>
              <a:rPr lang="en-GB" sz="900" b="1" dirty="0" err="1" smtClean="0">
                <a:solidFill>
                  <a:schemeClr val="tx2"/>
                </a:solidFill>
              </a:rPr>
              <a:t>eduCONF</a:t>
            </a:r>
            <a:r>
              <a:rPr lang="en-GB" sz="900" b="1" dirty="0" smtClean="0">
                <a:solidFill>
                  <a:schemeClr val="tx2"/>
                </a:solidFill>
              </a:rPr>
              <a:t> Achievements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16278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T6: </a:t>
            </a:r>
            <a:r>
              <a:rPr lang="en-GB" sz="900" b="1" dirty="0" err="1" smtClean="0">
                <a:solidFill>
                  <a:schemeClr val="tx2"/>
                </a:solidFill>
              </a:rPr>
              <a:t>eduCONF</a:t>
            </a:r>
            <a:r>
              <a:rPr lang="en-GB" sz="900" b="1" dirty="0" smtClean="0">
                <a:solidFill>
                  <a:schemeClr val="tx2"/>
                </a:solidFill>
              </a:rPr>
              <a:t> 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14749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indent="0" algn="ctr" defTabSz="915988" rtl="0" eaLnBrk="0" fontAlgn="base" latinLnBrk="0" hangingPunct="0">
              <a:lnSpc>
                <a:spcPts val="1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T6: </a:t>
            </a:r>
            <a:r>
              <a:rPr lang="en-GB" sz="900" b="1" dirty="0" err="1" smtClean="0">
                <a:solidFill>
                  <a:schemeClr val="tx2"/>
                </a:solidFill>
              </a:rPr>
              <a:t>eduCONF</a:t>
            </a:r>
            <a:r>
              <a:rPr lang="en-GB" sz="900" b="1" dirty="0" smtClean="0">
                <a:solidFill>
                  <a:schemeClr val="tx2"/>
                </a:solidFill>
              </a:rPr>
              <a:t> </a:t>
            </a:r>
            <a:r>
              <a:rPr lang="en-GB" sz="900" b="0" dirty="0" smtClean="0">
                <a:solidFill>
                  <a:schemeClr val="tx2"/>
                </a:solidFill>
              </a:rPr>
              <a:t>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753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_T3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485369" y="6270818"/>
            <a:ext cx="1671762" cy="636588"/>
            <a:chOff x="1551450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51450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1824592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11181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Achievements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25070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485087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Challenges</a:t>
            </a:r>
            <a:endParaRPr lang="en-GB" sz="9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3620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19940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>
                <a:latin typeface="Gill Sans"/>
              </a:defRPr>
            </a:lvl1pPr>
            <a:lvl2pPr marL="776288" indent="-342900">
              <a:buFont typeface="Arial" panose="020B0604020202020204" pitchFamily="34" charset="0"/>
              <a:buChar char="–"/>
              <a:defRPr>
                <a:latin typeface="Gill Sans"/>
              </a:defRPr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>
                <a:latin typeface="Gill Sans"/>
              </a:defRPr>
            </a:lvl3pPr>
            <a:lvl4pPr>
              <a:buSzPct val="80000"/>
              <a:defRPr>
                <a:latin typeface="Gill Sans"/>
              </a:defRPr>
            </a:lvl4pPr>
            <a:lvl5pPr>
              <a:buSzPct val="80000"/>
              <a:defRPr>
                <a:latin typeface="Gill San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Gill Sans"/>
              </a:defRPr>
            </a:lvl1pPr>
          </a:lstStyle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2091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_T3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376043" y="6270818"/>
            <a:ext cx="1748050" cy="636588"/>
            <a:chOff x="3343577" y="6164743"/>
            <a:chExt cx="1127513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343577" y="6333302"/>
              <a:ext cx="1127513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3684679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7" name="Rounded Rectangle 16"/>
          <p:cNvSpPr/>
          <p:nvPr userDrawn="1"/>
        </p:nvSpPr>
        <p:spPr bwMode="auto">
          <a:xfrm>
            <a:off x="6255141" y="6477659"/>
            <a:ext cx="1984923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T3, T4, T5: AAI Achievements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733865" y="6477659"/>
            <a:ext cx="180267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573008" y="6477659"/>
            <a:ext cx="167204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T3, T4, T5: AAI Challenges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8945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67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DC_GÉANTE_Slide_Master_Bgnd-Wide.14.8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20542" y="1989649"/>
            <a:ext cx="9145428" cy="116634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20542" y="3430432"/>
            <a:ext cx="9145428" cy="17152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Text Box 11"/>
          <p:cNvSpPr txBox="1">
            <a:spLocks noChangeArrowheads="1"/>
          </p:cNvSpPr>
          <p:nvPr userDrawn="1"/>
        </p:nvSpPr>
        <p:spPr bwMode="auto">
          <a:xfrm>
            <a:off x="6652686" y="6237291"/>
            <a:ext cx="453178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Arial" charset="0"/>
              </a:rPr>
              <a:t>connect • communicate • collaborate</a:t>
            </a:r>
          </a:p>
        </p:txBody>
      </p:sp>
    </p:spTree>
    <p:extLst>
      <p:ext uri="{BB962C8B-B14F-4D97-AF65-F5344CB8AC3E}">
        <p14:creationId xmlns:p14="http://schemas.microsoft.com/office/powerpoint/2010/main" val="49632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70A6FA9-B860-6945-A252-B5DB3F49DC9D}" type="datetimeFigureOut">
              <a:rPr lang="en-US" smtClean="0"/>
              <a:t>6/16/2014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2A315C0-0FA0-A84E-A60A-9BF8297A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5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s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59243" y="6273666"/>
            <a:ext cx="1790346" cy="636588"/>
            <a:chOff x="3457577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457577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3713932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759244" y="6492875"/>
            <a:ext cx="179034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bg1"/>
                </a:solidFill>
              </a:rPr>
              <a:t>Organisation</a:t>
            </a:r>
            <a:r>
              <a:rPr lang="en-GB" sz="900" b="1" baseline="0" dirty="0" smtClean="0">
                <a:solidFill>
                  <a:schemeClr val="bg1"/>
                </a:solidFill>
              </a:rPr>
              <a:t> and Structure</a:t>
            </a:r>
            <a:endParaRPr lang="en-GB" sz="900" b="1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6589762" y="6492875"/>
            <a:ext cx="1591604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</a:t>
            </a:r>
            <a:r>
              <a:rPr lang="en-GB" sz="900" baseline="0" dirty="0" smtClean="0">
                <a:solidFill>
                  <a:schemeClr val="tx2"/>
                </a:solidFill>
              </a:rPr>
              <a:t> and </a:t>
            </a:r>
            <a:r>
              <a:rPr lang="en-GB" sz="900" dirty="0" smtClean="0">
                <a:solidFill>
                  <a:schemeClr val="tx2"/>
                </a:solidFill>
              </a:rPr>
              <a:t>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9534269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390249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Tasks</a:t>
            </a:r>
            <a:r>
              <a:rPr lang="en-GB" sz="900" b="0" baseline="0" dirty="0" smtClean="0">
                <a:solidFill>
                  <a:schemeClr val="tx2"/>
                </a:solidFill>
              </a:rPr>
              <a:t> (Services)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63568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685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s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750551" y="6492875"/>
            <a:ext cx="179034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Organisation</a:t>
            </a:r>
            <a:r>
              <a:rPr lang="en-GB" sz="900" b="0" baseline="0" dirty="0" smtClean="0">
                <a:solidFill>
                  <a:schemeClr val="bg1"/>
                </a:solidFill>
              </a:rPr>
              <a:t> and Structure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5" name="Rounded Rectangle 14"/>
          <p:cNvSpPr/>
          <p:nvPr userDrawn="1"/>
        </p:nvSpPr>
        <p:spPr bwMode="auto">
          <a:xfrm>
            <a:off x="6376002" y="6492875"/>
            <a:ext cx="1591604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</a:t>
            </a:r>
            <a:r>
              <a:rPr lang="en-GB" sz="900" baseline="0" dirty="0" smtClean="0">
                <a:solidFill>
                  <a:schemeClr val="tx2"/>
                </a:solidFill>
              </a:rPr>
              <a:t> and </a:t>
            </a:r>
            <a:r>
              <a:rPr lang="en-GB" sz="900" dirty="0" smtClean="0">
                <a:solidFill>
                  <a:schemeClr val="tx2"/>
                </a:solidFill>
              </a:rPr>
              <a:t>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9212067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785357" y="6273800"/>
            <a:ext cx="1346184" cy="636588"/>
            <a:chOff x="3143821" y="6273800"/>
            <a:chExt cx="1346184" cy="636588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3143821" y="6273800"/>
              <a:ext cx="1333500" cy="636588"/>
              <a:chOff x="3457577" y="6273800"/>
              <a:chExt cx="1000125" cy="636588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3457577" y="6442359"/>
                <a:ext cx="1000125" cy="468029"/>
              </a:xfrm>
              <a:prstGeom prst="rect">
                <a:avLst/>
              </a:prstGeom>
              <a:gradFill flip="none" rotWithShape="1">
                <a:gsLst>
                  <a:gs pos="100000">
                    <a:srgbClr val="BFDC00"/>
                  </a:gs>
                  <a:gs pos="0">
                    <a:srgbClr val="004359">
                      <a:alpha val="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5988">
                  <a:defRPr/>
                </a:pPr>
                <a:endParaRPr lang="en-GB" sz="2400" dirty="0">
                  <a:ea typeface="+mn-ea"/>
                  <a:cs typeface="+mn-cs"/>
                </a:endParaRPr>
              </a:p>
            </p:txBody>
          </p:sp>
          <p:sp>
            <p:nvSpPr>
              <p:cNvPr id="12" name="Isosceles Triangle 10"/>
              <p:cNvSpPr>
                <a:spLocks noChangeArrowheads="1"/>
              </p:cNvSpPr>
              <p:nvPr/>
            </p:nvSpPr>
            <p:spPr bwMode="auto">
              <a:xfrm rot="10800000">
                <a:off x="3752852" y="6273800"/>
                <a:ext cx="438150" cy="26513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5988"/>
                <a:endParaRPr lang="en-US" sz="2400" dirty="0"/>
              </a:p>
            </p:txBody>
          </p:sp>
        </p:grpSp>
        <p:sp>
          <p:nvSpPr>
            <p:cNvPr id="23" name="Rounded Rectangle 22"/>
            <p:cNvSpPr/>
            <p:nvPr userDrawn="1"/>
          </p:nvSpPr>
          <p:spPr bwMode="auto">
            <a:xfrm>
              <a:off x="3155636" y="6492875"/>
              <a:ext cx="1334369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900" b="1" dirty="0" smtClean="0">
                  <a:solidFill>
                    <a:schemeClr val="tx2"/>
                  </a:solidFill>
                </a:rPr>
                <a:t>Tasks</a:t>
              </a:r>
              <a:r>
                <a:rPr lang="en-GB" sz="900" b="1" baseline="0" dirty="0" smtClean="0">
                  <a:solidFill>
                    <a:schemeClr val="tx2"/>
                  </a:solidFill>
                </a:rPr>
                <a:t> (Services)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43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665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707006" y="6492875"/>
            <a:ext cx="179034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Organisation</a:t>
            </a:r>
            <a:r>
              <a:rPr lang="en-GB" sz="900" b="0" baseline="0" dirty="0" smtClean="0">
                <a:solidFill>
                  <a:schemeClr val="bg1"/>
                </a:solidFill>
              </a:rPr>
              <a:t> and Structure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6230896" y="6264957"/>
            <a:ext cx="1790273" cy="636588"/>
            <a:chOff x="4103801" y="6264957"/>
            <a:chExt cx="1790273" cy="636588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4156054" y="6264957"/>
              <a:ext cx="1687400" cy="636588"/>
              <a:chOff x="4822895" y="6273800"/>
              <a:chExt cx="1000125" cy="636588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4822895" y="6442359"/>
                <a:ext cx="1000125" cy="468029"/>
              </a:xfrm>
              <a:prstGeom prst="rect">
                <a:avLst/>
              </a:prstGeom>
              <a:gradFill flip="none" rotWithShape="1">
                <a:gsLst>
                  <a:gs pos="100000">
                    <a:srgbClr val="BFDC00"/>
                  </a:gs>
                  <a:gs pos="0">
                    <a:srgbClr val="004359">
                      <a:alpha val="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5988">
                  <a:defRPr/>
                </a:pPr>
                <a:endParaRPr lang="en-GB" sz="2400" dirty="0">
                  <a:ea typeface="+mn-ea"/>
                  <a:cs typeface="+mn-cs"/>
                </a:endParaRPr>
              </a:p>
            </p:txBody>
          </p:sp>
          <p:sp>
            <p:nvSpPr>
              <p:cNvPr id="12" name="Isosceles Triangle 10"/>
              <p:cNvSpPr>
                <a:spLocks noChangeArrowheads="1"/>
              </p:cNvSpPr>
              <p:nvPr/>
            </p:nvSpPr>
            <p:spPr bwMode="auto">
              <a:xfrm rot="10800000">
                <a:off x="5118170" y="6273800"/>
                <a:ext cx="438150" cy="26513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5988"/>
                <a:endParaRPr lang="en-US" sz="2400" dirty="0"/>
              </a:p>
            </p:txBody>
          </p:sp>
        </p:grpSp>
        <p:sp>
          <p:nvSpPr>
            <p:cNvPr id="15" name="Rounded Rectangle 14"/>
            <p:cNvSpPr/>
            <p:nvPr userDrawn="1"/>
          </p:nvSpPr>
          <p:spPr bwMode="auto">
            <a:xfrm>
              <a:off x="4103801" y="6492875"/>
              <a:ext cx="1790273" cy="323850"/>
            </a:xfrm>
            <a:prstGeom prst="roundRect">
              <a:avLst/>
            </a:prstGeom>
            <a:noFill/>
            <a:ln w="3175" cmpd="sng"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900" b="1" dirty="0" smtClean="0">
                  <a:solidFill>
                    <a:schemeClr val="tx2"/>
                  </a:solidFill>
                </a:rPr>
                <a:t>Summary </a:t>
              </a:r>
              <a:r>
                <a:rPr lang="en-GB" sz="900" b="1" baseline="0" dirty="0" smtClean="0">
                  <a:solidFill>
                    <a:schemeClr val="tx2"/>
                  </a:solidFill>
                </a:rPr>
                <a:t> and </a:t>
              </a:r>
              <a:r>
                <a:rPr lang="en-GB" sz="900" b="1" dirty="0" smtClean="0">
                  <a:solidFill>
                    <a:schemeClr val="tx2"/>
                  </a:solidFill>
                </a:rPr>
                <a:t> Next Steps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2" name="Rounded Rectangle 21"/>
          <p:cNvSpPr/>
          <p:nvPr userDrawn="1"/>
        </p:nvSpPr>
        <p:spPr bwMode="auto">
          <a:xfrm>
            <a:off x="9220756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Q&amp;A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3696939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Tasks</a:t>
            </a:r>
            <a:r>
              <a:rPr lang="en-GB" sz="900" b="0" baseline="0" dirty="0" smtClean="0">
                <a:solidFill>
                  <a:schemeClr val="tx2"/>
                </a:solidFill>
              </a:rPr>
              <a:t> (Services)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158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247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5" name="Rounded Rectangle 14"/>
          <p:cNvSpPr/>
          <p:nvPr userDrawn="1"/>
        </p:nvSpPr>
        <p:spPr bwMode="auto">
          <a:xfrm>
            <a:off x="700639" y="6492875"/>
            <a:ext cx="1790345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Organisation</a:t>
            </a:r>
            <a:r>
              <a:rPr lang="en-GB" sz="900" b="0" baseline="0" dirty="0" smtClean="0">
                <a:solidFill>
                  <a:schemeClr val="bg1"/>
                </a:solidFill>
              </a:rPr>
              <a:t> and Structure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6365427" y="6492875"/>
            <a:ext cx="1591604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Summary </a:t>
            </a:r>
            <a:r>
              <a:rPr lang="en-GB" sz="900" baseline="0" dirty="0" smtClean="0">
                <a:solidFill>
                  <a:schemeClr val="tx2"/>
                </a:solidFill>
              </a:rPr>
              <a:t> and </a:t>
            </a:r>
            <a:r>
              <a:rPr lang="en-GB" sz="900" dirty="0" smtClean="0">
                <a:solidFill>
                  <a:schemeClr val="tx2"/>
                </a:solidFill>
              </a:rPr>
              <a:t> Next Steps</a:t>
            </a:r>
            <a:endParaRPr lang="en-GB" sz="900" dirty="0">
              <a:solidFill>
                <a:schemeClr val="tx2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9227067" y="6273800"/>
            <a:ext cx="1355126" cy="636588"/>
            <a:chOff x="9227067" y="6273800"/>
            <a:chExt cx="1355126" cy="636588"/>
          </a:xfrm>
        </p:grpSpPr>
        <p:grpSp>
          <p:nvGrpSpPr>
            <p:cNvPr id="10" name="Group 9"/>
            <p:cNvGrpSpPr/>
            <p:nvPr userDrawn="1"/>
          </p:nvGrpSpPr>
          <p:grpSpPr>
            <a:xfrm>
              <a:off x="9227067" y="6273800"/>
              <a:ext cx="1333503" cy="636588"/>
              <a:chOff x="8651507" y="6273800"/>
              <a:chExt cx="1000125" cy="636588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8651507" y="6442359"/>
                <a:ext cx="1000125" cy="468029"/>
              </a:xfrm>
              <a:prstGeom prst="rect">
                <a:avLst/>
              </a:prstGeom>
              <a:gradFill flip="none" rotWithShape="1">
                <a:gsLst>
                  <a:gs pos="100000">
                    <a:srgbClr val="BFDC00"/>
                  </a:gs>
                  <a:gs pos="0">
                    <a:srgbClr val="004359">
                      <a:alpha val="0"/>
                    </a:srgb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5988">
                  <a:defRPr/>
                </a:pPr>
                <a:endParaRPr lang="en-GB" sz="2400" dirty="0">
                  <a:ea typeface="+mn-ea"/>
                  <a:cs typeface="+mn-cs"/>
                </a:endParaRPr>
              </a:p>
            </p:txBody>
          </p:sp>
          <p:sp>
            <p:nvSpPr>
              <p:cNvPr id="12" name="Isosceles Triangle 10"/>
              <p:cNvSpPr>
                <a:spLocks noChangeArrowheads="1"/>
              </p:cNvSpPr>
              <p:nvPr/>
            </p:nvSpPr>
            <p:spPr bwMode="auto">
              <a:xfrm rot="10800000">
                <a:off x="8934211" y="6273800"/>
                <a:ext cx="438150" cy="26513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5988"/>
                <a:endParaRPr lang="en-US" sz="2400" dirty="0"/>
              </a:p>
            </p:txBody>
          </p:sp>
        </p:grpSp>
        <p:sp>
          <p:nvSpPr>
            <p:cNvPr id="23" name="Rounded Rectangle 22"/>
            <p:cNvSpPr/>
            <p:nvPr userDrawn="1"/>
          </p:nvSpPr>
          <p:spPr bwMode="auto">
            <a:xfrm>
              <a:off x="9238180" y="6492875"/>
              <a:ext cx="1344013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900" b="1" dirty="0" smtClean="0">
                  <a:solidFill>
                    <a:schemeClr val="tx2"/>
                  </a:solidFill>
                </a:rPr>
                <a:t>Q&amp;A</a:t>
              </a:r>
              <a:endParaRPr lang="en-GB" sz="9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4" name="Rounded Rectangle 23"/>
          <p:cNvSpPr/>
          <p:nvPr userDrawn="1"/>
        </p:nvSpPr>
        <p:spPr bwMode="auto">
          <a:xfrm>
            <a:off x="3761021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Tasks</a:t>
            </a:r>
            <a:r>
              <a:rPr lang="en-GB" sz="900" b="0" baseline="0" dirty="0" smtClean="0">
                <a:solidFill>
                  <a:schemeClr val="tx2"/>
                </a:solidFill>
              </a:rPr>
              <a:t> (Services)</a:t>
            </a:r>
            <a:endParaRPr lang="en-GB" sz="9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7360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408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27686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705172" y="6273800"/>
            <a:ext cx="1333503" cy="636588"/>
            <a:chOff x="7510103" y="6273800"/>
            <a:chExt cx="1000125" cy="63658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510103" y="6442359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2" name="Isosceles Triangle 10"/>
            <p:cNvSpPr>
              <a:spLocks noChangeArrowheads="1"/>
            </p:cNvSpPr>
            <p:nvPr/>
          </p:nvSpPr>
          <p:spPr bwMode="auto">
            <a:xfrm rot="10800000">
              <a:off x="7776826" y="6273800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6" name="Rounded Rectangle 15"/>
          <p:cNvSpPr/>
          <p:nvPr userDrawn="1"/>
        </p:nvSpPr>
        <p:spPr bwMode="auto">
          <a:xfrm>
            <a:off x="532827" y="6492875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bg1"/>
                </a:solidFill>
              </a:rPr>
              <a:t>Objectives</a:t>
            </a:r>
            <a:endParaRPr lang="en-GB" sz="900" b="0" dirty="0">
              <a:solidFill>
                <a:schemeClr val="tx2">
                  <a:alpha val="70000"/>
                </a:schemeClr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 bwMode="auto">
          <a:xfrm>
            <a:off x="4103802" y="6492875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Task 2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5894075" y="6492875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Task 3 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617123" y="6492875"/>
            <a:ext cx="1454370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Summary / Next</a:t>
            </a:r>
            <a:r>
              <a:rPr lang="en-GB" sz="900" b="1" baseline="0" dirty="0" smtClean="0">
                <a:solidFill>
                  <a:schemeClr val="tx2"/>
                </a:solidFill>
              </a:rPr>
              <a:t> Steps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9474622" y="6492875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>
                <a:solidFill>
                  <a:schemeClr val="tx2"/>
                </a:solidFill>
              </a:rPr>
              <a:t>Q&amp;A</a:t>
            </a: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2323172" y="6492875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dirty="0" smtClean="0">
                <a:solidFill>
                  <a:schemeClr val="tx2"/>
                </a:solidFill>
              </a:rPr>
              <a:t>Task 1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872319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 userDrawn="1">
          <p15:clr>
            <a:srgbClr val="FBAE40"/>
          </p15:clr>
        </p15:guide>
        <p15:guide id="2" pos="465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1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48942" y="6270818"/>
            <a:ext cx="1576644" cy="636588"/>
            <a:chOff x="-59518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-59518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216880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11" name="Rounded Rectangle 10"/>
          <p:cNvSpPr/>
          <p:nvPr userDrawn="1"/>
        </p:nvSpPr>
        <p:spPr bwMode="auto">
          <a:xfrm>
            <a:off x="740233" y="6477659"/>
            <a:ext cx="156202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dirty="0" smtClean="0">
                <a:solidFill>
                  <a:schemeClr val="tx2"/>
                </a:solidFill>
              </a:rPr>
              <a:t>T1: </a:t>
            </a:r>
            <a:r>
              <a:rPr lang="en-GB" sz="900" b="1" dirty="0" err="1" smtClean="0">
                <a:solidFill>
                  <a:schemeClr val="tx2"/>
                </a:solidFill>
              </a:rPr>
              <a:t>eduPKI</a:t>
            </a:r>
            <a:r>
              <a:rPr lang="en-GB" sz="900" b="1" dirty="0" smtClean="0">
                <a:solidFill>
                  <a:schemeClr val="tx2"/>
                </a:solidFill>
              </a:rPr>
              <a:t> Objectives</a:t>
            </a:r>
            <a:endParaRPr lang="en-GB" sz="900" b="1" dirty="0">
              <a:solidFill>
                <a:schemeClr val="tx2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3584512" y="6477659"/>
            <a:ext cx="2015102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u="none" dirty="0" smtClean="0">
                <a:solidFill>
                  <a:schemeClr val="tx2"/>
                </a:solidFill>
              </a:rPr>
              <a:t>T1: </a:t>
            </a:r>
            <a:r>
              <a:rPr lang="en-GB" sz="900" b="0" u="none" dirty="0" err="1" smtClean="0">
                <a:solidFill>
                  <a:schemeClr val="tx2"/>
                </a:solidFill>
              </a:rPr>
              <a:t>eduPKI</a:t>
            </a:r>
            <a:r>
              <a:rPr lang="en-GB" sz="900" b="0" u="none" dirty="0" smtClean="0">
                <a:solidFill>
                  <a:schemeClr val="tx2"/>
                </a:solidFill>
              </a:rPr>
              <a:t> Achievements</a:t>
            </a:r>
            <a:endParaRPr lang="en-GB" sz="900" b="0" u="non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99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574">
          <p15:clr>
            <a:srgbClr val="FBAE40"/>
          </p15:clr>
        </p15:guide>
        <p15:guide id="3" pos="24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1 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1551" y="1373188"/>
            <a:ext cx="11237113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884017" y="6270818"/>
            <a:ext cx="1547463" cy="636588"/>
            <a:chOff x="1551450" y="6164743"/>
            <a:chExt cx="1000125" cy="636588"/>
          </a:xfrm>
        </p:grpSpPr>
        <p:sp>
          <p:nvSpPr>
            <p:cNvPr id="15" name="Rectangle 14"/>
            <p:cNvSpPr/>
            <p:nvPr/>
          </p:nvSpPr>
          <p:spPr bwMode="auto">
            <a:xfrm>
              <a:off x="1551450" y="6333302"/>
              <a:ext cx="1000125" cy="468029"/>
            </a:xfrm>
            <a:prstGeom prst="rect">
              <a:avLst/>
            </a:prstGeom>
            <a:gradFill flip="none" rotWithShape="1">
              <a:gsLst>
                <a:gs pos="100000">
                  <a:srgbClr val="BFDC00"/>
                </a:gs>
                <a:gs pos="0">
                  <a:srgbClr val="004359">
                    <a:alpha val="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915988">
                <a:defRPr/>
              </a:pPr>
              <a:endParaRPr lang="en-GB" sz="2400" dirty="0">
                <a:ea typeface="+mn-ea"/>
                <a:cs typeface="+mn-cs"/>
              </a:endParaRPr>
            </a:p>
          </p:txBody>
        </p:sp>
        <p:sp>
          <p:nvSpPr>
            <p:cNvPr id="16" name="Isosceles Triangle 10"/>
            <p:cNvSpPr>
              <a:spLocks noChangeArrowheads="1"/>
            </p:cNvSpPr>
            <p:nvPr/>
          </p:nvSpPr>
          <p:spPr bwMode="auto">
            <a:xfrm rot="10800000">
              <a:off x="1866672" y="6164743"/>
              <a:ext cx="438150" cy="26513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5988"/>
              <a:endParaRPr lang="en-US" sz="2400" dirty="0"/>
            </a:p>
          </p:txBody>
        </p:sp>
      </p:grpSp>
      <p:sp>
        <p:nvSpPr>
          <p:cNvPr id="22" name="Rounded Rectangle 21"/>
          <p:cNvSpPr/>
          <p:nvPr userDrawn="1"/>
        </p:nvSpPr>
        <p:spPr bwMode="auto">
          <a:xfrm>
            <a:off x="722803" y="6477659"/>
            <a:ext cx="156202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0" dirty="0" smtClean="0">
                <a:solidFill>
                  <a:schemeClr val="tx2"/>
                </a:solidFill>
              </a:rPr>
              <a:t>T1: </a:t>
            </a:r>
            <a:r>
              <a:rPr lang="en-GB" sz="900" b="0" dirty="0" err="1" smtClean="0">
                <a:solidFill>
                  <a:schemeClr val="tx2"/>
                </a:solidFill>
              </a:rPr>
              <a:t>eduPKI</a:t>
            </a:r>
            <a:r>
              <a:rPr lang="en-GB" sz="900" b="0" dirty="0" smtClean="0">
                <a:solidFill>
                  <a:schemeClr val="tx2"/>
                </a:solidFill>
              </a:rPr>
              <a:t> Objectives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3645463" y="6477659"/>
            <a:ext cx="2015102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900" b="1" u="none" dirty="0" smtClean="0">
                <a:solidFill>
                  <a:schemeClr val="tx2"/>
                </a:solidFill>
              </a:rPr>
              <a:t>T1: </a:t>
            </a:r>
            <a:r>
              <a:rPr lang="en-GB" sz="900" b="1" u="none" dirty="0" err="1" smtClean="0">
                <a:solidFill>
                  <a:schemeClr val="tx2"/>
                </a:solidFill>
              </a:rPr>
              <a:t>eduPKI</a:t>
            </a:r>
            <a:r>
              <a:rPr lang="en-GB" sz="900" b="1" u="none" dirty="0" smtClean="0">
                <a:solidFill>
                  <a:schemeClr val="tx2"/>
                </a:solidFill>
              </a:rPr>
              <a:t> Achievements</a:t>
            </a:r>
            <a:endParaRPr lang="en-GB" sz="900" b="1" u="non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8130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82">
          <p15:clr>
            <a:srgbClr val="FBAE40"/>
          </p15:clr>
        </p15:guide>
        <p15:guide id="2" pos="247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357051" y="1"/>
            <a:ext cx="11521439" cy="854031"/>
          </a:xfrm>
          <a:prstGeom prst="rect">
            <a:avLst/>
          </a:prstGeom>
          <a:solidFill>
            <a:srgbClr val="00435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"/>
            </a:endParaRP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357051" y="17092"/>
            <a:ext cx="11521440" cy="1132439"/>
          </a:xfrm>
          <a:prstGeom prst="roundRect">
            <a:avLst>
              <a:gd name="adj" fmla="val 6809"/>
            </a:avLst>
          </a:prstGeom>
          <a:solidFill>
            <a:srgbClr val="00435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573" y="1373188"/>
            <a:ext cx="1120355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First level bullet</a:t>
            </a:r>
          </a:p>
          <a:p>
            <a:pPr lvl="1"/>
            <a:r>
              <a:rPr lang="en-US" dirty="0" smtClean="0"/>
              <a:t>Second level bullet &lt;do not use further levels else your message is too complicated&gt;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Subtitle to be 5 words or less</a:t>
            </a:r>
          </a:p>
          <a:p>
            <a:pPr lvl="1"/>
            <a:r>
              <a:rPr lang="en-US" dirty="0" smtClean="0"/>
              <a:t>To be a key message or “take away” 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20371" y="19376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6443663"/>
            <a:ext cx="12204701" cy="431800"/>
          </a:xfrm>
          <a:prstGeom prst="rect">
            <a:avLst/>
          </a:prstGeom>
          <a:solidFill>
            <a:srgbClr val="00435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5988">
              <a:defRPr/>
            </a:pPr>
            <a:endParaRPr lang="en-GB" sz="2400" dirty="0">
              <a:latin typeface="Gill Sans"/>
              <a:ea typeface="+mn-ea"/>
              <a:cs typeface="+mn-cs"/>
            </a:endParaRPr>
          </a:p>
        </p:txBody>
      </p:sp>
      <p:sp>
        <p:nvSpPr>
          <p:cNvPr id="17" name="Rectangle 8"/>
          <p:cNvSpPr txBox="1">
            <a:spLocks noChangeArrowheads="1"/>
          </p:cNvSpPr>
          <p:nvPr userDrawn="1"/>
        </p:nvSpPr>
        <p:spPr bwMode="auto">
          <a:xfrm>
            <a:off x="11472333" y="6522720"/>
            <a:ext cx="620184" cy="33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0" tIns="45716" rIns="91430" bIns="45716"/>
          <a:lstStyle>
            <a:lvl1pPr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r">
              <a:defRPr/>
            </a:pPr>
            <a:fld id="{623B38DB-8918-1446-A3F1-8DFBEC5289EB}" type="slidenum">
              <a:rPr lang="en-GB" sz="1200" smtClean="0">
                <a:solidFill>
                  <a:srgbClr val="FFFF00"/>
                </a:solidFill>
                <a:latin typeface="Gill Sans"/>
              </a:rPr>
              <a:pPr algn="r">
                <a:defRPr/>
              </a:pPr>
              <a:t>‹#›</a:t>
            </a:fld>
            <a:endParaRPr lang="en-GB" sz="1200" dirty="0" smtClean="0">
              <a:solidFill>
                <a:srgbClr val="FFFF00"/>
              </a:solidFill>
              <a:latin typeface="Gill Sans"/>
            </a:endParaRP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9544600" y="165950"/>
            <a:ext cx="2464525" cy="883389"/>
            <a:chOff x="9544600" y="165950"/>
            <a:chExt cx="2464525" cy="883389"/>
          </a:xfrm>
        </p:grpSpPr>
        <p:sp>
          <p:nvSpPr>
            <p:cNvPr id="19" name="Text Box 9"/>
            <p:cNvSpPr txBox="1">
              <a:spLocks noChangeArrowheads="1"/>
            </p:cNvSpPr>
            <p:nvPr/>
          </p:nvSpPr>
          <p:spPr bwMode="auto">
            <a:xfrm>
              <a:off x="9544600" y="836614"/>
              <a:ext cx="2464525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2309" tIns="41154" rIns="82309" bIns="41154">
              <a:spAutoFit/>
            </a:bodyPr>
            <a:lstStyle>
              <a:lvl1pPr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1pPr>
              <a:lvl2pPr marL="742950" indent="-28575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2pPr>
              <a:lvl3pPr marL="11430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3pPr>
              <a:lvl4pPr marL="16002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4pPr>
              <a:lvl5pPr marL="2057400" indent="-228600" defTabSz="823913"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5pPr>
              <a:lvl6pPr marL="25146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6pPr>
              <a:lvl7pPr marL="29718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7pPr>
              <a:lvl8pPr marL="34290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8pPr>
              <a:lvl9pPr marL="3886200" indent="-228600" defTabSz="8239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MS PGothic" charset="0"/>
                  <a:cs typeface="MS PGothic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GB" sz="800" dirty="0" smtClean="0">
                  <a:solidFill>
                    <a:schemeClr val="bg1"/>
                  </a:solidFill>
                  <a:latin typeface="Gill Sans"/>
                </a:rPr>
                <a:t>connect • communicate • collaborate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416" y="165950"/>
              <a:ext cx="1630552" cy="64483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9" r:id="rId2"/>
    <p:sldLayoutId id="2147483922" r:id="rId3"/>
    <p:sldLayoutId id="2147483915" r:id="rId4"/>
    <p:sldLayoutId id="2147483916" r:id="rId5"/>
    <p:sldLayoutId id="2147483917" r:id="rId6"/>
    <p:sldLayoutId id="2147483882" r:id="rId7"/>
    <p:sldLayoutId id="2147483900" r:id="rId8"/>
    <p:sldLayoutId id="2147483919" r:id="rId9"/>
    <p:sldLayoutId id="2147483923" r:id="rId10"/>
    <p:sldLayoutId id="2147483925" r:id="rId11"/>
    <p:sldLayoutId id="2147483927" r:id="rId12"/>
    <p:sldLayoutId id="2147483924" r:id="rId13"/>
    <p:sldLayoutId id="2147483926" r:id="rId14"/>
    <p:sldLayoutId id="2147483928" r:id="rId15"/>
    <p:sldLayoutId id="2147483932" r:id="rId16"/>
    <p:sldLayoutId id="2147483933" r:id="rId17"/>
    <p:sldLayoutId id="2147483934" r:id="rId18"/>
    <p:sldLayoutId id="2147483936" r:id="rId19"/>
    <p:sldLayoutId id="2147483937" r:id="rId20"/>
    <p:sldLayoutId id="2147483883" r:id="rId21"/>
    <p:sldLayoutId id="2147483938" r:id="rId2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40000"/>
        <a:buFont typeface="Arial" panose="020B0604020202020204" pitchFamily="34" charset="0"/>
        <a:buChar char="•"/>
        <a:defRPr sz="2000">
          <a:solidFill>
            <a:schemeClr val="tx1"/>
          </a:solidFill>
          <a:latin typeface="Gill Sans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–"/>
        <a:defRPr sz="2000">
          <a:solidFill>
            <a:schemeClr val="tx1"/>
          </a:solidFill>
          <a:latin typeface="Gill Sans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5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7375280" y="1579599"/>
            <a:ext cx="3905250" cy="60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/>
            <a:r>
              <a:rPr lang="en-GB" sz="2800" b="1" dirty="0" smtClean="0">
                <a:solidFill>
                  <a:schemeClr val="bg1"/>
                </a:solidFill>
                <a:latin typeface="+mj-lt"/>
                <a:cs typeface="Gill Sans"/>
              </a:rPr>
              <a:t>Trust &amp; Identity</a:t>
            </a:r>
            <a:endParaRPr lang="en-US" sz="2800" b="1" dirty="0">
              <a:solidFill>
                <a:schemeClr val="bg1"/>
              </a:solidFill>
              <a:latin typeface="+mj-lt"/>
              <a:cs typeface="Gill Sans"/>
            </a:endParaRP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8064503" y="244475"/>
            <a:ext cx="19351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8064503" y="244475"/>
            <a:ext cx="1865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7678862" y="4778375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j-lt"/>
                <a:cs typeface="Gill Sans"/>
              </a:rPr>
              <a:t>EC meets G</a:t>
            </a:r>
            <a:r>
              <a:rPr lang="en-US" sz="18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ÉANT</a:t>
            </a: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j-lt"/>
                <a:cs typeface="Gill Sans"/>
              </a:rPr>
              <a:t>19 June 2014</a:t>
            </a: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j-lt"/>
                <a:cs typeface="Gill Sans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84530" y="2088300"/>
            <a:ext cx="6096000" cy="12434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1" hangingPunct="1">
              <a:spcBef>
                <a:spcPct val="20000"/>
              </a:spcBef>
              <a:buClr>
                <a:srgbClr val="074359"/>
              </a:buClr>
              <a:buSzPct val="140000"/>
            </a:pPr>
            <a:r>
              <a:rPr lang="en-US" sz="2200" kern="0" dirty="0">
                <a:solidFill>
                  <a:srgbClr val="FFFFFF"/>
                </a:solidFill>
                <a:latin typeface="+mj-lt"/>
              </a:rPr>
              <a:t>Valter </a:t>
            </a:r>
            <a:r>
              <a:rPr lang="en-US" sz="2200" kern="0" dirty="0" smtClean="0">
                <a:solidFill>
                  <a:srgbClr val="FFFFFF"/>
                </a:solidFill>
                <a:latin typeface="+mj-lt"/>
              </a:rPr>
              <a:t>Nordh, NORDUnet</a:t>
            </a:r>
          </a:p>
          <a:p>
            <a:pPr lvl="0" algn="r" eaLnBrk="1" hangingPunct="1">
              <a:spcBef>
                <a:spcPct val="20000"/>
              </a:spcBef>
              <a:buClr>
                <a:srgbClr val="074359"/>
              </a:buClr>
              <a:buSzPct val="140000"/>
            </a:pP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Federation as a Service Task Leader</a:t>
            </a:r>
          </a:p>
          <a:p>
            <a:pPr lvl="0" algn="r" eaLnBrk="1" hangingPunct="1">
              <a:spcBef>
                <a:spcPct val="20000"/>
              </a:spcBef>
              <a:buClr>
                <a:srgbClr val="074359"/>
              </a:buClr>
              <a:buSzPct val="140000"/>
            </a:pP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Trust </a:t>
            </a: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&amp; Identity </a:t>
            </a: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Committee Member</a:t>
            </a:r>
            <a:endParaRPr lang="en-US" sz="2200" i="1" kern="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910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+mn-lt"/>
                <a:cs typeface="Gill Sans Light"/>
              </a:rPr>
              <a:t/>
            </a:r>
            <a:br>
              <a:rPr lang="en-GB" b="0" dirty="0">
                <a:latin typeface="+mn-lt"/>
                <a:cs typeface="Gill Sans Light"/>
              </a:rPr>
            </a:br>
            <a:endParaRPr lang="en-GB" b="0" dirty="0">
              <a:latin typeface="+mn-lt"/>
              <a:cs typeface="Gill Sans Light"/>
            </a:endParaRPr>
          </a:p>
        </p:txBody>
      </p:sp>
      <p:sp>
        <p:nvSpPr>
          <p:cNvPr id="16" name="Rounded Rectangle 4"/>
          <p:cNvSpPr/>
          <p:nvPr/>
        </p:nvSpPr>
        <p:spPr>
          <a:xfrm>
            <a:off x="-463655" y="3210000"/>
            <a:ext cx="2330736" cy="928902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noProof="0" dirty="0" smtClean="0">
                <a:solidFill>
                  <a:schemeClr val="bg1"/>
                </a:solidFill>
                <a:cs typeface="Gill Sans Light"/>
              </a:rPr>
              <a:t>Task 2</a:t>
            </a:r>
            <a:endParaRPr lang="en-GB" kern="1200" noProof="0" dirty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24" name="Rounded Rectangle 4"/>
          <p:cNvSpPr/>
          <p:nvPr/>
        </p:nvSpPr>
        <p:spPr>
          <a:xfrm>
            <a:off x="-463655" y="4867904"/>
            <a:ext cx="2330736" cy="928902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noProof="0" dirty="0" smtClean="0">
                <a:solidFill>
                  <a:schemeClr val="bg1"/>
                </a:solidFill>
                <a:cs typeface="Gill Sans Light"/>
              </a:rPr>
              <a:t>Task 3</a:t>
            </a:r>
            <a:endParaRPr lang="en-GB" kern="1200" noProof="0" dirty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28" name="Title 3"/>
          <p:cNvSpPr txBox="1">
            <a:spLocks/>
          </p:cNvSpPr>
          <p:nvPr/>
        </p:nvSpPr>
        <p:spPr bwMode="auto">
          <a:xfrm>
            <a:off x="518501" y="179010"/>
            <a:ext cx="1084340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latin typeface="+mn-lt"/>
                <a:cs typeface="Gill Sans Light"/>
              </a:rPr>
              <a:t>About eduroam </a:t>
            </a:r>
            <a:r>
              <a:rPr lang="en-GB" b="0" dirty="0">
                <a:latin typeface="+mn-lt"/>
                <a:cs typeface="Gill Sans Light"/>
              </a:rPr>
              <a:t/>
            </a:r>
            <a:br>
              <a:rPr lang="en-GB" b="0" dirty="0">
                <a:latin typeface="+mn-lt"/>
                <a:cs typeface="Gill Sans Light"/>
              </a:rPr>
            </a:br>
            <a:endParaRPr lang="en-GB" sz="2400" b="0" kern="0" dirty="0">
              <a:latin typeface="+mn-l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5398" y="1408052"/>
            <a:ext cx="6111661" cy="4842456"/>
          </a:xfrm>
          <a:prstGeom prst="rect">
            <a:avLst/>
          </a:prstGeom>
          <a:noFill/>
        </p:spPr>
      </p:sp>
      <p:sp>
        <p:nvSpPr>
          <p:cNvPr id="8" name="Rectangle 7"/>
          <p:cNvSpPr/>
          <p:nvPr/>
        </p:nvSpPr>
        <p:spPr>
          <a:xfrm>
            <a:off x="385825" y="1409017"/>
            <a:ext cx="6111661" cy="998042"/>
          </a:xfrm>
          <a:prstGeom prst="rect">
            <a:avLst/>
          </a:prstGeom>
          <a:solidFill>
            <a:schemeClr val="bg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6869" tIns="136869" rIns="136869" bIns="1368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bg1"/>
                </a:solidFill>
                <a:cs typeface="Gill Sans Light"/>
              </a:rPr>
              <a:t>Secure, consistent roaming access service</a:t>
            </a:r>
            <a:endParaRPr lang="en-GB" kern="1200" dirty="0">
              <a:cs typeface="Gill Sans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5825" y="2634268"/>
            <a:ext cx="6111661" cy="993457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6869" tIns="136869" rIns="136869" bIns="1368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bg1"/>
                </a:solidFill>
                <a:cs typeface="Gill Sans Light"/>
              </a:rPr>
              <a:t>Home organisation does authentication, roaming organisation does authorisation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5825" y="3859520"/>
            <a:ext cx="6111661" cy="988871"/>
          </a:xfrm>
          <a:prstGeom prst="rect">
            <a:avLst/>
          </a:prstGeom>
          <a:solidFill>
            <a:schemeClr val="bg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6869" tIns="136869" rIns="136869" bIns="1368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bg1"/>
                </a:solidFill>
                <a:cs typeface="Gill Sans Light"/>
              </a:rPr>
              <a:t>GÉANT operates European eduroam infrastructure</a:t>
            </a:r>
          </a:p>
        </p:txBody>
      </p:sp>
      <p:pic>
        <p:nvPicPr>
          <p:cNvPr id="9" name="Picture Placeholder 7" descr="eduroamtrans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7239000" y="953245"/>
            <a:ext cx="4599063" cy="344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74939" y="5082349"/>
            <a:ext cx="6111661" cy="988871"/>
          </a:xfrm>
          <a:prstGeom prst="rect">
            <a:avLst/>
          </a:prstGeom>
          <a:solidFill>
            <a:schemeClr val="bg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6869" tIns="136869" rIns="136869" bIns="13686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bg1"/>
                </a:solidFill>
                <a:cs typeface="Gill Sans Light"/>
              </a:rPr>
              <a:t>GÉANT delivers service development to enhance usability, support </a:t>
            </a:r>
            <a:r>
              <a:rPr lang="en-GB" kern="1200" dirty="0" err="1" smtClean="0">
                <a:solidFill>
                  <a:schemeClr val="bg1"/>
                </a:solidFill>
                <a:cs typeface="Gill Sans Light"/>
              </a:rPr>
              <a:t>takeup</a:t>
            </a:r>
            <a:endParaRPr lang="en-GB" kern="1200" dirty="0" smtClean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6429" y="4045857"/>
            <a:ext cx="482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+mn-lt"/>
                <a:cs typeface="Gill Sans"/>
              </a:rPr>
              <a:t>“Open your laptop and be online”</a:t>
            </a:r>
            <a:endParaRPr lang="en-GB" sz="3200" dirty="0">
              <a:latin typeface="+mn-lt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5804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657284" y="160287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Gill Sans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9pPr>
          </a:lstStyle>
          <a:p>
            <a:endParaRPr lang="en-GB" sz="2400" b="0" i="1" dirty="0">
              <a:latin typeface="+mn-lt"/>
              <a:cs typeface="Gill Sans Light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915491" y="1373188"/>
            <a:ext cx="5932889" cy="1201280"/>
          </a:xfrm>
          <a:solidFill>
            <a:schemeClr val="accent1"/>
          </a:solidFill>
        </p:spPr>
        <p:txBody>
          <a:bodyPr anchor="ctr" anchorCtr="0"/>
          <a:lstStyle/>
          <a:p>
            <a:pPr marL="0" indent="0" algn="ctr">
              <a:buNone/>
              <a:defRPr/>
            </a:pPr>
            <a:r>
              <a:rPr lang="en-US" sz="2200" dirty="0" smtClean="0">
                <a:solidFill>
                  <a:schemeClr val="bg1"/>
                </a:solidFill>
                <a:latin typeface="+mn-lt"/>
                <a:cs typeface="Gill Sans Light"/>
              </a:rPr>
              <a:t>Almost 70 countries worldwide, 44 in Europe</a:t>
            </a:r>
          </a:p>
          <a:p>
            <a:pPr marL="0" indent="0" algn="ctr">
              <a:buNone/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cs typeface="Gill Sans Light"/>
              </a:rPr>
              <a:t>Over  9300 eduroam service locations in </a:t>
            </a:r>
            <a:r>
              <a:rPr lang="en-US" sz="2200" dirty="0" smtClean="0">
                <a:solidFill>
                  <a:schemeClr val="bg1"/>
                </a:solidFill>
                <a:latin typeface="+mn-lt"/>
                <a:cs typeface="Gill Sans Light"/>
              </a:rPr>
              <a:t>Europe</a:t>
            </a:r>
            <a:endParaRPr lang="en-US" sz="2200" dirty="0">
              <a:solidFill>
                <a:schemeClr val="bg1"/>
              </a:solidFill>
              <a:latin typeface="+mn-lt"/>
              <a:cs typeface="Gill Sans Ligh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012213"/>
              </p:ext>
            </p:extLst>
          </p:nvPr>
        </p:nvGraphicFramePr>
        <p:xfrm>
          <a:off x="5931453" y="3050551"/>
          <a:ext cx="5946939" cy="320874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98147"/>
                <a:gridCol w="1666479"/>
                <a:gridCol w="1982313"/>
              </a:tblGrid>
              <a:tr h="337998">
                <a:tc>
                  <a:txBody>
                    <a:bodyPr/>
                    <a:lstStyle/>
                    <a:p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KPI</a:t>
                      </a:r>
                      <a:endParaRPr lang="en-GB" b="0" i="0" dirty="0">
                        <a:latin typeface="+mn-lt"/>
                        <a:cs typeface="Gill Sans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Target</a:t>
                      </a:r>
                      <a:endParaRPr lang="en-GB" b="0" i="0" dirty="0">
                        <a:latin typeface="+mn-lt"/>
                        <a:cs typeface="Gill Sans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Achieved</a:t>
                      </a:r>
                      <a:endParaRPr lang="en-GB" b="0" i="0" dirty="0">
                        <a:latin typeface="+mn-lt"/>
                        <a:cs typeface="Gill Sans Light"/>
                      </a:endParaRPr>
                    </a:p>
                  </a:txBody>
                  <a:tcPr/>
                </a:tc>
              </a:tr>
              <a:tr h="844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74359"/>
                          </a:solidFill>
                          <a:effectLst/>
                          <a:latin typeface="+mn-lt"/>
                          <a:cs typeface="Gill Sans Light"/>
                        </a:rPr>
                        <a:t>Successful national authentications per month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56</a:t>
                      </a:r>
                      <a:r>
                        <a:rPr lang="en-GB" b="0" i="0" baseline="0" dirty="0" smtClean="0">
                          <a:latin typeface="+mn-lt"/>
                          <a:cs typeface="Gill Sans Light"/>
                        </a:rPr>
                        <a:t> </a:t>
                      </a:r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000</a:t>
                      </a:r>
                      <a:r>
                        <a:rPr lang="en-GB" b="0" i="0" baseline="0" dirty="0" smtClean="0">
                          <a:latin typeface="+mn-lt"/>
                          <a:cs typeface="Gill Sans Light"/>
                        </a:rPr>
                        <a:t> </a:t>
                      </a:r>
                      <a:r>
                        <a:rPr lang="en-GB" b="0" i="0" dirty="0" smtClean="0">
                          <a:latin typeface="+mn-lt"/>
                          <a:cs typeface="Gill Sans Light"/>
                        </a:rPr>
                        <a:t>000</a:t>
                      </a:r>
                      <a:endParaRPr lang="en-GB" b="0" i="0" dirty="0">
                        <a:latin typeface="+mn-lt"/>
                        <a:cs typeface="Gill Sans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Gill Sans Light"/>
                        </a:rPr>
                        <a:t>89</a:t>
                      </a:r>
                      <a:r>
                        <a:rPr lang="en-GB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Gill Sans Light"/>
                        </a:rPr>
                        <a:t>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Gill Sans Light"/>
                        </a:rPr>
                        <a:t>545</a:t>
                      </a:r>
                      <a:r>
                        <a:rPr lang="en-GB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Gill Sans Light"/>
                        </a:rPr>
                        <a:t> 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Gill Sans Light"/>
                        </a:rPr>
                        <a:t>802</a:t>
                      </a:r>
                      <a:r>
                        <a:rPr lang="en-US" b="0" i="0" dirty="0" smtClean="0">
                          <a:effectLst/>
                          <a:latin typeface="+mn-lt"/>
                          <a:cs typeface="Gill Sans Light"/>
                        </a:rPr>
                        <a:t> </a:t>
                      </a:r>
                      <a:endParaRPr lang="en-GB" b="0" i="0" dirty="0">
                        <a:latin typeface="+mn-lt"/>
                        <a:cs typeface="Gill Sans Light"/>
                      </a:endParaRPr>
                    </a:p>
                  </a:txBody>
                  <a:tcPr anchor="ctr"/>
                </a:tc>
              </a:tr>
              <a:tr h="1098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74359"/>
                          </a:solidFill>
                          <a:effectLst/>
                          <a:latin typeface="+mn-lt"/>
                          <a:cs typeface="Gill Sans Light"/>
                        </a:rPr>
                        <a:t>Successful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74359"/>
                          </a:solidFill>
                          <a:effectLst/>
                          <a:latin typeface="+mn-lt"/>
                          <a:cs typeface="Gill Sans Light"/>
                        </a:rPr>
                        <a:t>international authentications per month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74359"/>
                        </a:solidFill>
                        <a:effectLst/>
                        <a:latin typeface="+mn-lt"/>
                        <a:cs typeface="Gill Sans Ligh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8</a:t>
                      </a:r>
                      <a:r>
                        <a:rPr lang="en-GB" sz="1800" b="0" i="0" baseline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 </a:t>
                      </a: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000</a:t>
                      </a:r>
                      <a:r>
                        <a:rPr lang="en-GB" sz="1800" b="0" i="0" baseline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 </a:t>
                      </a: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000</a:t>
                      </a:r>
                      <a:endParaRPr lang="en-US" sz="1800" b="0" i="0" dirty="0">
                        <a:effectLst/>
                        <a:latin typeface="+mn-lt"/>
                        <a:ea typeface="Batang"/>
                        <a:cs typeface="Gill Sans Ligh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17</a:t>
                      </a:r>
                      <a:r>
                        <a:rPr lang="en-GB" sz="1800" b="0" i="0" baseline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 </a:t>
                      </a: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576</a:t>
                      </a:r>
                      <a:r>
                        <a:rPr lang="en-GB" sz="1800" b="0" i="0" baseline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 </a:t>
                      </a:r>
                      <a:r>
                        <a:rPr lang="en-GB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920</a:t>
                      </a:r>
                      <a:endParaRPr lang="en-US" sz="1800" b="0" i="0" dirty="0">
                        <a:effectLst/>
                        <a:latin typeface="+mn-lt"/>
                        <a:ea typeface="Batang"/>
                        <a:cs typeface="Gill Sans Light"/>
                      </a:endParaRPr>
                    </a:p>
                  </a:txBody>
                  <a:tcPr marL="68580" marR="68580" marT="0" marB="0" anchor="ctr"/>
                </a:tc>
              </a:tr>
              <a:tr h="7398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74359"/>
                          </a:solidFill>
                          <a:effectLst/>
                          <a:latin typeface="+mn-lt"/>
                          <a:cs typeface="Gill Sans Light"/>
                        </a:rPr>
                        <a:t>ETLRS Uptime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en-US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99%</a:t>
                      </a:r>
                      <a:endParaRPr lang="en-US" sz="1800" b="0" i="0" dirty="0">
                        <a:effectLst/>
                        <a:latin typeface="+mn-lt"/>
                        <a:ea typeface="Batang"/>
                        <a:cs typeface="Gill Sans Ligh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dirty="0" smtClean="0">
                          <a:effectLst/>
                          <a:latin typeface="+mn-lt"/>
                          <a:ea typeface="Batang"/>
                          <a:cs typeface="Gill Sans Light"/>
                        </a:rPr>
                        <a:t>&gt;99%</a:t>
                      </a:r>
                      <a:endParaRPr lang="en-US" sz="1800" b="0" i="0" dirty="0">
                        <a:effectLst/>
                        <a:latin typeface="+mn-lt"/>
                        <a:ea typeface="Batang"/>
                        <a:cs typeface="Gill Sans Ligh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" name="Picture 9" descr="Technik_Geräte_Icon_laptop_vor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185" y="2751512"/>
            <a:ext cx="4103784" cy="3491473"/>
          </a:xfrm>
          <a:prstGeom prst="rect">
            <a:avLst/>
          </a:prstGeom>
        </p:spPr>
      </p:pic>
      <p:pic>
        <p:nvPicPr>
          <p:cNvPr id="11" name="Picture 10" descr="Technik_Geräte_Icon_Ipa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70" y="1315278"/>
            <a:ext cx="1998123" cy="2599500"/>
          </a:xfrm>
          <a:prstGeom prst="rect">
            <a:avLst/>
          </a:prstGeom>
        </p:spPr>
      </p:pic>
      <p:sp>
        <p:nvSpPr>
          <p:cNvPr id="13" name="Title 3"/>
          <p:cNvSpPr txBox="1">
            <a:spLocks/>
          </p:cNvSpPr>
          <p:nvPr/>
        </p:nvSpPr>
        <p:spPr bwMode="auto">
          <a:xfrm>
            <a:off x="501103" y="156557"/>
            <a:ext cx="10843405" cy="92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>
                <a:latin typeface="+mn-lt"/>
                <a:cs typeface="Gill Sans Light"/>
              </a:rPr>
              <a:t>e</a:t>
            </a:r>
            <a:r>
              <a:rPr lang="en-GB" dirty="0" smtClean="0">
                <a:latin typeface="+mn-lt"/>
                <a:cs typeface="Gill Sans Light"/>
              </a:rPr>
              <a:t>duroam Service Delivery </a:t>
            </a:r>
            <a:r>
              <a:rPr lang="en-GB" b="0" dirty="0">
                <a:latin typeface="+mn-lt"/>
                <a:cs typeface="Gill Sans Light"/>
              </a:rPr>
              <a:t/>
            </a:r>
            <a:br>
              <a:rPr lang="en-GB" b="0" dirty="0">
                <a:latin typeface="+mn-lt"/>
                <a:cs typeface="Gill Sans Light"/>
              </a:rPr>
            </a:br>
            <a:endParaRPr lang="en-GB" sz="2400" b="0" kern="0" dirty="0">
              <a:latin typeface="+mn-l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7038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9759" y="1738483"/>
            <a:ext cx="5497927" cy="835984"/>
          </a:xfrm>
          <a:solidFill>
            <a:schemeClr val="bg2"/>
          </a:solidFill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  <a:latin typeface="+mn-lt"/>
              </a:rPr>
              <a:t>CAT (configuration assistant tool)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launched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on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25 March 2013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  <a:cs typeface="Gill Sans Light"/>
              </a:rPr>
              <a:t>e</a:t>
            </a:r>
            <a:r>
              <a:rPr lang="en-GB" dirty="0" smtClean="0">
                <a:latin typeface="+mn-lt"/>
                <a:cs typeface="Gill Sans Light"/>
              </a:rPr>
              <a:t>duroam Service Innovations</a:t>
            </a:r>
            <a:br>
              <a:rPr lang="en-GB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Making eduroam even easier to use</a:t>
            </a:r>
            <a:endParaRPr lang="en-GB" sz="2400" b="0" i="1" dirty="0">
              <a:latin typeface="+mn-lt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240" y="2872482"/>
            <a:ext cx="5562673" cy="707886"/>
          </a:xfrm>
          <a:prstGeom prst="rect">
            <a:avLst/>
          </a:prstGeom>
          <a:solidFill>
            <a:srgbClr val="0D8B9F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000" dirty="0" smtClean="0">
                <a:solidFill>
                  <a:srgbClr val="FFFFFF"/>
                </a:solidFill>
                <a:latin typeface="+mn-lt"/>
                <a:cs typeface="Gill Sans"/>
              </a:rPr>
              <a:t>577 </a:t>
            </a:r>
            <a:r>
              <a:rPr lang="en-GB" sz="2000" dirty="0">
                <a:solidFill>
                  <a:srgbClr val="FFFFFF"/>
                </a:solidFill>
                <a:latin typeface="+mn-lt"/>
                <a:cs typeface="Gill Sans"/>
              </a:rPr>
              <a:t>IdP registered </a:t>
            </a:r>
            <a:endParaRPr lang="en-GB" sz="2000" dirty="0" smtClean="0">
              <a:solidFill>
                <a:srgbClr val="FFFFFF"/>
              </a:solidFill>
              <a:latin typeface="+mn-lt"/>
              <a:cs typeface="Gill Sans"/>
            </a:endParaRPr>
          </a:p>
          <a:p>
            <a:pPr marL="0" indent="0" algn="ctr">
              <a:buNone/>
            </a:pPr>
            <a:r>
              <a:rPr lang="en-GB" sz="2000" dirty="0" smtClean="0">
                <a:solidFill>
                  <a:srgbClr val="FFFFFF"/>
                </a:solidFill>
                <a:latin typeface="+mn-lt"/>
                <a:cs typeface="Gill Sans"/>
              </a:rPr>
              <a:t>(</a:t>
            </a:r>
            <a:r>
              <a:rPr lang="en-GB" sz="2000" dirty="0">
                <a:solidFill>
                  <a:srgbClr val="FFFFFF"/>
                </a:solidFill>
                <a:latin typeface="+mn-lt"/>
                <a:cs typeface="Gill Sans"/>
              </a:rPr>
              <a:t>432 fully configured) </a:t>
            </a:r>
          </a:p>
        </p:txBody>
      </p:sp>
      <p:sp>
        <p:nvSpPr>
          <p:cNvPr id="7" name="Rectangle 6"/>
          <p:cNvSpPr/>
          <p:nvPr/>
        </p:nvSpPr>
        <p:spPr>
          <a:xfrm>
            <a:off x="418145" y="3845913"/>
            <a:ext cx="5575256" cy="707886"/>
          </a:xfrm>
          <a:prstGeom prst="rect">
            <a:avLst/>
          </a:prstGeom>
          <a:solidFill>
            <a:srgbClr val="0D8B9F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rgbClr val="FFFFFF"/>
                </a:solidFill>
                <a:latin typeface="+mn-lt"/>
                <a:cs typeface="Gill Sans"/>
              </a:rPr>
              <a:t>2900 admin </a:t>
            </a:r>
            <a:r>
              <a:rPr lang="en-GB" sz="2000" dirty="0" smtClean="0">
                <a:solidFill>
                  <a:srgbClr val="FFFFFF"/>
                </a:solidFill>
                <a:latin typeface="+mn-lt"/>
                <a:cs typeface="Gill Sans"/>
              </a:rPr>
              <a:t>downloads </a:t>
            </a:r>
            <a:r>
              <a:rPr lang="en-GB" sz="2000" smtClean="0">
                <a:solidFill>
                  <a:srgbClr val="FFFFFF"/>
                </a:solidFill>
                <a:latin typeface="+mn-lt"/>
                <a:cs typeface="Gill Sans"/>
              </a:rPr>
              <a:t>and c500,000 end</a:t>
            </a:r>
            <a:r>
              <a:rPr lang="en-GB" sz="2000" dirty="0" smtClean="0">
                <a:solidFill>
                  <a:srgbClr val="FFFFFF"/>
                </a:solidFill>
                <a:latin typeface="+mn-lt"/>
                <a:cs typeface="Gill Sans"/>
              </a:rPr>
              <a:t>-user downloads of profiles</a:t>
            </a:r>
            <a:endParaRPr lang="en-GB" sz="2000" dirty="0">
              <a:solidFill>
                <a:srgbClr val="FFFFFF"/>
              </a:solidFill>
              <a:latin typeface="+mn-lt"/>
              <a:cs typeface="Gill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01" y="4819330"/>
            <a:ext cx="5516211" cy="707886"/>
          </a:xfrm>
          <a:prstGeom prst="rect">
            <a:avLst/>
          </a:prstGeom>
          <a:solidFill>
            <a:srgbClr val="0D8B9F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000" dirty="0">
                <a:solidFill>
                  <a:srgbClr val="FFFFFF"/>
                </a:solidFill>
                <a:latin typeface="+mn-lt"/>
                <a:cs typeface="Gill Sans"/>
              </a:rPr>
              <a:t>Apple iOS and MS Windows 7 together </a:t>
            </a:r>
            <a:r>
              <a:rPr lang="en-GB" sz="2000" dirty="0" smtClean="0">
                <a:solidFill>
                  <a:srgbClr val="FFFFFF"/>
                </a:solidFill>
                <a:latin typeface="+mn-lt"/>
                <a:cs typeface="Gill Sans"/>
              </a:rPr>
              <a:t>make up </a:t>
            </a:r>
            <a:r>
              <a:rPr lang="en-GB" sz="2000" dirty="0">
                <a:solidFill>
                  <a:srgbClr val="FFFFFF"/>
                </a:solidFill>
                <a:latin typeface="+mn-lt"/>
                <a:cs typeface="Gill Sans"/>
              </a:rPr>
              <a:t>over 50% of all downloads</a:t>
            </a:r>
            <a:r>
              <a:rPr lang="en-US" sz="2000" dirty="0">
                <a:solidFill>
                  <a:srgbClr val="FFFFFF"/>
                </a:solidFill>
                <a:latin typeface="+mn-lt"/>
                <a:cs typeface="Gill Sans"/>
              </a:rPr>
              <a:t> </a:t>
            </a:r>
            <a:endParaRPr lang="en-GB" sz="2000" dirty="0">
              <a:solidFill>
                <a:srgbClr val="FFFFFF"/>
              </a:solidFill>
              <a:latin typeface="+mn-lt"/>
              <a:cs typeface="Gill San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322106" y="1244312"/>
            <a:ext cx="6782778" cy="5087084"/>
            <a:chOff x="347407" y="1160401"/>
            <a:chExt cx="6782778" cy="50870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07" y="1160401"/>
              <a:ext cx="6782778" cy="5087084"/>
            </a:xfrm>
            <a:prstGeom prst="rect">
              <a:avLst/>
            </a:prstGeom>
          </p:spPr>
        </p:pic>
        <p:sp>
          <p:nvSpPr>
            <p:cNvPr id="11" name="Right Triangle 10"/>
            <p:cNvSpPr/>
            <p:nvPr/>
          </p:nvSpPr>
          <p:spPr bwMode="auto">
            <a:xfrm rot="7275695">
              <a:off x="2858903" y="2351110"/>
              <a:ext cx="922843" cy="985040"/>
            </a:xfrm>
            <a:prstGeom prst="rtTriangle">
              <a:avLst/>
            </a:prstGeom>
            <a:solidFill>
              <a:srgbClr val="BFBFBF">
                <a:alpha val="6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  <p:pic>
        <p:nvPicPr>
          <p:cNvPr id="12" name="Picture Placeholder 7" descr="eduroamtrans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9518205" y="5106682"/>
            <a:ext cx="2051800" cy="153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9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About eduGAIN </a:t>
            </a:r>
            <a:br>
              <a:rPr lang="en-GB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Federated identity </a:t>
            </a:r>
            <a:r>
              <a:rPr lang="en-GB" sz="2400" b="0" i="1" dirty="0">
                <a:latin typeface="+mn-lt"/>
                <a:cs typeface="Gill Sans Light"/>
              </a:rPr>
              <a:t>and trust worldwide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36395" y="2160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+mn-lt"/>
              <a:cs typeface="Gill Sans Light"/>
            </a:endParaRPr>
          </a:p>
        </p:txBody>
      </p:sp>
      <p:pic>
        <p:nvPicPr>
          <p:cNvPr id="8" name="Picture 7" descr="World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4" y="1326250"/>
            <a:ext cx="6905756" cy="50580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838" y="5479885"/>
            <a:ext cx="2687500" cy="6414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19251" y="4568340"/>
            <a:ext cx="4659536" cy="1446550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latin typeface="+mn-lt"/>
                <a:cs typeface="Gill Sans"/>
              </a:rPr>
              <a:t>Technical platform </a:t>
            </a:r>
            <a:r>
              <a:rPr lang="en-GB" sz="2200" dirty="0">
                <a:latin typeface="+mn-lt"/>
                <a:cs typeface="Gill Sans"/>
              </a:rPr>
              <a:t>for the trustworthy exchange of Security Assertion </a:t>
            </a:r>
            <a:r>
              <a:rPr lang="en-GB" sz="2200" dirty="0" err="1">
                <a:latin typeface="+mn-lt"/>
                <a:cs typeface="Gill Sans"/>
              </a:rPr>
              <a:t>Markup</a:t>
            </a:r>
            <a:r>
              <a:rPr lang="en-GB" sz="2200" dirty="0">
                <a:latin typeface="+mn-lt"/>
                <a:cs typeface="Gill Sans"/>
              </a:rPr>
              <a:t> Language (SAML) metadata</a:t>
            </a:r>
            <a:r>
              <a:rPr lang="en-US" sz="2200" dirty="0">
                <a:latin typeface="+mn-lt"/>
                <a:cs typeface="Gill Sans"/>
              </a:rPr>
              <a:t> </a:t>
            </a:r>
            <a:endParaRPr lang="en-GB" sz="2200" dirty="0">
              <a:latin typeface="+mn-lt"/>
              <a:cs typeface="Gill San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01851" y="3402873"/>
            <a:ext cx="4676935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latin typeface="+mn-lt"/>
                <a:cs typeface="Gill Sans"/>
              </a:rPr>
              <a:t>Policy Framework for administrative and operational participation</a:t>
            </a:r>
            <a:endParaRPr lang="en-GB" sz="2200" dirty="0">
              <a:latin typeface="+mn-lt"/>
              <a:cs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01850" y="2341518"/>
            <a:ext cx="4607341" cy="707373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lvl="0" algn="ctr" defTabSz="844550">
              <a:lnSpc>
                <a:spcPct val="90000"/>
              </a:lnSpc>
              <a:spcAft>
                <a:spcPct val="35000"/>
              </a:spcAft>
            </a:pPr>
            <a:r>
              <a:rPr lang="en-US" sz="2200" dirty="0">
                <a:latin typeface="+mn-lt"/>
                <a:cs typeface="Gill Sans"/>
              </a:rPr>
              <a:t>Connects users and services securely across borders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19250" y="1552276"/>
            <a:ext cx="4589941" cy="402674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lvl="0" algn="ctr" defTabSz="844550">
              <a:lnSpc>
                <a:spcPct val="90000"/>
              </a:lnSpc>
              <a:spcAft>
                <a:spcPct val="35000"/>
              </a:spcAft>
            </a:pPr>
            <a:r>
              <a:rPr lang="en-US" sz="2200" dirty="0" smtClean="0">
                <a:latin typeface="+mn-lt"/>
                <a:cs typeface="Gill Sans"/>
              </a:rPr>
              <a:t>Global Interfederation Service</a:t>
            </a:r>
            <a:endParaRPr lang="en-US" sz="2200" dirty="0">
              <a:latin typeface="+mn-lt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43370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eduGAIN Service Delivery</a:t>
            </a:r>
            <a:endParaRPr lang="en-GB" dirty="0">
              <a:latin typeface="+mn-lt"/>
            </a:endParaRPr>
          </a:p>
        </p:txBody>
      </p:sp>
      <p:pic>
        <p:nvPicPr>
          <p:cNvPr id="5" name="Picture 4" descr="Screen Shot 2014-05-18 at 9.47.5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9" y="1187707"/>
            <a:ext cx="11716539" cy="5107864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306248" y="5803230"/>
            <a:ext cx="170762" cy="146461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>
              <a:latin typeface="+mn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610504" y="5830759"/>
            <a:ext cx="170762" cy="146461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>
              <a:latin typeface="+mn-lt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606535" y="6012540"/>
            <a:ext cx="170762" cy="146461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>
              <a:latin typeface="+mn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4306248" y="6010034"/>
            <a:ext cx="170762" cy="148089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49121" y="5746452"/>
            <a:ext cx="25709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+mn-lt"/>
                <a:ea typeface="ＭＳ Ｐゴシック"/>
              </a:rPr>
              <a:t>24 eduGAIN Members</a:t>
            </a:r>
            <a:endParaRPr lang="en-US" sz="1200" kern="0" dirty="0">
              <a:solidFill>
                <a:srgbClr val="074359"/>
              </a:solidFill>
              <a:latin typeface="+mn-lt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+mn-lt"/>
                <a:ea typeface="ＭＳ Ｐゴシック"/>
              </a:rPr>
              <a:t>  7 Joining eduGAIN</a:t>
            </a:r>
            <a:endParaRPr lang="en-US" sz="1200" kern="0" dirty="0">
              <a:solidFill>
                <a:srgbClr val="074359"/>
              </a:solidFill>
              <a:latin typeface="+mn-lt"/>
              <a:ea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54518" y="5769431"/>
            <a:ext cx="2570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+mn-lt"/>
                <a:ea typeface="ＭＳ Ｐゴシック"/>
              </a:rPr>
              <a:t>  0 Candidate Federations</a:t>
            </a:r>
            <a:endParaRPr lang="en-US" sz="1200" dirty="0" smtClean="0">
              <a:latin typeface="+mn-lt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+mn-lt"/>
                <a:ea typeface="ＭＳ Ｐゴシック"/>
              </a:rPr>
              <a:t>17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+mn-lt"/>
              <a:ea typeface="ＭＳ Ｐゴシック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5026" y="5849460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+mn-lt"/>
                <a:ea typeface="ＭＳ Ｐゴシック"/>
              </a:rPr>
              <a:t>Status: 18 May 2014</a:t>
            </a:r>
            <a:endParaRPr lang="en-US" sz="1600" kern="0" dirty="0">
              <a:solidFill>
                <a:srgbClr val="074359"/>
              </a:solidFill>
              <a:latin typeface="+mn-lt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696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Service Innovation – </a:t>
            </a:r>
            <a:br>
              <a:rPr lang="en-GB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Federation as a Service - Bringing federation to all</a:t>
            </a:r>
            <a:endParaRPr lang="en-GB" sz="2000" b="0" i="1" dirty="0">
              <a:latin typeface="+mn-lt"/>
              <a:cs typeface="Gill Sans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36395" y="2160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+mn-lt"/>
              <a:cs typeface="Gill Sans Light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7855137" y="1876405"/>
            <a:ext cx="3488685" cy="993778"/>
          </a:xfrm>
          <a:prstGeom prst="rect">
            <a:avLst/>
          </a:prstGeom>
          <a:solidFill>
            <a:srgbClr val="BFDC00"/>
          </a:solidFill>
          <a:ln>
            <a:noFill/>
          </a:ln>
          <a:extLst/>
        </p:spPr>
        <p:txBody>
          <a:bodyPr vert="horz" wrap="square" lIns="91430" tIns="45716" rIns="91430" bIns="45716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Font typeface="Arial" panose="020B0604020202020204" pitchFamily="34" charset="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80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200" dirty="0" smtClean="0">
                <a:solidFill>
                  <a:srgbClr val="0A607F"/>
                </a:solidFill>
                <a:cs typeface="Gill Sans Light"/>
              </a:rPr>
              <a:t>Market Analysis of NRENs who do not have a Federation</a:t>
            </a:r>
            <a:endParaRPr lang="en-GB" sz="2200" dirty="0" smtClean="0">
              <a:solidFill>
                <a:srgbClr val="0A607F"/>
              </a:solidFill>
              <a:cs typeface="Gill Sans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64123" y="3524188"/>
            <a:ext cx="3444903" cy="131677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Develop needed policy and technical infrastructure for </a:t>
            </a:r>
            <a:r>
              <a:rPr lang="en-US" sz="2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offering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 Federation as a Service</a:t>
            </a:r>
            <a:endParaRPr lang="en-US" sz="22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Gill Sans Light"/>
            </a:endParaRPr>
          </a:p>
        </p:txBody>
      </p:sp>
      <p:pic>
        <p:nvPicPr>
          <p:cNvPr id="10" name="Picture 9" descr="Logi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61" y="1285957"/>
            <a:ext cx="6698423" cy="5023817"/>
          </a:xfrm>
          <a:prstGeom prst="rect">
            <a:avLst/>
          </a:prstGeom>
          <a:ln w="127000" cmpd="sng">
            <a:solidFill>
              <a:srgbClr val="BFDC00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0711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con_switchonaut_zeigen_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0" y="-454767"/>
            <a:ext cx="3380426" cy="630079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Service Innovation - Moonshot Pilot</a:t>
            </a:r>
            <a:r>
              <a:rPr lang="en-GB" b="0" dirty="0" smtClean="0">
                <a:latin typeface="+mn-lt"/>
                <a:cs typeface="Gill Sans Light"/>
              </a:rPr>
              <a:t/>
            </a:r>
            <a:br>
              <a:rPr lang="en-GB" b="0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New features for federated identity beyond web</a:t>
            </a:r>
            <a:endParaRPr lang="en-GB" sz="2400" b="0" i="1" dirty="0">
              <a:latin typeface="+mn-lt"/>
              <a:cs typeface="Gill Sans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44719" y="4092529"/>
            <a:ext cx="3764362" cy="1477328"/>
          </a:xfrm>
          <a:prstGeom prst="rect">
            <a:avLst/>
          </a:prstGeom>
          <a:solidFill>
            <a:srgbClr val="BFDC00"/>
          </a:solidFill>
        </p:spPr>
        <p:txBody>
          <a:bodyPr wrap="square" lIns="180000">
            <a:spAutoFit/>
          </a:bodyPr>
          <a:lstStyle/>
          <a:p>
            <a:pPr eaLnBrk="0" hangingPunct="0">
              <a:defRPr/>
            </a:pP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CSC/</a:t>
            </a:r>
            <a:r>
              <a:rPr lang="en-US" sz="1800" dirty="0" err="1" smtClean="0">
                <a:solidFill>
                  <a:srgbClr val="074359"/>
                </a:solidFill>
                <a:latin typeface="+mn-lt"/>
                <a:cs typeface="Gill Sans Light"/>
              </a:rPr>
              <a:t>Nordunet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: </a:t>
            </a:r>
          </a:p>
          <a:p>
            <a:pPr marL="342900" indent="-342900" eaLnBrk="0" hangingPunct="0"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SSH at Finland’s 2</a:t>
            </a:r>
            <a:r>
              <a:rPr lang="en-US" sz="1800" baseline="30000" dirty="0" smtClean="0">
                <a:solidFill>
                  <a:srgbClr val="074359"/>
                </a:solidFill>
                <a:latin typeface="+mn-lt"/>
                <a:cs typeface="Gill Sans Light"/>
              </a:rPr>
              <a:t>nd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 largest supercomputer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1800" dirty="0" err="1">
                <a:solidFill>
                  <a:srgbClr val="074359"/>
                </a:solidFill>
                <a:latin typeface="+mn-lt"/>
                <a:cs typeface="Gill Sans Light"/>
              </a:rPr>
              <a:t>iRODs</a:t>
            </a:r>
            <a:r>
              <a:rPr lang="en-US" sz="1800" dirty="0">
                <a:solidFill>
                  <a:srgbClr val="074359"/>
                </a:solidFill>
                <a:latin typeface="+mn-lt"/>
                <a:cs typeface="Gill Sans Light"/>
              </a:rPr>
              <a:t> 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demo</a:t>
            </a:r>
            <a:endParaRPr lang="en-US" sz="1800" dirty="0">
              <a:solidFill>
                <a:srgbClr val="074359"/>
              </a:solidFill>
              <a:latin typeface="+mn-lt"/>
              <a:cs typeface="Gill Sans Ligh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1800" dirty="0" err="1" smtClean="0">
                <a:solidFill>
                  <a:srgbClr val="074359"/>
                </a:solidFill>
                <a:latin typeface="+mn-lt"/>
                <a:cs typeface="Gill Sans Light"/>
              </a:rPr>
              <a:t>IdPs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 </a:t>
            </a:r>
            <a:r>
              <a:rPr lang="en-US" sz="1800" dirty="0">
                <a:solidFill>
                  <a:srgbClr val="074359"/>
                </a:solidFill>
                <a:latin typeface="+mn-lt"/>
                <a:cs typeface="Gill Sans Light"/>
              </a:rPr>
              <a:t>at Tampere 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&amp; Helsinki </a:t>
            </a:r>
            <a:endParaRPr lang="en-US" sz="1800" dirty="0">
              <a:solidFill>
                <a:srgbClr val="074359"/>
              </a:solidFill>
              <a:latin typeface="+mn-lt"/>
              <a:cs typeface="Gill Sans Light"/>
            </a:endParaRPr>
          </a:p>
        </p:txBody>
      </p:sp>
      <p:pic>
        <p:nvPicPr>
          <p:cNvPr id="6" name="Picture 5" descr="Deployment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3" t="-204" r="13456" b="27321"/>
          <a:stretch/>
        </p:blipFill>
        <p:spPr>
          <a:xfrm>
            <a:off x="8202102" y="2748671"/>
            <a:ext cx="3468076" cy="3487613"/>
          </a:xfrm>
          <a:prstGeom prst="rect">
            <a:avLst/>
          </a:prstGeom>
          <a:ln w="76200" cmpd="sng">
            <a:solidFill>
              <a:srgbClr val="BFDC00"/>
            </a:solidFill>
            <a:miter lim="800000"/>
          </a:ln>
        </p:spPr>
      </p:pic>
      <p:sp>
        <p:nvSpPr>
          <p:cNvPr id="7" name="Rectangle 6"/>
          <p:cNvSpPr/>
          <p:nvPr/>
        </p:nvSpPr>
        <p:spPr>
          <a:xfrm>
            <a:off x="8112085" y="1321331"/>
            <a:ext cx="3617199" cy="1200329"/>
          </a:xfrm>
          <a:prstGeom prst="rect">
            <a:avLst/>
          </a:prstGeom>
          <a:solidFill>
            <a:srgbClr val="BFDC00"/>
          </a:solidFill>
        </p:spPr>
        <p:txBody>
          <a:bodyPr wrap="square" lIns="180000">
            <a:spAutoFit/>
          </a:bodyPr>
          <a:lstStyle/>
          <a:p>
            <a:pPr marL="285750" indent="-285750" eaLnBrk="0" hangingPunct="0">
              <a:buFont typeface="Arial"/>
              <a:buChar char="•"/>
              <a:defRPr/>
            </a:pPr>
            <a:r>
              <a:rPr lang="en-US" sz="1800" dirty="0" smtClean="0">
                <a:latin typeface="+mn-lt"/>
                <a:cs typeface="Gill Sans Light"/>
              </a:rPr>
              <a:t>Deployment Architecture at Swiss Light Source (PSI)</a:t>
            </a:r>
          </a:p>
          <a:p>
            <a:pPr marL="285750" indent="-285750" eaLnBrk="0" hangingPunct="0">
              <a:buFont typeface="Arial"/>
              <a:buChar char="•"/>
              <a:defRPr/>
            </a:pPr>
            <a:r>
              <a:rPr lang="en-US" sz="1800" dirty="0" smtClean="0">
                <a:latin typeface="+mn-lt"/>
                <a:cs typeface="Gill Sans Light"/>
              </a:rPr>
              <a:t>Deployment complete at UK Diamond Light</a:t>
            </a:r>
            <a:endParaRPr lang="en-US" sz="1800" dirty="0">
              <a:latin typeface="+mn-lt"/>
              <a:cs typeface="Gill Sans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7928" y="5665562"/>
            <a:ext cx="3761153" cy="646331"/>
          </a:xfrm>
          <a:prstGeom prst="rect">
            <a:avLst/>
          </a:prstGeom>
          <a:solidFill>
            <a:srgbClr val="BFDC00"/>
          </a:solidFill>
        </p:spPr>
        <p:txBody>
          <a:bodyPr wrap="square" lIns="180000">
            <a:spAutoFit/>
          </a:bodyPr>
          <a:lstStyle/>
          <a:p>
            <a:pPr eaLnBrk="0" hangingPunct="0">
              <a:defRPr/>
            </a:pP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CESNET: </a:t>
            </a:r>
          </a:p>
          <a:p>
            <a:pPr marL="285750" indent="-285750" eaLnBrk="0" hangingPunct="0">
              <a:buFont typeface="Arial"/>
              <a:buChar char="•"/>
              <a:defRPr/>
            </a:pPr>
            <a:r>
              <a:rPr lang="en-US" sz="1800" dirty="0">
                <a:solidFill>
                  <a:srgbClr val="074359"/>
                </a:solidFill>
                <a:latin typeface="+mn-lt"/>
                <a:cs typeface="Gill Sans Light"/>
              </a:rPr>
              <a:t>S</a:t>
            </a:r>
            <a:r>
              <a:rPr lang="en-US" sz="1800" dirty="0" smtClean="0">
                <a:solidFill>
                  <a:srgbClr val="074359"/>
                </a:solidFill>
                <a:latin typeface="+mn-lt"/>
                <a:cs typeface="Gill Sans Light"/>
              </a:rPr>
              <a:t>uccessful SAMBA tests</a:t>
            </a:r>
            <a:endParaRPr lang="en-US" sz="1800" dirty="0">
              <a:solidFill>
                <a:srgbClr val="074359"/>
              </a:solidFill>
              <a:latin typeface="+mn-lt"/>
              <a:cs typeface="Gill Sans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0978" y="4537645"/>
            <a:ext cx="3734949" cy="1785104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200" dirty="0" smtClean="0">
                <a:latin typeface="+mn-lt"/>
                <a:cs typeface="Gill Sans"/>
              </a:rPr>
              <a:t>A </a:t>
            </a:r>
            <a:r>
              <a:rPr lang="en-US" sz="2200" dirty="0">
                <a:latin typeface="+mn-lt"/>
                <a:cs typeface="Gill Sans"/>
              </a:rPr>
              <a:t>single unifying technology </a:t>
            </a:r>
            <a:r>
              <a:rPr lang="en-US" sz="2200" dirty="0" smtClean="0">
                <a:latin typeface="+mn-lt"/>
                <a:cs typeface="Gill Sans"/>
              </a:rPr>
              <a:t>to manage user </a:t>
            </a:r>
            <a:r>
              <a:rPr lang="en-US" sz="2200" dirty="0">
                <a:latin typeface="+mn-lt"/>
                <a:cs typeface="Gill Sans"/>
              </a:rPr>
              <a:t>identities and control access to a wide range of web and non-web services </a:t>
            </a:r>
            <a:endParaRPr lang="en-US" sz="2200" dirty="0">
              <a:solidFill>
                <a:srgbClr val="074359"/>
              </a:solidFill>
              <a:latin typeface="+mn-lt"/>
              <a:cs typeface="Gill Sans"/>
            </a:endParaRPr>
          </a:p>
        </p:txBody>
      </p:sp>
      <p:pic>
        <p:nvPicPr>
          <p:cNvPr id="11" name="Content Placeholder 3" descr="Screenshot-user@taito-moonshot.pn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2" r="-97"/>
          <a:stretch/>
        </p:blipFill>
        <p:spPr>
          <a:xfrm>
            <a:off x="4219603" y="1400636"/>
            <a:ext cx="3604847" cy="2524833"/>
          </a:xfrm>
          <a:ln w="76200" cmpd="sng">
            <a:solidFill>
              <a:srgbClr val="BFDC00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0588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Service Innovation - Enabling Users</a:t>
            </a:r>
            <a:r>
              <a:rPr lang="en-GB" b="0" dirty="0" smtClean="0">
                <a:latin typeface="+mn-lt"/>
                <a:cs typeface="Gill Sans Light"/>
              </a:rPr>
              <a:t/>
            </a:r>
            <a:br>
              <a:rPr lang="en-GB" b="0" dirty="0" smtClean="0">
                <a:latin typeface="+mn-lt"/>
                <a:cs typeface="Gill Sans Light"/>
              </a:rPr>
            </a:br>
            <a:r>
              <a:rPr lang="en-GB" sz="2400" b="0" i="1" dirty="0">
                <a:latin typeface="+mn-lt"/>
                <a:cs typeface="Gill Sans Light"/>
              </a:rPr>
              <a:t>Helping communities benefit from federated identity</a:t>
            </a:r>
            <a:endParaRPr lang="en-GB" b="0" i="1" dirty="0">
              <a:latin typeface="+mn-lt"/>
              <a:cs typeface="Gill Sans Light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880356" y="1509850"/>
            <a:ext cx="5920769" cy="1064618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dirty="0">
                <a:solidFill>
                  <a:srgbClr val="0A607F"/>
                </a:solidFill>
                <a:latin typeface="+mn-lt"/>
                <a:cs typeface="Gill Sans Light"/>
              </a:rPr>
              <a:t>Collaborate </a:t>
            </a: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with international user </a:t>
            </a:r>
            <a:r>
              <a:rPr lang="en-US" dirty="0">
                <a:solidFill>
                  <a:srgbClr val="0A607F"/>
                </a:solidFill>
                <a:latin typeface="+mn-lt"/>
                <a:cs typeface="Gill Sans Light"/>
              </a:rPr>
              <a:t>communities to increase </a:t>
            </a: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usage </a:t>
            </a:r>
            <a:r>
              <a:rPr lang="en-US" dirty="0">
                <a:solidFill>
                  <a:srgbClr val="0A607F"/>
                </a:solidFill>
                <a:latin typeface="+mn-lt"/>
                <a:cs typeface="Gill Sans Light"/>
              </a:rPr>
              <a:t>of AAI </a:t>
            </a: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infrastructure</a:t>
            </a:r>
            <a:endParaRPr lang="en-US" sz="2800" dirty="0">
              <a:solidFill>
                <a:srgbClr val="0A607F"/>
              </a:solidFill>
              <a:latin typeface="+mn-lt"/>
              <a:cs typeface="Gill Sans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222" y="2906414"/>
            <a:ext cx="5920153" cy="763286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Act </a:t>
            </a:r>
            <a:r>
              <a:rPr lang="en-US" dirty="0">
                <a:solidFill>
                  <a:srgbClr val="0A607F"/>
                </a:solidFill>
                <a:latin typeface="+mn-lt"/>
                <a:cs typeface="Gill Sans Light"/>
              </a:rPr>
              <a:t>as an expert partner for </a:t>
            </a: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large, </a:t>
            </a:r>
            <a:r>
              <a:rPr lang="en-US" dirty="0">
                <a:solidFill>
                  <a:srgbClr val="0A607F"/>
                </a:solidFill>
                <a:latin typeface="+mn-lt"/>
                <a:cs typeface="Gill Sans Light"/>
              </a:rPr>
              <a:t>pan-European projects with AAI </a:t>
            </a: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requirements</a:t>
            </a:r>
            <a:endParaRPr lang="en-US" dirty="0">
              <a:solidFill>
                <a:srgbClr val="0A607F"/>
              </a:solidFill>
              <a:latin typeface="+mn-lt"/>
              <a:cs typeface="Gill Sans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75036" y="4017329"/>
            <a:ext cx="5920153" cy="763286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Help increase the number of services using eduGAIN</a:t>
            </a:r>
            <a:endParaRPr lang="en-US" dirty="0">
              <a:solidFill>
                <a:srgbClr val="0A607F"/>
              </a:solidFill>
              <a:latin typeface="+mn-lt"/>
              <a:cs typeface="Gill Sans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88248" y="5136992"/>
            <a:ext cx="5920153" cy="430887"/>
          </a:xfrm>
          <a:prstGeom prst="rect">
            <a:avLst/>
          </a:prstGeom>
          <a:solidFill>
            <a:srgbClr val="BFDC00"/>
          </a:solidFill>
        </p:spPr>
        <p:txBody>
          <a:bodyPr wrap="square" anchor="ctr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0A607F"/>
                </a:solidFill>
                <a:latin typeface="+mn-lt"/>
                <a:cs typeface="Gill Sans Light"/>
              </a:rPr>
              <a:t>Pipeline for service development</a:t>
            </a:r>
            <a:endParaRPr lang="en-US" dirty="0">
              <a:solidFill>
                <a:srgbClr val="0A607F"/>
              </a:solidFill>
              <a:latin typeface="+mn-lt"/>
              <a:cs typeface="Gill Sans Light"/>
            </a:endParaRPr>
          </a:p>
        </p:txBody>
      </p:sp>
      <p:pic>
        <p:nvPicPr>
          <p:cNvPr id="10" name="Content Placeholder 4" descr="Icon_mensch_interaktion_gruppe_forschun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41" r="-11041"/>
          <a:stretch>
            <a:fillRect/>
          </a:stretch>
        </p:blipFill>
        <p:spPr>
          <a:xfrm>
            <a:off x="707728" y="1532213"/>
            <a:ext cx="4400184" cy="428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5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17584" y="6538914"/>
            <a:ext cx="18466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GB" dirty="0">
              <a:latin typeface="+mn-lt"/>
              <a:cs typeface="Gill Sans Ligh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4306" y="5529383"/>
            <a:ext cx="5334001" cy="556846"/>
            <a:chOff x="664306" y="5441462"/>
            <a:chExt cx="5334001" cy="556846"/>
          </a:xfrm>
          <a:solidFill>
            <a:srgbClr val="BFDC00"/>
          </a:solidFill>
        </p:grpSpPr>
        <p:sp>
          <p:nvSpPr>
            <p:cNvPr id="29" name="Rectangle 28"/>
            <p:cNvSpPr/>
            <p:nvPr/>
          </p:nvSpPr>
          <p:spPr bwMode="auto">
            <a:xfrm>
              <a:off x="664306" y="5441462"/>
              <a:ext cx="5334001" cy="55684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8239" y="5505412"/>
              <a:ext cx="5157225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User-friendliness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87614" y="4201391"/>
            <a:ext cx="2510692" cy="1201616"/>
            <a:chOff x="3487614" y="4113470"/>
            <a:chExt cx="2510692" cy="1201616"/>
          </a:xfrm>
        </p:grpSpPr>
        <p:sp>
          <p:nvSpPr>
            <p:cNvPr id="27" name="Rectangle 26"/>
            <p:cNvSpPr/>
            <p:nvPr/>
          </p:nvSpPr>
          <p:spPr bwMode="auto">
            <a:xfrm>
              <a:off x="3487614" y="4113470"/>
              <a:ext cx="2510692" cy="1201616"/>
            </a:xfrm>
            <a:prstGeom prst="rect">
              <a:avLst/>
            </a:prstGeom>
            <a:solidFill>
              <a:srgbClr val="BFD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97385" y="4350427"/>
              <a:ext cx="248669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cs typeface="Gill Sans Light"/>
                </a:rPr>
                <a:t>Homeless</a:t>
              </a:r>
            </a:p>
            <a:p>
              <a:pPr algn="ctr" eaLnBrk="0" hangingPunct="0">
                <a:defRPr/>
              </a:pPr>
              <a:r>
                <a:rPr lang="en-US" sz="2000" dirty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cs typeface="Gill Sans Light"/>
                </a:rPr>
                <a:t> </a:t>
              </a:r>
              <a:r>
                <a:rPr lang="en-US" sz="2000" dirty="0" smtClean="0">
                  <a:solidFill>
                    <a:schemeClr val="tx1">
                      <a:lumMod val="90000"/>
                      <a:lumOff val="10000"/>
                    </a:schemeClr>
                  </a:solidFill>
                  <a:latin typeface="+mn-lt"/>
                  <a:cs typeface="Gill Sans Light"/>
                </a:rPr>
                <a:t>Users</a:t>
              </a:r>
              <a:endPara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614" y="2852615"/>
            <a:ext cx="2510692" cy="1221151"/>
            <a:chOff x="3487614" y="2784230"/>
            <a:chExt cx="2510692" cy="1201616"/>
          </a:xfrm>
          <a:solidFill>
            <a:srgbClr val="BFDC00"/>
          </a:solidFill>
        </p:grpSpPr>
        <p:sp>
          <p:nvSpPr>
            <p:cNvPr id="25" name="Rectangle 24"/>
            <p:cNvSpPr/>
            <p:nvPr/>
          </p:nvSpPr>
          <p:spPr bwMode="auto">
            <a:xfrm>
              <a:off x="3487614" y="2784230"/>
              <a:ext cx="2510692" cy="120161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87615" y="2865439"/>
              <a:ext cx="2500923" cy="107489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Scalable and </a:t>
              </a: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F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lexible </a:t>
              </a: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A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ttribute </a:t>
              </a: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R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elease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64307" y="2872151"/>
            <a:ext cx="2510692" cy="1201616"/>
            <a:chOff x="664307" y="2784230"/>
            <a:chExt cx="2510692" cy="1201616"/>
          </a:xfrm>
        </p:grpSpPr>
        <p:sp>
          <p:nvSpPr>
            <p:cNvPr id="26" name="Rectangle 25"/>
            <p:cNvSpPr/>
            <p:nvPr/>
          </p:nvSpPr>
          <p:spPr bwMode="auto">
            <a:xfrm>
              <a:off x="664307" y="2784230"/>
              <a:ext cx="2510692" cy="1201616"/>
            </a:xfrm>
            <a:prstGeom prst="rect">
              <a:avLst/>
            </a:prstGeom>
            <a:solidFill>
              <a:srgbClr val="BFD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4383" y="3002232"/>
              <a:ext cx="222818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Credential 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Translation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87614" y="1533767"/>
            <a:ext cx="2510692" cy="1201616"/>
            <a:chOff x="3487614" y="1445846"/>
            <a:chExt cx="2510692" cy="1201616"/>
          </a:xfrm>
        </p:grpSpPr>
        <p:sp>
          <p:nvSpPr>
            <p:cNvPr id="24" name="Rectangle 23"/>
            <p:cNvSpPr/>
            <p:nvPr/>
          </p:nvSpPr>
          <p:spPr bwMode="auto">
            <a:xfrm>
              <a:off x="3487614" y="1445846"/>
              <a:ext cx="2510692" cy="1201616"/>
            </a:xfrm>
            <a:prstGeom prst="rect">
              <a:avLst/>
            </a:prstGeom>
            <a:solidFill>
              <a:srgbClr val="BFD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26692" y="1675823"/>
              <a:ext cx="2432539" cy="707886"/>
            </a:xfrm>
            <a:prstGeom prst="rect">
              <a:avLst/>
            </a:prstGeom>
            <a:noFill/>
          </p:spPr>
          <p:txBody>
            <a:bodyPr wrap="square" anchor="ctr" anchorCtr="0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Non-Browser Access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64307" y="1533767"/>
            <a:ext cx="2510692" cy="1201616"/>
            <a:chOff x="664307" y="1445846"/>
            <a:chExt cx="2510692" cy="1201616"/>
          </a:xfrm>
        </p:grpSpPr>
        <p:sp>
          <p:nvSpPr>
            <p:cNvPr id="2" name="Rectangle 1"/>
            <p:cNvSpPr/>
            <p:nvPr/>
          </p:nvSpPr>
          <p:spPr bwMode="auto">
            <a:xfrm>
              <a:off x="664307" y="1445846"/>
              <a:ext cx="2510692" cy="1201616"/>
            </a:xfrm>
            <a:prstGeom prst="rect">
              <a:avLst/>
            </a:prstGeom>
            <a:solidFill>
              <a:srgbClr val="BFD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1109" y="1695092"/>
              <a:ext cx="2211917" cy="707886"/>
            </a:xfrm>
            <a:prstGeom prst="rect">
              <a:avLst/>
            </a:prstGeom>
            <a:noFill/>
          </p:spPr>
          <p:txBody>
            <a:bodyPr anchor="ctr" anchorCtr="0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Attribute 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Aggregation 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64307" y="4210535"/>
            <a:ext cx="2510692" cy="1201616"/>
            <a:chOff x="664307" y="4122614"/>
            <a:chExt cx="2510692" cy="1201616"/>
          </a:xfrm>
          <a:solidFill>
            <a:srgbClr val="BFDC00"/>
          </a:solidFill>
        </p:grpSpPr>
        <p:sp>
          <p:nvSpPr>
            <p:cNvPr id="28" name="Rectangle 27"/>
            <p:cNvSpPr/>
            <p:nvPr/>
          </p:nvSpPr>
          <p:spPr bwMode="auto">
            <a:xfrm>
              <a:off x="664307" y="4122614"/>
              <a:ext cx="2510692" cy="120161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36622" y="4373854"/>
              <a:ext cx="2174657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>
                  <a:solidFill>
                    <a:srgbClr val="0A607F"/>
                  </a:solidFill>
                  <a:latin typeface="+mn-lt"/>
                  <a:cs typeface="Gill Sans Light"/>
                </a:rPr>
                <a:t>Levels of A</a:t>
              </a:r>
              <a:r>
                <a:rPr lang="en-US" sz="2000" dirty="0" smtClean="0">
                  <a:solidFill>
                    <a:srgbClr val="0A607F"/>
                  </a:solidFill>
                  <a:latin typeface="+mn-lt"/>
                  <a:cs typeface="Gill Sans Light"/>
                </a:rPr>
                <a:t>ssurance </a:t>
              </a:r>
              <a:endParaRPr lang="en-US" sz="2000" dirty="0">
                <a:solidFill>
                  <a:srgbClr val="0A607F"/>
                </a:solidFill>
                <a:latin typeface="+mn-lt"/>
                <a:cs typeface="Gill Sans Light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54757" y="276134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latin typeface="+mn-lt"/>
              <a:cs typeface="Gill Sans Light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520371" y="193767"/>
            <a:ext cx="8148141" cy="868363"/>
          </a:xfrm>
        </p:spPr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Enabling Users</a:t>
            </a:r>
            <a:br>
              <a:rPr lang="en-GB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Addressing the challenges for researchers and other users</a:t>
            </a:r>
            <a:r>
              <a:rPr lang="en-GB" sz="2000" b="0" dirty="0" smtClean="0">
                <a:latin typeface="+mn-lt"/>
                <a:cs typeface="Gill Sans Light"/>
              </a:rPr>
              <a:t/>
            </a:r>
            <a:br>
              <a:rPr lang="en-GB" sz="2000" b="0" dirty="0" smtClean="0">
                <a:latin typeface="+mn-lt"/>
                <a:cs typeface="Gill Sans Light"/>
              </a:rPr>
            </a:br>
            <a:endParaRPr lang="en-GB" b="0" dirty="0">
              <a:latin typeface="+mn-lt"/>
              <a:cs typeface="Gill Sans Ligh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992" y="1496417"/>
            <a:ext cx="2687500" cy="64142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089709" y="2125718"/>
            <a:ext cx="4025244" cy="3940440"/>
            <a:chOff x="7089709" y="2125718"/>
            <a:chExt cx="4025244" cy="3940440"/>
          </a:xfrm>
        </p:grpSpPr>
        <p:pic>
          <p:nvPicPr>
            <p:cNvPr id="6" name="Picture 5" descr="researchers-lookin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9293" y="2125718"/>
              <a:ext cx="3925660" cy="38644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7089709" y="6020439"/>
              <a:ext cx="3769846" cy="45719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98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8430836" y="2881921"/>
            <a:ext cx="3028467" cy="2881923"/>
          </a:xfrm>
          <a:prstGeom prst="rect">
            <a:avLst/>
          </a:prstGeom>
          <a:solidFill>
            <a:srgbClr val="BFDC00"/>
          </a:solidFill>
          <a:ln w="1270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0" b="14706"/>
          <a:stretch/>
        </p:blipFill>
        <p:spPr bwMode="auto">
          <a:xfrm>
            <a:off x="4851182" y="4845537"/>
            <a:ext cx="2695688" cy="112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4659913" y="2881924"/>
            <a:ext cx="3028467" cy="1807307"/>
          </a:xfrm>
          <a:prstGeom prst="rect">
            <a:avLst/>
          </a:prstGeom>
          <a:solidFill>
            <a:srgbClr val="BFDC00"/>
          </a:solidFill>
          <a:ln w="1270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859682" y="2881921"/>
            <a:ext cx="3028467" cy="2881923"/>
          </a:xfrm>
          <a:prstGeom prst="rect">
            <a:avLst/>
          </a:prstGeom>
          <a:solidFill>
            <a:srgbClr val="BFDC00"/>
          </a:solidFill>
          <a:ln w="1270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Collaborative Development</a:t>
            </a:r>
            <a:r>
              <a:rPr lang="en-GB" b="0" dirty="0" smtClean="0">
                <a:latin typeface="+mn-lt"/>
                <a:cs typeface="Gill Sans Light"/>
              </a:rPr>
              <a:t/>
            </a:r>
            <a:br>
              <a:rPr lang="en-GB" b="0" dirty="0" smtClean="0">
                <a:latin typeface="+mn-lt"/>
                <a:cs typeface="Gill Sans Light"/>
              </a:rPr>
            </a:br>
            <a:r>
              <a:rPr lang="en-GB" sz="2400" b="0" i="1" dirty="0">
                <a:latin typeface="+mn-lt"/>
                <a:cs typeface="Gill Sans Light"/>
              </a:rPr>
              <a:t>Enabling users’ community pilots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43408" y="3063710"/>
            <a:ext cx="263958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spcAft>
                <a:spcPts val="1200"/>
              </a:spcAft>
              <a:defRPr/>
            </a:pP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Requirements for </a:t>
            </a:r>
            <a:b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</a:b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Levels </a:t>
            </a:r>
            <a:r>
              <a:rPr lang="en-US" sz="2000" dirty="0">
                <a:solidFill>
                  <a:srgbClr val="0A607F"/>
                </a:solidFill>
                <a:latin typeface="+mn-lt"/>
                <a:cs typeface="Gill Sans Light"/>
              </a:rPr>
              <a:t>of </a:t>
            </a: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Assurance</a:t>
            </a:r>
          </a:p>
          <a:p>
            <a:pPr algn="ctr">
              <a:spcAft>
                <a:spcPts val="1200"/>
              </a:spcAft>
              <a:defRPr/>
            </a:pPr>
            <a:r>
              <a:rPr lang="en-US" sz="2000" dirty="0">
                <a:solidFill>
                  <a:srgbClr val="0A607F"/>
                </a:solidFill>
                <a:latin typeface="+mn-lt"/>
                <a:cs typeface="Gill Sans Light"/>
              </a:rPr>
              <a:t>Mapping to Federation </a:t>
            </a: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Policies</a:t>
            </a:r>
          </a:p>
          <a:p>
            <a:pPr algn="ctr">
              <a:defRPr/>
            </a:pPr>
            <a:r>
              <a:rPr lang="en-US" sz="2000" dirty="0">
                <a:solidFill>
                  <a:srgbClr val="0A607F"/>
                </a:solidFill>
                <a:latin typeface="+mn-lt"/>
                <a:cs typeface="Gill Sans Light"/>
              </a:rPr>
              <a:t>ELIXIR Services in HAKA Production </a:t>
            </a: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Federation</a:t>
            </a:r>
            <a:endParaRPr lang="en-US" sz="2000" dirty="0">
              <a:solidFill>
                <a:srgbClr val="0A607F"/>
              </a:solidFill>
              <a:latin typeface="+mn-lt"/>
              <a:cs typeface="Gill Sans Light"/>
            </a:endParaRPr>
          </a:p>
          <a:p>
            <a:pPr algn="ctr" eaLnBrk="0" hangingPunct="0">
              <a:defRPr/>
            </a:pP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 </a:t>
            </a:r>
            <a:endParaRPr lang="en-US" sz="2000" dirty="0">
              <a:solidFill>
                <a:srgbClr val="0A607F"/>
              </a:solidFill>
              <a:latin typeface="+mn-lt"/>
              <a:cs typeface="Gill Sans Light"/>
            </a:endParaRPr>
          </a:p>
        </p:txBody>
      </p:sp>
      <p:pic>
        <p:nvPicPr>
          <p:cNvPr id="11" name="Picture 10" descr="umbrella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590" y="1723072"/>
            <a:ext cx="2260601" cy="774700"/>
          </a:xfrm>
          <a:prstGeom prst="rect">
            <a:avLst/>
          </a:prstGeom>
        </p:spPr>
      </p:pic>
      <p:pic>
        <p:nvPicPr>
          <p:cNvPr id="13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92155" y="1708789"/>
            <a:ext cx="2532684" cy="77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555747" y="3053941"/>
            <a:ext cx="2786326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defRPr/>
            </a:pP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Architectures for </a:t>
            </a:r>
            <a:b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</a:b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using </a:t>
            </a:r>
            <a:r>
              <a:rPr lang="en-US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eduGAIN</a:t>
            </a:r>
            <a:endParaRPr lang="en-US" sz="2000" dirty="0" smtClean="0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Gill Sans Light"/>
            </a:endParaRPr>
          </a:p>
          <a:p>
            <a:pPr algn="ctr">
              <a:spcAft>
                <a:spcPts val="600"/>
              </a:spcAft>
              <a:defRPr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Consult on DASISH AAI </a:t>
            </a:r>
            <a:r>
              <a:rPr lang="en-US" sz="20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strategy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Support safe attribute release via GÉANT </a:t>
            </a:r>
            <a:r>
              <a:rPr lang="en-US" sz="20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cs typeface="Gill Sans Light"/>
              </a:rPr>
              <a:t>CoCo</a:t>
            </a:r>
            <a:endParaRPr lang="en-US" sz="2000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  <a:cs typeface="Gill Sans Ligh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28624" y="3063712"/>
            <a:ext cx="2696073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Bridging Umbrella- </a:t>
            </a:r>
            <a:r>
              <a:rPr lang="en-US" sz="2000" dirty="0">
                <a:solidFill>
                  <a:srgbClr val="0A607F"/>
                </a:solidFill>
                <a:latin typeface="+mn-lt"/>
                <a:cs typeface="Gill Sans Light"/>
              </a:rPr>
              <a:t>P</a:t>
            </a:r>
            <a:r>
              <a:rPr lang="en-US" sz="2000" dirty="0" smtClean="0">
                <a:solidFill>
                  <a:srgbClr val="0A607F"/>
                </a:solidFill>
                <a:latin typeface="+mn-lt"/>
                <a:cs typeface="Gill Sans Light"/>
              </a:rPr>
              <a:t>ersistent Identities</a:t>
            </a:r>
          </a:p>
          <a:p>
            <a:pPr algn="ctr">
              <a:defRPr/>
            </a:pPr>
            <a:r>
              <a:rPr lang="en-US" sz="2000" dirty="0">
                <a:solidFill>
                  <a:srgbClr val="0A607F"/>
                </a:solidFill>
                <a:latin typeface="+mn-lt"/>
                <a:cs typeface="Gill Sans Light"/>
              </a:rPr>
              <a:t>Non-web-browser Based Access </a:t>
            </a:r>
          </a:p>
        </p:txBody>
      </p:sp>
      <p:pic>
        <p:nvPicPr>
          <p:cNvPr id="15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985" y="1604244"/>
            <a:ext cx="2018324" cy="106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27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The Strategic </a:t>
            </a:r>
            <a:r>
              <a:rPr lang="en-US" dirty="0">
                <a:latin typeface="+mn-lt"/>
              </a:rPr>
              <a:t>V</a:t>
            </a:r>
            <a:r>
              <a:rPr lang="en-US" dirty="0" smtClean="0">
                <a:latin typeface="+mn-lt"/>
              </a:rPr>
              <a:t>alue of Trust &amp; Identity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33" y="1409606"/>
            <a:ext cx="5049619" cy="1266318"/>
          </a:xfrm>
          <a:solidFill>
            <a:srgbClr val="BFDC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+mn-lt"/>
              </a:rPr>
              <a:t>Collaborative applications of research &amp; education networks require trust &amp; </a:t>
            </a:r>
            <a:r>
              <a:rPr lang="en-US" sz="2400" dirty="0" smtClean="0">
                <a:latin typeface="+mn-lt"/>
              </a:rPr>
              <a:t>identity</a:t>
            </a:r>
            <a:endParaRPr lang="en-US" sz="1800" dirty="0" smtClean="0">
              <a:latin typeface="+mn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574342" y="1506705"/>
            <a:ext cx="37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140" y="3249342"/>
            <a:ext cx="4957176" cy="110799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200" dirty="0">
                <a:latin typeface="+mn-lt"/>
                <a:cs typeface="Gill Sans"/>
              </a:rPr>
              <a:t>Our trust &amp; identity systems enable greater collaboration, driving use of the </a:t>
            </a:r>
            <a:r>
              <a:rPr lang="en-US" sz="2200" dirty="0" smtClean="0">
                <a:latin typeface="+mn-lt"/>
                <a:cs typeface="Gill Sans"/>
              </a:rPr>
              <a:t>network</a:t>
            </a:r>
            <a:endParaRPr lang="en-US" sz="2200" dirty="0">
              <a:latin typeface="+mn-lt"/>
              <a:cs typeface="Gill 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32" y="4851261"/>
            <a:ext cx="5032400" cy="110799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200" dirty="0">
                <a:latin typeface="+mn-lt"/>
                <a:cs typeface="Gill Sans"/>
              </a:rPr>
              <a:t>The network becomes more cost-efficient to operate, and more business-critical to its </a:t>
            </a:r>
            <a:r>
              <a:rPr lang="en-US" sz="2200" dirty="0" smtClean="0">
                <a:latin typeface="+mn-lt"/>
                <a:cs typeface="Gill Sans"/>
              </a:rPr>
              <a:t>users</a:t>
            </a:r>
            <a:endParaRPr lang="en-US" sz="2200" dirty="0">
              <a:latin typeface="+mn-lt"/>
              <a:cs typeface="Gill Sans"/>
            </a:endParaRPr>
          </a:p>
        </p:txBody>
      </p:sp>
      <p:pic>
        <p:nvPicPr>
          <p:cNvPr id="9" name="Picture 8" descr="Icon_mensch_interaktion_mann_fernrohr_angeschnitt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53" y="1677748"/>
            <a:ext cx="6038335" cy="414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3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Roadmap</a:t>
            </a:r>
            <a:endParaRPr lang="en-GB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71231" y="1367692"/>
            <a:ext cx="11478846" cy="4796693"/>
          </a:xfrm>
          <a:prstGeom prst="rect">
            <a:avLst/>
          </a:prstGeom>
          <a:solidFill>
            <a:srgbClr val="BFD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6" name="Content Placeholder 3" descr="Wavy_Ro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9" b="8949"/>
          <a:stretch>
            <a:fillRect/>
          </a:stretch>
        </p:blipFill>
        <p:spPr bwMode="auto">
          <a:xfrm>
            <a:off x="1155157" y="1373188"/>
            <a:ext cx="11237113" cy="479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725609" y="2588837"/>
            <a:ext cx="2842846" cy="918307"/>
            <a:chOff x="2061308" y="2188308"/>
            <a:chExt cx="2842846" cy="918307"/>
          </a:xfrm>
        </p:grpSpPr>
        <p:sp>
          <p:nvSpPr>
            <p:cNvPr id="9" name="Rectangle 8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000" dirty="0" smtClean="0">
                  <a:solidFill>
                    <a:schemeClr val="bg1"/>
                  </a:solidFill>
                  <a:latin typeface="+mn-lt"/>
                  <a:cs typeface="Gill Sans Light"/>
                </a:rPr>
                <a:t>Data Protection &amp; Code of Conduct</a:t>
              </a:r>
              <a:endParaRPr lang="en-US" sz="2000" dirty="0">
                <a:solidFill>
                  <a:schemeClr val="bg1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7774" y="3643919"/>
            <a:ext cx="2842846" cy="918307"/>
            <a:chOff x="2061308" y="2188308"/>
            <a:chExt cx="2842846" cy="918307"/>
          </a:xfrm>
          <a:solidFill>
            <a:srgbClr val="0A607F"/>
          </a:solidFill>
        </p:grpSpPr>
        <p:sp>
          <p:nvSpPr>
            <p:cNvPr id="12" name="Rectangle 11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 smtClean="0">
                  <a:solidFill>
                    <a:srgbClr val="FFFFFF"/>
                  </a:solidFill>
                  <a:latin typeface="+mn-lt"/>
                  <a:cs typeface="Gill Sans Light"/>
                </a:rPr>
                <a:t>Technical Service Improvements</a:t>
              </a:r>
              <a:endParaRPr lang="en-US" sz="2000" dirty="0">
                <a:solidFill>
                  <a:srgbClr val="FFFFF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43224" y="1523993"/>
            <a:ext cx="2842846" cy="918307"/>
            <a:chOff x="2061308" y="2188308"/>
            <a:chExt cx="2842846" cy="918307"/>
          </a:xfrm>
          <a:solidFill>
            <a:schemeClr val="tx1">
              <a:lumMod val="90000"/>
              <a:lumOff val="10000"/>
            </a:schemeClr>
          </a:solidFill>
        </p:grpSpPr>
        <p:sp>
          <p:nvSpPr>
            <p:cNvPr id="15" name="Rectangle 14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 smtClean="0">
                  <a:solidFill>
                    <a:srgbClr val="FFFFFF"/>
                  </a:solidFill>
                  <a:latin typeface="+mn-lt"/>
                  <a:cs typeface="Gill Sans Light"/>
                </a:rPr>
                <a:t>Launch Federation as a Service Pilot</a:t>
              </a:r>
              <a:endParaRPr lang="en-US" sz="2000" dirty="0">
                <a:solidFill>
                  <a:srgbClr val="FFFFF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670991" y="2719549"/>
            <a:ext cx="2842846" cy="918307"/>
            <a:chOff x="2061308" y="2188308"/>
            <a:chExt cx="2842846" cy="918307"/>
          </a:xfrm>
        </p:grpSpPr>
        <p:sp>
          <p:nvSpPr>
            <p:cNvPr id="18" name="Rectangle 17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rgbClr val="0A60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 smtClean="0">
                  <a:solidFill>
                    <a:srgbClr val="FFFFFF"/>
                  </a:solidFill>
                  <a:latin typeface="+mn-lt"/>
                  <a:cs typeface="Gill Sans Light"/>
                </a:rPr>
                <a:t>Ongoing Global </a:t>
              </a:r>
              <a:r>
                <a:rPr lang="en-US" sz="2000" dirty="0">
                  <a:solidFill>
                    <a:srgbClr val="FFFFFF"/>
                  </a:solidFill>
                  <a:latin typeface="+mn-lt"/>
                  <a:cs typeface="Gill Sans Light"/>
                </a:rPr>
                <a:t/>
              </a:r>
              <a:br>
                <a:rPr lang="en-US" sz="2000" dirty="0">
                  <a:solidFill>
                    <a:srgbClr val="FFFFFF"/>
                  </a:solidFill>
                  <a:latin typeface="+mn-lt"/>
                  <a:cs typeface="Gill Sans Light"/>
                </a:rPr>
              </a:br>
              <a:r>
                <a:rPr lang="en-US" sz="2000" dirty="0">
                  <a:solidFill>
                    <a:srgbClr val="FFFFFF"/>
                  </a:solidFill>
                  <a:latin typeface="+mn-lt"/>
                  <a:cs typeface="Gill Sans Light"/>
                </a:rPr>
                <a:t>Engagement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87996" y="5034860"/>
            <a:ext cx="2842846" cy="918307"/>
            <a:chOff x="2061308" y="2188308"/>
            <a:chExt cx="2842846" cy="918307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rgbClr val="0A607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FFFFFF"/>
                  </a:solidFill>
                  <a:latin typeface="+mn-lt"/>
                  <a:cs typeface="Gill Sans Light"/>
                </a:rPr>
                <a:t>Enhanced STORK2.0 Engagement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75224" y="3878382"/>
            <a:ext cx="2842846" cy="918307"/>
            <a:chOff x="2061308" y="2188308"/>
            <a:chExt cx="2842846" cy="918307"/>
          </a:xfrm>
        </p:grpSpPr>
        <p:sp>
          <p:nvSpPr>
            <p:cNvPr id="24" name="Rectangle 23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61308" y="2419799"/>
              <a:ext cx="28428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FFFFFF"/>
                  </a:solidFill>
                  <a:latin typeface="+mn-lt"/>
                  <a:cs typeface="Gill Sans Light"/>
                </a:rPr>
                <a:t>Moonshot </a:t>
              </a:r>
              <a:r>
                <a:rPr lang="en-US" sz="2000" dirty="0" smtClean="0">
                  <a:solidFill>
                    <a:srgbClr val="FFFFFF"/>
                  </a:solidFill>
                  <a:latin typeface="+mn-lt"/>
                  <a:cs typeface="Gill Sans Light"/>
                </a:rPr>
                <a:t>Pilot</a:t>
              </a:r>
              <a:endParaRPr lang="en-US" sz="2000" dirty="0">
                <a:solidFill>
                  <a:srgbClr val="FFFFFF"/>
                </a:solidFill>
                <a:latin typeface="+mn-lt"/>
                <a:cs typeface="Gill Sans Ligh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665295" y="1543533"/>
            <a:ext cx="2842846" cy="918307"/>
            <a:chOff x="2061308" y="2188308"/>
            <a:chExt cx="2842846" cy="918307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061308" y="2188308"/>
              <a:ext cx="2842846" cy="91830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61308" y="2280639"/>
              <a:ext cx="284284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000" dirty="0" smtClean="0">
                  <a:solidFill>
                    <a:srgbClr val="FFFFFF"/>
                  </a:solidFill>
                  <a:latin typeface="+mn-lt"/>
                  <a:cs typeface="Gill Sans Light"/>
                </a:rPr>
                <a:t>Additional User Community Support</a:t>
              </a:r>
              <a:endParaRPr lang="en-US" sz="2000" dirty="0">
                <a:solidFill>
                  <a:srgbClr val="FFFFFF"/>
                </a:solidFill>
                <a:latin typeface="+mn-lt"/>
                <a:cs typeface="Gill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48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DC_GÉANTE_Slide_Section_Opener-Wide.14.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8064503" y="244475"/>
            <a:ext cx="19351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8064503" y="244475"/>
            <a:ext cx="1865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4"/>
              </a:buBlip>
            </a:pPr>
            <a:endParaRPr lang="en-US" sz="1800" dirty="0">
              <a:latin typeface="Arial" charset="0"/>
            </a:endParaRPr>
          </a:p>
        </p:txBody>
      </p:sp>
      <p:sp>
        <p:nvSpPr>
          <p:cNvPr id="245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99764" y="2011261"/>
            <a:ext cx="4441160" cy="1417739"/>
          </a:xfrm>
        </p:spPr>
        <p:txBody>
          <a:bodyPr/>
          <a:lstStyle/>
          <a:p>
            <a:pPr algn="r"/>
            <a:r>
              <a:rPr lang="en-GB" dirty="0"/>
              <a:t>Thank you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Any </a:t>
            </a:r>
            <a:r>
              <a:rPr lang="en-GB" dirty="0">
                <a:latin typeface="+mn-lt"/>
              </a:rPr>
              <a:t>questions</a:t>
            </a:r>
            <a:r>
              <a:rPr lang="en-GB" dirty="0"/>
              <a:t>?</a:t>
            </a:r>
            <a:br>
              <a:rPr lang="en-GB" dirty="0"/>
            </a:br>
            <a:endParaRPr lang="en-US" b="0" dirty="0" smtClean="0">
              <a:latin typeface="Gill Sans"/>
              <a:cs typeface="Gill Sans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NREN Trust &amp; Identity</a:t>
            </a:r>
            <a:br>
              <a:rPr lang="en-US" dirty="0" smtClean="0">
                <a:latin typeface="+mn-lt"/>
              </a:rPr>
            </a:br>
            <a:r>
              <a:rPr lang="en-US" b="0" i="1" dirty="0" smtClean="0">
                <a:latin typeface="+mn-lt"/>
              </a:rPr>
              <a:t>Thinking Differently</a:t>
            </a:r>
            <a:endParaRPr lang="en-US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644" y="1405579"/>
            <a:ext cx="4672197" cy="1015663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+mn-lt"/>
                <a:cs typeface="Gill Sans"/>
              </a:rPr>
              <a:t>For most providers of identity, the user is the product and their customers are advertisers. </a:t>
            </a:r>
            <a:endParaRPr lang="en-US" sz="2000" dirty="0" smtClean="0">
              <a:latin typeface="+mn-lt"/>
              <a:cs typeface="Gill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34" y="2776375"/>
            <a:ext cx="4638765" cy="1015663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+mn-lt"/>
                <a:cs typeface="Gill Sans"/>
              </a:rPr>
              <a:t>This </a:t>
            </a:r>
            <a:r>
              <a:rPr lang="en-US" sz="2000" dirty="0">
                <a:latin typeface="+mn-lt"/>
                <a:cs typeface="Gill Sans"/>
              </a:rPr>
              <a:t>inherently erodes security, privacy and other characteristics that are important to </a:t>
            </a:r>
            <a:r>
              <a:rPr lang="en-US" sz="2000" dirty="0" smtClean="0">
                <a:latin typeface="+mn-lt"/>
                <a:cs typeface="Gill Sans"/>
              </a:rPr>
              <a:t>NREN </a:t>
            </a:r>
            <a:r>
              <a:rPr lang="en-US" sz="2000" dirty="0">
                <a:latin typeface="+mn-lt"/>
                <a:cs typeface="Gill Sans"/>
              </a:rPr>
              <a:t>users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377989" y="4176873"/>
            <a:ext cx="4701852" cy="1938992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+mn-lt"/>
                <a:cs typeface="Gill Sans"/>
              </a:rPr>
              <a:t>The NRENs provide these characteristics through the federation of identity within the NREN community (“federated ID”): the products are trust and identity, and our users are the customers</a:t>
            </a:r>
            <a:endParaRPr lang="en-US" sz="2200" dirty="0">
              <a:latin typeface="+mn-lt"/>
              <a:cs typeface="Gill Sans"/>
            </a:endParaRPr>
          </a:p>
        </p:txBody>
      </p:sp>
      <p:pic>
        <p:nvPicPr>
          <p:cNvPr id="10" name="Picture 9" descr="Arbeit_Icon_münz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91" y="1441827"/>
            <a:ext cx="3779928" cy="2161480"/>
          </a:xfrm>
          <a:prstGeom prst="rect">
            <a:avLst/>
          </a:prstGeom>
        </p:spPr>
      </p:pic>
      <p:pic>
        <p:nvPicPr>
          <p:cNvPr id="11" name="Picture 10" descr="Sicherheit_Icon_angreif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773" y="1269930"/>
            <a:ext cx="2028750" cy="2927264"/>
          </a:xfrm>
          <a:prstGeom prst="rect">
            <a:avLst/>
          </a:prstGeom>
        </p:spPr>
      </p:pic>
      <p:pic>
        <p:nvPicPr>
          <p:cNvPr id="14" name="Picture 13" descr="Icon_mensch_kopf_mitinhal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069" y="4021444"/>
            <a:ext cx="6294225" cy="20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GÉANT &amp; NREN Leadership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4333" y="1327834"/>
            <a:ext cx="6401588" cy="849189"/>
          </a:xfrm>
          <a:solidFill>
            <a:srgbClr val="BFDC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+mn-lt"/>
              </a:rPr>
              <a:t>Federated ID is an excellent match with the federative composition of the European R&amp;E environment</a:t>
            </a:r>
          </a:p>
        </p:txBody>
      </p:sp>
      <p:pic>
        <p:nvPicPr>
          <p:cNvPr id="4" name="Picture Placeholder 7" descr="eduroamtrans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1206306" y="801107"/>
            <a:ext cx="2785239" cy="208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00" y="5336437"/>
            <a:ext cx="2687500" cy="641420"/>
          </a:xfrm>
          <a:prstGeom prst="rect">
            <a:avLst/>
          </a:prstGeom>
        </p:spPr>
      </p:pic>
      <p:pic>
        <p:nvPicPr>
          <p:cNvPr id="7" name="Picture 6" descr="Verschiedenes_Icon_weltkugel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947" y="2464268"/>
            <a:ext cx="2768507" cy="27633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11679" y="2304677"/>
            <a:ext cx="6409921" cy="1323439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latin typeface="+mn-lt"/>
                <a:cs typeface="Gill Sans"/>
              </a:rPr>
              <a:t>Research and education communities need to express more elaborate trust relationships, spanning complex international communities, than commercial offerings can </a:t>
            </a:r>
            <a:r>
              <a:rPr lang="en-US" sz="2000" dirty="0" smtClean="0">
                <a:latin typeface="+mn-lt"/>
                <a:cs typeface="Gill Sans"/>
              </a:rPr>
              <a:t>support</a:t>
            </a:r>
            <a:endParaRPr lang="en-US" sz="2000" dirty="0">
              <a:latin typeface="+mn-lt"/>
              <a:cs typeface="Gill Sa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24768" y="3755931"/>
            <a:ext cx="6396832" cy="1323439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latin typeface="+mn-lt"/>
                <a:cs typeface="Gill Sans"/>
              </a:rPr>
              <a:t>European NRENs today are world-leaders in developing &amp; operating Federated ID </a:t>
            </a:r>
            <a:r>
              <a:rPr lang="en-US" sz="2000" dirty="0" smtClean="0">
                <a:latin typeface="+mn-lt"/>
                <a:cs typeface="Gill Sans"/>
              </a:rPr>
              <a:t>systems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latin typeface="+mn-lt"/>
                <a:cs typeface="Gill Sans"/>
              </a:rPr>
              <a:t>eduroam</a:t>
            </a:r>
            <a:r>
              <a:rPr lang="en-US" sz="2000" dirty="0">
                <a:latin typeface="+mn-lt"/>
                <a:cs typeface="Gill Sans"/>
              </a:rPr>
              <a:t>: global system for wireless </a:t>
            </a:r>
            <a:r>
              <a:rPr lang="en-US" sz="2000" dirty="0" smtClean="0">
                <a:latin typeface="+mn-lt"/>
                <a:cs typeface="Gill Sans"/>
              </a:rPr>
              <a:t>mobility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latin typeface="+mn-lt"/>
                <a:cs typeface="Gill Sans"/>
              </a:rPr>
              <a:t>eduGAIN</a:t>
            </a:r>
            <a:r>
              <a:rPr lang="en-US" sz="2000" dirty="0">
                <a:latin typeface="+mn-lt"/>
                <a:cs typeface="Gill Sans"/>
              </a:rPr>
              <a:t>: global system for Web </a:t>
            </a:r>
            <a:r>
              <a:rPr lang="en-US" sz="2000" dirty="0" smtClean="0">
                <a:latin typeface="+mn-lt"/>
                <a:cs typeface="Gill Sans"/>
              </a:rPr>
              <a:t>SSO</a:t>
            </a:r>
            <a:endParaRPr lang="en-US" sz="2000" dirty="0">
              <a:latin typeface="+mn-lt"/>
              <a:cs typeface="Gill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4769" y="5214636"/>
            <a:ext cx="6428188" cy="1015663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latin typeface="+mn-lt"/>
                <a:cs typeface="Gill Sans"/>
              </a:rPr>
              <a:t>Outside R&amp;E there is a trend towards “social ID”, driven by low cost and high convenience that does not protect the </a:t>
            </a:r>
            <a:r>
              <a:rPr lang="en-US" sz="2000" dirty="0" smtClean="0">
                <a:latin typeface="+mn-lt"/>
                <a:cs typeface="Gill Sans"/>
              </a:rPr>
              <a:t>user nor support complex needs</a:t>
            </a:r>
            <a:endParaRPr lang="en-US" sz="2000" dirty="0">
              <a:latin typeface="+mn-lt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265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Managing Trust &amp; Identity Strategy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5751" y="2552072"/>
            <a:ext cx="5607712" cy="703678"/>
          </a:xfrm>
          <a:solidFill>
            <a:srgbClr val="BFDC00"/>
          </a:solidFill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+mn-lt"/>
              </a:rPr>
              <a:t>Establish and manage a European NREN Strategy for Trust &amp; Identity</a:t>
            </a:r>
          </a:p>
          <a:p>
            <a:pPr algn="ctr"/>
            <a:endParaRPr lang="en-US" dirty="0" smtClean="0">
              <a:latin typeface="+mn-lt"/>
            </a:endParaRPr>
          </a:p>
          <a:p>
            <a:pPr lvl="1" algn="ctr"/>
            <a:endParaRPr lang="en-US" dirty="0" smtClean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0046" y="3726959"/>
            <a:ext cx="5629943" cy="1015663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  <a:cs typeface="Gill Sans"/>
              </a:rPr>
              <a:t>Implement this strategy through the coordination of the NRENs’ various initiatives</a:t>
            </a:r>
            <a:r>
              <a:rPr lang="en-US" sz="2000" dirty="0" smtClean="0">
                <a:latin typeface="+mn-lt"/>
                <a:cs typeface="Gill Sans"/>
              </a:rPr>
              <a:t>;</a:t>
            </a:r>
          </a:p>
          <a:p>
            <a:pPr marL="0" indent="0">
              <a:buNone/>
            </a:pPr>
            <a:r>
              <a:rPr lang="en-US" sz="2000" dirty="0" smtClean="0">
                <a:latin typeface="+mn-lt"/>
                <a:cs typeface="Gill Sans"/>
              </a:rPr>
              <a:t>Nationally</a:t>
            </a:r>
            <a:r>
              <a:rPr lang="en-US" sz="2000" dirty="0">
                <a:latin typeface="+mn-lt"/>
                <a:cs typeface="Gill Sans"/>
              </a:rPr>
              <a:t>, GÉANT, REFEDs </a:t>
            </a:r>
            <a:r>
              <a:rPr lang="en-US" sz="2000" dirty="0" smtClean="0">
                <a:latin typeface="+mn-lt"/>
                <a:cs typeface="Gill Sans"/>
              </a:rPr>
              <a:t>and other means.</a:t>
            </a:r>
            <a:endParaRPr lang="en-US" sz="2000" dirty="0">
              <a:latin typeface="+mn-lt"/>
              <a:cs typeface="Gill San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4367" y="5266584"/>
            <a:ext cx="5644264" cy="70788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000" dirty="0">
                <a:latin typeface="+mn-lt"/>
                <a:cs typeface="Gill Sans"/>
              </a:rPr>
              <a:t>Identify </a:t>
            </a:r>
            <a:r>
              <a:rPr lang="en-US" sz="2000" dirty="0" smtClean="0">
                <a:latin typeface="+mn-lt"/>
                <a:cs typeface="Gill Sans"/>
              </a:rPr>
              <a:t>and, </a:t>
            </a:r>
            <a:r>
              <a:rPr lang="en-US" sz="2000" dirty="0">
                <a:latin typeface="+mn-lt"/>
                <a:cs typeface="Gill Sans"/>
              </a:rPr>
              <a:t>where </a:t>
            </a:r>
            <a:r>
              <a:rPr lang="en-US" sz="2000" dirty="0" smtClean="0">
                <a:latin typeface="+mn-lt"/>
                <a:cs typeface="Gill Sans"/>
              </a:rPr>
              <a:t>appropriate, </a:t>
            </a:r>
            <a:r>
              <a:rPr lang="en-US" sz="2000" dirty="0">
                <a:latin typeface="+mn-lt"/>
                <a:cs typeface="Gill Sans"/>
              </a:rPr>
              <a:t>address any unmet requirements or capability </a:t>
            </a:r>
            <a:r>
              <a:rPr lang="en-US" sz="2000" dirty="0" smtClean="0">
                <a:latin typeface="+mn-lt"/>
                <a:cs typeface="Gill Sans"/>
              </a:rPr>
              <a:t>gaps</a:t>
            </a:r>
            <a:endParaRPr lang="en-US" sz="2000" dirty="0">
              <a:latin typeface="+mn-lt"/>
              <a:cs typeface="Gill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62620" y="1377487"/>
            <a:ext cx="5660842" cy="707886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+mn-lt"/>
                <a:cs typeface="Gill Sans"/>
              </a:rPr>
              <a:t>Managed and coordinated by the NREN Trust &amp; Identity Committee</a:t>
            </a:r>
            <a:endParaRPr lang="en-US" sz="2000" dirty="0">
              <a:latin typeface="+mn-lt"/>
              <a:cs typeface="Gill Sans"/>
            </a:endParaRPr>
          </a:p>
        </p:txBody>
      </p:sp>
      <p:pic>
        <p:nvPicPr>
          <p:cNvPr id="9" name="Picture 8" descr="Icon_switchonaut_gruppe_mitt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43" y="1276921"/>
            <a:ext cx="5224776" cy="484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2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Strategic </a:t>
            </a:r>
            <a:r>
              <a:rPr lang="en-US" dirty="0"/>
              <a:t>F</a:t>
            </a:r>
            <a:r>
              <a:rPr lang="en-US" dirty="0" smtClean="0"/>
              <a:t>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04" y="1498627"/>
            <a:ext cx="5331832" cy="1433516"/>
          </a:xfrm>
          <a:solidFill>
            <a:srgbClr val="BFDC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 smtClean="0"/>
              <a:t>Harmonise our national propositions to improve our European and global propositions, and drive adoption of these at a national level</a:t>
            </a:r>
          </a:p>
          <a:p>
            <a:endParaRPr lang="en-US" sz="2200" dirty="0"/>
          </a:p>
          <a:p>
            <a:endParaRPr lang="en-US" sz="2200" dirty="0" smtClean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85886" y="3253320"/>
            <a:ext cx="5321134" cy="110799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ill Sans"/>
                <a:cs typeface="Gill Sans"/>
              </a:rPr>
              <a:t>Improve the effectiveness and excellence of our European operational capability to deliver </a:t>
            </a:r>
            <a:r>
              <a:rPr lang="en-US" sz="2200" dirty="0" smtClean="0">
                <a:latin typeface="+mn-lt"/>
                <a:cs typeface="Gill Sans"/>
              </a:rPr>
              <a:t>these propositions</a:t>
            </a:r>
            <a:endParaRPr lang="en-US" sz="2200" dirty="0">
              <a:latin typeface="+mn-lt"/>
              <a:cs typeface="Gill San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642" y="4688292"/>
            <a:ext cx="5299337" cy="1107996"/>
          </a:xfrm>
          <a:prstGeom prst="rect">
            <a:avLst/>
          </a:prstGeom>
          <a:solidFill>
            <a:srgbClr val="BFD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ill Sans"/>
                <a:cs typeface="Gill Sans"/>
              </a:rPr>
              <a:t>Build bridges with other sectors, both operationally and through other </a:t>
            </a:r>
            <a:r>
              <a:rPr lang="en-US" sz="2200" dirty="0" smtClean="0">
                <a:latin typeface="Gill Sans"/>
                <a:cs typeface="Gill Sans"/>
              </a:rPr>
              <a:t>collaborations</a:t>
            </a:r>
            <a:endParaRPr lang="en-US" sz="2200" dirty="0">
              <a:latin typeface="Gill Sans"/>
              <a:cs typeface="Gill Sans"/>
            </a:endParaRPr>
          </a:p>
        </p:txBody>
      </p:sp>
      <p:pic>
        <p:nvPicPr>
          <p:cNvPr id="15" name="Picture 14" descr="Verschiedenes_Icon_berg_fah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924" y="1251500"/>
            <a:ext cx="5488386" cy="500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5906279" y="1488594"/>
            <a:ext cx="5296152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/>
            <a:r>
              <a:rPr lang="en-GB" sz="2800" b="1" dirty="0" smtClean="0">
                <a:solidFill>
                  <a:schemeClr val="bg1"/>
                </a:solidFill>
                <a:latin typeface="+mj-lt"/>
                <a:cs typeface="Gill Sans"/>
              </a:rPr>
              <a:t>GÉANT: </a:t>
            </a:r>
          </a:p>
          <a:p>
            <a:pPr algn="r" eaLnBrk="1" hangingPunct="1"/>
            <a:r>
              <a:rPr lang="en-GB" sz="2800" b="1" dirty="0" smtClean="0">
                <a:solidFill>
                  <a:schemeClr val="bg1"/>
                </a:solidFill>
                <a:latin typeface="+mj-lt"/>
                <a:cs typeface="Gill Sans"/>
              </a:rPr>
              <a:t>Delivering Trust &amp; Identity</a:t>
            </a:r>
            <a:endParaRPr lang="en-US" sz="2800" b="1" dirty="0">
              <a:solidFill>
                <a:schemeClr val="bg1"/>
              </a:solidFill>
              <a:latin typeface="+mj-lt"/>
              <a:cs typeface="Gill Sans"/>
            </a:endParaRP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8064503" y="244475"/>
            <a:ext cx="19351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8064503" y="244475"/>
            <a:ext cx="1865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8064503" y="131766"/>
            <a:ext cx="18653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marL="260350" indent="-260350" eaLnBrk="1" hangingPunct="1">
              <a:spcBef>
                <a:spcPct val="20000"/>
              </a:spcBef>
              <a:buClr>
                <a:srgbClr val="B4D100"/>
              </a:buClr>
              <a:buSzPct val="80000"/>
              <a:buBlip>
                <a:blip r:embed="rId3"/>
              </a:buBlip>
            </a:pPr>
            <a:endParaRPr lang="en-US" sz="1800" dirty="0">
              <a:latin typeface="+mj-lt"/>
            </a:endParaRPr>
          </a:p>
        </p:txBody>
      </p:sp>
      <p:sp>
        <p:nvSpPr>
          <p:cNvPr id="5128" name="Rectangle 3"/>
          <p:cNvSpPr txBox="1">
            <a:spLocks noChangeArrowheads="1"/>
          </p:cNvSpPr>
          <p:nvPr/>
        </p:nvSpPr>
        <p:spPr bwMode="auto">
          <a:xfrm>
            <a:off x="7678862" y="4778375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j-lt"/>
                <a:cs typeface="Gill Sans"/>
              </a:rPr>
              <a:t>EC meets G</a:t>
            </a:r>
            <a:r>
              <a:rPr lang="en-US" sz="18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ÉANT</a:t>
            </a: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j-lt"/>
                <a:cs typeface="Gill Sans"/>
              </a:rPr>
              <a:t>19 June 2014</a:t>
            </a: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j-lt"/>
                <a:cs typeface="Gill Sans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j-lt"/>
              <a:cs typeface="Gill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88623" y="2460772"/>
            <a:ext cx="5513808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1" hangingPunct="1">
              <a:spcBef>
                <a:spcPct val="20000"/>
              </a:spcBef>
              <a:buClr>
                <a:srgbClr val="074359"/>
              </a:buClr>
              <a:buSzPct val="140000"/>
            </a:pPr>
            <a:r>
              <a:rPr lang="en-US" sz="2200" kern="0" dirty="0">
                <a:solidFill>
                  <a:srgbClr val="FFFFFF"/>
                </a:solidFill>
                <a:latin typeface="+mj-lt"/>
              </a:rPr>
              <a:t>Ann </a:t>
            </a:r>
            <a:r>
              <a:rPr lang="en-US" sz="2200" kern="0" dirty="0" smtClean="0">
                <a:solidFill>
                  <a:srgbClr val="FFFFFF"/>
                </a:solidFill>
                <a:latin typeface="+mj-lt"/>
              </a:rPr>
              <a:t>Harding, SWITCH </a:t>
            </a:r>
          </a:p>
          <a:p>
            <a:pPr lvl="0" algn="r" eaLnBrk="1" hangingPunct="1">
              <a:spcBef>
                <a:spcPct val="20000"/>
              </a:spcBef>
              <a:buClr>
                <a:srgbClr val="074359"/>
              </a:buClr>
              <a:buSzPct val="140000"/>
            </a:pP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Application Services </a:t>
            </a:r>
            <a:r>
              <a:rPr lang="en-US" sz="2200" i="1" kern="0" dirty="0">
                <a:solidFill>
                  <a:srgbClr val="FFFFFF"/>
                </a:solidFill>
                <a:latin typeface="+mj-lt"/>
              </a:rPr>
              <a:t>Activity </a:t>
            </a:r>
            <a:r>
              <a:rPr lang="en-US" sz="2200" i="1" kern="0" dirty="0" smtClean="0">
                <a:solidFill>
                  <a:srgbClr val="FFFFFF"/>
                </a:solidFill>
                <a:latin typeface="+mj-lt"/>
              </a:rPr>
              <a:t>Leader </a:t>
            </a:r>
            <a:endParaRPr lang="en-US" sz="2200" i="1" kern="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95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 txBox="1">
            <a:spLocks/>
          </p:cNvSpPr>
          <p:nvPr/>
        </p:nvSpPr>
        <p:spPr bwMode="auto">
          <a:xfrm>
            <a:off x="386374" y="3083395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latin typeface="+mn-lt"/>
                <a:cs typeface="Gill Sans Light"/>
              </a:rPr>
              <a:t>Organisation and Structure</a:t>
            </a:r>
            <a:br>
              <a:rPr lang="en-GB" dirty="0" smtClean="0">
                <a:latin typeface="+mn-lt"/>
                <a:cs typeface="Gill Sans Light"/>
              </a:rPr>
            </a:br>
            <a:r>
              <a:rPr lang="en-GB" sz="2400" b="0" i="1" dirty="0" smtClean="0">
                <a:latin typeface="+mn-lt"/>
                <a:cs typeface="Gill Sans Light"/>
              </a:rPr>
              <a:t>Key themes</a:t>
            </a:r>
            <a:endParaRPr lang="en-GB" sz="2400" b="0" i="1" dirty="0">
              <a:latin typeface="+mn-lt"/>
              <a:cs typeface="Gill Sans Light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  <a:cs typeface="Gill Sans Light"/>
              </a:rPr>
              <a:t>Trust &amp; Identity Services in GÉANT</a:t>
            </a:r>
            <a:endParaRPr lang="en-GB" sz="2400" b="0" i="1" dirty="0">
              <a:latin typeface="+mn-lt"/>
              <a:cs typeface="Gill Sans Ligh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3893" y="1410603"/>
            <a:ext cx="9178638" cy="4800188"/>
            <a:chOff x="533893" y="1303144"/>
            <a:chExt cx="9178638" cy="4800188"/>
          </a:xfrm>
        </p:grpSpPr>
        <p:sp>
          <p:nvSpPr>
            <p:cNvPr id="18" name="Freeform 17"/>
            <p:cNvSpPr/>
            <p:nvPr/>
          </p:nvSpPr>
          <p:spPr>
            <a:xfrm rot="16200000">
              <a:off x="-1410183" y="3247220"/>
              <a:ext cx="4800188" cy="912035"/>
            </a:xfrm>
            <a:custGeom>
              <a:avLst/>
              <a:gdLst>
                <a:gd name="connsiteX0" fmla="*/ 0 w 4800188"/>
                <a:gd name="connsiteY0" fmla="*/ 0 h 912035"/>
                <a:gd name="connsiteX1" fmla="*/ 4800188 w 4800188"/>
                <a:gd name="connsiteY1" fmla="*/ 0 h 912035"/>
                <a:gd name="connsiteX2" fmla="*/ 4800188 w 4800188"/>
                <a:gd name="connsiteY2" fmla="*/ 912035 h 912035"/>
                <a:gd name="connsiteX3" fmla="*/ 0 w 4800188"/>
                <a:gd name="connsiteY3" fmla="*/ 912035 h 912035"/>
                <a:gd name="connsiteX4" fmla="*/ 0 w 4800188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0188" h="912035">
                  <a:moveTo>
                    <a:pt x="0" y="0"/>
                  </a:moveTo>
                  <a:lnTo>
                    <a:pt x="4800188" y="0"/>
                  </a:lnTo>
                  <a:lnTo>
                    <a:pt x="4800188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4" tIns="26034" rIns="26035" bIns="26035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cs typeface="Gill Sans Light"/>
                </a:rPr>
                <a:t>Application Services</a:t>
              </a:r>
              <a:endParaRPr lang="en-GB" sz="2800" kern="1200" dirty="0">
                <a:cs typeface="Gill Sans Light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722302" y="2683138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solidFill>
                    <a:schemeClr val="tx1"/>
                  </a:solidFill>
                  <a:cs typeface="Gill Sans Light"/>
                </a:rPr>
                <a:t>eduPKI</a:t>
              </a:r>
              <a:endParaRPr lang="en-GB" sz="2800" kern="1200" dirty="0">
                <a:solidFill>
                  <a:schemeClr val="tx1"/>
                </a:solidFill>
                <a:cs typeface="Gill Sans Light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722302" y="3823182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dirty="0" smtClean="0">
                  <a:cs typeface="Gill Sans Light"/>
                </a:rPr>
                <a:t>e</a:t>
              </a:r>
              <a:r>
                <a:rPr lang="en-GB" sz="2800" kern="1200" dirty="0" smtClean="0">
                  <a:cs typeface="Gill Sans Light"/>
                </a:rPr>
                <a:t>duroam</a:t>
              </a:r>
              <a:endParaRPr lang="en-GB" sz="2800" kern="1200" dirty="0">
                <a:cs typeface="Gill Sans Light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722302" y="4963227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DC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solidFill>
                    <a:srgbClr val="0A607F"/>
                  </a:solidFill>
                  <a:cs typeface="Gill Sans Light"/>
                </a:rPr>
                <a:t>eduGAIN</a:t>
              </a:r>
              <a:endParaRPr lang="en-GB" sz="2800" kern="1200" dirty="0">
                <a:solidFill>
                  <a:srgbClr val="074359"/>
                </a:solidFill>
                <a:cs typeface="Gill Sans Light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6721054" y="2689404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DC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solidFill>
                    <a:srgbClr val="0A607F"/>
                  </a:solidFill>
                  <a:cs typeface="Gill Sans Light"/>
                </a:rPr>
                <a:t>Federation as a Service</a:t>
              </a:r>
              <a:endParaRPr lang="en-GB" sz="2800" kern="1200" dirty="0">
                <a:solidFill>
                  <a:srgbClr val="0A607F"/>
                </a:solidFill>
                <a:cs typeface="Gill Sans Light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702918" y="3808271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DC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solidFill>
                    <a:srgbClr val="0A607F"/>
                  </a:solidFill>
                  <a:cs typeface="Gill Sans Light"/>
                </a:rPr>
                <a:t>Moonshot</a:t>
              </a:r>
              <a:endParaRPr lang="en-GB" sz="2800" kern="1200" dirty="0">
                <a:solidFill>
                  <a:srgbClr val="0A607F"/>
                </a:solidFill>
                <a:cs typeface="Gill Sans Light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6696872" y="4957378"/>
              <a:ext cx="2991477" cy="912035"/>
            </a:xfrm>
            <a:custGeom>
              <a:avLst/>
              <a:gdLst>
                <a:gd name="connsiteX0" fmla="*/ 0 w 2991477"/>
                <a:gd name="connsiteY0" fmla="*/ 0 h 912035"/>
                <a:gd name="connsiteX1" fmla="*/ 2991477 w 2991477"/>
                <a:gd name="connsiteY1" fmla="*/ 0 h 912035"/>
                <a:gd name="connsiteX2" fmla="*/ 2991477 w 2991477"/>
                <a:gd name="connsiteY2" fmla="*/ 912035 h 912035"/>
                <a:gd name="connsiteX3" fmla="*/ 0 w 2991477"/>
                <a:gd name="connsiteY3" fmla="*/ 912035 h 912035"/>
                <a:gd name="connsiteX4" fmla="*/ 0 w 2991477"/>
                <a:gd name="connsiteY4" fmla="*/ 0 h 91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1477" h="912035">
                  <a:moveTo>
                    <a:pt x="0" y="0"/>
                  </a:moveTo>
                  <a:lnTo>
                    <a:pt x="2991477" y="0"/>
                  </a:lnTo>
                  <a:lnTo>
                    <a:pt x="2991477" y="912035"/>
                  </a:lnTo>
                  <a:lnTo>
                    <a:pt x="0" y="9120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DC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>
                  <a:solidFill>
                    <a:srgbClr val="0A607F"/>
                  </a:solidFill>
                  <a:cs typeface="Gill Sans Light"/>
                </a:rPr>
                <a:t>Enabling Users</a:t>
              </a:r>
              <a:endParaRPr lang="en-GB" sz="2800" kern="1200" dirty="0">
                <a:solidFill>
                  <a:srgbClr val="0A607F"/>
                </a:solidFill>
                <a:cs typeface="Gill Sans Light"/>
              </a:endParaRPr>
            </a:p>
          </p:txBody>
        </p:sp>
      </p:grpSp>
      <p:sp>
        <p:nvSpPr>
          <p:cNvPr id="28" name="Down Arrow Callout 27"/>
          <p:cNvSpPr/>
          <p:nvPr/>
        </p:nvSpPr>
        <p:spPr bwMode="auto">
          <a:xfrm>
            <a:off x="6694600" y="1268761"/>
            <a:ext cx="2952328" cy="1224136"/>
          </a:xfrm>
          <a:prstGeom prst="downArrowCallou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  <a:t>Pilots Enhancing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  <a:t> Core Services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</a:endParaRPr>
          </a:p>
        </p:txBody>
      </p:sp>
      <p:sp>
        <p:nvSpPr>
          <p:cNvPr id="29" name="Down Arrow Callout 28"/>
          <p:cNvSpPr/>
          <p:nvPr/>
        </p:nvSpPr>
        <p:spPr bwMode="auto">
          <a:xfrm>
            <a:off x="2757605" y="1268760"/>
            <a:ext cx="2952328" cy="1224136"/>
          </a:xfrm>
          <a:prstGeom prst="downArrowCallou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n-lt"/>
              </a:rPr>
              <a:t>Core Production</a:t>
            </a:r>
            <a:r>
              <a:rPr lang="en-GB" sz="2000" dirty="0">
                <a:solidFill>
                  <a:srgbClr val="FFFFFF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Services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332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+mn-lt"/>
                <a:cs typeface="Gill Sans Light"/>
              </a:rPr>
              <a:t/>
            </a:r>
            <a:br>
              <a:rPr lang="en-GB" b="0" dirty="0">
                <a:latin typeface="+mn-lt"/>
                <a:cs typeface="Gill Sans Light"/>
              </a:rPr>
            </a:br>
            <a:endParaRPr lang="en-GB" b="0" dirty="0">
              <a:latin typeface="+mn-lt"/>
              <a:cs typeface="Gill Sans Light"/>
            </a:endParaRPr>
          </a:p>
        </p:txBody>
      </p:sp>
      <p:sp>
        <p:nvSpPr>
          <p:cNvPr id="60431" name="TextBox 11"/>
          <p:cNvSpPr txBox="1">
            <a:spLocks noChangeArrowheads="1"/>
          </p:cNvSpPr>
          <p:nvPr/>
        </p:nvSpPr>
        <p:spPr bwMode="auto">
          <a:xfrm>
            <a:off x="2301652" y="2797771"/>
            <a:ext cx="6225783" cy="36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8000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8000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8000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4D100"/>
              </a:buClr>
              <a:buSzPct val="8000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sz="1801" dirty="0">
                <a:solidFill>
                  <a:srgbClr val="FFFFFF"/>
                </a:solidFill>
                <a:latin typeface="+mn-lt"/>
                <a:cs typeface="Gill Sans Light"/>
              </a:rPr>
              <a:t>Define strategy for providing the GÉANT Cloud Service</a:t>
            </a:r>
          </a:p>
        </p:txBody>
      </p:sp>
      <p:sp>
        <p:nvSpPr>
          <p:cNvPr id="16" name="Rounded Rectangle 4"/>
          <p:cNvSpPr/>
          <p:nvPr/>
        </p:nvSpPr>
        <p:spPr>
          <a:xfrm>
            <a:off x="-463655" y="3210000"/>
            <a:ext cx="2330736" cy="928902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noProof="0" dirty="0" smtClean="0">
                <a:solidFill>
                  <a:schemeClr val="bg1"/>
                </a:solidFill>
                <a:cs typeface="Gill Sans Light"/>
              </a:rPr>
              <a:t>Task 2</a:t>
            </a:r>
            <a:endParaRPr lang="en-GB" kern="1200" noProof="0" dirty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19" name="Rounded Rectangle 4"/>
          <p:cNvSpPr/>
          <p:nvPr/>
        </p:nvSpPr>
        <p:spPr>
          <a:xfrm>
            <a:off x="-463655" y="1540329"/>
            <a:ext cx="2330736" cy="928902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noProof="0" dirty="0" smtClean="0">
                <a:solidFill>
                  <a:schemeClr val="bg1"/>
                </a:solidFill>
                <a:cs typeface="Gill Sans Light"/>
              </a:rPr>
              <a:t>Task 1</a:t>
            </a:r>
            <a:endParaRPr lang="en-GB" kern="1200" noProof="0" dirty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24" name="Rounded Rectangle 4"/>
          <p:cNvSpPr/>
          <p:nvPr/>
        </p:nvSpPr>
        <p:spPr>
          <a:xfrm>
            <a:off x="-463655" y="4867904"/>
            <a:ext cx="2330736" cy="928902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noProof="0" dirty="0" smtClean="0">
                <a:solidFill>
                  <a:schemeClr val="bg1"/>
                </a:solidFill>
                <a:cs typeface="Gill Sans Light"/>
              </a:rPr>
              <a:t>Task 3</a:t>
            </a:r>
            <a:endParaRPr lang="en-GB" kern="1200" noProof="0" dirty="0">
              <a:solidFill>
                <a:schemeClr val="bg1"/>
              </a:solidFill>
              <a:cs typeface="Gill Sans Light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543675" y="199223"/>
            <a:ext cx="7869767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dirty="0" smtClean="0">
                <a:latin typeface="+mn-lt"/>
                <a:cs typeface="Gill Sans Light"/>
              </a:rPr>
              <a:t>About eduPKI</a:t>
            </a:r>
            <a:endParaRPr lang="en-GB" sz="2400" b="0" i="1" dirty="0">
              <a:latin typeface="+mn-lt"/>
              <a:cs typeface="Gill Sans Light"/>
            </a:endParaRPr>
          </a:p>
        </p:txBody>
      </p:sp>
      <p:pic>
        <p:nvPicPr>
          <p:cNvPr id="11" name="Picture 18"/>
          <p:cNvPicPr>
            <a:picLocks noChangeAspect="1"/>
          </p:cNvPicPr>
          <p:nvPr/>
        </p:nvPicPr>
        <p:blipFill>
          <a:blip r:embed="rId3"/>
          <a:srcRect l="17418" t="33633" r="12108" b="9811"/>
          <a:stretch>
            <a:fillRect/>
          </a:stretch>
        </p:blipFill>
        <p:spPr bwMode="auto">
          <a:xfrm>
            <a:off x="1242190" y="5701851"/>
            <a:ext cx="1796042" cy="41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4366048" y="1454799"/>
            <a:ext cx="7286201" cy="3539358"/>
            <a:chOff x="4522352" y="1513413"/>
            <a:chExt cx="7286201" cy="3539358"/>
          </a:xfrm>
        </p:grpSpPr>
        <p:sp>
          <p:nvSpPr>
            <p:cNvPr id="5" name="Freeform 4"/>
            <p:cNvSpPr/>
            <p:nvPr/>
          </p:nvSpPr>
          <p:spPr>
            <a:xfrm>
              <a:off x="4522352" y="1513413"/>
              <a:ext cx="7286201" cy="1123200"/>
            </a:xfrm>
            <a:custGeom>
              <a:avLst/>
              <a:gdLst>
                <a:gd name="connsiteX0" fmla="*/ 0 w 7286201"/>
                <a:gd name="connsiteY0" fmla="*/ 0 h 1123200"/>
                <a:gd name="connsiteX1" fmla="*/ 7286201 w 7286201"/>
                <a:gd name="connsiteY1" fmla="*/ 0 h 1123200"/>
                <a:gd name="connsiteX2" fmla="*/ 7286201 w 7286201"/>
                <a:gd name="connsiteY2" fmla="*/ 1123200 h 1123200"/>
                <a:gd name="connsiteX3" fmla="*/ 0 w 7286201"/>
                <a:gd name="connsiteY3" fmla="*/ 1123200 h 1123200"/>
                <a:gd name="connsiteX4" fmla="*/ 0 w 7286201"/>
                <a:gd name="connsiteY4" fmla="*/ 0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6201" h="1123200">
                  <a:moveTo>
                    <a:pt x="0" y="0"/>
                  </a:moveTo>
                  <a:lnTo>
                    <a:pt x="7286201" y="0"/>
                  </a:lnTo>
                  <a:lnTo>
                    <a:pt x="7286201" y="1123200"/>
                  </a:lnTo>
                  <a:lnTo>
                    <a:pt x="0" y="112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solidFill>
                    <a:srgbClr val="0A607F"/>
                  </a:solidFill>
                  <a:cs typeface="Gill Sans Light"/>
                </a:rPr>
                <a:t>Help users obtain the right certificates  </a:t>
              </a:r>
              <a:br>
                <a:rPr lang="en-US" kern="1200" dirty="0" smtClean="0">
                  <a:solidFill>
                    <a:srgbClr val="0A607F"/>
                  </a:solidFill>
                  <a:cs typeface="Gill Sans Light"/>
                </a:rPr>
              </a:br>
              <a:r>
                <a:rPr lang="en-US" kern="1200" dirty="0" smtClean="0">
                  <a:solidFill>
                    <a:srgbClr val="0A607F"/>
                  </a:solidFill>
                  <a:cs typeface="Gill Sans Light"/>
                </a:rPr>
                <a:t>for the right purpose</a:t>
              </a:r>
              <a:endParaRPr lang="en-GB" kern="1200" dirty="0">
                <a:solidFill>
                  <a:srgbClr val="0A607F"/>
                </a:solidFill>
                <a:cs typeface="Gill Sans Light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4522352" y="2721492"/>
              <a:ext cx="7286201" cy="1123200"/>
            </a:xfrm>
            <a:custGeom>
              <a:avLst/>
              <a:gdLst>
                <a:gd name="connsiteX0" fmla="*/ 0 w 7286201"/>
                <a:gd name="connsiteY0" fmla="*/ 0 h 1123200"/>
                <a:gd name="connsiteX1" fmla="*/ 7286201 w 7286201"/>
                <a:gd name="connsiteY1" fmla="*/ 0 h 1123200"/>
                <a:gd name="connsiteX2" fmla="*/ 7286201 w 7286201"/>
                <a:gd name="connsiteY2" fmla="*/ 1123200 h 1123200"/>
                <a:gd name="connsiteX3" fmla="*/ 0 w 7286201"/>
                <a:gd name="connsiteY3" fmla="*/ 1123200 h 1123200"/>
                <a:gd name="connsiteX4" fmla="*/ 0 w 7286201"/>
                <a:gd name="connsiteY4" fmla="*/ 0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6201" h="1123200">
                  <a:moveTo>
                    <a:pt x="0" y="0"/>
                  </a:moveTo>
                  <a:lnTo>
                    <a:pt x="7286201" y="0"/>
                  </a:lnTo>
                  <a:lnTo>
                    <a:pt x="7286201" y="1123200"/>
                  </a:lnTo>
                  <a:lnTo>
                    <a:pt x="0" y="112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solidFill>
                    <a:srgbClr val="0A607F"/>
                  </a:solidFill>
                  <a:cs typeface="Gill Sans Light"/>
                </a:rPr>
                <a:t>Competence </a:t>
              </a:r>
              <a:r>
                <a:rPr lang="en-US" kern="1200" dirty="0" err="1" smtClean="0">
                  <a:solidFill>
                    <a:srgbClr val="0A607F"/>
                  </a:solidFill>
                  <a:cs typeface="Gill Sans Light"/>
                </a:rPr>
                <a:t>centre</a:t>
              </a:r>
              <a:r>
                <a:rPr lang="en-US" kern="1200" dirty="0" smtClean="0">
                  <a:solidFill>
                    <a:srgbClr val="0A607F"/>
                  </a:solidFill>
                  <a:cs typeface="Gill Sans Light"/>
                </a:rPr>
                <a:t> for PKI issues</a:t>
              </a:r>
              <a:endParaRPr lang="en-US" kern="1200" dirty="0">
                <a:solidFill>
                  <a:srgbClr val="0A607F"/>
                </a:solidFill>
                <a:cs typeface="Gill Sans Light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4522352" y="3929571"/>
              <a:ext cx="7286201" cy="1123200"/>
            </a:xfrm>
            <a:custGeom>
              <a:avLst/>
              <a:gdLst>
                <a:gd name="connsiteX0" fmla="*/ 0 w 7286201"/>
                <a:gd name="connsiteY0" fmla="*/ 0 h 1123200"/>
                <a:gd name="connsiteX1" fmla="*/ 7286201 w 7286201"/>
                <a:gd name="connsiteY1" fmla="*/ 0 h 1123200"/>
                <a:gd name="connsiteX2" fmla="*/ 7286201 w 7286201"/>
                <a:gd name="connsiteY2" fmla="*/ 1123200 h 1123200"/>
                <a:gd name="connsiteX3" fmla="*/ 0 w 7286201"/>
                <a:gd name="connsiteY3" fmla="*/ 1123200 h 1123200"/>
                <a:gd name="connsiteX4" fmla="*/ 0 w 7286201"/>
                <a:gd name="connsiteY4" fmla="*/ 0 h 11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6201" h="1123200">
                  <a:moveTo>
                    <a:pt x="0" y="0"/>
                  </a:moveTo>
                  <a:lnTo>
                    <a:pt x="7286201" y="0"/>
                  </a:lnTo>
                  <a:lnTo>
                    <a:pt x="7286201" y="1123200"/>
                  </a:lnTo>
                  <a:lnTo>
                    <a:pt x="0" y="1123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solidFill>
                    <a:srgbClr val="0A607F"/>
                  </a:solidFill>
                  <a:cs typeface="Gill Sans Light"/>
                </a:rPr>
                <a:t>Solving problems commercial operators won't solve</a:t>
              </a:r>
            </a:p>
          </p:txBody>
        </p:sp>
      </p:grpSp>
      <p:pic>
        <p:nvPicPr>
          <p:cNvPr id="9" name="Picture 8" descr="Symbole_Icon_schlüssel_gr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4" y="2776156"/>
            <a:ext cx="3588816" cy="1476570"/>
          </a:xfrm>
          <a:prstGeom prst="rect">
            <a:avLst/>
          </a:prstGeom>
          <a:scene3d>
            <a:camera prst="orthographicFront">
              <a:rot lat="0" lon="0" rev="2700000"/>
            </a:camera>
            <a:lightRig rig="threePt" dir="t"/>
          </a:scene3d>
        </p:spPr>
      </p:pic>
      <p:sp>
        <p:nvSpPr>
          <p:cNvPr id="15" name="Freeform 14"/>
          <p:cNvSpPr/>
          <p:nvPr/>
        </p:nvSpPr>
        <p:spPr>
          <a:xfrm>
            <a:off x="4373304" y="5093794"/>
            <a:ext cx="7286201" cy="1123200"/>
          </a:xfrm>
          <a:custGeom>
            <a:avLst/>
            <a:gdLst>
              <a:gd name="connsiteX0" fmla="*/ 0 w 7286201"/>
              <a:gd name="connsiteY0" fmla="*/ 0 h 1123200"/>
              <a:gd name="connsiteX1" fmla="*/ 7286201 w 7286201"/>
              <a:gd name="connsiteY1" fmla="*/ 0 h 1123200"/>
              <a:gd name="connsiteX2" fmla="*/ 7286201 w 7286201"/>
              <a:gd name="connsiteY2" fmla="*/ 1123200 h 1123200"/>
              <a:gd name="connsiteX3" fmla="*/ 0 w 7286201"/>
              <a:gd name="connsiteY3" fmla="*/ 1123200 h 1123200"/>
              <a:gd name="connsiteX4" fmla="*/ 0 w 7286201"/>
              <a:gd name="connsiteY4" fmla="*/ 0 h 11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201" h="1123200">
                <a:moveTo>
                  <a:pt x="0" y="0"/>
                </a:moveTo>
                <a:lnTo>
                  <a:pt x="7286201" y="0"/>
                </a:lnTo>
                <a:lnTo>
                  <a:pt x="7286201" y="1123200"/>
                </a:lnTo>
                <a:lnTo>
                  <a:pt x="0" y="1123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rgbClr val="0A607F"/>
                </a:solidFill>
                <a:cs typeface="Gill Sans Light"/>
              </a:rPr>
              <a:t>c.130 certificates issued, eduroam as main user</a:t>
            </a:r>
            <a:endParaRPr lang="en-US" kern="1200" dirty="0" smtClean="0">
              <a:solidFill>
                <a:srgbClr val="0A607F"/>
              </a:solidFill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8253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 GN3 EC Review_SA Presentation Template 13_8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nal GN3 EC Review_JRA Presentation Template 16_9" id="{17F213CB-F390-420F-8E2C-10FA9E833E92}" vid="{EE712926-B00B-4637-9048-F4B75E22A0CE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FA747F764514880F758D7E395A757" ma:contentTypeVersion="31" ma:contentTypeDescription="Create a new document." ma:contentTypeScope="" ma:versionID="9cc9d9d6d9aeb4a5d489e153b6fbd355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5cdd51f6af21cce6b941c43f43a5cb3c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GN3PLUS14-1667-15</_dlc_DocId>
    <_dlc_DocIdUrl xmlns="cce05e40-4bba-48f3-9290-882e2b438b17">
      <Url>https://intranet.geant.net/PMTPublic/ECmeetsGEANT/_layouts/15/DocIdRedir.aspx?ID=GN3PLUS14-1667-15</Url>
      <Description>GN3PLUS14-1667-15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6AF42F8A-CEA0-4363-BA68-D961E4F8A5E3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F6D5B62-BD7F-4F0B-8FDC-CF94BA680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DEC0A6-7BD8-4DA5-A921-FFBD70F32CE9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cce05e40-4bba-48f3-9290-882e2b438b17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88D661F2-E90C-4F0B-AF8A-C42F760A34C3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11BE8DB5-988D-4983-AD94-297FA590D090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GN3 EC Review_SA Presentation Template 13_8</Template>
  <TotalTime>13636</TotalTime>
  <Words>912</Words>
  <Application>Microsoft Office PowerPoint</Application>
  <PresentationFormat>Widescreen</PresentationFormat>
  <Paragraphs>176</Paragraphs>
  <Slides>21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Batang</vt:lpstr>
      <vt:lpstr>ＭＳ Ｐゴシック</vt:lpstr>
      <vt:lpstr>ＭＳ Ｐゴシック</vt:lpstr>
      <vt:lpstr>Arial</vt:lpstr>
      <vt:lpstr>Gill Sans</vt:lpstr>
      <vt:lpstr>Gill Sans Light</vt:lpstr>
      <vt:lpstr>Times</vt:lpstr>
      <vt:lpstr>Final GN3 EC Review_SA Presentation Template 13_8</vt:lpstr>
      <vt:lpstr>PowerPoint Presentation</vt:lpstr>
      <vt:lpstr>The Strategic Value of Trust &amp; Identity</vt:lpstr>
      <vt:lpstr>NREN Trust &amp; Identity Thinking Differently</vt:lpstr>
      <vt:lpstr>GÉANT &amp; NREN Leadership</vt:lpstr>
      <vt:lpstr>Managing Trust &amp; Identity Strategy</vt:lpstr>
      <vt:lpstr>Areas of Strategic Focus</vt:lpstr>
      <vt:lpstr>PowerPoint Presentation</vt:lpstr>
      <vt:lpstr>Trust &amp; Identity Services in GÉANT</vt:lpstr>
      <vt:lpstr> </vt:lpstr>
      <vt:lpstr> </vt:lpstr>
      <vt:lpstr>PowerPoint Presentation</vt:lpstr>
      <vt:lpstr>eduroam Service Innovations Making eduroam even easier to use</vt:lpstr>
      <vt:lpstr>About eduGAIN  Federated identity and trust worldwide</vt:lpstr>
      <vt:lpstr>eduGAIN Service Delivery</vt:lpstr>
      <vt:lpstr>Service Innovation –  Federation as a Service - Bringing federation to all</vt:lpstr>
      <vt:lpstr>Service Innovation - Moonshot Pilot New features for federated identity beyond web</vt:lpstr>
      <vt:lpstr>Service Innovation - Enabling Users Helping communities benefit from federated identity</vt:lpstr>
      <vt:lpstr>Enabling Users Addressing the challenges for researchers and other users </vt:lpstr>
      <vt:lpstr>Collaborative Development Enabling users’ community pilots</vt:lpstr>
      <vt:lpstr>Roadmap</vt:lpstr>
      <vt:lpstr>Thank you  Any questions? 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SA5 GN3plus Y1 EC Review</dc:title>
  <dc:creator>Linda Mesch</dc:creator>
  <cp:lastModifiedBy>Francesca Pegazzano</cp:lastModifiedBy>
  <cp:revision>1635</cp:revision>
  <cp:lastPrinted>2013-11-05T15:58:55Z</cp:lastPrinted>
  <dcterms:created xsi:type="dcterms:W3CDTF">2013-08-13T16:47:13Z</dcterms:created>
  <dcterms:modified xsi:type="dcterms:W3CDTF">2014-06-16T15:58:38Z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0x010100CFEFA747F764514880F758D7E395A757</vt:lpwstr>
  </property>
  <property fmtid="{D5CDD505-2E9C-101B-9397-08002B2CF9AE}" pid="9" name="_dlc_DocIdItemGuid">
    <vt:lpwstr>9c326153-1fd0-4942-924e-dbf813e4d6a1</vt:lpwstr>
  </property>
</Properties>
</file>