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6"/>
  </p:sldMasterIdLst>
  <p:notesMasterIdLst>
    <p:notesMasterId r:id="rId24"/>
  </p:notesMasterIdLst>
  <p:handoutMasterIdLst>
    <p:handoutMasterId r:id="rId25"/>
  </p:handoutMasterIdLst>
  <p:sldIdLst>
    <p:sldId id="340" r:id="rId7"/>
    <p:sldId id="354" r:id="rId8"/>
    <p:sldId id="355" r:id="rId9"/>
    <p:sldId id="356" r:id="rId10"/>
    <p:sldId id="360" r:id="rId11"/>
    <p:sldId id="365" r:id="rId12"/>
    <p:sldId id="366" r:id="rId13"/>
    <p:sldId id="361" r:id="rId14"/>
    <p:sldId id="363" r:id="rId15"/>
    <p:sldId id="364" r:id="rId16"/>
    <p:sldId id="362" r:id="rId17"/>
    <p:sldId id="367" r:id="rId18"/>
    <p:sldId id="368" r:id="rId19"/>
    <p:sldId id="357" r:id="rId20"/>
    <p:sldId id="359" r:id="rId21"/>
    <p:sldId id="358" r:id="rId22"/>
    <p:sldId id="353" r:id="rId23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38" userDrawn="1">
          <p15:clr>
            <a:srgbClr val="A4A3A4"/>
          </p15:clr>
        </p15:guide>
        <p15:guide id="2" pos="422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4395"/>
    <a:srgbClr val="005D95"/>
    <a:srgbClr val="FF3300"/>
    <a:srgbClr val="BFDC00"/>
    <a:srgbClr val="E9FF65"/>
    <a:srgbClr val="574500"/>
    <a:srgbClr val="C0C0C0"/>
    <a:srgbClr val="221644"/>
    <a:srgbClr val="004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77" autoAdjust="0"/>
    <p:restoredTop sz="90053" autoAdjust="0"/>
  </p:normalViewPr>
  <p:slideViewPr>
    <p:cSldViewPr snapToGrid="0">
      <p:cViewPr varScale="1">
        <p:scale>
          <a:sx n="88" d="100"/>
          <a:sy n="88" d="100"/>
        </p:scale>
        <p:origin x="-136" y="-160"/>
      </p:cViewPr>
      <p:guideLst>
        <p:guide orient="horz" pos="1638"/>
        <p:guide pos="4226"/>
      </p:guideLst>
    </p:cSldViewPr>
  </p:slideViewPr>
  <p:outlineViewPr>
    <p:cViewPr>
      <p:scale>
        <a:sx n="33" d="100"/>
        <a:sy n="33" d="100"/>
      </p:scale>
      <p:origin x="0" y="-33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55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customXml" Target="../customXml/item5.xml"/><Relationship Id="rId6" Type="http://schemas.openxmlformats.org/officeDocument/2006/relationships/slideMaster" Target="slideMasters/slide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264840F-0C3F-476F-AA87-EBA44D6599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093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58C2E64-B7AE-41FA-A335-489EFFF8DC0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392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A8666DD9-099A-4637-AEDB-AFB3F19DF2BD}" type="slidenum">
              <a:rPr lang="en-US" sz="1200" smtClean="0">
                <a:latin typeface="Arial" charset="0"/>
              </a:rPr>
              <a:pPr/>
              <a:t>1</a:t>
            </a:fld>
            <a:endParaRPr lang="en-US" sz="12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657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952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Also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Authorisation</a:t>
            </a:r>
            <a:r>
              <a:rPr lang="en-US" dirty="0" smtClean="0">
                <a:latin typeface="Arial" charset="0"/>
              </a:rPr>
              <a:t> under community control, open standards, well defined, </a:t>
            </a:r>
            <a:r>
              <a:rPr lang="en-US" dirty="0" err="1" smtClean="0">
                <a:latin typeface="Arial" charset="0"/>
              </a:rPr>
              <a:t>harmonised</a:t>
            </a:r>
            <a:r>
              <a:rPr lang="en-US" dirty="0" smtClean="0">
                <a:latin typeface="Arial" charset="0"/>
              </a:rPr>
              <a:t> attributes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60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Goal – use these pilots to address issues from FIM4R for the benefit both of the individual communities and the wider community. Both </a:t>
            </a:r>
            <a:r>
              <a:rPr lang="en-GB" baseline="0" dirty="0" err="1" smtClean="0"/>
              <a:t>geant</a:t>
            </a:r>
            <a:r>
              <a:rPr lang="en-GB" baseline="0" dirty="0" smtClean="0"/>
              <a:t> and the communities invest significant time and effort.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450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101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101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101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069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35912F2D-AADB-444E-A1EA-EF12955FA942}" type="slidenum">
              <a:rPr lang="en-US" sz="1200" smtClean="0">
                <a:latin typeface="Arial" charset="0"/>
              </a:rPr>
              <a:pPr/>
              <a:t>17</a:t>
            </a:fld>
            <a:endParaRPr lang="en-US" sz="12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003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DC_GÉANTE_Slide_Master_Bgnd-Wid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919819" y="3430588"/>
            <a:ext cx="9146116" cy="1714500"/>
          </a:xfrm>
          <a:prstGeom prst="rect">
            <a:avLst/>
          </a:prstGeo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479" y="2060851"/>
            <a:ext cx="7869767" cy="8683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Text Box 11"/>
          <p:cNvSpPr txBox="1">
            <a:spLocks noChangeArrowheads="1"/>
          </p:cNvSpPr>
          <p:nvPr userDrawn="1"/>
        </p:nvSpPr>
        <p:spPr bwMode="auto">
          <a:xfrm>
            <a:off x="6652686" y="6237291"/>
            <a:ext cx="453178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US" sz="1300" b="1" dirty="0" smtClean="0">
                <a:solidFill>
                  <a:schemeClr val="bg1"/>
                </a:solidFill>
                <a:latin typeface="Arial" charset="0"/>
              </a:rPr>
              <a:t>connect • communicate • collaborate</a:t>
            </a:r>
          </a:p>
        </p:txBody>
      </p:sp>
    </p:spTree>
    <p:extLst>
      <p:ext uri="{BB962C8B-B14F-4D97-AF65-F5344CB8AC3E}">
        <p14:creationId xmlns:p14="http://schemas.microsoft.com/office/powerpoint/2010/main" val="542460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>
          <a:xfrm>
            <a:off x="2711450" y="6273800"/>
            <a:ext cx="1367222" cy="636588"/>
            <a:chOff x="2453702" y="6273800"/>
            <a:chExt cx="1000124" cy="636588"/>
          </a:xfrm>
        </p:grpSpPr>
        <p:sp>
          <p:nvSpPr>
            <p:cNvPr id="33" name="Rectangle 32"/>
            <p:cNvSpPr/>
            <p:nvPr userDrawn="1"/>
          </p:nvSpPr>
          <p:spPr bwMode="auto">
            <a:xfrm>
              <a:off x="2453702" y="6442359"/>
              <a:ext cx="1000124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b="1" dirty="0">
                <a:ea typeface="+mn-ea"/>
                <a:cs typeface="+mn-cs"/>
              </a:endParaRPr>
            </a:p>
          </p:txBody>
        </p:sp>
        <p:sp>
          <p:nvSpPr>
            <p:cNvPr id="34" name="Isosceles Triangle 10"/>
            <p:cNvSpPr>
              <a:spLocks noChangeArrowheads="1"/>
            </p:cNvSpPr>
            <p:nvPr/>
          </p:nvSpPr>
          <p:spPr bwMode="auto">
            <a:xfrm rot="10800000">
              <a:off x="2736038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1" name="Rounded Rectangle 30"/>
          <p:cNvSpPr/>
          <p:nvPr userDrawn="1"/>
        </p:nvSpPr>
        <p:spPr bwMode="auto">
          <a:xfrm>
            <a:off x="232317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bg1"/>
                </a:solidFill>
              </a:rPr>
              <a:t>Objectives</a:t>
            </a:r>
            <a:endParaRPr lang="en-GB" sz="900" b="0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4788781" y="6492875"/>
            <a:ext cx="160976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2665661" y="6492875"/>
            <a:ext cx="143813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Achievements: T2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861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82">
          <p15:clr>
            <a:srgbClr val="FBAE40"/>
          </p15:clr>
        </p15:guide>
        <p15:guide id="2" pos="170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>
          <a:xfrm>
            <a:off x="2719284" y="6273800"/>
            <a:ext cx="1333502" cy="636588"/>
            <a:chOff x="2434289" y="6273800"/>
            <a:chExt cx="1000124" cy="636588"/>
          </a:xfrm>
        </p:grpSpPr>
        <p:sp>
          <p:nvSpPr>
            <p:cNvPr id="33" name="Rectangle 32"/>
            <p:cNvSpPr/>
            <p:nvPr userDrawn="1"/>
          </p:nvSpPr>
          <p:spPr bwMode="auto">
            <a:xfrm>
              <a:off x="2434289" y="6442359"/>
              <a:ext cx="1000124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b="1" dirty="0">
                <a:ea typeface="+mn-ea"/>
                <a:cs typeface="+mn-cs"/>
              </a:endParaRPr>
            </a:p>
          </p:txBody>
        </p:sp>
        <p:sp>
          <p:nvSpPr>
            <p:cNvPr id="34" name="Isosceles Triangle 10"/>
            <p:cNvSpPr>
              <a:spLocks noChangeArrowheads="1"/>
            </p:cNvSpPr>
            <p:nvPr/>
          </p:nvSpPr>
          <p:spPr bwMode="auto">
            <a:xfrm rot="10800000">
              <a:off x="2716625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1" name="Rounded Rectangle 30"/>
          <p:cNvSpPr/>
          <p:nvPr userDrawn="1"/>
        </p:nvSpPr>
        <p:spPr bwMode="auto">
          <a:xfrm>
            <a:off x="232317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bg1"/>
                </a:solidFill>
              </a:rPr>
              <a:t>Objectives</a:t>
            </a:r>
            <a:endParaRPr lang="en-GB" sz="900" b="0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4788781" y="6492875"/>
            <a:ext cx="160976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2665661" y="6492875"/>
            <a:ext cx="143813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Achievements: T3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684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82">
          <p15:clr>
            <a:srgbClr val="FBAE40"/>
          </p15:clr>
        </p15:guide>
        <p15:guide id="2" pos="170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46540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4977442" y="6273800"/>
            <a:ext cx="1639018" cy="636588"/>
            <a:chOff x="2900121" y="6273800"/>
            <a:chExt cx="1000125" cy="636588"/>
          </a:xfrm>
        </p:grpSpPr>
        <p:sp>
          <p:nvSpPr>
            <p:cNvPr id="20" name="Rectangle 19"/>
            <p:cNvSpPr/>
            <p:nvPr/>
          </p:nvSpPr>
          <p:spPr bwMode="auto">
            <a:xfrm>
              <a:off x="2900121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21" name="Isosceles Triangle 10"/>
            <p:cNvSpPr>
              <a:spLocks noChangeArrowheads="1"/>
            </p:cNvSpPr>
            <p:nvPr/>
          </p:nvSpPr>
          <p:spPr bwMode="auto">
            <a:xfrm rot="10800000">
              <a:off x="3195396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23" name="Rounded Rectangle 22"/>
          <p:cNvSpPr/>
          <p:nvPr userDrawn="1"/>
        </p:nvSpPr>
        <p:spPr bwMode="auto">
          <a:xfrm>
            <a:off x="4103802" y="6492875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bg1"/>
                </a:solidFill>
              </a:rPr>
              <a:t>Objectives</a:t>
            </a:r>
            <a:endParaRPr lang="en-GB" sz="900" b="0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4788780" y="6492875"/>
            <a:ext cx="1963449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Challenges / Mitigation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224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527" userDrawn="1">
          <p15:clr>
            <a:srgbClr val="FBAE40"/>
          </p15:clr>
        </p15:guide>
        <p15:guide id="2" pos="574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46540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bg1"/>
                </a:solidFill>
              </a:rPr>
              <a:t>Objectives</a:t>
            </a:r>
            <a:endParaRPr lang="en-GB" sz="900" b="1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4865814" y="6299678"/>
            <a:ext cx="1851434" cy="610314"/>
            <a:chOff x="3058832" y="6273800"/>
            <a:chExt cx="1000125" cy="610314"/>
          </a:xfrm>
        </p:grpSpPr>
        <p:sp>
          <p:nvSpPr>
            <p:cNvPr id="14" name="Rectangle 13"/>
            <p:cNvSpPr/>
            <p:nvPr/>
          </p:nvSpPr>
          <p:spPr bwMode="auto">
            <a:xfrm>
              <a:off x="3058832" y="6416085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5" name="Isosceles Triangle 10"/>
            <p:cNvSpPr>
              <a:spLocks noChangeArrowheads="1"/>
            </p:cNvSpPr>
            <p:nvPr/>
          </p:nvSpPr>
          <p:spPr bwMode="auto">
            <a:xfrm rot="10800000">
              <a:off x="3408046" y="6273800"/>
              <a:ext cx="314041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7" name="Rounded Rectangle 16"/>
          <p:cNvSpPr/>
          <p:nvPr userDrawn="1"/>
        </p:nvSpPr>
        <p:spPr bwMode="auto">
          <a:xfrm>
            <a:off x="4823285" y="6492875"/>
            <a:ext cx="1963448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Challenges / Mitigation</a:t>
            </a:r>
            <a:endParaRPr lang="en-GB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658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527">
          <p15:clr>
            <a:srgbClr val="FBAE40"/>
          </p15:clr>
        </p15:guide>
        <p15:guide id="2" pos="57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46540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4848040" y="6236895"/>
            <a:ext cx="1825557" cy="716623"/>
            <a:chOff x="2694778" y="6273800"/>
            <a:chExt cx="1369171" cy="610710"/>
          </a:xfrm>
        </p:grpSpPr>
        <p:sp>
          <p:nvSpPr>
            <p:cNvPr id="20" name="Rectangle 19"/>
            <p:cNvSpPr/>
            <p:nvPr/>
          </p:nvSpPr>
          <p:spPr bwMode="auto">
            <a:xfrm>
              <a:off x="2694778" y="6450484"/>
              <a:ext cx="1369171" cy="434026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21" name="Isosceles Triangle 10"/>
            <p:cNvSpPr>
              <a:spLocks noChangeArrowheads="1"/>
            </p:cNvSpPr>
            <p:nvPr/>
          </p:nvSpPr>
          <p:spPr bwMode="auto">
            <a:xfrm rot="10800000">
              <a:off x="3182453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23" name="Rounded Rectangle 22"/>
          <p:cNvSpPr/>
          <p:nvPr userDrawn="1"/>
        </p:nvSpPr>
        <p:spPr bwMode="auto">
          <a:xfrm>
            <a:off x="4103802" y="6492875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bg1"/>
                </a:solidFill>
              </a:rPr>
              <a:t>Objectives</a:t>
            </a:r>
            <a:endParaRPr lang="en-GB" sz="900" b="0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4788780" y="6492875"/>
            <a:ext cx="1963448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Challenges / Mitigation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051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527">
          <p15:clr>
            <a:srgbClr val="FBAE40"/>
          </p15:clr>
        </p15:guide>
        <p15:guide id="2" pos="57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18260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259599" y="6273800"/>
            <a:ext cx="1333507" cy="636588"/>
            <a:chOff x="3145952" y="6273800"/>
            <a:chExt cx="1000125" cy="636588"/>
          </a:xfrm>
        </p:grpSpPr>
        <p:sp>
          <p:nvSpPr>
            <p:cNvPr id="14" name="Rectangle 13"/>
            <p:cNvSpPr/>
            <p:nvPr/>
          </p:nvSpPr>
          <p:spPr bwMode="auto">
            <a:xfrm>
              <a:off x="3145952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5" name="Isosceles Triangle 10"/>
            <p:cNvSpPr>
              <a:spLocks noChangeArrowheads="1"/>
            </p:cNvSpPr>
            <p:nvPr/>
          </p:nvSpPr>
          <p:spPr bwMode="auto">
            <a:xfrm rot="10800000">
              <a:off x="3434788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8" name="Rounded Rectangle 17"/>
          <p:cNvSpPr/>
          <p:nvPr userDrawn="1"/>
        </p:nvSpPr>
        <p:spPr bwMode="auto">
          <a:xfrm>
            <a:off x="5894075" y="6492875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bg1"/>
                </a:solidFill>
              </a:rPr>
              <a:t>Objectives</a:t>
            </a:r>
            <a:endParaRPr lang="en-GB" sz="900" b="0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6" name="Rounded Rectangle 15"/>
          <p:cNvSpPr/>
          <p:nvPr userDrawn="1"/>
        </p:nvSpPr>
        <p:spPr bwMode="auto">
          <a:xfrm>
            <a:off x="4788780" y="6492875"/>
            <a:ext cx="1820686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Summary / Next Steps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09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574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3 Over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46540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236779" y="6492875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bg1"/>
                </a:solidFill>
              </a:rPr>
              <a:t>Objectives</a:t>
            </a:r>
            <a:endParaRPr lang="en-GB" sz="900" b="0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4788781" y="6492875"/>
            <a:ext cx="160976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27" name="Rounded Rectangle 26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015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574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369088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9459937" y="6273800"/>
            <a:ext cx="1333500" cy="636588"/>
            <a:chOff x="2123728" y="6273800"/>
            <a:chExt cx="1000125" cy="636588"/>
          </a:xfrm>
        </p:grpSpPr>
        <p:sp>
          <p:nvSpPr>
            <p:cNvPr id="14" name="Rectangle 13"/>
            <p:cNvSpPr/>
            <p:nvPr/>
          </p:nvSpPr>
          <p:spPr bwMode="auto">
            <a:xfrm>
              <a:off x="2123728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5" name="Isosceles Triangle 10"/>
            <p:cNvSpPr>
              <a:spLocks noChangeArrowheads="1"/>
            </p:cNvSpPr>
            <p:nvPr/>
          </p:nvSpPr>
          <p:spPr bwMode="auto">
            <a:xfrm rot="10800000">
              <a:off x="2419003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20" name="Rounded Rectangle 19"/>
          <p:cNvSpPr/>
          <p:nvPr userDrawn="1"/>
        </p:nvSpPr>
        <p:spPr bwMode="auto">
          <a:xfrm>
            <a:off x="9474622" y="6492875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bg1"/>
                </a:solidFill>
              </a:rPr>
              <a:t>Objectives</a:t>
            </a:r>
            <a:endParaRPr lang="en-GB" sz="900" b="1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6" name="Rounded Rectangle 15"/>
          <p:cNvSpPr/>
          <p:nvPr userDrawn="1"/>
        </p:nvSpPr>
        <p:spPr bwMode="auto">
          <a:xfrm>
            <a:off x="4788781" y="6492875"/>
            <a:ext cx="160976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859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57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DC_GÉANTE_Slide_Master_Bgnd-Wide.14.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20542" y="1989649"/>
            <a:ext cx="9145428" cy="116634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920542" y="3430432"/>
            <a:ext cx="9145428" cy="171521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Text Box 11"/>
          <p:cNvSpPr txBox="1">
            <a:spLocks noChangeArrowheads="1"/>
          </p:cNvSpPr>
          <p:nvPr userDrawn="1"/>
        </p:nvSpPr>
        <p:spPr bwMode="auto">
          <a:xfrm>
            <a:off x="6652686" y="6237291"/>
            <a:ext cx="453178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US" sz="1300" b="1" dirty="0" smtClean="0">
                <a:solidFill>
                  <a:schemeClr val="bg1"/>
                </a:solidFill>
                <a:latin typeface="Arial" charset="0"/>
              </a:rPr>
              <a:t>connect • communicate • collaborate</a:t>
            </a:r>
          </a:p>
        </p:txBody>
      </p:sp>
    </p:spTree>
    <p:extLst>
      <p:ext uri="{BB962C8B-B14F-4D97-AF65-F5344CB8AC3E}">
        <p14:creationId xmlns:p14="http://schemas.microsoft.com/office/powerpoint/2010/main" val="496324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2768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24762" y="6273800"/>
            <a:ext cx="1333500" cy="636588"/>
            <a:chOff x="3457577" y="6273800"/>
            <a:chExt cx="1000125" cy="63658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3457577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2" name="Isosceles Triangle 10"/>
            <p:cNvSpPr>
              <a:spLocks noChangeArrowheads="1"/>
            </p:cNvSpPr>
            <p:nvPr/>
          </p:nvSpPr>
          <p:spPr bwMode="auto">
            <a:xfrm rot="10800000">
              <a:off x="3752852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6" name="Rounded Rectangle 15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bg1"/>
                </a:solidFill>
              </a:rPr>
              <a:t>Objectives</a:t>
            </a:r>
            <a:endParaRPr lang="en-GB" sz="900" b="1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4103802" y="6492875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Task 2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5894075" y="6492875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Task 3 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684348" y="6492875"/>
            <a:ext cx="1425145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</a:t>
            </a:r>
            <a:r>
              <a:rPr lang="en-GB" sz="900" baseline="0" dirty="0" smtClean="0">
                <a:solidFill>
                  <a:schemeClr val="tx2"/>
                </a:solidFill>
              </a:rPr>
              <a:t>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9474622" y="6492875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Q&amp;A</a:t>
            </a: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2323172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Task 1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69886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82">
          <p15:clr>
            <a:srgbClr val="FBAE40"/>
          </p15:clr>
        </p15:guide>
        <p15:guide id="2" pos="46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19940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2091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2768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23322" y="6273800"/>
            <a:ext cx="1333500" cy="636588"/>
            <a:chOff x="2123728" y="6273800"/>
            <a:chExt cx="1000125" cy="63658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2123728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2" name="Isosceles Triangle 10"/>
            <p:cNvSpPr>
              <a:spLocks noChangeArrowheads="1"/>
            </p:cNvSpPr>
            <p:nvPr/>
          </p:nvSpPr>
          <p:spPr bwMode="auto">
            <a:xfrm rot="10800000">
              <a:off x="2419003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6" name="Rounded Rectangle 15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bg1"/>
                </a:solidFill>
              </a:rPr>
              <a:t>Objectives</a:t>
            </a:r>
            <a:endParaRPr lang="en-GB" sz="900" b="1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4788781" y="6492875"/>
            <a:ext cx="160976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723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82" userDrawn="1">
          <p15:clr>
            <a:srgbClr val="FBAE40"/>
          </p15:clr>
        </p15:guide>
        <p15:guide id="2" pos="683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2768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23322" y="6273800"/>
            <a:ext cx="1333500" cy="636588"/>
            <a:chOff x="2123728" y="6273800"/>
            <a:chExt cx="1000125" cy="63658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2123728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2" name="Isosceles Triangle 10"/>
            <p:cNvSpPr>
              <a:spLocks noChangeArrowheads="1"/>
            </p:cNvSpPr>
            <p:nvPr/>
          </p:nvSpPr>
          <p:spPr bwMode="auto">
            <a:xfrm rot="10800000">
              <a:off x="2419003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6" name="Rounded Rectangle 15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bg1"/>
                </a:solidFill>
              </a:rPr>
              <a:t>Objectives: T1</a:t>
            </a:r>
            <a:endParaRPr lang="en-GB" sz="900" b="1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4788781" y="6492875"/>
            <a:ext cx="160976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099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4294967295" orient="horz" pos="482">
          <p15:clr>
            <a:srgbClr val="FBAE40"/>
          </p15:clr>
        </p15:guide>
        <p15:guide id="4294967295" pos="683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2768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23322" y="6273800"/>
            <a:ext cx="1333500" cy="636588"/>
            <a:chOff x="2123728" y="6273800"/>
            <a:chExt cx="1000125" cy="63658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2123728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2" name="Isosceles Triangle 10"/>
            <p:cNvSpPr>
              <a:spLocks noChangeArrowheads="1"/>
            </p:cNvSpPr>
            <p:nvPr/>
          </p:nvSpPr>
          <p:spPr bwMode="auto">
            <a:xfrm rot="10800000">
              <a:off x="2419003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6" name="Rounded Rectangle 15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bg1"/>
                </a:solidFill>
              </a:rPr>
              <a:t>Objectives: T2</a:t>
            </a:r>
            <a:endParaRPr lang="en-GB" sz="900" b="1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4788781" y="6492875"/>
            <a:ext cx="160976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240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4294967295" orient="horz" pos="482">
          <p15:clr>
            <a:srgbClr val="FBAE40"/>
          </p15:clr>
        </p15:guide>
        <p15:guide id="4294967295" pos="683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2768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23322" y="6273800"/>
            <a:ext cx="1333500" cy="636588"/>
            <a:chOff x="2123728" y="6273800"/>
            <a:chExt cx="1000125" cy="63658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2123728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2" name="Isosceles Triangle 10"/>
            <p:cNvSpPr>
              <a:spLocks noChangeArrowheads="1"/>
            </p:cNvSpPr>
            <p:nvPr/>
          </p:nvSpPr>
          <p:spPr bwMode="auto">
            <a:xfrm rot="10800000">
              <a:off x="2419003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6" name="Rounded Rectangle 15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bg1"/>
                </a:solidFill>
              </a:rPr>
              <a:t>Objectives: T3</a:t>
            </a:r>
            <a:endParaRPr lang="en-GB" sz="900" b="1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4788781" y="6492875"/>
            <a:ext cx="160976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470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4294967295" orient="horz" pos="482">
          <p15:clr>
            <a:srgbClr val="FBAE40"/>
          </p15:clr>
        </p15:guide>
        <p15:guide id="4294967295" pos="683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2768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23322" y="6273800"/>
            <a:ext cx="1333500" cy="636588"/>
            <a:chOff x="2123728" y="6273800"/>
            <a:chExt cx="1000125" cy="63658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2123728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2" name="Isosceles Triangle 10"/>
            <p:cNvSpPr>
              <a:spLocks noChangeArrowheads="1"/>
            </p:cNvSpPr>
            <p:nvPr/>
          </p:nvSpPr>
          <p:spPr bwMode="auto">
            <a:xfrm rot="10800000">
              <a:off x="2419003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6" name="Rounded Rectangle 15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bg1"/>
                </a:solidFill>
              </a:rPr>
              <a:t>Objectives</a:t>
            </a:r>
            <a:endParaRPr lang="en-GB" sz="900" b="1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4788781" y="6492875"/>
            <a:ext cx="160976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202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4294967295" orient="horz" pos="482">
          <p15:clr>
            <a:srgbClr val="FBAE40"/>
          </p15:clr>
        </p15:guide>
        <p15:guide id="4294967295" pos="683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>
          <a:xfrm>
            <a:off x="2693409" y="6273800"/>
            <a:ext cx="1333502" cy="636588"/>
            <a:chOff x="2414882" y="6273800"/>
            <a:chExt cx="1000124" cy="636588"/>
          </a:xfrm>
        </p:grpSpPr>
        <p:sp>
          <p:nvSpPr>
            <p:cNvPr id="33" name="Rectangle 32"/>
            <p:cNvSpPr/>
            <p:nvPr userDrawn="1"/>
          </p:nvSpPr>
          <p:spPr bwMode="auto">
            <a:xfrm>
              <a:off x="2414882" y="6442359"/>
              <a:ext cx="1000124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b="1" dirty="0">
                <a:ea typeface="+mn-ea"/>
                <a:cs typeface="+mn-cs"/>
              </a:endParaRPr>
            </a:p>
          </p:txBody>
        </p:sp>
        <p:sp>
          <p:nvSpPr>
            <p:cNvPr id="34" name="Isosceles Triangle 10"/>
            <p:cNvSpPr>
              <a:spLocks noChangeArrowheads="1"/>
            </p:cNvSpPr>
            <p:nvPr/>
          </p:nvSpPr>
          <p:spPr bwMode="auto">
            <a:xfrm rot="10800000">
              <a:off x="2690749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1" name="Rounded Rectangle 30"/>
          <p:cNvSpPr/>
          <p:nvPr userDrawn="1"/>
        </p:nvSpPr>
        <p:spPr bwMode="auto">
          <a:xfrm>
            <a:off x="232317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bg1"/>
                </a:solidFill>
              </a:rPr>
              <a:t>Objectives</a:t>
            </a:r>
            <a:endParaRPr lang="en-GB" sz="900" b="1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4788781" y="6492875"/>
            <a:ext cx="160976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266566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>
                <a:solidFill>
                  <a:schemeClr val="tx2"/>
                </a:solidFill>
              </a:rPr>
              <a:t>Achievements</a:t>
            </a:r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548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82" userDrawn="1">
          <p15:clr>
            <a:srgbClr val="FBAE40"/>
          </p15:clr>
        </p15:guide>
        <p15:guide id="2" pos="57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>
          <a:xfrm>
            <a:off x="2711450" y="6273800"/>
            <a:ext cx="1418941" cy="636588"/>
            <a:chOff x="2505447" y="6273800"/>
            <a:chExt cx="1000124" cy="636588"/>
          </a:xfrm>
        </p:grpSpPr>
        <p:sp>
          <p:nvSpPr>
            <p:cNvPr id="33" name="Rectangle 32"/>
            <p:cNvSpPr/>
            <p:nvPr userDrawn="1"/>
          </p:nvSpPr>
          <p:spPr bwMode="auto">
            <a:xfrm>
              <a:off x="2505447" y="6442359"/>
              <a:ext cx="1000124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b="1" dirty="0">
                <a:ea typeface="+mn-ea"/>
                <a:cs typeface="+mn-cs"/>
              </a:endParaRPr>
            </a:p>
          </p:txBody>
        </p:sp>
        <p:sp>
          <p:nvSpPr>
            <p:cNvPr id="34" name="Isosceles Triangle 10"/>
            <p:cNvSpPr>
              <a:spLocks noChangeArrowheads="1"/>
            </p:cNvSpPr>
            <p:nvPr/>
          </p:nvSpPr>
          <p:spPr bwMode="auto">
            <a:xfrm rot="10800000">
              <a:off x="2787791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1" name="Rounded Rectangle 30"/>
          <p:cNvSpPr/>
          <p:nvPr userDrawn="1"/>
        </p:nvSpPr>
        <p:spPr bwMode="auto">
          <a:xfrm>
            <a:off x="232317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bg1"/>
                </a:solidFill>
              </a:rPr>
              <a:t>Objectives</a:t>
            </a:r>
            <a:endParaRPr lang="en-GB" sz="900" b="0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4788781" y="6492875"/>
            <a:ext cx="160976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Challenges / Mitigation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187293" y="6492875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/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2665661" y="6492875"/>
            <a:ext cx="153540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Achievements: T1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9468931" y="6501501"/>
            <a:ext cx="1492887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26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82">
          <p15:clr>
            <a:srgbClr val="FBAE40"/>
          </p15:clr>
        </p15:guide>
        <p15:guide id="2" pos="170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357051" y="1"/>
            <a:ext cx="11521439" cy="854031"/>
          </a:xfrm>
          <a:prstGeom prst="rect">
            <a:avLst/>
          </a:prstGeom>
          <a:solidFill>
            <a:srgbClr val="00435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357051" y="17092"/>
            <a:ext cx="11521440" cy="1132439"/>
          </a:xfrm>
          <a:prstGeom prst="roundRect">
            <a:avLst>
              <a:gd name="adj" fmla="val 6809"/>
            </a:avLst>
          </a:prstGeom>
          <a:solidFill>
            <a:srgbClr val="00435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0573" y="1373188"/>
            <a:ext cx="11203557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First level bullet</a:t>
            </a:r>
          </a:p>
          <a:p>
            <a:pPr lvl="1"/>
            <a:r>
              <a:rPr lang="en-US" dirty="0" smtClean="0"/>
              <a:t>Second level bullet &lt;do not use further levels else your message is too complicated&gt;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Subtitle to be 5 words or less</a:t>
            </a:r>
          </a:p>
          <a:p>
            <a:pPr lvl="1"/>
            <a:r>
              <a:rPr lang="en-US" dirty="0" smtClean="0"/>
              <a:t>To be a key message or “take away” 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6443663"/>
            <a:ext cx="12204701" cy="431800"/>
          </a:xfrm>
          <a:prstGeom prst="rect">
            <a:avLst/>
          </a:prstGeom>
          <a:solidFill>
            <a:srgbClr val="00435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 sz="2400" dirty="0">
              <a:ea typeface="+mn-ea"/>
              <a:cs typeface="+mn-cs"/>
            </a:endParaRPr>
          </a:p>
        </p:txBody>
      </p:sp>
      <p:sp>
        <p:nvSpPr>
          <p:cNvPr id="17" name="Rectangle 8"/>
          <p:cNvSpPr txBox="1">
            <a:spLocks noChangeArrowheads="1"/>
          </p:cNvSpPr>
          <p:nvPr userDrawn="1"/>
        </p:nvSpPr>
        <p:spPr bwMode="auto">
          <a:xfrm>
            <a:off x="11472333" y="6522720"/>
            <a:ext cx="620184" cy="33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6" rIns="91430" bIns="45716"/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pPr algn="r">
              <a:defRPr/>
            </a:pPr>
            <a:fld id="{623B38DB-8918-1446-A3F1-8DFBEC5289EB}" type="slidenum">
              <a:rPr lang="en-GB" sz="1200" smtClean="0">
                <a:solidFill>
                  <a:srgbClr val="FFFF00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GB" sz="1200" dirty="0" smtClean="0">
              <a:solidFill>
                <a:srgbClr val="FFFF00"/>
              </a:solidFill>
              <a:latin typeface="Arial" charset="0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9544600" y="165950"/>
            <a:ext cx="2464525" cy="883389"/>
            <a:chOff x="9544600" y="165950"/>
            <a:chExt cx="2464525" cy="883389"/>
          </a:xfrm>
        </p:grpSpPr>
        <p:sp>
          <p:nvSpPr>
            <p:cNvPr id="19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Arial" charset="0"/>
                </a:rPr>
                <a:t>connect • communicate • collaborate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9" r:id="rId2"/>
    <p:sldLayoutId id="2147483882" r:id="rId3"/>
    <p:sldLayoutId id="2147483896" r:id="rId4"/>
    <p:sldLayoutId id="2147483898" r:id="rId5"/>
    <p:sldLayoutId id="2147483899" r:id="rId6"/>
    <p:sldLayoutId id="2147483897" r:id="rId7"/>
    <p:sldLayoutId id="2147483884" r:id="rId8"/>
    <p:sldLayoutId id="2147483890" r:id="rId9"/>
    <p:sldLayoutId id="2147483891" r:id="rId10"/>
    <p:sldLayoutId id="2147483892" r:id="rId11"/>
    <p:sldLayoutId id="2147483885" r:id="rId12"/>
    <p:sldLayoutId id="2147483894" r:id="rId13"/>
    <p:sldLayoutId id="2147483895" r:id="rId14"/>
    <p:sldLayoutId id="2147483886" r:id="rId15"/>
    <p:sldLayoutId id="2147483887" r:id="rId16"/>
    <p:sldLayoutId id="2147483888" r:id="rId17"/>
    <p:sldLayoutId id="2147483883" r:id="rId18"/>
    <p:sldLayoutId id="2147483893" r:id="rId19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40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120015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3pPr>
      <a:lvl4pPr marL="1633538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4pPr>
      <a:lvl5pPr marL="20542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5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jpeg"/><Relationship Id="rId9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 txBox="1">
            <a:spLocks noChangeArrowheads="1"/>
          </p:cNvSpPr>
          <p:nvPr/>
        </p:nvSpPr>
        <p:spPr bwMode="auto">
          <a:xfrm>
            <a:off x="4605866" y="1604963"/>
            <a:ext cx="6596565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/>
            <a:r>
              <a:rPr lang="en-GB" sz="3000" dirty="0">
                <a:solidFill>
                  <a:schemeClr val="bg1"/>
                </a:solidFill>
                <a:latin typeface="Gill Sans Light"/>
                <a:cs typeface="Gill Sans Light"/>
              </a:rPr>
              <a:t>Case Studies in Federated Identity Management for Research Communities</a:t>
            </a:r>
            <a:endParaRPr lang="en-US" sz="3000" dirty="0">
              <a:solidFill>
                <a:schemeClr val="bg1"/>
              </a:solidFill>
              <a:latin typeface="Gill Sans Light"/>
              <a:cs typeface="Gill Sans Light"/>
            </a:endParaRP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355600" y="4644465"/>
            <a:ext cx="5729944" cy="17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Gill Sans Light"/>
              <a:cs typeface="Gill Sans Ligh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Ann Harding, SWITCH/GN3plus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Peter </a:t>
            </a:r>
            <a:r>
              <a:rPr lang="en-US" sz="1800" dirty="0" err="1" smtClean="0">
                <a:solidFill>
                  <a:schemeClr val="bg1"/>
                </a:solidFill>
                <a:latin typeface="Gill Sans Light"/>
                <a:cs typeface="Gill Sans Light"/>
              </a:rPr>
              <a:t>Gietz</a:t>
            </a:r>
            <a:r>
              <a:rPr lang="en-US" sz="1800" dirty="0">
                <a:solidFill>
                  <a:schemeClr val="bg1"/>
                </a:solidFill>
                <a:latin typeface="Gill Sans Light"/>
                <a:cs typeface="Gill Sans Light"/>
              </a:rPr>
              <a:t>, DAASI International GmbH/</a:t>
            </a:r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DARIAH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err="1">
                <a:solidFill>
                  <a:schemeClr val="bg1"/>
                </a:solidFill>
                <a:latin typeface="Gill Sans Light"/>
                <a:cs typeface="Gill Sans Light"/>
              </a:rPr>
              <a:t>Tommi</a:t>
            </a:r>
            <a:r>
              <a:rPr lang="en-US" sz="1800" dirty="0">
                <a:solidFill>
                  <a:schemeClr val="bg1"/>
                </a:solidFill>
                <a:latin typeface="Gill Sans Light"/>
                <a:cs typeface="Gill Sans Light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Gill Sans Light"/>
                <a:cs typeface="Gill Sans Light"/>
              </a:rPr>
              <a:t>Nyrönen</a:t>
            </a:r>
            <a:r>
              <a:rPr lang="en-US" sz="1800" dirty="0">
                <a:solidFill>
                  <a:schemeClr val="bg1"/>
                </a:solidFill>
                <a:latin typeface="Gill Sans Light"/>
                <a:cs typeface="Gill Sans Light"/>
              </a:rPr>
              <a:t>, CSC - IT Center for Science/</a:t>
            </a:r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ELIXIR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err="1" smtClean="0">
                <a:solidFill>
                  <a:schemeClr val="bg1"/>
                </a:solidFill>
                <a:latin typeface="Gill Sans Light"/>
                <a:cs typeface="Gill Sans Light"/>
              </a:rPr>
              <a:t>Mirjam</a:t>
            </a:r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 van </a:t>
            </a:r>
            <a:r>
              <a:rPr lang="en-US" sz="1800" dirty="0" err="1" smtClean="0">
                <a:solidFill>
                  <a:schemeClr val="bg1"/>
                </a:solidFill>
                <a:latin typeface="Gill Sans Light"/>
                <a:cs typeface="Gill Sans Light"/>
              </a:rPr>
              <a:t>Daalen</a:t>
            </a:r>
            <a:r>
              <a:rPr lang="en-US" sz="1800" dirty="0">
                <a:solidFill>
                  <a:schemeClr val="bg1"/>
                </a:solidFill>
                <a:latin typeface="Gill Sans Light"/>
                <a:cs typeface="Gill Sans Light"/>
              </a:rPr>
              <a:t>, Paul </a:t>
            </a:r>
            <a:r>
              <a:rPr lang="en-US" sz="1800" dirty="0" err="1">
                <a:solidFill>
                  <a:schemeClr val="bg1"/>
                </a:solidFill>
                <a:latin typeface="Gill Sans Light"/>
                <a:cs typeface="Gill Sans Light"/>
              </a:rPr>
              <a:t>Scherrer</a:t>
            </a:r>
            <a:r>
              <a:rPr lang="en-US" sz="1800" dirty="0">
                <a:solidFill>
                  <a:schemeClr val="bg1"/>
                </a:solidFill>
                <a:latin typeface="Gill Sans Light"/>
                <a:cs typeface="Gill Sans Light"/>
              </a:rPr>
              <a:t> Institute/Umbrella</a:t>
            </a:r>
            <a:endParaRPr lang="en-US" sz="1800" dirty="0" smtClean="0">
              <a:solidFill>
                <a:schemeClr val="bg1"/>
              </a:solidFill>
              <a:latin typeface="Gill Sans Light"/>
              <a:cs typeface="Gill Sans Ligh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 smtClean="0">
              <a:solidFill>
                <a:schemeClr val="bg1"/>
              </a:solidFill>
              <a:latin typeface="Gill Sans Light"/>
              <a:cs typeface="Gill Sans Ligh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Gill Sans Light"/>
              <a:cs typeface="Gill Sans Light"/>
            </a:endParaRP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8064503" y="244475"/>
            <a:ext cx="19351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US" sz="1800" dirty="0">
              <a:latin typeface="Gill Sans Light"/>
              <a:cs typeface="Gill Sans Light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8064503" y="244475"/>
            <a:ext cx="18653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US" sz="1800" dirty="0">
              <a:latin typeface="Gill Sans Light"/>
              <a:cs typeface="Gill Sans Light"/>
            </a:endParaRPr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8064503" y="131766"/>
            <a:ext cx="18653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US" sz="1800" dirty="0">
              <a:latin typeface="Gill Sans Light"/>
              <a:cs typeface="Gill Sans Light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7678862" y="4778375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Gill Sans Light"/>
              <a:cs typeface="Gill Sans Light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TNC 2014</a:t>
            </a:r>
            <a:endParaRPr lang="en-US" sz="1800" dirty="0">
              <a:solidFill>
                <a:schemeClr val="bg1"/>
              </a:solidFill>
              <a:latin typeface="Gill Sans Light"/>
              <a:cs typeface="Gill Sans Light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20 May 2014</a:t>
            </a:r>
            <a:endParaRPr lang="en-US" sz="1800" dirty="0">
              <a:solidFill>
                <a:schemeClr val="bg1"/>
              </a:solidFill>
              <a:latin typeface="Gill Sans Light"/>
              <a:cs typeface="Gill Sans Light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Gill Sans Light"/>
                <a:cs typeface="Gill Sans Light"/>
              </a:rPr>
              <a:t>Dublin</a:t>
            </a:r>
            <a:endParaRPr lang="en-US" sz="1800" dirty="0">
              <a:solidFill>
                <a:schemeClr val="bg1"/>
              </a:solidFill>
              <a:latin typeface="Gill Sans Light"/>
              <a:cs typeface="Gill Sans Light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Gill Sans Light"/>
              <a:cs typeface="Gill Sans Ligh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1956" y="4747827"/>
            <a:ext cx="6724031" cy="1479602"/>
          </a:xfrm>
          <a:solidFill>
            <a:srgbClr val="AAC4CD"/>
          </a:solidFill>
        </p:spPr>
        <p:txBody>
          <a:bodyPr/>
          <a:lstStyle/>
          <a:p>
            <a:pPr marL="0" indent="0">
              <a:buNone/>
            </a:pPr>
            <a:r>
              <a:rPr lang="fi-FI" sz="2400" dirty="0" smtClean="0">
                <a:latin typeface="Gill Sans Light"/>
                <a:cs typeface="Gill Sans Light"/>
              </a:rPr>
              <a:t>A </a:t>
            </a:r>
            <a:r>
              <a:rPr lang="fi-FI" sz="2400" dirty="0" err="1" smtClean="0">
                <a:latin typeface="Gill Sans Light"/>
                <a:cs typeface="Gill Sans Light"/>
              </a:rPr>
              <a:t>pan-European</a:t>
            </a:r>
            <a:r>
              <a:rPr lang="fi-FI" sz="2400" dirty="0" smtClean="0">
                <a:latin typeface="Gill Sans Light"/>
                <a:cs typeface="Gill Sans Light"/>
              </a:rPr>
              <a:t> </a:t>
            </a:r>
            <a:r>
              <a:rPr lang="fi-FI" sz="2400" dirty="0" err="1" smtClean="0">
                <a:latin typeface="Gill Sans Light"/>
                <a:cs typeface="Gill Sans Light"/>
              </a:rPr>
              <a:t>approach</a:t>
            </a:r>
            <a:r>
              <a:rPr lang="fi-FI" sz="2400" dirty="0" smtClean="0">
                <a:latin typeface="Gill Sans Light"/>
                <a:cs typeface="Gill Sans Light"/>
              </a:rPr>
              <a:t> to </a:t>
            </a:r>
            <a:r>
              <a:rPr lang="fi-FI" sz="2400" dirty="0" err="1" smtClean="0">
                <a:latin typeface="Gill Sans Light"/>
                <a:cs typeface="Gill Sans Light"/>
              </a:rPr>
              <a:t>LoA</a:t>
            </a:r>
            <a:r>
              <a:rPr lang="fi-FI" sz="2400" dirty="0" smtClean="0">
                <a:latin typeface="Gill Sans Light"/>
                <a:cs typeface="Gill Sans Light"/>
              </a:rPr>
              <a:t> </a:t>
            </a:r>
            <a:r>
              <a:rPr lang="fi-FI" sz="2400" dirty="0" err="1" smtClean="0">
                <a:latin typeface="Gill Sans Light"/>
                <a:cs typeface="Gill Sans Light"/>
              </a:rPr>
              <a:t>would</a:t>
            </a:r>
            <a:r>
              <a:rPr lang="fi-FI" sz="2400" dirty="0" smtClean="0">
                <a:latin typeface="Gill Sans Light"/>
                <a:cs typeface="Gill Sans Light"/>
              </a:rPr>
              <a:t> </a:t>
            </a:r>
            <a:r>
              <a:rPr lang="fi-FI" sz="2400" dirty="0" err="1" smtClean="0">
                <a:latin typeface="Gill Sans Light"/>
                <a:cs typeface="Gill Sans Light"/>
              </a:rPr>
              <a:t>be</a:t>
            </a:r>
            <a:r>
              <a:rPr lang="fi-FI" sz="2400" dirty="0" smtClean="0">
                <a:latin typeface="Gill Sans Light"/>
                <a:cs typeface="Gill Sans Light"/>
              </a:rPr>
              <a:t> </a:t>
            </a:r>
            <a:r>
              <a:rPr lang="fi-FI" sz="2400" dirty="0" err="1" smtClean="0">
                <a:latin typeface="Gill Sans Light"/>
                <a:cs typeface="Gill Sans Light"/>
              </a:rPr>
              <a:t>appreciated/necessary</a:t>
            </a:r>
            <a:r>
              <a:rPr lang="fi-FI" sz="2400" dirty="0" smtClean="0">
                <a:latin typeface="Gill Sans Light"/>
                <a:cs typeface="Gill Sans Light"/>
              </a:rPr>
              <a:t> in the </a:t>
            </a:r>
            <a:r>
              <a:rPr lang="fi-FI" sz="2400" dirty="0" err="1" smtClean="0">
                <a:latin typeface="Gill Sans Light"/>
                <a:cs typeface="Gill Sans Light"/>
              </a:rPr>
              <a:t>future</a:t>
            </a:r>
            <a:endParaRPr lang="fi-FI" sz="2400" dirty="0">
              <a:latin typeface="Gill Sans Light"/>
              <a:cs typeface="Gill Sans Light"/>
            </a:endParaRPr>
          </a:p>
          <a:p>
            <a:pPr marL="0" indent="0">
              <a:buNone/>
            </a:pPr>
            <a:r>
              <a:rPr lang="fi-FI" sz="2400" dirty="0" err="1" smtClean="0">
                <a:latin typeface="Gill Sans Light"/>
                <a:cs typeface="Gill Sans Light"/>
              </a:rPr>
              <a:t>Minimise</a:t>
            </a:r>
            <a:r>
              <a:rPr lang="fi-FI" sz="2400" dirty="0" smtClean="0">
                <a:latin typeface="Gill Sans Light"/>
                <a:cs typeface="Gill Sans Light"/>
              </a:rPr>
              <a:t> </a:t>
            </a:r>
            <a:r>
              <a:rPr lang="fi-FI" sz="2400" dirty="0" err="1" smtClean="0">
                <a:latin typeface="Gill Sans Light"/>
                <a:cs typeface="Gill Sans Light"/>
              </a:rPr>
              <a:t>ELIXIR-specific</a:t>
            </a:r>
            <a:r>
              <a:rPr lang="fi-FI" sz="2400" dirty="0" smtClean="0">
                <a:latin typeface="Gill Sans Light"/>
                <a:cs typeface="Gill Sans Light"/>
              </a:rPr>
              <a:t> </a:t>
            </a:r>
            <a:r>
              <a:rPr lang="fi-FI" sz="2400" dirty="0" err="1" smtClean="0">
                <a:latin typeface="Gill Sans Light"/>
                <a:cs typeface="Gill Sans Light"/>
              </a:rPr>
              <a:t>customisation</a:t>
            </a:r>
            <a:r>
              <a:rPr lang="fi-FI" sz="2400" dirty="0" smtClean="0">
                <a:latin typeface="Gill Sans Light"/>
                <a:cs typeface="Gill Sans Light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ELIXIR Experience</a:t>
            </a:r>
            <a:endParaRPr lang="en-GB" b="0" dirty="0">
              <a:latin typeface="Gill Sans Light"/>
              <a:cs typeface="Gill Sans Light"/>
            </a:endParaRPr>
          </a:p>
        </p:txBody>
      </p:sp>
      <p:pic>
        <p:nvPicPr>
          <p:cNvPr id="4" name="Picture 3" descr="Icon_switchonaut_zeigen_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754" y="-987690"/>
            <a:ext cx="4345267" cy="87740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2768" y="1304630"/>
            <a:ext cx="6715822" cy="193899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i-FI" dirty="0" err="1">
                <a:latin typeface="Gill Sans Light"/>
                <a:cs typeface="Gill Sans Light"/>
              </a:rPr>
              <a:t>Next</a:t>
            </a:r>
            <a:r>
              <a:rPr lang="fi-FI" dirty="0">
                <a:latin typeface="Gill Sans Light"/>
                <a:cs typeface="Gill Sans Light"/>
              </a:rPr>
              <a:t> </a:t>
            </a:r>
            <a:r>
              <a:rPr lang="fi-FI" dirty="0" err="1">
                <a:latin typeface="Gill Sans Light"/>
                <a:cs typeface="Gill Sans Light"/>
              </a:rPr>
              <a:t>phase</a:t>
            </a:r>
            <a:r>
              <a:rPr lang="fi-FI" dirty="0">
                <a:latin typeface="Gill Sans Light"/>
                <a:cs typeface="Gill Sans Light"/>
              </a:rPr>
              <a:t> of AAI in ELIXIR – </a:t>
            </a:r>
            <a:r>
              <a:rPr lang="fi-FI" dirty="0" err="1">
                <a:latin typeface="Gill Sans Light"/>
                <a:cs typeface="Gill Sans Light"/>
              </a:rPr>
              <a:t>blueprint</a:t>
            </a:r>
            <a:r>
              <a:rPr lang="fi-FI" dirty="0">
                <a:latin typeface="Gill Sans Light"/>
                <a:cs typeface="Gill Sans Light"/>
              </a:rPr>
              <a:t> for </a:t>
            </a:r>
            <a:r>
              <a:rPr lang="fi-FI" dirty="0" err="1">
                <a:latin typeface="Gill Sans Light"/>
                <a:cs typeface="Gill Sans Light"/>
              </a:rPr>
              <a:t>discussion</a:t>
            </a:r>
            <a:endParaRPr lang="fi-FI" dirty="0">
              <a:latin typeface="Gill Sans Light"/>
              <a:cs typeface="Gill Sans Light"/>
            </a:endParaRPr>
          </a:p>
          <a:p>
            <a:pPr lvl="1"/>
            <a:r>
              <a:rPr lang="fi-FI" dirty="0" err="1">
                <a:latin typeface="Gill Sans Light"/>
                <a:cs typeface="Gill Sans Light"/>
              </a:rPr>
              <a:t>External</a:t>
            </a:r>
            <a:r>
              <a:rPr lang="fi-FI" dirty="0">
                <a:latin typeface="Gill Sans Light"/>
                <a:cs typeface="Gill Sans Light"/>
              </a:rPr>
              <a:t> </a:t>
            </a:r>
            <a:r>
              <a:rPr lang="fi-FI" dirty="0" err="1">
                <a:latin typeface="Gill Sans Light"/>
                <a:cs typeface="Gill Sans Light"/>
              </a:rPr>
              <a:t>IdPs</a:t>
            </a:r>
            <a:r>
              <a:rPr lang="fi-FI" dirty="0">
                <a:latin typeface="Gill Sans Light"/>
                <a:cs typeface="Gill Sans Light"/>
              </a:rPr>
              <a:t> via eduGAIN</a:t>
            </a:r>
          </a:p>
          <a:p>
            <a:pPr lvl="1"/>
            <a:r>
              <a:rPr lang="fi-FI" dirty="0">
                <a:latin typeface="Gill Sans Light"/>
                <a:cs typeface="Gill Sans Light"/>
              </a:rPr>
              <a:t>ELIXIR </a:t>
            </a:r>
            <a:r>
              <a:rPr lang="fi-FI" dirty="0" err="1">
                <a:latin typeface="Gill Sans Light"/>
                <a:cs typeface="Gill Sans Light"/>
              </a:rPr>
              <a:t>specific</a:t>
            </a:r>
            <a:r>
              <a:rPr lang="fi-FI" dirty="0">
                <a:latin typeface="Gill Sans Light"/>
                <a:cs typeface="Gill Sans Light"/>
              </a:rPr>
              <a:t> </a:t>
            </a:r>
            <a:r>
              <a:rPr lang="fi-FI" dirty="0" err="1">
                <a:latin typeface="Gill Sans Light"/>
                <a:cs typeface="Gill Sans Light"/>
              </a:rPr>
              <a:t>services</a:t>
            </a:r>
            <a:r>
              <a:rPr lang="fi-FI" dirty="0">
                <a:latin typeface="Gill Sans Light"/>
                <a:cs typeface="Gill Sans Light"/>
              </a:rPr>
              <a:t> for </a:t>
            </a:r>
            <a:r>
              <a:rPr lang="fi-FI" dirty="0" err="1">
                <a:latin typeface="Gill Sans Light"/>
                <a:cs typeface="Gill Sans Light"/>
              </a:rPr>
              <a:t>authorisation</a:t>
            </a:r>
            <a:r>
              <a:rPr lang="fi-FI" dirty="0">
                <a:latin typeface="Gill Sans Light"/>
                <a:cs typeface="Gill Sans Light"/>
              </a:rPr>
              <a:t> (REMS), </a:t>
            </a:r>
            <a:r>
              <a:rPr lang="fi-FI" dirty="0" err="1">
                <a:latin typeface="Gill Sans Light"/>
                <a:cs typeface="Gill Sans Light"/>
              </a:rPr>
              <a:t>non</a:t>
            </a:r>
            <a:r>
              <a:rPr lang="fi-FI" dirty="0">
                <a:latin typeface="Gill Sans Light"/>
                <a:cs typeface="Gill Sans Light"/>
              </a:rPr>
              <a:t> </a:t>
            </a:r>
            <a:r>
              <a:rPr lang="fi-FI" dirty="0" err="1">
                <a:latin typeface="Gill Sans Light"/>
                <a:cs typeface="Gill Sans Light"/>
              </a:rPr>
              <a:t>web</a:t>
            </a:r>
            <a:r>
              <a:rPr lang="fi-FI" dirty="0">
                <a:latin typeface="Gill Sans Light"/>
                <a:cs typeface="Gill Sans Light"/>
              </a:rPr>
              <a:t>, </a:t>
            </a:r>
            <a:r>
              <a:rPr lang="fi-FI" dirty="0" err="1">
                <a:latin typeface="Gill Sans Light"/>
                <a:cs typeface="Gill Sans Light"/>
              </a:rPr>
              <a:t>homeless</a:t>
            </a:r>
            <a:r>
              <a:rPr lang="fi-FI" dirty="0">
                <a:latin typeface="Gill Sans Light"/>
                <a:cs typeface="Gill Sans Light"/>
              </a:rPr>
              <a:t> </a:t>
            </a:r>
            <a:r>
              <a:rPr lang="fi-FI" dirty="0" err="1">
                <a:latin typeface="Gill Sans Light"/>
                <a:cs typeface="Gill Sans Light"/>
              </a:rPr>
              <a:t>users</a:t>
            </a:r>
            <a:r>
              <a:rPr lang="fi-FI" dirty="0">
                <a:latin typeface="Gill Sans Light"/>
                <a:cs typeface="Gill Sans Light"/>
              </a:rPr>
              <a:t> and </a:t>
            </a:r>
            <a:r>
              <a:rPr lang="fi-FI" dirty="0" err="1">
                <a:latin typeface="Gill Sans Light"/>
                <a:cs typeface="Gill Sans Light"/>
              </a:rPr>
              <a:t>community</a:t>
            </a:r>
            <a:r>
              <a:rPr lang="fi-FI" dirty="0">
                <a:latin typeface="Gill Sans Light"/>
                <a:cs typeface="Gill Sans Light"/>
              </a:rPr>
              <a:t> </a:t>
            </a:r>
            <a:r>
              <a:rPr lang="fi-FI" dirty="0" smtClean="0">
                <a:latin typeface="Gill Sans Light"/>
                <a:cs typeface="Gill Sans Light"/>
              </a:rPr>
              <a:t>management</a:t>
            </a:r>
            <a:endParaRPr lang="fi-FI" dirty="0">
              <a:latin typeface="Gill Sans Light"/>
              <a:cs typeface="Gill Sans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768" y="3583380"/>
            <a:ext cx="6733219" cy="830997"/>
          </a:xfrm>
          <a:prstGeom prst="rect">
            <a:avLst/>
          </a:prstGeom>
          <a:solidFill>
            <a:srgbClr val="AAC4CD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Light"/>
                <a:cs typeface="Gill Sans Light"/>
              </a:rPr>
              <a:t>Federated identity </a:t>
            </a:r>
            <a:r>
              <a:rPr lang="en-US" dirty="0" smtClean="0">
                <a:latin typeface="Gill Sans Light"/>
                <a:cs typeface="Gill Sans Light"/>
              </a:rPr>
              <a:t>cross </a:t>
            </a:r>
            <a:r>
              <a:rPr lang="en-US" dirty="0">
                <a:latin typeface="Gill Sans Light"/>
                <a:cs typeface="Gill Sans Light"/>
              </a:rPr>
              <a:t>sector collaboration</a:t>
            </a:r>
            <a:r>
              <a:rPr lang="fi-FI" dirty="0" smtClean="0">
                <a:latin typeface="Gill Sans Light"/>
                <a:cs typeface="Gill Sans Light"/>
              </a:rPr>
              <a:t>:</a:t>
            </a:r>
          </a:p>
          <a:p>
            <a:r>
              <a:rPr lang="fi-FI" dirty="0" smtClean="0">
                <a:latin typeface="Gill Sans Light"/>
                <a:cs typeface="Gill Sans Light"/>
              </a:rPr>
              <a:t>REMS to </a:t>
            </a:r>
            <a:r>
              <a:rPr lang="fi-FI" dirty="0" err="1">
                <a:latin typeface="Gill Sans Light"/>
                <a:cs typeface="Gill Sans Light"/>
              </a:rPr>
              <a:t>be</a:t>
            </a:r>
            <a:r>
              <a:rPr lang="fi-FI" dirty="0">
                <a:latin typeface="Gill Sans Light"/>
                <a:cs typeface="Gill Sans Light"/>
              </a:rPr>
              <a:t> </a:t>
            </a:r>
            <a:r>
              <a:rPr lang="fi-FI" dirty="0" err="1">
                <a:latin typeface="Gill Sans Light"/>
                <a:cs typeface="Gill Sans Light"/>
              </a:rPr>
              <a:t>used</a:t>
            </a:r>
            <a:r>
              <a:rPr lang="fi-FI" dirty="0">
                <a:latin typeface="Gill Sans Light"/>
                <a:cs typeface="Gill Sans Light"/>
              </a:rPr>
              <a:t> </a:t>
            </a:r>
            <a:r>
              <a:rPr lang="fi-FI" dirty="0" err="1">
                <a:latin typeface="Gill Sans Light"/>
                <a:cs typeface="Gill Sans Light"/>
              </a:rPr>
              <a:t>by</a:t>
            </a:r>
            <a:r>
              <a:rPr lang="fi-FI" dirty="0">
                <a:latin typeface="Gill Sans Light"/>
                <a:cs typeface="Gill Sans Light"/>
              </a:rPr>
              <a:t> FI-CLARIN &amp; FI-CESSDA</a:t>
            </a:r>
          </a:p>
        </p:txBody>
      </p:sp>
    </p:spTree>
    <p:extLst>
      <p:ext uri="{BB962C8B-B14F-4D97-AF65-F5344CB8AC3E}">
        <p14:creationId xmlns:p14="http://schemas.microsoft.com/office/powerpoint/2010/main" val="598562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Umbrella Goals</a:t>
            </a:r>
            <a:endParaRPr lang="en-GB" b="0" dirty="0">
              <a:latin typeface="Gill Sans Light"/>
              <a:cs typeface="Gill Sans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69757" y="1277875"/>
            <a:ext cx="3630817" cy="489364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dirty="0" smtClean="0">
                <a:solidFill>
                  <a:schemeClr val="bg1"/>
                </a:solidFill>
                <a:latin typeface="Gill Sans Light"/>
                <a:ea typeface="+mn-ea"/>
                <a:cs typeface="Gill Sans Light"/>
              </a:rPr>
              <a:t>Bridging Home Institution Accounts with  Umbrella persistent identities</a:t>
            </a:r>
          </a:p>
          <a:p>
            <a:pPr eaLnBrk="0" hangingPunct="0">
              <a:defRPr/>
            </a:pPr>
            <a:endParaRPr lang="en-US" dirty="0">
              <a:solidFill>
                <a:schemeClr val="bg1"/>
              </a:solidFill>
              <a:latin typeface="Gill Sans Light"/>
              <a:cs typeface="Gill Sans Light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Gill Sans Light"/>
                <a:cs typeface="Gill Sans Light"/>
              </a:rPr>
              <a:t>Enable Home Org identities to be used in Umbrella 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Gill Sans Light"/>
                <a:cs typeface="Gill Sans Light"/>
              </a:rPr>
              <a:t>Enable Umbrella identities to access resources available via eduGAIN </a:t>
            </a:r>
            <a:endParaRPr lang="en-US" dirty="0" smtClean="0">
              <a:solidFill>
                <a:schemeClr val="bg1"/>
              </a:solidFill>
              <a:latin typeface="Gill Sans Light"/>
              <a:ea typeface="+mn-ea"/>
              <a:cs typeface="Gill Sans Light"/>
            </a:endParaRPr>
          </a:p>
          <a:p>
            <a:pPr>
              <a:defRPr/>
            </a:pPr>
            <a:endParaRPr lang="en-US" dirty="0" smtClean="0">
              <a:solidFill>
                <a:schemeClr val="bg1"/>
              </a:solidFill>
              <a:latin typeface="Gill Sans Light"/>
              <a:cs typeface="Gill Sans Light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Gill Sans Light"/>
                <a:cs typeface="Gill Sans Light"/>
              </a:rPr>
              <a:t>Non</a:t>
            </a:r>
            <a:r>
              <a:rPr lang="en-US" dirty="0">
                <a:solidFill>
                  <a:schemeClr val="bg1"/>
                </a:solidFill>
                <a:latin typeface="Gill Sans Light"/>
                <a:cs typeface="Gill Sans Light"/>
              </a:rPr>
              <a:t>-web-browser based access </a:t>
            </a:r>
          </a:p>
          <a:p>
            <a:pPr algn="ctr" eaLnBrk="0" hangingPunct="0">
              <a:defRPr/>
            </a:pPr>
            <a:endParaRPr lang="en-US" dirty="0" smtClean="0">
              <a:solidFill>
                <a:schemeClr val="bg1"/>
              </a:solidFill>
              <a:latin typeface="Gill Sans Light"/>
              <a:ea typeface="+mn-ea"/>
              <a:cs typeface="Gill Sans Ligh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1233" y="1269840"/>
            <a:ext cx="3762079" cy="4832092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5384B"/>
                </a:solidFill>
                <a:latin typeface="Gill Sans Light"/>
                <a:cs typeface="Gill Sans Light"/>
              </a:rPr>
              <a:t>Umbrella platform -  a </a:t>
            </a:r>
            <a:r>
              <a:rPr lang="en-US" sz="2200" dirty="0">
                <a:solidFill>
                  <a:srgbClr val="05384B"/>
                </a:solidFill>
                <a:latin typeface="Gill Sans Light"/>
                <a:cs typeface="Gill Sans Light"/>
              </a:rPr>
              <a:t>collaborative effort by leading European Photon and Neutron facilities as part of several EU </a:t>
            </a:r>
            <a:r>
              <a:rPr lang="en-US" sz="2200" dirty="0" smtClean="0">
                <a:solidFill>
                  <a:srgbClr val="05384B"/>
                </a:solidFill>
                <a:latin typeface="Gill Sans Light"/>
                <a:cs typeface="Gill Sans Light"/>
              </a:rPr>
              <a:t>projects</a:t>
            </a:r>
          </a:p>
          <a:p>
            <a:endParaRPr lang="en-US" sz="2200" dirty="0" smtClean="0">
              <a:solidFill>
                <a:srgbClr val="05384B"/>
              </a:solidFill>
              <a:latin typeface="Gill Sans Light"/>
              <a:cs typeface="Gill Sans Light"/>
            </a:endParaRPr>
          </a:p>
          <a:p>
            <a:r>
              <a:rPr lang="en-GB" sz="2200" dirty="0">
                <a:latin typeface="Gill Sans Light"/>
                <a:cs typeface="Gill Sans Light"/>
              </a:rPr>
              <a:t>Unique and persistent user identification for interdisciplinary user community from biology, physics to earth </a:t>
            </a:r>
            <a:r>
              <a:rPr lang="en-GB" sz="2200" dirty="0" smtClean="0">
                <a:latin typeface="Gill Sans Light"/>
                <a:cs typeface="Gill Sans Light"/>
              </a:rPr>
              <a:t>sciences</a:t>
            </a:r>
            <a:endParaRPr lang="en-US" sz="2200" dirty="0" smtClean="0">
              <a:solidFill>
                <a:srgbClr val="05384B"/>
              </a:solidFill>
              <a:latin typeface="Gill Sans Light"/>
              <a:cs typeface="Gill Sans Light"/>
            </a:endParaRPr>
          </a:p>
          <a:p>
            <a:endParaRPr lang="en-US" sz="2200" dirty="0">
              <a:solidFill>
                <a:srgbClr val="05384B"/>
              </a:solidFill>
              <a:latin typeface="Gill Sans Light"/>
              <a:cs typeface="Gill Sans Light"/>
            </a:endParaRPr>
          </a:p>
          <a:p>
            <a:r>
              <a:rPr lang="en-GB" sz="2200" dirty="0">
                <a:latin typeface="Gill Sans Light"/>
                <a:cs typeface="Gill Sans Light"/>
              </a:rPr>
              <a:t>Optimisation of the process from experimental data acquisition to data </a:t>
            </a:r>
            <a:r>
              <a:rPr lang="en-GB" sz="2200" dirty="0" smtClean="0">
                <a:latin typeface="Gill Sans Light"/>
                <a:cs typeface="Gill Sans Light"/>
              </a:rPr>
              <a:t>publication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36496" y="4072986"/>
            <a:ext cx="4104559" cy="2031325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latin typeface="Gill Sans Light"/>
                <a:cs typeface="Gill Sans Light"/>
              </a:rPr>
              <a:t>Swiss Light Source at Paul </a:t>
            </a:r>
            <a:r>
              <a:rPr lang="en-GB" sz="1800" dirty="0" err="1">
                <a:latin typeface="Gill Sans Light"/>
                <a:cs typeface="Gill Sans Light"/>
              </a:rPr>
              <a:t>Scherrer</a:t>
            </a:r>
            <a:r>
              <a:rPr lang="en-GB" sz="1800" dirty="0">
                <a:latin typeface="Gill Sans Light"/>
                <a:cs typeface="Gill Sans Light"/>
              </a:rPr>
              <a:t> Institute in </a:t>
            </a:r>
            <a:r>
              <a:rPr lang="en-GB" sz="1800" dirty="0" err="1">
                <a:latin typeface="Gill Sans Light"/>
                <a:cs typeface="Gill Sans Light"/>
              </a:rPr>
              <a:t>Villigen</a:t>
            </a:r>
            <a:r>
              <a:rPr lang="en-GB" sz="1800" dirty="0">
                <a:latin typeface="Gill Sans Light"/>
                <a:cs typeface="Gill Sans Light"/>
              </a:rPr>
              <a:t> </a:t>
            </a:r>
            <a:r>
              <a:rPr lang="en-GB" sz="1800" dirty="0" smtClean="0">
                <a:latin typeface="Gill Sans Light"/>
                <a:cs typeface="Gill Sans Light"/>
              </a:rPr>
              <a:t>Switzerland,</a:t>
            </a:r>
          </a:p>
          <a:p>
            <a:pPr algn="ctr"/>
            <a:endParaRPr lang="en-GB" sz="1800" dirty="0">
              <a:latin typeface="Gill Sans Light"/>
              <a:cs typeface="Gill Sans Light"/>
            </a:endParaRPr>
          </a:p>
          <a:p>
            <a:pPr algn="ctr"/>
            <a:r>
              <a:rPr lang="en-GB" sz="1800" dirty="0" smtClean="0">
                <a:latin typeface="Gill Sans Light"/>
                <a:cs typeface="Gill Sans Light"/>
              </a:rPr>
              <a:t>Six such facilities use Umbrella and serve over </a:t>
            </a:r>
            <a:r>
              <a:rPr lang="en-GB" sz="1800" dirty="0">
                <a:latin typeface="Gill Sans Light"/>
                <a:cs typeface="Gill Sans Light"/>
              </a:rPr>
              <a:t>30’000 users - 40% of these researchers use multiple facilities.</a:t>
            </a:r>
            <a:endParaRPr lang="en-GB" sz="1800" dirty="0">
              <a:solidFill>
                <a:srgbClr val="05384B"/>
              </a:solidFill>
              <a:latin typeface="Gill Sans Light"/>
              <a:cs typeface="Gill Sans Light"/>
            </a:endParaRPr>
          </a:p>
          <a:p>
            <a:pPr algn="ctr"/>
            <a:endParaRPr lang="en-GB" sz="1800" dirty="0">
              <a:latin typeface="Gill Sans Light"/>
              <a:cs typeface="Gill Sans Light"/>
            </a:endParaRPr>
          </a:p>
        </p:txBody>
      </p:sp>
      <p:pic>
        <p:nvPicPr>
          <p:cNvPr id="2" name="Picture 1" descr="bi2009m06_psi_luftbild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829" y="1284296"/>
            <a:ext cx="4168187" cy="27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495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Umbrella Progress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111541" y="5351706"/>
            <a:ext cx="4529713" cy="830997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Gill Sans Light"/>
                <a:cs typeface="Gill Sans Light"/>
              </a:rPr>
              <a:t>Umbrella-eduGAIN Bridging prototype</a:t>
            </a:r>
            <a:endParaRPr lang="en-US" dirty="0">
              <a:latin typeface="Gill Sans Light"/>
              <a:ea typeface="+mn-ea"/>
              <a:cs typeface="Gill Sans Ligh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56151" y="4373427"/>
            <a:ext cx="4529713" cy="830997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Gill Sans Light"/>
                <a:cs typeface="Gill Sans Light"/>
              </a:rPr>
              <a:t>Moonshot pilot infrastructure for SSH</a:t>
            </a:r>
            <a:endParaRPr lang="en-US" dirty="0">
              <a:latin typeface="Gill Sans Light"/>
              <a:ea typeface="+mn-ea"/>
              <a:cs typeface="Gill Sans Light"/>
            </a:endParaRPr>
          </a:p>
        </p:txBody>
      </p:sp>
      <p:pic>
        <p:nvPicPr>
          <p:cNvPr id="6" name="Picture 5" descr="Icon_switchonaut_step_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313" y="-52186"/>
            <a:ext cx="3517900" cy="52959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35356" y="5347550"/>
            <a:ext cx="4529713" cy="830997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Gill Sans Light"/>
                <a:cs typeface="Gill Sans Light"/>
              </a:rPr>
              <a:t>Considerations for usability in a production Umbrella context</a:t>
            </a:r>
            <a:endParaRPr lang="en-US" dirty="0">
              <a:latin typeface="Gill Sans Light"/>
              <a:ea typeface="+mn-ea"/>
              <a:cs typeface="Gill Sans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47667" y="2585893"/>
            <a:ext cx="3081494" cy="1569660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Gill Sans Light"/>
                <a:cs typeface="Gill Sans Light"/>
              </a:rPr>
              <a:t>Next step – considerations for interfederation testing of Moonshot</a:t>
            </a:r>
            <a:endParaRPr lang="en-US" dirty="0">
              <a:latin typeface="Gill Sans Light"/>
              <a:ea typeface="+mn-ea"/>
              <a:cs typeface="Gill Sans Light"/>
            </a:endParaRPr>
          </a:p>
        </p:txBody>
      </p:sp>
      <p:pic>
        <p:nvPicPr>
          <p:cNvPr id="9" name="Picture 8" descr="umbrella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665" y="1588817"/>
            <a:ext cx="2975143" cy="1019571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7" y="2870953"/>
            <a:ext cx="2695688" cy="162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2094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330572" y="1374209"/>
            <a:ext cx="7568348" cy="1252444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26386" y="3074769"/>
            <a:ext cx="7568348" cy="960884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6386" y="4448978"/>
            <a:ext cx="7568348" cy="1587106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1551" y="1373188"/>
            <a:ext cx="6758827" cy="4792116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>
                <a:latin typeface="Gill Sans Light"/>
                <a:cs typeface="Gill Sans Light"/>
              </a:rPr>
              <a:t>More opportunities for NREN/Research Infrastructure Collaboration</a:t>
            </a:r>
          </a:p>
          <a:p>
            <a:pPr marL="433388" lvl="1" indent="0">
              <a:buNone/>
            </a:pPr>
            <a:r>
              <a:rPr lang="en-GB" sz="2400" dirty="0" smtClean="0">
                <a:latin typeface="Gill Sans Light"/>
                <a:cs typeface="Gill Sans Light"/>
              </a:rPr>
              <a:t>Security analysis discussion at FIM4R</a:t>
            </a:r>
          </a:p>
          <a:p>
            <a:pPr lvl="1"/>
            <a:endParaRPr lang="en-GB" sz="2400" dirty="0">
              <a:latin typeface="Gill Sans Light"/>
              <a:cs typeface="Gill Sans Light"/>
            </a:endParaRPr>
          </a:p>
          <a:p>
            <a:pPr marL="0" indent="0">
              <a:buNone/>
            </a:pPr>
            <a:r>
              <a:rPr lang="en-GB" sz="2400" dirty="0" smtClean="0">
                <a:latin typeface="Gill Sans Light"/>
                <a:cs typeface="Gill Sans Light"/>
              </a:rPr>
              <a:t>Piloting with a wider community has benefits</a:t>
            </a:r>
          </a:p>
          <a:p>
            <a:pPr marL="433388" lvl="1" indent="0">
              <a:buNone/>
            </a:pPr>
            <a:r>
              <a:rPr lang="en-GB" sz="2400" dirty="0" smtClean="0">
                <a:latin typeface="Gill Sans Light"/>
                <a:cs typeface="Gill Sans Light"/>
              </a:rPr>
              <a:t>JANET/Diamond Light in UK Moonshot Pilot</a:t>
            </a:r>
          </a:p>
          <a:p>
            <a:pPr lvl="1"/>
            <a:endParaRPr lang="en-GB" sz="2400" dirty="0">
              <a:latin typeface="Gill Sans Light"/>
              <a:cs typeface="Gill Sans Light"/>
            </a:endParaRPr>
          </a:p>
          <a:p>
            <a:pPr marL="0" indent="0">
              <a:buNone/>
            </a:pPr>
            <a:r>
              <a:rPr lang="en-GB" sz="2400" dirty="0" smtClean="0">
                <a:latin typeface="Gill Sans Light"/>
                <a:cs typeface="Gill Sans Light"/>
              </a:rPr>
              <a:t>Confidentiality aspects critical for Umbrella - </a:t>
            </a:r>
            <a:r>
              <a:rPr lang="en-GB" sz="2400" dirty="0">
                <a:latin typeface="Gill Sans Light"/>
                <a:cs typeface="Gill Sans Light"/>
              </a:rPr>
              <a:t>high competition, especially structural </a:t>
            </a:r>
            <a:r>
              <a:rPr lang="en-GB" sz="2400" dirty="0" smtClean="0">
                <a:latin typeface="Gill Sans Light"/>
                <a:cs typeface="Gill Sans Light"/>
              </a:rPr>
              <a:t>biology</a:t>
            </a:r>
          </a:p>
          <a:p>
            <a:pPr marL="433388" lvl="1" indent="0">
              <a:buNone/>
            </a:pPr>
            <a:r>
              <a:rPr lang="en-GB" sz="2400" dirty="0" smtClean="0">
                <a:latin typeface="Gill Sans Light"/>
                <a:cs typeface="Gill Sans Light"/>
              </a:rPr>
              <a:t>Authorisation </a:t>
            </a:r>
            <a:r>
              <a:rPr lang="en-GB" sz="2400" dirty="0">
                <a:latin typeface="Gill Sans Light"/>
                <a:cs typeface="Gill Sans Light"/>
              </a:rPr>
              <a:t>is delegated to the systems participating in Umbrella</a:t>
            </a:r>
          </a:p>
          <a:p>
            <a:pPr marL="0" indent="0">
              <a:buNone/>
            </a:pPr>
            <a:endParaRPr lang="en-GB" sz="2400" dirty="0">
              <a:latin typeface="Gill Sans Light"/>
              <a:cs typeface="Gill Sans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Umbrella Experience</a:t>
            </a:r>
            <a:endParaRPr lang="en-GB" b="0" dirty="0">
              <a:latin typeface="Gill Sans Light"/>
              <a:cs typeface="Gill Sans Light"/>
            </a:endParaRPr>
          </a:p>
        </p:txBody>
      </p:sp>
      <p:pic>
        <p:nvPicPr>
          <p:cNvPr id="4" name="Picture 3" descr="Icon_switchonaut_zeigen_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734" y="-987690"/>
            <a:ext cx="4345267" cy="877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18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GÉANT Goals </a:t>
            </a:r>
            <a:br>
              <a:rPr lang="en-GB" b="0" dirty="0" smtClean="0">
                <a:latin typeface="Gill Sans Light"/>
                <a:cs typeface="Gill Sans Light"/>
              </a:rPr>
            </a:br>
            <a:r>
              <a:rPr lang="en-GB" b="0" dirty="0" smtClean="0">
                <a:latin typeface="Gill Sans Light"/>
                <a:cs typeface="Gill Sans Light"/>
              </a:rPr>
              <a:t>Better Understanding = Better Services</a:t>
            </a:r>
            <a:endParaRPr lang="en-GB" b="0" dirty="0">
              <a:latin typeface="Gill Sans Light"/>
              <a:cs typeface="Gill Sans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5011" y="3781275"/>
            <a:ext cx="5878855" cy="707886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GB" sz="2000" dirty="0" smtClean="0">
                <a:latin typeface="Gill Sans Light"/>
                <a:cs typeface="Gill Sans Light"/>
              </a:rPr>
              <a:t>White paper “Options for Joining eduGAIN” </a:t>
            </a:r>
          </a:p>
          <a:p>
            <a:pPr algn="ctr">
              <a:defRPr/>
            </a:pPr>
            <a:r>
              <a:rPr lang="en-GB" sz="2000" dirty="0" smtClean="0">
                <a:latin typeface="Gill Sans Light"/>
                <a:cs typeface="Gill Sans Light"/>
              </a:rPr>
              <a:t>Improved public documentation &amp; knowledgebase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68984" y="1414601"/>
            <a:ext cx="5807484" cy="110917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en-US" sz="2000" dirty="0">
                <a:solidFill>
                  <a:schemeClr val="bg1"/>
                </a:solidFill>
                <a:latin typeface="Gill Sans Light"/>
                <a:cs typeface="Gill Sans Light"/>
              </a:rPr>
              <a:t>Collaborate with the wider GÉANT project and with international user communities to increase usage of AAI </a:t>
            </a:r>
            <a:r>
              <a:rPr lang="en-US" sz="2000" dirty="0" smtClean="0">
                <a:solidFill>
                  <a:schemeClr val="bg1"/>
                </a:solidFill>
                <a:latin typeface="Gill Sans Light"/>
                <a:cs typeface="Gill Sans Light"/>
              </a:rPr>
              <a:t>infrastructure.</a:t>
            </a:r>
            <a:endParaRPr lang="en-US" dirty="0">
              <a:solidFill>
                <a:schemeClr val="bg1"/>
              </a:solidFill>
              <a:latin typeface="Gill Sans Light"/>
              <a:cs typeface="Gill Sans Ligh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2598" y="2783063"/>
            <a:ext cx="5841269" cy="707886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Gill Sans Light"/>
                <a:cs typeface="Gill Sans Light"/>
              </a:rPr>
              <a:t>Act as an expert partner for large pan-European projects with AAI requirements</a:t>
            </a:r>
            <a:r>
              <a:rPr lang="en-US" sz="2000" dirty="0" smtClean="0">
                <a:solidFill>
                  <a:schemeClr val="bg1"/>
                </a:solidFill>
                <a:latin typeface="Gill Sans Light"/>
                <a:cs typeface="Gill Sans Light"/>
              </a:rPr>
              <a:t>. </a:t>
            </a:r>
            <a:endParaRPr lang="en-US" sz="2000" dirty="0">
              <a:solidFill>
                <a:schemeClr val="bg1"/>
              </a:solidFill>
              <a:latin typeface="Gill Sans Light"/>
              <a:cs typeface="Gill Sans 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5453" y="4774277"/>
            <a:ext cx="5888413" cy="707886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2000" dirty="0">
                <a:latin typeface="Gill Sans Light"/>
                <a:cs typeface="Gill Sans Light"/>
              </a:rPr>
              <a:t>Custom support for finding the best option</a:t>
            </a:r>
          </a:p>
          <a:p>
            <a:pPr algn="ctr">
              <a:defRPr/>
            </a:pPr>
            <a:r>
              <a:rPr lang="en-GB" sz="2000" dirty="0">
                <a:latin typeface="Gill Sans Light"/>
                <a:cs typeface="Gill Sans Light"/>
              </a:rPr>
              <a:t>Help you reach the right federation </a:t>
            </a:r>
            <a:r>
              <a:rPr lang="en-GB" sz="2000" dirty="0" smtClean="0">
                <a:latin typeface="Gill Sans Light"/>
                <a:cs typeface="Gill Sans Light"/>
              </a:rPr>
              <a:t>contacts</a:t>
            </a:r>
            <a:endParaRPr lang="en-GB" sz="2000" dirty="0">
              <a:latin typeface="Gill Sans Light"/>
              <a:cs typeface="Gill Sans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8922" y="5659278"/>
            <a:ext cx="5877545" cy="707886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dirty="0" smtClean="0">
                <a:latin typeface="Gill Sans Light"/>
                <a:cs typeface="Gill Sans Light"/>
              </a:rPr>
              <a:t>In development – test IdP, plans for other services beyond basic eduGAIN</a:t>
            </a:r>
            <a:endParaRPr lang="en-GB" sz="2000" dirty="0">
              <a:latin typeface="Gill Sans Light"/>
              <a:cs typeface="Gill Sans Light"/>
            </a:endParaRPr>
          </a:p>
        </p:txBody>
      </p:sp>
      <p:pic>
        <p:nvPicPr>
          <p:cNvPr id="8" name="Picture 7" descr="Icon_mensch_interaktion_mann_frau_boar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368" y="1559275"/>
            <a:ext cx="4555123" cy="48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97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1551" y="1334226"/>
            <a:ext cx="6145882" cy="948425"/>
          </a:xfrm>
          <a:solidFill>
            <a:schemeClr val="accent5"/>
          </a:solidFill>
        </p:spPr>
        <p:txBody>
          <a:bodyPr/>
          <a:lstStyle/>
          <a:p>
            <a:pPr marL="0" indent="0" algn="ctr">
              <a:buNone/>
            </a:pPr>
            <a:r>
              <a:rPr lang="en-GB" sz="2400" dirty="0" smtClean="0">
                <a:latin typeface="Gill Sans Light"/>
                <a:cs typeface="Gill Sans Light"/>
              </a:rPr>
              <a:t>Attributes - Release, consistency, community specific and harmonisation</a:t>
            </a:r>
          </a:p>
          <a:p>
            <a:pPr marL="433388" lvl="1" indent="0">
              <a:buNone/>
            </a:pPr>
            <a:endParaRPr lang="en-GB" dirty="0" smtClean="0">
              <a:latin typeface="Gill Sans Light"/>
              <a:cs typeface="Gill Sans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GÉANT Experience - What still needs work?</a:t>
            </a:r>
            <a:endParaRPr lang="en-GB" b="0" dirty="0">
              <a:latin typeface="Gill Sans Light"/>
              <a:cs typeface="Gill Sans Light"/>
            </a:endParaRPr>
          </a:p>
        </p:txBody>
      </p:sp>
      <p:pic>
        <p:nvPicPr>
          <p:cNvPr id="6" name="Picture 5" descr="Icon_switchonaut_pflanz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575" y="1398526"/>
            <a:ext cx="4340414" cy="48875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6218" y="2523776"/>
            <a:ext cx="3054531" cy="1200328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Gill Sans Light"/>
                <a:cs typeface="Gill Sans Light"/>
              </a:rPr>
              <a:t>Levels of Assurance</a:t>
            </a:r>
          </a:p>
          <a:p>
            <a:pPr algn="ctr"/>
            <a:r>
              <a:rPr lang="en-GB" dirty="0">
                <a:latin typeface="Gill Sans Light"/>
                <a:cs typeface="Gill Sans Light"/>
              </a:rPr>
              <a:t>A long term issue to be broken down</a:t>
            </a:r>
          </a:p>
        </p:txBody>
      </p:sp>
      <p:sp>
        <p:nvSpPr>
          <p:cNvPr id="9" name="Rectangle 8"/>
          <p:cNvSpPr/>
          <p:nvPr/>
        </p:nvSpPr>
        <p:spPr>
          <a:xfrm>
            <a:off x="3682534" y="2523018"/>
            <a:ext cx="2860593" cy="1206383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latin typeface="Gill Sans Light"/>
                <a:cs typeface="Gill Sans Light"/>
              </a:rPr>
              <a:t>Understanding security and incident response</a:t>
            </a:r>
            <a:endParaRPr lang="en-GB" dirty="0">
              <a:latin typeface="Gill Sans Light"/>
              <a:cs typeface="Gill Sans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9686" y="3970162"/>
            <a:ext cx="3768428" cy="1200328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Gill Sans Light"/>
                <a:cs typeface="Gill Sans Light"/>
              </a:rPr>
              <a:t>Progress can be slow as we learn to work together</a:t>
            </a:r>
          </a:p>
          <a:p>
            <a:pPr algn="ctr"/>
            <a:r>
              <a:rPr lang="en-GB" dirty="0">
                <a:latin typeface="Gill Sans Light"/>
                <a:cs typeface="Gill Sans Light"/>
              </a:rPr>
              <a:t>More experience, work faster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7533" y="5408678"/>
            <a:ext cx="6096000" cy="830997"/>
          </a:xfrm>
          <a:prstGeom prst="rect">
            <a:avLst/>
          </a:prstGeom>
          <a:solidFill>
            <a:schemeClr val="accent5"/>
          </a:solidFill>
        </p:spPr>
        <p:txBody>
          <a:bodyPr>
            <a:spAutoFit/>
          </a:bodyPr>
          <a:lstStyle/>
          <a:p>
            <a:r>
              <a:rPr lang="en-GB" dirty="0">
                <a:latin typeface="Gill Sans Light"/>
                <a:cs typeface="Gill Sans Light"/>
              </a:rPr>
              <a:t>M</a:t>
            </a:r>
            <a:r>
              <a:rPr lang="en-GB" dirty="0" smtClean="0">
                <a:latin typeface="Gill Sans Light"/>
                <a:cs typeface="Gill Sans Light"/>
              </a:rPr>
              <a:t>any </a:t>
            </a:r>
            <a:r>
              <a:rPr lang="en-GB" dirty="0">
                <a:latin typeface="Gill Sans Light"/>
                <a:cs typeface="Gill Sans Light"/>
              </a:rPr>
              <a:t>other research communities developing their AAI requirements and </a:t>
            </a:r>
            <a:r>
              <a:rPr lang="en-GB" dirty="0" err="1">
                <a:latin typeface="Gill Sans Light"/>
                <a:cs typeface="Gill Sans Light"/>
              </a:rPr>
              <a:t>workplans</a:t>
            </a:r>
            <a:endParaRPr lang="en-GB" dirty="0">
              <a:latin typeface="Gill Sans Light"/>
              <a:cs typeface="Gill Sans Ligh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48361" y="3962177"/>
            <a:ext cx="2210843" cy="1200328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Gill Sans Light"/>
                <a:cs typeface="Gill Sans Light"/>
              </a:rPr>
              <a:t>Non web</a:t>
            </a:r>
          </a:p>
          <a:p>
            <a:pPr algn="ctr"/>
            <a:r>
              <a:rPr lang="en-GB" dirty="0" smtClean="0">
                <a:latin typeface="Gill Sans Light"/>
                <a:cs typeface="Gill Sans Light"/>
              </a:rPr>
              <a:t>Early pilot not novice user</a:t>
            </a:r>
            <a:endParaRPr lang="en-GB" dirty="0">
              <a:latin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61868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orld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175" y="1200871"/>
            <a:ext cx="6576825" cy="493261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9399" y="1334226"/>
            <a:ext cx="5952963" cy="1012725"/>
          </a:xfrm>
          <a:solidFill>
            <a:srgbClr val="BFDC00"/>
          </a:solidFill>
        </p:spPr>
        <p:txBody>
          <a:bodyPr/>
          <a:lstStyle/>
          <a:p>
            <a:pPr marL="0" indent="0">
              <a:buNone/>
            </a:pPr>
            <a:r>
              <a:rPr lang="en-GB" sz="2400" dirty="0" smtClean="0">
                <a:latin typeface="Gill Sans Light"/>
                <a:cs typeface="Gill Sans Light"/>
              </a:rPr>
              <a:t>Sharing knowledge of federation capabilities</a:t>
            </a:r>
          </a:p>
          <a:p>
            <a:pPr marL="433388" lvl="1" indent="0">
              <a:buNone/>
            </a:pPr>
            <a:r>
              <a:rPr lang="en-GB" sz="2400" dirty="0" smtClean="0">
                <a:latin typeface="Gill Sans Light"/>
                <a:cs typeface="Gill Sans Light"/>
              </a:rPr>
              <a:t>Survey of Levels of Assurance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520371" y="193767"/>
            <a:ext cx="8707528" cy="868363"/>
          </a:xfrm>
        </p:spPr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GÉANT Experience - where do we see progress?</a:t>
            </a:r>
            <a:endParaRPr lang="en-GB" b="0" dirty="0">
              <a:latin typeface="Gill Sans Light"/>
              <a:cs typeface="Gill Sans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52121" y="5417277"/>
            <a:ext cx="4790791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GB" dirty="0" smtClean="0">
                <a:solidFill>
                  <a:schemeClr val="bg1"/>
                </a:solidFill>
                <a:latin typeface="Gill Sans Light"/>
                <a:cs typeface="Gill Sans Light"/>
              </a:rPr>
              <a:t>Ask us for help:</a:t>
            </a:r>
          </a:p>
          <a:p>
            <a:pPr marL="0" lvl="1"/>
            <a:r>
              <a:rPr lang="en-GB" dirty="0" err="1" smtClean="0">
                <a:solidFill>
                  <a:schemeClr val="bg1"/>
                </a:solidFill>
                <a:latin typeface="Gill Sans Light"/>
                <a:cs typeface="Gill Sans Light"/>
              </a:rPr>
              <a:t>edugain-integration</a:t>
            </a:r>
            <a:r>
              <a:rPr lang="en-GB" dirty="0" err="1">
                <a:solidFill>
                  <a:schemeClr val="bg1"/>
                </a:solidFill>
                <a:latin typeface="Gill Sans Light"/>
                <a:cs typeface="Gill Sans Light"/>
              </a:rPr>
              <a:t>@</a:t>
            </a:r>
            <a:r>
              <a:rPr lang="en-GB" dirty="0" err="1" smtClean="0">
                <a:solidFill>
                  <a:schemeClr val="bg1"/>
                </a:solidFill>
                <a:latin typeface="Gill Sans Light"/>
                <a:cs typeface="Gill Sans Light"/>
              </a:rPr>
              <a:t>geant.net</a:t>
            </a:r>
            <a:endParaRPr lang="en-GB" dirty="0">
              <a:solidFill>
                <a:schemeClr val="bg1"/>
              </a:solidFill>
              <a:latin typeface="Gill Sans Light"/>
              <a:cs typeface="Gill Sans Ligh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1911" y="2732751"/>
            <a:ext cx="5948297" cy="1569660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dirty="0">
                <a:latin typeface="Gill Sans Light"/>
                <a:cs typeface="Gill Sans Light"/>
              </a:rPr>
              <a:t>Federations looking to do more</a:t>
            </a:r>
          </a:p>
          <a:p>
            <a:pPr lvl="1"/>
            <a:r>
              <a:rPr lang="en-GB" dirty="0">
                <a:latin typeface="Gill Sans Light"/>
                <a:cs typeface="Gill Sans Light"/>
              </a:rPr>
              <a:t>Support of GÉANT Code of Conduct</a:t>
            </a:r>
          </a:p>
          <a:p>
            <a:pPr lvl="1"/>
            <a:r>
              <a:rPr lang="en-GB" dirty="0">
                <a:latin typeface="Gill Sans Light"/>
                <a:cs typeface="Gill Sans Light"/>
              </a:rPr>
              <a:t>Emerging ‘opt-out’ pilots for eduGAIN</a:t>
            </a:r>
          </a:p>
          <a:p>
            <a:pPr lvl="1"/>
            <a:r>
              <a:rPr lang="en-GB" dirty="0">
                <a:latin typeface="Gill Sans Light"/>
                <a:cs typeface="Gill Sans Light"/>
              </a:rPr>
              <a:t>REFEDs Federation Operator Best </a:t>
            </a:r>
            <a:r>
              <a:rPr lang="en-GB" dirty="0" smtClean="0">
                <a:latin typeface="Gill Sans Light"/>
                <a:cs typeface="Gill Sans Light"/>
              </a:rPr>
              <a:t>Practice</a:t>
            </a:r>
            <a:endParaRPr lang="en-GB" dirty="0">
              <a:latin typeface="Gill Sans Light"/>
              <a:cs typeface="Gill Sans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381" y="4669621"/>
            <a:ext cx="5922675" cy="1569660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>
                <a:latin typeface="Gill Sans Light"/>
                <a:cs typeface="Gill Sans Light"/>
              </a:rPr>
              <a:t>Research communities services appearing in national federations and </a:t>
            </a:r>
            <a:r>
              <a:rPr lang="en-GB" dirty="0" smtClean="0">
                <a:latin typeface="Gill Sans Light"/>
                <a:cs typeface="Gill Sans Light"/>
              </a:rPr>
              <a:t>eduGAIN</a:t>
            </a:r>
          </a:p>
          <a:p>
            <a:pPr marL="342900" indent="-342900">
              <a:buFont typeface="Lucida Grande"/>
              <a:buChar char=" "/>
            </a:pPr>
            <a:r>
              <a:rPr lang="en-GB" dirty="0" smtClean="0">
                <a:latin typeface="Gill Sans Light"/>
                <a:cs typeface="Gill Sans Light"/>
              </a:rPr>
              <a:t>Knowledge </a:t>
            </a:r>
            <a:r>
              <a:rPr lang="en-GB" dirty="0">
                <a:latin typeface="Gill Sans Light"/>
                <a:cs typeface="Gill Sans Light"/>
              </a:rPr>
              <a:t>gained with these pilots helps support other </a:t>
            </a:r>
            <a:r>
              <a:rPr lang="en-GB" dirty="0" smtClean="0">
                <a:latin typeface="Gill Sans Light"/>
                <a:cs typeface="Gill Sans Light"/>
              </a:rPr>
              <a:t>communities &amp; plan service</a:t>
            </a:r>
            <a:endParaRPr lang="en-GB" dirty="0">
              <a:latin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986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DC_GÉANTE_Slide_Section_Opener-Wide.14.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8064503" y="244475"/>
            <a:ext cx="19351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4"/>
              </a:buBlip>
            </a:pPr>
            <a:endParaRPr lang="en-US" sz="1800" dirty="0">
              <a:latin typeface="Arial" charset="0"/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8064503" y="244475"/>
            <a:ext cx="18653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4"/>
              </a:buBlip>
            </a:pPr>
            <a:endParaRPr lang="en-US" sz="1800" dirty="0">
              <a:latin typeface="Arial" charset="0"/>
            </a:endParaRPr>
          </a:p>
        </p:txBody>
      </p:sp>
      <p:sp>
        <p:nvSpPr>
          <p:cNvPr id="24581" name="Rectangle 7"/>
          <p:cNvSpPr>
            <a:spLocks noChangeArrowheads="1"/>
          </p:cNvSpPr>
          <p:nvPr/>
        </p:nvSpPr>
        <p:spPr bwMode="auto">
          <a:xfrm>
            <a:off x="8064503" y="131766"/>
            <a:ext cx="18653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4"/>
              </a:buBlip>
            </a:pPr>
            <a:endParaRPr lang="en-US" sz="1800" dirty="0">
              <a:latin typeface="Arial" charset="0"/>
            </a:endParaRPr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8064503" y="131766"/>
            <a:ext cx="18653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4"/>
              </a:buBlip>
            </a:pPr>
            <a:endParaRPr lang="en-US" sz="1800" dirty="0">
              <a:latin typeface="Arial" charset="0"/>
            </a:endParaRPr>
          </a:p>
        </p:txBody>
      </p:sp>
      <p:sp>
        <p:nvSpPr>
          <p:cNvPr id="2458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772916" y="1989140"/>
            <a:ext cx="4441160" cy="1417739"/>
          </a:xfrm>
        </p:spPr>
        <p:txBody>
          <a:bodyPr/>
          <a:lstStyle/>
          <a:p>
            <a:pPr algn="r" eaLnBrk="1" hangingPunct="1"/>
            <a:r>
              <a:rPr lang="en-GB" b="0" dirty="0" smtClean="0">
                <a:latin typeface="Gill Sans Light"/>
                <a:cs typeface="Gill Sans Light"/>
              </a:rPr>
              <a:t>Thank </a:t>
            </a:r>
            <a:r>
              <a:rPr lang="en-GB" b="0" dirty="0">
                <a:latin typeface="Gill Sans Light"/>
                <a:cs typeface="Gill Sans Light"/>
              </a:rPr>
              <a:t>y</a:t>
            </a:r>
            <a:r>
              <a:rPr lang="en-GB" b="0" dirty="0" smtClean="0">
                <a:latin typeface="Gill Sans Light"/>
                <a:cs typeface="Gill Sans Light"/>
              </a:rPr>
              <a:t>ou</a:t>
            </a:r>
            <a:br>
              <a:rPr lang="en-GB" b="0" dirty="0" smtClean="0">
                <a:latin typeface="Gill Sans Light"/>
                <a:cs typeface="Gill Sans Light"/>
              </a:rPr>
            </a:br>
            <a:r>
              <a:rPr lang="en-GB" b="0" dirty="0" smtClean="0">
                <a:latin typeface="Gill Sans Light"/>
                <a:cs typeface="Gill Sans Light"/>
              </a:rPr>
              <a:t/>
            </a:r>
            <a:br>
              <a:rPr lang="en-GB" b="0" dirty="0" smtClean="0">
                <a:latin typeface="Gill Sans Light"/>
                <a:cs typeface="Gill Sans Light"/>
              </a:rPr>
            </a:br>
            <a:r>
              <a:rPr lang="en-GB" b="0" dirty="0" smtClean="0">
                <a:latin typeface="Gill Sans Light"/>
                <a:cs typeface="Gill Sans Light"/>
              </a:rPr>
              <a:t>Please join the </a:t>
            </a:r>
            <a:r>
              <a:rPr lang="en-GB" b="0" dirty="0" err="1" smtClean="0">
                <a:latin typeface="Gill Sans Light"/>
                <a:cs typeface="Gill Sans Light"/>
              </a:rPr>
              <a:t>BoF</a:t>
            </a:r>
            <a:r>
              <a:rPr lang="en-GB" b="0" dirty="0" smtClean="0">
                <a:latin typeface="Gill Sans Light"/>
                <a:cs typeface="Gill Sans Light"/>
              </a:rPr>
              <a:t> after </a:t>
            </a:r>
            <a:r>
              <a:rPr lang="en-GB" b="0" smtClean="0">
                <a:latin typeface="Gill Sans Light"/>
                <a:cs typeface="Gill Sans Light"/>
              </a:rPr>
              <a:t>today’s sessions!</a:t>
            </a:r>
            <a:r>
              <a:rPr lang="en-GB" b="0" dirty="0" smtClean="0">
                <a:latin typeface="Gill Sans Light"/>
                <a:cs typeface="Gill Sans Light"/>
              </a:rPr>
              <a:t/>
            </a:r>
            <a:br>
              <a:rPr lang="en-GB" b="0" dirty="0" smtClean="0">
                <a:latin typeface="Gill Sans Light"/>
                <a:cs typeface="Gill Sans Light"/>
              </a:rPr>
            </a:br>
            <a:endParaRPr lang="en-US" b="0" dirty="0" smtClean="0">
              <a:latin typeface="Gill Sans Light"/>
              <a:cs typeface="Gill Sans Ligh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us 16"/>
          <p:cNvSpPr/>
          <p:nvPr/>
        </p:nvSpPr>
        <p:spPr bwMode="auto">
          <a:xfrm>
            <a:off x="6570134" y="2387600"/>
            <a:ext cx="2675466" cy="2692399"/>
          </a:xfrm>
          <a:prstGeom prst="mathPlus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Federated Identity Management for Research</a:t>
            </a:r>
            <a:endParaRPr lang="en-GB" b="0" dirty="0">
              <a:latin typeface="Gill Sans Light"/>
              <a:cs typeface="Gill Sans Light"/>
            </a:endParaRP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814" r="-37814"/>
          <a:stretch>
            <a:fillRect/>
          </a:stretch>
        </p:blipFill>
        <p:spPr bwMode="auto">
          <a:xfrm>
            <a:off x="-489233" y="1526855"/>
            <a:ext cx="4754628" cy="265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158" y="1627015"/>
            <a:ext cx="2445537" cy="1102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267" y="4674452"/>
            <a:ext cx="1899752" cy="109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423" y="2997200"/>
            <a:ext cx="3210419" cy="120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34327" y="4665133"/>
            <a:ext cx="27320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dirty="0">
                <a:latin typeface="Gill Sans Light"/>
                <a:ea typeface="+mn-ea"/>
                <a:cs typeface="Gill Sans Light"/>
              </a:rPr>
              <a:t>30+ Research Infrastructures in Europe</a:t>
            </a:r>
          </a:p>
        </p:txBody>
      </p:sp>
      <p:pic>
        <p:nvPicPr>
          <p:cNvPr id="11" name="Content Placeholder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4" r="9074"/>
          <a:stretch>
            <a:fillRect/>
          </a:stretch>
        </p:blipFill>
        <p:spPr bwMode="auto">
          <a:xfrm>
            <a:off x="9658275" y="4641666"/>
            <a:ext cx="2015206" cy="106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eduGAIN_cmyk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782" y="3547726"/>
            <a:ext cx="2438539" cy="55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geant_logo_-DR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296" y="1672167"/>
            <a:ext cx="1932432" cy="92964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6891867" y="1117600"/>
            <a:ext cx="2048933" cy="538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48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The Wizard Gap</a:t>
            </a:r>
            <a:endParaRPr kumimoji="0" lang="en-GB" sz="480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926624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1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Shared Challenges – FIM4R and  TERENA AAA Study</a:t>
            </a:r>
            <a:endParaRPr lang="en-GB" b="0" dirty="0">
              <a:latin typeface="Gill Sans Light"/>
              <a:cs typeface="Gill Sans Light"/>
            </a:endParaRPr>
          </a:p>
        </p:txBody>
      </p:sp>
      <p:pic>
        <p:nvPicPr>
          <p:cNvPr id="4" name="Picture 3" descr="researchers-look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32" y="1670237"/>
            <a:ext cx="4851060" cy="47753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661964" y="5018616"/>
            <a:ext cx="2138994" cy="830997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Gill Sans Light"/>
                <a:ea typeface="+mn-ea"/>
                <a:cs typeface="Gill Sans Light"/>
              </a:rPr>
              <a:t>Non-web-</a:t>
            </a:r>
            <a:r>
              <a:rPr lang="en-US" dirty="0" smtClean="0">
                <a:latin typeface="Gill Sans Light"/>
                <a:ea typeface="+mn-ea"/>
                <a:cs typeface="Gill Sans Light"/>
              </a:rPr>
              <a:t>browser</a:t>
            </a:r>
            <a:endParaRPr lang="en-US" dirty="0">
              <a:latin typeface="Gill Sans Light"/>
              <a:ea typeface="+mn-ea"/>
              <a:cs typeface="Gill Sans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32462" y="3828353"/>
            <a:ext cx="2176072" cy="830997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Gill Sans Light"/>
                <a:ea typeface="+mn-ea"/>
                <a:cs typeface="Gill Sans Light"/>
              </a:rPr>
              <a:t>Homeless</a:t>
            </a:r>
          </a:p>
          <a:p>
            <a:pPr algn="ctr" eaLnBrk="0" hangingPunct="0">
              <a:defRPr/>
            </a:pPr>
            <a:r>
              <a:rPr lang="en-US" dirty="0">
                <a:latin typeface="Gill Sans Light"/>
                <a:ea typeface="+mn-ea"/>
                <a:cs typeface="Gill Sans Light"/>
              </a:rPr>
              <a:t> users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9626207" y="2679693"/>
            <a:ext cx="2174751" cy="830997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Gill Sans Light"/>
                <a:ea typeface="+mn-ea"/>
                <a:cs typeface="Gill Sans Light"/>
              </a:rPr>
              <a:t>Scalable, flexible attribute release</a:t>
            </a:r>
          </a:p>
        </p:txBody>
      </p:sp>
      <p:sp>
        <p:nvSpPr>
          <p:cNvPr id="8" name="Rectangle 7"/>
          <p:cNvSpPr/>
          <p:nvPr/>
        </p:nvSpPr>
        <p:spPr>
          <a:xfrm>
            <a:off x="7071127" y="2638688"/>
            <a:ext cx="2190749" cy="830997"/>
          </a:xfrm>
          <a:prstGeom prst="rect">
            <a:avLst/>
          </a:prstGeom>
          <a:solidFill>
            <a:srgbClr val="BFDC00"/>
          </a:solidFill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Gill Sans Light"/>
                <a:ea typeface="+mn-ea"/>
                <a:cs typeface="Gill Sans Light"/>
              </a:rPr>
              <a:t>Credential translation </a:t>
            </a:r>
          </a:p>
        </p:txBody>
      </p:sp>
      <p:sp>
        <p:nvSpPr>
          <p:cNvPr id="9" name="Rectangle 8"/>
          <p:cNvSpPr/>
          <p:nvPr/>
        </p:nvSpPr>
        <p:spPr>
          <a:xfrm>
            <a:off x="9634837" y="1471509"/>
            <a:ext cx="2166122" cy="841546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Gill Sans Light"/>
                <a:ea typeface="+mn-ea"/>
                <a:cs typeface="Gill Sans Light"/>
              </a:rPr>
              <a:t>User</a:t>
            </a:r>
          </a:p>
          <a:p>
            <a:pPr algn="ctr" eaLnBrk="0" hangingPunct="0">
              <a:defRPr/>
            </a:pPr>
            <a:r>
              <a:rPr lang="en-US" dirty="0" smtClean="0">
                <a:latin typeface="Gill Sans Light"/>
                <a:ea typeface="+mn-ea"/>
                <a:cs typeface="Gill Sans Light"/>
              </a:rPr>
              <a:t> </a:t>
            </a:r>
            <a:r>
              <a:rPr lang="en-US" dirty="0">
                <a:latin typeface="Gill Sans Light"/>
                <a:ea typeface="+mn-ea"/>
                <a:cs typeface="Gill Sans Light"/>
              </a:rPr>
              <a:t>friendliness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87392" y="1484916"/>
            <a:ext cx="2211917" cy="830997"/>
          </a:xfrm>
          <a:prstGeom prst="rect">
            <a:avLst/>
          </a:prstGeom>
          <a:solidFill>
            <a:srgbClr val="BFDC00"/>
          </a:solidFill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Gill Sans Light"/>
                <a:ea typeface="+mn-ea"/>
                <a:cs typeface="Gill Sans Light"/>
              </a:rPr>
              <a:t>Attribute aggregation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94067" y="3815686"/>
            <a:ext cx="2174657" cy="830997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Gill Sans Light"/>
                <a:ea typeface="+mn-ea"/>
                <a:cs typeface="Gill Sans Light"/>
              </a:rPr>
              <a:t>Levels of Assurance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72" y="1171187"/>
            <a:ext cx="3366264" cy="80341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117856" y="5029036"/>
            <a:ext cx="2174657" cy="830997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Gill Sans Light"/>
                <a:ea typeface="+mn-ea"/>
                <a:cs typeface="Gill Sans Light"/>
              </a:rPr>
              <a:t>Bridging Communities</a:t>
            </a:r>
            <a:endParaRPr lang="en-US" dirty="0">
              <a:latin typeface="Gill Sans Light"/>
              <a:ea typeface="+mn-ea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135054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33" y="1751472"/>
            <a:ext cx="3285636" cy="100213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0371" y="193767"/>
            <a:ext cx="9045134" cy="868363"/>
          </a:xfrm>
        </p:spPr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Collaborative pilots between user communities and GÉANT</a:t>
            </a:r>
            <a:endParaRPr lang="en-GB" b="0" dirty="0">
              <a:latin typeface="Gill Sans Light"/>
              <a:cs typeface="Gill Sans Light"/>
            </a:endParaRPr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742" y="1530163"/>
            <a:ext cx="2578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6089" y="1844645"/>
            <a:ext cx="2695688" cy="162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745604" y="3105076"/>
            <a:ext cx="3167067" cy="2677656"/>
          </a:xfrm>
          <a:prstGeom prst="rect">
            <a:avLst/>
          </a:prstGeom>
          <a:solidFill>
            <a:srgbClr val="AAC4CD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Gill Sans Light"/>
                <a:cs typeface="Gill Sans Light"/>
              </a:rPr>
              <a:t>“Umbrella is the Federated Identity Solution of the Photon and Neutron Community, enabling user initiated trans-facility access.”</a:t>
            </a:r>
          </a:p>
        </p:txBody>
      </p:sp>
      <p:pic>
        <p:nvPicPr>
          <p:cNvPr id="12" name="Picture 11" descr="umbrella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819" y="1426474"/>
            <a:ext cx="2260601" cy="7747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3947" y="3090101"/>
            <a:ext cx="3404027" cy="2677656"/>
          </a:xfrm>
          <a:prstGeom prst="rect">
            <a:avLst/>
          </a:prstGeom>
          <a:solidFill>
            <a:srgbClr val="AAC4CD"/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dirty="0">
                <a:latin typeface="Gill Sans Light"/>
                <a:cs typeface="Gill Sans Light"/>
              </a:rPr>
              <a:t>“A connected network of people, information, tools, and methodologies for investigating, exploring and supporting work across the broad spectrum of the digital humanities.”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88872" y="3102476"/>
            <a:ext cx="3794050" cy="3046988"/>
          </a:xfrm>
          <a:prstGeom prst="rect">
            <a:avLst/>
          </a:prstGeom>
          <a:solidFill>
            <a:srgbClr val="AAC4CD"/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dirty="0">
                <a:latin typeface="Gill Sans Light"/>
                <a:cs typeface="Gill Sans Light"/>
              </a:rPr>
              <a:t>“Basic life science information constitutes a testament of human and natural evolution and advancement.  As such, this wealth of knowledge should be freely available for all to access, study and process</a:t>
            </a:r>
            <a:r>
              <a:rPr lang="en-US" dirty="0" smtClean="0">
                <a:latin typeface="Gill Sans Light"/>
                <a:cs typeface="Gill Sans Light"/>
              </a:rPr>
              <a:t>”</a:t>
            </a:r>
            <a:endParaRPr lang="en-US" dirty="0">
              <a:latin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674056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DARIAH Goals</a:t>
            </a:r>
            <a:endParaRPr lang="en-GB" b="0" dirty="0">
              <a:latin typeface="Gill Sans Light"/>
              <a:cs typeface="Gill Sans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7461" y="1447455"/>
            <a:ext cx="3299857" cy="489364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dirty="0">
                <a:solidFill>
                  <a:srgbClr val="FFFFFF"/>
                </a:solidFill>
                <a:latin typeface="Gill Sans Light"/>
                <a:cs typeface="Gill Sans Light"/>
              </a:rPr>
              <a:t>Make DARIAH </a:t>
            </a:r>
            <a:r>
              <a:rPr lang="en-US" dirty="0" smtClean="0">
                <a:solidFill>
                  <a:srgbClr val="FFFFFF"/>
                </a:solidFill>
                <a:latin typeface="Gill Sans Light"/>
                <a:cs typeface="Gill Sans Light"/>
              </a:rPr>
              <a:t> </a:t>
            </a:r>
            <a:r>
              <a:rPr lang="en-US" dirty="0">
                <a:solidFill>
                  <a:srgbClr val="FFFFFF"/>
                </a:solidFill>
                <a:latin typeface="Gill Sans Light"/>
                <a:cs typeface="Gill Sans Light"/>
              </a:rPr>
              <a:t>services available via </a:t>
            </a:r>
            <a:r>
              <a:rPr lang="en-US" dirty="0" smtClean="0">
                <a:solidFill>
                  <a:srgbClr val="FFFFFF"/>
                </a:solidFill>
                <a:latin typeface="Gill Sans Light"/>
                <a:cs typeface="Gill Sans Light"/>
              </a:rPr>
              <a:t>eduGAIN</a:t>
            </a:r>
          </a:p>
          <a:p>
            <a:pPr marL="0" lvl="1" algn="ctr"/>
            <a:endParaRPr lang="en-US" dirty="0">
              <a:solidFill>
                <a:srgbClr val="FFFFFF"/>
              </a:solidFill>
              <a:latin typeface="Gill Sans Light"/>
              <a:cs typeface="Gill Sans Light"/>
            </a:endParaRPr>
          </a:p>
          <a:p>
            <a:pPr marL="0" lvl="1" algn="ctr"/>
            <a:r>
              <a:rPr lang="en-US" dirty="0">
                <a:solidFill>
                  <a:srgbClr val="FFFFFF"/>
                </a:solidFill>
                <a:latin typeface="Gill Sans Light"/>
                <a:cs typeface="Gill Sans Light"/>
              </a:rPr>
              <a:t>Encourage attribute release based on GÉANT Code of </a:t>
            </a:r>
            <a:r>
              <a:rPr lang="en-US" dirty="0" smtClean="0">
                <a:solidFill>
                  <a:srgbClr val="FFFFFF"/>
                </a:solidFill>
                <a:latin typeface="Gill Sans Light"/>
                <a:cs typeface="Gill Sans Light"/>
              </a:rPr>
              <a:t>Conduct</a:t>
            </a:r>
          </a:p>
          <a:p>
            <a:pPr marL="0" lvl="1" algn="ctr"/>
            <a:endParaRPr lang="en-US" dirty="0" smtClean="0">
              <a:solidFill>
                <a:srgbClr val="FFFFFF"/>
              </a:solidFill>
              <a:latin typeface="Gill Sans Light"/>
              <a:cs typeface="Gill Sans Light"/>
            </a:endParaRPr>
          </a:p>
          <a:p>
            <a:pPr marL="0" lvl="1" algn="ctr"/>
            <a:endParaRPr lang="en-US" dirty="0">
              <a:solidFill>
                <a:srgbClr val="FFFFFF"/>
              </a:solidFill>
              <a:latin typeface="Gill Sans Light"/>
              <a:cs typeface="Gill Sans Light"/>
            </a:endParaRPr>
          </a:p>
          <a:p>
            <a:pPr marL="0" lvl="1" algn="ctr"/>
            <a:r>
              <a:rPr lang="en-US" dirty="0" smtClean="0">
                <a:solidFill>
                  <a:srgbClr val="FFFFFF"/>
                </a:solidFill>
                <a:latin typeface="Gill Sans Light"/>
                <a:cs typeface="Gill Sans Light"/>
              </a:rPr>
              <a:t>Group and attribute management integration with DARIAH-DE</a:t>
            </a:r>
            <a:endParaRPr lang="en-US" dirty="0">
              <a:solidFill>
                <a:srgbClr val="FFFFFF"/>
              </a:solidFill>
              <a:latin typeface="Gill Sans Light"/>
              <a:cs typeface="Gill Sans Light"/>
            </a:endParaRPr>
          </a:p>
          <a:p>
            <a:pPr marL="0" lvl="1" algn="ctr"/>
            <a:endParaRPr lang="en-US" dirty="0" smtClean="0">
              <a:solidFill>
                <a:srgbClr val="FFFFFF"/>
              </a:solidFill>
              <a:latin typeface="Gill Sans Light"/>
              <a:cs typeface="Gill Sans Light"/>
            </a:endParaRPr>
          </a:p>
          <a:p>
            <a:pPr marL="0" lvl="1" algn="ctr"/>
            <a:endParaRPr lang="en-US" dirty="0">
              <a:solidFill>
                <a:srgbClr val="FFFFFF"/>
              </a:solidFill>
              <a:latin typeface="Gill Sans Light"/>
              <a:cs typeface="Gill Sans Light"/>
            </a:endParaRPr>
          </a:p>
        </p:txBody>
      </p:sp>
      <p:pic>
        <p:nvPicPr>
          <p:cNvPr id="10" name="Picture 9" descr="tb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738" y="1443789"/>
            <a:ext cx="5101438" cy="38260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57911" y="5479441"/>
            <a:ext cx="5115159" cy="830997"/>
          </a:xfrm>
          <a:prstGeom prst="rect">
            <a:avLst/>
          </a:prstGeom>
          <a:solidFill>
            <a:srgbClr val="AAC4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latin typeface="Gill Sans Light"/>
                <a:cs typeface="Gill Sans Light"/>
              </a:rPr>
              <a:t>Textgrid</a:t>
            </a:r>
            <a:r>
              <a:rPr lang="en-GB" dirty="0" smtClean="0">
                <a:latin typeface="Gill Sans Light"/>
                <a:cs typeface="Gill Sans Light"/>
              </a:rPr>
              <a:t> Lab tools for scholarly digital editions</a:t>
            </a:r>
            <a:endParaRPr lang="en-GB" dirty="0">
              <a:latin typeface="Gill Sans Light"/>
              <a:cs typeface="Gill Sans Light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42019" y="1374208"/>
            <a:ext cx="2911501" cy="4957591"/>
          </a:xfrm>
          <a:prstGeom prst="rect">
            <a:avLst/>
          </a:prstGeom>
          <a:solidFill>
            <a:srgbClr val="BFDC00"/>
          </a:solidFill>
          <a:ln>
            <a:noFill/>
          </a:ln>
          <a:ex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628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20015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+mn-lt"/>
              </a:defRPr>
            </a:lvl3pPr>
            <a:lvl4pPr marL="163353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Char char="–"/>
              <a:defRPr i="1">
                <a:solidFill>
                  <a:schemeClr val="tx1"/>
                </a:solidFill>
                <a:latin typeface="+mn-lt"/>
              </a:defRPr>
            </a:lvl4pPr>
            <a:lvl5pPr marL="20542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Char char="–"/>
              <a:defRPr i="1">
                <a:solidFill>
                  <a:schemeClr val="tx1"/>
                </a:solidFill>
                <a:latin typeface="+mn-lt"/>
              </a:defRPr>
            </a:lvl5pPr>
            <a:lvl6pPr marL="25114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6pPr>
            <a:lvl7pPr marL="29686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7pPr>
            <a:lvl8pPr marL="34258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8pPr>
            <a:lvl9pPr marL="38830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300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Support digital humanities researchers</a:t>
            </a:r>
          </a:p>
          <a:p>
            <a:pPr marL="0" indent="0" algn="ctr">
              <a:buNone/>
            </a:pPr>
            <a:endParaRPr lang="en-US" sz="2300" dirty="0" smtClean="0">
              <a:solidFill>
                <a:schemeClr val="accent4"/>
              </a:solidFill>
              <a:latin typeface="Gill Sans Light"/>
              <a:ea typeface="ＭＳ Ｐゴシック" pitchFamily="34" charset="-128"/>
              <a:cs typeface="Gill Sans Light"/>
            </a:endParaRPr>
          </a:p>
          <a:p>
            <a:pPr marL="0" indent="0" algn="ctr">
              <a:buNone/>
            </a:pPr>
            <a:r>
              <a:rPr lang="en-US" sz="2300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Find </a:t>
            </a:r>
            <a:r>
              <a:rPr lang="en-US" sz="2300" dirty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and use a wide range of research data </a:t>
            </a:r>
          </a:p>
          <a:p>
            <a:pPr marL="0" indent="0" algn="ctr">
              <a:buNone/>
            </a:pPr>
            <a:r>
              <a:rPr lang="en-US" sz="2300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Work across </a:t>
            </a:r>
            <a:r>
              <a:rPr lang="en-US" sz="2300" dirty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domains and </a:t>
            </a:r>
            <a:r>
              <a:rPr lang="en-US" sz="2300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disciplines</a:t>
            </a:r>
          </a:p>
          <a:p>
            <a:pPr marL="0" indent="0" algn="ctr">
              <a:buNone/>
            </a:pPr>
            <a:endParaRPr lang="en-US" sz="2300" dirty="0">
              <a:solidFill>
                <a:schemeClr val="accent4"/>
              </a:solidFill>
              <a:latin typeface="Gill Sans Light"/>
              <a:ea typeface="ＭＳ Ｐゴシック" pitchFamily="34" charset="-128"/>
              <a:cs typeface="Gill Sans Light"/>
            </a:endParaRPr>
          </a:p>
          <a:p>
            <a:pPr marL="0" indent="0" algn="ctr">
              <a:buNone/>
            </a:pPr>
            <a:r>
              <a:rPr lang="en-US" sz="2300" dirty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E</a:t>
            </a:r>
            <a:r>
              <a:rPr lang="en-US" sz="2300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xperiment </a:t>
            </a:r>
            <a:r>
              <a:rPr lang="en-US" sz="2300" dirty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and innovate in collaboration with other scholars</a:t>
            </a:r>
            <a:endParaRPr lang="en-GB" sz="2300" dirty="0" smtClean="0">
              <a:solidFill>
                <a:schemeClr val="accent4"/>
              </a:solidFill>
              <a:latin typeface="Gill Sans Light"/>
              <a:ea typeface="ＭＳ Ｐゴシック" pitchFamily="34" charset="-128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440909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DARIAH Progress</a:t>
            </a:r>
            <a:endParaRPr lang="en-GB" b="0" dirty="0">
              <a:latin typeface="Gill Sans Light"/>
              <a:cs typeface="Gill Sans Ligh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63898" y="5504288"/>
            <a:ext cx="4382844" cy="830997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dirty="0" smtClean="0">
                <a:latin typeface="Gill Sans Light"/>
                <a:cs typeface="Gill Sans Light"/>
              </a:rPr>
              <a:t>Architecture </a:t>
            </a:r>
            <a:r>
              <a:rPr lang="en-GB" dirty="0">
                <a:latin typeface="Gill Sans Light"/>
                <a:cs typeface="Gill Sans Light"/>
              </a:rPr>
              <a:t>based on standards interoperable </a:t>
            </a:r>
            <a:r>
              <a:rPr lang="en-GB" dirty="0" smtClean="0">
                <a:latin typeface="Gill Sans Light"/>
                <a:cs typeface="Gill Sans Light"/>
              </a:rPr>
              <a:t>with </a:t>
            </a:r>
            <a:r>
              <a:rPr lang="en-US" dirty="0" smtClean="0">
                <a:latin typeface="Gill Sans Light"/>
                <a:cs typeface="Gill Sans Light"/>
              </a:rPr>
              <a:t>eduGAIN</a:t>
            </a:r>
            <a:endParaRPr lang="en-US" dirty="0">
              <a:latin typeface="Gill Sans Light"/>
              <a:cs typeface="Gill Sans Ligh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11607" y="4148846"/>
            <a:ext cx="4661609" cy="1200328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Gill Sans Light"/>
                <a:ea typeface="+mn-ea"/>
                <a:cs typeface="Gill Sans Light"/>
              </a:rPr>
              <a:t>5 DARIAH services in DFN AAI:</a:t>
            </a:r>
          </a:p>
          <a:p>
            <a:pPr algn="ctr" eaLnBrk="0" hangingPunct="0">
              <a:defRPr/>
            </a:pPr>
            <a:r>
              <a:rPr lang="en-US" dirty="0" smtClean="0">
                <a:latin typeface="Gill Sans Light"/>
                <a:cs typeface="Gill Sans Light"/>
              </a:rPr>
              <a:t>Portals, search, wiki, collections, research tools </a:t>
            </a:r>
            <a:endParaRPr lang="en-US" dirty="0" smtClean="0">
              <a:latin typeface="Gill Sans Light"/>
              <a:ea typeface="+mn-ea"/>
              <a:cs typeface="Gill Sans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28603" y="5492727"/>
            <a:ext cx="3200072" cy="830997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Gill Sans Light"/>
                <a:ea typeface="+mn-ea"/>
                <a:cs typeface="Gill Sans Light"/>
              </a:rPr>
              <a:t>Support GÉANT Code of Conduct</a:t>
            </a:r>
            <a:endParaRPr lang="en-US" dirty="0">
              <a:latin typeface="Gill Sans Light"/>
              <a:ea typeface="+mn-ea"/>
              <a:cs typeface="Gill Sans Ligh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63911" y="2771979"/>
            <a:ext cx="2846228" cy="1200328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dirty="0">
                <a:latin typeface="Gill Sans Light"/>
                <a:cs typeface="Gill Sans Light"/>
              </a:rPr>
              <a:t>Distributing group and attribute management </a:t>
            </a:r>
            <a:endParaRPr lang="en-US" dirty="0">
              <a:latin typeface="Gill Sans Light"/>
              <a:cs typeface="Gill Sans Light"/>
            </a:endParaRPr>
          </a:p>
        </p:txBody>
      </p:sp>
      <p:pic>
        <p:nvPicPr>
          <p:cNvPr id="10" name="Picture 9" descr="Icon_switchonaut_step_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507" y="-17396"/>
            <a:ext cx="3517900" cy="5295900"/>
          </a:xfrm>
          <a:prstGeom prst="rect">
            <a:avLst/>
          </a:prstGeom>
        </p:spPr>
      </p:pic>
      <p:pic>
        <p:nvPicPr>
          <p:cNvPr id="11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219" y="1279071"/>
            <a:ext cx="4036020" cy="1231001"/>
          </a:xfrm>
        </p:spPr>
      </p:pic>
    </p:spTree>
    <p:extLst>
      <p:ext uri="{BB962C8B-B14F-4D97-AF65-F5344CB8AC3E}">
        <p14:creationId xmlns:p14="http://schemas.microsoft.com/office/powerpoint/2010/main" val="2821409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295776" y="5392466"/>
            <a:ext cx="7603144" cy="852358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74190" y="3666199"/>
            <a:ext cx="7624730" cy="1517527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91584" y="2500728"/>
            <a:ext cx="7607336" cy="995677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30572" y="1374209"/>
            <a:ext cx="7568348" cy="852358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200" dirty="0" smtClean="0">
                <a:latin typeface="Gill Sans Light"/>
                <a:cs typeface="Gill Sans Light"/>
              </a:rPr>
              <a:t>eduGAIN is the best approach to pan European AAI for DARIAH</a:t>
            </a:r>
          </a:p>
          <a:p>
            <a:pPr marL="433388" lvl="1" indent="0">
              <a:buNone/>
            </a:pPr>
            <a:r>
              <a:rPr lang="en-GB" sz="2200" dirty="0" smtClean="0">
                <a:latin typeface="Gill Sans Light"/>
                <a:cs typeface="Gill Sans Light"/>
              </a:rPr>
              <a:t>Some time needed to fulfil all requirements</a:t>
            </a:r>
          </a:p>
          <a:p>
            <a:pPr marL="433388" lvl="1" indent="0">
              <a:buNone/>
            </a:pPr>
            <a:endParaRPr lang="en-GB" sz="2200" dirty="0">
              <a:latin typeface="Gill Sans Light"/>
              <a:cs typeface="Gill Sans Light"/>
            </a:endParaRPr>
          </a:p>
          <a:p>
            <a:pPr marL="0" indent="0">
              <a:buNone/>
            </a:pPr>
            <a:r>
              <a:rPr lang="en-GB" sz="2200" dirty="0" smtClean="0">
                <a:latin typeface="Gill Sans Light"/>
                <a:cs typeface="Gill Sans Light"/>
              </a:rPr>
              <a:t>DARIAH would like to see more entities available in eduGAIN</a:t>
            </a:r>
          </a:p>
          <a:p>
            <a:pPr marL="433388" lvl="1" indent="0">
              <a:buNone/>
            </a:pPr>
            <a:r>
              <a:rPr lang="en-GB" sz="2200" dirty="0" smtClean="0">
                <a:latin typeface="Gill Sans Light"/>
                <a:cs typeface="Gill Sans Light"/>
              </a:rPr>
              <a:t>And reasonable attributes available</a:t>
            </a:r>
          </a:p>
          <a:p>
            <a:pPr lvl="1"/>
            <a:endParaRPr lang="en-GB" sz="2200" dirty="0">
              <a:latin typeface="Gill Sans Light"/>
              <a:cs typeface="Gill Sans Light"/>
            </a:endParaRPr>
          </a:p>
          <a:p>
            <a:pPr marL="0" indent="0">
              <a:buNone/>
            </a:pPr>
            <a:r>
              <a:rPr lang="en-GB" sz="2200" dirty="0" smtClean="0">
                <a:latin typeface="Gill Sans Light"/>
                <a:cs typeface="Gill Sans Light"/>
              </a:rPr>
              <a:t>DARIAH has been able to meet many requirements</a:t>
            </a:r>
          </a:p>
          <a:p>
            <a:pPr marL="433388" lvl="1" indent="0">
              <a:buNone/>
            </a:pPr>
            <a:r>
              <a:rPr lang="en-GB" sz="2200" dirty="0" smtClean="0">
                <a:latin typeface="Gill Sans Light"/>
                <a:cs typeface="Gill Sans Light"/>
              </a:rPr>
              <a:t>Distributed </a:t>
            </a:r>
            <a:r>
              <a:rPr lang="en-GB" sz="2200" dirty="0">
                <a:latin typeface="Gill Sans Light"/>
                <a:cs typeface="Gill Sans Light"/>
              </a:rPr>
              <a:t>user and </a:t>
            </a:r>
            <a:r>
              <a:rPr lang="en-GB" sz="2200" dirty="0" smtClean="0">
                <a:latin typeface="Gill Sans Light"/>
                <a:cs typeface="Gill Sans Light"/>
              </a:rPr>
              <a:t>privilege administration</a:t>
            </a:r>
          </a:p>
          <a:p>
            <a:pPr marL="433388" lvl="1" indent="0">
              <a:buNone/>
            </a:pPr>
            <a:r>
              <a:rPr lang="en-GB" sz="2200" dirty="0">
                <a:latin typeface="Gill Sans Light"/>
                <a:cs typeface="Gill Sans Light"/>
              </a:rPr>
              <a:t>Policies that allow for integration into </a:t>
            </a:r>
            <a:r>
              <a:rPr lang="en-GB" sz="2200" dirty="0" smtClean="0">
                <a:latin typeface="Gill Sans Light"/>
                <a:cs typeface="Gill Sans Light"/>
              </a:rPr>
              <a:t>DFN</a:t>
            </a:r>
            <a:r>
              <a:rPr lang="en-GB" sz="2200" dirty="0">
                <a:latin typeface="Gill Sans Light"/>
                <a:cs typeface="Gill Sans Light"/>
              </a:rPr>
              <a:t>-AAI and </a:t>
            </a:r>
            <a:r>
              <a:rPr lang="en-GB" sz="2200" dirty="0" smtClean="0">
                <a:latin typeface="Gill Sans Light"/>
                <a:cs typeface="Gill Sans Light"/>
              </a:rPr>
              <a:t>eduGAIN</a:t>
            </a:r>
          </a:p>
          <a:p>
            <a:endParaRPr lang="en-GB" sz="2200" dirty="0">
              <a:latin typeface="Gill Sans Light"/>
              <a:cs typeface="Gill Sans Light"/>
            </a:endParaRPr>
          </a:p>
          <a:p>
            <a:pPr marL="0" indent="0">
              <a:buNone/>
            </a:pPr>
            <a:r>
              <a:rPr lang="en-GB" sz="2200" dirty="0" smtClean="0">
                <a:latin typeface="Gill Sans Light"/>
                <a:cs typeface="Gill Sans Light"/>
              </a:rPr>
              <a:t>Combination of eduGAIN and community specific</a:t>
            </a:r>
          </a:p>
          <a:p>
            <a:pPr marL="433388" lvl="1" indent="0">
              <a:buNone/>
            </a:pPr>
            <a:r>
              <a:rPr lang="en-GB" sz="2200" dirty="0" smtClean="0">
                <a:latin typeface="Gill Sans Light"/>
                <a:cs typeface="Gill Sans Light"/>
              </a:rPr>
              <a:t>DARIAH homeless</a:t>
            </a:r>
            <a:r>
              <a:rPr lang="en-GB" sz="2200" dirty="0">
                <a:latin typeface="Gill Sans Light"/>
                <a:cs typeface="Gill Sans Light"/>
              </a:rPr>
              <a:t>-IdP and attribute authority</a:t>
            </a:r>
          </a:p>
          <a:p>
            <a:pPr lvl="1"/>
            <a:endParaRPr lang="en-GB" sz="2200" dirty="0">
              <a:latin typeface="Gill Sans Light"/>
              <a:cs typeface="Gill Sans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DARIAH Experience</a:t>
            </a:r>
            <a:endParaRPr lang="en-GB" b="0" dirty="0">
              <a:latin typeface="Gill Sans Light"/>
              <a:cs typeface="Gill Sans Light"/>
            </a:endParaRPr>
          </a:p>
        </p:txBody>
      </p:sp>
      <p:pic>
        <p:nvPicPr>
          <p:cNvPr id="4" name="Picture 3" descr="Icon_switchonaut_zeigen_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325" y="-987690"/>
            <a:ext cx="4345267" cy="877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908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6" grpId="0" animBg="1"/>
      <p:bldP spid="5" grpId="0" animBg="1"/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 descr="ELIXIR_network_uk.jpg"/>
          <p:cNvPicPr>
            <a:picLocks noChangeAspect="1"/>
          </p:cNvPicPr>
          <p:nvPr/>
        </p:nvPicPr>
        <p:blipFill>
          <a:blip r:embed="rId3"/>
          <a:srcRect r="9052" b="11021"/>
          <a:stretch>
            <a:fillRect/>
          </a:stretch>
        </p:blipFill>
        <p:spPr bwMode="auto">
          <a:xfrm>
            <a:off x="2296614" y="1338442"/>
            <a:ext cx="6663626" cy="48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ELIXIR Goals</a:t>
            </a:r>
            <a:endParaRPr lang="en-GB" b="0" dirty="0">
              <a:latin typeface="Gill Sans Light"/>
              <a:cs typeface="Gill Sans Ligh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01918" y="1322024"/>
            <a:ext cx="2846464" cy="489364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dirty="0" smtClean="0">
                <a:solidFill>
                  <a:srgbClr val="FFFFFF"/>
                </a:solidFill>
                <a:latin typeface="Gill Sans Light"/>
                <a:ea typeface="+mn-ea"/>
                <a:cs typeface="Gill Sans Light"/>
              </a:rPr>
              <a:t>Pilot Goals: Requirements for Levels </a:t>
            </a:r>
            <a:r>
              <a:rPr lang="en-US" dirty="0">
                <a:solidFill>
                  <a:srgbClr val="FFFFFF"/>
                </a:solidFill>
                <a:latin typeface="Gill Sans Light"/>
                <a:ea typeface="+mn-ea"/>
                <a:cs typeface="Gill Sans Light"/>
              </a:rPr>
              <a:t>of </a:t>
            </a:r>
            <a:r>
              <a:rPr lang="en-US" dirty="0" smtClean="0">
                <a:solidFill>
                  <a:srgbClr val="FFFFFF"/>
                </a:solidFill>
                <a:latin typeface="Gill Sans Light"/>
                <a:ea typeface="+mn-ea"/>
                <a:cs typeface="Gill Sans Light"/>
              </a:rPr>
              <a:t>Assurance</a:t>
            </a:r>
          </a:p>
          <a:p>
            <a:pPr eaLnBrk="0" hangingPunct="0">
              <a:defRPr/>
            </a:pPr>
            <a:endParaRPr lang="en-US" dirty="0">
              <a:solidFill>
                <a:srgbClr val="FFFFFF"/>
              </a:solidFill>
              <a:latin typeface="Gill Sans Light"/>
              <a:cs typeface="Gill Sans Light"/>
            </a:endParaRP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  <a:latin typeface="Gill Sans Light"/>
                <a:cs typeface="Gill Sans Light"/>
              </a:rPr>
              <a:t>Make EGA and REMS available on a pan-European basis via </a:t>
            </a:r>
            <a:r>
              <a:rPr lang="en-US" dirty="0" smtClean="0">
                <a:solidFill>
                  <a:srgbClr val="FFFFFF"/>
                </a:solidFill>
                <a:latin typeface="Gill Sans Light"/>
                <a:cs typeface="Gill Sans Light"/>
              </a:rPr>
              <a:t>eduGAIN</a:t>
            </a:r>
          </a:p>
          <a:p>
            <a:pPr>
              <a:defRPr/>
            </a:pPr>
            <a:endParaRPr lang="en-US" dirty="0">
              <a:solidFill>
                <a:srgbClr val="FFFFFF"/>
              </a:solidFill>
              <a:latin typeface="Gill Sans Light"/>
              <a:cs typeface="Gill Sans Light"/>
            </a:endParaRP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  <a:latin typeface="Gill Sans Light"/>
                <a:cs typeface="Gill Sans Light"/>
              </a:rPr>
              <a:t>Part of a wider portfolio of ELIXIR AAI </a:t>
            </a:r>
            <a:r>
              <a:rPr lang="en-US" dirty="0" smtClean="0">
                <a:solidFill>
                  <a:srgbClr val="FFFFFF"/>
                </a:solidFill>
                <a:latin typeface="Gill Sans Light"/>
                <a:cs typeface="Gill Sans Light"/>
              </a:rPr>
              <a:t>work</a:t>
            </a:r>
          </a:p>
          <a:p>
            <a:pPr>
              <a:defRPr/>
            </a:pPr>
            <a:endParaRPr lang="en-US" dirty="0">
              <a:solidFill>
                <a:srgbClr val="FFFFFF"/>
              </a:solidFill>
              <a:latin typeface="Gill Sans Light"/>
              <a:cs typeface="Gill Sans Light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42019" y="1355077"/>
            <a:ext cx="3390900" cy="4872352"/>
          </a:xfrm>
          <a:prstGeom prst="rect">
            <a:avLst/>
          </a:prstGeom>
          <a:solidFill>
            <a:srgbClr val="BFDC00"/>
          </a:solidFill>
          <a:ln>
            <a:noFill/>
          </a:ln>
          <a:ex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628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20015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+mn-lt"/>
              </a:defRPr>
            </a:lvl3pPr>
            <a:lvl4pPr marL="163353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Char char="–"/>
              <a:defRPr i="1">
                <a:solidFill>
                  <a:schemeClr val="tx1"/>
                </a:solidFill>
                <a:latin typeface="+mn-lt"/>
              </a:defRPr>
            </a:lvl4pPr>
            <a:lvl5pPr marL="20542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Char char="–"/>
              <a:defRPr i="1">
                <a:solidFill>
                  <a:schemeClr val="tx1"/>
                </a:solidFill>
                <a:latin typeface="+mn-lt"/>
              </a:defRPr>
            </a:lvl5pPr>
            <a:lvl6pPr marL="25114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6pPr>
            <a:lvl7pPr marL="29686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7pPr>
            <a:lvl8pPr marL="34258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8pPr>
            <a:lvl9pPr marL="38830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Research requiring </a:t>
            </a:r>
            <a:r>
              <a:rPr lang="en-US" sz="2400" dirty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AAI </a:t>
            </a:r>
            <a:r>
              <a:rPr lang="en-US" sz="2400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– Matching </a:t>
            </a:r>
            <a:r>
              <a:rPr lang="en-US" sz="2400" dirty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the treatment to the </a:t>
            </a:r>
            <a:r>
              <a:rPr lang="en-US" sz="2400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cancer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One in 10 women in the EU-27 will develop breast cancer before the age of 80.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400" dirty="0" smtClean="0">
                <a:solidFill>
                  <a:schemeClr val="accent4"/>
                </a:solidFill>
                <a:latin typeface="Gill Sans Light"/>
                <a:ea typeface="ＭＳ Ｐゴシック" pitchFamily="34" charset="-128"/>
                <a:cs typeface="Gill Sans Light"/>
              </a:rPr>
              <a:t>If they can identify patterns of genes that are active in different tumours, we can diagnose and treat cancers earlier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27669" y="5757763"/>
            <a:ext cx="5062965" cy="461665"/>
          </a:xfrm>
          <a:prstGeom prst="rect">
            <a:avLst/>
          </a:prstGeom>
          <a:solidFill>
            <a:srgbClr val="AAC4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Gill Sans Light"/>
                <a:cs typeface="Gill Sans Light"/>
              </a:rPr>
              <a:t>ELIXIR distributed infrastructure</a:t>
            </a:r>
            <a:endParaRPr lang="en-GB" dirty="0">
              <a:latin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445688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3607" y="2121178"/>
            <a:ext cx="3087749" cy="1914475"/>
          </a:xfrm>
          <a:solidFill>
            <a:srgbClr val="BFDC00"/>
          </a:solidFill>
        </p:spPr>
        <p:txBody>
          <a:bodyPr/>
          <a:lstStyle/>
          <a:p>
            <a:pPr marL="0" indent="0" algn="ctr">
              <a:buNone/>
            </a:pPr>
            <a:r>
              <a:rPr lang="fi-FI" sz="2400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Level </a:t>
            </a:r>
            <a:r>
              <a:rPr lang="fi-FI" sz="2400" dirty="0">
                <a:solidFill>
                  <a:schemeClr val="accent4"/>
                </a:solidFill>
                <a:latin typeface="Gill Sans Light"/>
                <a:cs typeface="Gill Sans Light"/>
              </a:rPr>
              <a:t>of Assurance </a:t>
            </a:r>
            <a:r>
              <a:rPr lang="fi-FI" sz="2400" dirty="0" err="1" smtClean="0">
                <a:solidFill>
                  <a:schemeClr val="accent4"/>
                </a:solidFill>
                <a:latin typeface="Gill Sans Light"/>
                <a:cs typeface="Gill Sans Light"/>
              </a:rPr>
              <a:t>capabilities</a:t>
            </a:r>
            <a:r>
              <a:rPr lang="fi-FI" sz="2400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 </a:t>
            </a:r>
            <a:r>
              <a:rPr lang="fi-FI" sz="2400" dirty="0">
                <a:solidFill>
                  <a:schemeClr val="accent4"/>
                </a:solidFill>
                <a:latin typeface="Gill Sans Light"/>
                <a:cs typeface="Gill Sans Light"/>
              </a:rPr>
              <a:t>for </a:t>
            </a:r>
            <a:r>
              <a:rPr lang="fi-FI" sz="2400" dirty="0" err="1">
                <a:solidFill>
                  <a:schemeClr val="accent4"/>
                </a:solidFill>
                <a:latin typeface="Gill Sans Light"/>
                <a:cs typeface="Gill Sans Light"/>
              </a:rPr>
              <a:t>European</a:t>
            </a:r>
            <a:r>
              <a:rPr lang="fi-FI" sz="2400" dirty="0">
                <a:solidFill>
                  <a:schemeClr val="accent4"/>
                </a:solidFill>
                <a:latin typeface="Gill Sans Light"/>
                <a:cs typeface="Gill Sans Light"/>
              </a:rPr>
              <a:t> </a:t>
            </a:r>
            <a:r>
              <a:rPr lang="fi-FI" sz="2400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Identity </a:t>
            </a:r>
            <a:r>
              <a:rPr lang="fi-FI" sz="2400" dirty="0" err="1" smtClean="0">
                <a:solidFill>
                  <a:schemeClr val="accent4"/>
                </a:solidFill>
                <a:latin typeface="Gill Sans Light"/>
                <a:cs typeface="Gill Sans Light"/>
              </a:rPr>
              <a:t>Federations</a:t>
            </a:r>
            <a:r>
              <a:rPr lang="fi-FI" sz="2400" dirty="0" err="1">
                <a:solidFill>
                  <a:schemeClr val="accent4"/>
                </a:solidFill>
                <a:latin typeface="Gill Sans Light"/>
                <a:cs typeface="Gill Sans Light"/>
              </a:rPr>
              <a:t>/</a:t>
            </a:r>
            <a:r>
              <a:rPr lang="fi-FI" sz="2400" dirty="0" err="1" smtClean="0">
                <a:solidFill>
                  <a:schemeClr val="accent4"/>
                </a:solidFill>
                <a:latin typeface="Gill Sans Light"/>
                <a:cs typeface="Gill Sans Light"/>
              </a:rPr>
              <a:t>IdPs</a:t>
            </a:r>
            <a:r>
              <a:rPr lang="fi-FI" sz="2400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 vs. </a:t>
            </a:r>
            <a:r>
              <a:rPr lang="fi-FI" sz="2400" dirty="0" err="1" smtClean="0">
                <a:solidFill>
                  <a:schemeClr val="accent4"/>
                </a:solidFill>
                <a:latin typeface="Gill Sans Light"/>
                <a:cs typeface="Gill Sans Light"/>
              </a:rPr>
              <a:t>EGA’s</a:t>
            </a:r>
            <a:r>
              <a:rPr lang="fi-FI" sz="2400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 </a:t>
            </a:r>
            <a:r>
              <a:rPr lang="fi-FI" sz="2400" dirty="0" err="1">
                <a:solidFill>
                  <a:schemeClr val="accent4"/>
                </a:solidFill>
                <a:latin typeface="Gill Sans Light"/>
                <a:cs typeface="Gill Sans Light"/>
              </a:rPr>
              <a:t>security</a:t>
            </a:r>
            <a:r>
              <a:rPr lang="fi-FI" sz="2400" dirty="0">
                <a:solidFill>
                  <a:schemeClr val="accent4"/>
                </a:solidFill>
                <a:latin typeface="Gill Sans Light"/>
                <a:cs typeface="Gill Sans Light"/>
              </a:rPr>
              <a:t> </a:t>
            </a:r>
            <a:r>
              <a:rPr lang="fi-FI" sz="2400" dirty="0" err="1" smtClean="0">
                <a:solidFill>
                  <a:schemeClr val="accent4"/>
                </a:solidFill>
                <a:latin typeface="Gill Sans Light"/>
                <a:cs typeface="Gill Sans Light"/>
              </a:rPr>
              <a:t>needs</a:t>
            </a:r>
            <a:endParaRPr lang="fi-FI" sz="2400" dirty="0" smtClean="0">
              <a:solidFill>
                <a:schemeClr val="accent4"/>
              </a:solidFill>
              <a:latin typeface="Gill Sans Light"/>
              <a:cs typeface="Gill Sans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Gill Sans Light"/>
                <a:cs typeface="Gill Sans Light"/>
              </a:rPr>
              <a:t>ELIXIR Progress</a:t>
            </a:r>
            <a:endParaRPr lang="en-GB" b="0" dirty="0">
              <a:latin typeface="Gill Sans Light"/>
              <a:cs typeface="Gill Sans Light"/>
            </a:endParaRPr>
          </a:p>
        </p:txBody>
      </p:sp>
      <p:pic>
        <p:nvPicPr>
          <p:cNvPr id="4" name="Picture 3" descr="Icon_switchonaut_step_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61" y="0"/>
            <a:ext cx="3517900" cy="5295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4464" y="5322886"/>
            <a:ext cx="4349643" cy="830997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dirty="0">
                <a:solidFill>
                  <a:schemeClr val="accent4"/>
                </a:solidFill>
                <a:latin typeface="Gill Sans Light"/>
                <a:cs typeface="Gill Sans Light"/>
              </a:rPr>
              <a:t>EGA SP </a:t>
            </a:r>
            <a:r>
              <a:rPr lang="fi-FI" dirty="0" err="1">
                <a:solidFill>
                  <a:schemeClr val="accent4"/>
                </a:solidFill>
                <a:latin typeface="Gill Sans Light"/>
                <a:cs typeface="Gill Sans Light"/>
              </a:rPr>
              <a:t>registered</a:t>
            </a:r>
            <a:r>
              <a:rPr lang="fi-FI" dirty="0">
                <a:solidFill>
                  <a:schemeClr val="accent4"/>
                </a:solidFill>
                <a:latin typeface="Gill Sans Light"/>
                <a:cs typeface="Gill Sans Light"/>
              </a:rPr>
              <a:t> to Haka </a:t>
            </a:r>
            <a:endParaRPr lang="fi-FI" dirty="0" smtClean="0">
              <a:solidFill>
                <a:schemeClr val="accent4"/>
              </a:solidFill>
              <a:latin typeface="Gill Sans Light"/>
              <a:cs typeface="Gill Sans Light"/>
            </a:endParaRPr>
          </a:p>
          <a:p>
            <a:r>
              <a:rPr lang="fi-FI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(the </a:t>
            </a:r>
            <a:r>
              <a:rPr lang="fi-FI" dirty="0" err="1" smtClean="0">
                <a:solidFill>
                  <a:schemeClr val="accent4"/>
                </a:solidFill>
                <a:latin typeface="Gill Sans Light"/>
                <a:cs typeface="Gill Sans Light"/>
              </a:rPr>
              <a:t>Finnish</a:t>
            </a:r>
            <a:r>
              <a:rPr lang="fi-FI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 </a:t>
            </a:r>
            <a:r>
              <a:rPr lang="fi-FI" dirty="0">
                <a:solidFill>
                  <a:schemeClr val="accent4"/>
                </a:solidFill>
                <a:latin typeface="Gill Sans Light"/>
                <a:cs typeface="Gill Sans Light"/>
              </a:rPr>
              <a:t>Identity Federation</a:t>
            </a:r>
            <a:r>
              <a:rPr lang="fi-FI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80677" y="5305491"/>
            <a:ext cx="3688499" cy="830997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1200"/>
              </a:spcAft>
            </a:pPr>
            <a:r>
              <a:rPr lang="fi-FI" dirty="0">
                <a:solidFill>
                  <a:schemeClr val="accent4"/>
                </a:solidFill>
                <a:latin typeface="Gill Sans Light"/>
                <a:cs typeface="Gill Sans Light"/>
              </a:rPr>
              <a:t>EGA SP </a:t>
            </a:r>
            <a:r>
              <a:rPr lang="fi-FI" dirty="0" err="1">
                <a:solidFill>
                  <a:schemeClr val="accent4"/>
                </a:solidFill>
                <a:latin typeface="Gill Sans Light"/>
                <a:cs typeface="Gill Sans Light"/>
              </a:rPr>
              <a:t>exported</a:t>
            </a:r>
            <a:r>
              <a:rPr lang="fi-FI" dirty="0">
                <a:solidFill>
                  <a:schemeClr val="accent4"/>
                </a:solidFill>
                <a:latin typeface="Gill Sans Light"/>
                <a:cs typeface="Gill Sans Light"/>
              </a:rPr>
              <a:t> to </a:t>
            </a:r>
            <a:r>
              <a:rPr lang="fi-FI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eduGAIN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92859" y="4313973"/>
            <a:ext cx="4140858" cy="830997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dirty="0" err="1" smtClean="0">
                <a:solidFill>
                  <a:schemeClr val="accent4"/>
                </a:solidFill>
                <a:latin typeface="Gill Sans Light"/>
                <a:cs typeface="Gill Sans Light"/>
              </a:rPr>
              <a:t>Use</a:t>
            </a:r>
            <a:r>
              <a:rPr lang="fi-FI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 of GÉANT Data </a:t>
            </a:r>
            <a:r>
              <a:rPr lang="fi-FI" dirty="0" err="1" smtClean="0">
                <a:solidFill>
                  <a:schemeClr val="accent4"/>
                </a:solidFill>
                <a:latin typeface="Gill Sans Light"/>
                <a:cs typeface="Gill Sans Light"/>
              </a:rPr>
              <a:t>Protection</a:t>
            </a:r>
            <a:r>
              <a:rPr lang="fi-FI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 </a:t>
            </a:r>
          </a:p>
          <a:p>
            <a:pPr algn="ctr"/>
            <a:r>
              <a:rPr lang="fi-FI" dirty="0" err="1" smtClean="0">
                <a:solidFill>
                  <a:schemeClr val="accent4"/>
                </a:solidFill>
                <a:latin typeface="Gill Sans Light"/>
                <a:cs typeface="Gill Sans Light"/>
              </a:rPr>
              <a:t>Code</a:t>
            </a:r>
            <a:r>
              <a:rPr lang="fi-FI" dirty="0" smtClean="0">
                <a:solidFill>
                  <a:schemeClr val="accent4"/>
                </a:solidFill>
                <a:latin typeface="Gill Sans Light"/>
                <a:cs typeface="Gill Sans Light"/>
              </a:rPr>
              <a:t> </a:t>
            </a:r>
            <a:r>
              <a:rPr lang="fi-FI" dirty="0">
                <a:solidFill>
                  <a:schemeClr val="accent4"/>
                </a:solidFill>
                <a:latin typeface="Gill Sans Light"/>
                <a:cs typeface="Gill Sans Light"/>
              </a:rPr>
              <a:t>of </a:t>
            </a:r>
            <a:r>
              <a:rPr lang="fi-FI" dirty="0" err="1" smtClean="0">
                <a:solidFill>
                  <a:schemeClr val="accent4"/>
                </a:solidFill>
                <a:latin typeface="Gill Sans Light"/>
                <a:cs typeface="Gill Sans Light"/>
              </a:rPr>
              <a:t>Conduct</a:t>
            </a:r>
            <a:endParaRPr lang="fi-FI" dirty="0" smtClean="0">
              <a:solidFill>
                <a:schemeClr val="accent4"/>
              </a:solidFill>
              <a:latin typeface="Gill Sans Light"/>
              <a:cs typeface="Gill Sans Light"/>
            </a:endParaRPr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892" y="2139591"/>
            <a:ext cx="3930034" cy="20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23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inal GN3 EC Review_JRA Presentation Template 13_8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Final GN3 EC Review_JRA Presentation Template 16_9" id="{17F213CB-F390-420F-8E2C-10FA9E833E92}" vid="{EE712926-B00B-4637-9048-F4B75E22A0CE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e05e40-4bba-48f3-9290-882e2b438b17">GN3PLUS14-1453-10</_dlc_DocId>
    <_dlc_DocIdUrl xmlns="cce05e40-4bba-48f3-9290-882e2b438b17">
      <Url>https://intranet.geant.net/PMTPublic/GN3plusY1ECReview/_layouts/15/DocIdRedir.aspx?ID=GN3PLUS14-1453-10</Url>
      <Description>GN3PLUS14-1453-10</Description>
    </_dlc_DocIdUrl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D7C73096224C41B7F9D7A860627094" ma:contentTypeVersion="19" ma:contentTypeDescription="Create a new document." ma:contentTypeScope="" ma:versionID="4e0c5c4680547815bbd9c1c7e2b85704">
  <xsd:schema xmlns:xsd="http://www.w3.org/2001/XMLSchema" xmlns:xs="http://www.w3.org/2001/XMLSchema" xmlns:p="http://schemas.microsoft.com/office/2006/metadata/properties" xmlns:ns1="http://schemas.microsoft.com/sharepoint/v3" xmlns:ns2="cce05e40-4bba-48f3-9290-882e2b438b17" targetNamespace="http://schemas.microsoft.com/office/2006/metadata/properties" ma:root="true" ma:fieldsID="c6d4f5f740dac8f9078b90c9b3887ec7" ns1:_="" ns2:_="">
    <xsd:import namespace="http://schemas.microsoft.com/sharepoint/v3"/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BE8DB5-988D-4983-AD94-297FA590D090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20AF71D1-24EA-4351-A6AB-48D21BA9AD27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17DEC0A6-7BD8-4DA5-A921-FFBD70F32CE9}">
  <ds:schemaRefs>
    <ds:schemaRef ds:uri="http://schemas.microsoft.com/office/2006/metadata/properties"/>
    <ds:schemaRef ds:uri="http://schemas.microsoft.com/office/infopath/2007/PartnerControls"/>
    <ds:schemaRef ds:uri="cce05e40-4bba-48f3-9290-882e2b438b17"/>
    <ds:schemaRef ds:uri="http://schemas.microsoft.com/sharepoint/v3"/>
  </ds:schemaRefs>
</ds:datastoreItem>
</file>

<file path=customXml/itemProps4.xml><?xml version="1.0" encoding="utf-8"?>
<ds:datastoreItem xmlns:ds="http://schemas.openxmlformats.org/officeDocument/2006/customXml" ds:itemID="{88D661F2-E90C-4F0B-AF8A-C42F760A34C3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C6A6D18A-DCC9-488D-A68A-5FC8980229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4564</TotalTime>
  <Words>1023</Words>
  <Application>Microsoft Macintosh PowerPoint</Application>
  <PresentationFormat>Custom</PresentationFormat>
  <Paragraphs>156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Final GN3 EC Review_JRA Presentation Template 13_8</vt:lpstr>
      <vt:lpstr>PowerPoint Presentation</vt:lpstr>
      <vt:lpstr>Federated Identity Management for Research</vt:lpstr>
      <vt:lpstr>Shared Challenges – FIM4R and  TERENA AAA Study</vt:lpstr>
      <vt:lpstr>Collaborative pilots between user communities and GÉANT</vt:lpstr>
      <vt:lpstr>DARIAH Goals</vt:lpstr>
      <vt:lpstr>DARIAH Progress</vt:lpstr>
      <vt:lpstr>DARIAH Experience</vt:lpstr>
      <vt:lpstr>ELIXIR Goals</vt:lpstr>
      <vt:lpstr>ELIXIR Progress</vt:lpstr>
      <vt:lpstr>ELIXIR Experience</vt:lpstr>
      <vt:lpstr>Umbrella Goals</vt:lpstr>
      <vt:lpstr>Umbrella Progress</vt:lpstr>
      <vt:lpstr>Umbrella Experience</vt:lpstr>
      <vt:lpstr>GÉANT Goals  Better Understanding = Better Services</vt:lpstr>
      <vt:lpstr>GÉANT Experience - What still needs work?</vt:lpstr>
      <vt:lpstr>GÉANT Experience - where do we see progress?</vt:lpstr>
      <vt:lpstr>Thank you  Please join the BoF after today’s sessions! 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GN3plus_Y1_review_slide template_achievements-challenges</dc:title>
  <dc:creator>Linda Mesch</dc:creator>
  <cp:lastModifiedBy>s3</cp:lastModifiedBy>
  <cp:revision>440</cp:revision>
  <cp:lastPrinted>2013-10-29T10:51:38Z</cp:lastPrinted>
  <dcterms:created xsi:type="dcterms:W3CDTF">2013-08-13T16:29:41Z</dcterms:created>
  <dcterms:modified xsi:type="dcterms:W3CDTF">2014-05-17T14:13:24Z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  <property fmtid="{D5CDD505-2E9C-101B-9397-08002B2CF9AE}" pid="8" name="ContentTypeId">
    <vt:lpwstr>0x010100EED7C73096224C41B7F9D7A860627094</vt:lpwstr>
  </property>
  <property fmtid="{D5CDD505-2E9C-101B-9397-08002B2CF9AE}" pid="9" name="_dlc_DocIdItemGuid">
    <vt:lpwstr>738e020e-1bc4-46aa-aa3e-76c0e8edad3e</vt:lpwstr>
  </property>
</Properties>
</file>