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5" r:id="rId6"/>
    <p:sldMasterId id="2147483691" r:id="rId7"/>
    <p:sldMasterId id="2147483666" r:id="rId8"/>
    <p:sldMasterId id="2147483669" r:id="rId9"/>
  </p:sldMasterIdLst>
  <p:notesMasterIdLst>
    <p:notesMasterId r:id="rId52"/>
  </p:notesMasterIdLst>
  <p:handoutMasterIdLst>
    <p:handoutMasterId r:id="rId53"/>
  </p:handoutMasterIdLst>
  <p:sldIdLst>
    <p:sldId id="256" r:id="rId10"/>
    <p:sldId id="260" r:id="rId11"/>
    <p:sldId id="258" r:id="rId12"/>
    <p:sldId id="327" r:id="rId13"/>
    <p:sldId id="264" r:id="rId14"/>
    <p:sldId id="261" r:id="rId15"/>
    <p:sldId id="299" r:id="rId16"/>
    <p:sldId id="272" r:id="rId17"/>
    <p:sldId id="280" r:id="rId18"/>
    <p:sldId id="285" r:id="rId19"/>
    <p:sldId id="300" r:id="rId20"/>
    <p:sldId id="330" r:id="rId21"/>
    <p:sldId id="331" r:id="rId22"/>
    <p:sldId id="284" r:id="rId23"/>
    <p:sldId id="287" r:id="rId24"/>
    <p:sldId id="329" r:id="rId25"/>
    <p:sldId id="328" r:id="rId26"/>
    <p:sldId id="313" r:id="rId27"/>
    <p:sldId id="290" r:id="rId28"/>
    <p:sldId id="288" r:id="rId29"/>
    <p:sldId id="289" r:id="rId30"/>
    <p:sldId id="291" r:id="rId31"/>
    <p:sldId id="292" r:id="rId32"/>
    <p:sldId id="312" r:id="rId33"/>
    <p:sldId id="293" r:id="rId34"/>
    <p:sldId id="325" r:id="rId35"/>
    <p:sldId id="294" r:id="rId36"/>
    <p:sldId id="296" r:id="rId37"/>
    <p:sldId id="320" r:id="rId38"/>
    <p:sldId id="321" r:id="rId39"/>
    <p:sldId id="322" r:id="rId40"/>
    <p:sldId id="323" r:id="rId41"/>
    <p:sldId id="324" r:id="rId42"/>
    <p:sldId id="282" r:id="rId43"/>
    <p:sldId id="303" r:id="rId44"/>
    <p:sldId id="295" r:id="rId45"/>
    <p:sldId id="314" r:id="rId46"/>
    <p:sldId id="302" r:id="rId47"/>
    <p:sldId id="305" r:id="rId48"/>
    <p:sldId id="304" r:id="rId49"/>
    <p:sldId id="301" r:id="rId50"/>
    <p:sldId id="267"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16" userDrawn="1">
          <p15:clr>
            <a:srgbClr val="A4A3A4"/>
          </p15:clr>
        </p15:guide>
        <p15:guide id="2" pos="3840" userDrawn="1">
          <p15:clr>
            <a:srgbClr val="A4A3A4"/>
          </p15:clr>
        </p15:guide>
        <p15:guide id="3" orient="horz" pos="129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3"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59"/>
    <a:srgbClr val="0A597C"/>
    <a:srgbClr val="002060"/>
    <a:srgbClr val="2E75B6"/>
    <a:srgbClr val="BBD6EF"/>
    <a:srgbClr val="1F4E79"/>
    <a:srgbClr val="09587B"/>
    <a:srgbClr val="0A597D"/>
    <a:srgbClr val="085578"/>
    <a:srgbClr val="0957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11" autoAdjust="0"/>
    <p:restoredTop sz="72497" autoAdjust="0"/>
  </p:normalViewPr>
  <p:slideViewPr>
    <p:cSldViewPr snapToGrid="0">
      <p:cViewPr varScale="1">
        <p:scale>
          <a:sx n="81" d="100"/>
          <a:sy n="81" d="100"/>
        </p:scale>
        <p:origin x="1350" y="78"/>
      </p:cViewPr>
      <p:guideLst>
        <p:guide orient="horz" pos="1616"/>
        <p:guide pos="3840"/>
        <p:guide orient="horz" pos="1298"/>
      </p:guideLst>
    </p:cSldViewPr>
  </p:slideViewPr>
  <p:notesTextViewPr>
    <p:cViewPr>
      <p:scale>
        <a:sx n="3" d="2"/>
        <a:sy n="3" d="2"/>
      </p:scale>
      <p:origin x="0" y="0"/>
    </p:cViewPr>
  </p:notesTextViewPr>
  <p:sorterViewPr>
    <p:cViewPr>
      <p:scale>
        <a:sx n="100" d="100"/>
        <a:sy n="100" d="100"/>
      </p:scale>
      <p:origin x="0" y="-9786"/>
    </p:cViewPr>
  </p:sorterViewPr>
  <p:notesViewPr>
    <p:cSldViewPr snapToGrid="0" showGuides="1">
      <p:cViewPr varScale="1">
        <p:scale>
          <a:sx n="86" d="100"/>
          <a:sy n="86" d="100"/>
        </p:scale>
        <p:origin x="3786"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presProps" Target="presProps.xml"/><Relationship Id="rId7"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viewProps" Target="viewProps.xml"/><Relationship Id="rId8" Type="http://schemas.openxmlformats.org/officeDocument/2006/relationships/slideMaster" Target="slideMasters/slideMaster4.xml"/><Relationship Id="rId51" Type="http://schemas.openxmlformats.org/officeDocument/2006/relationships/slide" Target="slides/slide42.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79502" y="0"/>
            <a:ext cx="2492298" cy="458788"/>
          </a:xfrm>
          <a:prstGeom prst="rect">
            <a:avLst/>
          </a:prstGeom>
        </p:spPr>
        <p:txBody>
          <a:bodyPr vert="horz" lIns="91440" tIns="45720" rIns="91440" bIns="45720" rtlCol="0"/>
          <a:lstStyle>
            <a:lvl1pPr algn="l">
              <a:defRPr sz="1200"/>
            </a:lvl1pPr>
          </a:lstStyle>
          <a:p>
            <a:r>
              <a:rPr lang="en-GB" sz="1100" dirty="0" smtClean="0"/>
              <a:t>GN3plus Final EC Review</a:t>
            </a:r>
            <a:endParaRPr lang="en-GB" sz="1100" dirty="0"/>
          </a:p>
        </p:txBody>
      </p:sp>
      <p:sp>
        <p:nvSpPr>
          <p:cNvPr id="3" name="Date Placeholder 2"/>
          <p:cNvSpPr>
            <a:spLocks noGrp="1"/>
          </p:cNvSpPr>
          <p:nvPr>
            <p:ph type="dt" sz="quarter" idx="1"/>
          </p:nvPr>
        </p:nvSpPr>
        <p:spPr>
          <a:xfrm>
            <a:off x="3884613" y="0"/>
            <a:ext cx="2516187" cy="458788"/>
          </a:xfrm>
          <a:prstGeom prst="rect">
            <a:avLst/>
          </a:prstGeom>
        </p:spPr>
        <p:txBody>
          <a:bodyPr vert="horz" lIns="91440" tIns="45720" rIns="91440" bIns="45720" rtlCol="0"/>
          <a:lstStyle>
            <a:lvl1pPr algn="r">
              <a:defRPr sz="1200"/>
            </a:lvl1pPr>
          </a:lstStyle>
          <a:p>
            <a:pPr algn="l"/>
            <a:r>
              <a:rPr lang="en-GB" sz="1100" dirty="0" smtClean="0"/>
              <a:t>                            SA5: Application </a:t>
            </a:r>
            <a:r>
              <a:rPr lang="en-GB" sz="1100" dirty="0"/>
              <a:t>Services</a:t>
            </a:r>
          </a:p>
          <a:p>
            <a:endParaRPr lang="en-GB" dirty="0"/>
          </a:p>
        </p:txBody>
      </p:sp>
    </p:spTree>
    <p:extLst>
      <p:ext uri="{BB962C8B-B14F-4D97-AF65-F5344CB8AC3E}">
        <p14:creationId xmlns:p14="http://schemas.microsoft.com/office/powerpoint/2010/main" val="1561383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180173-56AF-4385-B5A2-4FB13A8B9F78}" type="datetimeFigureOut">
              <a:rPr lang="en-GB" smtClean="0"/>
              <a:t>23/06/2015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5EAC0A-1A7B-42DA-8357-44C998E354D7}" type="slidenum">
              <a:rPr lang="en-GB" smtClean="0"/>
              <a:t>‹#›</a:t>
            </a:fld>
            <a:endParaRPr lang="en-GB" dirty="0"/>
          </a:p>
        </p:txBody>
      </p:sp>
    </p:spTree>
    <p:extLst>
      <p:ext uri="{BB962C8B-B14F-4D97-AF65-F5344CB8AC3E}">
        <p14:creationId xmlns:p14="http://schemas.microsoft.com/office/powerpoint/2010/main" val="2978080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1</a:t>
            </a:fld>
            <a:endParaRPr lang="en-GB" dirty="0"/>
          </a:p>
        </p:txBody>
      </p:sp>
    </p:spTree>
    <p:extLst>
      <p:ext uri="{BB962C8B-B14F-4D97-AF65-F5344CB8AC3E}">
        <p14:creationId xmlns:p14="http://schemas.microsoft.com/office/powerpoint/2010/main" val="17603473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5000 people at the games</a:t>
            </a:r>
          </a:p>
          <a:p>
            <a:r>
              <a:rPr lang="en-GB" dirty="0" smtClean="0"/>
              <a:t>eduroam</a:t>
            </a:r>
            <a:r>
              <a:rPr lang="en-GB" baseline="0" dirty="0" smtClean="0"/>
              <a:t> at Geneva joins Stockholm and others – growth of eduroam in public places.</a:t>
            </a:r>
            <a:endParaRPr lang="en-GB" dirty="0" smtClean="0"/>
          </a:p>
        </p:txBody>
      </p:sp>
      <p:sp>
        <p:nvSpPr>
          <p:cNvPr id="4" name="Slide Number Placeholder 3"/>
          <p:cNvSpPr>
            <a:spLocks noGrp="1"/>
          </p:cNvSpPr>
          <p:nvPr>
            <p:ph type="sldNum" sz="quarter" idx="10"/>
          </p:nvPr>
        </p:nvSpPr>
        <p:spPr/>
        <p:txBody>
          <a:bodyPr/>
          <a:lstStyle/>
          <a:p>
            <a:fld id="{C15EAC0A-1A7B-42DA-8357-44C998E354D7}" type="slidenum">
              <a:rPr lang="en-GB" smtClean="0"/>
              <a:t>11</a:t>
            </a:fld>
            <a:endParaRPr lang="en-GB" dirty="0"/>
          </a:p>
        </p:txBody>
      </p:sp>
    </p:spTree>
    <p:extLst>
      <p:ext uri="{BB962C8B-B14F-4D97-AF65-F5344CB8AC3E}">
        <p14:creationId xmlns:p14="http://schemas.microsoft.com/office/powerpoint/2010/main" val="2882736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5000 people at the games</a:t>
            </a:r>
          </a:p>
          <a:p>
            <a:r>
              <a:rPr lang="en-GB" dirty="0" smtClean="0"/>
              <a:t>eduroam</a:t>
            </a:r>
            <a:r>
              <a:rPr lang="en-GB" baseline="0" dirty="0" smtClean="0"/>
              <a:t> at Geneva joins Stockholm and others – growth of eduroam in public places.</a:t>
            </a:r>
            <a:endParaRPr lang="en-GB" dirty="0" smtClean="0"/>
          </a:p>
        </p:txBody>
      </p:sp>
      <p:sp>
        <p:nvSpPr>
          <p:cNvPr id="4" name="Slide Number Placeholder 3"/>
          <p:cNvSpPr>
            <a:spLocks noGrp="1"/>
          </p:cNvSpPr>
          <p:nvPr>
            <p:ph type="sldNum" sz="quarter" idx="10"/>
          </p:nvPr>
        </p:nvSpPr>
        <p:spPr/>
        <p:txBody>
          <a:bodyPr/>
          <a:lstStyle/>
          <a:p>
            <a:fld id="{C15EAC0A-1A7B-42DA-8357-44C998E354D7}" type="slidenum">
              <a:rPr lang="en-GB" smtClean="0"/>
              <a:t>12</a:t>
            </a:fld>
            <a:endParaRPr lang="en-GB" dirty="0"/>
          </a:p>
        </p:txBody>
      </p:sp>
    </p:spTree>
    <p:extLst>
      <p:ext uri="{BB962C8B-B14F-4D97-AF65-F5344CB8AC3E}">
        <p14:creationId xmlns:p14="http://schemas.microsoft.com/office/powerpoint/2010/main" val="28827364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Break now for Stefan’s demo.</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13</a:t>
            </a:fld>
            <a:endParaRPr lang="en-GB" dirty="0"/>
          </a:p>
        </p:txBody>
      </p:sp>
    </p:spTree>
    <p:extLst>
      <p:ext uri="{BB962C8B-B14F-4D97-AF65-F5344CB8AC3E}">
        <p14:creationId xmlns:p14="http://schemas.microsoft.com/office/powerpoint/2010/main" val="204425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14</a:t>
            </a:fld>
            <a:endParaRPr lang="en-GB" dirty="0"/>
          </a:p>
        </p:txBody>
      </p:sp>
    </p:spTree>
    <p:extLst>
      <p:ext uri="{BB962C8B-B14F-4D97-AF65-F5344CB8AC3E}">
        <p14:creationId xmlns:p14="http://schemas.microsoft.com/office/powerpoint/2010/main" val="1295542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Click for entities animation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Y0</a:t>
            </a:r>
            <a:r>
              <a:rPr lang="en-US" sz="1200" kern="1200" baseline="0" dirty="0" smtClean="0">
                <a:solidFill>
                  <a:schemeClr val="tx1"/>
                </a:solidFill>
                <a:latin typeface="+mn-lt"/>
                <a:ea typeface="+mn-ea"/>
                <a:cs typeface="+mn-cs"/>
              </a:rPr>
              <a:t> -&gt; </a:t>
            </a:r>
            <a:r>
              <a:rPr lang="en-US" sz="1200" kern="1200" dirty="0" smtClean="0">
                <a:solidFill>
                  <a:schemeClr val="tx1"/>
                </a:solidFill>
                <a:latin typeface="+mn-lt"/>
                <a:ea typeface="+mn-ea"/>
                <a:cs typeface="+mn-cs"/>
              </a:rPr>
              <a:t>Y1</a:t>
            </a:r>
            <a:r>
              <a:rPr lang="en-US" sz="1200" kern="1200" baseline="0" dirty="0" smtClean="0">
                <a:solidFill>
                  <a:schemeClr val="tx1"/>
                </a:solidFill>
                <a:latin typeface="+mn-lt"/>
                <a:ea typeface="+mn-ea"/>
                <a:cs typeface="+mn-cs"/>
              </a:rPr>
              <a:t> -&gt; </a:t>
            </a:r>
            <a:r>
              <a:rPr lang="en-US" sz="1200" kern="1200" dirty="0" smtClean="0">
                <a:solidFill>
                  <a:schemeClr val="tx1"/>
                </a:solidFill>
                <a:latin typeface="+mn-lt"/>
                <a:ea typeface="+mn-ea"/>
                <a:cs typeface="+mn-cs"/>
              </a:rPr>
              <a:t> [target]</a:t>
            </a:r>
            <a:r>
              <a:rPr lang="en-US" sz="1200" kern="1200" baseline="0" dirty="0" smtClean="0">
                <a:solidFill>
                  <a:schemeClr val="tx1"/>
                </a:solidFill>
                <a:latin typeface="+mn-lt"/>
                <a:ea typeface="+mn-ea"/>
                <a:cs typeface="+mn-cs"/>
              </a:rPr>
              <a:t> -&gt;</a:t>
            </a:r>
            <a:r>
              <a:rPr lang="en-US" sz="1200" kern="1200" dirty="0" smtClean="0">
                <a:solidFill>
                  <a:schemeClr val="tx1"/>
                </a:solidFill>
                <a:latin typeface="+mn-lt"/>
                <a:ea typeface="+mn-ea"/>
                <a:cs typeface="+mn-cs"/>
              </a:rPr>
              <a:t> Y2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45 -&gt; 103 -&gt; [206] -&gt; 941 (SPs only) 913% growth</a:t>
            </a:r>
          </a:p>
          <a:p>
            <a:r>
              <a:rPr lang="en-US" sz="1200" kern="1200" dirty="0" smtClean="0">
                <a:solidFill>
                  <a:schemeClr val="tx1"/>
                </a:solidFill>
                <a:latin typeface="+mn-lt"/>
                <a:ea typeface="+mn-ea"/>
                <a:cs typeface="+mn-cs"/>
              </a:rPr>
              <a:t>98 -&gt; 198 -&gt; [396] -&gt; 1211 (IdPs only) 616% growth</a:t>
            </a:r>
          </a:p>
          <a:p>
            <a:r>
              <a:rPr lang="en-US" sz="1200" kern="1200" dirty="0" smtClean="0">
                <a:solidFill>
                  <a:schemeClr val="tx1"/>
                </a:solidFill>
                <a:latin typeface="+mn-lt"/>
                <a:ea typeface="+mn-ea"/>
                <a:cs typeface="+mn-cs"/>
              </a:rPr>
              <a:t>143 -&gt; 301 -&gt; [602] -&gt; 2150 (IdP/SP/AAs) 714% growth</a:t>
            </a:r>
          </a:p>
        </p:txBody>
      </p:sp>
      <p:sp>
        <p:nvSpPr>
          <p:cNvPr id="4" name="Slide Number Placeholder 3"/>
          <p:cNvSpPr>
            <a:spLocks noGrp="1"/>
          </p:cNvSpPr>
          <p:nvPr>
            <p:ph type="sldNum" sz="quarter" idx="10"/>
          </p:nvPr>
        </p:nvSpPr>
        <p:spPr/>
        <p:txBody>
          <a:bodyPr/>
          <a:lstStyle/>
          <a:p>
            <a:fld id="{C15EAC0A-1A7B-42DA-8357-44C998E354D7}" type="slidenum">
              <a:rPr lang="en-GB" smtClean="0"/>
              <a:t>15</a:t>
            </a:fld>
            <a:endParaRPr lang="en-GB" dirty="0"/>
          </a:p>
        </p:txBody>
      </p:sp>
    </p:spTree>
    <p:extLst>
      <p:ext uri="{BB962C8B-B14F-4D97-AF65-F5344CB8AC3E}">
        <p14:creationId xmlns:p14="http://schemas.microsoft.com/office/powerpoint/2010/main" val="1976728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New full members were IUCC (Israel), LITNET FEDI (Lithuania), MINGA (Ecuador), InCommon (US), TAAT (Estonia), MATE (Argentina)</a:t>
            </a:r>
            <a:endParaRPr lang="en-GB" dirty="0" smtClean="0"/>
          </a:p>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16</a:t>
            </a:fld>
            <a:endParaRPr lang="en-GB" dirty="0"/>
          </a:p>
        </p:txBody>
      </p:sp>
    </p:spTree>
    <p:extLst>
      <p:ext uri="{BB962C8B-B14F-4D97-AF65-F5344CB8AC3E}">
        <p14:creationId xmlns:p14="http://schemas.microsoft.com/office/powerpoint/2010/main" val="9106930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17</a:t>
            </a:fld>
            <a:endParaRPr lang="en-GB" dirty="0"/>
          </a:p>
        </p:txBody>
      </p:sp>
    </p:spTree>
    <p:extLst>
      <p:ext uri="{BB962C8B-B14F-4D97-AF65-F5344CB8AC3E}">
        <p14:creationId xmlns:p14="http://schemas.microsoft.com/office/powerpoint/2010/main" val="32646885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Animations.</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18</a:t>
            </a:fld>
            <a:endParaRPr lang="en-GB" dirty="0"/>
          </a:p>
        </p:txBody>
      </p:sp>
    </p:spTree>
    <p:extLst>
      <p:ext uri="{BB962C8B-B14F-4D97-AF65-F5344CB8AC3E}">
        <p14:creationId xmlns:p14="http://schemas.microsoft.com/office/powerpoint/2010/main" val="478108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Add federation names to notes, not on slide.</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19</a:t>
            </a:fld>
            <a:endParaRPr lang="en-GB" dirty="0"/>
          </a:p>
        </p:txBody>
      </p:sp>
    </p:spTree>
    <p:extLst>
      <p:ext uri="{BB962C8B-B14F-4D97-AF65-F5344CB8AC3E}">
        <p14:creationId xmlns:p14="http://schemas.microsoft.com/office/powerpoint/2010/main" val="2595912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 able to proceed to deployment due to stork delays</a:t>
            </a:r>
          </a:p>
          <a:p>
            <a:r>
              <a:rPr lang="en-GB" dirty="0" smtClean="0"/>
              <a:t>Would like the</a:t>
            </a:r>
            <a:r>
              <a:rPr lang="en-GB" baseline="0" dirty="0" smtClean="0"/>
              <a:t> boxes transparent like on slide 2 and 31 but something didn’t go quite right</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21</a:t>
            </a:fld>
            <a:endParaRPr lang="en-GB" dirty="0"/>
          </a:p>
        </p:txBody>
      </p:sp>
    </p:spTree>
    <p:extLst>
      <p:ext uri="{BB962C8B-B14F-4D97-AF65-F5344CB8AC3E}">
        <p14:creationId xmlns:p14="http://schemas.microsoft.com/office/powerpoint/2010/main" val="115382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want to somehow</a:t>
            </a:r>
            <a:r>
              <a:rPr lang="en-GB" baseline="0" dirty="0" smtClean="0"/>
              <a:t> represent that T3, 4 and 5 work very closely together.</a:t>
            </a:r>
          </a:p>
          <a:p>
            <a:r>
              <a:rPr lang="en-GB" baseline="0" dirty="0" smtClean="0"/>
              <a:t>Last year I colour coded related tasks – I’ve tried to do that here with various shades of blue.</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3</a:t>
            </a:fld>
            <a:endParaRPr lang="en-GB" dirty="0"/>
          </a:p>
        </p:txBody>
      </p:sp>
    </p:spTree>
    <p:extLst>
      <p:ext uri="{BB962C8B-B14F-4D97-AF65-F5344CB8AC3E}">
        <p14:creationId xmlns:p14="http://schemas.microsoft.com/office/powerpoint/2010/main" val="18410117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n-ea"/>
                <a:cs typeface="+mn-cs"/>
              </a:rPr>
              <a:t>eduroam</a:t>
            </a:r>
            <a:r>
              <a:rPr lang="en-GB" sz="1200" kern="1200" baseline="0" dirty="0" smtClean="0">
                <a:solidFill>
                  <a:schemeClr val="tx1"/>
                </a:solidFill>
                <a:latin typeface="+mn-lt"/>
                <a:ea typeface="+mn-ea"/>
                <a:cs typeface="+mn-cs"/>
              </a:rPr>
              <a:t> – CAT delivering excellently at campus level GN4 Y1 workplan</a:t>
            </a:r>
          </a:p>
          <a:p>
            <a:r>
              <a:rPr lang="en-GB" sz="1200" kern="1200" baseline="0" dirty="0" smtClean="0">
                <a:solidFill>
                  <a:schemeClr val="tx1"/>
                </a:solidFill>
                <a:latin typeface="+mn-lt"/>
                <a:ea typeface="+mn-ea"/>
                <a:cs typeface="+mn-cs"/>
              </a:rPr>
              <a:t>Unified SSO – when Moonshot pilot transitions -&gt; GN4</a:t>
            </a:r>
          </a:p>
          <a:p>
            <a:r>
              <a:rPr lang="en-GB" sz="1200" kern="1200" baseline="0" dirty="0" smtClean="0">
                <a:solidFill>
                  <a:schemeClr val="tx1"/>
                </a:solidFill>
                <a:latin typeface="+mn-lt"/>
                <a:ea typeface="+mn-ea"/>
                <a:cs typeface="+mn-cs"/>
              </a:rPr>
              <a:t>Focus on WebSSO federation and VO services as priority</a:t>
            </a:r>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KPI1 : number of GN3plus partners participating in the service  - (goal 3)</a:t>
            </a:r>
          </a:p>
          <a:p>
            <a:r>
              <a:rPr lang="en-GB" sz="1200" kern="1200" dirty="0" smtClean="0">
                <a:solidFill>
                  <a:schemeClr val="tx1"/>
                </a:solidFill>
                <a:latin typeface="+mn-lt"/>
                <a:ea typeface="+mn-ea"/>
                <a:cs typeface="+mn-cs"/>
              </a:rPr>
              <a:t>KPI2 : number of GN3plus partners participating in the service and exposed to eduGAIN - (goal 2)</a:t>
            </a:r>
          </a:p>
          <a:p>
            <a:r>
              <a:rPr lang="en-GB" sz="1200" kern="1200" dirty="0" smtClean="0">
                <a:solidFill>
                  <a:schemeClr val="tx1"/>
                </a:solidFill>
                <a:latin typeface="+mn-lt"/>
                <a:ea typeface="+mn-ea"/>
                <a:cs typeface="+mn-cs"/>
              </a:rPr>
              <a:t>KPI3 : uptime of infrastructure operated measured by 3 months period (goal 95%)</a:t>
            </a:r>
          </a:p>
          <a:p>
            <a:r>
              <a:rPr lang="en-GB" sz="1200" kern="1200" dirty="0" smtClean="0">
                <a:solidFill>
                  <a:schemeClr val="tx1"/>
                </a:solidFill>
                <a:latin typeface="+mn-lt"/>
                <a:ea typeface="+mn-ea"/>
                <a:cs typeface="+mn-cs"/>
              </a:rPr>
              <a:t>KPI4 : percentage of requests for support being resolved within five working days (goal 90%)</a:t>
            </a:r>
          </a:p>
          <a:p>
            <a:r>
              <a:rPr lang="en-GB" sz="1200" kern="1200" dirty="0" smtClean="0">
                <a:solidFill>
                  <a:schemeClr val="tx1"/>
                </a:solidFill>
                <a:latin typeface="+mn-lt"/>
                <a:ea typeface="+mn-ea"/>
                <a:cs typeface="+mn-cs"/>
              </a:rPr>
              <a:t>KPI5 : number of NRENs participating in the service for the local federation management, who report that the service meets or exceeds their requirements – IMO still not relevant, only FaaS task participants are using FaaS at the moment (goal 2)</a:t>
            </a:r>
          </a:p>
          <a:p>
            <a:r>
              <a:rPr lang="en-GB" sz="1200" kern="1200" dirty="0" smtClean="0">
                <a:solidFill>
                  <a:schemeClr val="tx1"/>
                </a:solidFill>
                <a:latin typeface="+mn-lt"/>
                <a:ea typeface="+mn-ea"/>
                <a:cs typeface="+mn-cs"/>
              </a:rPr>
              <a:t>KPI6 : number of NRENs participating in the service for inter-federation management, who report that the service meets or exceeds their requirements</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22</a:t>
            </a:fld>
            <a:endParaRPr lang="en-GB" dirty="0"/>
          </a:p>
        </p:txBody>
      </p:sp>
    </p:spTree>
    <p:extLst>
      <p:ext uri="{BB962C8B-B14F-4D97-AF65-F5344CB8AC3E}">
        <p14:creationId xmlns:p14="http://schemas.microsoft.com/office/powerpoint/2010/main" val="36744639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Mention we maintain demo sessions</a:t>
            </a:r>
          </a:p>
          <a:p>
            <a:r>
              <a:rPr lang="en-GB" dirty="0" smtClean="0"/>
              <a:t>Litnet and Montenegro</a:t>
            </a:r>
            <a:r>
              <a:rPr lang="en-GB" baseline="0" dirty="0" smtClean="0"/>
              <a:t> are production commitments</a:t>
            </a:r>
          </a:p>
          <a:p>
            <a:r>
              <a:rPr lang="en-GB" baseline="0" dirty="0" smtClean="0"/>
              <a:t>Highlight we would already be in production but wish to follow best of breed PLM – GN4 structure. </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23</a:t>
            </a:fld>
            <a:endParaRPr lang="en-GB" dirty="0"/>
          </a:p>
        </p:txBody>
      </p:sp>
    </p:spTree>
    <p:extLst>
      <p:ext uri="{BB962C8B-B14F-4D97-AF65-F5344CB8AC3E}">
        <p14:creationId xmlns:p14="http://schemas.microsoft.com/office/powerpoint/2010/main" val="15623142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Animat on point 3</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26</a:t>
            </a:fld>
            <a:endParaRPr lang="en-GB" dirty="0"/>
          </a:p>
        </p:txBody>
      </p:sp>
    </p:spTree>
    <p:extLst>
      <p:ext uri="{BB962C8B-B14F-4D97-AF65-F5344CB8AC3E}">
        <p14:creationId xmlns:p14="http://schemas.microsoft.com/office/powerpoint/2010/main" val="1516925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still wonder if challenges come best before achievements – always</a:t>
            </a:r>
            <a:r>
              <a:rPr lang="en-GB" baseline="0" dirty="0" smtClean="0"/>
              <a:t> finish on a high….if so, the template order at the bottom needs adjusting</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27</a:t>
            </a:fld>
            <a:endParaRPr lang="en-GB" dirty="0"/>
          </a:p>
        </p:txBody>
      </p:sp>
    </p:spTree>
    <p:extLst>
      <p:ext uri="{BB962C8B-B14F-4D97-AF65-F5344CB8AC3E}">
        <p14:creationId xmlns:p14="http://schemas.microsoft.com/office/powerpoint/2010/main" val="10915019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Fill in final consultancy list end April</a:t>
            </a:r>
          </a:p>
          <a:p>
            <a:r>
              <a:rPr lang="en-GB" dirty="0" smtClean="0"/>
              <a:t>SCI – security for collaboration in eInfrastructures</a:t>
            </a:r>
          </a:p>
          <a:p>
            <a:endParaRPr lang="en-GB" dirty="0" smtClean="0"/>
          </a:p>
          <a:p>
            <a:r>
              <a:rPr lang="en-GB" dirty="0" smtClean="0"/>
              <a:t>Emphasise tight links</a:t>
            </a:r>
            <a:r>
              <a:rPr lang="en-GB" baseline="0" dirty="0" smtClean="0"/>
              <a:t> between dev etc. as the fastest way to drive change</a:t>
            </a:r>
          </a:p>
          <a:p>
            <a:r>
              <a:rPr lang="en-GB" dirty="0" smtClean="0"/>
              <a:t>N4U consultancy in Y1 -&gt; new tools in Y2. Also cloud SA7.</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28</a:t>
            </a:fld>
            <a:endParaRPr lang="en-GB" dirty="0"/>
          </a:p>
        </p:txBody>
      </p:sp>
    </p:spTree>
    <p:extLst>
      <p:ext uri="{BB962C8B-B14F-4D97-AF65-F5344CB8AC3E}">
        <p14:creationId xmlns:p14="http://schemas.microsoft.com/office/powerpoint/2010/main" val="15946900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a:t>
            </a:r>
            <a:r>
              <a:rPr lang="en-GB" baseline="0" dirty="0" smtClean="0"/>
              <a:t> SIRTFI now spun off to independent existence</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29</a:t>
            </a:fld>
            <a:endParaRPr lang="en-GB" dirty="0"/>
          </a:p>
        </p:txBody>
      </p:sp>
    </p:spTree>
    <p:extLst>
      <p:ext uri="{BB962C8B-B14F-4D97-AF65-F5344CB8AC3E}">
        <p14:creationId xmlns:p14="http://schemas.microsoft.com/office/powerpoint/2010/main" val="38322383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EGA has around </a:t>
            </a:r>
            <a:r>
              <a:rPr lang="en-GB" dirty="0" smtClean="0">
                <a:solidFill>
                  <a:srgbClr val="525252"/>
                </a:solidFill>
              </a:rPr>
              <a:t>(estimated</a:t>
            </a:r>
            <a:r>
              <a:rPr lang="en-GB" baseline="0" dirty="0" smtClean="0">
                <a:solidFill>
                  <a:srgbClr val="525252"/>
                </a:solidFill>
              </a:rPr>
              <a:t> </a:t>
            </a:r>
            <a:r>
              <a:rPr lang="en-GB" dirty="0" smtClean="0">
                <a:solidFill>
                  <a:srgbClr val="525252"/>
                </a:solidFill>
              </a:rPr>
              <a:t>at around</a:t>
            </a:r>
            <a:r>
              <a:rPr lang="en-GB" baseline="0" dirty="0" smtClean="0">
                <a:solidFill>
                  <a:srgbClr val="525252"/>
                </a:solidFill>
              </a:rPr>
              <a:t> </a:t>
            </a:r>
            <a:r>
              <a:rPr lang="en-GB" dirty="0" smtClean="0">
                <a:solidFill>
                  <a:srgbClr val="525252"/>
                </a:solidFill>
              </a:rPr>
              <a:t>4000</a:t>
            </a:r>
            <a:r>
              <a:rPr lang="en-GB" baseline="0" dirty="0" smtClean="0">
                <a:solidFill>
                  <a:srgbClr val="525252"/>
                </a:solidFill>
              </a:rPr>
              <a:t> </a:t>
            </a:r>
            <a:r>
              <a:rPr lang="en-GB" dirty="0" smtClean="0">
                <a:solidFill>
                  <a:srgbClr val="525252"/>
                </a:solidFill>
              </a:rPr>
              <a:t>users)</a:t>
            </a:r>
          </a:p>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31</a:t>
            </a:fld>
            <a:endParaRPr lang="en-GB" dirty="0"/>
          </a:p>
        </p:txBody>
      </p:sp>
    </p:spTree>
    <p:extLst>
      <p:ext uri="{BB962C8B-B14F-4D97-AF65-F5344CB8AC3E}">
        <p14:creationId xmlns:p14="http://schemas.microsoft.com/office/powerpoint/2010/main" val="33214539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32</a:t>
            </a:fld>
            <a:endParaRPr lang="en-GB" dirty="0"/>
          </a:p>
        </p:txBody>
      </p:sp>
    </p:spTree>
    <p:extLst>
      <p:ext uri="{BB962C8B-B14F-4D97-AF65-F5344CB8AC3E}">
        <p14:creationId xmlns:p14="http://schemas.microsoft.com/office/powerpoint/2010/main" val="38395407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33</a:t>
            </a:fld>
            <a:endParaRPr lang="en-GB" dirty="0"/>
          </a:p>
        </p:txBody>
      </p:sp>
    </p:spTree>
    <p:extLst>
      <p:ext uri="{BB962C8B-B14F-4D97-AF65-F5344CB8AC3E}">
        <p14:creationId xmlns:p14="http://schemas.microsoft.com/office/powerpoint/2010/main" val="5452326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Mention role of NA2 in collecting and disseminating this experience.</a:t>
            </a:r>
          </a:p>
          <a:p>
            <a:r>
              <a:rPr lang="en-GB" dirty="0" smtClean="0"/>
              <a:t>Features on eduGAIN website. Less focussed on mechanics,</a:t>
            </a:r>
            <a:r>
              <a:rPr lang="en-GB" baseline="0" dirty="0" smtClean="0"/>
              <a:t> more on the users.</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34</a:t>
            </a:fld>
            <a:endParaRPr lang="en-GB" dirty="0"/>
          </a:p>
        </p:txBody>
      </p:sp>
    </p:spTree>
    <p:extLst>
      <p:ext uri="{BB962C8B-B14F-4D97-AF65-F5344CB8AC3E}">
        <p14:creationId xmlns:p14="http://schemas.microsoft.com/office/powerpoint/2010/main" val="4077274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4</a:t>
            </a:fld>
            <a:endParaRPr lang="en-GB" dirty="0"/>
          </a:p>
        </p:txBody>
      </p:sp>
    </p:spTree>
    <p:extLst>
      <p:ext uri="{BB962C8B-B14F-4D97-AF65-F5344CB8AC3E}">
        <p14:creationId xmlns:p14="http://schemas.microsoft.com/office/powerpoint/2010/main" val="3807641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Update after</a:t>
            </a:r>
            <a:r>
              <a:rPr lang="en-GB" baseline="0" dirty="0" smtClean="0"/>
              <a:t> end April with final results</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35</a:t>
            </a:fld>
            <a:endParaRPr lang="en-GB" dirty="0"/>
          </a:p>
        </p:txBody>
      </p:sp>
    </p:spTree>
    <p:extLst>
      <p:ext uri="{BB962C8B-B14F-4D97-AF65-F5344CB8AC3E}">
        <p14:creationId xmlns:p14="http://schemas.microsoft.com/office/powerpoint/2010/main" val="36391753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image is supposed to symbolise what happens when you try to please everyone all of the time</a:t>
            </a:r>
            <a:r>
              <a:rPr lang="en-GB" dirty="0" smtClean="0">
                <a:sym typeface="Wingdings"/>
              </a:rPr>
              <a:t></a:t>
            </a:r>
          </a:p>
          <a:p>
            <a:r>
              <a:rPr lang="en-GB" dirty="0" smtClean="0">
                <a:sym typeface="Wingdings"/>
              </a:rPr>
              <a:t>Everyone</a:t>
            </a:r>
            <a:r>
              <a:rPr lang="en-GB" baseline="0" dirty="0" smtClean="0">
                <a:sym typeface="Wingdings"/>
              </a:rPr>
              <a:t> = users, NRENs, Product Management, EC, everyone!</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37</a:t>
            </a:fld>
            <a:endParaRPr lang="en-GB" dirty="0"/>
          </a:p>
        </p:txBody>
      </p:sp>
    </p:spTree>
    <p:extLst>
      <p:ext uri="{BB962C8B-B14F-4D97-AF65-F5344CB8AC3E}">
        <p14:creationId xmlns:p14="http://schemas.microsoft.com/office/powerpoint/2010/main" val="14384326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Update at end April</a:t>
            </a:r>
          </a:p>
          <a:p>
            <a:r>
              <a:rPr lang="en-GB" dirty="0" smtClean="0"/>
              <a:t>Compare Y1 where 4 NRENs and 8 endpoints were registered.</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38</a:t>
            </a:fld>
            <a:endParaRPr lang="en-GB" dirty="0"/>
          </a:p>
        </p:txBody>
      </p:sp>
    </p:spTree>
    <p:extLst>
      <p:ext uri="{BB962C8B-B14F-4D97-AF65-F5344CB8AC3E}">
        <p14:creationId xmlns:p14="http://schemas.microsoft.com/office/powerpoint/2010/main" val="28188230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Mention NA2 for training and promotion effort &amp; website.</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39</a:t>
            </a:fld>
            <a:endParaRPr lang="en-GB" dirty="0"/>
          </a:p>
        </p:txBody>
      </p:sp>
    </p:spTree>
    <p:extLst>
      <p:ext uri="{BB962C8B-B14F-4D97-AF65-F5344CB8AC3E}">
        <p14:creationId xmlns:p14="http://schemas.microsoft.com/office/powerpoint/2010/main" val="29061565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40</a:t>
            </a:fld>
            <a:endParaRPr lang="en-GB" dirty="0"/>
          </a:p>
        </p:txBody>
      </p:sp>
    </p:spTree>
    <p:extLst>
      <p:ext uri="{BB962C8B-B14F-4D97-AF65-F5344CB8AC3E}">
        <p14:creationId xmlns:p14="http://schemas.microsoft.com/office/powerpoint/2010/main" val="7151966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Highlight that the AAI space is immense and plenty of room</a:t>
            </a:r>
            <a:r>
              <a:rPr lang="en-GB" baseline="0" dirty="0" smtClean="0"/>
              <a:t> for more players.</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41</a:t>
            </a:fld>
            <a:endParaRPr lang="en-GB" dirty="0"/>
          </a:p>
        </p:txBody>
      </p:sp>
    </p:spTree>
    <p:extLst>
      <p:ext uri="{BB962C8B-B14F-4D97-AF65-F5344CB8AC3E}">
        <p14:creationId xmlns:p14="http://schemas.microsoft.com/office/powerpoint/2010/main" val="7151966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5</a:t>
            </a:fld>
            <a:endParaRPr lang="en-GB" dirty="0"/>
          </a:p>
        </p:txBody>
      </p:sp>
    </p:spTree>
    <p:extLst>
      <p:ext uri="{BB962C8B-B14F-4D97-AF65-F5344CB8AC3E}">
        <p14:creationId xmlns:p14="http://schemas.microsoft.com/office/powerpoint/2010/main" val="744697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Green arrows need resizing</a:t>
            </a:r>
          </a:p>
          <a:p>
            <a:r>
              <a:rPr lang="en-GB" dirty="0" smtClean="0"/>
              <a:t>Final figures will be provided end May</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6</a:t>
            </a:fld>
            <a:endParaRPr lang="en-GB" dirty="0"/>
          </a:p>
        </p:txBody>
      </p:sp>
    </p:spTree>
    <p:extLst>
      <p:ext uri="{BB962C8B-B14F-4D97-AF65-F5344CB8AC3E}">
        <p14:creationId xmlns:p14="http://schemas.microsoft.com/office/powerpoint/2010/main" val="2333944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7</a:t>
            </a:fld>
            <a:endParaRPr lang="en-GB" dirty="0"/>
          </a:p>
        </p:txBody>
      </p:sp>
    </p:spTree>
    <p:extLst>
      <p:ext uri="{BB962C8B-B14F-4D97-AF65-F5344CB8AC3E}">
        <p14:creationId xmlns:p14="http://schemas.microsoft.com/office/powerpoint/2010/main" val="677818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also</a:t>
            </a:r>
            <a:r>
              <a:rPr lang="en-GB" baseline="0" dirty="0" smtClean="0"/>
              <a:t> had an objective to give support to SA7 mobile and other areas, but they did not require it and MEAL already had the relevant experts.</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8</a:t>
            </a:fld>
            <a:endParaRPr lang="en-GB" dirty="0"/>
          </a:p>
        </p:txBody>
      </p:sp>
    </p:spTree>
    <p:extLst>
      <p:ext uri="{BB962C8B-B14F-4D97-AF65-F5344CB8AC3E}">
        <p14:creationId xmlns:p14="http://schemas.microsoft.com/office/powerpoint/2010/main" val="607357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n-ea"/>
                <a:cs typeface="+mn-cs"/>
              </a:rPr>
              <a:t>21,7% vulnerability rate</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Animate securew2</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9</a:t>
            </a:fld>
            <a:endParaRPr lang="en-GB" dirty="0"/>
          </a:p>
        </p:txBody>
      </p:sp>
    </p:spTree>
    <p:extLst>
      <p:ext uri="{BB962C8B-B14F-4D97-AF65-F5344CB8AC3E}">
        <p14:creationId xmlns:p14="http://schemas.microsoft.com/office/powerpoint/2010/main" val="1110685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Click for International</a:t>
            </a:r>
            <a:r>
              <a:rPr lang="en-GB" baseline="0" dirty="0" smtClean="0"/>
              <a:t> KPI animation!</a:t>
            </a:r>
            <a:endParaRPr lang="en-GB" dirty="0" smtClean="0"/>
          </a:p>
          <a:p>
            <a:endParaRPr lang="en-GB" dirty="0" smtClean="0"/>
          </a:p>
          <a:p>
            <a:r>
              <a:rPr lang="en-GB" dirty="0" smtClean="0"/>
              <a:t>National KPI</a:t>
            </a:r>
            <a:r>
              <a:rPr lang="en-GB" baseline="0" dirty="0" smtClean="0"/>
              <a:t> exceeded by 13%</a:t>
            </a:r>
          </a:p>
          <a:p>
            <a:r>
              <a:rPr lang="en-GB" baseline="0" dirty="0" smtClean="0"/>
              <a:t>International KPI exceeded by 32%</a:t>
            </a:r>
          </a:p>
          <a:p>
            <a:endParaRPr lang="en-GB" baseline="0" dirty="0" smtClean="0"/>
          </a:p>
          <a:p>
            <a:r>
              <a:rPr lang="en-GB" baseline="0" dirty="0" smtClean="0"/>
              <a:t>Max national in March </a:t>
            </a:r>
            <a:r>
              <a:rPr lang="en-GB" sz="1200" b="1" i="0" u="none" strike="noStrike" kern="1200" dirty="0" smtClean="0">
                <a:solidFill>
                  <a:schemeClr val="tx1"/>
                </a:solidFill>
                <a:effectLst/>
                <a:latin typeface="+mn-lt"/>
                <a:ea typeface="+mn-ea"/>
                <a:cs typeface="+mn-cs"/>
              </a:rPr>
              <a:t>163,251,373</a:t>
            </a:r>
            <a:r>
              <a:rPr lang="en-GB" dirty="0" smtClean="0"/>
              <a:t> </a:t>
            </a:r>
          </a:p>
          <a:p>
            <a:r>
              <a:rPr lang="en-GB" dirty="0" smtClean="0"/>
              <a:t>Max international in October</a:t>
            </a:r>
            <a:r>
              <a:rPr lang="en-GB" baseline="0" dirty="0" smtClean="0"/>
              <a:t> </a:t>
            </a:r>
            <a:r>
              <a:rPr lang="en-GB" sz="1200" b="1" i="0" u="none" strike="noStrike" kern="1200" dirty="0" smtClean="0">
                <a:solidFill>
                  <a:schemeClr val="tx1"/>
                </a:solidFill>
                <a:effectLst/>
                <a:latin typeface="+mn-lt"/>
                <a:ea typeface="+mn-ea"/>
                <a:cs typeface="+mn-cs"/>
              </a:rPr>
              <a:t>35,880,095</a:t>
            </a:r>
            <a:r>
              <a:rPr lang="en-GB" dirty="0" smtClean="0"/>
              <a:t> </a:t>
            </a:r>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10</a:t>
            </a:fld>
            <a:endParaRPr lang="en-GB" dirty="0"/>
          </a:p>
        </p:txBody>
      </p:sp>
    </p:spTree>
    <p:extLst>
      <p:ext uri="{BB962C8B-B14F-4D97-AF65-F5344CB8AC3E}">
        <p14:creationId xmlns:p14="http://schemas.microsoft.com/office/powerpoint/2010/main" val="21346158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3048"/>
            <a:ext cx="12197425" cy="6854952"/>
          </a:xfrm>
          <a:prstGeom prst="rect">
            <a:avLst/>
          </a:prstGeom>
        </p:spPr>
      </p:pic>
      <p:sp>
        <p:nvSpPr>
          <p:cNvPr id="8" name="Text Box 9"/>
          <p:cNvSpPr txBox="1">
            <a:spLocks noChangeArrowheads="1"/>
          </p:cNvSpPr>
          <p:nvPr userDrawn="1"/>
        </p:nvSpPr>
        <p:spPr bwMode="auto">
          <a:xfrm>
            <a:off x="9544600" y="974400"/>
            <a:ext cx="2464525"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2309" tIns="41154" rIns="82309" bIns="41154">
            <a:spAutoFit/>
          </a:bodyPr>
          <a:lstStyle>
            <a:lvl1pPr defTabSz="823913">
              <a:defRPr sz="2400">
                <a:solidFill>
                  <a:schemeClr val="tx1"/>
                </a:solidFill>
                <a:latin typeface="Times" charset="0"/>
                <a:ea typeface="MS PGothic" charset="0"/>
                <a:cs typeface="MS PGothic" charset="0"/>
              </a:defRPr>
            </a:lvl1pPr>
            <a:lvl2pPr marL="742950" indent="-285750" defTabSz="823913">
              <a:defRPr sz="2400">
                <a:solidFill>
                  <a:schemeClr val="tx1"/>
                </a:solidFill>
                <a:latin typeface="Times" charset="0"/>
                <a:ea typeface="MS PGothic" charset="0"/>
                <a:cs typeface="MS PGothic" charset="0"/>
              </a:defRPr>
            </a:lvl2pPr>
            <a:lvl3pPr marL="1143000" indent="-228600" defTabSz="823913">
              <a:defRPr sz="2400">
                <a:solidFill>
                  <a:schemeClr val="tx1"/>
                </a:solidFill>
                <a:latin typeface="Times" charset="0"/>
                <a:ea typeface="MS PGothic" charset="0"/>
                <a:cs typeface="MS PGothic" charset="0"/>
              </a:defRPr>
            </a:lvl3pPr>
            <a:lvl4pPr marL="1600200" indent="-228600" defTabSz="823913">
              <a:defRPr sz="2400">
                <a:solidFill>
                  <a:schemeClr val="tx1"/>
                </a:solidFill>
                <a:latin typeface="Times" charset="0"/>
                <a:ea typeface="MS PGothic" charset="0"/>
                <a:cs typeface="MS PGothic" charset="0"/>
              </a:defRPr>
            </a:lvl4pPr>
            <a:lvl5pPr marL="2057400" indent="-228600" defTabSz="823913">
              <a:defRPr sz="2400">
                <a:solidFill>
                  <a:schemeClr val="tx1"/>
                </a:solidFill>
                <a:latin typeface="Times" charset="0"/>
                <a:ea typeface="MS PGothic" charset="0"/>
                <a:cs typeface="MS PGothic" charset="0"/>
              </a:defRPr>
            </a:lvl5pPr>
            <a:lvl6pPr marL="25146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spcBef>
                <a:spcPct val="50000"/>
              </a:spcBef>
              <a:defRPr/>
            </a:pPr>
            <a:r>
              <a:rPr lang="en-GB" sz="800" dirty="0" smtClean="0">
                <a:solidFill>
                  <a:schemeClr val="bg1"/>
                </a:solidFill>
                <a:latin typeface="Arial" charset="0"/>
              </a:rPr>
              <a:t>connect • communicate • collaborate</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72416" y="303736"/>
            <a:ext cx="1630552" cy="644836"/>
          </a:xfrm>
          <a:prstGeom prst="rect">
            <a:avLst/>
          </a:prstGeom>
        </p:spPr>
      </p:pic>
      <p:sp>
        <p:nvSpPr>
          <p:cNvPr id="10" name="Rectangle 3"/>
          <p:cNvSpPr txBox="1">
            <a:spLocks noChangeArrowheads="1"/>
          </p:cNvSpPr>
          <p:nvPr userDrawn="1"/>
        </p:nvSpPr>
        <p:spPr bwMode="auto">
          <a:xfrm>
            <a:off x="8111484" y="4779932"/>
            <a:ext cx="3523570" cy="14715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lgn="r" eaLnBrk="1" hangingPunct="1">
              <a:spcBef>
                <a:spcPct val="20000"/>
              </a:spcBef>
              <a:buClr>
                <a:srgbClr val="B4D100"/>
              </a:buClr>
              <a:buSzPct val="80000"/>
            </a:pPr>
            <a:endParaRPr lang="en-US" sz="1800" dirty="0">
              <a:solidFill>
                <a:schemeClr val="bg1"/>
              </a:solidFill>
              <a:latin typeface="Arial" charset="0"/>
            </a:endParaRPr>
          </a:p>
          <a:p>
            <a:pPr algn="r" eaLnBrk="1" hangingPunct="1">
              <a:spcBef>
                <a:spcPct val="20000"/>
              </a:spcBef>
              <a:buClr>
                <a:srgbClr val="B4D100"/>
              </a:buClr>
              <a:buSzPct val="80000"/>
            </a:pPr>
            <a:r>
              <a:rPr lang="en-US" sz="1800" dirty="0" smtClean="0">
                <a:solidFill>
                  <a:schemeClr val="bg1"/>
                </a:solidFill>
                <a:latin typeface="Calibri" panose="020F0502020204030204" pitchFamily="34" charset="0"/>
                <a:cs typeface="Calibri" panose="020F0502020204030204" pitchFamily="34" charset="0"/>
              </a:rPr>
              <a:t>Final GN3plus </a:t>
            </a:r>
            <a:r>
              <a:rPr lang="en-US" sz="1800" dirty="0">
                <a:solidFill>
                  <a:schemeClr val="bg1"/>
                </a:solidFill>
                <a:latin typeface="Calibri" panose="020F0502020204030204" pitchFamily="34" charset="0"/>
                <a:cs typeface="Calibri" panose="020F0502020204030204" pitchFamily="34" charset="0"/>
              </a:rPr>
              <a:t>EC Review</a:t>
            </a:r>
          </a:p>
          <a:p>
            <a:pPr algn="r">
              <a:spcBef>
                <a:spcPct val="20000"/>
              </a:spcBef>
              <a:buClr>
                <a:srgbClr val="B4D100"/>
              </a:buClr>
              <a:buSzPct val="80000"/>
            </a:pPr>
            <a:r>
              <a:rPr lang="en-GB" sz="1800" dirty="0">
                <a:solidFill>
                  <a:schemeClr val="bg1"/>
                </a:solidFill>
                <a:latin typeface="Calibri" panose="020F0502020204030204" pitchFamily="34" charset="0"/>
                <a:cs typeface="Calibri" panose="020F0502020204030204" pitchFamily="34" charset="0"/>
              </a:rPr>
              <a:t>30 June to 2 July 2015</a:t>
            </a:r>
          </a:p>
          <a:p>
            <a:pPr algn="r" eaLnBrk="1" hangingPunct="1">
              <a:spcBef>
                <a:spcPct val="20000"/>
              </a:spcBef>
              <a:buClr>
                <a:srgbClr val="B4D100"/>
              </a:buClr>
              <a:buSzPct val="80000"/>
            </a:pPr>
            <a:r>
              <a:rPr lang="en-US" sz="1800" dirty="0" smtClean="0">
                <a:solidFill>
                  <a:schemeClr val="bg1"/>
                </a:solidFill>
                <a:latin typeface="Calibri" panose="020F0502020204030204" pitchFamily="34" charset="0"/>
                <a:cs typeface="Calibri" panose="020F0502020204030204" pitchFamily="34" charset="0"/>
              </a:rPr>
              <a:t>Brussels</a:t>
            </a:r>
            <a:endParaRPr lang="en-US" sz="1800" dirty="0">
              <a:solidFill>
                <a:schemeClr val="bg1"/>
              </a:solidFill>
              <a:latin typeface="Calibri" panose="020F0502020204030204" pitchFamily="34" charset="0"/>
              <a:cs typeface="Calibri" panose="020F0502020204030204" pitchFamily="34" charset="0"/>
            </a:endParaRPr>
          </a:p>
          <a:p>
            <a:pPr algn="r" eaLnBrk="1" hangingPunct="1">
              <a:spcBef>
                <a:spcPct val="20000"/>
              </a:spcBef>
              <a:buClr>
                <a:srgbClr val="B4D100"/>
              </a:buClr>
              <a:buSzPct val="80000"/>
            </a:pPr>
            <a:endParaRPr lang="en-US" sz="1800" dirty="0">
              <a:solidFill>
                <a:schemeClr val="bg1"/>
              </a:solidFill>
              <a:latin typeface="Arial" charset="0"/>
            </a:endParaRPr>
          </a:p>
        </p:txBody>
      </p:sp>
      <p:sp>
        <p:nvSpPr>
          <p:cNvPr id="13" name="Text Placeholder 2"/>
          <p:cNvSpPr>
            <a:spLocks noGrp="1"/>
          </p:cNvSpPr>
          <p:nvPr>
            <p:ph idx="1" hasCustomPrompt="1"/>
          </p:nvPr>
        </p:nvSpPr>
        <p:spPr>
          <a:xfrm>
            <a:off x="840188" y="2826132"/>
            <a:ext cx="4090851" cy="2101948"/>
          </a:xfrm>
          <a:prstGeom prst="rect">
            <a:avLst/>
          </a:prstGeom>
        </p:spPr>
        <p:txBody>
          <a:bodyPr vert="horz" lIns="91440" tIns="45720" rIns="91440" bIns="45720" rtlCol="0">
            <a:normAutofit/>
          </a:bodyPr>
          <a:lstStyle>
            <a:lvl1pPr marL="0" indent="0">
              <a:buFontTx/>
              <a:buNone/>
              <a:defRPr sz="2600" b="1">
                <a:solidFill>
                  <a:srgbClr val="FFFF00"/>
                </a:solidFill>
                <a:latin typeface="Calibri" panose="020F0502020204030204" pitchFamily="34" charset="0"/>
                <a:cs typeface="Calibri" panose="020F0502020204030204" pitchFamily="34" charset="0"/>
              </a:defRPr>
            </a:lvl1pPr>
            <a:lvl2pPr marL="0" indent="0">
              <a:buFontTx/>
              <a:buNone/>
              <a:defRPr sz="2600">
                <a:solidFill>
                  <a:schemeClr val="bg1"/>
                </a:solidFill>
                <a:latin typeface="Calibri" panose="020F0502020204030204" pitchFamily="34" charset="0"/>
                <a:cs typeface="Calibri" panose="020F0502020204030204" pitchFamily="34" charset="0"/>
              </a:defRPr>
            </a:lvl2pPr>
            <a:lvl3pPr marL="914400" indent="0">
              <a:buFontTx/>
              <a:buNone/>
              <a:defRPr>
                <a:solidFill>
                  <a:schemeClr val="bg1"/>
                </a:solidFill>
              </a:defRPr>
            </a:lvl3pPr>
            <a:lvl4pPr marL="1371600" indent="0">
              <a:buFontTx/>
              <a:buNone/>
              <a:defRPr>
                <a:solidFill>
                  <a:schemeClr val="bg1"/>
                </a:solidFill>
              </a:defRPr>
            </a:lvl4pPr>
          </a:lstStyle>
          <a:p>
            <a:pPr lvl="0"/>
            <a:r>
              <a:rPr lang="en-US" dirty="0" smtClean="0"/>
              <a:t>Click to edit Master text </a:t>
            </a:r>
          </a:p>
          <a:p>
            <a:pPr lvl="1"/>
            <a:r>
              <a:rPr lang="en-US" dirty="0" smtClean="0"/>
              <a:t>Second level</a:t>
            </a:r>
          </a:p>
        </p:txBody>
      </p:sp>
      <p:sp>
        <p:nvSpPr>
          <p:cNvPr id="20" name="Text Placeholder 2"/>
          <p:cNvSpPr>
            <a:spLocks noGrp="1"/>
          </p:cNvSpPr>
          <p:nvPr>
            <p:ph idx="10" hasCustomPrompt="1"/>
          </p:nvPr>
        </p:nvSpPr>
        <p:spPr>
          <a:xfrm>
            <a:off x="840188" y="5429907"/>
            <a:ext cx="4090851" cy="483213"/>
          </a:xfrm>
          <a:prstGeom prst="rect">
            <a:avLst/>
          </a:prstGeom>
        </p:spPr>
        <p:txBody>
          <a:bodyPr vert="horz" lIns="91440" tIns="45720" rIns="91440" bIns="45720" rtlCol="0">
            <a:normAutofit/>
          </a:bodyPr>
          <a:lstStyle>
            <a:lvl1pPr marL="0" indent="0">
              <a:buFontTx/>
              <a:buNone/>
              <a:defRPr sz="1800" b="0">
                <a:solidFill>
                  <a:schemeClr val="bg1"/>
                </a:solidFill>
                <a:latin typeface="Calibri" panose="020F0502020204030204" pitchFamily="34" charset="0"/>
                <a:cs typeface="Calibri" panose="020F0502020204030204" pitchFamily="34" charset="0"/>
              </a:defRPr>
            </a:lvl1pPr>
            <a:lvl2pPr marL="0" indent="0">
              <a:buFontTx/>
              <a:buNone/>
              <a:defRPr sz="2600">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stStyle>
          <a:p>
            <a:pPr lvl="0"/>
            <a:r>
              <a:rPr lang="en-US" dirty="0" smtClean="0"/>
              <a:t>Click to edit Master text </a:t>
            </a:r>
          </a:p>
        </p:txBody>
      </p:sp>
    </p:spTree>
    <p:extLst>
      <p:ext uri="{BB962C8B-B14F-4D97-AF65-F5344CB8AC3E}">
        <p14:creationId xmlns:p14="http://schemas.microsoft.com/office/powerpoint/2010/main" val="22092846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sp>
        <p:nvSpPr>
          <p:cNvPr id="27" name="Rectangle 26"/>
          <p:cNvSpPr/>
          <p:nvPr userDrawn="1"/>
        </p:nvSpPr>
        <p:spPr>
          <a:xfrm>
            <a:off x="273887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Challenges</a:t>
            </a:r>
            <a:endParaRPr lang="en-GB" sz="1200" b="1" dirty="0">
              <a:solidFill>
                <a:srgbClr val="FFFF00"/>
              </a:solidFill>
            </a:endParaRPr>
          </a:p>
        </p:txBody>
      </p:sp>
      <p:sp>
        <p:nvSpPr>
          <p:cNvPr id="28" name="Content Placeholder 2"/>
          <p:cNvSpPr>
            <a:spLocks noGrp="1"/>
          </p:cNvSpPr>
          <p:nvPr>
            <p:ph idx="1"/>
          </p:nvPr>
        </p:nvSpPr>
        <p:spPr>
          <a:xfrm>
            <a:off x="452248" y="1503151"/>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60698" y="233234"/>
            <a:ext cx="9440948" cy="968549"/>
          </a:xfrm>
          <a:prstGeom prst="rect">
            <a:avLst/>
          </a:prstGeom>
        </p:spPr>
        <p:txBody>
          <a:bodyPr/>
          <a:lstStyle/>
          <a:p>
            <a:r>
              <a:rPr lang="en-US" smtClean="0"/>
              <a:t>Click to edit Master title style</a:t>
            </a:r>
            <a:endParaRPr lang="en-GB"/>
          </a:p>
        </p:txBody>
      </p:sp>
      <p:sp>
        <p:nvSpPr>
          <p:cNvPr id="11"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Tree>
    <p:extLst>
      <p:ext uri="{BB962C8B-B14F-4D97-AF65-F5344CB8AC3E}">
        <p14:creationId xmlns:p14="http://schemas.microsoft.com/office/powerpoint/2010/main" val="311921281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hallenges">
    <p:spTree>
      <p:nvGrpSpPr>
        <p:cNvPr id="1" name=""/>
        <p:cNvGrpSpPr/>
        <p:nvPr/>
      </p:nvGrpSpPr>
      <p:grpSpPr>
        <a:xfrm>
          <a:off x="0" y="0"/>
          <a:ext cx="0" cy="0"/>
          <a:chOff x="0" y="0"/>
          <a:chExt cx="0" cy="0"/>
        </a:xfrm>
      </p:grpSpPr>
      <p:sp>
        <p:nvSpPr>
          <p:cNvPr id="27" name="Rectangle 26"/>
          <p:cNvSpPr/>
          <p:nvPr userDrawn="1"/>
        </p:nvSpPr>
        <p:spPr>
          <a:xfrm>
            <a:off x="273887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T1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T1 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T1 Challenges</a:t>
            </a:r>
            <a:endParaRPr lang="en-GB" sz="1200" b="1" dirty="0">
              <a:solidFill>
                <a:srgbClr val="FFFF00"/>
              </a:solidFill>
            </a:endParaRPr>
          </a:p>
        </p:txBody>
      </p:sp>
      <p:sp>
        <p:nvSpPr>
          <p:cNvPr id="28" name="Content Placeholder 2"/>
          <p:cNvSpPr>
            <a:spLocks noGrp="1"/>
          </p:cNvSpPr>
          <p:nvPr>
            <p:ph idx="1"/>
          </p:nvPr>
        </p:nvSpPr>
        <p:spPr>
          <a:xfrm>
            <a:off x="452248" y="1503151"/>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60698" y="233234"/>
            <a:ext cx="9440948" cy="968549"/>
          </a:xfrm>
          <a:prstGeom prst="rect">
            <a:avLst/>
          </a:prstGeom>
        </p:spPr>
        <p:txBody>
          <a:bodyPr/>
          <a:lstStyle/>
          <a:p>
            <a:r>
              <a:rPr lang="en-US" smtClean="0"/>
              <a:t>Click to edit Master title style</a:t>
            </a:r>
            <a:endParaRPr lang="en-GB"/>
          </a:p>
        </p:txBody>
      </p:sp>
      <p:sp>
        <p:nvSpPr>
          <p:cNvPr id="11"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Tree>
    <p:extLst>
      <p:ext uri="{BB962C8B-B14F-4D97-AF65-F5344CB8AC3E}">
        <p14:creationId xmlns:p14="http://schemas.microsoft.com/office/powerpoint/2010/main" val="35339173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Challenges">
    <p:spTree>
      <p:nvGrpSpPr>
        <p:cNvPr id="1" name=""/>
        <p:cNvGrpSpPr/>
        <p:nvPr/>
      </p:nvGrpSpPr>
      <p:grpSpPr>
        <a:xfrm>
          <a:off x="0" y="0"/>
          <a:ext cx="0" cy="0"/>
          <a:chOff x="0" y="0"/>
          <a:chExt cx="0" cy="0"/>
        </a:xfrm>
      </p:grpSpPr>
      <p:sp>
        <p:nvSpPr>
          <p:cNvPr id="27" name="Rectangle 26"/>
          <p:cNvSpPr/>
          <p:nvPr userDrawn="1"/>
        </p:nvSpPr>
        <p:spPr>
          <a:xfrm>
            <a:off x="273887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T2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T2 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T2 Challenges</a:t>
            </a:r>
            <a:endParaRPr lang="en-GB" sz="1200" b="1" dirty="0">
              <a:solidFill>
                <a:srgbClr val="FFFF00"/>
              </a:solidFill>
            </a:endParaRPr>
          </a:p>
        </p:txBody>
      </p:sp>
      <p:sp>
        <p:nvSpPr>
          <p:cNvPr id="28" name="Content Placeholder 2"/>
          <p:cNvSpPr>
            <a:spLocks noGrp="1"/>
          </p:cNvSpPr>
          <p:nvPr>
            <p:ph idx="1"/>
          </p:nvPr>
        </p:nvSpPr>
        <p:spPr>
          <a:xfrm>
            <a:off x="452248" y="1503151"/>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60698" y="233234"/>
            <a:ext cx="9440948" cy="968549"/>
          </a:xfrm>
          <a:prstGeom prst="rect">
            <a:avLst/>
          </a:prstGeom>
        </p:spPr>
        <p:txBody>
          <a:bodyPr/>
          <a:lstStyle/>
          <a:p>
            <a:r>
              <a:rPr lang="en-US" smtClean="0"/>
              <a:t>Click to edit Master title style</a:t>
            </a:r>
            <a:endParaRPr lang="en-GB"/>
          </a:p>
        </p:txBody>
      </p:sp>
      <p:sp>
        <p:nvSpPr>
          <p:cNvPr id="11"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Tree>
    <p:extLst>
      <p:ext uri="{BB962C8B-B14F-4D97-AF65-F5344CB8AC3E}">
        <p14:creationId xmlns:p14="http://schemas.microsoft.com/office/powerpoint/2010/main" val="367375269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hallenges">
    <p:spTree>
      <p:nvGrpSpPr>
        <p:cNvPr id="1" name=""/>
        <p:cNvGrpSpPr/>
        <p:nvPr/>
      </p:nvGrpSpPr>
      <p:grpSpPr>
        <a:xfrm>
          <a:off x="0" y="0"/>
          <a:ext cx="0" cy="0"/>
          <a:chOff x="0" y="0"/>
          <a:chExt cx="0" cy="0"/>
        </a:xfrm>
      </p:grpSpPr>
      <p:sp>
        <p:nvSpPr>
          <p:cNvPr id="27" name="Rectangle 26"/>
          <p:cNvSpPr/>
          <p:nvPr userDrawn="1"/>
        </p:nvSpPr>
        <p:spPr>
          <a:xfrm>
            <a:off x="273887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T3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T3 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T3 Challenges</a:t>
            </a:r>
            <a:endParaRPr lang="en-GB" sz="1200" b="1" dirty="0">
              <a:solidFill>
                <a:srgbClr val="FFFF00"/>
              </a:solidFill>
            </a:endParaRPr>
          </a:p>
        </p:txBody>
      </p:sp>
      <p:sp>
        <p:nvSpPr>
          <p:cNvPr id="28" name="Content Placeholder 2"/>
          <p:cNvSpPr>
            <a:spLocks noGrp="1"/>
          </p:cNvSpPr>
          <p:nvPr>
            <p:ph idx="1"/>
          </p:nvPr>
        </p:nvSpPr>
        <p:spPr>
          <a:xfrm>
            <a:off x="452248" y="1503151"/>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60698" y="233234"/>
            <a:ext cx="9440948" cy="968549"/>
          </a:xfrm>
          <a:prstGeom prst="rect">
            <a:avLst/>
          </a:prstGeom>
        </p:spPr>
        <p:txBody>
          <a:bodyPr/>
          <a:lstStyle/>
          <a:p>
            <a:r>
              <a:rPr lang="en-US" smtClean="0"/>
              <a:t>Click to edit Master title style</a:t>
            </a:r>
            <a:endParaRPr lang="en-GB"/>
          </a:p>
        </p:txBody>
      </p:sp>
      <p:sp>
        <p:nvSpPr>
          <p:cNvPr id="11"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Tree>
    <p:extLst>
      <p:ext uri="{BB962C8B-B14F-4D97-AF65-F5344CB8AC3E}">
        <p14:creationId xmlns:p14="http://schemas.microsoft.com/office/powerpoint/2010/main" val="3044723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Challenges">
    <p:spTree>
      <p:nvGrpSpPr>
        <p:cNvPr id="1" name=""/>
        <p:cNvGrpSpPr/>
        <p:nvPr/>
      </p:nvGrpSpPr>
      <p:grpSpPr>
        <a:xfrm>
          <a:off x="0" y="0"/>
          <a:ext cx="0" cy="0"/>
          <a:chOff x="0" y="0"/>
          <a:chExt cx="0" cy="0"/>
        </a:xfrm>
      </p:grpSpPr>
      <p:sp>
        <p:nvSpPr>
          <p:cNvPr id="27" name="Rectangle 26"/>
          <p:cNvSpPr/>
          <p:nvPr userDrawn="1"/>
        </p:nvSpPr>
        <p:spPr>
          <a:xfrm>
            <a:off x="273887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T4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T4 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T4 Challenges</a:t>
            </a:r>
            <a:endParaRPr lang="en-GB" sz="1200" b="1" dirty="0">
              <a:solidFill>
                <a:srgbClr val="FFFF00"/>
              </a:solidFill>
            </a:endParaRPr>
          </a:p>
        </p:txBody>
      </p:sp>
      <p:sp>
        <p:nvSpPr>
          <p:cNvPr id="28" name="Content Placeholder 2"/>
          <p:cNvSpPr>
            <a:spLocks noGrp="1"/>
          </p:cNvSpPr>
          <p:nvPr>
            <p:ph idx="1"/>
          </p:nvPr>
        </p:nvSpPr>
        <p:spPr>
          <a:xfrm>
            <a:off x="452248" y="1503151"/>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60698" y="233234"/>
            <a:ext cx="9440948" cy="968549"/>
          </a:xfrm>
          <a:prstGeom prst="rect">
            <a:avLst/>
          </a:prstGeom>
        </p:spPr>
        <p:txBody>
          <a:bodyPr/>
          <a:lstStyle/>
          <a:p>
            <a:r>
              <a:rPr lang="en-US" smtClean="0"/>
              <a:t>Click to edit Master title style</a:t>
            </a:r>
            <a:endParaRPr lang="en-GB"/>
          </a:p>
        </p:txBody>
      </p:sp>
      <p:sp>
        <p:nvSpPr>
          <p:cNvPr id="11"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Tree>
    <p:extLst>
      <p:ext uri="{BB962C8B-B14F-4D97-AF65-F5344CB8AC3E}">
        <p14:creationId xmlns:p14="http://schemas.microsoft.com/office/powerpoint/2010/main" val="200862540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Challenges">
    <p:spTree>
      <p:nvGrpSpPr>
        <p:cNvPr id="1" name=""/>
        <p:cNvGrpSpPr/>
        <p:nvPr/>
      </p:nvGrpSpPr>
      <p:grpSpPr>
        <a:xfrm>
          <a:off x="0" y="0"/>
          <a:ext cx="0" cy="0"/>
          <a:chOff x="0" y="0"/>
          <a:chExt cx="0" cy="0"/>
        </a:xfrm>
      </p:grpSpPr>
      <p:sp>
        <p:nvSpPr>
          <p:cNvPr id="27" name="Rectangle 26"/>
          <p:cNvSpPr/>
          <p:nvPr userDrawn="1"/>
        </p:nvSpPr>
        <p:spPr>
          <a:xfrm>
            <a:off x="273887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T5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T5 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T5 Challenges</a:t>
            </a:r>
            <a:endParaRPr lang="en-GB" sz="1200" b="1" dirty="0">
              <a:solidFill>
                <a:srgbClr val="FFFF00"/>
              </a:solidFill>
            </a:endParaRPr>
          </a:p>
        </p:txBody>
      </p:sp>
      <p:sp>
        <p:nvSpPr>
          <p:cNvPr id="28" name="Content Placeholder 2"/>
          <p:cNvSpPr>
            <a:spLocks noGrp="1"/>
          </p:cNvSpPr>
          <p:nvPr>
            <p:ph idx="1"/>
          </p:nvPr>
        </p:nvSpPr>
        <p:spPr>
          <a:xfrm>
            <a:off x="452248" y="1503151"/>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60698" y="233234"/>
            <a:ext cx="9440948" cy="968549"/>
          </a:xfrm>
          <a:prstGeom prst="rect">
            <a:avLst/>
          </a:prstGeom>
        </p:spPr>
        <p:txBody>
          <a:bodyPr/>
          <a:lstStyle/>
          <a:p>
            <a:r>
              <a:rPr lang="en-US" smtClean="0"/>
              <a:t>Click to edit Master title style</a:t>
            </a:r>
            <a:endParaRPr lang="en-GB"/>
          </a:p>
        </p:txBody>
      </p:sp>
      <p:sp>
        <p:nvSpPr>
          <p:cNvPr id="11"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Tree>
    <p:extLst>
      <p:ext uri="{BB962C8B-B14F-4D97-AF65-F5344CB8AC3E}">
        <p14:creationId xmlns:p14="http://schemas.microsoft.com/office/powerpoint/2010/main" val="77285872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Challenges">
    <p:spTree>
      <p:nvGrpSpPr>
        <p:cNvPr id="1" name=""/>
        <p:cNvGrpSpPr/>
        <p:nvPr/>
      </p:nvGrpSpPr>
      <p:grpSpPr>
        <a:xfrm>
          <a:off x="0" y="0"/>
          <a:ext cx="0" cy="0"/>
          <a:chOff x="0" y="0"/>
          <a:chExt cx="0" cy="0"/>
        </a:xfrm>
      </p:grpSpPr>
      <p:sp>
        <p:nvSpPr>
          <p:cNvPr id="27" name="Rectangle 26"/>
          <p:cNvSpPr/>
          <p:nvPr userDrawn="1"/>
        </p:nvSpPr>
        <p:spPr>
          <a:xfrm>
            <a:off x="273887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T6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T6 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T6 Challenges</a:t>
            </a:r>
            <a:endParaRPr lang="en-GB" sz="1200" b="1" dirty="0">
              <a:solidFill>
                <a:srgbClr val="FFFF00"/>
              </a:solidFill>
            </a:endParaRPr>
          </a:p>
        </p:txBody>
      </p:sp>
      <p:sp>
        <p:nvSpPr>
          <p:cNvPr id="28" name="Content Placeholder 2"/>
          <p:cNvSpPr>
            <a:spLocks noGrp="1"/>
          </p:cNvSpPr>
          <p:nvPr>
            <p:ph idx="1"/>
          </p:nvPr>
        </p:nvSpPr>
        <p:spPr>
          <a:xfrm>
            <a:off x="452248" y="1503151"/>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60698" y="233234"/>
            <a:ext cx="9440948" cy="968549"/>
          </a:xfrm>
          <a:prstGeom prst="rect">
            <a:avLst/>
          </a:prstGeom>
        </p:spPr>
        <p:txBody>
          <a:bodyPr/>
          <a:lstStyle/>
          <a:p>
            <a:r>
              <a:rPr lang="en-US" smtClean="0"/>
              <a:t>Click to edit Master title style</a:t>
            </a:r>
            <a:endParaRPr lang="en-GB"/>
          </a:p>
        </p:txBody>
      </p:sp>
      <p:sp>
        <p:nvSpPr>
          <p:cNvPr id="11"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Tree>
    <p:extLst>
      <p:ext uri="{BB962C8B-B14F-4D97-AF65-F5344CB8AC3E}">
        <p14:creationId xmlns:p14="http://schemas.microsoft.com/office/powerpoint/2010/main" val="197754951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chievements">
    <p:spTree>
      <p:nvGrpSpPr>
        <p:cNvPr id="1" name=""/>
        <p:cNvGrpSpPr/>
        <p:nvPr/>
      </p:nvGrpSpPr>
      <p:grpSpPr>
        <a:xfrm>
          <a:off x="0" y="0"/>
          <a:ext cx="0" cy="0"/>
          <a:chOff x="0" y="0"/>
          <a:chExt cx="0" cy="0"/>
        </a:xfrm>
      </p:grpSpPr>
      <p:sp>
        <p:nvSpPr>
          <p:cNvPr id="27" name="Rectangle 26"/>
          <p:cNvSpPr/>
          <p:nvPr userDrawn="1"/>
        </p:nvSpPr>
        <p:spPr>
          <a:xfrm>
            <a:off x="4994397"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Achievements</a:t>
            </a:r>
            <a:endParaRPr lang="en-GB" sz="1200" b="1" dirty="0">
              <a:solidFill>
                <a:srgbClr val="FFFF00"/>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Challenges</a:t>
            </a:r>
            <a:endParaRPr lang="en-GB" sz="1200" b="0" dirty="0">
              <a:solidFill>
                <a:schemeClr val="bg1"/>
              </a:solidFill>
            </a:endParaRPr>
          </a:p>
        </p:txBody>
      </p:sp>
      <p:sp>
        <p:nvSpPr>
          <p:cNvPr id="28" name="Content Placeholder 2"/>
          <p:cNvSpPr>
            <a:spLocks noGrp="1"/>
          </p:cNvSpPr>
          <p:nvPr>
            <p:ph idx="1"/>
          </p:nvPr>
        </p:nvSpPr>
        <p:spPr>
          <a:xfrm>
            <a:off x="439738" y="1493931"/>
            <a:ext cx="1129506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5021" y="234494"/>
            <a:ext cx="9429208" cy="923746"/>
          </a:xfrm>
          <a:prstGeom prst="rect">
            <a:avLst/>
          </a:prstGeom>
        </p:spPr>
        <p:txBody>
          <a:bodyPr/>
          <a:lstStyle/>
          <a:p>
            <a:r>
              <a:rPr lang="en-US" smtClean="0"/>
              <a:t>Click to edit Master title style</a:t>
            </a:r>
            <a:endParaRPr lang="en-GB" dirty="0"/>
          </a:p>
        </p:txBody>
      </p:sp>
    </p:spTree>
    <p:extLst>
      <p:ext uri="{BB962C8B-B14F-4D97-AF65-F5344CB8AC3E}">
        <p14:creationId xmlns:p14="http://schemas.microsoft.com/office/powerpoint/2010/main" val="414791795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Achievements">
    <p:spTree>
      <p:nvGrpSpPr>
        <p:cNvPr id="1" name=""/>
        <p:cNvGrpSpPr/>
        <p:nvPr/>
      </p:nvGrpSpPr>
      <p:grpSpPr>
        <a:xfrm>
          <a:off x="0" y="0"/>
          <a:ext cx="0" cy="0"/>
          <a:chOff x="0" y="0"/>
          <a:chExt cx="0" cy="0"/>
        </a:xfrm>
      </p:grpSpPr>
      <p:sp>
        <p:nvSpPr>
          <p:cNvPr id="27" name="Rectangle 26"/>
          <p:cNvSpPr/>
          <p:nvPr userDrawn="1"/>
        </p:nvSpPr>
        <p:spPr>
          <a:xfrm>
            <a:off x="4994397"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T1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T1 Achievements</a:t>
            </a:r>
            <a:endParaRPr lang="en-GB" sz="1200" b="1" dirty="0">
              <a:solidFill>
                <a:srgbClr val="FFFF00"/>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T1 Challenges</a:t>
            </a:r>
            <a:endParaRPr lang="en-GB" sz="1200" b="0" dirty="0">
              <a:solidFill>
                <a:schemeClr val="bg1"/>
              </a:solidFill>
            </a:endParaRPr>
          </a:p>
        </p:txBody>
      </p:sp>
      <p:sp>
        <p:nvSpPr>
          <p:cNvPr id="28" name="Content Placeholder 2"/>
          <p:cNvSpPr>
            <a:spLocks noGrp="1"/>
          </p:cNvSpPr>
          <p:nvPr>
            <p:ph idx="1"/>
          </p:nvPr>
        </p:nvSpPr>
        <p:spPr>
          <a:xfrm>
            <a:off x="439738" y="1493931"/>
            <a:ext cx="1129506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5021" y="234494"/>
            <a:ext cx="9429208" cy="923746"/>
          </a:xfrm>
          <a:prstGeom prst="rect">
            <a:avLst/>
          </a:prstGeom>
        </p:spPr>
        <p:txBody>
          <a:bodyPr/>
          <a:lstStyle/>
          <a:p>
            <a:r>
              <a:rPr lang="en-US" smtClean="0"/>
              <a:t>Click to edit Master title style</a:t>
            </a:r>
            <a:endParaRPr lang="en-GB" dirty="0"/>
          </a:p>
        </p:txBody>
      </p:sp>
    </p:spTree>
    <p:extLst>
      <p:ext uri="{BB962C8B-B14F-4D97-AF65-F5344CB8AC3E}">
        <p14:creationId xmlns:p14="http://schemas.microsoft.com/office/powerpoint/2010/main" val="296521082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Achievements">
    <p:spTree>
      <p:nvGrpSpPr>
        <p:cNvPr id="1" name=""/>
        <p:cNvGrpSpPr/>
        <p:nvPr/>
      </p:nvGrpSpPr>
      <p:grpSpPr>
        <a:xfrm>
          <a:off x="0" y="0"/>
          <a:ext cx="0" cy="0"/>
          <a:chOff x="0" y="0"/>
          <a:chExt cx="0" cy="0"/>
        </a:xfrm>
      </p:grpSpPr>
      <p:sp>
        <p:nvSpPr>
          <p:cNvPr id="27" name="Rectangle 26"/>
          <p:cNvSpPr/>
          <p:nvPr userDrawn="1"/>
        </p:nvSpPr>
        <p:spPr>
          <a:xfrm>
            <a:off x="4994397"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T2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T2 Achievements</a:t>
            </a:r>
            <a:endParaRPr lang="en-GB" sz="1200" b="1" dirty="0">
              <a:solidFill>
                <a:srgbClr val="FFFF00"/>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T2 Challenges</a:t>
            </a:r>
            <a:endParaRPr lang="en-GB" sz="1200" b="0" dirty="0">
              <a:solidFill>
                <a:schemeClr val="bg1"/>
              </a:solidFill>
            </a:endParaRPr>
          </a:p>
        </p:txBody>
      </p:sp>
      <p:sp>
        <p:nvSpPr>
          <p:cNvPr id="28" name="Content Placeholder 2"/>
          <p:cNvSpPr>
            <a:spLocks noGrp="1"/>
          </p:cNvSpPr>
          <p:nvPr>
            <p:ph idx="1"/>
          </p:nvPr>
        </p:nvSpPr>
        <p:spPr>
          <a:xfrm>
            <a:off x="439738" y="1493931"/>
            <a:ext cx="1129506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5021" y="234494"/>
            <a:ext cx="9429208" cy="923746"/>
          </a:xfrm>
          <a:prstGeom prst="rect">
            <a:avLst/>
          </a:prstGeom>
        </p:spPr>
        <p:txBody>
          <a:bodyPr/>
          <a:lstStyle/>
          <a:p>
            <a:r>
              <a:rPr lang="en-US" smtClean="0"/>
              <a:t>Click to edit Master title style</a:t>
            </a:r>
            <a:endParaRPr lang="en-GB" dirty="0"/>
          </a:p>
        </p:txBody>
      </p:sp>
    </p:spTree>
    <p:extLst>
      <p:ext uri="{BB962C8B-B14F-4D97-AF65-F5344CB8AC3E}">
        <p14:creationId xmlns:p14="http://schemas.microsoft.com/office/powerpoint/2010/main" val="39927199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Footer">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022" y="1502908"/>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Title 1"/>
          <p:cNvSpPr>
            <a:spLocks noGrp="1"/>
          </p:cNvSpPr>
          <p:nvPr>
            <p:ph type="title" hasCustomPrompt="1"/>
          </p:nvPr>
        </p:nvSpPr>
        <p:spPr>
          <a:xfrm>
            <a:off x="455022" y="234498"/>
            <a:ext cx="10515600" cy="1036954"/>
          </a:xfrm>
          <a:prstGeom prst="rect">
            <a:avLst/>
          </a:prstGeom>
        </p:spPr>
        <p:txBody>
          <a:bodyPr/>
          <a:lstStyle>
            <a:lvl1pPr>
              <a:defRPr baseline="0"/>
            </a:lvl1pPr>
          </a:lstStyle>
          <a:p>
            <a:r>
              <a:rPr lang="en-US" dirty="0" smtClean="0"/>
              <a:t>Click to edit Master title style</a:t>
            </a:r>
            <a:br>
              <a:rPr lang="en-US" dirty="0" smtClean="0"/>
            </a:br>
            <a:r>
              <a:rPr lang="en-US" dirty="0" smtClean="0"/>
              <a:t>A second line can also be used for subtitles</a:t>
            </a:r>
            <a:endParaRPr lang="en-GB" dirty="0"/>
          </a:p>
        </p:txBody>
      </p:sp>
      <p:sp>
        <p:nvSpPr>
          <p:cNvPr id="5"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Tree>
    <p:extLst>
      <p:ext uri="{BB962C8B-B14F-4D97-AF65-F5344CB8AC3E}">
        <p14:creationId xmlns:p14="http://schemas.microsoft.com/office/powerpoint/2010/main" val="34104856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Achievements">
    <p:spTree>
      <p:nvGrpSpPr>
        <p:cNvPr id="1" name=""/>
        <p:cNvGrpSpPr/>
        <p:nvPr/>
      </p:nvGrpSpPr>
      <p:grpSpPr>
        <a:xfrm>
          <a:off x="0" y="0"/>
          <a:ext cx="0" cy="0"/>
          <a:chOff x="0" y="0"/>
          <a:chExt cx="0" cy="0"/>
        </a:xfrm>
      </p:grpSpPr>
      <p:sp>
        <p:nvSpPr>
          <p:cNvPr id="27" name="Rectangle 26"/>
          <p:cNvSpPr/>
          <p:nvPr userDrawn="1"/>
        </p:nvSpPr>
        <p:spPr>
          <a:xfrm>
            <a:off x="4994397"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31390"/>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T3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T3 Achievements</a:t>
            </a:r>
            <a:endParaRPr lang="en-GB" sz="1200" b="1" dirty="0">
              <a:solidFill>
                <a:srgbClr val="FFFF00"/>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T3 Challenges</a:t>
            </a:r>
            <a:endParaRPr lang="en-GB" sz="1200" b="0" dirty="0">
              <a:solidFill>
                <a:schemeClr val="bg1"/>
              </a:solidFill>
            </a:endParaRPr>
          </a:p>
        </p:txBody>
      </p:sp>
      <p:sp>
        <p:nvSpPr>
          <p:cNvPr id="28" name="Content Placeholder 2"/>
          <p:cNvSpPr>
            <a:spLocks noGrp="1"/>
          </p:cNvSpPr>
          <p:nvPr>
            <p:ph idx="1"/>
          </p:nvPr>
        </p:nvSpPr>
        <p:spPr>
          <a:xfrm>
            <a:off x="439738" y="1493931"/>
            <a:ext cx="1129506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5021" y="234494"/>
            <a:ext cx="9429208" cy="923746"/>
          </a:xfrm>
          <a:prstGeom prst="rect">
            <a:avLst/>
          </a:prstGeom>
        </p:spPr>
        <p:txBody>
          <a:bodyPr/>
          <a:lstStyle/>
          <a:p>
            <a:r>
              <a:rPr lang="en-US" smtClean="0"/>
              <a:t>Click to edit Master title style</a:t>
            </a:r>
            <a:endParaRPr lang="en-GB" dirty="0"/>
          </a:p>
        </p:txBody>
      </p:sp>
    </p:spTree>
    <p:extLst>
      <p:ext uri="{BB962C8B-B14F-4D97-AF65-F5344CB8AC3E}">
        <p14:creationId xmlns:p14="http://schemas.microsoft.com/office/powerpoint/2010/main" val="195267525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Achievements">
    <p:spTree>
      <p:nvGrpSpPr>
        <p:cNvPr id="1" name=""/>
        <p:cNvGrpSpPr/>
        <p:nvPr/>
      </p:nvGrpSpPr>
      <p:grpSpPr>
        <a:xfrm>
          <a:off x="0" y="0"/>
          <a:ext cx="0" cy="0"/>
          <a:chOff x="0" y="0"/>
          <a:chExt cx="0" cy="0"/>
        </a:xfrm>
      </p:grpSpPr>
      <p:sp>
        <p:nvSpPr>
          <p:cNvPr id="27" name="Rectangle 26"/>
          <p:cNvSpPr/>
          <p:nvPr userDrawn="1"/>
        </p:nvSpPr>
        <p:spPr>
          <a:xfrm>
            <a:off x="4994397"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T4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T4 Achievements</a:t>
            </a:r>
            <a:endParaRPr lang="en-GB" sz="1200" b="1" dirty="0">
              <a:solidFill>
                <a:srgbClr val="FFFF00"/>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T4 Challenges</a:t>
            </a:r>
            <a:endParaRPr lang="en-GB" sz="1200" b="0" dirty="0">
              <a:solidFill>
                <a:schemeClr val="bg1"/>
              </a:solidFill>
            </a:endParaRPr>
          </a:p>
        </p:txBody>
      </p:sp>
      <p:sp>
        <p:nvSpPr>
          <p:cNvPr id="28" name="Content Placeholder 2"/>
          <p:cNvSpPr>
            <a:spLocks noGrp="1"/>
          </p:cNvSpPr>
          <p:nvPr>
            <p:ph idx="1"/>
          </p:nvPr>
        </p:nvSpPr>
        <p:spPr>
          <a:xfrm>
            <a:off x="439738" y="1493931"/>
            <a:ext cx="1129506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5021" y="234494"/>
            <a:ext cx="9429208" cy="923746"/>
          </a:xfrm>
          <a:prstGeom prst="rect">
            <a:avLst/>
          </a:prstGeom>
        </p:spPr>
        <p:txBody>
          <a:bodyPr/>
          <a:lstStyle/>
          <a:p>
            <a:r>
              <a:rPr lang="en-US" smtClean="0"/>
              <a:t>Click to edit Master title style</a:t>
            </a:r>
            <a:endParaRPr lang="en-GB" dirty="0"/>
          </a:p>
        </p:txBody>
      </p:sp>
    </p:spTree>
    <p:extLst>
      <p:ext uri="{BB962C8B-B14F-4D97-AF65-F5344CB8AC3E}">
        <p14:creationId xmlns:p14="http://schemas.microsoft.com/office/powerpoint/2010/main" val="381430626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Achievements">
    <p:spTree>
      <p:nvGrpSpPr>
        <p:cNvPr id="1" name=""/>
        <p:cNvGrpSpPr/>
        <p:nvPr/>
      </p:nvGrpSpPr>
      <p:grpSpPr>
        <a:xfrm>
          <a:off x="0" y="0"/>
          <a:ext cx="0" cy="0"/>
          <a:chOff x="0" y="0"/>
          <a:chExt cx="0" cy="0"/>
        </a:xfrm>
      </p:grpSpPr>
      <p:sp>
        <p:nvSpPr>
          <p:cNvPr id="27" name="Rectangle 26"/>
          <p:cNvSpPr/>
          <p:nvPr userDrawn="1"/>
        </p:nvSpPr>
        <p:spPr>
          <a:xfrm>
            <a:off x="4994397"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T5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T5 Achievements</a:t>
            </a:r>
            <a:endParaRPr lang="en-GB" sz="1200" b="1" dirty="0">
              <a:solidFill>
                <a:srgbClr val="FFFF00"/>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T5 Challenges</a:t>
            </a:r>
            <a:endParaRPr lang="en-GB" sz="1200" b="0" dirty="0">
              <a:solidFill>
                <a:schemeClr val="bg1"/>
              </a:solidFill>
            </a:endParaRPr>
          </a:p>
        </p:txBody>
      </p:sp>
      <p:sp>
        <p:nvSpPr>
          <p:cNvPr id="28" name="Content Placeholder 2"/>
          <p:cNvSpPr>
            <a:spLocks noGrp="1"/>
          </p:cNvSpPr>
          <p:nvPr>
            <p:ph idx="1"/>
          </p:nvPr>
        </p:nvSpPr>
        <p:spPr>
          <a:xfrm>
            <a:off x="439738" y="1493931"/>
            <a:ext cx="1129506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5021" y="234494"/>
            <a:ext cx="9429208" cy="923746"/>
          </a:xfrm>
          <a:prstGeom prst="rect">
            <a:avLst/>
          </a:prstGeom>
        </p:spPr>
        <p:txBody>
          <a:bodyPr/>
          <a:lstStyle/>
          <a:p>
            <a:r>
              <a:rPr lang="en-US" smtClean="0"/>
              <a:t>Click to edit Master title style</a:t>
            </a:r>
            <a:endParaRPr lang="en-GB" dirty="0"/>
          </a:p>
        </p:txBody>
      </p:sp>
    </p:spTree>
    <p:extLst>
      <p:ext uri="{BB962C8B-B14F-4D97-AF65-F5344CB8AC3E}">
        <p14:creationId xmlns:p14="http://schemas.microsoft.com/office/powerpoint/2010/main" val="41864835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Achievements">
    <p:spTree>
      <p:nvGrpSpPr>
        <p:cNvPr id="1" name=""/>
        <p:cNvGrpSpPr/>
        <p:nvPr/>
      </p:nvGrpSpPr>
      <p:grpSpPr>
        <a:xfrm>
          <a:off x="0" y="0"/>
          <a:ext cx="0" cy="0"/>
          <a:chOff x="0" y="0"/>
          <a:chExt cx="0" cy="0"/>
        </a:xfrm>
      </p:grpSpPr>
      <p:sp>
        <p:nvSpPr>
          <p:cNvPr id="27" name="Rectangle 26"/>
          <p:cNvSpPr/>
          <p:nvPr userDrawn="1"/>
        </p:nvSpPr>
        <p:spPr>
          <a:xfrm>
            <a:off x="4994397"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T6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T6 Achievements</a:t>
            </a:r>
            <a:endParaRPr lang="en-GB" sz="1200" b="1" dirty="0">
              <a:solidFill>
                <a:srgbClr val="FFFF00"/>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T6 Challenges</a:t>
            </a:r>
            <a:endParaRPr lang="en-GB" sz="1200" b="0" dirty="0">
              <a:solidFill>
                <a:schemeClr val="bg1"/>
              </a:solidFill>
            </a:endParaRPr>
          </a:p>
        </p:txBody>
      </p:sp>
      <p:sp>
        <p:nvSpPr>
          <p:cNvPr id="28" name="Content Placeholder 2"/>
          <p:cNvSpPr>
            <a:spLocks noGrp="1"/>
          </p:cNvSpPr>
          <p:nvPr>
            <p:ph idx="1"/>
          </p:nvPr>
        </p:nvSpPr>
        <p:spPr>
          <a:xfrm>
            <a:off x="439738" y="1493931"/>
            <a:ext cx="1129506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5021" y="234494"/>
            <a:ext cx="9429208" cy="923746"/>
          </a:xfrm>
          <a:prstGeom prst="rect">
            <a:avLst/>
          </a:prstGeom>
        </p:spPr>
        <p:txBody>
          <a:bodyPr/>
          <a:lstStyle/>
          <a:p>
            <a:r>
              <a:rPr lang="en-US" smtClean="0"/>
              <a:t>Click to edit Master title style</a:t>
            </a:r>
            <a:endParaRPr lang="en-GB" dirty="0"/>
          </a:p>
        </p:txBody>
      </p:sp>
    </p:spTree>
    <p:extLst>
      <p:ext uri="{BB962C8B-B14F-4D97-AF65-F5344CB8AC3E}">
        <p14:creationId xmlns:p14="http://schemas.microsoft.com/office/powerpoint/2010/main" val="11231448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clusions">
    <p:spTree>
      <p:nvGrpSpPr>
        <p:cNvPr id="1" name=""/>
        <p:cNvGrpSpPr/>
        <p:nvPr/>
      </p:nvGrpSpPr>
      <p:grpSpPr>
        <a:xfrm>
          <a:off x="0" y="0"/>
          <a:ext cx="0" cy="0"/>
          <a:chOff x="0" y="0"/>
          <a:chExt cx="0" cy="0"/>
        </a:xfrm>
      </p:grpSpPr>
      <p:sp>
        <p:nvSpPr>
          <p:cNvPr id="27" name="Rectangle 26"/>
          <p:cNvSpPr/>
          <p:nvPr userDrawn="1"/>
        </p:nvSpPr>
        <p:spPr>
          <a:xfrm>
            <a:off x="7249926"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FFFF00"/>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Challenges</a:t>
            </a:r>
            <a:endParaRPr lang="en-GB" sz="1200" b="0" dirty="0">
              <a:solidFill>
                <a:schemeClr val="bg1"/>
              </a:solidFill>
            </a:endParaRPr>
          </a:p>
        </p:txBody>
      </p:sp>
      <p:sp>
        <p:nvSpPr>
          <p:cNvPr id="28" name="Content Placeholder 2"/>
          <p:cNvSpPr>
            <a:spLocks noGrp="1"/>
          </p:cNvSpPr>
          <p:nvPr>
            <p:ph idx="1"/>
          </p:nvPr>
        </p:nvSpPr>
        <p:spPr>
          <a:xfrm>
            <a:off x="460698" y="1502899"/>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46356" y="242577"/>
            <a:ext cx="9528033" cy="834294"/>
          </a:xfrm>
          <a:prstGeom prst="rect">
            <a:avLst/>
          </a:prstGeom>
        </p:spPr>
        <p:txBody>
          <a:bodyPr/>
          <a:lstStyle/>
          <a:p>
            <a:r>
              <a:rPr lang="en-US" smtClean="0"/>
              <a:t>Click to edit Master title style</a:t>
            </a:r>
            <a:endParaRPr lang="en-GB"/>
          </a:p>
        </p:txBody>
      </p:sp>
      <p:sp>
        <p:nvSpPr>
          <p:cNvPr id="12"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Tree>
    <p:extLst>
      <p:ext uri="{BB962C8B-B14F-4D97-AF65-F5344CB8AC3E}">
        <p14:creationId xmlns:p14="http://schemas.microsoft.com/office/powerpoint/2010/main" val="727434254"/>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Achievements">
    <p:spTree>
      <p:nvGrpSpPr>
        <p:cNvPr id="1" name=""/>
        <p:cNvGrpSpPr/>
        <p:nvPr/>
      </p:nvGrpSpPr>
      <p:grpSpPr>
        <a:xfrm>
          <a:off x="0" y="0"/>
          <a:ext cx="0" cy="0"/>
          <a:chOff x="0" y="0"/>
          <a:chExt cx="0" cy="0"/>
        </a:xfrm>
      </p:grpSpPr>
      <p:sp>
        <p:nvSpPr>
          <p:cNvPr id="27" name="Rectangle 26"/>
          <p:cNvSpPr/>
          <p:nvPr userDrawn="1"/>
        </p:nvSpPr>
        <p:spPr>
          <a:xfrm>
            <a:off x="4994397"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T3 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T3 Achievements</a:t>
            </a:r>
            <a:endParaRPr lang="en-GB" sz="1200" b="1" dirty="0">
              <a:solidFill>
                <a:srgbClr val="FFFF00"/>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T3 Challenges</a:t>
            </a:r>
            <a:endParaRPr lang="en-GB" sz="1200" b="0" dirty="0">
              <a:solidFill>
                <a:schemeClr val="bg1"/>
              </a:solidFill>
            </a:endParaRPr>
          </a:p>
        </p:txBody>
      </p:sp>
      <p:sp>
        <p:nvSpPr>
          <p:cNvPr id="28" name="Content Placeholder 2"/>
          <p:cNvSpPr>
            <a:spLocks noGrp="1"/>
          </p:cNvSpPr>
          <p:nvPr>
            <p:ph idx="1"/>
          </p:nvPr>
        </p:nvSpPr>
        <p:spPr>
          <a:xfrm>
            <a:off x="439738" y="1493931"/>
            <a:ext cx="1129506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5021" y="234494"/>
            <a:ext cx="9429208" cy="923746"/>
          </a:xfrm>
          <a:prstGeom prst="rect">
            <a:avLst/>
          </a:prstGeom>
        </p:spPr>
        <p:txBody>
          <a:bodyPr/>
          <a:lstStyle/>
          <a:p>
            <a:r>
              <a:rPr lang="en-US" smtClean="0"/>
              <a:t>Click to edit Master title style</a:t>
            </a:r>
            <a:endParaRPr lang="en-GB" dirty="0"/>
          </a:p>
        </p:txBody>
      </p:sp>
    </p:spTree>
    <p:extLst>
      <p:ext uri="{BB962C8B-B14F-4D97-AF65-F5344CB8AC3E}">
        <p14:creationId xmlns:p14="http://schemas.microsoft.com/office/powerpoint/2010/main" val="81644622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3048"/>
            <a:ext cx="12197425" cy="6854952"/>
          </a:xfrm>
          <a:prstGeom prst="rect">
            <a:avLst/>
          </a:prstGeom>
        </p:spPr>
      </p:pic>
      <p:pic>
        <p:nvPicPr>
          <p:cNvPr id="12" name="Picture 11"/>
          <p:cNvPicPr>
            <a:picLocks noChangeAspect="1"/>
          </p:cNvPicPr>
          <p:nvPr userDrawn="1"/>
        </p:nvPicPr>
        <p:blipFill rotWithShape="1">
          <a:blip r:embed="rId3"/>
          <a:srcRect b="4348"/>
          <a:stretch/>
        </p:blipFill>
        <p:spPr>
          <a:xfrm>
            <a:off x="5488123" y="2669049"/>
            <a:ext cx="6521002" cy="4188951"/>
          </a:xfrm>
          <a:prstGeom prst="rect">
            <a:avLst/>
          </a:prstGeom>
        </p:spPr>
      </p:pic>
      <p:grpSp>
        <p:nvGrpSpPr>
          <p:cNvPr id="13" name="Group 12"/>
          <p:cNvGrpSpPr/>
          <p:nvPr userDrawn="1"/>
        </p:nvGrpSpPr>
        <p:grpSpPr>
          <a:xfrm>
            <a:off x="9544600" y="303736"/>
            <a:ext cx="2464525" cy="883389"/>
            <a:chOff x="9544600" y="165950"/>
            <a:chExt cx="2464525" cy="883389"/>
          </a:xfrm>
        </p:grpSpPr>
        <p:sp>
          <p:nvSpPr>
            <p:cNvPr id="14" name="Text Box 9"/>
            <p:cNvSpPr txBox="1">
              <a:spLocks noChangeArrowheads="1"/>
            </p:cNvSpPr>
            <p:nvPr/>
          </p:nvSpPr>
          <p:spPr bwMode="auto">
            <a:xfrm>
              <a:off x="9544600" y="836614"/>
              <a:ext cx="2464525"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2309" tIns="41154" rIns="82309" bIns="41154">
              <a:spAutoFit/>
            </a:bodyPr>
            <a:lstStyle>
              <a:lvl1pPr defTabSz="823913">
                <a:defRPr sz="2400">
                  <a:solidFill>
                    <a:schemeClr val="tx1"/>
                  </a:solidFill>
                  <a:latin typeface="Times" charset="0"/>
                  <a:ea typeface="MS PGothic" charset="0"/>
                  <a:cs typeface="MS PGothic" charset="0"/>
                </a:defRPr>
              </a:lvl1pPr>
              <a:lvl2pPr marL="742950" indent="-285750" defTabSz="823913">
                <a:defRPr sz="2400">
                  <a:solidFill>
                    <a:schemeClr val="tx1"/>
                  </a:solidFill>
                  <a:latin typeface="Times" charset="0"/>
                  <a:ea typeface="MS PGothic" charset="0"/>
                  <a:cs typeface="MS PGothic" charset="0"/>
                </a:defRPr>
              </a:lvl2pPr>
              <a:lvl3pPr marL="1143000" indent="-228600" defTabSz="823913">
                <a:defRPr sz="2400">
                  <a:solidFill>
                    <a:schemeClr val="tx1"/>
                  </a:solidFill>
                  <a:latin typeface="Times" charset="0"/>
                  <a:ea typeface="MS PGothic" charset="0"/>
                  <a:cs typeface="MS PGothic" charset="0"/>
                </a:defRPr>
              </a:lvl3pPr>
              <a:lvl4pPr marL="1600200" indent="-228600" defTabSz="823913">
                <a:defRPr sz="2400">
                  <a:solidFill>
                    <a:schemeClr val="tx1"/>
                  </a:solidFill>
                  <a:latin typeface="Times" charset="0"/>
                  <a:ea typeface="MS PGothic" charset="0"/>
                  <a:cs typeface="MS PGothic" charset="0"/>
                </a:defRPr>
              </a:lvl4pPr>
              <a:lvl5pPr marL="2057400" indent="-228600" defTabSz="823913">
                <a:defRPr sz="2400">
                  <a:solidFill>
                    <a:schemeClr val="tx1"/>
                  </a:solidFill>
                  <a:latin typeface="Times" charset="0"/>
                  <a:ea typeface="MS PGothic" charset="0"/>
                  <a:cs typeface="MS PGothic" charset="0"/>
                </a:defRPr>
              </a:lvl5pPr>
              <a:lvl6pPr marL="25146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spcBef>
                  <a:spcPct val="50000"/>
                </a:spcBef>
                <a:defRPr/>
              </a:pPr>
              <a:r>
                <a:rPr lang="en-GB" sz="800" dirty="0" smtClean="0">
                  <a:solidFill>
                    <a:schemeClr val="bg1"/>
                  </a:solidFill>
                  <a:latin typeface="Arial" charset="0"/>
                </a:rPr>
                <a:t>connect • communicate • collaborate</a:t>
              </a:r>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972416" y="165950"/>
              <a:ext cx="1630552" cy="644836"/>
            </a:xfrm>
            <a:prstGeom prst="rect">
              <a:avLst/>
            </a:prstGeom>
          </p:spPr>
        </p:pic>
      </p:grpSp>
      <p:grpSp>
        <p:nvGrpSpPr>
          <p:cNvPr id="16" name="Group 15"/>
          <p:cNvGrpSpPr/>
          <p:nvPr userDrawn="1"/>
        </p:nvGrpSpPr>
        <p:grpSpPr>
          <a:xfrm>
            <a:off x="1799834" y="1908929"/>
            <a:ext cx="6763508" cy="1739309"/>
            <a:chOff x="2115520" y="2583712"/>
            <a:chExt cx="6763508" cy="1739309"/>
          </a:xfrm>
        </p:grpSpPr>
        <p:sp>
          <p:nvSpPr>
            <p:cNvPr id="17" name="Title 3"/>
            <p:cNvSpPr txBox="1">
              <a:spLocks/>
            </p:cNvSpPr>
            <p:nvPr/>
          </p:nvSpPr>
          <p:spPr>
            <a:xfrm>
              <a:off x="2115520" y="2583712"/>
              <a:ext cx="4269412" cy="144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800" b="0" dirty="0" smtClean="0">
                  <a:solidFill>
                    <a:srgbClr val="CBDB2A"/>
                  </a:solidFill>
                </a:rPr>
                <a:t>Thank you and</a:t>
              </a:r>
              <a:endParaRPr lang="en-GB" sz="2800" b="0" dirty="0">
                <a:solidFill>
                  <a:srgbClr val="CBDB2A"/>
                </a:solidFill>
              </a:endParaRPr>
            </a:p>
          </p:txBody>
        </p:sp>
        <p:sp>
          <p:nvSpPr>
            <p:cNvPr id="18" name="Title 3"/>
            <p:cNvSpPr txBox="1">
              <a:spLocks/>
            </p:cNvSpPr>
            <p:nvPr/>
          </p:nvSpPr>
          <p:spPr>
            <a:xfrm>
              <a:off x="2896095" y="3066358"/>
              <a:ext cx="5982933" cy="12566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4400" dirty="0" smtClean="0">
                  <a:solidFill>
                    <a:srgbClr val="CBDB2A"/>
                  </a:solidFill>
                </a:rPr>
                <a:t>any questions?</a:t>
              </a:r>
              <a:endParaRPr lang="en-GB" sz="4400" dirty="0">
                <a:solidFill>
                  <a:srgbClr val="CBDB2A"/>
                </a:solidFill>
              </a:endParaRPr>
            </a:p>
          </p:txBody>
        </p:sp>
      </p:grpSp>
      <p:sp>
        <p:nvSpPr>
          <p:cNvPr id="19" name="Title 3"/>
          <p:cNvSpPr txBox="1">
            <a:spLocks/>
          </p:cNvSpPr>
          <p:nvPr userDrawn="1"/>
        </p:nvSpPr>
        <p:spPr>
          <a:xfrm>
            <a:off x="8229601" y="2547258"/>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dirty="0">
              <a:solidFill>
                <a:schemeClr val="bg1"/>
              </a:solidFill>
            </a:endParaRPr>
          </a:p>
        </p:txBody>
      </p:sp>
      <p:sp>
        <p:nvSpPr>
          <p:cNvPr id="3" name="Text Placeholder 2"/>
          <p:cNvSpPr>
            <a:spLocks noGrp="1"/>
          </p:cNvSpPr>
          <p:nvPr>
            <p:ph type="body" sz="quarter" idx="10" hasCustomPrompt="1"/>
          </p:nvPr>
        </p:nvSpPr>
        <p:spPr>
          <a:xfrm>
            <a:off x="8450125" y="2875366"/>
            <a:ext cx="2034890" cy="914400"/>
          </a:xfrm>
        </p:spPr>
        <p:txBody>
          <a:bodyPr/>
          <a:lstStyle>
            <a:lvl1pPr marL="0" indent="0" algn="ctr">
              <a:buFontTx/>
              <a:buNone/>
              <a:defRPr baseline="0">
                <a:solidFill>
                  <a:schemeClr val="bg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dirty="0" smtClean="0"/>
              <a:t>Click to add your own text here</a:t>
            </a:r>
            <a:endParaRPr lang="en-GB" dirty="0"/>
          </a:p>
        </p:txBody>
      </p:sp>
    </p:spTree>
    <p:extLst>
      <p:ext uri="{BB962C8B-B14F-4D97-AF65-F5344CB8AC3E}">
        <p14:creationId xmlns:p14="http://schemas.microsoft.com/office/powerpoint/2010/main" val="175813260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Tree>
    <p:extLst>
      <p:ext uri="{BB962C8B-B14F-4D97-AF65-F5344CB8AC3E}">
        <p14:creationId xmlns:p14="http://schemas.microsoft.com/office/powerpoint/2010/main" val="222108277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Text Placeholder 2"/>
          <p:cNvSpPr>
            <a:spLocks noGrp="1"/>
          </p:cNvSpPr>
          <p:nvPr>
            <p:ph idx="1"/>
          </p:nvPr>
        </p:nvSpPr>
        <p:spPr>
          <a:xfrm>
            <a:off x="603073" y="3781715"/>
            <a:ext cx="4595949" cy="217102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976052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a:off x="388306" y="856129"/>
            <a:ext cx="4759892" cy="5573246"/>
          </a:xfrm>
          <a:prstGeom prst="rect">
            <a:avLst/>
          </a:prstGeom>
          <a:solidFill>
            <a:schemeClr val="bg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 Placeholder 2"/>
          <p:cNvSpPr>
            <a:spLocks noGrp="1"/>
          </p:cNvSpPr>
          <p:nvPr>
            <p:ph idx="1"/>
          </p:nvPr>
        </p:nvSpPr>
        <p:spPr>
          <a:xfrm>
            <a:off x="716280" y="1181191"/>
            <a:ext cx="3934097"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8758156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27" name="Rectangle 26"/>
          <p:cNvSpPr/>
          <p:nvPr userDrawn="1"/>
        </p:nvSpPr>
        <p:spPr>
          <a:xfrm>
            <a:off x="53559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Objectives</a:t>
            </a:r>
            <a:endParaRPr lang="en-GB" sz="1200" b="1" dirty="0">
              <a:solidFill>
                <a:srgbClr val="FFFF00"/>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8" name="Content Placeholder 2"/>
          <p:cNvSpPr>
            <a:spLocks noGrp="1"/>
          </p:cNvSpPr>
          <p:nvPr>
            <p:ph idx="1"/>
          </p:nvPr>
        </p:nvSpPr>
        <p:spPr>
          <a:xfrm>
            <a:off x="451989" y="1494700"/>
            <a:ext cx="11208788"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1989" y="241942"/>
            <a:ext cx="9432240" cy="1029509"/>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129643785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a:off x="388306" y="856129"/>
            <a:ext cx="4759892" cy="5573246"/>
          </a:xfrm>
          <a:prstGeom prst="rect">
            <a:avLst/>
          </a:prstGeom>
          <a:solidFill>
            <a:schemeClr val="bg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 Placeholder 2"/>
          <p:cNvSpPr>
            <a:spLocks noGrp="1"/>
          </p:cNvSpPr>
          <p:nvPr>
            <p:ph idx="1"/>
          </p:nvPr>
        </p:nvSpPr>
        <p:spPr>
          <a:xfrm>
            <a:off x="716280" y="1181191"/>
            <a:ext cx="3934097"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17815639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ext Placeholder 2"/>
          <p:cNvSpPr>
            <a:spLocks noGrp="1"/>
          </p:cNvSpPr>
          <p:nvPr>
            <p:ph idx="1"/>
          </p:nvPr>
        </p:nvSpPr>
        <p:spPr>
          <a:xfrm>
            <a:off x="603073" y="3781715"/>
            <a:ext cx="4595949" cy="217102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130066890"/>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ext Placeholder 2"/>
          <p:cNvSpPr>
            <a:spLocks noGrp="1"/>
          </p:cNvSpPr>
          <p:nvPr>
            <p:ph idx="1"/>
          </p:nvPr>
        </p:nvSpPr>
        <p:spPr>
          <a:xfrm>
            <a:off x="603073" y="3781715"/>
            <a:ext cx="4595949" cy="217102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77239691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Objectives">
    <p:spTree>
      <p:nvGrpSpPr>
        <p:cNvPr id="1" name=""/>
        <p:cNvGrpSpPr/>
        <p:nvPr/>
      </p:nvGrpSpPr>
      <p:grpSpPr>
        <a:xfrm>
          <a:off x="0" y="0"/>
          <a:ext cx="0" cy="0"/>
          <a:chOff x="0" y="0"/>
          <a:chExt cx="0" cy="0"/>
        </a:xfrm>
      </p:grpSpPr>
      <p:sp>
        <p:nvSpPr>
          <p:cNvPr id="11" name="Rectangle 10"/>
          <p:cNvSpPr/>
          <p:nvPr userDrawn="1"/>
        </p:nvSpPr>
        <p:spPr>
          <a:xfrm>
            <a:off x="5015355" y="6537335"/>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p:cNvSpPr/>
          <p:nvPr userDrawn="1"/>
        </p:nvSpPr>
        <p:spPr>
          <a:xfrm>
            <a:off x="53559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T1 Objectives</a:t>
            </a:r>
            <a:endParaRPr lang="en-GB" sz="1200" b="1" dirty="0">
              <a:solidFill>
                <a:srgbClr val="FFFF00"/>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T1 Achievements</a:t>
            </a:r>
            <a:endParaRPr lang="en-GB" sz="1200" b="1" dirty="0">
              <a:solidFill>
                <a:srgbClr val="FFFF00"/>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T1 Challenges</a:t>
            </a:r>
            <a:endParaRPr lang="en-GB" sz="1200" b="0" dirty="0">
              <a:solidFill>
                <a:schemeClr val="bg1"/>
              </a:solidFill>
            </a:endParaRPr>
          </a:p>
        </p:txBody>
      </p:sp>
      <p:sp>
        <p:nvSpPr>
          <p:cNvPr id="28" name="Content Placeholder 2"/>
          <p:cNvSpPr>
            <a:spLocks noGrp="1"/>
          </p:cNvSpPr>
          <p:nvPr>
            <p:ph idx="1"/>
          </p:nvPr>
        </p:nvSpPr>
        <p:spPr>
          <a:xfrm>
            <a:off x="451989" y="1494700"/>
            <a:ext cx="11208788"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1989" y="241942"/>
            <a:ext cx="9432240" cy="1029509"/>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48051072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Objectives">
    <p:spTree>
      <p:nvGrpSpPr>
        <p:cNvPr id="1" name=""/>
        <p:cNvGrpSpPr/>
        <p:nvPr/>
      </p:nvGrpSpPr>
      <p:grpSpPr>
        <a:xfrm>
          <a:off x="0" y="0"/>
          <a:ext cx="0" cy="0"/>
          <a:chOff x="0" y="0"/>
          <a:chExt cx="0" cy="0"/>
        </a:xfrm>
      </p:grpSpPr>
      <p:sp>
        <p:nvSpPr>
          <p:cNvPr id="27" name="Rectangle 26"/>
          <p:cNvSpPr/>
          <p:nvPr userDrawn="1"/>
        </p:nvSpPr>
        <p:spPr>
          <a:xfrm>
            <a:off x="53559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T2 Objectives</a:t>
            </a:r>
            <a:endParaRPr lang="en-GB" sz="1200" b="1" dirty="0">
              <a:solidFill>
                <a:srgbClr val="FFFF00"/>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T2</a:t>
            </a:r>
            <a:r>
              <a:rPr lang="en-GB" sz="1200" b="0" baseline="0" dirty="0" smtClean="0">
                <a:solidFill>
                  <a:schemeClr val="bg1"/>
                </a:solidFill>
              </a:rPr>
              <a:t> 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T2 Challenges</a:t>
            </a:r>
            <a:endParaRPr lang="en-GB" sz="1200" b="0" dirty="0">
              <a:solidFill>
                <a:schemeClr val="bg1"/>
              </a:solidFill>
            </a:endParaRPr>
          </a:p>
        </p:txBody>
      </p:sp>
      <p:sp>
        <p:nvSpPr>
          <p:cNvPr id="28" name="Content Placeholder 2"/>
          <p:cNvSpPr>
            <a:spLocks noGrp="1"/>
          </p:cNvSpPr>
          <p:nvPr>
            <p:ph idx="1"/>
          </p:nvPr>
        </p:nvSpPr>
        <p:spPr>
          <a:xfrm>
            <a:off x="451989" y="1494700"/>
            <a:ext cx="11208788"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1989" y="241942"/>
            <a:ext cx="9432240" cy="1029509"/>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284609376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Objectives">
    <p:spTree>
      <p:nvGrpSpPr>
        <p:cNvPr id="1" name=""/>
        <p:cNvGrpSpPr/>
        <p:nvPr/>
      </p:nvGrpSpPr>
      <p:grpSpPr>
        <a:xfrm>
          <a:off x="0" y="0"/>
          <a:ext cx="0" cy="0"/>
          <a:chOff x="0" y="0"/>
          <a:chExt cx="0" cy="0"/>
        </a:xfrm>
      </p:grpSpPr>
      <p:sp>
        <p:nvSpPr>
          <p:cNvPr id="27" name="Rectangle 26"/>
          <p:cNvSpPr/>
          <p:nvPr userDrawn="1"/>
        </p:nvSpPr>
        <p:spPr>
          <a:xfrm>
            <a:off x="53559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T3</a:t>
            </a:r>
            <a:r>
              <a:rPr lang="en-GB" sz="1200" b="1" baseline="0" dirty="0" smtClean="0">
                <a:solidFill>
                  <a:srgbClr val="FFFF00"/>
                </a:solidFill>
              </a:rPr>
              <a:t> </a:t>
            </a:r>
            <a:r>
              <a:rPr lang="en-GB" sz="1200" b="1" dirty="0" smtClean="0">
                <a:solidFill>
                  <a:srgbClr val="FFFF00"/>
                </a:solidFill>
              </a:rPr>
              <a:t>Objectives</a:t>
            </a:r>
            <a:endParaRPr lang="en-GB" sz="1200" b="1" dirty="0">
              <a:solidFill>
                <a:srgbClr val="FFFF00"/>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T3 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T3 Challenges</a:t>
            </a:r>
            <a:endParaRPr lang="en-GB" sz="1200" b="0" dirty="0">
              <a:solidFill>
                <a:schemeClr val="bg1"/>
              </a:solidFill>
            </a:endParaRPr>
          </a:p>
        </p:txBody>
      </p:sp>
      <p:sp>
        <p:nvSpPr>
          <p:cNvPr id="28" name="Content Placeholder 2"/>
          <p:cNvSpPr>
            <a:spLocks noGrp="1"/>
          </p:cNvSpPr>
          <p:nvPr>
            <p:ph idx="1"/>
          </p:nvPr>
        </p:nvSpPr>
        <p:spPr>
          <a:xfrm>
            <a:off x="451989" y="1494700"/>
            <a:ext cx="11208788"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1989" y="241942"/>
            <a:ext cx="9432240" cy="1029509"/>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205927334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Objectives">
    <p:spTree>
      <p:nvGrpSpPr>
        <p:cNvPr id="1" name=""/>
        <p:cNvGrpSpPr/>
        <p:nvPr/>
      </p:nvGrpSpPr>
      <p:grpSpPr>
        <a:xfrm>
          <a:off x="0" y="0"/>
          <a:ext cx="0" cy="0"/>
          <a:chOff x="0" y="0"/>
          <a:chExt cx="0" cy="0"/>
        </a:xfrm>
      </p:grpSpPr>
      <p:sp>
        <p:nvSpPr>
          <p:cNvPr id="27" name="Rectangle 26"/>
          <p:cNvSpPr/>
          <p:nvPr userDrawn="1"/>
        </p:nvSpPr>
        <p:spPr>
          <a:xfrm>
            <a:off x="53559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T4</a:t>
            </a:r>
            <a:r>
              <a:rPr lang="en-GB" sz="1200" b="1" baseline="0" dirty="0" smtClean="0">
                <a:solidFill>
                  <a:srgbClr val="FFFF00"/>
                </a:solidFill>
              </a:rPr>
              <a:t> </a:t>
            </a:r>
            <a:r>
              <a:rPr lang="en-GB" sz="1200" b="1" dirty="0" smtClean="0">
                <a:solidFill>
                  <a:srgbClr val="FFFF00"/>
                </a:solidFill>
              </a:rPr>
              <a:t>Objectives</a:t>
            </a:r>
            <a:endParaRPr lang="en-GB" sz="1200" b="1" dirty="0">
              <a:solidFill>
                <a:srgbClr val="FFFF00"/>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T4 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T4 Challenges</a:t>
            </a:r>
            <a:endParaRPr lang="en-GB" sz="1200" b="0" dirty="0">
              <a:solidFill>
                <a:schemeClr val="bg1"/>
              </a:solidFill>
            </a:endParaRPr>
          </a:p>
        </p:txBody>
      </p:sp>
      <p:sp>
        <p:nvSpPr>
          <p:cNvPr id="28" name="Content Placeholder 2"/>
          <p:cNvSpPr>
            <a:spLocks noGrp="1"/>
          </p:cNvSpPr>
          <p:nvPr>
            <p:ph idx="1"/>
          </p:nvPr>
        </p:nvSpPr>
        <p:spPr>
          <a:xfrm>
            <a:off x="451989" y="1494700"/>
            <a:ext cx="11208788"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1989" y="241942"/>
            <a:ext cx="9432240" cy="1029509"/>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346600298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Objectives">
    <p:spTree>
      <p:nvGrpSpPr>
        <p:cNvPr id="1" name=""/>
        <p:cNvGrpSpPr/>
        <p:nvPr/>
      </p:nvGrpSpPr>
      <p:grpSpPr>
        <a:xfrm>
          <a:off x="0" y="0"/>
          <a:ext cx="0" cy="0"/>
          <a:chOff x="0" y="0"/>
          <a:chExt cx="0" cy="0"/>
        </a:xfrm>
      </p:grpSpPr>
      <p:sp>
        <p:nvSpPr>
          <p:cNvPr id="27" name="Rectangle 26"/>
          <p:cNvSpPr/>
          <p:nvPr userDrawn="1"/>
        </p:nvSpPr>
        <p:spPr>
          <a:xfrm>
            <a:off x="53559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T5</a:t>
            </a:r>
            <a:r>
              <a:rPr lang="en-GB" sz="1200" b="1" baseline="0" dirty="0" smtClean="0">
                <a:solidFill>
                  <a:srgbClr val="FFFF00"/>
                </a:solidFill>
              </a:rPr>
              <a:t> </a:t>
            </a:r>
            <a:r>
              <a:rPr lang="en-GB" sz="1200" b="1" dirty="0" smtClean="0">
                <a:solidFill>
                  <a:srgbClr val="FFFF00"/>
                </a:solidFill>
              </a:rPr>
              <a:t>Objectives</a:t>
            </a:r>
            <a:endParaRPr lang="en-GB" sz="1200" b="1" dirty="0">
              <a:solidFill>
                <a:srgbClr val="FFFF00"/>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T5 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T5 Challenges</a:t>
            </a:r>
            <a:endParaRPr lang="en-GB" sz="1200" b="0" dirty="0">
              <a:solidFill>
                <a:schemeClr val="bg1"/>
              </a:solidFill>
            </a:endParaRPr>
          </a:p>
        </p:txBody>
      </p:sp>
      <p:sp>
        <p:nvSpPr>
          <p:cNvPr id="28" name="Content Placeholder 2"/>
          <p:cNvSpPr>
            <a:spLocks noGrp="1"/>
          </p:cNvSpPr>
          <p:nvPr>
            <p:ph idx="1"/>
          </p:nvPr>
        </p:nvSpPr>
        <p:spPr>
          <a:xfrm>
            <a:off x="451989" y="1494700"/>
            <a:ext cx="11208788"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1989" y="241942"/>
            <a:ext cx="9432240" cy="1029509"/>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299297362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Objectives">
    <p:spTree>
      <p:nvGrpSpPr>
        <p:cNvPr id="1" name=""/>
        <p:cNvGrpSpPr/>
        <p:nvPr/>
      </p:nvGrpSpPr>
      <p:grpSpPr>
        <a:xfrm>
          <a:off x="0" y="0"/>
          <a:ext cx="0" cy="0"/>
          <a:chOff x="0" y="0"/>
          <a:chExt cx="0" cy="0"/>
        </a:xfrm>
      </p:grpSpPr>
      <p:sp>
        <p:nvSpPr>
          <p:cNvPr id="27" name="Rectangle 26"/>
          <p:cNvSpPr/>
          <p:nvPr userDrawn="1"/>
        </p:nvSpPr>
        <p:spPr>
          <a:xfrm>
            <a:off x="535595" y="6537666"/>
            <a:ext cx="1406285" cy="329859"/>
          </a:xfrm>
          <a:prstGeom prst="rect">
            <a:avLst/>
          </a:prstGeom>
          <a:solidFill>
            <a:srgbClr val="004A5D">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12"/>
          </p:nvPr>
        </p:nvSpPr>
        <p:spPr>
          <a:xfrm>
            <a:off x="11599817" y="6511934"/>
            <a:ext cx="409308" cy="365125"/>
          </a:xfrm>
          <a:prstGeom prst="rect">
            <a:avLst/>
          </a:prstGeom>
        </p:spPr>
        <p:txBody>
          <a:bodyPr/>
          <a:lstStyle/>
          <a:p>
            <a:fld id="{99DB5B91-B4E4-4EE4-BE5C-3E09032CE5EC}" type="slidenum">
              <a:rPr lang="en-GB" smtClean="0"/>
              <a:t>‹#›</a:t>
            </a:fld>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smtClean="0">
                <a:solidFill>
                  <a:srgbClr val="FFFF00"/>
                </a:solidFill>
              </a:rPr>
              <a:t>T6</a:t>
            </a:r>
            <a:r>
              <a:rPr lang="en-GB" sz="1200" b="1" baseline="0" dirty="0" smtClean="0">
                <a:solidFill>
                  <a:srgbClr val="FFFF00"/>
                </a:solidFill>
              </a:rPr>
              <a:t> </a:t>
            </a:r>
            <a:r>
              <a:rPr lang="en-GB" sz="1200" b="1" dirty="0" smtClean="0">
                <a:solidFill>
                  <a:srgbClr val="FFFF00"/>
                </a:solidFill>
              </a:rPr>
              <a:t>Objectives</a:t>
            </a:r>
            <a:endParaRPr lang="en-GB" sz="1200" b="1" dirty="0">
              <a:solidFill>
                <a:srgbClr val="FFFF00"/>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T6 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T6 Challenges</a:t>
            </a:r>
            <a:endParaRPr lang="en-GB" sz="1200" b="0" dirty="0">
              <a:solidFill>
                <a:schemeClr val="bg1"/>
              </a:solidFill>
            </a:endParaRPr>
          </a:p>
        </p:txBody>
      </p:sp>
      <p:sp>
        <p:nvSpPr>
          <p:cNvPr id="28" name="Content Placeholder 2"/>
          <p:cNvSpPr>
            <a:spLocks noGrp="1"/>
          </p:cNvSpPr>
          <p:nvPr>
            <p:ph idx="1"/>
          </p:nvPr>
        </p:nvSpPr>
        <p:spPr>
          <a:xfrm>
            <a:off x="451989" y="1494700"/>
            <a:ext cx="11208788"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Title 1"/>
          <p:cNvSpPr>
            <a:spLocks noGrp="1"/>
          </p:cNvSpPr>
          <p:nvPr>
            <p:ph type="title"/>
          </p:nvPr>
        </p:nvSpPr>
        <p:spPr>
          <a:xfrm>
            <a:off x="451989" y="241942"/>
            <a:ext cx="9432240" cy="1029509"/>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387641480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2.xml"/><Relationship Id="rId1" Type="http://schemas.openxmlformats.org/officeDocument/2006/relationships/slideLayout" Target="../slideLayouts/slideLayout29.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3.xml"/><Relationship Id="rId1" Type="http://schemas.openxmlformats.org/officeDocument/2006/relationships/slideLayout" Target="../slideLayouts/slideLayout30.xml"/><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6058" y="1503937"/>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7" name="Picture 6"/>
          <p:cNvPicPr>
            <a:picLocks noChangeAspect="1"/>
          </p:cNvPicPr>
          <p:nvPr/>
        </p:nvPicPr>
        <p:blipFill rotWithShape="1">
          <a:blip r:embed="rId30" cstate="print">
            <a:extLst>
              <a:ext uri="{28A0092B-C50C-407E-A947-70E740481C1C}">
                <a14:useLocalDpi xmlns:a14="http://schemas.microsoft.com/office/drawing/2010/main" val="0"/>
              </a:ext>
            </a:extLst>
          </a:blip>
          <a:srcRect b="12302"/>
          <a:stretch/>
        </p:blipFill>
        <p:spPr>
          <a:xfrm>
            <a:off x="0" y="-8709"/>
            <a:ext cx="12192000" cy="1336520"/>
          </a:xfrm>
          <a:prstGeom prst="rect">
            <a:avLst/>
          </a:prstGeom>
        </p:spPr>
      </p:pic>
      <p:grpSp>
        <p:nvGrpSpPr>
          <p:cNvPr id="8" name="Group 7"/>
          <p:cNvGrpSpPr/>
          <p:nvPr/>
        </p:nvGrpSpPr>
        <p:grpSpPr>
          <a:xfrm>
            <a:off x="9544600" y="303736"/>
            <a:ext cx="2464525" cy="883389"/>
            <a:chOff x="9544600" y="165950"/>
            <a:chExt cx="2464525" cy="883389"/>
          </a:xfrm>
        </p:grpSpPr>
        <p:sp>
          <p:nvSpPr>
            <p:cNvPr id="9" name="Text Box 9"/>
            <p:cNvSpPr txBox="1">
              <a:spLocks noChangeArrowheads="1"/>
            </p:cNvSpPr>
            <p:nvPr/>
          </p:nvSpPr>
          <p:spPr bwMode="auto">
            <a:xfrm>
              <a:off x="9544600" y="836614"/>
              <a:ext cx="2464525"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2309" tIns="41154" rIns="82309" bIns="41154">
              <a:spAutoFit/>
            </a:bodyPr>
            <a:lstStyle>
              <a:lvl1pPr defTabSz="823913">
                <a:defRPr sz="2400">
                  <a:solidFill>
                    <a:schemeClr val="tx1"/>
                  </a:solidFill>
                  <a:latin typeface="Times" charset="0"/>
                  <a:ea typeface="MS PGothic" charset="0"/>
                  <a:cs typeface="MS PGothic" charset="0"/>
                </a:defRPr>
              </a:lvl1pPr>
              <a:lvl2pPr marL="742950" indent="-285750" defTabSz="823913">
                <a:defRPr sz="2400">
                  <a:solidFill>
                    <a:schemeClr val="tx1"/>
                  </a:solidFill>
                  <a:latin typeface="Times" charset="0"/>
                  <a:ea typeface="MS PGothic" charset="0"/>
                  <a:cs typeface="MS PGothic" charset="0"/>
                </a:defRPr>
              </a:lvl2pPr>
              <a:lvl3pPr marL="1143000" indent="-228600" defTabSz="823913">
                <a:defRPr sz="2400">
                  <a:solidFill>
                    <a:schemeClr val="tx1"/>
                  </a:solidFill>
                  <a:latin typeface="Times" charset="0"/>
                  <a:ea typeface="MS PGothic" charset="0"/>
                  <a:cs typeface="MS PGothic" charset="0"/>
                </a:defRPr>
              </a:lvl3pPr>
              <a:lvl4pPr marL="1600200" indent="-228600" defTabSz="823913">
                <a:defRPr sz="2400">
                  <a:solidFill>
                    <a:schemeClr val="tx1"/>
                  </a:solidFill>
                  <a:latin typeface="Times" charset="0"/>
                  <a:ea typeface="MS PGothic" charset="0"/>
                  <a:cs typeface="MS PGothic" charset="0"/>
                </a:defRPr>
              </a:lvl4pPr>
              <a:lvl5pPr marL="2057400" indent="-228600" defTabSz="823913">
                <a:defRPr sz="2400">
                  <a:solidFill>
                    <a:schemeClr val="tx1"/>
                  </a:solidFill>
                  <a:latin typeface="Times" charset="0"/>
                  <a:ea typeface="MS PGothic" charset="0"/>
                  <a:cs typeface="MS PGothic" charset="0"/>
                </a:defRPr>
              </a:lvl5pPr>
              <a:lvl6pPr marL="25146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spcBef>
                  <a:spcPct val="50000"/>
                </a:spcBef>
                <a:defRPr/>
              </a:pPr>
              <a:r>
                <a:rPr lang="en-GB" sz="800" dirty="0" smtClean="0">
                  <a:solidFill>
                    <a:schemeClr val="bg1"/>
                  </a:solidFill>
                  <a:latin typeface="Arial" charset="0"/>
                </a:rPr>
                <a:t>connect • communicate • collaborate</a:t>
              </a:r>
            </a:p>
          </p:txBody>
        </p:sp>
        <p:pic>
          <p:nvPicPr>
            <p:cNvPr id="10" name="Picture 9"/>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9972416" y="165950"/>
              <a:ext cx="1630552" cy="644836"/>
            </a:xfrm>
            <a:prstGeom prst="rect">
              <a:avLst/>
            </a:prstGeom>
          </p:spPr>
        </p:pic>
      </p:grpSp>
      <p:sp>
        <p:nvSpPr>
          <p:cNvPr id="11" name="Rectangle 10"/>
          <p:cNvSpPr/>
          <p:nvPr/>
        </p:nvSpPr>
        <p:spPr>
          <a:xfrm>
            <a:off x="0" y="6535474"/>
            <a:ext cx="12204701" cy="329859"/>
          </a:xfrm>
          <a:prstGeom prst="rect">
            <a:avLst/>
          </a:prstGeom>
          <a:solidFill>
            <a:srgbClr val="10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Slide Number Placeholder 5"/>
          <p:cNvSpPr>
            <a:spLocks noGrp="1"/>
          </p:cNvSpPr>
          <p:nvPr>
            <p:ph type="sldNum" sz="quarter" idx="4"/>
          </p:nvPr>
        </p:nvSpPr>
        <p:spPr>
          <a:xfrm>
            <a:off x="11540691" y="6511934"/>
            <a:ext cx="468434" cy="365125"/>
          </a:xfrm>
          <a:prstGeom prst="rect">
            <a:avLst/>
          </a:prstGeom>
        </p:spPr>
        <p:txBody>
          <a:bodyPr/>
          <a:lstStyle>
            <a:lvl1pPr>
              <a:defRPr sz="1400">
                <a:solidFill>
                  <a:srgbClr val="FFFF00"/>
                </a:solidFill>
              </a:defRPr>
            </a:lvl1pPr>
          </a:lstStyle>
          <a:p>
            <a:fld id="{99DB5B91-B4E4-4EE4-BE5C-3E09032CE5EC}" type="slidenum">
              <a:rPr lang="en-GB" smtClean="0"/>
              <a:pPr/>
              <a:t>‹#›</a:t>
            </a:fld>
            <a:endParaRPr lang="en-GB" dirty="0"/>
          </a:p>
        </p:txBody>
      </p:sp>
    </p:spTree>
    <p:extLst>
      <p:ext uri="{BB962C8B-B14F-4D97-AF65-F5344CB8AC3E}">
        <p14:creationId xmlns:p14="http://schemas.microsoft.com/office/powerpoint/2010/main" val="3501189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2" r:id="rId4"/>
    <p:sldLayoutId id="2147483673" r:id="rId5"/>
    <p:sldLayoutId id="2147483674" r:id="rId6"/>
    <p:sldLayoutId id="2147483681" r:id="rId7"/>
    <p:sldLayoutId id="2147483682" r:id="rId8"/>
    <p:sldLayoutId id="2147483683" r:id="rId9"/>
    <p:sldLayoutId id="2147483660" r:id="rId10"/>
    <p:sldLayoutId id="2147483675" r:id="rId11"/>
    <p:sldLayoutId id="2147483676" r:id="rId12"/>
    <p:sldLayoutId id="2147483677" r:id="rId13"/>
    <p:sldLayoutId id="2147483684" r:id="rId14"/>
    <p:sldLayoutId id="2147483685" r:id="rId15"/>
    <p:sldLayoutId id="2147483686" r:id="rId16"/>
    <p:sldLayoutId id="2147483661" r:id="rId17"/>
    <p:sldLayoutId id="2147483678" r:id="rId18"/>
    <p:sldLayoutId id="2147483679" r:id="rId19"/>
    <p:sldLayoutId id="2147483680" r:id="rId20"/>
    <p:sldLayoutId id="2147483687" r:id="rId21"/>
    <p:sldLayoutId id="2147483688" r:id="rId22"/>
    <p:sldLayoutId id="2147483690" r:id="rId23"/>
    <p:sldLayoutId id="2147483662" r:id="rId24"/>
    <p:sldLayoutId id="2147483689" r:id="rId25"/>
    <p:sldLayoutId id="2147483664" r:id="rId26"/>
    <p:sldLayoutId id="2147483655" r:id="rId27"/>
    <p:sldLayoutId id="2147483671" r:id="rId28"/>
  </p:sldLayoutIdLst>
  <p:timing>
    <p:tnLst>
      <p:par>
        <p:cTn id="1" dur="indefinite" restart="never" nodeType="tmRoot"/>
      </p:par>
    </p:tnLst>
  </p:timing>
  <p:hf hdr="0" ftr="0" dt="0"/>
  <p:txStyles>
    <p:titleStyle>
      <a:lvl1pPr algn="l" defTabSz="914400" rtl="0" eaLnBrk="1" latinLnBrk="0" hangingPunct="1">
        <a:lnSpc>
          <a:spcPct val="100000"/>
        </a:lnSpc>
        <a:spcBef>
          <a:spcPct val="0"/>
        </a:spcBef>
        <a:buNone/>
        <a:defRPr sz="2600" b="1" i="0" u="none" kern="1200" baseline="0">
          <a:solidFill>
            <a:srgbClr val="FFFF00"/>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8" userDrawn="1">
          <p15:clr>
            <a:srgbClr val="F26B43"/>
          </p15:clr>
        </p15:guide>
        <p15:guide id="2" pos="347" userDrawn="1">
          <p15:clr>
            <a:srgbClr val="F26B43"/>
          </p15:clr>
        </p15:guide>
        <p15:guide id="3" orient="horz" pos="61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913"/>
            <a:ext cx="12192000" cy="6981825"/>
          </a:xfrm>
          <a:prstGeom prst="rect">
            <a:avLst/>
          </a:prstGeom>
        </p:spPr>
      </p:pic>
      <p:sp>
        <p:nvSpPr>
          <p:cNvPr id="7" name="Rectangle 6"/>
          <p:cNvSpPr/>
          <p:nvPr/>
        </p:nvSpPr>
        <p:spPr>
          <a:xfrm>
            <a:off x="388306" y="849913"/>
            <a:ext cx="4759892" cy="5588987"/>
          </a:xfrm>
          <a:prstGeom prst="rect">
            <a:avLst/>
          </a:prstGeom>
          <a:solidFill>
            <a:schemeClr val="bg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 Box 9"/>
          <p:cNvSpPr txBox="1">
            <a:spLocks noChangeArrowheads="1"/>
          </p:cNvSpPr>
          <p:nvPr/>
        </p:nvSpPr>
        <p:spPr bwMode="auto">
          <a:xfrm>
            <a:off x="9544600" y="974400"/>
            <a:ext cx="2464525"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2309" tIns="41154" rIns="82309" bIns="41154">
            <a:spAutoFit/>
          </a:bodyPr>
          <a:lstStyle>
            <a:lvl1pPr defTabSz="823913">
              <a:defRPr sz="2400">
                <a:solidFill>
                  <a:schemeClr val="tx1"/>
                </a:solidFill>
                <a:latin typeface="Times" charset="0"/>
                <a:ea typeface="MS PGothic" charset="0"/>
                <a:cs typeface="MS PGothic" charset="0"/>
              </a:defRPr>
            </a:lvl1pPr>
            <a:lvl2pPr marL="742950" indent="-285750" defTabSz="823913">
              <a:defRPr sz="2400">
                <a:solidFill>
                  <a:schemeClr val="tx1"/>
                </a:solidFill>
                <a:latin typeface="Times" charset="0"/>
                <a:ea typeface="MS PGothic" charset="0"/>
                <a:cs typeface="MS PGothic" charset="0"/>
              </a:defRPr>
            </a:lvl2pPr>
            <a:lvl3pPr marL="1143000" indent="-228600" defTabSz="823913">
              <a:defRPr sz="2400">
                <a:solidFill>
                  <a:schemeClr val="tx1"/>
                </a:solidFill>
                <a:latin typeface="Times" charset="0"/>
                <a:ea typeface="MS PGothic" charset="0"/>
                <a:cs typeface="MS PGothic" charset="0"/>
              </a:defRPr>
            </a:lvl3pPr>
            <a:lvl4pPr marL="1600200" indent="-228600" defTabSz="823913">
              <a:defRPr sz="2400">
                <a:solidFill>
                  <a:schemeClr val="tx1"/>
                </a:solidFill>
                <a:latin typeface="Times" charset="0"/>
                <a:ea typeface="MS PGothic" charset="0"/>
                <a:cs typeface="MS PGothic" charset="0"/>
              </a:defRPr>
            </a:lvl4pPr>
            <a:lvl5pPr marL="2057400" indent="-228600" defTabSz="823913">
              <a:defRPr sz="2400">
                <a:solidFill>
                  <a:schemeClr val="tx1"/>
                </a:solidFill>
                <a:latin typeface="Times" charset="0"/>
                <a:ea typeface="MS PGothic" charset="0"/>
                <a:cs typeface="MS PGothic" charset="0"/>
              </a:defRPr>
            </a:lvl5pPr>
            <a:lvl6pPr marL="25146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spcBef>
                <a:spcPct val="50000"/>
              </a:spcBef>
              <a:defRPr/>
            </a:pPr>
            <a:r>
              <a:rPr lang="en-GB" sz="800" dirty="0" smtClean="0">
                <a:solidFill>
                  <a:schemeClr val="bg1"/>
                </a:solidFill>
                <a:latin typeface="Arial" charset="0"/>
              </a:rPr>
              <a:t>connect • communicate • collaborate</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72416" y="303736"/>
            <a:ext cx="1630552" cy="644836"/>
          </a:xfrm>
          <a:prstGeom prst="rect">
            <a:avLst/>
          </a:prstGeom>
        </p:spPr>
      </p:pic>
      <p:sp>
        <p:nvSpPr>
          <p:cNvPr id="8" name="Rectangle 7"/>
          <p:cNvSpPr/>
          <p:nvPr/>
        </p:nvSpPr>
        <p:spPr>
          <a:xfrm>
            <a:off x="388306" y="302079"/>
            <a:ext cx="4759892" cy="547834"/>
          </a:xfrm>
          <a:prstGeom prst="rect">
            <a:avLst/>
          </a:prstGeom>
          <a:solidFill>
            <a:srgbClr val="1F4E79">
              <a:alpha val="6862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Subtitle 2"/>
          <p:cNvSpPr txBox="1">
            <a:spLocks/>
          </p:cNvSpPr>
          <p:nvPr/>
        </p:nvSpPr>
        <p:spPr>
          <a:xfrm>
            <a:off x="266383" y="359074"/>
            <a:ext cx="2211977" cy="421322"/>
          </a:xfrm>
          <a:prstGeom prst="rect">
            <a:avLst/>
          </a:prstGeom>
        </p:spPr>
        <p:txBody>
          <a:bodyPr>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smtClean="0"/>
              <a:t>Agenda</a:t>
            </a:r>
            <a:endParaRPr lang="en-GB" dirty="0" smtClean="0"/>
          </a:p>
        </p:txBody>
      </p:sp>
      <p:sp>
        <p:nvSpPr>
          <p:cNvPr id="3" name="Text Placeholder 2"/>
          <p:cNvSpPr>
            <a:spLocks noGrp="1"/>
          </p:cNvSpPr>
          <p:nvPr>
            <p:ph type="body" idx="1"/>
          </p:nvPr>
        </p:nvSpPr>
        <p:spPr>
          <a:xfrm>
            <a:off x="716280" y="1181191"/>
            <a:ext cx="3934097"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10827930"/>
      </p:ext>
    </p:extLst>
  </p:cSld>
  <p:clrMap bg1="lt1" tx1="dk1" bg2="lt2" tx2="dk2" accent1="accent1" accent2="accent2" accent3="accent3" accent4="accent4" accent5="accent5" accent6="accent6" hlink="hlink" folHlink="folHlink"/>
  <p:sldLayoutIdLst>
    <p:sldLayoutId id="2147483667"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200" b="1" kern="1200">
          <a:solidFill>
            <a:srgbClr val="004359"/>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kern="1200">
          <a:solidFill>
            <a:srgbClr val="004359"/>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2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F26B43"/>
          </p15:clr>
        </p15:guide>
        <p15:guide id="2" pos="50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20" name="Group 19"/>
          <p:cNvGrpSpPr/>
          <p:nvPr userDrawn="1"/>
        </p:nvGrpSpPr>
        <p:grpSpPr>
          <a:xfrm>
            <a:off x="0" y="0"/>
            <a:ext cx="12525440" cy="9043031"/>
            <a:chOff x="-240050" y="2228850"/>
            <a:chExt cx="12525440" cy="9043031"/>
          </a:xfrm>
        </p:grpSpPr>
        <p:pic>
          <p:nvPicPr>
            <p:cNvPr id="21" name="Picture 4" descr="banner-5.jpg (1115×80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40050" y="2228850"/>
              <a:ext cx="12525440" cy="9043031"/>
            </a:xfrm>
            <a:prstGeom prst="rect">
              <a:avLst/>
            </a:prstGeom>
            <a:noFill/>
            <a:extLst>
              <a:ext uri="{909E8E84-426E-40dd-AFC4-6F175D3DCCD1}">
                <a14:hiddenFill xmlns="" xmlns:a14="http://schemas.microsoft.com/office/drawing/2010/main">
                  <a:solidFill>
                    <a:srgbClr val="FFFFFF"/>
                  </a:solidFill>
                </a14:hiddenFill>
              </a:ext>
            </a:extLst>
          </p:spPr>
        </p:pic>
        <p:pic>
          <p:nvPicPr>
            <p:cNvPr id="22" name="Picture 4" descr="banner-5.jpg (1115×805)"/>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69964" t="1377" r="20606" b="81349"/>
            <a:stretch/>
          </p:blipFill>
          <p:spPr bwMode="auto">
            <a:xfrm rot="16200000">
              <a:off x="9952314" y="2198748"/>
              <a:ext cx="1162702" cy="1716895"/>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7" name="Rectangle 6"/>
          <p:cNvSpPr/>
          <p:nvPr/>
        </p:nvSpPr>
        <p:spPr>
          <a:xfrm>
            <a:off x="388306" y="849913"/>
            <a:ext cx="4759892" cy="5588987"/>
          </a:xfrm>
          <a:prstGeom prst="rect">
            <a:avLst/>
          </a:prstGeom>
          <a:solidFill>
            <a:schemeClr val="bg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 Box 9"/>
          <p:cNvSpPr txBox="1">
            <a:spLocks noChangeArrowheads="1"/>
          </p:cNvSpPr>
          <p:nvPr/>
        </p:nvSpPr>
        <p:spPr bwMode="auto">
          <a:xfrm>
            <a:off x="9544600" y="974400"/>
            <a:ext cx="2464525"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2309" tIns="41154" rIns="82309" bIns="41154">
            <a:spAutoFit/>
          </a:bodyPr>
          <a:lstStyle>
            <a:lvl1pPr defTabSz="823913">
              <a:defRPr sz="2400">
                <a:solidFill>
                  <a:schemeClr val="tx1"/>
                </a:solidFill>
                <a:latin typeface="Times" charset="0"/>
                <a:ea typeface="MS PGothic" charset="0"/>
                <a:cs typeface="MS PGothic" charset="0"/>
              </a:defRPr>
            </a:lvl1pPr>
            <a:lvl2pPr marL="742950" indent="-285750" defTabSz="823913">
              <a:defRPr sz="2400">
                <a:solidFill>
                  <a:schemeClr val="tx1"/>
                </a:solidFill>
                <a:latin typeface="Times" charset="0"/>
                <a:ea typeface="MS PGothic" charset="0"/>
                <a:cs typeface="MS PGothic" charset="0"/>
              </a:defRPr>
            </a:lvl2pPr>
            <a:lvl3pPr marL="1143000" indent="-228600" defTabSz="823913">
              <a:defRPr sz="2400">
                <a:solidFill>
                  <a:schemeClr val="tx1"/>
                </a:solidFill>
                <a:latin typeface="Times" charset="0"/>
                <a:ea typeface="MS PGothic" charset="0"/>
                <a:cs typeface="MS PGothic" charset="0"/>
              </a:defRPr>
            </a:lvl3pPr>
            <a:lvl4pPr marL="1600200" indent="-228600" defTabSz="823913">
              <a:defRPr sz="2400">
                <a:solidFill>
                  <a:schemeClr val="tx1"/>
                </a:solidFill>
                <a:latin typeface="Times" charset="0"/>
                <a:ea typeface="MS PGothic" charset="0"/>
                <a:cs typeface="MS PGothic" charset="0"/>
              </a:defRPr>
            </a:lvl4pPr>
            <a:lvl5pPr marL="2057400" indent="-228600" defTabSz="823913">
              <a:defRPr sz="2400">
                <a:solidFill>
                  <a:schemeClr val="tx1"/>
                </a:solidFill>
                <a:latin typeface="Times" charset="0"/>
                <a:ea typeface="MS PGothic" charset="0"/>
                <a:cs typeface="MS PGothic" charset="0"/>
              </a:defRPr>
            </a:lvl5pPr>
            <a:lvl6pPr marL="25146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spcBef>
                <a:spcPct val="50000"/>
              </a:spcBef>
              <a:defRPr/>
            </a:pPr>
            <a:r>
              <a:rPr lang="en-GB" sz="800" dirty="0" smtClean="0">
                <a:solidFill>
                  <a:schemeClr val="bg1"/>
                </a:solidFill>
                <a:latin typeface="Arial" charset="0"/>
              </a:rPr>
              <a:t>connect • communicate • collaborate</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72416" y="303736"/>
            <a:ext cx="1630552" cy="644836"/>
          </a:xfrm>
          <a:prstGeom prst="rect">
            <a:avLst/>
          </a:prstGeom>
        </p:spPr>
      </p:pic>
      <p:sp>
        <p:nvSpPr>
          <p:cNvPr id="8" name="Rectangle 7"/>
          <p:cNvSpPr/>
          <p:nvPr/>
        </p:nvSpPr>
        <p:spPr>
          <a:xfrm>
            <a:off x="388306" y="302079"/>
            <a:ext cx="4759892" cy="547834"/>
          </a:xfrm>
          <a:prstGeom prst="rect">
            <a:avLst/>
          </a:prstGeom>
          <a:solidFill>
            <a:srgbClr val="1F4E79">
              <a:alpha val="6862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Subtitle 2"/>
          <p:cNvSpPr txBox="1">
            <a:spLocks/>
          </p:cNvSpPr>
          <p:nvPr/>
        </p:nvSpPr>
        <p:spPr>
          <a:xfrm>
            <a:off x="266383" y="359074"/>
            <a:ext cx="2211977" cy="421322"/>
          </a:xfrm>
          <a:prstGeom prst="rect">
            <a:avLst/>
          </a:prstGeom>
        </p:spPr>
        <p:txBody>
          <a:bodyPr>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smtClean="0"/>
              <a:t>Agenda</a:t>
            </a:r>
            <a:endParaRPr lang="en-GB" dirty="0" smtClean="0"/>
          </a:p>
        </p:txBody>
      </p:sp>
      <p:sp>
        <p:nvSpPr>
          <p:cNvPr id="3" name="Text Placeholder 2"/>
          <p:cNvSpPr>
            <a:spLocks noGrp="1"/>
          </p:cNvSpPr>
          <p:nvPr>
            <p:ph type="body" idx="1"/>
          </p:nvPr>
        </p:nvSpPr>
        <p:spPr>
          <a:xfrm>
            <a:off x="716280" y="1181191"/>
            <a:ext cx="3934097"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398501134"/>
      </p:ext>
    </p:extLst>
  </p:cSld>
  <p:clrMap bg1="lt1" tx1="dk1" bg2="lt2" tx2="dk2" accent1="accent1" accent2="accent2" accent3="accent3" accent4="accent4" accent5="accent5" accent6="accent6" hlink="hlink" folHlink="folHlink"/>
  <p:sldLayoutIdLst>
    <p:sldLayoutId id="214748369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200" b="1" kern="1200">
          <a:solidFill>
            <a:srgbClr val="004359"/>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kern="1200">
          <a:solidFill>
            <a:srgbClr val="004359"/>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2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F26B43"/>
          </p15:clr>
        </p15:guide>
        <p15:guide id="2" pos="50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 name="Rectangle 19"/>
          <p:cNvSpPr/>
          <p:nvPr/>
        </p:nvSpPr>
        <p:spPr>
          <a:xfrm>
            <a:off x="382770" y="3540642"/>
            <a:ext cx="5497035" cy="2775097"/>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 Placeholder 2"/>
          <p:cNvSpPr>
            <a:spLocks noGrp="1"/>
          </p:cNvSpPr>
          <p:nvPr>
            <p:ph type="body" idx="1"/>
          </p:nvPr>
        </p:nvSpPr>
        <p:spPr>
          <a:xfrm>
            <a:off x="603073" y="3781715"/>
            <a:ext cx="4595949" cy="217102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14" name="Rectangle 13"/>
          <p:cNvSpPr/>
          <p:nvPr/>
        </p:nvSpPr>
        <p:spPr>
          <a:xfrm>
            <a:off x="-12701" y="0"/>
            <a:ext cx="12204701" cy="1329070"/>
          </a:xfrm>
          <a:prstGeom prst="rect">
            <a:avLst/>
          </a:prstGeom>
          <a:solidFill>
            <a:srgbClr val="116991">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5" name="Group 14"/>
          <p:cNvGrpSpPr/>
          <p:nvPr/>
        </p:nvGrpSpPr>
        <p:grpSpPr>
          <a:xfrm>
            <a:off x="9544600" y="303736"/>
            <a:ext cx="2464525" cy="883389"/>
            <a:chOff x="9544600" y="165950"/>
            <a:chExt cx="2464525" cy="883389"/>
          </a:xfrm>
        </p:grpSpPr>
        <p:sp>
          <p:nvSpPr>
            <p:cNvPr id="16" name="Text Box 9"/>
            <p:cNvSpPr txBox="1">
              <a:spLocks noChangeArrowheads="1"/>
            </p:cNvSpPr>
            <p:nvPr/>
          </p:nvSpPr>
          <p:spPr bwMode="auto">
            <a:xfrm>
              <a:off x="9544600" y="836614"/>
              <a:ext cx="2464525"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2309" tIns="41154" rIns="82309" bIns="41154">
              <a:spAutoFit/>
            </a:bodyPr>
            <a:lstStyle>
              <a:lvl1pPr defTabSz="823913">
                <a:defRPr sz="2400">
                  <a:solidFill>
                    <a:schemeClr val="tx1"/>
                  </a:solidFill>
                  <a:latin typeface="Times" charset="0"/>
                  <a:ea typeface="MS PGothic" charset="0"/>
                  <a:cs typeface="MS PGothic" charset="0"/>
                </a:defRPr>
              </a:lvl1pPr>
              <a:lvl2pPr marL="742950" indent="-285750" defTabSz="823913">
                <a:defRPr sz="2400">
                  <a:solidFill>
                    <a:schemeClr val="tx1"/>
                  </a:solidFill>
                  <a:latin typeface="Times" charset="0"/>
                  <a:ea typeface="MS PGothic" charset="0"/>
                  <a:cs typeface="MS PGothic" charset="0"/>
                </a:defRPr>
              </a:lvl2pPr>
              <a:lvl3pPr marL="1143000" indent="-228600" defTabSz="823913">
                <a:defRPr sz="2400">
                  <a:solidFill>
                    <a:schemeClr val="tx1"/>
                  </a:solidFill>
                  <a:latin typeface="Times" charset="0"/>
                  <a:ea typeface="MS PGothic" charset="0"/>
                  <a:cs typeface="MS PGothic" charset="0"/>
                </a:defRPr>
              </a:lvl3pPr>
              <a:lvl4pPr marL="1600200" indent="-228600" defTabSz="823913">
                <a:defRPr sz="2400">
                  <a:solidFill>
                    <a:schemeClr val="tx1"/>
                  </a:solidFill>
                  <a:latin typeface="Times" charset="0"/>
                  <a:ea typeface="MS PGothic" charset="0"/>
                  <a:cs typeface="MS PGothic" charset="0"/>
                </a:defRPr>
              </a:lvl4pPr>
              <a:lvl5pPr marL="2057400" indent="-228600" defTabSz="823913">
                <a:defRPr sz="2400">
                  <a:solidFill>
                    <a:schemeClr val="tx1"/>
                  </a:solidFill>
                  <a:latin typeface="Times" charset="0"/>
                  <a:ea typeface="MS PGothic" charset="0"/>
                  <a:cs typeface="MS PGothic" charset="0"/>
                </a:defRPr>
              </a:lvl5pPr>
              <a:lvl6pPr marL="25146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spcBef>
                  <a:spcPct val="50000"/>
                </a:spcBef>
                <a:defRPr/>
              </a:pPr>
              <a:r>
                <a:rPr lang="en-GB" sz="800" dirty="0" smtClean="0">
                  <a:solidFill>
                    <a:schemeClr val="bg1"/>
                  </a:solidFill>
                  <a:latin typeface="Arial" charset="0"/>
                </a:rPr>
                <a:t>connect • communicate • collaborate</a:t>
              </a:r>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72416" y="165950"/>
              <a:ext cx="1630552" cy="644836"/>
            </a:xfrm>
            <a:prstGeom prst="rect">
              <a:avLst/>
            </a:prstGeom>
          </p:spPr>
        </p:pic>
      </p:grpSp>
      <p:sp>
        <p:nvSpPr>
          <p:cNvPr id="18" name="Title 1"/>
          <p:cNvSpPr txBox="1">
            <a:spLocks/>
          </p:cNvSpPr>
          <p:nvPr/>
        </p:nvSpPr>
        <p:spPr>
          <a:xfrm>
            <a:off x="463734" y="235016"/>
            <a:ext cx="10515600" cy="1325563"/>
          </a:xfrm>
          <a:prstGeom prst="rect">
            <a:avLst/>
          </a:prstGeom>
        </p:spPr>
        <p:txBody>
          <a:bodyPr/>
          <a:lstStyle>
            <a:lvl1pPr algn="l" defTabSz="914400" rtl="0" eaLnBrk="1" latinLnBrk="0" hangingPunct="1">
              <a:lnSpc>
                <a:spcPct val="100000"/>
              </a:lnSpc>
              <a:spcBef>
                <a:spcPct val="0"/>
              </a:spcBef>
              <a:buNone/>
              <a:defRPr sz="2600" b="1" i="0" u="none" kern="1200" baseline="0">
                <a:solidFill>
                  <a:srgbClr val="FFFF00"/>
                </a:solidFill>
                <a:latin typeface="+mn-lt"/>
                <a:ea typeface="+mj-ea"/>
                <a:cs typeface="+mj-cs"/>
              </a:defRPr>
            </a:lvl1pPr>
          </a:lstStyle>
          <a:p>
            <a:r>
              <a:rPr lang="en-US" dirty="0" smtClean="0"/>
              <a:t>Click to edit Master title style</a:t>
            </a:r>
          </a:p>
          <a:p>
            <a:r>
              <a:rPr lang="en-US" dirty="0" smtClean="0">
                <a:solidFill>
                  <a:schemeClr val="bg1"/>
                </a:solidFill>
              </a:rPr>
              <a:t>A</a:t>
            </a:r>
            <a:r>
              <a:rPr lang="en-US" baseline="0" dirty="0" smtClean="0">
                <a:solidFill>
                  <a:schemeClr val="bg1"/>
                </a:solidFill>
              </a:rPr>
              <a:t> second line is also possible</a:t>
            </a:r>
            <a:endParaRPr lang="en-GB" dirty="0">
              <a:solidFill>
                <a:schemeClr val="bg1"/>
              </a:solidFill>
            </a:endParaRPr>
          </a:p>
        </p:txBody>
      </p:sp>
    </p:spTree>
    <p:extLst>
      <p:ext uri="{BB962C8B-B14F-4D97-AF65-F5344CB8AC3E}">
        <p14:creationId xmlns:p14="http://schemas.microsoft.com/office/powerpoint/2010/main" val="1780866200"/>
      </p:ext>
    </p:extLst>
  </p:cSld>
  <p:clrMap bg1="lt1" tx1="dk1" bg2="lt2" tx2="dk2" accent1="accent1" accent2="accent2" accent3="accent3" accent4="accent4" accent5="accent5" accent6="accent6" hlink="hlink" folHlink="folHlink"/>
  <p:sldLayoutIdLst>
    <p:sldLayoutId id="2147483668"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2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546">
          <p15:clr>
            <a:srgbClr val="F26B43"/>
          </p15:clr>
        </p15:guide>
        <p15:guide id="2" pos="4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 name="Rectangle 19"/>
          <p:cNvSpPr/>
          <p:nvPr/>
        </p:nvSpPr>
        <p:spPr>
          <a:xfrm>
            <a:off x="382770" y="3540642"/>
            <a:ext cx="5497035" cy="2775097"/>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 Placeholder 2"/>
          <p:cNvSpPr>
            <a:spLocks noGrp="1"/>
          </p:cNvSpPr>
          <p:nvPr>
            <p:ph type="body" idx="1"/>
          </p:nvPr>
        </p:nvSpPr>
        <p:spPr>
          <a:xfrm>
            <a:off x="603073" y="3781715"/>
            <a:ext cx="4595949" cy="217102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79599427"/>
      </p:ext>
    </p:extLst>
  </p:cSld>
  <p:clrMap bg1="lt1" tx1="dk1" bg2="lt2" tx2="dk2" accent1="accent1" accent2="accent2" accent3="accent3" accent4="accent4" accent5="accent5" accent6="accent6" hlink="hlink" folHlink="folHlink"/>
  <p:sldLayoutIdLst>
    <p:sldLayoutId id="214748367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2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546">
          <p15:clr>
            <a:srgbClr val="F26B43"/>
          </p15:clr>
        </p15:guide>
        <p15:guide id="2" pos="43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40.tiff"/><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image" Target="../media/image35.emf"/></Relationships>
</file>

<file path=ppt/slides/_rels/slide1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8" Type="http://schemas.microsoft.com/office/2007/relationships/hdphoto" Target="../media/hdphoto13.wdp"/><Relationship Id="rId13" Type="http://schemas.openxmlformats.org/officeDocument/2006/relationships/image" Target="../media/image52.png"/><Relationship Id="rId18" Type="http://schemas.microsoft.com/office/2007/relationships/hdphoto" Target="../media/hdphoto16.wdp"/><Relationship Id="rId26" Type="http://schemas.openxmlformats.org/officeDocument/2006/relationships/image" Target="../media/image60.png"/><Relationship Id="rId39" Type="http://schemas.microsoft.com/office/2007/relationships/hdphoto" Target="../media/hdphoto23.wdp"/><Relationship Id="rId3" Type="http://schemas.openxmlformats.org/officeDocument/2006/relationships/image" Target="../media/image44.emf"/><Relationship Id="rId21" Type="http://schemas.microsoft.com/office/2007/relationships/hdphoto" Target="../media/hdphoto17.wdp"/><Relationship Id="rId34" Type="http://schemas.openxmlformats.org/officeDocument/2006/relationships/image" Target="../media/image65.png"/><Relationship Id="rId7" Type="http://schemas.openxmlformats.org/officeDocument/2006/relationships/image" Target="../media/image48.jpeg"/><Relationship Id="rId12" Type="http://schemas.openxmlformats.org/officeDocument/2006/relationships/image" Target="../media/image51.png"/><Relationship Id="rId17" Type="http://schemas.openxmlformats.org/officeDocument/2006/relationships/image" Target="../media/image54.png"/><Relationship Id="rId25" Type="http://schemas.openxmlformats.org/officeDocument/2006/relationships/image" Target="../media/image59.png"/><Relationship Id="rId33" Type="http://schemas.microsoft.com/office/2007/relationships/hdphoto" Target="../media/hdphoto21.wdp"/><Relationship Id="rId38" Type="http://schemas.openxmlformats.org/officeDocument/2006/relationships/image" Target="../media/image68.jpeg"/><Relationship Id="rId2" Type="http://schemas.openxmlformats.org/officeDocument/2006/relationships/notesSlide" Target="../notesSlides/notesSlide15.xml"/><Relationship Id="rId16" Type="http://schemas.microsoft.com/office/2007/relationships/hdphoto" Target="../media/hdphoto15.wdp"/><Relationship Id="rId20" Type="http://schemas.openxmlformats.org/officeDocument/2006/relationships/image" Target="../media/image56.png"/><Relationship Id="rId29" Type="http://schemas.openxmlformats.org/officeDocument/2006/relationships/image" Target="../media/image62.png"/><Relationship Id="rId1" Type="http://schemas.openxmlformats.org/officeDocument/2006/relationships/slideLayout" Target="../slideLayouts/slideLayout20.xml"/><Relationship Id="rId6" Type="http://schemas.openxmlformats.org/officeDocument/2006/relationships/image" Target="../media/image47.png"/><Relationship Id="rId11" Type="http://schemas.openxmlformats.org/officeDocument/2006/relationships/image" Target="../media/image50.png"/><Relationship Id="rId24" Type="http://schemas.microsoft.com/office/2007/relationships/hdphoto" Target="../media/hdphoto18.wdp"/><Relationship Id="rId32" Type="http://schemas.openxmlformats.org/officeDocument/2006/relationships/image" Target="../media/image64.jpeg"/><Relationship Id="rId37" Type="http://schemas.microsoft.com/office/2007/relationships/hdphoto" Target="../media/hdphoto22.wdp"/><Relationship Id="rId5" Type="http://schemas.openxmlformats.org/officeDocument/2006/relationships/image" Target="../media/image46.png"/><Relationship Id="rId15" Type="http://schemas.openxmlformats.org/officeDocument/2006/relationships/image" Target="../media/image53.jpeg"/><Relationship Id="rId23" Type="http://schemas.openxmlformats.org/officeDocument/2006/relationships/image" Target="../media/image58.jpeg"/><Relationship Id="rId28" Type="http://schemas.microsoft.com/office/2007/relationships/hdphoto" Target="../media/hdphoto19.wdp"/><Relationship Id="rId36" Type="http://schemas.openxmlformats.org/officeDocument/2006/relationships/image" Target="../media/image67.jpeg"/><Relationship Id="rId10" Type="http://schemas.microsoft.com/office/2007/relationships/hdphoto" Target="../media/hdphoto14.wdp"/><Relationship Id="rId19" Type="http://schemas.openxmlformats.org/officeDocument/2006/relationships/image" Target="../media/image55.png"/><Relationship Id="rId31" Type="http://schemas.microsoft.com/office/2007/relationships/hdphoto" Target="../media/hdphoto20.wdp"/><Relationship Id="rId4" Type="http://schemas.openxmlformats.org/officeDocument/2006/relationships/image" Target="../media/image45.png"/><Relationship Id="rId9" Type="http://schemas.openxmlformats.org/officeDocument/2006/relationships/image" Target="../media/image49.jpeg"/><Relationship Id="rId14" Type="http://schemas.openxmlformats.org/officeDocument/2006/relationships/hyperlink" Target="http://wayf.dk/" TargetMode="External"/><Relationship Id="rId22" Type="http://schemas.openxmlformats.org/officeDocument/2006/relationships/image" Target="../media/image57.png"/><Relationship Id="rId27" Type="http://schemas.openxmlformats.org/officeDocument/2006/relationships/image" Target="../media/image61.png"/><Relationship Id="rId30" Type="http://schemas.openxmlformats.org/officeDocument/2006/relationships/image" Target="../media/image63.png"/><Relationship Id="rId35" Type="http://schemas.openxmlformats.org/officeDocument/2006/relationships/image" Target="../media/image66.png"/></Relationships>
</file>

<file path=ppt/slides/_rels/slide17.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7.png"/><Relationship Id="rId3" Type="http://schemas.openxmlformats.org/officeDocument/2006/relationships/image" Target="../media/image69.jpeg"/><Relationship Id="rId7" Type="http://schemas.openxmlformats.org/officeDocument/2006/relationships/image" Target="../media/image72.png"/><Relationship Id="rId12" Type="http://schemas.openxmlformats.org/officeDocument/2006/relationships/image" Target="../media/image76.png"/><Relationship Id="rId17" Type="http://schemas.microsoft.com/office/2007/relationships/hdphoto" Target="../media/hdphoto27.wdp"/><Relationship Id="rId2" Type="http://schemas.openxmlformats.org/officeDocument/2006/relationships/notesSlide" Target="../notesSlides/notesSlide16.xml"/><Relationship Id="rId16" Type="http://schemas.openxmlformats.org/officeDocument/2006/relationships/image" Target="../media/image79.png"/><Relationship Id="rId1" Type="http://schemas.openxmlformats.org/officeDocument/2006/relationships/slideLayout" Target="../slideLayouts/slideLayout20.xml"/><Relationship Id="rId6" Type="http://schemas.openxmlformats.org/officeDocument/2006/relationships/image" Target="../media/image71.jpeg"/><Relationship Id="rId11" Type="http://schemas.microsoft.com/office/2007/relationships/hdphoto" Target="../media/hdphoto25.wdp"/><Relationship Id="rId5" Type="http://schemas.openxmlformats.org/officeDocument/2006/relationships/image" Target="../media/image70.png"/><Relationship Id="rId15" Type="http://schemas.microsoft.com/office/2007/relationships/hdphoto" Target="../media/hdphoto26.wdp"/><Relationship Id="rId10" Type="http://schemas.openxmlformats.org/officeDocument/2006/relationships/image" Target="../media/image75.jpeg"/><Relationship Id="rId4" Type="http://schemas.microsoft.com/office/2007/relationships/hdphoto" Target="../media/hdphoto24.wdp"/><Relationship Id="rId9" Type="http://schemas.openxmlformats.org/officeDocument/2006/relationships/image" Target="../media/image74.png"/><Relationship Id="rId14" Type="http://schemas.openxmlformats.org/officeDocument/2006/relationships/image" Target="../media/image78.png"/></Relationships>
</file>

<file path=ppt/slides/_rels/slide1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hyperlink" Target="https://access-check.edugain.org/" TargetMode="External"/><Relationship Id="rId2" Type="http://schemas.openxmlformats.org/officeDocument/2006/relationships/notesSlide" Target="../notesSlides/notesSlide24.xml"/><Relationship Id="rId1" Type="http://schemas.openxmlformats.org/officeDocument/2006/relationships/slideLayout" Target="../slideLayouts/slideLayout22.xml"/><Relationship Id="rId4" Type="http://schemas.openxmlformats.org/officeDocument/2006/relationships/image" Target="../media/image89.png"/></Relationships>
</file>

<file path=ppt/slides/_rels/slide29.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jp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6.xml"/><Relationship Id="rId1" Type="http://schemas.openxmlformats.org/officeDocument/2006/relationships/slideLayout" Target="../slideLayouts/slideLayout22.xml"/><Relationship Id="rId4" Type="http://schemas.openxmlformats.org/officeDocument/2006/relationships/hyperlink" Target="https://wiki.edugain.org/isFederatedCheck/"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93.gif"/><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8.xml"/><Relationship Id="rId1" Type="http://schemas.openxmlformats.org/officeDocument/2006/relationships/slideLayout" Target="../slideLayouts/slideLayout22.xml"/><Relationship Id="rId4" Type="http://schemas.openxmlformats.org/officeDocument/2006/relationships/image" Target="../media/image95.png"/></Relationships>
</file>

<file path=ppt/slides/_rels/slide3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9.xml"/><Relationship Id="rId1" Type="http://schemas.openxmlformats.org/officeDocument/2006/relationships/slideLayout" Target="../slideLayouts/slideLayout28.xml"/><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0.xml"/><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100.jpg"/><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3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8" Type="http://schemas.microsoft.com/office/2007/relationships/hdphoto" Target="../media/hdphoto2.wdp"/><Relationship Id="rId13" Type="http://schemas.openxmlformats.org/officeDocument/2006/relationships/image" Target="../media/image21.jpeg"/><Relationship Id="rId18" Type="http://schemas.microsoft.com/office/2007/relationships/hdphoto" Target="../media/hdphoto7.wdp"/><Relationship Id="rId26" Type="http://schemas.microsoft.com/office/2007/relationships/hdphoto" Target="../media/hdphoto11.wdp"/><Relationship Id="rId3" Type="http://schemas.openxmlformats.org/officeDocument/2006/relationships/image" Target="../media/image15.gif"/><Relationship Id="rId21" Type="http://schemas.openxmlformats.org/officeDocument/2006/relationships/image" Target="../media/image25.jpeg"/><Relationship Id="rId7" Type="http://schemas.openxmlformats.org/officeDocument/2006/relationships/image" Target="../media/image18.jpeg"/><Relationship Id="rId12" Type="http://schemas.microsoft.com/office/2007/relationships/hdphoto" Target="../media/hdphoto4.wdp"/><Relationship Id="rId17" Type="http://schemas.openxmlformats.org/officeDocument/2006/relationships/image" Target="../media/image23.png"/><Relationship Id="rId25" Type="http://schemas.openxmlformats.org/officeDocument/2006/relationships/image" Target="../media/image27.jpeg"/><Relationship Id="rId33" Type="http://schemas.openxmlformats.org/officeDocument/2006/relationships/image" Target="../media/image33.jpeg"/><Relationship Id="rId2" Type="http://schemas.openxmlformats.org/officeDocument/2006/relationships/notesSlide" Target="../notesSlides/notesSlide3.xml"/><Relationship Id="rId16" Type="http://schemas.microsoft.com/office/2007/relationships/hdphoto" Target="../media/hdphoto6.wdp"/><Relationship Id="rId20" Type="http://schemas.microsoft.com/office/2007/relationships/hdphoto" Target="../media/hdphoto8.wdp"/><Relationship Id="rId29"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0.jpeg"/><Relationship Id="rId24" Type="http://schemas.microsoft.com/office/2007/relationships/hdphoto" Target="../media/hdphoto10.wdp"/><Relationship Id="rId32" Type="http://schemas.openxmlformats.org/officeDocument/2006/relationships/image" Target="../media/image32.gif"/><Relationship Id="rId5" Type="http://schemas.microsoft.com/office/2007/relationships/hdphoto" Target="../media/hdphoto1.wdp"/><Relationship Id="rId15" Type="http://schemas.openxmlformats.org/officeDocument/2006/relationships/image" Target="../media/image22.jpeg"/><Relationship Id="rId23" Type="http://schemas.openxmlformats.org/officeDocument/2006/relationships/image" Target="../media/image26.png"/><Relationship Id="rId28" Type="http://schemas.microsoft.com/office/2007/relationships/hdphoto" Target="../media/hdphoto12.wdp"/><Relationship Id="rId10" Type="http://schemas.microsoft.com/office/2007/relationships/hdphoto" Target="../media/hdphoto3.wdp"/><Relationship Id="rId19" Type="http://schemas.openxmlformats.org/officeDocument/2006/relationships/image" Target="../media/image24.png"/><Relationship Id="rId31" Type="http://schemas.openxmlformats.org/officeDocument/2006/relationships/image" Target="../media/image31.gif"/><Relationship Id="rId4" Type="http://schemas.openxmlformats.org/officeDocument/2006/relationships/image" Target="../media/image16.jpeg"/><Relationship Id="rId9" Type="http://schemas.openxmlformats.org/officeDocument/2006/relationships/image" Target="../media/image19.png"/><Relationship Id="rId14" Type="http://schemas.microsoft.com/office/2007/relationships/hdphoto" Target="../media/hdphoto5.wdp"/><Relationship Id="rId22" Type="http://schemas.microsoft.com/office/2007/relationships/hdphoto" Target="../media/hdphoto9.wdp"/><Relationship Id="rId27" Type="http://schemas.openxmlformats.org/officeDocument/2006/relationships/image" Target="../media/image28.jpeg"/><Relationship Id="rId30" Type="http://schemas.openxmlformats.org/officeDocument/2006/relationships/image" Target="../media/image30.gif"/></Relationships>
</file>

<file path=ppt/slides/_rels/slide4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52155" y="2854125"/>
            <a:ext cx="4090851" cy="2101948"/>
          </a:xfrm>
        </p:spPr>
        <p:txBody>
          <a:bodyPr/>
          <a:lstStyle/>
          <a:p>
            <a:r>
              <a:rPr lang="en-GB" dirty="0" smtClean="0">
                <a:latin typeface="+mn-lt"/>
              </a:rPr>
              <a:t>Work Package 9 </a:t>
            </a:r>
            <a:r>
              <a:rPr lang="en-GB" smtClean="0">
                <a:latin typeface="+mn-lt"/>
              </a:rPr>
              <a:t>/ </a:t>
            </a:r>
            <a:r>
              <a:rPr lang="en-GB" smtClean="0">
                <a:latin typeface="+mn-lt"/>
              </a:rPr>
              <a:t>SA5</a:t>
            </a:r>
            <a:endParaRPr lang="en-GB" dirty="0" smtClean="0">
              <a:latin typeface="+mn-lt"/>
            </a:endParaRPr>
          </a:p>
          <a:p>
            <a:r>
              <a:rPr lang="en-GB" b="0" dirty="0" smtClean="0">
                <a:solidFill>
                  <a:schemeClr val="bg1"/>
                </a:solidFill>
                <a:latin typeface="+mn-lt"/>
              </a:rPr>
              <a:t>Application Services</a:t>
            </a:r>
            <a:endParaRPr lang="en-GB" b="0" dirty="0">
              <a:solidFill>
                <a:schemeClr val="bg1"/>
              </a:solidFill>
              <a:latin typeface="+mn-lt"/>
            </a:endParaRPr>
          </a:p>
        </p:txBody>
      </p:sp>
      <p:sp>
        <p:nvSpPr>
          <p:cNvPr id="3" name="Content Placeholder 2"/>
          <p:cNvSpPr>
            <a:spLocks noGrp="1"/>
          </p:cNvSpPr>
          <p:nvPr>
            <p:ph idx="10"/>
          </p:nvPr>
        </p:nvSpPr>
        <p:spPr/>
        <p:txBody>
          <a:bodyPr/>
          <a:lstStyle/>
          <a:p>
            <a:r>
              <a:rPr lang="en-GB" dirty="0" smtClean="0">
                <a:latin typeface="+mn-lt"/>
              </a:rPr>
              <a:t>Ann Harding, SWITCH</a:t>
            </a:r>
            <a:endParaRPr lang="en-GB" dirty="0">
              <a:latin typeface="+mn-lt"/>
            </a:endParaRPr>
          </a:p>
        </p:txBody>
      </p:sp>
    </p:spTree>
    <p:extLst>
      <p:ext uri="{BB962C8B-B14F-4D97-AF65-F5344CB8AC3E}">
        <p14:creationId xmlns:p14="http://schemas.microsoft.com/office/powerpoint/2010/main" val="16478770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p:cNvSpPr/>
          <p:nvPr/>
        </p:nvSpPr>
        <p:spPr>
          <a:xfrm>
            <a:off x="7753998" y="1639710"/>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8" name="Freeform 27"/>
          <p:cNvSpPr/>
          <p:nvPr/>
        </p:nvSpPr>
        <p:spPr>
          <a:xfrm>
            <a:off x="7753998" y="3573216"/>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 name="Slide Number Placeholder 3"/>
          <p:cNvSpPr>
            <a:spLocks noGrp="1"/>
          </p:cNvSpPr>
          <p:nvPr>
            <p:ph type="sldNum" sz="quarter" idx="12"/>
          </p:nvPr>
        </p:nvSpPr>
        <p:spPr/>
        <p:txBody>
          <a:bodyPr/>
          <a:lstStyle/>
          <a:p>
            <a:fld id="{99DB5B91-B4E4-4EE4-BE5C-3E09032CE5EC}" type="slidenum">
              <a:rPr lang="en-GB" smtClean="0"/>
              <a:t>10</a:t>
            </a:fld>
            <a:endParaRPr lang="en-GB" dirty="0"/>
          </a:p>
        </p:txBody>
      </p:sp>
      <p:sp>
        <p:nvSpPr>
          <p:cNvPr id="2" name="Title 1"/>
          <p:cNvSpPr>
            <a:spLocks noGrp="1"/>
          </p:cNvSpPr>
          <p:nvPr>
            <p:ph type="title"/>
          </p:nvPr>
        </p:nvSpPr>
        <p:spPr/>
        <p:txBody>
          <a:bodyPr/>
          <a:lstStyle/>
          <a:p>
            <a:r>
              <a:rPr lang="en-GB" dirty="0"/>
              <a:t>e</a:t>
            </a:r>
            <a:r>
              <a:rPr lang="en-GB" dirty="0" smtClean="0"/>
              <a:t>duroam</a:t>
            </a:r>
            <a:r>
              <a:rPr lang="en-GB" dirty="0"/>
              <a:t/>
            </a:r>
            <a:br>
              <a:rPr lang="en-GB" dirty="0"/>
            </a:br>
            <a:r>
              <a:rPr lang="en-GB" b="0" i="1" dirty="0">
                <a:solidFill>
                  <a:srgbClr val="FFFFFF"/>
                </a:solidFill>
              </a:rPr>
              <a:t>Task 2 </a:t>
            </a:r>
            <a:r>
              <a:rPr lang="en-GB" b="0" i="1" dirty="0">
                <a:solidFill>
                  <a:schemeClr val="bg1"/>
                </a:solidFill>
              </a:rPr>
              <a:t>Achievements </a:t>
            </a:r>
            <a:r>
              <a:rPr lang="en-GB" b="0" i="1" dirty="0" smtClean="0">
                <a:solidFill>
                  <a:schemeClr val="bg1"/>
                </a:solidFill>
                <a:latin typeface="Calibri" panose="020F0502020204030204" pitchFamily="34" charset="0"/>
                <a:cs typeface="Calibri" panose="020F0502020204030204" pitchFamily="34" charset="0"/>
              </a:rPr>
              <a:t>–</a:t>
            </a:r>
            <a:r>
              <a:rPr lang="en-GB" b="0" i="1" dirty="0" smtClean="0">
                <a:solidFill>
                  <a:schemeClr val="bg1"/>
                </a:solidFill>
              </a:rPr>
              <a:t> </a:t>
            </a:r>
            <a:r>
              <a:rPr lang="en-GB" b="0" i="1" dirty="0">
                <a:solidFill>
                  <a:schemeClr val="bg1"/>
                </a:solidFill>
              </a:rPr>
              <a:t>KPIs</a:t>
            </a:r>
            <a:br>
              <a:rPr lang="en-GB" b="0" i="1" dirty="0">
                <a:solidFill>
                  <a:schemeClr val="bg1"/>
                </a:solidFill>
              </a:rPr>
            </a:br>
            <a:endParaRPr lang="en-GB" dirty="0"/>
          </a:p>
        </p:txBody>
      </p:sp>
      <p:sp>
        <p:nvSpPr>
          <p:cNvPr id="5" name="Title 2"/>
          <p:cNvSpPr txBox="1">
            <a:spLocks/>
          </p:cNvSpPr>
          <p:nvPr/>
        </p:nvSpPr>
        <p:spPr>
          <a:xfrm>
            <a:off x="550863" y="183203"/>
            <a:ext cx="9432240" cy="1029509"/>
          </a:xfrm>
          <a:prstGeom prst="rect">
            <a:avLst/>
          </a:prstGeom>
        </p:spPr>
        <p:txBody>
          <a:bodyPr/>
          <a:lstStyle>
            <a:lvl1pPr algn="l" defTabSz="914400" rtl="0" eaLnBrk="1" latinLnBrk="0" hangingPunct="1">
              <a:lnSpc>
                <a:spcPct val="100000"/>
              </a:lnSpc>
              <a:spcBef>
                <a:spcPct val="0"/>
              </a:spcBef>
              <a:buNone/>
              <a:defRPr sz="2600" b="1" i="0" u="none" kern="1200" baseline="0">
                <a:solidFill>
                  <a:srgbClr val="FFFF00"/>
                </a:solidFill>
                <a:latin typeface="+mn-lt"/>
                <a:ea typeface="+mj-ea"/>
                <a:cs typeface="+mj-cs"/>
              </a:defRPr>
            </a:lvl1pPr>
          </a:lstStyle>
          <a:p>
            <a:endParaRPr lang="en-GB" b="0" i="1" dirty="0">
              <a:solidFill>
                <a:schemeClr val="bg1"/>
              </a:solidFill>
            </a:endParaRPr>
          </a:p>
        </p:txBody>
      </p:sp>
      <p:cxnSp>
        <p:nvCxnSpPr>
          <p:cNvPr id="6" name="Straight Connector 5"/>
          <p:cNvCxnSpPr/>
          <p:nvPr/>
        </p:nvCxnSpPr>
        <p:spPr>
          <a:xfrm>
            <a:off x="1254428" y="3609331"/>
            <a:ext cx="1627709"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Freeform 6"/>
          <p:cNvSpPr/>
          <p:nvPr/>
        </p:nvSpPr>
        <p:spPr>
          <a:xfrm>
            <a:off x="2793527" y="1653879"/>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8" name="TextBox 7"/>
          <p:cNvSpPr txBox="1"/>
          <p:nvPr/>
        </p:nvSpPr>
        <p:spPr>
          <a:xfrm>
            <a:off x="1171522" y="1921770"/>
            <a:ext cx="1762125" cy="400110"/>
          </a:xfrm>
          <a:prstGeom prst="rect">
            <a:avLst/>
          </a:prstGeom>
          <a:noFill/>
        </p:spPr>
        <p:txBody>
          <a:bodyPr wrap="square" rtlCol="0">
            <a:spAutoFit/>
          </a:bodyPr>
          <a:lstStyle/>
          <a:p>
            <a:r>
              <a:rPr lang="en-US" sz="2000" b="1" dirty="0" smtClean="0">
                <a:solidFill>
                  <a:schemeClr val="accent6">
                    <a:lumMod val="75000"/>
                  </a:schemeClr>
                </a:solidFill>
                <a:cs typeface="Arial"/>
              </a:rPr>
              <a:t>KPIs</a:t>
            </a:r>
            <a:endParaRPr lang="en-US" sz="2000" b="1" dirty="0">
              <a:solidFill>
                <a:schemeClr val="accent6">
                  <a:lumMod val="75000"/>
                </a:schemeClr>
              </a:solidFill>
              <a:cs typeface="Arial"/>
            </a:endParaRPr>
          </a:p>
        </p:txBody>
      </p:sp>
      <p:sp>
        <p:nvSpPr>
          <p:cNvPr id="9" name="TextBox 8"/>
          <p:cNvSpPr txBox="1"/>
          <p:nvPr/>
        </p:nvSpPr>
        <p:spPr>
          <a:xfrm>
            <a:off x="1171523" y="4066123"/>
            <a:ext cx="1951430" cy="677108"/>
          </a:xfrm>
          <a:prstGeom prst="rect">
            <a:avLst/>
          </a:prstGeom>
          <a:noFill/>
        </p:spPr>
        <p:txBody>
          <a:bodyPr wrap="square" rtlCol="0">
            <a:spAutoFit/>
          </a:bodyPr>
          <a:lstStyle/>
          <a:p>
            <a:r>
              <a:rPr lang="en-US" sz="2000" b="1" dirty="0" smtClean="0">
                <a:solidFill>
                  <a:schemeClr val="accent6">
                    <a:lumMod val="75000"/>
                  </a:schemeClr>
                </a:solidFill>
                <a:cs typeface="Arial"/>
              </a:rPr>
              <a:t>Year 2</a:t>
            </a:r>
            <a:endParaRPr lang="ta-IN" sz="2000" b="1" dirty="0" smtClean="0">
              <a:solidFill>
                <a:schemeClr val="accent6">
                  <a:lumMod val="75000"/>
                </a:schemeClr>
              </a:solidFill>
              <a:cs typeface="Arial"/>
            </a:endParaRPr>
          </a:p>
          <a:p>
            <a:r>
              <a:rPr lang="ta-IN" b="1" dirty="0" smtClean="0">
                <a:solidFill>
                  <a:schemeClr val="accent6">
                    <a:lumMod val="75000"/>
                  </a:schemeClr>
                </a:solidFill>
                <a:cs typeface="Arial"/>
              </a:rPr>
              <a:t>Results</a:t>
            </a:r>
            <a:endParaRPr lang="en-US" b="1" dirty="0" smtClean="0">
              <a:solidFill>
                <a:schemeClr val="accent6">
                  <a:lumMod val="75000"/>
                </a:schemeClr>
              </a:solidFill>
              <a:cs typeface="Arial"/>
            </a:endParaRPr>
          </a:p>
        </p:txBody>
      </p:sp>
      <p:sp>
        <p:nvSpPr>
          <p:cNvPr id="10" name="Freeform 9"/>
          <p:cNvSpPr/>
          <p:nvPr/>
        </p:nvSpPr>
        <p:spPr>
          <a:xfrm>
            <a:off x="5249051" y="1653878"/>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1" name="TextBox 10"/>
          <p:cNvSpPr txBox="1"/>
          <p:nvPr/>
        </p:nvSpPr>
        <p:spPr>
          <a:xfrm>
            <a:off x="2793528" y="1983324"/>
            <a:ext cx="2266412" cy="369332"/>
          </a:xfrm>
          <a:prstGeom prst="rect">
            <a:avLst/>
          </a:prstGeom>
          <a:noFill/>
        </p:spPr>
        <p:txBody>
          <a:bodyPr wrap="square" rtlCol="0">
            <a:spAutoFit/>
          </a:bodyPr>
          <a:lstStyle/>
          <a:p>
            <a:pPr algn="ctr"/>
            <a:r>
              <a:rPr lang="en-US" b="1" dirty="0">
                <a:solidFill>
                  <a:srgbClr val="085577"/>
                </a:solidFill>
                <a:cs typeface="(Body)"/>
              </a:rPr>
              <a:t>ETLRS Availability </a:t>
            </a:r>
            <a:endParaRPr lang="en-US" b="1" dirty="0">
              <a:solidFill>
                <a:srgbClr val="0A597D"/>
              </a:solidFill>
            </a:endParaRPr>
          </a:p>
        </p:txBody>
      </p:sp>
      <p:sp>
        <p:nvSpPr>
          <p:cNvPr id="12" name="TextBox 11"/>
          <p:cNvSpPr txBox="1"/>
          <p:nvPr/>
        </p:nvSpPr>
        <p:spPr>
          <a:xfrm>
            <a:off x="5249051" y="1983323"/>
            <a:ext cx="2266413" cy="923330"/>
          </a:xfrm>
          <a:prstGeom prst="rect">
            <a:avLst/>
          </a:prstGeom>
          <a:noFill/>
        </p:spPr>
        <p:txBody>
          <a:bodyPr wrap="square" rtlCol="0">
            <a:spAutoFit/>
          </a:bodyPr>
          <a:lstStyle/>
          <a:p>
            <a:pPr algn="ctr" defTabSz="915988">
              <a:defRPr/>
            </a:pPr>
            <a:r>
              <a:rPr lang="en-US" b="1" dirty="0" smtClean="0">
                <a:solidFill>
                  <a:srgbClr val="09587B"/>
                </a:solidFill>
                <a:cs typeface="(Body)"/>
              </a:rPr>
              <a:t>National Authentications</a:t>
            </a:r>
          </a:p>
          <a:p>
            <a:pPr algn="ctr" defTabSz="915988">
              <a:defRPr/>
            </a:pPr>
            <a:r>
              <a:rPr lang="en-US" b="1" dirty="0" smtClean="0">
                <a:solidFill>
                  <a:srgbClr val="09587B"/>
                </a:solidFill>
                <a:cs typeface="(Body)"/>
              </a:rPr>
              <a:t>per month</a:t>
            </a:r>
            <a:endParaRPr lang="en-US" b="1" dirty="0">
              <a:solidFill>
                <a:srgbClr val="09587B"/>
              </a:solidFill>
              <a:cs typeface="(Body)"/>
            </a:endParaRPr>
          </a:p>
        </p:txBody>
      </p:sp>
      <p:sp>
        <p:nvSpPr>
          <p:cNvPr id="13" name="Freeform 12"/>
          <p:cNvSpPr/>
          <p:nvPr/>
        </p:nvSpPr>
        <p:spPr>
          <a:xfrm>
            <a:off x="2793527" y="3587687"/>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4" name="Freeform 13"/>
          <p:cNvSpPr/>
          <p:nvPr/>
        </p:nvSpPr>
        <p:spPr>
          <a:xfrm>
            <a:off x="5249051" y="3587384"/>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5" name="TextBox 14"/>
          <p:cNvSpPr txBox="1"/>
          <p:nvPr/>
        </p:nvSpPr>
        <p:spPr>
          <a:xfrm>
            <a:off x="2793528" y="4109708"/>
            <a:ext cx="2266412" cy="646331"/>
          </a:xfrm>
          <a:prstGeom prst="rect">
            <a:avLst/>
          </a:prstGeom>
          <a:noFill/>
        </p:spPr>
        <p:txBody>
          <a:bodyPr wrap="square" rtlCol="0">
            <a:spAutoFit/>
          </a:bodyPr>
          <a:lstStyle/>
          <a:p>
            <a:pPr algn="ctr" defTabSz="915988">
              <a:defRPr/>
            </a:pPr>
            <a:r>
              <a:rPr lang="en-US" b="1" dirty="0" smtClean="0">
                <a:solidFill>
                  <a:srgbClr val="085577"/>
                </a:solidFill>
                <a:cs typeface="(Body)"/>
              </a:rPr>
              <a:t>Target: 99%</a:t>
            </a:r>
          </a:p>
          <a:p>
            <a:pPr algn="ctr" defTabSz="915988">
              <a:defRPr/>
            </a:pPr>
            <a:r>
              <a:rPr lang="en-US" b="1" dirty="0" smtClean="0">
                <a:solidFill>
                  <a:srgbClr val="085577"/>
                </a:solidFill>
                <a:cs typeface="(Body)"/>
              </a:rPr>
              <a:t>Achieved: 100%</a:t>
            </a:r>
            <a:endParaRPr lang="en-GB" b="1" dirty="0">
              <a:solidFill>
                <a:srgbClr val="085577"/>
              </a:solidFill>
              <a:cs typeface="(Body)"/>
            </a:endParaRPr>
          </a:p>
        </p:txBody>
      </p:sp>
      <p:sp>
        <p:nvSpPr>
          <p:cNvPr id="16" name="TextBox 15"/>
          <p:cNvSpPr txBox="1"/>
          <p:nvPr/>
        </p:nvSpPr>
        <p:spPr>
          <a:xfrm>
            <a:off x="5143501" y="4088886"/>
            <a:ext cx="2414297" cy="646331"/>
          </a:xfrm>
          <a:prstGeom prst="rect">
            <a:avLst/>
          </a:prstGeom>
          <a:noFill/>
        </p:spPr>
        <p:txBody>
          <a:bodyPr wrap="square" rtlCol="0">
            <a:spAutoFit/>
          </a:bodyPr>
          <a:lstStyle/>
          <a:p>
            <a:pPr algn="ctr" defTabSz="915988">
              <a:defRPr/>
            </a:pPr>
            <a:r>
              <a:rPr lang="en-GB" b="1" dirty="0" smtClean="0">
                <a:solidFill>
                  <a:srgbClr val="09577A"/>
                </a:solidFill>
                <a:cs typeface="(Body)"/>
              </a:rPr>
              <a:t>Target</a:t>
            </a:r>
            <a:r>
              <a:rPr lang="en-GB" b="1" dirty="0">
                <a:solidFill>
                  <a:srgbClr val="09577A"/>
                </a:solidFill>
                <a:cs typeface="(Body)"/>
              </a:rPr>
              <a:t>:130,000,000</a:t>
            </a:r>
            <a:endParaRPr lang="en-GB" b="1" dirty="0" smtClean="0">
              <a:solidFill>
                <a:srgbClr val="09577A"/>
              </a:solidFill>
              <a:cs typeface="(Body)"/>
            </a:endParaRPr>
          </a:p>
          <a:p>
            <a:pPr algn="ctr" defTabSz="915988">
              <a:defRPr/>
            </a:pPr>
            <a:r>
              <a:rPr lang="en-GB" b="1" dirty="0" smtClean="0">
                <a:solidFill>
                  <a:srgbClr val="09577A"/>
                </a:solidFill>
                <a:cs typeface="(Body)"/>
              </a:rPr>
              <a:t>Achieved</a:t>
            </a:r>
            <a:r>
              <a:rPr lang="en-GB" b="1" dirty="0">
                <a:solidFill>
                  <a:srgbClr val="09577A"/>
                </a:solidFill>
                <a:cs typeface="(Body)"/>
              </a:rPr>
              <a:t>: </a:t>
            </a:r>
            <a:r>
              <a:rPr lang="en-GB" b="1" dirty="0" smtClean="0">
                <a:solidFill>
                  <a:srgbClr val="09577A"/>
                </a:solidFill>
                <a:cs typeface="(Body)"/>
              </a:rPr>
              <a:t>147,726,234</a:t>
            </a:r>
            <a:endParaRPr lang="en-GB" b="1" dirty="0">
              <a:solidFill>
                <a:srgbClr val="09577A"/>
              </a:solidFill>
              <a:cs typeface="(Body)"/>
            </a:endParaRPr>
          </a:p>
        </p:txBody>
      </p:sp>
      <p:sp>
        <p:nvSpPr>
          <p:cNvPr id="17" name="Down Arrow 16"/>
          <p:cNvSpPr/>
          <p:nvPr/>
        </p:nvSpPr>
        <p:spPr bwMode="auto">
          <a:xfrm>
            <a:off x="3268356" y="3468535"/>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18" name="Down Arrow 17"/>
          <p:cNvSpPr/>
          <p:nvPr/>
        </p:nvSpPr>
        <p:spPr bwMode="auto">
          <a:xfrm>
            <a:off x="5723879" y="3513097"/>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19" name="Down Arrow 18"/>
          <p:cNvSpPr/>
          <p:nvPr/>
        </p:nvSpPr>
        <p:spPr bwMode="auto">
          <a:xfrm>
            <a:off x="8179403" y="3523602"/>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21" name="TextBox 20"/>
          <p:cNvSpPr txBox="1"/>
          <p:nvPr/>
        </p:nvSpPr>
        <p:spPr>
          <a:xfrm>
            <a:off x="3607310" y="4980681"/>
            <a:ext cx="638845" cy="707886"/>
          </a:xfrm>
          <a:prstGeom prst="rect">
            <a:avLst/>
          </a:prstGeom>
          <a:noFill/>
        </p:spPr>
        <p:txBody>
          <a:bodyPr wrap="square" rtlCol="0">
            <a:spAutoFit/>
          </a:bodyPr>
          <a:lstStyle/>
          <a:p>
            <a:r>
              <a:rPr lang="en-GB" sz="4000" dirty="0" smtClean="0">
                <a:solidFill>
                  <a:srgbClr val="0A597C"/>
                </a:solidFill>
                <a:latin typeface="Wingdings" panose="05000000000000000000" pitchFamily="2" charset="2"/>
                <a:sym typeface="Wingdings" panose="05000000000000000000" pitchFamily="2" charset="2"/>
              </a:rPr>
              <a:t></a:t>
            </a:r>
            <a:endParaRPr lang="en-GB" sz="4000" dirty="0">
              <a:solidFill>
                <a:srgbClr val="0A597C"/>
              </a:solidFill>
              <a:latin typeface="Wingdings" panose="05000000000000000000" pitchFamily="2" charset="2"/>
            </a:endParaRPr>
          </a:p>
        </p:txBody>
      </p:sp>
      <p:sp>
        <p:nvSpPr>
          <p:cNvPr id="22" name="TextBox 21"/>
          <p:cNvSpPr txBox="1"/>
          <p:nvPr/>
        </p:nvSpPr>
        <p:spPr>
          <a:xfrm>
            <a:off x="6108941" y="5015695"/>
            <a:ext cx="638845" cy="707886"/>
          </a:xfrm>
          <a:prstGeom prst="rect">
            <a:avLst/>
          </a:prstGeom>
          <a:noFill/>
        </p:spPr>
        <p:txBody>
          <a:bodyPr wrap="square" rtlCol="0">
            <a:spAutoFit/>
          </a:bodyPr>
          <a:lstStyle/>
          <a:p>
            <a:r>
              <a:rPr lang="en-GB" sz="4000" dirty="0" smtClean="0">
                <a:solidFill>
                  <a:srgbClr val="0A597C"/>
                </a:solidFill>
                <a:latin typeface="Wingdings" panose="05000000000000000000" pitchFamily="2" charset="2"/>
                <a:sym typeface="Wingdings" panose="05000000000000000000" pitchFamily="2" charset="2"/>
              </a:rPr>
              <a:t></a:t>
            </a:r>
            <a:endParaRPr lang="en-GB" sz="4000" dirty="0">
              <a:solidFill>
                <a:srgbClr val="0A597C"/>
              </a:solidFill>
              <a:latin typeface="Wingdings" panose="05000000000000000000" pitchFamily="2" charset="2"/>
            </a:endParaRPr>
          </a:p>
        </p:txBody>
      </p:sp>
      <p:sp>
        <p:nvSpPr>
          <p:cNvPr id="29" name="TextBox 28"/>
          <p:cNvSpPr txBox="1"/>
          <p:nvPr/>
        </p:nvSpPr>
        <p:spPr>
          <a:xfrm>
            <a:off x="7733179" y="4116360"/>
            <a:ext cx="2266413" cy="646331"/>
          </a:xfrm>
          <a:prstGeom prst="rect">
            <a:avLst/>
          </a:prstGeom>
          <a:noFill/>
        </p:spPr>
        <p:txBody>
          <a:bodyPr wrap="square" rtlCol="0">
            <a:spAutoFit/>
          </a:bodyPr>
          <a:lstStyle/>
          <a:p>
            <a:pPr algn="ctr" defTabSz="915988">
              <a:defRPr/>
            </a:pPr>
            <a:r>
              <a:rPr lang="en-GB" b="1" dirty="0" smtClean="0">
                <a:solidFill>
                  <a:srgbClr val="09577A"/>
                </a:solidFill>
                <a:cs typeface="(Body)"/>
              </a:rPr>
              <a:t>Target</a:t>
            </a:r>
            <a:r>
              <a:rPr lang="en-GB" b="1" dirty="0">
                <a:solidFill>
                  <a:srgbClr val="09577A"/>
                </a:solidFill>
                <a:cs typeface="(Body)"/>
              </a:rPr>
              <a:t>: 24,000,000</a:t>
            </a:r>
            <a:endParaRPr lang="en-GB" b="1" dirty="0" smtClean="0">
              <a:solidFill>
                <a:srgbClr val="09577A"/>
              </a:solidFill>
              <a:cs typeface="(Body)"/>
            </a:endParaRPr>
          </a:p>
          <a:p>
            <a:pPr algn="ctr" defTabSz="915988">
              <a:defRPr/>
            </a:pPr>
            <a:r>
              <a:rPr lang="en-GB" b="1" dirty="0" smtClean="0">
                <a:solidFill>
                  <a:srgbClr val="09577A"/>
                </a:solidFill>
                <a:cs typeface="(Body)"/>
              </a:rPr>
              <a:t>Achieved</a:t>
            </a:r>
            <a:r>
              <a:rPr lang="en-GB" b="1" dirty="0">
                <a:solidFill>
                  <a:srgbClr val="09577A"/>
                </a:solidFill>
                <a:cs typeface="(Body)"/>
              </a:rPr>
              <a:t>: </a:t>
            </a:r>
            <a:r>
              <a:rPr lang="en-GB" b="1" dirty="0" smtClean="0">
                <a:solidFill>
                  <a:srgbClr val="09577A"/>
                </a:solidFill>
                <a:cs typeface="(Body)"/>
              </a:rPr>
              <a:t>31,832,243</a:t>
            </a:r>
            <a:endParaRPr lang="en-GB" b="1" dirty="0">
              <a:solidFill>
                <a:srgbClr val="09577A"/>
              </a:solidFill>
              <a:cs typeface="(Body)"/>
            </a:endParaRPr>
          </a:p>
        </p:txBody>
      </p:sp>
      <p:sp>
        <p:nvSpPr>
          <p:cNvPr id="30" name="TextBox 29"/>
          <p:cNvSpPr txBox="1"/>
          <p:nvPr/>
        </p:nvSpPr>
        <p:spPr>
          <a:xfrm>
            <a:off x="8593069" y="5043169"/>
            <a:ext cx="638845" cy="707886"/>
          </a:xfrm>
          <a:prstGeom prst="rect">
            <a:avLst/>
          </a:prstGeom>
          <a:noFill/>
        </p:spPr>
        <p:txBody>
          <a:bodyPr wrap="square" rtlCol="0">
            <a:spAutoFit/>
          </a:bodyPr>
          <a:lstStyle/>
          <a:p>
            <a:r>
              <a:rPr lang="en-GB" sz="4000" dirty="0" smtClean="0">
                <a:solidFill>
                  <a:srgbClr val="0A597C"/>
                </a:solidFill>
                <a:latin typeface="Wingdings" panose="05000000000000000000" pitchFamily="2" charset="2"/>
                <a:sym typeface="Wingdings" panose="05000000000000000000" pitchFamily="2" charset="2"/>
              </a:rPr>
              <a:t></a:t>
            </a:r>
            <a:endParaRPr lang="en-GB" sz="4000" dirty="0">
              <a:solidFill>
                <a:srgbClr val="0A597C"/>
              </a:solidFill>
              <a:latin typeface="Wingdings" panose="05000000000000000000" pitchFamily="2" charset="2"/>
            </a:endParaRPr>
          </a:p>
        </p:txBody>
      </p:sp>
      <p:sp>
        <p:nvSpPr>
          <p:cNvPr id="31" name="TextBox 30"/>
          <p:cNvSpPr txBox="1"/>
          <p:nvPr/>
        </p:nvSpPr>
        <p:spPr>
          <a:xfrm>
            <a:off x="7691541" y="1969155"/>
            <a:ext cx="2266413" cy="923330"/>
          </a:xfrm>
          <a:prstGeom prst="rect">
            <a:avLst/>
          </a:prstGeom>
          <a:noFill/>
        </p:spPr>
        <p:txBody>
          <a:bodyPr wrap="square" rtlCol="0">
            <a:spAutoFit/>
          </a:bodyPr>
          <a:lstStyle/>
          <a:p>
            <a:pPr algn="ctr" defTabSz="915988">
              <a:defRPr/>
            </a:pPr>
            <a:r>
              <a:rPr lang="en-US" b="1" dirty="0" smtClean="0">
                <a:solidFill>
                  <a:srgbClr val="09587B"/>
                </a:solidFill>
                <a:cs typeface="(Body)"/>
              </a:rPr>
              <a:t>International Authentications</a:t>
            </a:r>
          </a:p>
          <a:p>
            <a:pPr algn="ctr" defTabSz="915988">
              <a:defRPr/>
            </a:pPr>
            <a:r>
              <a:rPr lang="en-US" b="1" dirty="0" smtClean="0">
                <a:solidFill>
                  <a:srgbClr val="09587B"/>
                </a:solidFill>
                <a:cs typeface="(Body)"/>
              </a:rPr>
              <a:t>per month</a:t>
            </a:r>
            <a:endParaRPr lang="en-US" b="1" dirty="0">
              <a:solidFill>
                <a:srgbClr val="09587B"/>
              </a:solidFill>
              <a:cs typeface="(Body)"/>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75354" y="4878992"/>
            <a:ext cx="1266599" cy="1088772"/>
          </a:xfrm>
          <a:prstGeom prst="rect">
            <a:avLst/>
          </a:prstGeom>
        </p:spPr>
      </p:pic>
    </p:spTree>
    <p:extLst>
      <p:ext uri="{BB962C8B-B14F-4D97-AF65-F5344CB8AC3E}">
        <p14:creationId xmlns:p14="http://schemas.microsoft.com/office/powerpoint/2010/main" val="3747259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11</a:t>
            </a:fld>
            <a:endParaRPr lang="en-GB" dirty="0"/>
          </a:p>
        </p:txBody>
      </p:sp>
      <p:sp>
        <p:nvSpPr>
          <p:cNvPr id="2" name="Content Placeholder 1"/>
          <p:cNvSpPr>
            <a:spLocks noGrp="1"/>
          </p:cNvSpPr>
          <p:nvPr>
            <p:ph idx="1"/>
          </p:nvPr>
        </p:nvSpPr>
        <p:spPr>
          <a:xfrm>
            <a:off x="439738" y="1505806"/>
            <a:ext cx="11160079" cy="4351338"/>
          </a:xfrm>
        </p:spPr>
        <p:txBody>
          <a:bodyPr>
            <a:normAutofit fontScale="25000" lnSpcReduction="20000"/>
          </a:bodyPr>
          <a:lstStyle/>
          <a:p>
            <a:pPr>
              <a:lnSpc>
                <a:spcPts val="2100"/>
              </a:lnSpc>
            </a:pPr>
            <a:r>
              <a:rPr lang="en-GB" sz="9600" dirty="0"/>
              <a:t>Supporting services </a:t>
            </a:r>
            <a:r>
              <a:rPr lang="en-GB" sz="9600" dirty="0" smtClean="0"/>
              <a:t>suite:</a:t>
            </a:r>
            <a:endParaRPr lang="en-GB" sz="9600" dirty="0"/>
          </a:p>
          <a:p>
            <a:pPr lvl="1">
              <a:lnSpc>
                <a:spcPts val="2100"/>
              </a:lnSpc>
            </a:pPr>
            <a:r>
              <a:rPr lang="en-GB" sz="9600" dirty="0"/>
              <a:t>F</a:t>
            </a:r>
            <a:r>
              <a:rPr lang="en-GB" sz="9600" dirty="0" smtClean="0"/>
              <a:t>our </a:t>
            </a:r>
            <a:r>
              <a:rPr lang="en-GB" sz="9600" dirty="0"/>
              <a:t>different environments consolidated in one </a:t>
            </a:r>
            <a:r>
              <a:rPr lang="en-GB" sz="9600" dirty="0" smtClean="0"/>
              <a:t>portal</a:t>
            </a:r>
          </a:p>
          <a:p>
            <a:pPr>
              <a:lnSpc>
                <a:spcPts val="2100"/>
              </a:lnSpc>
            </a:pPr>
            <a:r>
              <a:rPr lang="en-GB" sz="9600" dirty="0" smtClean="0"/>
              <a:t>CAT (Configuration Assistant Tool):</a:t>
            </a:r>
          </a:p>
          <a:p>
            <a:pPr marL="685800" lvl="2">
              <a:lnSpc>
                <a:spcPts val="2100"/>
              </a:lnSpc>
              <a:spcBef>
                <a:spcPts val="1000"/>
              </a:spcBef>
            </a:pPr>
            <a:r>
              <a:rPr lang="en-GB" sz="9600" dirty="0" smtClean="0"/>
              <a:t>1.2 million </a:t>
            </a:r>
            <a:r>
              <a:rPr lang="en-GB" sz="9600" dirty="0"/>
              <a:t>user </a:t>
            </a:r>
            <a:r>
              <a:rPr lang="en-GB" sz="9600" dirty="0" smtClean="0"/>
              <a:t>downloads</a:t>
            </a:r>
            <a:endParaRPr lang="en-GB" sz="9600" dirty="0"/>
          </a:p>
          <a:p>
            <a:pPr lvl="1">
              <a:lnSpc>
                <a:spcPts val="2100"/>
              </a:lnSpc>
            </a:pPr>
            <a:r>
              <a:rPr lang="en-GB" sz="9600" dirty="0" smtClean="0"/>
              <a:t>Android </a:t>
            </a:r>
            <a:r>
              <a:rPr lang="en-GB" sz="9600" dirty="0"/>
              <a:t>app support (see demo!</a:t>
            </a:r>
            <a:r>
              <a:rPr lang="en-GB" sz="9600" dirty="0" smtClean="0"/>
              <a:t>) from SENSE Open Call</a:t>
            </a:r>
            <a:endParaRPr lang="en-GB" sz="9600" dirty="0"/>
          </a:p>
          <a:p>
            <a:pPr>
              <a:lnSpc>
                <a:spcPts val="2100"/>
              </a:lnSpc>
            </a:pPr>
            <a:r>
              <a:rPr lang="en-GB" sz="9600" dirty="0" smtClean="0"/>
              <a:t>Monitoring on campus:</a:t>
            </a:r>
          </a:p>
          <a:p>
            <a:pPr lvl="1">
              <a:lnSpc>
                <a:spcPts val="2100"/>
              </a:lnSpc>
            </a:pPr>
            <a:r>
              <a:rPr lang="en-GB" sz="9600" dirty="0" smtClean="0"/>
              <a:t>Basic – trial based on RIPE Atlas probes</a:t>
            </a:r>
          </a:p>
          <a:p>
            <a:pPr lvl="1">
              <a:lnSpc>
                <a:spcPts val="2100"/>
              </a:lnSpc>
            </a:pPr>
            <a:r>
              <a:rPr lang="en-GB" sz="9600" dirty="0" smtClean="0"/>
              <a:t>Expert – developing custom tool based on Raspberry PI</a:t>
            </a:r>
          </a:p>
          <a:p>
            <a:pPr>
              <a:lnSpc>
                <a:spcPts val="2100"/>
              </a:lnSpc>
            </a:pPr>
            <a:r>
              <a:rPr lang="en-GB" sz="9600" dirty="0"/>
              <a:t>Active </a:t>
            </a:r>
            <a:r>
              <a:rPr lang="en-GB" sz="9600" dirty="0" smtClean="0"/>
              <a:t>Community:</a:t>
            </a:r>
            <a:endParaRPr lang="en-GB" sz="9600" dirty="0"/>
          </a:p>
          <a:p>
            <a:pPr lvl="1">
              <a:lnSpc>
                <a:spcPts val="2100"/>
              </a:lnSpc>
            </a:pPr>
            <a:r>
              <a:rPr lang="en-GB" sz="9600" dirty="0"/>
              <a:t>eduroam in Zagreb </a:t>
            </a:r>
            <a:r>
              <a:rPr lang="en-GB" sz="9600" dirty="0" smtClean="0"/>
              <a:t>and </a:t>
            </a:r>
            <a:r>
              <a:rPr lang="en-GB" sz="9600" dirty="0"/>
              <a:t>Rijeka</a:t>
            </a:r>
            <a:endParaRPr lang="en-GB" sz="9600" dirty="0" smtClean="0"/>
          </a:p>
          <a:p>
            <a:pPr lvl="2">
              <a:lnSpc>
                <a:spcPts val="2100"/>
              </a:lnSpc>
            </a:pPr>
            <a:r>
              <a:rPr lang="en-GB" sz="9600" dirty="0"/>
              <a:t>Supporting the European University </a:t>
            </a:r>
            <a:r>
              <a:rPr lang="en-GB" sz="9600" dirty="0" smtClean="0"/>
              <a:t>Games</a:t>
            </a:r>
          </a:p>
          <a:p>
            <a:pPr lvl="2">
              <a:lnSpc>
                <a:spcPts val="2100"/>
              </a:lnSpc>
            </a:pPr>
            <a:r>
              <a:rPr lang="en-GB" sz="9600" dirty="0" smtClean="0"/>
              <a:t>EUG2016 </a:t>
            </a:r>
            <a:r>
              <a:rPr lang="en-GB" sz="9600" dirty="0"/>
              <a:t>want to help promote eduroam and they add </a:t>
            </a:r>
            <a:r>
              <a:rPr lang="en-GB" sz="9600" dirty="0" smtClean="0"/>
              <a:t/>
            </a:r>
            <a:br>
              <a:rPr lang="en-GB" sz="9600" dirty="0" smtClean="0"/>
            </a:br>
            <a:r>
              <a:rPr lang="en-GB" sz="9600" dirty="0" smtClean="0"/>
              <a:t>it </a:t>
            </a:r>
            <a:r>
              <a:rPr lang="en-GB" sz="9600" dirty="0"/>
              <a:t>into their "info package" </a:t>
            </a:r>
            <a:r>
              <a:rPr lang="en-GB" sz="9600" dirty="0" smtClean="0"/>
              <a:t>for </a:t>
            </a:r>
            <a:r>
              <a:rPr lang="en-GB" sz="9600" dirty="0"/>
              <a:t>all </a:t>
            </a:r>
            <a:r>
              <a:rPr lang="en-GB" sz="9600" dirty="0" smtClean="0"/>
              <a:t>guests</a:t>
            </a:r>
            <a:endParaRPr lang="en-GB" dirty="0"/>
          </a:p>
          <a:p>
            <a:pPr lvl="1"/>
            <a:endParaRPr lang="en-GB" dirty="0"/>
          </a:p>
          <a:p>
            <a:endParaRPr lang="en-GB" dirty="0"/>
          </a:p>
        </p:txBody>
      </p:sp>
      <p:sp>
        <p:nvSpPr>
          <p:cNvPr id="3" name="Title 2"/>
          <p:cNvSpPr>
            <a:spLocks noGrp="1"/>
          </p:cNvSpPr>
          <p:nvPr>
            <p:ph type="title"/>
          </p:nvPr>
        </p:nvSpPr>
        <p:spPr/>
        <p:txBody>
          <a:bodyPr/>
          <a:lstStyle/>
          <a:p>
            <a:r>
              <a:rPr lang="en-GB" dirty="0">
                <a:ea typeface="Tahoma" panose="020B0604030504040204" pitchFamily="34" charset="0"/>
                <a:cs typeface="Tahoma" panose="020B0604030504040204" pitchFamily="34" charset="0"/>
              </a:rPr>
              <a:t>eduroam </a:t>
            </a:r>
            <a:br>
              <a:rPr lang="en-GB" dirty="0">
                <a:ea typeface="Tahoma" panose="020B0604030504040204" pitchFamily="34" charset="0"/>
                <a:cs typeface="Tahoma" panose="020B0604030504040204" pitchFamily="34" charset="0"/>
              </a:rPr>
            </a:br>
            <a:r>
              <a:rPr lang="en-GB" b="0" i="1" dirty="0">
                <a:solidFill>
                  <a:srgbClr val="FFFFFF"/>
                </a:solidFill>
                <a:ea typeface="Tahoma" panose="020B0604030504040204" pitchFamily="34" charset="0"/>
                <a:cs typeface="Tahoma" panose="020B0604030504040204" pitchFamily="34" charset="0"/>
              </a:rPr>
              <a:t>Task 2 Achievements</a:t>
            </a:r>
            <a:endParaRPr lang="en-GB" dirty="0"/>
          </a:p>
        </p:txBody>
      </p:sp>
      <p:pic>
        <p:nvPicPr>
          <p:cNvPr id="5" name="Picture 4" descr="Icon_switchonaut_jump_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9097" y="495300"/>
            <a:ext cx="4013200" cy="6362700"/>
          </a:xfrm>
          <a:prstGeom prst="rect">
            <a:avLst/>
          </a:prstGeom>
        </p:spPr>
      </p:pic>
    </p:spTree>
    <p:extLst>
      <p:ext uri="{BB962C8B-B14F-4D97-AF65-F5344CB8AC3E}">
        <p14:creationId xmlns:p14="http://schemas.microsoft.com/office/powerpoint/2010/main" val="4900559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12</a:t>
            </a:fld>
            <a:endParaRPr lang="en-GB" dirty="0"/>
          </a:p>
        </p:txBody>
      </p:sp>
      <p:sp>
        <p:nvSpPr>
          <p:cNvPr id="3" name="Title 2"/>
          <p:cNvSpPr>
            <a:spLocks noGrp="1"/>
          </p:cNvSpPr>
          <p:nvPr>
            <p:ph type="title"/>
          </p:nvPr>
        </p:nvSpPr>
        <p:spPr/>
        <p:txBody>
          <a:bodyPr/>
          <a:lstStyle/>
          <a:p>
            <a:r>
              <a:rPr lang="en-GB" dirty="0">
                <a:ea typeface="Tahoma" panose="020B0604030504040204" pitchFamily="34" charset="0"/>
                <a:cs typeface="Tahoma" panose="020B0604030504040204" pitchFamily="34" charset="0"/>
              </a:rPr>
              <a:t>eduroam </a:t>
            </a:r>
            <a:br>
              <a:rPr lang="en-GB" dirty="0">
                <a:ea typeface="Tahoma" panose="020B0604030504040204" pitchFamily="34" charset="0"/>
                <a:cs typeface="Tahoma" panose="020B0604030504040204" pitchFamily="34" charset="0"/>
              </a:rPr>
            </a:br>
            <a:r>
              <a:rPr lang="en-GB" b="0" i="1" dirty="0">
                <a:solidFill>
                  <a:srgbClr val="FFFFFF"/>
                </a:solidFill>
                <a:ea typeface="Tahoma" panose="020B0604030504040204" pitchFamily="34" charset="0"/>
                <a:cs typeface="Tahoma" panose="020B0604030504040204" pitchFamily="34" charset="0"/>
              </a:rPr>
              <a:t>Task 2 Achievements</a:t>
            </a:r>
            <a:endParaRPr lang="en-GB" dirty="0"/>
          </a:p>
        </p:txBody>
      </p:sp>
      <p:pic>
        <p:nvPicPr>
          <p:cNvPr id="7" name="Content Placeholder 6" descr="eduroam-birney.tiff"/>
          <p:cNvPicPr>
            <a:picLocks noGrp="1" noChangeAspect="1"/>
          </p:cNvPicPr>
          <p:nvPr>
            <p:ph idx="1"/>
          </p:nvPr>
        </p:nvPicPr>
        <p:blipFill>
          <a:blip r:embed="rId3">
            <a:extLst>
              <a:ext uri="{28A0092B-C50C-407E-A947-70E740481C1C}">
                <a14:useLocalDpi xmlns:a14="http://schemas.microsoft.com/office/drawing/2010/main" val="0"/>
              </a:ext>
            </a:extLst>
          </a:blip>
          <a:srcRect l="-26759" r="-26759"/>
          <a:stretch>
            <a:fillRect/>
          </a:stretch>
        </p:blipFill>
        <p:spPr>
          <a:xfrm>
            <a:off x="-103455" y="1388096"/>
            <a:ext cx="13044774" cy="5025402"/>
          </a:xfrm>
        </p:spPr>
      </p:pic>
    </p:spTree>
    <p:extLst>
      <p:ext uri="{BB962C8B-B14F-4D97-AF65-F5344CB8AC3E}">
        <p14:creationId xmlns:p14="http://schemas.microsoft.com/office/powerpoint/2010/main" val="35560519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9DB5B91-B4E4-4EE4-BE5C-3E09032CE5EC}" type="slidenum">
              <a:rPr lang="en-GB" smtClean="0"/>
              <a:t>13</a:t>
            </a:fld>
            <a:endParaRPr lang="en-GB" dirty="0"/>
          </a:p>
        </p:txBody>
      </p:sp>
      <p:sp>
        <p:nvSpPr>
          <p:cNvPr id="4" name="Title 3"/>
          <p:cNvSpPr>
            <a:spLocks noGrp="1"/>
          </p:cNvSpPr>
          <p:nvPr>
            <p:ph type="title"/>
          </p:nvPr>
        </p:nvSpPr>
        <p:spPr/>
        <p:txBody>
          <a:bodyPr/>
          <a:lstStyle/>
          <a:p>
            <a:r>
              <a:rPr lang="en-GB" dirty="0" smtClean="0"/>
              <a:t>eduroam</a:t>
            </a:r>
            <a:br>
              <a:rPr lang="en-GB" dirty="0" smtClean="0"/>
            </a:br>
            <a:r>
              <a:rPr lang="en-GB" b="0" i="1" dirty="0" smtClean="0">
                <a:solidFill>
                  <a:srgbClr val="FFFFFF"/>
                </a:solidFill>
                <a:ea typeface="Tahoma" panose="020B0604030504040204" pitchFamily="34" charset="0"/>
                <a:cs typeface="Tahoma" panose="020B0604030504040204" pitchFamily="34" charset="0"/>
              </a:rPr>
              <a:t>From Open Call to production – Android Demo for CAT</a:t>
            </a:r>
            <a:r>
              <a:rPr lang="en-GB" dirty="0" smtClean="0"/>
              <a:t/>
            </a:r>
            <a:br>
              <a:rPr lang="en-GB" dirty="0" smtClean="0"/>
            </a:br>
            <a:endParaRPr lang="en-GB" dirty="0"/>
          </a:p>
        </p:txBody>
      </p:sp>
      <p:pic>
        <p:nvPicPr>
          <p:cNvPr id="5" name="Picture 4" descr="504px-Android_rob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7754" y="1990035"/>
            <a:ext cx="3050599" cy="3625613"/>
          </a:xfrm>
          <a:prstGeom prst="rect">
            <a:avLst/>
          </a:prstGeom>
        </p:spPr>
      </p:pic>
      <p:pic>
        <p:nvPicPr>
          <p:cNvPr id="6" name="Picture Placeholder 7" descr="eduroamtrans.eps"/>
          <p:cNvPicPr>
            <a:picLocks noChangeAspect="1" noChangeArrowheads="1"/>
          </p:cNvPicPr>
          <p:nvPr/>
        </p:nvPicPr>
        <p:blipFill>
          <a:blip r:embed="rId4" cstate="print">
            <a:extLst>
              <a:ext uri="{28A0092B-C50C-407E-A947-70E740481C1C}">
                <a14:useLocalDpi xmlns:a14="http://schemas.microsoft.com/office/drawing/2010/main" val="0"/>
              </a:ext>
            </a:extLst>
          </a:blip>
          <a:srcRect t="-52930" b="-52930"/>
          <a:stretch>
            <a:fillRect/>
          </a:stretch>
        </p:blipFill>
        <p:spPr bwMode="auto">
          <a:xfrm>
            <a:off x="6633636" y="2029850"/>
            <a:ext cx="4159220" cy="311782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1140625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Slide Number Placeholder 46"/>
          <p:cNvSpPr>
            <a:spLocks noGrp="1"/>
          </p:cNvSpPr>
          <p:nvPr>
            <p:ph type="sldNum" sz="quarter" idx="12"/>
          </p:nvPr>
        </p:nvSpPr>
        <p:spPr/>
        <p:txBody>
          <a:bodyPr/>
          <a:lstStyle/>
          <a:p>
            <a:fld id="{99DB5B91-B4E4-4EE4-BE5C-3E09032CE5EC}" type="slidenum">
              <a:rPr lang="en-GB" smtClean="0"/>
              <a:t>14</a:t>
            </a:fld>
            <a:endParaRPr lang="en-GB" dirty="0"/>
          </a:p>
        </p:txBody>
      </p:sp>
      <p:sp>
        <p:nvSpPr>
          <p:cNvPr id="3" name="Title 2"/>
          <p:cNvSpPr>
            <a:spLocks noGrp="1"/>
          </p:cNvSpPr>
          <p:nvPr>
            <p:ph type="title"/>
          </p:nvPr>
        </p:nvSpPr>
        <p:spPr/>
        <p:txBody>
          <a:bodyPr/>
          <a:lstStyle/>
          <a:p>
            <a:r>
              <a:rPr lang="en-GB" dirty="0" smtClean="0"/>
              <a:t>eduGAIN</a:t>
            </a:r>
            <a:br>
              <a:rPr lang="en-GB" dirty="0" smtClean="0"/>
            </a:br>
            <a:r>
              <a:rPr lang="en-GB" b="0" i="1" dirty="0" smtClean="0">
                <a:solidFill>
                  <a:srgbClr val="FFFFFF"/>
                </a:solidFill>
              </a:rPr>
              <a:t>Task 3 Objectives</a:t>
            </a:r>
            <a:endParaRPr lang="en-GB" b="0" i="1" dirty="0">
              <a:solidFill>
                <a:srgbClr val="FFFFFF"/>
              </a:solidFill>
            </a:endParaRPr>
          </a:p>
        </p:txBody>
      </p:sp>
      <p:sp>
        <p:nvSpPr>
          <p:cNvPr id="32" name="TextBox 31"/>
          <p:cNvSpPr txBox="1"/>
          <p:nvPr/>
        </p:nvSpPr>
        <p:spPr>
          <a:xfrm>
            <a:off x="1550559" y="1692471"/>
            <a:ext cx="7208136" cy="830997"/>
          </a:xfrm>
          <a:prstGeom prst="rect">
            <a:avLst/>
          </a:prstGeom>
          <a:solidFill>
            <a:schemeClr val="accent1">
              <a:lumMod val="60000"/>
              <a:lumOff val="40000"/>
            </a:schemeClr>
          </a:solidFill>
        </p:spPr>
        <p:txBody>
          <a:bodyPr wrap="square" rtlCol="0">
            <a:spAutoFit/>
          </a:bodyPr>
          <a:lstStyle/>
          <a:p>
            <a:r>
              <a:rPr lang="en-GB" sz="2400" dirty="0">
                <a:solidFill>
                  <a:srgbClr val="004359"/>
                </a:solidFill>
              </a:rPr>
              <a:t>To </a:t>
            </a:r>
            <a:r>
              <a:rPr lang="en-GB" sz="2400" dirty="0" smtClean="0">
                <a:solidFill>
                  <a:srgbClr val="004359"/>
                </a:solidFill>
              </a:rPr>
              <a:t>continue </a:t>
            </a:r>
            <a:r>
              <a:rPr lang="en-GB" sz="2400" dirty="0">
                <a:solidFill>
                  <a:srgbClr val="004359"/>
                </a:solidFill>
              </a:rPr>
              <a:t>the operation and growth of the </a:t>
            </a:r>
            <a:r>
              <a:rPr lang="en-GB" sz="2400" dirty="0" smtClean="0">
                <a:solidFill>
                  <a:srgbClr val="004359"/>
                </a:solidFill>
              </a:rPr>
              <a:t>eduGAIN service</a:t>
            </a:r>
            <a:endParaRPr lang="en-GB" sz="2400" dirty="0">
              <a:solidFill>
                <a:srgbClr val="004359"/>
              </a:solidFill>
            </a:endParaRPr>
          </a:p>
        </p:txBody>
      </p:sp>
      <p:sp>
        <p:nvSpPr>
          <p:cNvPr id="35" name="TextBox 34"/>
          <p:cNvSpPr txBox="1"/>
          <p:nvPr/>
        </p:nvSpPr>
        <p:spPr>
          <a:xfrm>
            <a:off x="1550559" y="2763443"/>
            <a:ext cx="7208136" cy="830997"/>
          </a:xfrm>
          <a:prstGeom prst="rect">
            <a:avLst/>
          </a:prstGeom>
          <a:solidFill>
            <a:schemeClr val="accent1">
              <a:lumMod val="60000"/>
              <a:lumOff val="40000"/>
            </a:schemeClr>
          </a:solidFill>
        </p:spPr>
        <p:txBody>
          <a:bodyPr wrap="square" rtlCol="0">
            <a:spAutoFit/>
          </a:bodyPr>
          <a:lstStyle/>
          <a:p>
            <a:pPr>
              <a:defRPr/>
            </a:pPr>
            <a:r>
              <a:rPr lang="en-GB" sz="2400" dirty="0">
                <a:solidFill>
                  <a:srgbClr val="004359"/>
                </a:solidFill>
              </a:rPr>
              <a:t>To </a:t>
            </a:r>
            <a:r>
              <a:rPr lang="en-GB" sz="2400" dirty="0" smtClean="0">
                <a:solidFill>
                  <a:srgbClr val="004359"/>
                </a:solidFill>
              </a:rPr>
              <a:t>develop </a:t>
            </a:r>
            <a:r>
              <a:rPr lang="en-GB" sz="2400" dirty="0">
                <a:solidFill>
                  <a:srgbClr val="004359"/>
                </a:solidFill>
              </a:rPr>
              <a:t>a pilot for the unified SSO case (Moonshot), investigating options for non-web support </a:t>
            </a:r>
          </a:p>
        </p:txBody>
      </p:sp>
      <p:sp>
        <p:nvSpPr>
          <p:cNvPr id="38" name="TextBox 37"/>
          <p:cNvSpPr txBox="1"/>
          <p:nvPr/>
        </p:nvSpPr>
        <p:spPr>
          <a:xfrm>
            <a:off x="1550559" y="3819990"/>
            <a:ext cx="7208136" cy="830997"/>
          </a:xfrm>
          <a:prstGeom prst="rect">
            <a:avLst/>
          </a:prstGeom>
          <a:solidFill>
            <a:schemeClr val="accent1">
              <a:lumMod val="60000"/>
              <a:lumOff val="40000"/>
            </a:schemeClr>
          </a:solidFill>
        </p:spPr>
        <p:txBody>
          <a:bodyPr wrap="square" rtlCol="0">
            <a:spAutoFit/>
          </a:bodyPr>
          <a:lstStyle/>
          <a:p>
            <a:pPr>
              <a:defRPr/>
            </a:pPr>
            <a:r>
              <a:rPr lang="en-GB" sz="2400" dirty="0">
                <a:solidFill>
                  <a:srgbClr val="004359"/>
                </a:solidFill>
              </a:rPr>
              <a:t>To p</a:t>
            </a:r>
            <a:r>
              <a:rPr lang="en-GB" sz="2400" dirty="0" smtClean="0">
                <a:solidFill>
                  <a:srgbClr val="004359"/>
                </a:solidFill>
              </a:rPr>
              <a:t>romote </a:t>
            </a:r>
            <a:r>
              <a:rPr lang="en-GB" sz="2400" dirty="0">
                <a:solidFill>
                  <a:srgbClr val="004359"/>
                </a:solidFill>
              </a:rPr>
              <a:t>uptake of the GÉANT Code of Conduct,  </a:t>
            </a:r>
            <a:r>
              <a:rPr lang="en-GB" sz="2400" dirty="0" smtClean="0">
                <a:solidFill>
                  <a:srgbClr val="004359"/>
                </a:solidFill>
              </a:rPr>
              <a:t> further </a:t>
            </a:r>
            <a:r>
              <a:rPr lang="en-GB" sz="2400" dirty="0">
                <a:solidFill>
                  <a:srgbClr val="004359"/>
                </a:solidFill>
              </a:rPr>
              <a:t>develop the non-EU/EEA Code of </a:t>
            </a:r>
            <a:r>
              <a:rPr lang="en-GB" sz="2400" dirty="0" smtClean="0">
                <a:solidFill>
                  <a:srgbClr val="004359"/>
                </a:solidFill>
              </a:rPr>
              <a:t>Conduct</a:t>
            </a:r>
            <a:endParaRPr lang="en-GB" sz="2400" dirty="0">
              <a:solidFill>
                <a:srgbClr val="004359"/>
              </a:solidFill>
            </a:endParaRPr>
          </a:p>
        </p:txBody>
      </p:sp>
      <p:sp>
        <p:nvSpPr>
          <p:cNvPr id="41" name="TextBox 40"/>
          <p:cNvSpPr txBox="1"/>
          <p:nvPr/>
        </p:nvSpPr>
        <p:spPr>
          <a:xfrm>
            <a:off x="1550559" y="4878354"/>
            <a:ext cx="7208136" cy="830997"/>
          </a:xfrm>
          <a:prstGeom prst="rect">
            <a:avLst/>
          </a:prstGeom>
          <a:solidFill>
            <a:schemeClr val="accent1">
              <a:lumMod val="60000"/>
              <a:lumOff val="40000"/>
            </a:schemeClr>
          </a:solidFill>
        </p:spPr>
        <p:txBody>
          <a:bodyPr wrap="square" rtlCol="0">
            <a:spAutoFit/>
          </a:bodyPr>
          <a:lstStyle/>
          <a:p>
            <a:pPr>
              <a:defRPr/>
            </a:pPr>
            <a:r>
              <a:rPr lang="en-GB" sz="2400" dirty="0">
                <a:solidFill>
                  <a:srgbClr val="004359"/>
                </a:solidFill>
              </a:rPr>
              <a:t>To </a:t>
            </a:r>
            <a:r>
              <a:rPr lang="en-GB" sz="2400" dirty="0" smtClean="0">
                <a:solidFill>
                  <a:srgbClr val="004359"/>
                </a:solidFill>
              </a:rPr>
              <a:t>open </a:t>
            </a:r>
            <a:r>
              <a:rPr lang="en-GB" sz="2400" dirty="0">
                <a:solidFill>
                  <a:srgbClr val="004359"/>
                </a:solidFill>
              </a:rPr>
              <a:t>a dialog with STORK on R&amp;E and </a:t>
            </a:r>
            <a:r>
              <a:rPr lang="en-GB" sz="2400" dirty="0" smtClean="0">
                <a:solidFill>
                  <a:srgbClr val="004359"/>
                </a:solidFill>
              </a:rPr>
              <a:t> Government </a:t>
            </a:r>
            <a:r>
              <a:rPr lang="en-GB" sz="2400" dirty="0">
                <a:solidFill>
                  <a:srgbClr val="004359"/>
                </a:solidFill>
              </a:rPr>
              <a:t>interoperability </a:t>
            </a:r>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2276" y="1692287"/>
            <a:ext cx="2496863" cy="595920"/>
          </a:xfrm>
          <a:prstGeom prst="rect">
            <a:avLst/>
          </a:prstGeom>
        </p:spPr>
      </p:pic>
      <p:grpSp>
        <p:nvGrpSpPr>
          <p:cNvPr id="25" name="Group 24"/>
          <p:cNvGrpSpPr>
            <a:grpSpLocks noChangeAspect="1"/>
          </p:cNvGrpSpPr>
          <p:nvPr/>
        </p:nvGrpSpPr>
        <p:grpSpPr>
          <a:xfrm>
            <a:off x="562484" y="1657438"/>
            <a:ext cx="904946" cy="1198482"/>
            <a:chOff x="580381" y="5203375"/>
            <a:chExt cx="766904" cy="1015663"/>
          </a:xfrm>
        </p:grpSpPr>
        <p:sp>
          <p:nvSpPr>
            <p:cNvPr id="26" name="Rectangle 25"/>
            <p:cNvSpPr/>
            <p:nvPr/>
          </p:nvSpPr>
          <p:spPr>
            <a:xfrm>
              <a:off x="580381" y="5231167"/>
              <a:ext cx="766904" cy="70613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TextBox 26"/>
            <p:cNvSpPr txBox="1"/>
            <p:nvPr/>
          </p:nvSpPr>
          <p:spPr>
            <a:xfrm>
              <a:off x="640766" y="5203375"/>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grpSp>
        <p:nvGrpSpPr>
          <p:cNvPr id="28" name="Group 27"/>
          <p:cNvGrpSpPr>
            <a:grpSpLocks noChangeAspect="1"/>
          </p:cNvGrpSpPr>
          <p:nvPr/>
        </p:nvGrpSpPr>
        <p:grpSpPr>
          <a:xfrm>
            <a:off x="553540" y="2728290"/>
            <a:ext cx="904946" cy="1198482"/>
            <a:chOff x="580381" y="5193311"/>
            <a:chExt cx="766904" cy="1015663"/>
          </a:xfrm>
        </p:grpSpPr>
        <p:sp>
          <p:nvSpPr>
            <p:cNvPr id="29" name="Rectangle 28"/>
            <p:cNvSpPr/>
            <p:nvPr/>
          </p:nvSpPr>
          <p:spPr>
            <a:xfrm>
              <a:off x="580381" y="5221104"/>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TextBox 29"/>
            <p:cNvSpPr txBox="1"/>
            <p:nvPr/>
          </p:nvSpPr>
          <p:spPr>
            <a:xfrm>
              <a:off x="640765" y="5193311"/>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grpSp>
        <p:nvGrpSpPr>
          <p:cNvPr id="44" name="Group 43"/>
          <p:cNvGrpSpPr>
            <a:grpSpLocks noChangeAspect="1"/>
          </p:cNvGrpSpPr>
          <p:nvPr/>
        </p:nvGrpSpPr>
        <p:grpSpPr>
          <a:xfrm>
            <a:off x="559401" y="3781216"/>
            <a:ext cx="904946" cy="1198482"/>
            <a:chOff x="580381" y="5203375"/>
            <a:chExt cx="766904" cy="1015663"/>
          </a:xfrm>
        </p:grpSpPr>
        <p:sp>
          <p:nvSpPr>
            <p:cNvPr id="46" name="Rectangle 45"/>
            <p:cNvSpPr/>
            <p:nvPr/>
          </p:nvSpPr>
          <p:spPr>
            <a:xfrm>
              <a:off x="580381" y="5231167"/>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TextBox 47"/>
            <p:cNvSpPr txBox="1"/>
            <p:nvPr/>
          </p:nvSpPr>
          <p:spPr>
            <a:xfrm>
              <a:off x="630701" y="5203375"/>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grpSp>
        <p:nvGrpSpPr>
          <p:cNvPr id="49" name="Group 48"/>
          <p:cNvGrpSpPr>
            <a:grpSpLocks noChangeAspect="1"/>
          </p:cNvGrpSpPr>
          <p:nvPr/>
        </p:nvGrpSpPr>
        <p:grpSpPr>
          <a:xfrm>
            <a:off x="559401" y="4843087"/>
            <a:ext cx="904946" cy="1198482"/>
            <a:chOff x="570317" y="5203375"/>
            <a:chExt cx="766904" cy="1015663"/>
          </a:xfrm>
        </p:grpSpPr>
        <p:sp>
          <p:nvSpPr>
            <p:cNvPr id="50" name="Rectangle 49"/>
            <p:cNvSpPr/>
            <p:nvPr/>
          </p:nvSpPr>
          <p:spPr>
            <a:xfrm>
              <a:off x="570317" y="5231167"/>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TextBox 50"/>
            <p:cNvSpPr txBox="1"/>
            <p:nvPr/>
          </p:nvSpPr>
          <p:spPr>
            <a:xfrm>
              <a:off x="640765" y="5203375"/>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pic>
        <p:nvPicPr>
          <p:cNvPr id="7" name="Picture 6" descr="Verschiedenes_Icon_weltkugel_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79184" y="2581835"/>
            <a:ext cx="2873762" cy="2868440"/>
          </a:xfrm>
          <a:prstGeom prst="rect">
            <a:avLst/>
          </a:prstGeom>
        </p:spPr>
      </p:pic>
    </p:spTree>
    <p:extLst>
      <p:ext uri="{BB962C8B-B14F-4D97-AF65-F5344CB8AC3E}">
        <p14:creationId xmlns:p14="http://schemas.microsoft.com/office/powerpoint/2010/main" val="15194175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15</a:t>
            </a:fld>
            <a:endParaRPr lang="en-GB" dirty="0"/>
          </a:p>
        </p:txBody>
      </p:sp>
      <p:sp>
        <p:nvSpPr>
          <p:cNvPr id="2" name="Title 1"/>
          <p:cNvSpPr>
            <a:spLocks noGrp="1"/>
          </p:cNvSpPr>
          <p:nvPr>
            <p:ph type="title"/>
          </p:nvPr>
        </p:nvSpPr>
        <p:spPr/>
        <p:txBody>
          <a:bodyPr/>
          <a:lstStyle/>
          <a:p>
            <a:r>
              <a:rPr lang="en-GB" dirty="0"/>
              <a:t>eduGAIN</a:t>
            </a:r>
            <a:br>
              <a:rPr lang="en-GB" dirty="0"/>
            </a:br>
            <a:r>
              <a:rPr lang="en-GB" b="0" i="1" dirty="0">
                <a:solidFill>
                  <a:schemeClr val="bg1"/>
                </a:solidFill>
              </a:rPr>
              <a:t>Task 3: KPIs</a:t>
            </a:r>
          </a:p>
        </p:txBody>
      </p:sp>
      <p:cxnSp>
        <p:nvCxnSpPr>
          <p:cNvPr id="6" name="Straight Connector 5"/>
          <p:cNvCxnSpPr/>
          <p:nvPr/>
        </p:nvCxnSpPr>
        <p:spPr>
          <a:xfrm>
            <a:off x="1287891" y="3609331"/>
            <a:ext cx="1627709"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Freeform 6"/>
          <p:cNvSpPr/>
          <p:nvPr/>
        </p:nvSpPr>
        <p:spPr>
          <a:xfrm>
            <a:off x="2826990" y="1653879"/>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8" name="TextBox 7"/>
          <p:cNvSpPr txBox="1"/>
          <p:nvPr/>
        </p:nvSpPr>
        <p:spPr>
          <a:xfrm>
            <a:off x="1204985" y="1921770"/>
            <a:ext cx="1762125" cy="400110"/>
          </a:xfrm>
          <a:prstGeom prst="rect">
            <a:avLst/>
          </a:prstGeom>
          <a:noFill/>
        </p:spPr>
        <p:txBody>
          <a:bodyPr wrap="square" rtlCol="0">
            <a:spAutoFit/>
          </a:bodyPr>
          <a:lstStyle/>
          <a:p>
            <a:r>
              <a:rPr lang="en-US" sz="2000" b="1" dirty="0" smtClean="0">
                <a:solidFill>
                  <a:schemeClr val="accent6">
                    <a:lumMod val="75000"/>
                  </a:schemeClr>
                </a:solidFill>
                <a:cs typeface="Arial"/>
              </a:rPr>
              <a:t>KPIs</a:t>
            </a:r>
            <a:endParaRPr lang="en-US" sz="2000" b="1" dirty="0">
              <a:solidFill>
                <a:schemeClr val="accent6">
                  <a:lumMod val="75000"/>
                </a:schemeClr>
              </a:solidFill>
              <a:cs typeface="Arial"/>
            </a:endParaRPr>
          </a:p>
        </p:txBody>
      </p:sp>
      <p:sp>
        <p:nvSpPr>
          <p:cNvPr id="9" name="TextBox 8"/>
          <p:cNvSpPr txBox="1"/>
          <p:nvPr/>
        </p:nvSpPr>
        <p:spPr>
          <a:xfrm>
            <a:off x="1204986" y="4066123"/>
            <a:ext cx="1951430" cy="677108"/>
          </a:xfrm>
          <a:prstGeom prst="rect">
            <a:avLst/>
          </a:prstGeom>
          <a:noFill/>
        </p:spPr>
        <p:txBody>
          <a:bodyPr wrap="square" rtlCol="0">
            <a:spAutoFit/>
          </a:bodyPr>
          <a:lstStyle/>
          <a:p>
            <a:r>
              <a:rPr lang="en-US" sz="2000" b="1" dirty="0" smtClean="0">
                <a:solidFill>
                  <a:schemeClr val="accent6">
                    <a:lumMod val="75000"/>
                  </a:schemeClr>
                </a:solidFill>
                <a:cs typeface="Arial"/>
              </a:rPr>
              <a:t>Year 2</a:t>
            </a:r>
            <a:endParaRPr lang="ta-IN" sz="2000" b="1" dirty="0" smtClean="0">
              <a:solidFill>
                <a:schemeClr val="accent6">
                  <a:lumMod val="75000"/>
                </a:schemeClr>
              </a:solidFill>
              <a:cs typeface="Arial"/>
            </a:endParaRPr>
          </a:p>
          <a:p>
            <a:r>
              <a:rPr lang="ta-IN" b="1" dirty="0" smtClean="0">
                <a:solidFill>
                  <a:schemeClr val="accent6">
                    <a:lumMod val="75000"/>
                  </a:schemeClr>
                </a:solidFill>
                <a:cs typeface="Arial"/>
              </a:rPr>
              <a:t>Results</a:t>
            </a:r>
            <a:endParaRPr lang="en-US" sz="2000" b="1" dirty="0" smtClean="0">
              <a:solidFill>
                <a:schemeClr val="accent6">
                  <a:lumMod val="75000"/>
                </a:schemeClr>
              </a:solidFill>
              <a:cs typeface="Arial"/>
            </a:endParaRPr>
          </a:p>
        </p:txBody>
      </p:sp>
      <p:sp>
        <p:nvSpPr>
          <p:cNvPr id="10" name="Freeform 9"/>
          <p:cNvSpPr/>
          <p:nvPr/>
        </p:nvSpPr>
        <p:spPr>
          <a:xfrm>
            <a:off x="5282514" y="1653878"/>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1" name="Freeform 10"/>
          <p:cNvSpPr/>
          <p:nvPr/>
        </p:nvSpPr>
        <p:spPr>
          <a:xfrm>
            <a:off x="7738038" y="1653878"/>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2" name="TextBox 11"/>
          <p:cNvSpPr txBox="1"/>
          <p:nvPr/>
        </p:nvSpPr>
        <p:spPr>
          <a:xfrm>
            <a:off x="2826991" y="1983324"/>
            <a:ext cx="2266412" cy="923330"/>
          </a:xfrm>
          <a:prstGeom prst="rect">
            <a:avLst/>
          </a:prstGeom>
          <a:noFill/>
        </p:spPr>
        <p:txBody>
          <a:bodyPr wrap="square" rtlCol="0">
            <a:spAutoFit/>
          </a:bodyPr>
          <a:lstStyle/>
          <a:p>
            <a:pPr algn="ctr"/>
            <a:r>
              <a:rPr lang="en-US" b="1" dirty="0">
                <a:solidFill>
                  <a:srgbClr val="0A597D"/>
                </a:solidFill>
              </a:rPr>
              <a:t>Increase in member federations from GÉANT</a:t>
            </a:r>
          </a:p>
        </p:txBody>
      </p:sp>
      <p:sp>
        <p:nvSpPr>
          <p:cNvPr id="13" name="TextBox 12"/>
          <p:cNvSpPr txBox="1"/>
          <p:nvPr/>
        </p:nvSpPr>
        <p:spPr>
          <a:xfrm>
            <a:off x="5282514" y="1983323"/>
            <a:ext cx="2266413" cy="923330"/>
          </a:xfrm>
          <a:prstGeom prst="rect">
            <a:avLst/>
          </a:prstGeom>
          <a:noFill/>
        </p:spPr>
        <p:txBody>
          <a:bodyPr wrap="square" rtlCol="0">
            <a:spAutoFit/>
          </a:bodyPr>
          <a:lstStyle/>
          <a:p>
            <a:pPr algn="ctr" defTabSz="915988">
              <a:defRPr/>
            </a:pPr>
            <a:r>
              <a:rPr lang="en-GB" b="1" dirty="0">
                <a:solidFill>
                  <a:srgbClr val="0A597C"/>
                </a:solidFill>
              </a:rPr>
              <a:t>Increase in member federations beyond </a:t>
            </a:r>
            <a:r>
              <a:rPr lang="en-GB" b="1" dirty="0" smtClean="0">
                <a:solidFill>
                  <a:srgbClr val="0A597C"/>
                </a:solidFill>
              </a:rPr>
              <a:t>Europe </a:t>
            </a:r>
            <a:endParaRPr lang="en-GB" b="1" dirty="0">
              <a:solidFill>
                <a:srgbClr val="0A597C"/>
              </a:solidFill>
            </a:endParaRPr>
          </a:p>
        </p:txBody>
      </p:sp>
      <p:sp>
        <p:nvSpPr>
          <p:cNvPr id="14" name="TextBox 13"/>
          <p:cNvSpPr txBox="1"/>
          <p:nvPr/>
        </p:nvSpPr>
        <p:spPr>
          <a:xfrm>
            <a:off x="7738038" y="1983323"/>
            <a:ext cx="2266413" cy="923330"/>
          </a:xfrm>
          <a:prstGeom prst="rect">
            <a:avLst/>
          </a:prstGeom>
          <a:noFill/>
        </p:spPr>
        <p:txBody>
          <a:bodyPr wrap="square" rtlCol="0">
            <a:spAutoFit/>
          </a:bodyPr>
          <a:lstStyle/>
          <a:p>
            <a:pPr algn="ctr" defTabSz="915988">
              <a:defRPr/>
            </a:pPr>
            <a:r>
              <a:rPr lang="en-US" b="1" dirty="0" smtClean="0">
                <a:solidFill>
                  <a:srgbClr val="09587B"/>
                </a:solidFill>
                <a:cs typeface="(Body)"/>
              </a:rPr>
              <a:t>Increase in entities available </a:t>
            </a:r>
            <a:r>
              <a:rPr lang="en-US" b="1" dirty="0">
                <a:solidFill>
                  <a:srgbClr val="09587B"/>
                </a:solidFill>
                <a:cs typeface="(Body)"/>
              </a:rPr>
              <a:t>via </a:t>
            </a:r>
            <a:r>
              <a:rPr lang="en-US" b="1" dirty="0" smtClean="0">
                <a:solidFill>
                  <a:srgbClr val="09587B"/>
                </a:solidFill>
                <a:cs typeface="(Body)"/>
              </a:rPr>
              <a:t>eduGAIN</a:t>
            </a:r>
            <a:endParaRPr lang="en-US" b="1" dirty="0">
              <a:solidFill>
                <a:srgbClr val="09587B"/>
              </a:solidFill>
              <a:cs typeface="(Body)"/>
            </a:endParaRPr>
          </a:p>
        </p:txBody>
      </p:sp>
      <p:sp>
        <p:nvSpPr>
          <p:cNvPr id="15" name="Freeform 14"/>
          <p:cNvSpPr/>
          <p:nvPr/>
        </p:nvSpPr>
        <p:spPr>
          <a:xfrm>
            <a:off x="2826990" y="3587687"/>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6" name="Freeform 15"/>
          <p:cNvSpPr/>
          <p:nvPr/>
        </p:nvSpPr>
        <p:spPr>
          <a:xfrm>
            <a:off x="5282514" y="3587384"/>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7" name="Freeform 16"/>
          <p:cNvSpPr/>
          <p:nvPr/>
        </p:nvSpPr>
        <p:spPr>
          <a:xfrm>
            <a:off x="7738038" y="3587535"/>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8" name="TextBox 17"/>
          <p:cNvSpPr txBox="1"/>
          <p:nvPr/>
        </p:nvSpPr>
        <p:spPr>
          <a:xfrm>
            <a:off x="2826991" y="4088887"/>
            <a:ext cx="2266412" cy="923330"/>
          </a:xfrm>
          <a:prstGeom prst="rect">
            <a:avLst/>
          </a:prstGeom>
          <a:noFill/>
        </p:spPr>
        <p:txBody>
          <a:bodyPr wrap="square" rtlCol="0">
            <a:spAutoFit/>
          </a:bodyPr>
          <a:lstStyle/>
          <a:p>
            <a:pPr algn="ctr" defTabSz="915988">
              <a:defRPr/>
            </a:pPr>
            <a:r>
              <a:rPr lang="en-US" b="1" dirty="0" smtClean="0">
                <a:solidFill>
                  <a:srgbClr val="085577"/>
                </a:solidFill>
                <a:cs typeface="(Body)"/>
              </a:rPr>
              <a:t>Target: 24</a:t>
            </a:r>
          </a:p>
          <a:p>
            <a:pPr algn="ctr" defTabSz="915988">
              <a:defRPr/>
            </a:pPr>
            <a:r>
              <a:rPr lang="en-US" b="1" dirty="0" smtClean="0">
                <a:solidFill>
                  <a:srgbClr val="085577"/>
                </a:solidFill>
                <a:cs typeface="(Body)"/>
              </a:rPr>
              <a:t>Baseline: 21</a:t>
            </a:r>
          </a:p>
          <a:p>
            <a:pPr algn="ctr" defTabSz="915988">
              <a:defRPr/>
            </a:pPr>
            <a:r>
              <a:rPr lang="en-US" b="1" dirty="0" smtClean="0">
                <a:solidFill>
                  <a:srgbClr val="085577"/>
                </a:solidFill>
                <a:cs typeface="(Body)"/>
              </a:rPr>
              <a:t>Achieved: 25</a:t>
            </a:r>
            <a:endParaRPr lang="en-GB" b="1" dirty="0">
              <a:solidFill>
                <a:srgbClr val="085577"/>
              </a:solidFill>
              <a:cs typeface="(Body)"/>
            </a:endParaRPr>
          </a:p>
        </p:txBody>
      </p:sp>
      <p:sp>
        <p:nvSpPr>
          <p:cNvPr id="19" name="TextBox 18"/>
          <p:cNvSpPr txBox="1"/>
          <p:nvPr/>
        </p:nvSpPr>
        <p:spPr>
          <a:xfrm>
            <a:off x="5282514" y="4088886"/>
            <a:ext cx="2266413" cy="923330"/>
          </a:xfrm>
          <a:prstGeom prst="rect">
            <a:avLst/>
          </a:prstGeom>
          <a:noFill/>
        </p:spPr>
        <p:txBody>
          <a:bodyPr wrap="square" rtlCol="0">
            <a:spAutoFit/>
          </a:bodyPr>
          <a:lstStyle/>
          <a:p>
            <a:pPr algn="ctr" defTabSz="915988">
              <a:defRPr/>
            </a:pPr>
            <a:r>
              <a:rPr lang="en-US" b="1" dirty="0" smtClean="0">
                <a:solidFill>
                  <a:srgbClr val="09587B"/>
                </a:solidFill>
                <a:cs typeface="(Body)"/>
              </a:rPr>
              <a:t>Target:4</a:t>
            </a:r>
          </a:p>
          <a:p>
            <a:pPr algn="ctr" defTabSz="915988">
              <a:defRPr/>
            </a:pPr>
            <a:r>
              <a:rPr lang="en-US" b="1" dirty="0" smtClean="0">
                <a:solidFill>
                  <a:srgbClr val="09587B"/>
                </a:solidFill>
                <a:cs typeface="(Body)"/>
              </a:rPr>
              <a:t>Baseline:3</a:t>
            </a:r>
          </a:p>
          <a:p>
            <a:pPr algn="ctr" defTabSz="915988">
              <a:defRPr/>
            </a:pPr>
            <a:r>
              <a:rPr lang="en-US" b="1" dirty="0" smtClean="0">
                <a:solidFill>
                  <a:srgbClr val="09587B"/>
                </a:solidFill>
                <a:cs typeface="(Body)"/>
              </a:rPr>
              <a:t>Achieved: 7</a:t>
            </a:r>
            <a:endParaRPr lang="en-GB" b="1" dirty="0">
              <a:solidFill>
                <a:srgbClr val="09587B"/>
              </a:solidFill>
              <a:cs typeface="(Body)"/>
            </a:endParaRPr>
          </a:p>
        </p:txBody>
      </p:sp>
      <p:sp>
        <p:nvSpPr>
          <p:cNvPr id="20" name="TextBox 19"/>
          <p:cNvSpPr txBox="1"/>
          <p:nvPr/>
        </p:nvSpPr>
        <p:spPr>
          <a:xfrm>
            <a:off x="7738038" y="4088886"/>
            <a:ext cx="2266413" cy="923330"/>
          </a:xfrm>
          <a:prstGeom prst="rect">
            <a:avLst/>
          </a:prstGeom>
          <a:noFill/>
        </p:spPr>
        <p:txBody>
          <a:bodyPr wrap="square" rtlCol="0">
            <a:spAutoFit/>
          </a:bodyPr>
          <a:lstStyle/>
          <a:p>
            <a:pPr algn="ctr" defTabSz="915988">
              <a:defRPr/>
            </a:pPr>
            <a:r>
              <a:rPr lang="en-GB" b="1" dirty="0" smtClean="0">
                <a:solidFill>
                  <a:srgbClr val="09577A"/>
                </a:solidFill>
                <a:cs typeface="(Body)"/>
              </a:rPr>
              <a:t>Target: 602</a:t>
            </a:r>
          </a:p>
          <a:p>
            <a:pPr algn="ctr" defTabSz="915988">
              <a:defRPr/>
            </a:pPr>
            <a:r>
              <a:rPr lang="en-GB" b="1" dirty="0" smtClean="0">
                <a:solidFill>
                  <a:srgbClr val="09577A"/>
                </a:solidFill>
                <a:cs typeface="(Body)"/>
              </a:rPr>
              <a:t>Baseline: 301</a:t>
            </a:r>
          </a:p>
          <a:p>
            <a:pPr algn="ctr" defTabSz="915988">
              <a:defRPr/>
            </a:pPr>
            <a:r>
              <a:rPr lang="en-GB" b="1" dirty="0" smtClean="0">
                <a:solidFill>
                  <a:srgbClr val="09577A"/>
                </a:solidFill>
                <a:cs typeface="(Body)"/>
              </a:rPr>
              <a:t>Achieved:2,150</a:t>
            </a:r>
            <a:endParaRPr lang="en-GB" b="1" dirty="0">
              <a:solidFill>
                <a:srgbClr val="09577A"/>
              </a:solidFill>
              <a:cs typeface="(Body)"/>
            </a:endParaRPr>
          </a:p>
        </p:txBody>
      </p:sp>
      <p:sp>
        <p:nvSpPr>
          <p:cNvPr id="21" name="Down Arrow 20"/>
          <p:cNvSpPr/>
          <p:nvPr/>
        </p:nvSpPr>
        <p:spPr bwMode="auto">
          <a:xfrm>
            <a:off x="3301819" y="3468535"/>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22" name="Down Arrow 21"/>
          <p:cNvSpPr/>
          <p:nvPr/>
        </p:nvSpPr>
        <p:spPr bwMode="auto">
          <a:xfrm>
            <a:off x="5757342" y="3513097"/>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23" name="Down Arrow 22"/>
          <p:cNvSpPr/>
          <p:nvPr/>
        </p:nvSpPr>
        <p:spPr bwMode="auto">
          <a:xfrm>
            <a:off x="8212866" y="3523602"/>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24" name="TextBox 23"/>
          <p:cNvSpPr txBox="1"/>
          <p:nvPr/>
        </p:nvSpPr>
        <p:spPr>
          <a:xfrm>
            <a:off x="3640773" y="4980681"/>
            <a:ext cx="638845" cy="707886"/>
          </a:xfrm>
          <a:prstGeom prst="rect">
            <a:avLst/>
          </a:prstGeom>
          <a:noFill/>
        </p:spPr>
        <p:txBody>
          <a:bodyPr wrap="square" rtlCol="0">
            <a:spAutoFit/>
          </a:bodyPr>
          <a:lstStyle/>
          <a:p>
            <a:r>
              <a:rPr lang="en-GB" sz="4000" dirty="0" smtClean="0">
                <a:solidFill>
                  <a:srgbClr val="0A597C"/>
                </a:solidFill>
                <a:latin typeface="Wingdings" panose="05000000000000000000" pitchFamily="2" charset="2"/>
                <a:sym typeface="Wingdings" panose="05000000000000000000" pitchFamily="2" charset="2"/>
              </a:rPr>
              <a:t></a:t>
            </a:r>
            <a:endParaRPr lang="en-GB" sz="4000" dirty="0">
              <a:solidFill>
                <a:srgbClr val="0A597C"/>
              </a:solidFill>
              <a:latin typeface="Wingdings" panose="05000000000000000000" pitchFamily="2" charset="2"/>
            </a:endParaRPr>
          </a:p>
        </p:txBody>
      </p:sp>
      <p:sp>
        <p:nvSpPr>
          <p:cNvPr id="25" name="TextBox 24"/>
          <p:cNvSpPr txBox="1"/>
          <p:nvPr/>
        </p:nvSpPr>
        <p:spPr>
          <a:xfrm>
            <a:off x="6142404" y="5015695"/>
            <a:ext cx="638845" cy="707886"/>
          </a:xfrm>
          <a:prstGeom prst="rect">
            <a:avLst/>
          </a:prstGeom>
          <a:noFill/>
        </p:spPr>
        <p:txBody>
          <a:bodyPr wrap="square" rtlCol="0">
            <a:spAutoFit/>
          </a:bodyPr>
          <a:lstStyle/>
          <a:p>
            <a:r>
              <a:rPr lang="en-GB" sz="4000" dirty="0" smtClean="0">
                <a:solidFill>
                  <a:srgbClr val="0A597C"/>
                </a:solidFill>
                <a:latin typeface="Wingdings" panose="05000000000000000000" pitchFamily="2" charset="2"/>
                <a:sym typeface="Wingdings" panose="05000000000000000000" pitchFamily="2" charset="2"/>
              </a:rPr>
              <a:t></a:t>
            </a:r>
            <a:endParaRPr lang="en-GB" sz="4000" dirty="0">
              <a:solidFill>
                <a:srgbClr val="0A597C"/>
              </a:solidFill>
              <a:latin typeface="Wingdings" panose="05000000000000000000" pitchFamily="2" charset="2"/>
            </a:endParaRPr>
          </a:p>
        </p:txBody>
      </p:sp>
      <p:sp>
        <p:nvSpPr>
          <p:cNvPr id="26" name="TextBox 25"/>
          <p:cNvSpPr txBox="1"/>
          <p:nvPr/>
        </p:nvSpPr>
        <p:spPr>
          <a:xfrm>
            <a:off x="8551821" y="5007162"/>
            <a:ext cx="638845" cy="707886"/>
          </a:xfrm>
          <a:prstGeom prst="rect">
            <a:avLst/>
          </a:prstGeom>
          <a:noFill/>
        </p:spPr>
        <p:txBody>
          <a:bodyPr wrap="square" rtlCol="0">
            <a:spAutoFit/>
          </a:bodyPr>
          <a:lstStyle/>
          <a:p>
            <a:r>
              <a:rPr lang="en-GB" sz="4000" dirty="0" smtClean="0">
                <a:solidFill>
                  <a:srgbClr val="0A597C"/>
                </a:solidFill>
                <a:latin typeface="Wingdings" panose="05000000000000000000" pitchFamily="2" charset="2"/>
                <a:sym typeface="Wingdings" panose="05000000000000000000" pitchFamily="2" charset="2"/>
              </a:rPr>
              <a:t></a:t>
            </a:r>
            <a:endParaRPr lang="en-GB" sz="4000" dirty="0">
              <a:solidFill>
                <a:srgbClr val="0A597C"/>
              </a:solidFill>
              <a:latin typeface="Wingdings" panose="05000000000000000000" pitchFamily="2" charset="2"/>
            </a:endParaRPr>
          </a:p>
        </p:txBody>
      </p:sp>
      <p:sp>
        <p:nvSpPr>
          <p:cNvPr id="27" name="Slide Number Placeholder 32"/>
          <p:cNvSpPr txBox="1">
            <a:spLocks/>
          </p:cNvSpPr>
          <p:nvPr/>
        </p:nvSpPr>
        <p:spPr>
          <a:xfrm>
            <a:off x="12175322" y="6511934"/>
            <a:ext cx="409308" cy="365125"/>
          </a:xfrm>
          <a:prstGeom prst="rect">
            <a:avLst/>
          </a:prstGeom>
        </p:spPr>
        <p:txBody>
          <a:bodyPr/>
          <a:lstStyle>
            <a:defPPr>
              <a:defRPr lang="en-US"/>
            </a:defPPr>
            <a:lvl1pPr marL="0" algn="l" defTabSz="914400" rtl="0" eaLnBrk="1" latinLnBrk="0" hangingPunct="1">
              <a:defRPr sz="1400" kern="1200">
                <a:solidFill>
                  <a:srgbClr val="FFFF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DB5B91-B4E4-4EE4-BE5C-3E09032CE5EC}" type="slidenum">
              <a:rPr lang="en-GB" smtClean="0"/>
              <a:pPr/>
              <a:t>15</a:t>
            </a:fld>
            <a:endParaRPr lang="en-GB" dirty="0"/>
          </a:p>
        </p:txBody>
      </p:sp>
      <p:pic>
        <p:nvPicPr>
          <p:cNvPr id="30" name="Pictur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5523" y="4885991"/>
            <a:ext cx="1266599" cy="1088772"/>
          </a:xfrm>
          <a:prstGeom prst="rect">
            <a:avLst/>
          </a:prstGeom>
        </p:spPr>
      </p:pic>
    </p:spTree>
    <p:extLst>
      <p:ext uri="{BB962C8B-B14F-4D97-AF65-F5344CB8AC3E}">
        <p14:creationId xmlns:p14="http://schemas.microsoft.com/office/powerpoint/2010/main" val="68423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58"/>
          <p:cNvPicPr>
            <a:picLocks noChangeAspect="1"/>
          </p:cNvPicPr>
          <p:nvPr/>
        </p:nvPicPr>
        <p:blipFill rotWithShape="1">
          <a:blip r:embed="rId3"/>
          <a:srcRect l="9278" t="26612" r="33516" b="19411"/>
          <a:stretch/>
        </p:blipFill>
        <p:spPr>
          <a:xfrm>
            <a:off x="792579" y="1323816"/>
            <a:ext cx="6069775" cy="5205648"/>
          </a:xfrm>
          <a:prstGeom prst="rect">
            <a:avLst/>
          </a:prstGeom>
          <a:gradFill>
            <a:gsLst>
              <a:gs pos="9000">
                <a:schemeClr val="bg1"/>
              </a:gs>
              <a:gs pos="100000">
                <a:schemeClr val="accent1">
                  <a:lumMod val="30000"/>
                  <a:lumOff val="70000"/>
                </a:schemeClr>
              </a:gs>
            </a:gsLst>
            <a:lin ang="0" scaled="0"/>
          </a:gradFill>
        </p:spPr>
      </p:pic>
      <p:sp>
        <p:nvSpPr>
          <p:cNvPr id="4" name="Slide Number Placeholder 3"/>
          <p:cNvSpPr>
            <a:spLocks noGrp="1"/>
          </p:cNvSpPr>
          <p:nvPr>
            <p:ph type="sldNum" sz="quarter" idx="12"/>
          </p:nvPr>
        </p:nvSpPr>
        <p:spPr/>
        <p:txBody>
          <a:bodyPr/>
          <a:lstStyle/>
          <a:p>
            <a:fld id="{99DB5B91-B4E4-4EE4-BE5C-3E09032CE5EC}" type="slidenum">
              <a:rPr lang="en-GB" smtClean="0"/>
              <a:t>16</a:t>
            </a:fld>
            <a:endParaRPr lang="en-GB" dirty="0"/>
          </a:p>
        </p:txBody>
      </p:sp>
      <p:pic>
        <p:nvPicPr>
          <p:cNvPr id="23" name="Picture 6"/>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22229" y="3461675"/>
            <a:ext cx="531418" cy="3120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4" name="Picture 10"/>
          <p:cNvPicPr>
            <a:picLocks noChangeAspect="1"/>
          </p:cNvPicPr>
          <p:nvPr/>
        </p:nvPicPr>
        <p:blipFill>
          <a:blip r:embed="rId5" cstate="print">
            <a:extLst>
              <a:ext uri="{28A0092B-C50C-407E-A947-70E740481C1C}">
                <a14:useLocalDpi xmlns:a14="http://schemas.microsoft.com/office/drawing/2010/main" val="0"/>
              </a:ext>
            </a:extLst>
          </a:blip>
          <a:srcRect t="6451" b="6812"/>
          <a:stretch>
            <a:fillRect/>
          </a:stretch>
        </p:blipFill>
        <p:spPr bwMode="auto">
          <a:xfrm>
            <a:off x="3077307" y="4045855"/>
            <a:ext cx="569396" cy="208013"/>
          </a:xfrm>
          <a:prstGeom prst="rect">
            <a:avLst/>
          </a:prstGeom>
          <a:noFill/>
          <a:ln w="3175" cmpd="sng">
            <a:solidFill>
              <a:srgbClr val="0A597C"/>
            </a:solidFill>
            <a:miter lim="800000"/>
            <a:headEnd/>
            <a:tailEnd/>
          </a:ln>
          <a:extLst>
            <a:ext uri="{909E8E84-426E-40dd-AFC4-6F175D3DCCD1}">
              <a14:hiddenFill xmlns="" xmlns:a14="http://schemas.microsoft.com/office/drawing/2010/main">
                <a:solidFill>
                  <a:srgbClr val="FFFFFF"/>
                </a:solidFill>
              </a14:hiddenFill>
            </a:ext>
          </a:extLst>
        </p:spPr>
      </p:pic>
      <p:pic>
        <p:nvPicPr>
          <p:cNvPr id="30" name="Picture 14"/>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51604" y="5261283"/>
            <a:ext cx="493726" cy="252302"/>
          </a:xfrm>
          <a:prstGeom prst="rect">
            <a:avLst/>
          </a:prstGeom>
          <a:noFill/>
          <a:ln w="3175" cmpd="sng">
            <a:solidFill>
              <a:srgbClr val="0A597C"/>
            </a:solidFill>
            <a:miter lim="800000"/>
            <a:headEnd/>
            <a:tailEnd/>
          </a:ln>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2072034" y="3930371"/>
            <a:ext cx="259005" cy="406274"/>
            <a:chOff x="200519" y="4164334"/>
            <a:chExt cx="259005" cy="406274"/>
          </a:xfrm>
        </p:grpSpPr>
        <p:sp>
          <p:nvSpPr>
            <p:cNvPr id="50" name="Rectangle 49"/>
            <p:cNvSpPr/>
            <p:nvPr/>
          </p:nvSpPr>
          <p:spPr>
            <a:xfrm>
              <a:off x="200519" y="4164334"/>
              <a:ext cx="259005" cy="406274"/>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3" name="Picture 29"/>
            <p:cNvPicPr>
              <a:picLocks noChangeAspect="1"/>
            </p:cNvPicPr>
            <p:nvPr/>
          </p:nvPicPr>
          <p:blipFill>
            <a:blip r:embed="rId7" cstate="print">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rcRect l="19453" t="10141" r="23978" b="14024"/>
            <a:stretch>
              <a:fillRect/>
            </a:stretch>
          </p:blipFill>
          <p:spPr bwMode="auto">
            <a:xfrm>
              <a:off x="220475" y="4196586"/>
              <a:ext cx="223166" cy="3566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14" name="Title 13"/>
          <p:cNvSpPr>
            <a:spLocks noGrp="1"/>
          </p:cNvSpPr>
          <p:nvPr>
            <p:ph type="title"/>
          </p:nvPr>
        </p:nvSpPr>
        <p:spPr/>
        <p:txBody>
          <a:bodyPr/>
          <a:lstStyle/>
          <a:p>
            <a:r>
              <a:rPr lang="en-GB" dirty="0"/>
              <a:t>eduGAIN members: </a:t>
            </a:r>
            <a:r>
              <a:rPr lang="en-GB" dirty="0" smtClean="0"/>
              <a:t>GÉANT</a:t>
            </a:r>
            <a:r>
              <a:rPr lang="en-GB" dirty="0"/>
              <a:t/>
            </a:r>
            <a:br>
              <a:rPr lang="en-GB" dirty="0"/>
            </a:br>
            <a:endParaRPr lang="en-GB" dirty="0"/>
          </a:p>
        </p:txBody>
      </p:sp>
      <p:sp>
        <p:nvSpPr>
          <p:cNvPr id="168" name="Content Placeholder 1"/>
          <p:cNvSpPr txBox="1">
            <a:spLocks/>
          </p:cNvSpPr>
          <p:nvPr/>
        </p:nvSpPr>
        <p:spPr>
          <a:xfrm>
            <a:off x="7032559" y="1372358"/>
            <a:ext cx="2304481" cy="56576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pPr>
            <a:r>
              <a:rPr lang="en-GB" sz="1600" dirty="0" smtClean="0"/>
              <a:t>Austria  – ACOnet </a:t>
            </a:r>
            <a:br>
              <a:rPr lang="en-GB" sz="1600" dirty="0" smtClean="0"/>
            </a:br>
            <a:r>
              <a:rPr lang="en-GB" sz="1600" dirty="0" smtClean="0"/>
              <a:t>Identity Federation</a:t>
            </a:r>
          </a:p>
          <a:p>
            <a:pPr>
              <a:lnSpc>
                <a:spcPct val="80000"/>
              </a:lnSpc>
            </a:pPr>
            <a:r>
              <a:rPr lang="en-GB" sz="1600" dirty="0" smtClean="0"/>
              <a:t>Belgium  –  Belnet Federation</a:t>
            </a:r>
          </a:p>
          <a:p>
            <a:pPr>
              <a:lnSpc>
                <a:spcPct val="80000"/>
              </a:lnSpc>
            </a:pPr>
            <a:r>
              <a:rPr lang="en-GB" sz="1600" dirty="0" smtClean="0"/>
              <a:t>Croatia  – AAI@EduHr</a:t>
            </a:r>
          </a:p>
          <a:p>
            <a:pPr>
              <a:lnSpc>
                <a:spcPct val="80000"/>
              </a:lnSpc>
            </a:pPr>
            <a:r>
              <a:rPr lang="en-GB" sz="1600" dirty="0" smtClean="0"/>
              <a:t>Czech Republic  –  </a:t>
            </a:r>
            <a:br>
              <a:rPr lang="en-GB" sz="1600" dirty="0" smtClean="0"/>
            </a:br>
            <a:r>
              <a:rPr lang="en-GB" sz="1600" dirty="0" smtClean="0"/>
              <a:t>eduID.cz</a:t>
            </a:r>
          </a:p>
          <a:p>
            <a:pPr>
              <a:lnSpc>
                <a:spcPct val="80000"/>
              </a:lnSpc>
            </a:pPr>
            <a:r>
              <a:rPr lang="en-GB" sz="1600" dirty="0" smtClean="0"/>
              <a:t>Denmark  –  WAYF</a:t>
            </a:r>
          </a:p>
          <a:p>
            <a:pPr>
              <a:lnSpc>
                <a:spcPct val="80000"/>
              </a:lnSpc>
            </a:pPr>
            <a:r>
              <a:rPr lang="en-GB" sz="1600" dirty="0" smtClean="0">
                <a:solidFill>
                  <a:schemeClr val="accent6"/>
                </a:solidFill>
              </a:rPr>
              <a:t>Estonia  –  TAAT</a:t>
            </a:r>
          </a:p>
          <a:p>
            <a:pPr>
              <a:lnSpc>
                <a:spcPct val="80000"/>
              </a:lnSpc>
            </a:pPr>
            <a:r>
              <a:rPr lang="en-GB" sz="1600" dirty="0" smtClean="0"/>
              <a:t>Finland  –  HAKA</a:t>
            </a:r>
          </a:p>
          <a:p>
            <a:pPr>
              <a:lnSpc>
                <a:spcPct val="80000"/>
              </a:lnSpc>
            </a:pPr>
            <a:r>
              <a:rPr lang="en-GB" sz="1600" dirty="0" smtClean="0"/>
              <a:t>France  –  Fédération </a:t>
            </a:r>
            <a:br>
              <a:rPr lang="en-GB" sz="1600" dirty="0" smtClean="0"/>
            </a:br>
            <a:r>
              <a:rPr lang="en-GB" sz="1600" dirty="0" smtClean="0"/>
              <a:t>Éducation-Recherche!</a:t>
            </a:r>
          </a:p>
          <a:p>
            <a:pPr>
              <a:lnSpc>
                <a:spcPct val="80000"/>
              </a:lnSpc>
            </a:pPr>
            <a:r>
              <a:rPr lang="en-GB" sz="1600" dirty="0" smtClean="0"/>
              <a:t>Germany – DFN</a:t>
            </a:r>
          </a:p>
          <a:p>
            <a:pPr>
              <a:lnSpc>
                <a:spcPct val="80000"/>
              </a:lnSpc>
            </a:pPr>
            <a:r>
              <a:rPr lang="en-GB" sz="1600" dirty="0" smtClean="0"/>
              <a:t>Greece – GRNET</a:t>
            </a:r>
          </a:p>
          <a:p>
            <a:pPr>
              <a:lnSpc>
                <a:spcPct val="80000"/>
              </a:lnSpc>
            </a:pPr>
            <a:r>
              <a:rPr lang="en-GB" sz="1600" dirty="0" smtClean="0"/>
              <a:t>Hungary – eduId.hu</a:t>
            </a:r>
          </a:p>
          <a:p>
            <a:pPr>
              <a:lnSpc>
                <a:spcPct val="80000"/>
              </a:lnSpc>
            </a:pPr>
            <a:r>
              <a:rPr lang="en-GB" sz="1600" dirty="0" smtClean="0"/>
              <a:t>Ireland – Edugate</a:t>
            </a:r>
          </a:p>
          <a:p>
            <a:pPr>
              <a:lnSpc>
                <a:spcPct val="80000"/>
              </a:lnSpc>
            </a:pPr>
            <a:endParaRPr lang="en-GB" sz="1600" dirty="0"/>
          </a:p>
        </p:txBody>
      </p:sp>
      <p:sp>
        <p:nvSpPr>
          <p:cNvPr id="169" name="Content Placeholder 1"/>
          <p:cNvSpPr txBox="1">
            <a:spLocks/>
          </p:cNvSpPr>
          <p:nvPr/>
        </p:nvSpPr>
        <p:spPr>
          <a:xfrm>
            <a:off x="9424254" y="1358542"/>
            <a:ext cx="2842253"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pPr>
            <a:r>
              <a:rPr lang="en-GB" sz="1600" dirty="0">
                <a:solidFill>
                  <a:srgbClr val="70AD47"/>
                </a:solidFill>
              </a:rPr>
              <a:t>Israel – IUCC Identity </a:t>
            </a:r>
            <a:br>
              <a:rPr lang="en-GB" sz="1600" dirty="0">
                <a:solidFill>
                  <a:srgbClr val="70AD47"/>
                </a:solidFill>
              </a:rPr>
            </a:br>
            <a:r>
              <a:rPr lang="en-GB" sz="1600" dirty="0">
                <a:solidFill>
                  <a:srgbClr val="70AD47"/>
                </a:solidFill>
              </a:rPr>
              <a:t>Federation</a:t>
            </a:r>
          </a:p>
          <a:p>
            <a:pPr>
              <a:lnSpc>
                <a:spcPct val="80000"/>
              </a:lnSpc>
            </a:pPr>
            <a:r>
              <a:rPr lang="en-GB" sz="1600" dirty="0" smtClean="0"/>
              <a:t>Italy </a:t>
            </a:r>
            <a:r>
              <a:rPr lang="en-GB" sz="1600" dirty="0"/>
              <a:t>– IDEM</a:t>
            </a:r>
          </a:p>
          <a:p>
            <a:pPr>
              <a:lnSpc>
                <a:spcPct val="80000"/>
              </a:lnSpc>
            </a:pPr>
            <a:r>
              <a:rPr lang="en-GB" sz="1600" dirty="0" smtClean="0"/>
              <a:t>Latvia </a:t>
            </a:r>
            <a:r>
              <a:rPr lang="en-GB" sz="1600" dirty="0"/>
              <a:t>– LAIFE</a:t>
            </a:r>
          </a:p>
          <a:p>
            <a:pPr>
              <a:lnSpc>
                <a:spcPct val="80000"/>
              </a:lnSpc>
            </a:pPr>
            <a:r>
              <a:rPr lang="en-GB" sz="1600" dirty="0">
                <a:solidFill>
                  <a:srgbClr val="70AD47"/>
                </a:solidFill>
              </a:rPr>
              <a:t>Lithuania – LITNET </a:t>
            </a:r>
            <a:r>
              <a:rPr lang="en-GB" sz="1600" dirty="0" smtClean="0">
                <a:solidFill>
                  <a:srgbClr val="70AD47"/>
                </a:solidFill>
              </a:rPr>
              <a:t>FEDI</a:t>
            </a:r>
            <a:endParaRPr lang="en-GB" sz="1600" dirty="0">
              <a:solidFill>
                <a:srgbClr val="70AD47"/>
              </a:solidFill>
            </a:endParaRPr>
          </a:p>
          <a:p>
            <a:pPr>
              <a:lnSpc>
                <a:spcPct val="80000"/>
              </a:lnSpc>
            </a:pPr>
            <a:r>
              <a:rPr lang="en-GB" sz="1600" dirty="0"/>
              <a:t>The Netherlands – SURFconext</a:t>
            </a:r>
          </a:p>
          <a:p>
            <a:pPr>
              <a:lnSpc>
                <a:spcPct val="80000"/>
              </a:lnSpc>
            </a:pPr>
            <a:r>
              <a:rPr lang="en-GB" sz="1600" dirty="0" smtClean="0"/>
              <a:t>Norway </a:t>
            </a:r>
            <a:r>
              <a:rPr lang="en-GB" sz="1600" dirty="0"/>
              <a:t>– FEIDE</a:t>
            </a:r>
          </a:p>
          <a:p>
            <a:pPr>
              <a:lnSpc>
                <a:spcPct val="80000"/>
              </a:lnSpc>
            </a:pPr>
            <a:r>
              <a:rPr lang="en-GB" sz="1600" dirty="0"/>
              <a:t>Poland – PIONIER.Id</a:t>
            </a:r>
          </a:p>
          <a:p>
            <a:pPr>
              <a:lnSpc>
                <a:spcPct val="80000"/>
              </a:lnSpc>
            </a:pPr>
            <a:r>
              <a:rPr lang="en-GB" sz="1600" dirty="0"/>
              <a:t>Slovenia – ArnesAAI Slovenska izobraževalno </a:t>
            </a:r>
            <a:br>
              <a:rPr lang="en-GB" sz="1600" dirty="0"/>
            </a:br>
            <a:r>
              <a:rPr lang="en-GB" sz="1600" dirty="0"/>
              <a:t>raziskovalna federacija</a:t>
            </a:r>
          </a:p>
          <a:p>
            <a:pPr>
              <a:lnSpc>
                <a:spcPct val="80000"/>
              </a:lnSpc>
            </a:pPr>
            <a:r>
              <a:rPr lang="en-GB" sz="1600" dirty="0"/>
              <a:t>Spain – </a:t>
            </a:r>
            <a:r>
              <a:rPr lang="en-GB" sz="1600" dirty="0" smtClean="0"/>
              <a:t>SIR</a:t>
            </a:r>
            <a:endParaRPr lang="en-GB" sz="1600" dirty="0"/>
          </a:p>
          <a:p>
            <a:pPr>
              <a:lnSpc>
                <a:spcPct val="80000"/>
              </a:lnSpc>
            </a:pPr>
            <a:r>
              <a:rPr lang="en-GB" sz="1600" dirty="0"/>
              <a:t>Sweden – </a:t>
            </a:r>
            <a:r>
              <a:rPr lang="en-GB" sz="1600" dirty="0" smtClean="0"/>
              <a:t>SWAMID</a:t>
            </a:r>
            <a:endParaRPr lang="en-GB" sz="1600" dirty="0"/>
          </a:p>
          <a:p>
            <a:pPr>
              <a:lnSpc>
                <a:spcPct val="80000"/>
              </a:lnSpc>
            </a:pPr>
            <a:r>
              <a:rPr lang="en-GB" sz="1600" dirty="0"/>
              <a:t>Switzerland – </a:t>
            </a:r>
            <a:r>
              <a:rPr lang="en-GB" sz="1600" dirty="0" smtClean="0"/>
              <a:t>SWITCHaai</a:t>
            </a:r>
          </a:p>
          <a:p>
            <a:pPr>
              <a:lnSpc>
                <a:spcPct val="80000"/>
              </a:lnSpc>
            </a:pPr>
            <a:r>
              <a:rPr lang="en-GB" sz="1600" dirty="0" smtClean="0">
                <a:solidFill>
                  <a:schemeClr val="accent6">
                    <a:lumMod val="75000"/>
                  </a:schemeClr>
                </a:solidFill>
              </a:rPr>
              <a:t>Ukraine – PEANO</a:t>
            </a:r>
          </a:p>
          <a:p>
            <a:pPr>
              <a:lnSpc>
                <a:spcPct val="80000"/>
              </a:lnSpc>
            </a:pPr>
            <a:r>
              <a:rPr lang="en-GB" sz="1600" dirty="0" smtClean="0"/>
              <a:t>United Kingdom – UK federation</a:t>
            </a:r>
            <a:endParaRPr lang="en-GB" sz="1600" dirty="0"/>
          </a:p>
        </p:txBody>
      </p:sp>
      <p:pic>
        <p:nvPicPr>
          <p:cNvPr id="12" name="Picture 11"/>
          <p:cNvPicPr>
            <a:picLocks noChangeAspect="1"/>
          </p:cNvPicPr>
          <p:nvPr/>
        </p:nvPicPr>
        <p:blipFill>
          <a:blip r:embed="rId9">
            <a:extLst>
              <a:ext uri="{BEBA8EAE-BF5A-486C-A8C5-ECC9F3942E4B}">
                <a14:imgProps xmlns:a14="http://schemas.microsoft.com/office/drawing/2010/main">
                  <a14:imgLayer r:embed="rId10">
                    <a14:imgEffect>
                      <a14:sharpenSoften amount="50000"/>
                    </a14:imgEffect>
                  </a14:imgLayer>
                </a14:imgProps>
              </a:ext>
            </a:extLst>
          </a:blip>
          <a:stretch>
            <a:fillRect/>
          </a:stretch>
        </p:blipFill>
        <p:spPr>
          <a:xfrm>
            <a:off x="3693886" y="3378167"/>
            <a:ext cx="660536" cy="179452"/>
          </a:xfrm>
          <a:prstGeom prst="rect">
            <a:avLst/>
          </a:prstGeom>
          <a:solidFill>
            <a:srgbClr val="FFFFFF"/>
          </a:solidFill>
          <a:ln w="3175" cmpd="sng">
            <a:solidFill>
              <a:srgbClr val="70AD47"/>
            </a:solidFill>
          </a:ln>
        </p:spPr>
      </p:pic>
      <p:grpSp>
        <p:nvGrpSpPr>
          <p:cNvPr id="5" name="Group 4"/>
          <p:cNvGrpSpPr/>
          <p:nvPr/>
        </p:nvGrpSpPr>
        <p:grpSpPr>
          <a:xfrm>
            <a:off x="2760358" y="4303222"/>
            <a:ext cx="539858" cy="200538"/>
            <a:chOff x="267360" y="4470338"/>
            <a:chExt cx="584847" cy="217250"/>
          </a:xfrm>
        </p:grpSpPr>
        <p:sp>
          <p:nvSpPr>
            <p:cNvPr id="49" name="Rectangle 48"/>
            <p:cNvSpPr/>
            <p:nvPr/>
          </p:nvSpPr>
          <p:spPr>
            <a:xfrm>
              <a:off x="267360" y="4470338"/>
              <a:ext cx="584847" cy="217250"/>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1" name="Picture 27"/>
            <p:cNvPicPr>
              <a:picLocks noChangeAspect="1"/>
            </p:cNvPicPr>
            <p:nvPr/>
          </p:nvPicPr>
          <p:blipFill>
            <a:blip r:embed="rId11" cstate="print">
              <a:extLst>
                <a:ext uri="{28A0092B-C50C-407E-A947-70E740481C1C}">
                  <a14:useLocalDpi xmlns:a14="http://schemas.microsoft.com/office/drawing/2010/main" val="0"/>
                </a:ext>
              </a:extLst>
            </a:blip>
            <a:srcRect l="7228" t="18182" r="1480" b="17888"/>
            <a:stretch>
              <a:fillRect/>
            </a:stretch>
          </p:blipFill>
          <p:spPr bwMode="auto">
            <a:xfrm>
              <a:off x="289567" y="4493067"/>
              <a:ext cx="559166" cy="1905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9" name="Group 8"/>
          <p:cNvGrpSpPr/>
          <p:nvPr/>
        </p:nvGrpSpPr>
        <p:grpSpPr>
          <a:xfrm>
            <a:off x="3253681" y="4796213"/>
            <a:ext cx="464283" cy="282294"/>
            <a:chOff x="208875" y="5976938"/>
            <a:chExt cx="501298" cy="304800"/>
          </a:xfrm>
        </p:grpSpPr>
        <p:sp>
          <p:nvSpPr>
            <p:cNvPr id="53" name="Rectangle 52"/>
            <p:cNvSpPr/>
            <p:nvPr/>
          </p:nvSpPr>
          <p:spPr>
            <a:xfrm>
              <a:off x="208875" y="5976938"/>
              <a:ext cx="501298" cy="304800"/>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6" name="Picture 26"/>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25747" y="5987355"/>
              <a:ext cx="468497" cy="2839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10" name="Group 9"/>
          <p:cNvGrpSpPr/>
          <p:nvPr/>
        </p:nvGrpSpPr>
        <p:grpSpPr>
          <a:xfrm>
            <a:off x="3433896" y="4399998"/>
            <a:ext cx="509653" cy="204031"/>
            <a:chOff x="58485" y="4465142"/>
            <a:chExt cx="618268" cy="247513"/>
          </a:xfrm>
        </p:grpSpPr>
        <p:sp>
          <p:nvSpPr>
            <p:cNvPr id="54" name="Rectangle 53"/>
            <p:cNvSpPr/>
            <p:nvPr/>
          </p:nvSpPr>
          <p:spPr>
            <a:xfrm>
              <a:off x="58485" y="4465142"/>
              <a:ext cx="618268" cy="247513"/>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7" name="Picture 25"/>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5546" y="4471445"/>
              <a:ext cx="598121" cy="2375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13" name="Group 12"/>
          <p:cNvGrpSpPr/>
          <p:nvPr/>
        </p:nvGrpSpPr>
        <p:grpSpPr>
          <a:xfrm>
            <a:off x="2422943" y="3086439"/>
            <a:ext cx="618268" cy="289293"/>
            <a:chOff x="133680" y="4264603"/>
            <a:chExt cx="618268" cy="289293"/>
          </a:xfrm>
        </p:grpSpPr>
        <p:sp>
          <p:nvSpPr>
            <p:cNvPr id="55" name="Rectangle 54"/>
            <p:cNvSpPr/>
            <p:nvPr/>
          </p:nvSpPr>
          <p:spPr>
            <a:xfrm>
              <a:off x="133680" y="4264603"/>
              <a:ext cx="618268" cy="289293"/>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8" name="Picture 3">
              <a:hlinkClick r:id="rId14"/>
            </p:cNvPr>
            <p:cNvPicPr>
              <a:picLocks noChangeAspect="1" noChangeArrowheads="1"/>
            </p:cNvPicPr>
            <p:nvPr/>
          </p:nvPicPr>
          <p:blipFill>
            <a:blip r:embed="rId15" cstate="print">
              <a:extLst>
                <a:ext uri="{BEBA8EAE-BF5A-486C-A8C5-ECC9F3942E4B}">
                  <a14:imgProps xmlns:a14="http://schemas.microsoft.com/office/drawing/2010/main">
                    <a14:imgLayer r:embed="rId1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50389" y="4279990"/>
              <a:ext cx="588111" cy="251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grpSp>
      <p:grpSp>
        <p:nvGrpSpPr>
          <p:cNvPr id="15" name="Group 14"/>
          <p:cNvGrpSpPr/>
          <p:nvPr/>
        </p:nvGrpSpPr>
        <p:grpSpPr>
          <a:xfrm>
            <a:off x="3985325" y="2768920"/>
            <a:ext cx="609913" cy="239158"/>
            <a:chOff x="100260" y="2651939"/>
            <a:chExt cx="609913" cy="239158"/>
          </a:xfrm>
        </p:grpSpPr>
        <p:sp>
          <p:nvSpPr>
            <p:cNvPr id="56" name="Rectangle 55"/>
            <p:cNvSpPr/>
            <p:nvPr/>
          </p:nvSpPr>
          <p:spPr>
            <a:xfrm>
              <a:off x="100260" y="2651939"/>
              <a:ext cx="609913" cy="239158"/>
            </a:xfrm>
            <a:prstGeom prst="rect">
              <a:avLst/>
            </a:prstGeom>
            <a:solidFill>
              <a:srgbClr val="FFFFFF"/>
            </a:solidFill>
            <a:ln>
              <a:solidFill>
                <a:srgbClr val="70AD4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8" name="Picture 1"/>
            <p:cNvPicPr>
              <a:picLocks noChangeAspect="1"/>
            </p:cNvPicPr>
            <p:nvPr/>
          </p:nvPicPr>
          <p:blipFill>
            <a:blip r:embed="rId17" cstate="print">
              <a:extLst>
                <a:ext uri="{BEBA8EAE-BF5A-486C-A8C5-ECC9F3942E4B}">
                  <a14:imgProps xmlns:a14="http://schemas.microsoft.com/office/drawing/2010/main">
                    <a14:imgLayer r:embed="rId18">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21901" y="2667467"/>
              <a:ext cx="575311" cy="191770"/>
            </a:xfrm>
            <a:prstGeom prst="rect">
              <a:avLst/>
            </a:prstGeom>
            <a:solidFill>
              <a:schemeClr val="bg1"/>
            </a:solidFill>
            <a:ln>
              <a:solidFill>
                <a:srgbClr val="70AD47"/>
              </a:solidFill>
            </a:ln>
            <a:extLst/>
          </p:spPr>
        </p:pic>
      </p:grpSp>
      <p:grpSp>
        <p:nvGrpSpPr>
          <p:cNvPr id="17" name="Group 16"/>
          <p:cNvGrpSpPr/>
          <p:nvPr/>
        </p:nvGrpSpPr>
        <p:grpSpPr>
          <a:xfrm>
            <a:off x="3784805" y="2167305"/>
            <a:ext cx="634978" cy="239158"/>
            <a:chOff x="3709610" y="1791295"/>
            <a:chExt cx="634978" cy="239158"/>
          </a:xfrm>
        </p:grpSpPr>
        <p:sp>
          <p:nvSpPr>
            <p:cNvPr id="60" name="Rectangle 59"/>
            <p:cNvSpPr/>
            <p:nvPr/>
          </p:nvSpPr>
          <p:spPr>
            <a:xfrm>
              <a:off x="3709610" y="1791295"/>
              <a:ext cx="634978" cy="239158"/>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9" name="Picture 24"/>
            <p:cNvPicPr>
              <a:picLocks noChangeAspect="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735140" y="1817371"/>
              <a:ext cx="584383" cy="1880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18" name="Group 17"/>
          <p:cNvGrpSpPr/>
          <p:nvPr/>
        </p:nvGrpSpPr>
        <p:grpSpPr>
          <a:xfrm>
            <a:off x="1295020" y="4602800"/>
            <a:ext cx="843853" cy="307133"/>
            <a:chOff x="75195" y="4402262"/>
            <a:chExt cx="910692" cy="331460"/>
          </a:xfrm>
        </p:grpSpPr>
        <p:sp>
          <p:nvSpPr>
            <p:cNvPr id="61" name="Rectangle 60"/>
            <p:cNvSpPr/>
            <p:nvPr/>
          </p:nvSpPr>
          <p:spPr>
            <a:xfrm>
              <a:off x="75195" y="4448431"/>
              <a:ext cx="910692" cy="247513"/>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8" name="Picture 39"/>
            <p:cNvPicPr>
              <a:picLocks noChangeAspect="1"/>
            </p:cNvPicPr>
            <p:nvPr/>
          </p:nvPicPr>
          <p:blipFill>
            <a:blip r:embed="rId20" cstate="print">
              <a:extLst>
                <a:ext uri="{BEBA8EAE-BF5A-486C-A8C5-ECC9F3942E4B}">
                  <a14:imgProps xmlns:a14="http://schemas.microsoft.com/office/drawing/2010/main">
                    <a14:imgLayer r:embed="rId21">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91924" y="4402262"/>
              <a:ext cx="859537" cy="3314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20" name="Group 19"/>
          <p:cNvGrpSpPr/>
          <p:nvPr/>
        </p:nvGrpSpPr>
        <p:grpSpPr>
          <a:xfrm>
            <a:off x="2448008" y="3830103"/>
            <a:ext cx="643334" cy="197379"/>
            <a:chOff x="83549" y="4139267"/>
            <a:chExt cx="643334" cy="197379"/>
          </a:xfrm>
        </p:grpSpPr>
        <p:sp>
          <p:nvSpPr>
            <p:cNvPr id="62" name="Rectangle 61"/>
            <p:cNvSpPr/>
            <p:nvPr/>
          </p:nvSpPr>
          <p:spPr>
            <a:xfrm>
              <a:off x="83549" y="4139267"/>
              <a:ext cx="643334" cy="197379"/>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4" name="Picture 31"/>
            <p:cNvPicPr>
              <a:picLocks noChangeAspect="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100259" y="4160198"/>
              <a:ext cx="609432" cy="1540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21" name="Group 20"/>
          <p:cNvGrpSpPr/>
          <p:nvPr/>
        </p:nvGrpSpPr>
        <p:grpSpPr>
          <a:xfrm>
            <a:off x="3709609" y="5367566"/>
            <a:ext cx="676753" cy="304800"/>
            <a:chOff x="2414588" y="5877268"/>
            <a:chExt cx="676753" cy="304800"/>
          </a:xfrm>
        </p:grpSpPr>
        <p:sp>
          <p:nvSpPr>
            <p:cNvPr id="63" name="Rectangle 62"/>
            <p:cNvSpPr/>
            <p:nvPr/>
          </p:nvSpPr>
          <p:spPr>
            <a:xfrm>
              <a:off x="2414588" y="5877268"/>
              <a:ext cx="676753" cy="304800"/>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2" name="Picture 28"/>
            <p:cNvPicPr>
              <a:picLocks noChangeAspect="1"/>
            </p:cNvPicPr>
            <p:nvPr/>
          </p:nvPicPr>
          <p:blipFill rotWithShape="1">
            <a:blip r:embed="rId23">
              <a:extLst>
                <a:ext uri="{BEBA8EAE-BF5A-486C-A8C5-ECC9F3942E4B}">
                  <a14:imgProps xmlns:a14="http://schemas.microsoft.com/office/drawing/2010/main">
                    <a14:imgLayer r:embed="rId24">
                      <a14:imgEffect>
                        <a14:sharpenSoften amount="50000"/>
                      </a14:imgEffect>
                    </a14:imgLayer>
                  </a14:imgProps>
                </a:ext>
                <a:ext uri="{28A0092B-C50C-407E-A947-70E740481C1C}">
                  <a14:useLocalDpi xmlns:a14="http://schemas.microsoft.com/office/drawing/2010/main" val="0"/>
                </a:ext>
              </a:extLst>
            </a:blip>
            <a:srcRect b="10656"/>
            <a:stretch/>
          </p:blipFill>
          <p:spPr bwMode="auto">
            <a:xfrm>
              <a:off x="2450182" y="5917105"/>
              <a:ext cx="582275" cy="2410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22" name="Group 21"/>
          <p:cNvGrpSpPr/>
          <p:nvPr/>
        </p:nvGrpSpPr>
        <p:grpSpPr>
          <a:xfrm>
            <a:off x="559783" y="3596142"/>
            <a:ext cx="710173" cy="247513"/>
            <a:chOff x="267359" y="3195065"/>
            <a:chExt cx="710173" cy="247513"/>
          </a:xfrm>
        </p:grpSpPr>
        <p:sp>
          <p:nvSpPr>
            <p:cNvPr id="64" name="Rectangle 63"/>
            <p:cNvSpPr/>
            <p:nvPr/>
          </p:nvSpPr>
          <p:spPr>
            <a:xfrm>
              <a:off x="267359" y="3195065"/>
              <a:ext cx="710173" cy="247513"/>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3" name="Picture 30"/>
            <p:cNvPicPr>
              <a:picLocks noChangeAspect="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299210" y="3198903"/>
              <a:ext cx="653257" cy="2329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26" name="Group 25"/>
          <p:cNvGrpSpPr/>
          <p:nvPr/>
        </p:nvGrpSpPr>
        <p:grpSpPr>
          <a:xfrm>
            <a:off x="2840692" y="5113733"/>
            <a:ext cx="512412" cy="350941"/>
            <a:chOff x="2147228" y="5634949"/>
            <a:chExt cx="593203" cy="406273"/>
          </a:xfrm>
        </p:grpSpPr>
        <p:sp>
          <p:nvSpPr>
            <p:cNvPr id="65" name="Rectangle 64"/>
            <p:cNvSpPr/>
            <p:nvPr/>
          </p:nvSpPr>
          <p:spPr>
            <a:xfrm>
              <a:off x="2147228" y="5634949"/>
              <a:ext cx="593203" cy="406273"/>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5" name="Picture 16"/>
            <p:cNvPicPr>
              <a:picLocks noChangeAspect="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2187815" y="5664047"/>
              <a:ext cx="502435" cy="3447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27" name="Group 26"/>
          <p:cNvGrpSpPr/>
          <p:nvPr/>
        </p:nvGrpSpPr>
        <p:grpSpPr>
          <a:xfrm>
            <a:off x="3520407" y="3037681"/>
            <a:ext cx="701212" cy="317710"/>
            <a:chOff x="4314130" y="3137951"/>
            <a:chExt cx="701212" cy="317710"/>
          </a:xfrm>
        </p:grpSpPr>
        <p:sp>
          <p:nvSpPr>
            <p:cNvPr id="67" name="Rectangle 66"/>
            <p:cNvSpPr/>
            <p:nvPr/>
          </p:nvSpPr>
          <p:spPr>
            <a:xfrm>
              <a:off x="4319523" y="3150126"/>
              <a:ext cx="693463" cy="282892"/>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2" name="Picture 29"/>
            <p:cNvPicPr>
              <a:picLocks noChangeAspect="1"/>
            </p:cNvPicPr>
            <p:nvPr/>
          </p:nvPicPr>
          <p:blipFill>
            <a:blip r:embed="rId27">
              <a:extLst>
                <a:ext uri="{BEBA8EAE-BF5A-486C-A8C5-ECC9F3942E4B}">
                  <a14:imgProps xmlns:a14="http://schemas.microsoft.com/office/drawing/2010/main">
                    <a14:imgLayer r:embed="rId28">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314130" y="3137951"/>
              <a:ext cx="701212" cy="3177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31" name="Group 30"/>
          <p:cNvGrpSpPr/>
          <p:nvPr/>
        </p:nvGrpSpPr>
        <p:grpSpPr>
          <a:xfrm>
            <a:off x="2389523" y="2414820"/>
            <a:ext cx="500037" cy="291248"/>
            <a:chOff x="2314328" y="2322905"/>
            <a:chExt cx="543074" cy="316315"/>
          </a:xfrm>
        </p:grpSpPr>
        <p:sp>
          <p:nvSpPr>
            <p:cNvPr id="69" name="Rectangle 68"/>
            <p:cNvSpPr/>
            <p:nvPr/>
          </p:nvSpPr>
          <p:spPr>
            <a:xfrm>
              <a:off x="2314328" y="2322905"/>
              <a:ext cx="543074" cy="316315"/>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4" name="Picture 20"/>
            <p:cNvPicPr>
              <a:picLocks noChangeAspect="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2343550" y="2344873"/>
              <a:ext cx="480434" cy="2672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68" name="Group 67"/>
          <p:cNvGrpSpPr/>
          <p:nvPr/>
        </p:nvGrpSpPr>
        <p:grpSpPr>
          <a:xfrm>
            <a:off x="3174892" y="3651474"/>
            <a:ext cx="701817" cy="291248"/>
            <a:chOff x="3133117" y="3601338"/>
            <a:chExt cx="701817" cy="291248"/>
          </a:xfrm>
        </p:grpSpPr>
        <p:sp>
          <p:nvSpPr>
            <p:cNvPr id="72" name="Rectangle 71"/>
            <p:cNvSpPr/>
            <p:nvPr/>
          </p:nvSpPr>
          <p:spPr>
            <a:xfrm>
              <a:off x="3133117" y="3601338"/>
              <a:ext cx="701817" cy="291248"/>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26" name="Picture 2" descr="pionier_ang-300x108.png (300×108)"/>
            <p:cNvPicPr>
              <a:picLocks noChangeAspect="1" noChangeArrowheads="1"/>
            </p:cNvPicPr>
            <p:nvPr/>
          </p:nvPicPr>
          <p:blipFill>
            <a:blip r:embed="rId30" cstate="print">
              <a:extLst>
                <a:ext uri="{BEBA8EAE-BF5A-486C-A8C5-ECC9F3942E4B}">
                  <a14:imgProps xmlns:a14="http://schemas.microsoft.com/office/drawing/2010/main">
                    <a14:imgLayer r:embed="rId31">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154625" y="3626405"/>
              <a:ext cx="643563" cy="231683"/>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70" name="Group 69"/>
          <p:cNvGrpSpPr/>
          <p:nvPr/>
        </p:nvGrpSpPr>
        <p:grpSpPr>
          <a:xfrm>
            <a:off x="2815627" y="4548699"/>
            <a:ext cx="593203" cy="222447"/>
            <a:chOff x="1913290" y="4707459"/>
            <a:chExt cx="593203" cy="222447"/>
          </a:xfrm>
        </p:grpSpPr>
        <p:sp>
          <p:nvSpPr>
            <p:cNvPr id="74" name="Rectangle 73"/>
            <p:cNvSpPr/>
            <p:nvPr/>
          </p:nvSpPr>
          <p:spPr>
            <a:xfrm>
              <a:off x="1913290" y="4707459"/>
              <a:ext cx="593203" cy="222447"/>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0" name="Picture 26"/>
            <p:cNvPicPr>
              <a:picLocks noChangeAspect="1"/>
            </p:cNvPicPr>
            <p:nvPr/>
          </p:nvPicPr>
          <p:blipFill>
            <a:blip r:embed="rId32" cstate="print">
              <a:extLst>
                <a:ext uri="{BEBA8EAE-BF5A-486C-A8C5-ECC9F3942E4B}">
                  <a14:imgProps xmlns:a14="http://schemas.microsoft.com/office/drawing/2010/main">
                    <a14:imgLayer r:embed="rId3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940920" y="4731194"/>
              <a:ext cx="544424" cy="1867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71" name="Group 70"/>
          <p:cNvGrpSpPr/>
          <p:nvPr/>
        </p:nvGrpSpPr>
        <p:grpSpPr>
          <a:xfrm>
            <a:off x="3016147" y="2033614"/>
            <a:ext cx="350909" cy="397915"/>
            <a:chOff x="2999437" y="2025258"/>
            <a:chExt cx="350909" cy="397915"/>
          </a:xfrm>
        </p:grpSpPr>
        <p:sp>
          <p:nvSpPr>
            <p:cNvPr id="76" name="Rectangle 75"/>
            <p:cNvSpPr/>
            <p:nvPr/>
          </p:nvSpPr>
          <p:spPr>
            <a:xfrm>
              <a:off x="2999437" y="2025258"/>
              <a:ext cx="350909" cy="397915"/>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7" name="Picture 33"/>
            <p:cNvPicPr>
              <a:picLocks noChangeAspect="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3029275" y="2047164"/>
              <a:ext cx="291794" cy="35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73" name="Group 72"/>
          <p:cNvGrpSpPr/>
          <p:nvPr/>
        </p:nvGrpSpPr>
        <p:grpSpPr>
          <a:xfrm>
            <a:off x="2013550" y="4440074"/>
            <a:ext cx="676753" cy="155600"/>
            <a:chOff x="375974" y="4214469"/>
            <a:chExt cx="676753" cy="155600"/>
          </a:xfrm>
        </p:grpSpPr>
        <p:sp>
          <p:nvSpPr>
            <p:cNvPr id="78" name="Rectangle 77"/>
            <p:cNvSpPr/>
            <p:nvPr/>
          </p:nvSpPr>
          <p:spPr>
            <a:xfrm>
              <a:off x="375974" y="4214469"/>
              <a:ext cx="676753" cy="155600"/>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5" name="Picture 31"/>
            <p:cNvPicPr>
              <a:picLocks noChangeAspect="1"/>
            </p:cNvPicPr>
            <p:nvPr/>
          </p:nvPicPr>
          <p:blipFill>
            <a:blip r:embed="rId35">
              <a:extLst>
                <a:ext uri="{28A0092B-C50C-407E-A947-70E740481C1C}">
                  <a14:useLocalDpi xmlns:a14="http://schemas.microsoft.com/office/drawing/2010/main" val="0"/>
                </a:ext>
              </a:extLst>
            </a:blip>
            <a:srcRect/>
            <a:stretch>
              <a:fillRect/>
            </a:stretch>
          </p:blipFill>
          <p:spPr bwMode="auto">
            <a:xfrm>
              <a:off x="410785" y="4249097"/>
              <a:ext cx="599947" cy="92832"/>
            </a:xfrm>
            <a:prstGeom prst="rect">
              <a:avLst/>
            </a:prstGeom>
            <a:solidFill>
              <a:schemeClr val="bg1"/>
            </a:solidFill>
            <a:ln>
              <a:noFill/>
            </a:ln>
            <a:extLst/>
          </p:spPr>
        </p:pic>
      </p:grpSp>
      <p:grpSp>
        <p:nvGrpSpPr>
          <p:cNvPr id="75" name="Group 74"/>
          <p:cNvGrpSpPr/>
          <p:nvPr/>
        </p:nvGrpSpPr>
        <p:grpSpPr>
          <a:xfrm>
            <a:off x="4274804" y="4056380"/>
            <a:ext cx="716286" cy="307777"/>
            <a:chOff x="4024154" y="4039668"/>
            <a:chExt cx="716286" cy="307777"/>
          </a:xfrm>
        </p:grpSpPr>
        <p:sp>
          <p:nvSpPr>
            <p:cNvPr id="80" name="Rectangle 79"/>
            <p:cNvSpPr/>
            <p:nvPr/>
          </p:nvSpPr>
          <p:spPr>
            <a:xfrm>
              <a:off x="4077228" y="4097489"/>
              <a:ext cx="593204" cy="222445"/>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extBox 15"/>
            <p:cNvSpPr txBox="1"/>
            <p:nvPr/>
          </p:nvSpPr>
          <p:spPr>
            <a:xfrm>
              <a:off x="4024154" y="4039668"/>
              <a:ext cx="716286" cy="307777"/>
            </a:xfrm>
            <a:prstGeom prst="rect">
              <a:avLst/>
            </a:prstGeom>
            <a:noFill/>
          </p:spPr>
          <p:txBody>
            <a:bodyPr wrap="none" rtlCol="0">
              <a:spAutoFit/>
            </a:bodyPr>
            <a:lstStyle/>
            <a:p>
              <a:r>
                <a:rPr lang="en-GB" sz="1400" b="1" dirty="0" smtClean="0">
                  <a:solidFill>
                    <a:srgbClr val="004359"/>
                  </a:solidFill>
                </a:rPr>
                <a:t>PEANO</a:t>
              </a:r>
              <a:endParaRPr lang="en-GB" sz="1400" b="1" dirty="0">
                <a:solidFill>
                  <a:srgbClr val="004359"/>
                </a:solidFill>
              </a:endParaRPr>
            </a:p>
          </p:txBody>
        </p:sp>
      </p:grpSp>
      <p:grpSp>
        <p:nvGrpSpPr>
          <p:cNvPr id="79" name="Group 78"/>
          <p:cNvGrpSpPr/>
          <p:nvPr/>
        </p:nvGrpSpPr>
        <p:grpSpPr>
          <a:xfrm>
            <a:off x="1445411" y="3567914"/>
            <a:ext cx="584848" cy="467923"/>
            <a:chOff x="1453766" y="3609694"/>
            <a:chExt cx="584848" cy="467923"/>
          </a:xfrm>
        </p:grpSpPr>
        <p:sp>
          <p:nvSpPr>
            <p:cNvPr id="38" name="Rectangle 37"/>
            <p:cNvSpPr/>
            <p:nvPr/>
          </p:nvSpPr>
          <p:spPr>
            <a:xfrm>
              <a:off x="1453766" y="3609694"/>
              <a:ext cx="584848" cy="467923"/>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9" name="Picture 25"/>
            <p:cNvPicPr>
              <a:picLocks noChangeAspect="1"/>
            </p:cNvPicPr>
            <p:nvPr/>
          </p:nvPicPr>
          <p:blipFill>
            <a:blip r:embed="rId36" cstate="print">
              <a:extLst>
                <a:ext uri="{BEBA8EAE-BF5A-486C-A8C5-ECC9F3942E4B}">
                  <a14:imgProps xmlns:a14="http://schemas.microsoft.com/office/drawing/2010/main">
                    <a14:imgLayer r:embed="rId37">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493470" y="3633400"/>
              <a:ext cx="499043" cy="4049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77" name="Group 76"/>
          <p:cNvGrpSpPr/>
          <p:nvPr/>
        </p:nvGrpSpPr>
        <p:grpSpPr>
          <a:xfrm>
            <a:off x="4669924" y="5998337"/>
            <a:ext cx="386080" cy="518160"/>
            <a:chOff x="5405120" y="2611120"/>
            <a:chExt cx="386080" cy="518160"/>
          </a:xfrm>
        </p:grpSpPr>
        <p:sp>
          <p:nvSpPr>
            <p:cNvPr id="81" name="Rectangle 80"/>
            <p:cNvSpPr/>
            <p:nvPr/>
          </p:nvSpPr>
          <p:spPr>
            <a:xfrm>
              <a:off x="5405120" y="2611120"/>
              <a:ext cx="386080" cy="518160"/>
            </a:xfrm>
            <a:prstGeom prst="rect">
              <a:avLst/>
            </a:prstGeom>
            <a:solidFill>
              <a:srgbClr val="FFFFFF"/>
            </a:solidFill>
            <a:ln>
              <a:solidFill>
                <a:srgbClr val="70AD4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2" name="Picture 81"/>
            <p:cNvPicPr>
              <a:picLocks noChangeAspect="1"/>
            </p:cNvPicPr>
            <p:nvPr/>
          </p:nvPicPr>
          <p:blipFill>
            <a:blip r:embed="rId38" cstate="print">
              <a:extLst>
                <a:ext uri="{BEBA8EAE-BF5A-486C-A8C5-ECC9F3942E4B}">
                  <a14:imgProps xmlns:a14="http://schemas.microsoft.com/office/drawing/2010/main">
                    <a14:imgLayer r:embed="rId39">
                      <a14:imgEffect>
                        <a14:sharpenSoften amount="50000"/>
                      </a14:imgEffect>
                    </a14:imgLayer>
                  </a14:imgProps>
                </a:ext>
                <a:ext uri="{28A0092B-C50C-407E-A947-70E740481C1C}">
                  <a14:useLocalDpi xmlns:a14="http://schemas.microsoft.com/office/drawing/2010/main" val="0"/>
                </a:ext>
              </a:extLst>
            </a:blip>
            <a:stretch>
              <a:fillRect/>
            </a:stretch>
          </p:blipFill>
          <p:spPr>
            <a:xfrm>
              <a:off x="5420016" y="2626682"/>
              <a:ext cx="351658" cy="483763"/>
            </a:xfrm>
            <a:prstGeom prst="rect">
              <a:avLst/>
            </a:prstGeom>
            <a:ln>
              <a:solidFill>
                <a:srgbClr val="70AD47"/>
              </a:solidFill>
            </a:ln>
          </p:spPr>
        </p:pic>
      </p:grpSp>
    </p:spTree>
    <p:extLst>
      <p:ext uri="{BB962C8B-B14F-4D97-AF65-F5344CB8AC3E}">
        <p14:creationId xmlns:p14="http://schemas.microsoft.com/office/powerpoint/2010/main" val="1270745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Map.jpg"/>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l="1285"/>
          <a:stretch/>
        </p:blipFill>
        <p:spPr>
          <a:xfrm>
            <a:off x="0" y="1353820"/>
            <a:ext cx="10148468" cy="5077460"/>
          </a:xfrm>
          <a:prstGeom prst="rect">
            <a:avLst/>
          </a:prstGeom>
        </p:spPr>
      </p:pic>
      <p:sp>
        <p:nvSpPr>
          <p:cNvPr id="4" name="Slide Number Placeholder 3"/>
          <p:cNvSpPr>
            <a:spLocks noGrp="1"/>
          </p:cNvSpPr>
          <p:nvPr>
            <p:ph type="sldNum" sz="quarter" idx="12"/>
          </p:nvPr>
        </p:nvSpPr>
        <p:spPr/>
        <p:txBody>
          <a:bodyPr/>
          <a:lstStyle/>
          <a:p>
            <a:fld id="{99DB5B91-B4E4-4EE4-BE5C-3E09032CE5EC}" type="slidenum">
              <a:rPr lang="en-GB" smtClean="0"/>
              <a:t>17</a:t>
            </a:fld>
            <a:endParaRPr lang="en-GB" dirty="0"/>
          </a:p>
        </p:txBody>
      </p:sp>
      <p:sp>
        <p:nvSpPr>
          <p:cNvPr id="3" name="Title 2"/>
          <p:cNvSpPr>
            <a:spLocks noGrp="1"/>
          </p:cNvSpPr>
          <p:nvPr>
            <p:ph type="title"/>
          </p:nvPr>
        </p:nvSpPr>
        <p:spPr>
          <a:xfrm>
            <a:off x="453805" y="227875"/>
            <a:ext cx="9429208" cy="923746"/>
          </a:xfrm>
        </p:spPr>
        <p:txBody>
          <a:bodyPr/>
          <a:lstStyle/>
          <a:p>
            <a:r>
              <a:rPr lang="en-GB" dirty="0"/>
              <a:t>eduGAIN members: </a:t>
            </a:r>
            <a:r>
              <a:rPr lang="en-GB" dirty="0" smtClean="0"/>
              <a:t>Rest of world</a:t>
            </a:r>
            <a:endParaRPr lang="en-GB" dirty="0">
              <a:solidFill>
                <a:schemeClr val="tx1"/>
              </a:solidFill>
            </a:endParaRPr>
          </a:p>
        </p:txBody>
      </p:sp>
      <p:sp>
        <p:nvSpPr>
          <p:cNvPr id="11" name="Slide Number Placeholder 3"/>
          <p:cNvSpPr txBox="1">
            <a:spLocks/>
          </p:cNvSpPr>
          <p:nvPr/>
        </p:nvSpPr>
        <p:spPr>
          <a:xfrm>
            <a:off x="14903408" y="6512985"/>
            <a:ext cx="410633" cy="182033"/>
          </a:xfrm>
          <a:prstGeom prst="rect">
            <a:avLst/>
          </a:prstGeom>
        </p:spPr>
        <p:txBody>
          <a:bodyPr/>
          <a:lstStyle>
            <a:defPPr>
              <a:defRPr lang="en-US"/>
            </a:defPPr>
            <a:lvl1pPr marL="0" algn="l" defTabSz="914400" rtl="0" eaLnBrk="1" latinLnBrk="0" hangingPunct="1">
              <a:defRPr sz="1400" kern="1200">
                <a:solidFill>
                  <a:schemeClr val="tx1"/>
                </a:solidFill>
                <a:latin typeface="Calibri" panose="020F0502020204030204" pitchFamily="34" charset="0"/>
                <a:ea typeface="MS PGothic" panose="020B0600070205080204" pitchFamily="34" charset="-128"/>
                <a:cs typeface="+mn-cs"/>
              </a:defRPr>
            </a:lvl1pPr>
            <a:lvl2pPr marL="990575" indent="-380990" algn="l" defTabSz="914400" rtl="0" eaLnBrk="1" latinLnBrk="0" hangingPunct="1">
              <a:defRPr sz="1800" kern="1200">
                <a:solidFill>
                  <a:schemeClr val="tx1"/>
                </a:solidFill>
                <a:latin typeface="Calibri" panose="020F0502020204030204" pitchFamily="34" charset="0"/>
                <a:ea typeface="MS PGothic" panose="020B0600070205080204" pitchFamily="34" charset="-128"/>
                <a:cs typeface="+mn-cs"/>
              </a:defRPr>
            </a:lvl2pPr>
            <a:lvl3pPr marL="1523962" indent="-304792" algn="l" defTabSz="914400" rtl="0" eaLnBrk="1" latinLnBrk="0" hangingPunct="1">
              <a:defRPr sz="1800" kern="1200">
                <a:solidFill>
                  <a:schemeClr val="tx1"/>
                </a:solidFill>
                <a:latin typeface="Calibri" panose="020F0502020204030204" pitchFamily="34" charset="0"/>
                <a:ea typeface="MS PGothic" panose="020B0600070205080204" pitchFamily="34" charset="-128"/>
                <a:cs typeface="+mn-cs"/>
              </a:defRPr>
            </a:lvl3pPr>
            <a:lvl4pPr marL="2133547" indent="-304792" algn="l" defTabSz="914400" rtl="0" eaLnBrk="1" latinLnBrk="0" hangingPunct="1">
              <a:defRPr sz="1800" kern="1200">
                <a:solidFill>
                  <a:schemeClr val="tx1"/>
                </a:solidFill>
                <a:latin typeface="Calibri" panose="020F0502020204030204" pitchFamily="34" charset="0"/>
                <a:ea typeface="MS PGothic" panose="020B0600070205080204" pitchFamily="34" charset="-128"/>
                <a:cs typeface="+mn-cs"/>
              </a:defRPr>
            </a:lvl4pPr>
            <a:lvl5pPr marL="2743131" indent="-304792" algn="l" defTabSz="914400" rtl="0" eaLnBrk="1" latinLnBrk="0" hangingPunct="1">
              <a:defRPr sz="1800" kern="1200">
                <a:solidFill>
                  <a:schemeClr val="tx1"/>
                </a:solidFill>
                <a:latin typeface="Calibri" panose="020F0502020204030204" pitchFamily="34" charset="0"/>
                <a:ea typeface="MS PGothic" panose="020B0600070205080204" pitchFamily="34" charset="-128"/>
                <a:cs typeface="+mn-cs"/>
              </a:defRPr>
            </a:lvl5pPr>
            <a:lvl6pPr marL="3352716" indent="-304792" algn="l" defTabSz="609585" rtl="0" eaLnBrk="1" fontAlgn="base" latinLnBrk="0" hangingPunct="1">
              <a:spcBef>
                <a:spcPct val="0"/>
              </a:spcBef>
              <a:spcAft>
                <a:spcPct val="0"/>
              </a:spcAft>
              <a:defRPr sz="1800" kern="1200">
                <a:solidFill>
                  <a:schemeClr val="tx1"/>
                </a:solidFill>
                <a:latin typeface="Calibri" panose="020F0502020204030204" pitchFamily="34" charset="0"/>
                <a:ea typeface="MS PGothic" panose="020B0600070205080204" pitchFamily="34" charset="-128"/>
                <a:cs typeface="+mn-cs"/>
              </a:defRPr>
            </a:lvl6pPr>
            <a:lvl7pPr marL="3962301" indent="-304792" algn="l" defTabSz="609585" rtl="0" eaLnBrk="1" fontAlgn="base" latinLnBrk="0" hangingPunct="1">
              <a:spcBef>
                <a:spcPct val="0"/>
              </a:spcBef>
              <a:spcAft>
                <a:spcPct val="0"/>
              </a:spcAft>
              <a:defRPr sz="1800" kern="1200">
                <a:solidFill>
                  <a:schemeClr val="tx1"/>
                </a:solidFill>
                <a:latin typeface="Calibri" panose="020F0502020204030204" pitchFamily="34" charset="0"/>
                <a:ea typeface="MS PGothic" panose="020B0600070205080204" pitchFamily="34" charset="-128"/>
                <a:cs typeface="+mn-cs"/>
              </a:defRPr>
            </a:lvl7pPr>
            <a:lvl8pPr marL="4571886" indent="-304792" algn="l" defTabSz="609585" rtl="0" eaLnBrk="1" fontAlgn="base" latinLnBrk="0" hangingPunct="1">
              <a:spcBef>
                <a:spcPct val="0"/>
              </a:spcBef>
              <a:spcAft>
                <a:spcPct val="0"/>
              </a:spcAft>
              <a:defRPr sz="1800" kern="1200">
                <a:solidFill>
                  <a:schemeClr val="tx1"/>
                </a:solidFill>
                <a:latin typeface="Calibri" panose="020F0502020204030204" pitchFamily="34" charset="0"/>
                <a:ea typeface="MS PGothic" panose="020B0600070205080204" pitchFamily="34" charset="-128"/>
                <a:cs typeface="+mn-cs"/>
              </a:defRPr>
            </a:lvl8pPr>
            <a:lvl9pPr marL="5181470" indent="-304792" algn="l" defTabSz="609585" rtl="0" eaLnBrk="1" fontAlgn="base" latinLnBrk="0" hangingPunct="1">
              <a:spcBef>
                <a:spcPct val="0"/>
              </a:spcBef>
              <a:spcAft>
                <a:spcPct val="0"/>
              </a:spcAft>
              <a:defRPr sz="1800" kern="1200">
                <a:solidFill>
                  <a:schemeClr val="tx1"/>
                </a:solidFill>
                <a:latin typeface="Calibri" panose="020F0502020204030204" pitchFamily="34" charset="0"/>
                <a:ea typeface="MS PGothic" panose="020B0600070205080204" pitchFamily="34" charset="-128"/>
                <a:cs typeface="+mn-cs"/>
              </a:defRPr>
            </a:lvl9pPr>
          </a:lstStyle>
          <a:p>
            <a:fld id="{42E07647-F564-4259-8E39-550E799F3FC0}" type="slidenum">
              <a:rPr lang="en-GB" altLang="en-US" smtClean="0">
                <a:solidFill>
                  <a:srgbClr val="898989"/>
                </a:solidFill>
              </a:rPr>
              <a:pPr/>
              <a:t>17</a:t>
            </a:fld>
            <a:endParaRPr lang="en-GB" altLang="en-US" dirty="0">
              <a:solidFill>
                <a:srgbClr val="898989"/>
              </a:solidFill>
            </a:endParaRPr>
          </a:p>
        </p:txBody>
      </p:sp>
      <p:grpSp>
        <p:nvGrpSpPr>
          <p:cNvPr id="10" name="Group 9"/>
          <p:cNvGrpSpPr/>
          <p:nvPr/>
        </p:nvGrpSpPr>
        <p:grpSpPr>
          <a:xfrm>
            <a:off x="3825054" y="5923817"/>
            <a:ext cx="2798316" cy="276999"/>
            <a:chOff x="593710" y="5900492"/>
            <a:chExt cx="2798316" cy="276999"/>
          </a:xfrm>
        </p:grpSpPr>
        <p:pic>
          <p:nvPicPr>
            <p:cNvPr id="5" name="Picture 4"/>
            <p:cNvPicPr>
              <a:picLocks noChangeAspect="1"/>
            </p:cNvPicPr>
            <p:nvPr/>
          </p:nvPicPr>
          <p:blipFill rotWithShape="1">
            <a:blip r:embed="rId5"/>
            <a:srcRect l="36659" t="3278" r="23850" b="48760"/>
            <a:stretch/>
          </p:blipFill>
          <p:spPr>
            <a:xfrm>
              <a:off x="593710" y="5978374"/>
              <a:ext cx="224911" cy="132168"/>
            </a:xfrm>
            <a:prstGeom prst="rect">
              <a:avLst/>
            </a:prstGeom>
          </p:spPr>
        </p:pic>
        <p:pic>
          <p:nvPicPr>
            <p:cNvPr id="7" name="Picture 6"/>
            <p:cNvPicPr>
              <a:picLocks noChangeAspect="1"/>
            </p:cNvPicPr>
            <p:nvPr/>
          </p:nvPicPr>
          <p:blipFill rotWithShape="1">
            <a:blip r:embed="rId6"/>
            <a:srcRect l="32820" t="11126" b="26373"/>
            <a:stretch/>
          </p:blipFill>
          <p:spPr>
            <a:xfrm>
              <a:off x="2392035" y="5985564"/>
              <a:ext cx="228140" cy="102314"/>
            </a:xfrm>
            <a:prstGeom prst="rect">
              <a:avLst/>
            </a:prstGeom>
          </p:spPr>
        </p:pic>
        <p:pic>
          <p:nvPicPr>
            <p:cNvPr id="8" name="Picture 7"/>
            <p:cNvPicPr>
              <a:picLocks noChangeAspect="1"/>
            </p:cNvPicPr>
            <p:nvPr/>
          </p:nvPicPr>
          <p:blipFill rotWithShape="1">
            <a:blip r:embed="rId7"/>
            <a:srcRect l="46301" t="46443" b="9615"/>
            <a:stretch/>
          </p:blipFill>
          <p:spPr>
            <a:xfrm>
              <a:off x="1476182" y="5986950"/>
              <a:ext cx="224911" cy="100928"/>
            </a:xfrm>
            <a:prstGeom prst="rect">
              <a:avLst/>
            </a:prstGeom>
          </p:spPr>
        </p:pic>
        <p:sp>
          <p:nvSpPr>
            <p:cNvPr id="9" name="TextBox 8"/>
            <p:cNvSpPr txBox="1"/>
            <p:nvPr/>
          </p:nvSpPr>
          <p:spPr>
            <a:xfrm>
              <a:off x="777440" y="5900492"/>
              <a:ext cx="649537" cy="276999"/>
            </a:xfrm>
            <a:prstGeom prst="rect">
              <a:avLst/>
            </a:prstGeom>
            <a:noFill/>
          </p:spPr>
          <p:txBody>
            <a:bodyPr wrap="none" rtlCol="0">
              <a:spAutoFit/>
            </a:bodyPr>
            <a:lstStyle/>
            <a:p>
              <a:r>
                <a:rPr lang="en-GB" sz="1200" dirty="0" smtClean="0"/>
                <a:t>eduAIN</a:t>
              </a:r>
              <a:endParaRPr lang="en-GB" sz="1200" dirty="0"/>
            </a:p>
          </p:txBody>
        </p:sp>
        <p:sp>
          <p:nvSpPr>
            <p:cNvPr id="53" name="TextBox 52"/>
            <p:cNvSpPr txBox="1"/>
            <p:nvPr/>
          </p:nvSpPr>
          <p:spPr>
            <a:xfrm>
              <a:off x="1718729" y="5900492"/>
              <a:ext cx="636713" cy="276999"/>
            </a:xfrm>
            <a:prstGeom prst="rect">
              <a:avLst/>
            </a:prstGeom>
            <a:noFill/>
          </p:spPr>
          <p:txBody>
            <a:bodyPr wrap="none" rtlCol="0">
              <a:spAutoFit/>
            </a:bodyPr>
            <a:lstStyle/>
            <a:p>
              <a:r>
                <a:rPr lang="en-GB" sz="1200" dirty="0" smtClean="0"/>
                <a:t>Joining</a:t>
              </a:r>
              <a:endParaRPr lang="en-GB" sz="1200" dirty="0"/>
            </a:p>
          </p:txBody>
        </p:sp>
        <p:sp>
          <p:nvSpPr>
            <p:cNvPr id="54" name="TextBox 53"/>
            <p:cNvSpPr txBox="1"/>
            <p:nvPr/>
          </p:nvSpPr>
          <p:spPr>
            <a:xfrm>
              <a:off x="2559810" y="5900492"/>
              <a:ext cx="832216" cy="276999"/>
            </a:xfrm>
            <a:prstGeom prst="rect">
              <a:avLst/>
            </a:prstGeom>
            <a:noFill/>
          </p:spPr>
          <p:txBody>
            <a:bodyPr wrap="none" rtlCol="0">
              <a:spAutoFit/>
            </a:bodyPr>
            <a:lstStyle/>
            <a:p>
              <a:r>
                <a:rPr lang="en-GB" sz="1200" dirty="0" smtClean="0"/>
                <a:t>Candidate</a:t>
              </a:r>
              <a:endParaRPr lang="en-GB" sz="1200" dirty="0"/>
            </a:p>
          </p:txBody>
        </p:sp>
      </p:grpSp>
      <p:pic>
        <p:nvPicPr>
          <p:cNvPr id="49" name="Picture 12"/>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96742" y="2667000"/>
            <a:ext cx="1126672" cy="224503"/>
          </a:xfrm>
          <a:prstGeom prst="rect">
            <a:avLst/>
          </a:prstGeom>
          <a:noFill/>
          <a:ln w="3175" cmpd="sng">
            <a:solidFill>
              <a:srgbClr val="70AD47"/>
            </a:solidFill>
            <a:miter lim="800000"/>
            <a:headEnd/>
            <a:tailEnd/>
          </a:ln>
          <a:extLst>
            <a:ext uri="{909E8E84-426E-40dd-AFC4-6F175D3DCCD1}">
              <a14:hiddenFill xmlns="" xmlns:a14="http://schemas.microsoft.com/office/drawing/2010/main">
                <a:solidFill>
                  <a:srgbClr val="FFFFFF"/>
                </a:solidFill>
              </a14:hiddenFill>
            </a:ext>
          </a:extLst>
        </p:spPr>
      </p:pic>
      <p:sp>
        <p:nvSpPr>
          <p:cNvPr id="20" name="Slide Number Placeholder 3"/>
          <p:cNvSpPr txBox="1">
            <a:spLocks/>
          </p:cNvSpPr>
          <p:nvPr/>
        </p:nvSpPr>
        <p:spPr>
          <a:xfrm>
            <a:off x="9425023" y="6511934"/>
            <a:ext cx="409308" cy="365125"/>
          </a:xfrm>
          <a:prstGeom prst="rect">
            <a:avLst/>
          </a:prstGeom>
        </p:spPr>
        <p:txBody>
          <a:bodyPr/>
          <a:lstStyle>
            <a:defPPr>
              <a:defRPr lang="en-US"/>
            </a:defPPr>
            <a:lvl1pPr marL="0" algn="l" defTabSz="914400" rtl="0" eaLnBrk="1" latinLnBrk="0" hangingPunct="1">
              <a:defRPr sz="1400" kern="1200">
                <a:solidFill>
                  <a:srgbClr val="FFFF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DB5B91-B4E4-4EE4-BE5C-3E09032CE5EC}" type="slidenum">
              <a:rPr lang="en-GB" smtClean="0"/>
              <a:pPr/>
              <a:t>17</a:t>
            </a:fld>
            <a:endParaRPr lang="en-GB" dirty="0"/>
          </a:p>
        </p:txBody>
      </p:sp>
      <p:sp>
        <p:nvSpPr>
          <p:cNvPr id="21" name="Slide Number Placeholder 3"/>
          <p:cNvSpPr txBox="1">
            <a:spLocks/>
          </p:cNvSpPr>
          <p:nvPr/>
        </p:nvSpPr>
        <p:spPr>
          <a:xfrm>
            <a:off x="9424540" y="6512985"/>
            <a:ext cx="410633" cy="182033"/>
          </a:xfrm>
          <a:prstGeom prst="rect">
            <a:avLst/>
          </a:prstGeom>
        </p:spPr>
        <p:txBody>
          <a:bodyPr/>
          <a:lstStyle>
            <a:defPPr>
              <a:defRPr lang="en-US"/>
            </a:defPPr>
            <a:lvl1pPr marL="0" algn="l" defTabSz="914400" rtl="0" eaLnBrk="1" latinLnBrk="0" hangingPunct="1">
              <a:defRPr sz="1400" kern="1200">
                <a:solidFill>
                  <a:schemeClr val="tx1"/>
                </a:solidFill>
                <a:latin typeface="Calibri" panose="020F0502020204030204" pitchFamily="34" charset="0"/>
                <a:ea typeface="MS PGothic" panose="020B0600070205080204" pitchFamily="34" charset="-128"/>
                <a:cs typeface="+mn-cs"/>
              </a:defRPr>
            </a:lvl1pPr>
            <a:lvl2pPr marL="990575" indent="-380990" algn="l" defTabSz="914400" rtl="0" eaLnBrk="1" latinLnBrk="0" hangingPunct="1">
              <a:defRPr sz="1800" kern="1200">
                <a:solidFill>
                  <a:schemeClr val="tx1"/>
                </a:solidFill>
                <a:latin typeface="Calibri" panose="020F0502020204030204" pitchFamily="34" charset="0"/>
                <a:ea typeface="MS PGothic" panose="020B0600070205080204" pitchFamily="34" charset="-128"/>
                <a:cs typeface="+mn-cs"/>
              </a:defRPr>
            </a:lvl2pPr>
            <a:lvl3pPr marL="1523962" indent="-304792" algn="l" defTabSz="914400" rtl="0" eaLnBrk="1" latinLnBrk="0" hangingPunct="1">
              <a:defRPr sz="1800" kern="1200">
                <a:solidFill>
                  <a:schemeClr val="tx1"/>
                </a:solidFill>
                <a:latin typeface="Calibri" panose="020F0502020204030204" pitchFamily="34" charset="0"/>
                <a:ea typeface="MS PGothic" panose="020B0600070205080204" pitchFamily="34" charset="-128"/>
                <a:cs typeface="+mn-cs"/>
              </a:defRPr>
            </a:lvl3pPr>
            <a:lvl4pPr marL="2133547" indent="-304792" algn="l" defTabSz="914400" rtl="0" eaLnBrk="1" latinLnBrk="0" hangingPunct="1">
              <a:defRPr sz="1800" kern="1200">
                <a:solidFill>
                  <a:schemeClr val="tx1"/>
                </a:solidFill>
                <a:latin typeface="Calibri" panose="020F0502020204030204" pitchFamily="34" charset="0"/>
                <a:ea typeface="MS PGothic" panose="020B0600070205080204" pitchFamily="34" charset="-128"/>
                <a:cs typeface="+mn-cs"/>
              </a:defRPr>
            </a:lvl4pPr>
            <a:lvl5pPr marL="2743131" indent="-304792" algn="l" defTabSz="914400" rtl="0" eaLnBrk="1" latinLnBrk="0" hangingPunct="1">
              <a:defRPr sz="1800" kern="1200">
                <a:solidFill>
                  <a:schemeClr val="tx1"/>
                </a:solidFill>
                <a:latin typeface="Calibri" panose="020F0502020204030204" pitchFamily="34" charset="0"/>
                <a:ea typeface="MS PGothic" panose="020B0600070205080204" pitchFamily="34" charset="-128"/>
                <a:cs typeface="+mn-cs"/>
              </a:defRPr>
            </a:lvl5pPr>
            <a:lvl6pPr marL="3352716" indent="-304792" algn="l" defTabSz="609585" rtl="0" eaLnBrk="1" fontAlgn="base" latinLnBrk="0" hangingPunct="1">
              <a:spcBef>
                <a:spcPct val="0"/>
              </a:spcBef>
              <a:spcAft>
                <a:spcPct val="0"/>
              </a:spcAft>
              <a:defRPr sz="1800" kern="1200">
                <a:solidFill>
                  <a:schemeClr val="tx1"/>
                </a:solidFill>
                <a:latin typeface="Calibri" panose="020F0502020204030204" pitchFamily="34" charset="0"/>
                <a:ea typeface="MS PGothic" panose="020B0600070205080204" pitchFamily="34" charset="-128"/>
                <a:cs typeface="+mn-cs"/>
              </a:defRPr>
            </a:lvl6pPr>
            <a:lvl7pPr marL="3962301" indent="-304792" algn="l" defTabSz="609585" rtl="0" eaLnBrk="1" fontAlgn="base" latinLnBrk="0" hangingPunct="1">
              <a:spcBef>
                <a:spcPct val="0"/>
              </a:spcBef>
              <a:spcAft>
                <a:spcPct val="0"/>
              </a:spcAft>
              <a:defRPr sz="1800" kern="1200">
                <a:solidFill>
                  <a:schemeClr val="tx1"/>
                </a:solidFill>
                <a:latin typeface="Calibri" panose="020F0502020204030204" pitchFamily="34" charset="0"/>
                <a:ea typeface="MS PGothic" panose="020B0600070205080204" pitchFamily="34" charset="-128"/>
                <a:cs typeface="+mn-cs"/>
              </a:defRPr>
            </a:lvl7pPr>
            <a:lvl8pPr marL="4571886" indent="-304792" algn="l" defTabSz="609585" rtl="0" eaLnBrk="1" fontAlgn="base" latinLnBrk="0" hangingPunct="1">
              <a:spcBef>
                <a:spcPct val="0"/>
              </a:spcBef>
              <a:spcAft>
                <a:spcPct val="0"/>
              </a:spcAft>
              <a:defRPr sz="1800" kern="1200">
                <a:solidFill>
                  <a:schemeClr val="tx1"/>
                </a:solidFill>
                <a:latin typeface="Calibri" panose="020F0502020204030204" pitchFamily="34" charset="0"/>
                <a:ea typeface="MS PGothic" panose="020B0600070205080204" pitchFamily="34" charset="-128"/>
                <a:cs typeface="+mn-cs"/>
              </a:defRPr>
            </a:lvl8pPr>
            <a:lvl9pPr marL="5181470" indent="-304792" algn="l" defTabSz="609585" rtl="0" eaLnBrk="1" fontAlgn="base" latinLnBrk="0" hangingPunct="1">
              <a:spcBef>
                <a:spcPct val="0"/>
              </a:spcBef>
              <a:spcAft>
                <a:spcPct val="0"/>
              </a:spcAft>
              <a:defRPr sz="1800" kern="1200">
                <a:solidFill>
                  <a:schemeClr val="tx1"/>
                </a:solidFill>
                <a:latin typeface="Calibri" panose="020F0502020204030204" pitchFamily="34" charset="0"/>
                <a:ea typeface="MS PGothic" panose="020B0600070205080204" pitchFamily="34" charset="-128"/>
                <a:cs typeface="+mn-cs"/>
              </a:defRPr>
            </a:lvl9pPr>
          </a:lstStyle>
          <a:p>
            <a:fld id="{42E07647-F564-4259-8E39-550E799F3FC0}" type="slidenum">
              <a:rPr lang="en-GB" altLang="en-US" smtClean="0">
                <a:solidFill>
                  <a:srgbClr val="898989"/>
                </a:solidFill>
              </a:rPr>
              <a:pPr/>
              <a:t>17</a:t>
            </a:fld>
            <a:endParaRPr lang="en-GB" altLang="en-US" dirty="0">
              <a:solidFill>
                <a:srgbClr val="898989"/>
              </a:solidFill>
            </a:endParaRPr>
          </a:p>
        </p:txBody>
      </p:sp>
      <p:pic>
        <p:nvPicPr>
          <p:cNvPr id="63" name="Picture 2" descr="Screen shot 2011-07-15 at 9.47.40 AM.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670895" y="4636745"/>
            <a:ext cx="800100" cy="232833"/>
          </a:xfrm>
          <a:prstGeom prst="rect">
            <a:avLst/>
          </a:prstGeom>
          <a:noFill/>
          <a:ln w="3175" cmpd="sng">
            <a:solidFill>
              <a:srgbClr val="1F4E79"/>
            </a:solidFill>
          </a:ln>
          <a:extLst/>
        </p:spPr>
      </p:pic>
      <p:sp>
        <p:nvSpPr>
          <p:cNvPr id="14" name="Rectangle 13"/>
          <p:cNvSpPr/>
          <p:nvPr/>
        </p:nvSpPr>
        <p:spPr>
          <a:xfrm>
            <a:off x="3043719" y="2684585"/>
            <a:ext cx="134397" cy="3679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p:cNvSpPr/>
          <p:nvPr/>
        </p:nvSpPr>
        <p:spPr>
          <a:xfrm>
            <a:off x="7677968" y="4333546"/>
            <a:ext cx="134397" cy="3679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Rectangle 33"/>
          <p:cNvSpPr/>
          <p:nvPr/>
        </p:nvSpPr>
        <p:spPr>
          <a:xfrm>
            <a:off x="7259178" y="3941258"/>
            <a:ext cx="165736" cy="3042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2" name="Group 21"/>
          <p:cNvGrpSpPr/>
          <p:nvPr/>
        </p:nvGrpSpPr>
        <p:grpSpPr>
          <a:xfrm>
            <a:off x="1574800" y="5201920"/>
            <a:ext cx="721360" cy="375920"/>
            <a:chOff x="1524000" y="5151120"/>
            <a:chExt cx="721360" cy="375920"/>
          </a:xfrm>
        </p:grpSpPr>
        <p:sp>
          <p:nvSpPr>
            <p:cNvPr id="18" name="Rectangle 17"/>
            <p:cNvSpPr/>
            <p:nvPr/>
          </p:nvSpPr>
          <p:spPr>
            <a:xfrm>
              <a:off x="1524000" y="5151120"/>
              <a:ext cx="721360" cy="375920"/>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4" name="Picture 23"/>
            <p:cNvPicPr>
              <a:picLocks noChangeAspect="1"/>
            </p:cNvPicPr>
            <p:nvPr/>
          </p:nvPicPr>
          <p:blipFill>
            <a:blip r:embed="rId10" cstate="print">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val="0"/>
                </a:ext>
              </a:extLst>
            </a:blip>
            <a:srcRect l="70923" r="-449"/>
            <a:stretch>
              <a:fillRect/>
            </a:stretch>
          </p:blipFill>
          <p:spPr bwMode="auto">
            <a:xfrm>
              <a:off x="1560286" y="5182295"/>
              <a:ext cx="664362" cy="3160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26" name="Group 25"/>
          <p:cNvGrpSpPr/>
          <p:nvPr/>
        </p:nvGrpSpPr>
        <p:grpSpPr>
          <a:xfrm>
            <a:off x="1986280" y="3881120"/>
            <a:ext cx="1046480" cy="396240"/>
            <a:chOff x="1991360" y="3881120"/>
            <a:chExt cx="1046480" cy="396240"/>
          </a:xfrm>
        </p:grpSpPr>
        <p:sp>
          <p:nvSpPr>
            <p:cNvPr id="41" name="Rectangle 40"/>
            <p:cNvSpPr/>
            <p:nvPr/>
          </p:nvSpPr>
          <p:spPr>
            <a:xfrm>
              <a:off x="1991360" y="3881120"/>
              <a:ext cx="1046480" cy="396240"/>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6" name="0 Imagen"/>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94162" y="3908548"/>
              <a:ext cx="1011209" cy="367712"/>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pic>
      </p:grpSp>
      <p:grpSp>
        <p:nvGrpSpPr>
          <p:cNvPr id="30" name="Group 29"/>
          <p:cNvGrpSpPr/>
          <p:nvPr/>
        </p:nvGrpSpPr>
        <p:grpSpPr>
          <a:xfrm>
            <a:off x="1432560" y="4155440"/>
            <a:ext cx="477520" cy="579120"/>
            <a:chOff x="1432560" y="4155440"/>
            <a:chExt cx="477520" cy="579120"/>
          </a:xfrm>
        </p:grpSpPr>
        <p:sp>
          <p:nvSpPr>
            <p:cNvPr id="47" name="Rectangle 46"/>
            <p:cNvSpPr/>
            <p:nvPr/>
          </p:nvSpPr>
          <p:spPr>
            <a:xfrm>
              <a:off x="1432560" y="4155440"/>
              <a:ext cx="477520" cy="579120"/>
            </a:xfrm>
            <a:prstGeom prst="rect">
              <a:avLst/>
            </a:prstGeom>
            <a:solidFill>
              <a:srgbClr val="FFFFFF"/>
            </a:solidFill>
            <a:ln>
              <a:solidFill>
                <a:srgbClr val="70AD4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solidFill>
                  <a:schemeClr val="bg1"/>
                </a:solidFill>
              </a:endParaRPr>
            </a:p>
          </p:txBody>
        </p:sp>
        <p:pic>
          <p:nvPicPr>
            <p:cNvPr id="50" name="Picture 24"/>
            <p:cNvPicPr>
              <a:picLocks noChangeAspect="1"/>
            </p:cNvPicPr>
            <p:nvPr/>
          </p:nvPicPr>
          <p:blipFill rotWithShape="1">
            <a:blip r:embed="rId13">
              <a:extLst>
                <a:ext uri="{28A0092B-C50C-407E-A947-70E740481C1C}">
                  <a14:useLocalDpi xmlns:a14="http://schemas.microsoft.com/office/drawing/2010/main" val="0"/>
                </a:ext>
              </a:extLst>
            </a:blip>
            <a:srcRect l="12674" r="12982"/>
            <a:stretch/>
          </p:blipFill>
          <p:spPr bwMode="auto">
            <a:xfrm>
              <a:off x="1434364" y="4174245"/>
              <a:ext cx="467361" cy="537633"/>
            </a:xfrm>
            <a:prstGeom prst="rect">
              <a:avLst/>
            </a:prstGeom>
            <a:noFill/>
            <a:ln w="9525">
              <a:solidFill>
                <a:srgbClr val="70AD47"/>
              </a:solidFill>
              <a:miter lim="800000"/>
              <a:headEnd/>
              <a:tailEnd/>
            </a:ln>
            <a:extLst>
              <a:ext uri="{909E8E84-426E-40dd-AFC4-6F175D3DCCD1}">
                <a14:hiddenFill xmlns="" xmlns:a14="http://schemas.microsoft.com/office/drawing/2010/main">
                  <a:solidFill>
                    <a:srgbClr val="FFFFFF"/>
                  </a:solidFill>
                </a14:hiddenFill>
              </a:ext>
            </a:extLst>
          </p:spPr>
        </p:pic>
      </p:grpSp>
      <p:grpSp>
        <p:nvGrpSpPr>
          <p:cNvPr id="32" name="Group 31"/>
          <p:cNvGrpSpPr/>
          <p:nvPr/>
        </p:nvGrpSpPr>
        <p:grpSpPr>
          <a:xfrm>
            <a:off x="7965440" y="2976880"/>
            <a:ext cx="1148080" cy="274320"/>
            <a:chOff x="8432800" y="2976880"/>
            <a:chExt cx="1148080" cy="274320"/>
          </a:xfrm>
        </p:grpSpPr>
        <p:sp>
          <p:nvSpPr>
            <p:cNvPr id="56" name="Rectangle 55"/>
            <p:cNvSpPr/>
            <p:nvPr/>
          </p:nvSpPr>
          <p:spPr>
            <a:xfrm>
              <a:off x="8432800" y="2976880"/>
              <a:ext cx="1148080" cy="274320"/>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1" name="Picture 27"/>
            <p:cNvPicPr>
              <a:picLocks noChangeAspect="1"/>
            </p:cNvPicPr>
            <p:nvPr/>
          </p:nvPicPr>
          <p:blipFill>
            <a:blip r:embed="rId14">
              <a:extLst>
                <a:ext uri="{BEBA8EAE-BF5A-486C-A8C5-ECC9F3942E4B}">
                  <a14:imgProps xmlns:a14="http://schemas.microsoft.com/office/drawing/2010/main">
                    <a14:imgLayer r:embed="rId1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459771" y="2993954"/>
              <a:ext cx="1091529" cy="2329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37" name="Group 36"/>
          <p:cNvGrpSpPr/>
          <p:nvPr/>
        </p:nvGrpSpPr>
        <p:grpSpPr>
          <a:xfrm>
            <a:off x="538480" y="2042160"/>
            <a:ext cx="1107440" cy="313342"/>
            <a:chOff x="538480" y="2092960"/>
            <a:chExt cx="1107440" cy="313342"/>
          </a:xfrm>
        </p:grpSpPr>
        <p:sp>
          <p:nvSpPr>
            <p:cNvPr id="39" name="Rectangle 38"/>
            <p:cNvSpPr/>
            <p:nvPr/>
          </p:nvSpPr>
          <p:spPr>
            <a:xfrm>
              <a:off x="538480" y="2092960"/>
              <a:ext cx="1107440" cy="304800"/>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6" name="Picture 35" descr="canarie-logo.png"/>
            <p:cNvPicPr>
              <a:picLocks noChangeAspect="1"/>
            </p:cNvPicPr>
            <p:nvPr/>
          </p:nvPicPr>
          <p:blipFill>
            <a:blip r:embed="rId16" cstate="print">
              <a:extLst>
                <a:ext uri="{BEBA8EAE-BF5A-486C-A8C5-ECC9F3942E4B}">
                  <a14:imgProps xmlns:a14="http://schemas.microsoft.com/office/drawing/2010/main">
                    <a14:imgLayer r:embed="rId17">
                      <a14:imgEffect>
                        <a14:sharpenSoften amount="50000"/>
                      </a14:imgEffect>
                    </a14:imgLayer>
                  </a14:imgProps>
                </a:ext>
                <a:ext uri="{28A0092B-C50C-407E-A947-70E740481C1C}">
                  <a14:useLocalDpi xmlns:a14="http://schemas.microsoft.com/office/drawing/2010/main" val="0"/>
                </a:ext>
              </a:extLst>
            </a:blip>
            <a:stretch>
              <a:fillRect/>
            </a:stretch>
          </p:blipFill>
          <p:spPr>
            <a:xfrm>
              <a:off x="632460" y="2095500"/>
              <a:ext cx="962660" cy="310802"/>
            </a:xfrm>
            <a:prstGeom prst="rect">
              <a:avLst/>
            </a:prstGeom>
          </p:spPr>
        </p:pic>
      </p:grpSp>
      <p:grpSp>
        <p:nvGrpSpPr>
          <p:cNvPr id="42" name="Group 41"/>
          <p:cNvGrpSpPr/>
          <p:nvPr/>
        </p:nvGrpSpPr>
        <p:grpSpPr>
          <a:xfrm>
            <a:off x="9570720" y="1605280"/>
            <a:ext cx="2483573" cy="4386347"/>
            <a:chOff x="9702800" y="1666240"/>
            <a:chExt cx="2483573" cy="4386347"/>
          </a:xfrm>
        </p:grpSpPr>
        <p:sp>
          <p:nvSpPr>
            <p:cNvPr id="58" name="Rectangle 57"/>
            <p:cNvSpPr/>
            <p:nvPr/>
          </p:nvSpPr>
          <p:spPr>
            <a:xfrm>
              <a:off x="9702800" y="1666240"/>
              <a:ext cx="2275840" cy="3525520"/>
            </a:xfrm>
            <a:prstGeom prst="rect">
              <a:avLst/>
            </a:prstGeom>
            <a:solidFill>
              <a:srgbClr val="FFFFFF"/>
            </a:solidFill>
            <a:ln>
              <a:solidFill>
                <a:srgbClr val="1F4E7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Content Placeholder 1"/>
            <p:cNvSpPr txBox="1">
              <a:spLocks/>
            </p:cNvSpPr>
            <p:nvPr/>
          </p:nvSpPr>
          <p:spPr>
            <a:xfrm>
              <a:off x="9751597" y="1701249"/>
              <a:ext cx="2434776" cy="4351338"/>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00"/>
                </a:lnSpc>
              </a:pPr>
              <a:r>
                <a:rPr lang="en-GB" sz="1600" dirty="0" smtClean="0"/>
                <a:t>Brazil </a:t>
              </a:r>
              <a:r>
                <a:rPr lang="en-GB" sz="1600" dirty="0"/>
                <a:t>–  </a:t>
              </a:r>
              <a:r>
                <a:rPr lang="en-GB" sz="1600" dirty="0" smtClean="0"/>
                <a:t>CaFe</a:t>
              </a:r>
              <a:endParaRPr lang="en-GB" sz="1600" dirty="0"/>
            </a:p>
            <a:p>
              <a:pPr>
                <a:lnSpc>
                  <a:spcPts val="1600"/>
                </a:lnSpc>
              </a:pPr>
              <a:r>
                <a:rPr lang="en-GB" sz="1600" dirty="0"/>
                <a:t>Canada  –  Canadian </a:t>
              </a:r>
              <a:br>
                <a:rPr lang="en-GB" sz="1600" dirty="0"/>
              </a:br>
              <a:r>
                <a:rPr lang="en-GB" sz="1600" dirty="0"/>
                <a:t>Access Federation</a:t>
              </a:r>
            </a:p>
            <a:p>
              <a:pPr>
                <a:lnSpc>
                  <a:spcPts val="1600"/>
                </a:lnSpc>
              </a:pPr>
              <a:r>
                <a:rPr lang="en-GB" sz="1600" dirty="0">
                  <a:solidFill>
                    <a:srgbClr val="548235"/>
                  </a:solidFill>
                </a:rPr>
                <a:t>Chile – </a:t>
              </a:r>
              <a:r>
                <a:rPr lang="en-GB" sz="1600" dirty="0" smtClean="0">
                  <a:solidFill>
                    <a:srgbClr val="548235"/>
                  </a:solidFill>
                </a:rPr>
                <a:t>COFRe</a:t>
              </a:r>
            </a:p>
            <a:p>
              <a:pPr>
                <a:lnSpc>
                  <a:spcPts val="1600"/>
                </a:lnSpc>
              </a:pPr>
              <a:r>
                <a:rPr lang="en-GB" sz="1600" dirty="0" smtClean="0">
                  <a:solidFill>
                    <a:schemeClr val="accent6">
                      <a:lumMod val="75000"/>
                    </a:schemeClr>
                  </a:solidFill>
                </a:rPr>
                <a:t>Colombia  </a:t>
              </a:r>
              <a:r>
                <a:rPr lang="en-GB" sz="1600" dirty="0">
                  <a:solidFill>
                    <a:schemeClr val="accent6">
                      <a:lumMod val="75000"/>
                    </a:schemeClr>
                  </a:solidFill>
                </a:rPr>
                <a:t>– </a:t>
              </a:r>
              <a:r>
                <a:rPr lang="en-GB" sz="1600" dirty="0" smtClean="0">
                  <a:solidFill>
                    <a:schemeClr val="accent6">
                      <a:lumMod val="75000"/>
                    </a:schemeClr>
                  </a:solidFill>
                </a:rPr>
                <a:t>COLFIRE</a:t>
              </a:r>
            </a:p>
            <a:p>
              <a:pPr>
                <a:lnSpc>
                  <a:spcPts val="1600"/>
                </a:lnSpc>
              </a:pPr>
              <a:r>
                <a:rPr lang="en-GB" sz="1600" dirty="0">
                  <a:solidFill>
                    <a:srgbClr val="70AD47"/>
                  </a:solidFill>
                </a:rPr>
                <a:t>Ecuador – </a:t>
              </a:r>
              <a:r>
                <a:rPr lang="en-GB" sz="1600" dirty="0" smtClean="0">
                  <a:solidFill>
                    <a:srgbClr val="70AD47"/>
                  </a:solidFill>
                </a:rPr>
                <a:t>MINGA</a:t>
              </a:r>
            </a:p>
            <a:p>
              <a:pPr>
                <a:lnSpc>
                  <a:spcPts val="1600"/>
                </a:lnSpc>
              </a:pPr>
              <a:r>
                <a:rPr lang="en-GB" sz="1600" dirty="0" smtClean="0"/>
                <a:t>Japan – GakuNin</a:t>
              </a:r>
            </a:p>
            <a:p>
              <a:pPr>
                <a:lnSpc>
                  <a:spcPts val="1600"/>
                </a:lnSpc>
              </a:pPr>
              <a:r>
                <a:rPr lang="en-GB" sz="1600" dirty="0" smtClean="0">
                  <a:solidFill>
                    <a:srgbClr val="70AD47"/>
                  </a:solidFill>
                </a:rPr>
                <a:t>U.S. – InCommon </a:t>
              </a:r>
            </a:p>
            <a:p>
              <a:pPr>
                <a:lnSpc>
                  <a:spcPts val="1600"/>
                </a:lnSpc>
              </a:pPr>
              <a:endParaRPr lang="en-GB" sz="1000" dirty="0" smtClean="0"/>
            </a:p>
            <a:p>
              <a:pPr>
                <a:lnSpc>
                  <a:spcPts val="1600"/>
                </a:lnSpc>
              </a:pPr>
              <a:endParaRPr lang="en-GB" sz="1000" dirty="0" smtClean="0"/>
            </a:p>
            <a:p>
              <a:pPr>
                <a:lnSpc>
                  <a:spcPts val="1600"/>
                </a:lnSpc>
              </a:pPr>
              <a:endParaRPr lang="en-GB" sz="1000" dirty="0"/>
            </a:p>
          </p:txBody>
        </p:sp>
      </p:grpSp>
    </p:spTree>
    <p:extLst>
      <p:ext uri="{BB962C8B-B14F-4D97-AF65-F5344CB8AC3E}">
        <p14:creationId xmlns:p14="http://schemas.microsoft.com/office/powerpoint/2010/main" val="30761926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9458" y="1391731"/>
            <a:ext cx="11689628" cy="2151478"/>
          </a:xfrm>
        </p:spPr>
        <p:txBody>
          <a:bodyPr>
            <a:normAutofit/>
          </a:bodyPr>
          <a:lstStyle/>
          <a:p>
            <a:pPr>
              <a:lnSpc>
                <a:spcPts val="2600"/>
              </a:lnSpc>
            </a:pPr>
            <a:r>
              <a:rPr lang="en-GB" dirty="0" smtClean="0"/>
              <a:t>Managing expectations in the early phases of the Moonshot pilot:</a:t>
            </a:r>
          </a:p>
          <a:p>
            <a:pPr lvl="1">
              <a:lnSpc>
                <a:spcPts val="2600"/>
              </a:lnSpc>
            </a:pPr>
            <a:r>
              <a:rPr lang="en-GB" dirty="0" smtClean="0"/>
              <a:t>Advanced workshop on Trust Router included elements of testing/trialling</a:t>
            </a:r>
          </a:p>
          <a:p>
            <a:pPr lvl="1">
              <a:lnSpc>
                <a:spcPts val="2600"/>
              </a:lnSpc>
            </a:pPr>
            <a:r>
              <a:rPr lang="en-GB" dirty="0" smtClean="0"/>
              <a:t>Some participants were expecting a fully ready deployment training</a:t>
            </a:r>
          </a:p>
          <a:p>
            <a:pPr lvl="1">
              <a:lnSpc>
                <a:spcPts val="2600"/>
              </a:lnSpc>
            </a:pPr>
            <a:r>
              <a:rPr lang="en-GB" dirty="0" smtClean="0"/>
              <a:t>The workshop was critical to reaching this state so participants for similar will be better briefed in future</a:t>
            </a:r>
          </a:p>
          <a:p>
            <a:pPr lvl="1"/>
            <a:endParaRPr lang="en-GB" dirty="0"/>
          </a:p>
        </p:txBody>
      </p:sp>
      <p:sp>
        <p:nvSpPr>
          <p:cNvPr id="4" name="Title 3"/>
          <p:cNvSpPr>
            <a:spLocks noGrp="1"/>
          </p:cNvSpPr>
          <p:nvPr>
            <p:ph type="title"/>
          </p:nvPr>
        </p:nvSpPr>
        <p:spPr/>
        <p:txBody>
          <a:bodyPr/>
          <a:lstStyle/>
          <a:p>
            <a:r>
              <a:rPr lang="en-GB" dirty="0" smtClean="0"/>
              <a:t>eduGAIN</a:t>
            </a:r>
            <a:br>
              <a:rPr lang="en-GB" dirty="0" smtClean="0"/>
            </a:br>
            <a:r>
              <a:rPr lang="en-GB" b="0" i="1" dirty="0">
                <a:solidFill>
                  <a:srgbClr val="FFFFFF"/>
                </a:solidFill>
              </a:rPr>
              <a:t>Task 3 </a:t>
            </a:r>
            <a:r>
              <a:rPr lang="en-GB" b="0" i="1" dirty="0" smtClean="0">
                <a:solidFill>
                  <a:srgbClr val="FFFFFF"/>
                </a:solidFill>
              </a:rPr>
              <a:t>Challenges</a:t>
            </a:r>
            <a:r>
              <a:rPr lang="en-GB" dirty="0" smtClean="0"/>
              <a:t> </a:t>
            </a:r>
            <a:endParaRPr lang="en-GB" dirty="0"/>
          </a:p>
        </p:txBody>
      </p:sp>
      <p:sp>
        <p:nvSpPr>
          <p:cNvPr id="2" name="Slide Number Placeholder 1"/>
          <p:cNvSpPr>
            <a:spLocks noGrp="1"/>
          </p:cNvSpPr>
          <p:nvPr>
            <p:ph type="sldNum" sz="quarter" idx="12"/>
          </p:nvPr>
        </p:nvSpPr>
        <p:spPr>
          <a:xfrm>
            <a:off x="11599817" y="6547559"/>
            <a:ext cx="409308" cy="365125"/>
          </a:xfrm>
        </p:spPr>
        <p:txBody>
          <a:bodyPr/>
          <a:lstStyle/>
          <a:p>
            <a:fld id="{99DB5B91-B4E4-4EE4-BE5C-3E09032CE5EC}" type="slidenum">
              <a:rPr lang="en-GB" smtClean="0"/>
              <a:t>18</a:t>
            </a:fld>
            <a:endParaRPr lang="en-GB" dirty="0"/>
          </a:p>
        </p:txBody>
      </p:sp>
      <p:pic>
        <p:nvPicPr>
          <p:cNvPr id="5" name="Picture 4" descr="Sicherheit_Icon_tintenfisc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6828" y="3197260"/>
            <a:ext cx="5255172" cy="3312083"/>
          </a:xfrm>
          <a:prstGeom prst="rect">
            <a:avLst/>
          </a:prstGeom>
        </p:spPr>
      </p:pic>
      <p:sp>
        <p:nvSpPr>
          <p:cNvPr id="6" name="Rectangle 5"/>
          <p:cNvSpPr/>
          <p:nvPr/>
        </p:nvSpPr>
        <p:spPr>
          <a:xfrm>
            <a:off x="285446" y="3423909"/>
            <a:ext cx="6932842" cy="3099139"/>
          </a:xfrm>
          <a:prstGeom prst="rect">
            <a:avLst/>
          </a:prstGeom>
        </p:spPr>
        <p:txBody>
          <a:bodyPr wrap="square">
            <a:spAutoFit/>
          </a:bodyPr>
          <a:lstStyle/>
          <a:p>
            <a:pPr marL="285750" indent="-285750">
              <a:lnSpc>
                <a:spcPts val="2600"/>
              </a:lnSpc>
              <a:buFont typeface="Arial"/>
              <a:buChar char="•"/>
            </a:pPr>
            <a:r>
              <a:rPr lang="en-GB" sz="2400" dirty="0">
                <a:solidFill>
                  <a:srgbClr val="004359"/>
                </a:solidFill>
              </a:rPr>
              <a:t>Progress in STORK/eduGAIN interoperability deployment was delayed by STORK2.0 project internal priorities</a:t>
            </a:r>
          </a:p>
          <a:p>
            <a:pPr marL="742950" lvl="1" indent="-285750">
              <a:lnSpc>
                <a:spcPts val="2600"/>
              </a:lnSpc>
              <a:buFont typeface="Arial"/>
              <a:buChar char="•"/>
            </a:pPr>
            <a:r>
              <a:rPr lang="en-GB" sz="2400" dirty="0">
                <a:solidFill>
                  <a:srgbClr val="004359"/>
                </a:solidFill>
              </a:rPr>
              <a:t>Technical solution was prepared but the use case demonstration had to be </a:t>
            </a:r>
            <a:r>
              <a:rPr lang="en-GB" sz="2400" dirty="0" smtClean="0">
                <a:solidFill>
                  <a:srgbClr val="004359"/>
                </a:solidFill>
              </a:rPr>
              <a:t>delayed</a:t>
            </a:r>
          </a:p>
          <a:p>
            <a:pPr marL="742950" lvl="1" indent="-285750">
              <a:lnSpc>
                <a:spcPts val="2600"/>
              </a:lnSpc>
              <a:buFont typeface="Arial"/>
              <a:buChar char="•"/>
            </a:pPr>
            <a:endParaRPr lang="en-GB" sz="2400" dirty="0">
              <a:solidFill>
                <a:srgbClr val="004359"/>
              </a:solidFill>
            </a:endParaRPr>
          </a:p>
          <a:p>
            <a:pPr marL="285750" indent="-285750">
              <a:lnSpc>
                <a:spcPts val="2600"/>
              </a:lnSpc>
              <a:buFont typeface="Arial"/>
              <a:buChar char="•"/>
            </a:pPr>
            <a:r>
              <a:rPr lang="en-GB" sz="2400" dirty="0">
                <a:solidFill>
                  <a:srgbClr val="004359"/>
                </a:solidFill>
              </a:rPr>
              <a:t>Non-EU Code of Conduct contractual options are difficult to scale to get equivalent protection to EU</a:t>
            </a:r>
          </a:p>
          <a:p>
            <a:pPr marL="742950" lvl="1" indent="-285750">
              <a:lnSpc>
                <a:spcPts val="2600"/>
              </a:lnSpc>
              <a:buFont typeface="Arial"/>
              <a:buChar char="•"/>
            </a:pPr>
            <a:r>
              <a:rPr lang="en-GB" sz="2400" dirty="0">
                <a:solidFill>
                  <a:srgbClr val="004359"/>
                </a:solidFill>
              </a:rPr>
              <a:t>Consensus still pending</a:t>
            </a:r>
          </a:p>
        </p:txBody>
      </p:sp>
    </p:spTree>
    <p:extLst>
      <p:ext uri="{BB962C8B-B14F-4D97-AF65-F5344CB8AC3E}">
        <p14:creationId xmlns:p14="http://schemas.microsoft.com/office/powerpoint/2010/main" val="662930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19</a:t>
            </a:fld>
            <a:endParaRPr lang="en-GB" dirty="0"/>
          </a:p>
        </p:txBody>
      </p:sp>
      <p:sp>
        <p:nvSpPr>
          <p:cNvPr id="8" name="Content Placeholder 7"/>
          <p:cNvSpPr>
            <a:spLocks noGrp="1"/>
          </p:cNvSpPr>
          <p:nvPr>
            <p:ph idx="1"/>
          </p:nvPr>
        </p:nvSpPr>
        <p:spPr>
          <a:xfrm>
            <a:off x="439738" y="1517681"/>
            <a:ext cx="11295061" cy="4351338"/>
          </a:xfrm>
        </p:spPr>
        <p:txBody>
          <a:bodyPr>
            <a:noAutofit/>
          </a:bodyPr>
          <a:lstStyle/>
          <a:p>
            <a:r>
              <a:rPr lang="en-GB" b="1" dirty="0" smtClean="0"/>
              <a:t>Infrastructure</a:t>
            </a:r>
          </a:p>
          <a:p>
            <a:pPr lvl="1"/>
            <a:r>
              <a:rPr lang="en-GB" dirty="0" smtClean="0"/>
              <a:t>New Metadata Aggregation Service deployed</a:t>
            </a:r>
          </a:p>
          <a:p>
            <a:pPr lvl="1"/>
            <a:r>
              <a:rPr lang="en-GB" dirty="0" smtClean="0"/>
              <a:t>New backend database developed</a:t>
            </a:r>
          </a:p>
          <a:p>
            <a:r>
              <a:rPr lang="en-GB" b="1" dirty="0" smtClean="0"/>
              <a:t>Growth</a:t>
            </a:r>
            <a:r>
              <a:rPr lang="en-GB" dirty="0" smtClean="0"/>
              <a:t> </a:t>
            </a:r>
          </a:p>
          <a:p>
            <a:pPr lvl="1"/>
            <a:r>
              <a:rPr lang="en-US" dirty="0" smtClean="0"/>
              <a:t>Four </a:t>
            </a:r>
            <a:r>
              <a:rPr lang="en-US" dirty="0"/>
              <a:t>new </a:t>
            </a:r>
            <a:r>
              <a:rPr lang="en-US" dirty="0" smtClean="0"/>
              <a:t>federations </a:t>
            </a:r>
          </a:p>
          <a:p>
            <a:pPr lvl="1"/>
            <a:r>
              <a:rPr lang="en-US" dirty="0" smtClean="0"/>
              <a:t>Over 600</a:t>
            </a:r>
            <a:r>
              <a:rPr lang="en-US" dirty="0"/>
              <a:t>% growth in IdPs, over 900% growth in </a:t>
            </a:r>
            <a:r>
              <a:rPr lang="en-US" dirty="0" smtClean="0"/>
              <a:t>SPs</a:t>
            </a:r>
          </a:p>
          <a:p>
            <a:pPr lvl="1"/>
            <a:r>
              <a:rPr lang="en-GB" dirty="0"/>
              <a:t>UK, SE, FR, </a:t>
            </a:r>
            <a:r>
              <a:rPr lang="en-GB" dirty="0" smtClean="0"/>
              <a:t>IT opt-out pilots</a:t>
            </a:r>
          </a:p>
          <a:p>
            <a:r>
              <a:rPr lang="en-GB" b="1" dirty="0" smtClean="0"/>
              <a:t>Code of Conduct </a:t>
            </a:r>
          </a:p>
          <a:p>
            <a:pPr lvl="1"/>
            <a:r>
              <a:rPr lang="en-GB" dirty="0" smtClean="0"/>
              <a:t>Submission to WP29</a:t>
            </a:r>
          </a:p>
          <a:p>
            <a:pPr lvl="1"/>
            <a:r>
              <a:rPr lang="en-GB" dirty="0" smtClean="0"/>
              <a:t>Deployment support</a:t>
            </a:r>
          </a:p>
          <a:p>
            <a:pPr lvl="1"/>
            <a:r>
              <a:rPr lang="en-GB" dirty="0" smtClean="0"/>
              <a:t>Code of Conduct monitor</a:t>
            </a:r>
          </a:p>
          <a:p>
            <a:pPr lvl="1"/>
            <a:r>
              <a:rPr lang="en-GB" dirty="0" smtClean="0"/>
              <a:t>Non-EU Code of Conduct development</a:t>
            </a:r>
          </a:p>
        </p:txBody>
      </p:sp>
      <p:sp>
        <p:nvSpPr>
          <p:cNvPr id="3" name="Title 2"/>
          <p:cNvSpPr>
            <a:spLocks noGrp="1"/>
          </p:cNvSpPr>
          <p:nvPr>
            <p:ph type="title"/>
          </p:nvPr>
        </p:nvSpPr>
        <p:spPr/>
        <p:txBody>
          <a:bodyPr/>
          <a:lstStyle/>
          <a:p>
            <a:r>
              <a:rPr lang="en-GB" dirty="0" smtClean="0"/>
              <a:t>eduGAIN</a:t>
            </a:r>
            <a:br>
              <a:rPr lang="en-GB" dirty="0" smtClean="0"/>
            </a:br>
            <a:r>
              <a:rPr lang="en-GB" b="0" i="1" dirty="0" smtClean="0">
                <a:solidFill>
                  <a:srgbClr val="FFFFFF"/>
                </a:solidFill>
              </a:rPr>
              <a:t>Task 3 Achievements </a:t>
            </a:r>
            <a:r>
              <a:rPr lang="en-GB" b="0" i="1" dirty="0" smtClean="0">
                <a:solidFill>
                  <a:srgbClr val="FFFFFF"/>
                </a:solidFill>
                <a:latin typeface="Calibri" panose="020F0502020204030204" pitchFamily="34" charset="0"/>
                <a:cs typeface="Calibri" panose="020F0502020204030204" pitchFamily="34" charset="0"/>
              </a:rPr>
              <a:t>–</a:t>
            </a:r>
            <a:r>
              <a:rPr lang="en-GB" b="0" i="1" dirty="0" smtClean="0">
                <a:solidFill>
                  <a:srgbClr val="FFFFFF"/>
                </a:solidFill>
              </a:rPr>
              <a:t> eduGAIN core Service</a:t>
            </a:r>
            <a:endParaRPr lang="en-GB" b="0" i="1" dirty="0">
              <a:solidFill>
                <a:srgbClr val="FFFFFF"/>
              </a:solidFill>
            </a:endParaRPr>
          </a:p>
        </p:txBody>
      </p:sp>
      <p:pic>
        <p:nvPicPr>
          <p:cNvPr id="2" name="Picture 1" descr="Icon_switchonaut_hardwar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7511" y="1858036"/>
            <a:ext cx="3832803" cy="4304902"/>
          </a:xfrm>
          <a:prstGeom prst="rect">
            <a:avLst/>
          </a:prstGeom>
        </p:spPr>
      </p:pic>
    </p:spTree>
    <p:extLst>
      <p:ext uri="{BB962C8B-B14F-4D97-AF65-F5344CB8AC3E}">
        <p14:creationId xmlns:p14="http://schemas.microsoft.com/office/powerpoint/2010/main" val="1435051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22187" y="194607"/>
            <a:ext cx="4676531" cy="5893921"/>
          </a:xfrm>
          <a:prstGeom prst="rect">
            <a:avLst/>
          </a:prstGeom>
          <a:noFill/>
        </p:spPr>
        <p:txBody>
          <a:bodyPr wrap="square" rtlCol="0">
            <a:spAutoFit/>
          </a:bodyPr>
          <a:lstStyle/>
          <a:p>
            <a:pPr>
              <a:spcBef>
                <a:spcPts val="2000"/>
              </a:spcBef>
              <a:buClr>
                <a:srgbClr val="002060"/>
              </a:buClr>
            </a:pPr>
            <a:r>
              <a:rPr lang="en-GB" sz="1000" b="1" dirty="0" smtClean="0">
                <a:solidFill>
                  <a:srgbClr val="002060"/>
                </a:solidFill>
              </a:rPr>
              <a:t/>
            </a:r>
            <a:br>
              <a:rPr lang="en-GB" sz="1000" b="1" dirty="0" smtClean="0">
                <a:solidFill>
                  <a:srgbClr val="002060"/>
                </a:solidFill>
              </a:rPr>
            </a:br>
            <a:r>
              <a:rPr lang="en-GB" sz="1000" b="1" dirty="0">
                <a:solidFill>
                  <a:srgbClr val="002060"/>
                </a:solidFill>
              </a:rPr>
              <a:t/>
            </a:r>
            <a:br>
              <a:rPr lang="en-GB" sz="1000" b="1" dirty="0">
                <a:solidFill>
                  <a:srgbClr val="002060"/>
                </a:solidFill>
              </a:rPr>
            </a:br>
            <a:r>
              <a:rPr lang="en-GB" sz="2200" b="1" dirty="0" smtClean="0">
                <a:solidFill>
                  <a:srgbClr val="002060"/>
                </a:solidFill>
              </a:rPr>
              <a:t/>
            </a:r>
            <a:br>
              <a:rPr lang="en-GB" sz="2200" b="1" dirty="0" smtClean="0">
                <a:solidFill>
                  <a:srgbClr val="002060"/>
                </a:solidFill>
              </a:rPr>
            </a:br>
            <a:r>
              <a:rPr lang="en-GB" sz="1000" b="1" dirty="0" smtClean="0">
                <a:solidFill>
                  <a:srgbClr val="002060"/>
                </a:solidFill>
              </a:rPr>
              <a:t/>
            </a:r>
            <a:br>
              <a:rPr lang="en-GB" sz="1000" b="1" dirty="0" smtClean="0">
                <a:solidFill>
                  <a:srgbClr val="002060"/>
                </a:solidFill>
              </a:rPr>
            </a:br>
            <a:r>
              <a:rPr lang="en-GB" sz="2200" b="1" dirty="0" smtClean="0">
                <a:solidFill>
                  <a:srgbClr val="002060"/>
                </a:solidFill>
              </a:rPr>
              <a:t>SA5: Application Services</a:t>
            </a:r>
            <a:endParaRPr lang="en-GB" sz="2200" b="1" dirty="0">
              <a:solidFill>
                <a:srgbClr val="002060"/>
              </a:solidFill>
            </a:endParaRPr>
          </a:p>
          <a:p>
            <a:pPr marL="0" indent="0">
              <a:lnSpc>
                <a:spcPct val="150000"/>
              </a:lnSpc>
              <a:spcBef>
                <a:spcPts val="0"/>
              </a:spcBef>
              <a:spcAft>
                <a:spcPts val="600"/>
              </a:spcAft>
              <a:buClr>
                <a:srgbClr val="002060"/>
              </a:buClr>
              <a:buNone/>
            </a:pPr>
            <a:r>
              <a:rPr lang="en-GB" sz="2200" b="1" dirty="0" smtClean="0">
                <a:solidFill>
                  <a:srgbClr val="002060"/>
                </a:solidFill>
              </a:rPr>
              <a:t>Organisation &amp; Structure</a:t>
            </a:r>
          </a:p>
          <a:p>
            <a:pPr lvl="1">
              <a:spcBef>
                <a:spcPts val="0"/>
              </a:spcBef>
              <a:spcAft>
                <a:spcPts val="600"/>
              </a:spcAft>
              <a:buClr>
                <a:srgbClr val="002060"/>
              </a:buClr>
            </a:pPr>
            <a:r>
              <a:rPr lang="en-GB" sz="2200" dirty="0" smtClean="0">
                <a:solidFill>
                  <a:srgbClr val="002060"/>
                </a:solidFill>
              </a:rPr>
              <a:t>Role </a:t>
            </a:r>
            <a:r>
              <a:rPr lang="en-GB" sz="2200" dirty="0">
                <a:solidFill>
                  <a:srgbClr val="002060"/>
                </a:solidFill>
              </a:rPr>
              <a:t>of </a:t>
            </a:r>
            <a:r>
              <a:rPr lang="en-GB" sz="2200" dirty="0" smtClean="0">
                <a:solidFill>
                  <a:srgbClr val="002060"/>
                </a:solidFill>
              </a:rPr>
              <a:t>Application Services </a:t>
            </a:r>
          </a:p>
          <a:p>
            <a:pPr lvl="1">
              <a:spcBef>
                <a:spcPts val="0"/>
              </a:spcBef>
              <a:spcAft>
                <a:spcPts val="600"/>
              </a:spcAft>
              <a:buClr>
                <a:srgbClr val="002060"/>
              </a:buClr>
            </a:pPr>
            <a:r>
              <a:rPr lang="en-GB" sz="2200" dirty="0" smtClean="0">
                <a:solidFill>
                  <a:srgbClr val="002060"/>
                </a:solidFill>
              </a:rPr>
              <a:t>Organisation </a:t>
            </a:r>
          </a:p>
          <a:p>
            <a:pPr lvl="1">
              <a:spcBef>
                <a:spcPts val="0"/>
              </a:spcBef>
              <a:spcAft>
                <a:spcPts val="600"/>
              </a:spcAft>
              <a:buClr>
                <a:srgbClr val="002060"/>
              </a:buClr>
            </a:pPr>
            <a:r>
              <a:rPr lang="en-GB" sz="2200" dirty="0" smtClean="0">
                <a:solidFill>
                  <a:srgbClr val="002060"/>
                </a:solidFill>
              </a:rPr>
              <a:t>Resources </a:t>
            </a:r>
            <a:r>
              <a:rPr lang="en-GB" sz="2200" dirty="0">
                <a:solidFill>
                  <a:srgbClr val="002060"/>
                </a:solidFill>
              </a:rPr>
              <a:t> </a:t>
            </a:r>
            <a:endParaRPr lang="en-GB" sz="2200" dirty="0" smtClean="0">
              <a:solidFill>
                <a:srgbClr val="002060"/>
              </a:solidFill>
            </a:endParaRPr>
          </a:p>
          <a:p>
            <a:pPr>
              <a:spcAft>
                <a:spcPts val="600"/>
              </a:spcAft>
              <a:buClr>
                <a:srgbClr val="002060"/>
              </a:buClr>
            </a:pPr>
            <a:r>
              <a:rPr lang="en-GB" sz="2200" b="1" dirty="0" smtClean="0">
                <a:solidFill>
                  <a:srgbClr val="002060"/>
                </a:solidFill>
                <a:latin typeface="+mn-lt"/>
              </a:rPr>
              <a:t>Task-by-Task</a:t>
            </a:r>
            <a:endParaRPr lang="en-GB" sz="2200" b="1" dirty="0">
              <a:solidFill>
                <a:srgbClr val="002060"/>
              </a:solidFill>
              <a:latin typeface="+mn-lt"/>
            </a:endParaRPr>
          </a:p>
          <a:p>
            <a:pPr lvl="1">
              <a:spcAft>
                <a:spcPts val="600"/>
              </a:spcAft>
              <a:buClr>
                <a:srgbClr val="002060"/>
              </a:buClr>
            </a:pPr>
            <a:r>
              <a:rPr lang="en-GB" sz="2200" dirty="0" smtClean="0">
                <a:solidFill>
                  <a:srgbClr val="002060"/>
                </a:solidFill>
              </a:rPr>
              <a:t>Objectives</a:t>
            </a:r>
          </a:p>
          <a:p>
            <a:pPr lvl="1">
              <a:spcAft>
                <a:spcPts val="600"/>
              </a:spcAft>
              <a:buClr>
                <a:srgbClr val="002060"/>
              </a:buClr>
            </a:pPr>
            <a:r>
              <a:rPr lang="en-GB" sz="2200" dirty="0" smtClean="0">
                <a:solidFill>
                  <a:srgbClr val="002060"/>
                </a:solidFill>
              </a:rPr>
              <a:t>Challenges</a:t>
            </a:r>
          </a:p>
          <a:p>
            <a:pPr lvl="1">
              <a:spcAft>
                <a:spcPts val="600"/>
              </a:spcAft>
              <a:buClr>
                <a:srgbClr val="002060"/>
              </a:buClr>
            </a:pPr>
            <a:r>
              <a:rPr lang="en-GB" sz="2200" dirty="0" smtClean="0">
                <a:solidFill>
                  <a:srgbClr val="002060"/>
                </a:solidFill>
              </a:rPr>
              <a:t>Achievements</a:t>
            </a:r>
          </a:p>
          <a:p>
            <a:pPr>
              <a:spcBef>
                <a:spcPts val="0"/>
              </a:spcBef>
              <a:spcAft>
                <a:spcPts val="600"/>
              </a:spcAft>
              <a:buClr>
                <a:srgbClr val="002060"/>
              </a:buClr>
            </a:pPr>
            <a:r>
              <a:rPr lang="en-GB" sz="2200" b="1" dirty="0" smtClean="0">
                <a:solidFill>
                  <a:srgbClr val="002060"/>
                </a:solidFill>
              </a:rPr>
              <a:t>Conclusions</a:t>
            </a:r>
          </a:p>
          <a:p>
            <a:pPr lvl="1">
              <a:spcAft>
                <a:spcPts val="600"/>
              </a:spcAft>
              <a:buClr>
                <a:srgbClr val="002060"/>
              </a:buClr>
            </a:pPr>
            <a:r>
              <a:rPr lang="en-GB" sz="2200" dirty="0" smtClean="0">
                <a:solidFill>
                  <a:srgbClr val="002060"/>
                </a:solidFill>
              </a:rPr>
              <a:t>Activity Summary</a:t>
            </a:r>
          </a:p>
          <a:p>
            <a:pPr lvl="1">
              <a:spcAft>
                <a:spcPts val="600"/>
              </a:spcAft>
              <a:buClr>
                <a:srgbClr val="002060"/>
              </a:buClr>
            </a:pPr>
            <a:r>
              <a:rPr lang="en-GB" sz="2200" dirty="0">
                <a:solidFill>
                  <a:srgbClr val="002060"/>
                </a:solidFill>
              </a:rPr>
              <a:t>Looking A</a:t>
            </a:r>
            <a:r>
              <a:rPr lang="en-GB" sz="2200" dirty="0" smtClean="0">
                <a:solidFill>
                  <a:srgbClr val="002060"/>
                </a:solidFill>
              </a:rPr>
              <a:t>head</a:t>
            </a:r>
            <a:endParaRPr lang="en-GB" sz="2200" b="1" dirty="0">
              <a:solidFill>
                <a:srgbClr val="002060"/>
              </a:solidFill>
              <a:latin typeface="+mn-lt"/>
            </a:endParaRPr>
          </a:p>
        </p:txBody>
      </p:sp>
    </p:spTree>
    <p:extLst>
      <p:ext uri="{BB962C8B-B14F-4D97-AF65-F5344CB8AC3E}">
        <p14:creationId xmlns:p14="http://schemas.microsoft.com/office/powerpoint/2010/main" val="40424337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2248" y="1503151"/>
            <a:ext cx="7167427" cy="4351338"/>
          </a:xfrm>
        </p:spPr>
        <p:txBody>
          <a:bodyPr/>
          <a:lstStyle/>
          <a:p>
            <a:r>
              <a:rPr lang="en-GB" dirty="0" smtClean="0"/>
              <a:t>Five </a:t>
            </a:r>
            <a:r>
              <a:rPr lang="en-GB" dirty="0"/>
              <a:t>sites have deployed their own Trust Routers: CSC, RedIRIS, SWITCH, NIIFI and </a:t>
            </a:r>
            <a:r>
              <a:rPr lang="en-GB" dirty="0" smtClean="0"/>
              <a:t>Janet </a:t>
            </a:r>
          </a:p>
          <a:p>
            <a:r>
              <a:rPr lang="en-GB" dirty="0" smtClean="0"/>
              <a:t>Five </a:t>
            </a:r>
            <a:r>
              <a:rPr lang="en-GB" dirty="0"/>
              <a:t>sites connected to Janet Trust Router</a:t>
            </a:r>
          </a:p>
          <a:p>
            <a:r>
              <a:rPr lang="en-GB" dirty="0"/>
              <a:t>PSI, CESNET, RedIRIS, CSC, Janet have all demonstrated successful Moonshot AuthN to applications/services </a:t>
            </a:r>
            <a:endParaRPr lang="en-GB" dirty="0" smtClean="0"/>
          </a:p>
          <a:p>
            <a:r>
              <a:rPr lang="en-GB" dirty="0" smtClean="0"/>
              <a:t>Trust router peering policy developed with a view to being an eduGAIN technical profile</a:t>
            </a:r>
          </a:p>
          <a:p>
            <a:r>
              <a:rPr lang="en-GB" dirty="0" smtClean="0"/>
              <a:t>Business and service aspects of development</a:t>
            </a:r>
          </a:p>
          <a:p>
            <a:r>
              <a:rPr lang="en-GB" dirty="0" smtClean="0"/>
              <a:t>Documentation of pilot for transition to operations</a:t>
            </a:r>
            <a:endParaRPr lang="en-GB" dirty="0"/>
          </a:p>
          <a:p>
            <a:endParaRPr lang="en-GB" dirty="0"/>
          </a:p>
          <a:p>
            <a:endParaRPr lang="en-GB" dirty="0"/>
          </a:p>
        </p:txBody>
      </p:sp>
      <p:sp>
        <p:nvSpPr>
          <p:cNvPr id="3" name="Title 2"/>
          <p:cNvSpPr>
            <a:spLocks noGrp="1"/>
          </p:cNvSpPr>
          <p:nvPr>
            <p:ph type="title"/>
          </p:nvPr>
        </p:nvSpPr>
        <p:spPr/>
        <p:txBody>
          <a:bodyPr/>
          <a:lstStyle/>
          <a:p>
            <a:r>
              <a:rPr lang="en-GB" dirty="0" smtClean="0"/>
              <a:t>eduGAIN</a:t>
            </a:r>
            <a:br>
              <a:rPr lang="en-GB" dirty="0" smtClean="0"/>
            </a:br>
            <a:r>
              <a:rPr lang="en-GB" b="0" i="1" dirty="0" smtClean="0">
                <a:solidFill>
                  <a:srgbClr val="FFFFFF"/>
                </a:solidFill>
              </a:rPr>
              <a:t>Task 3 Achievements </a:t>
            </a:r>
            <a:r>
              <a:rPr lang="en-GB" b="0" i="1" dirty="0">
                <a:solidFill>
                  <a:srgbClr val="FFFFFF"/>
                </a:solidFill>
                <a:latin typeface="Calibri" panose="020F0502020204030204" pitchFamily="34" charset="0"/>
                <a:cs typeface="Calibri" panose="020F0502020204030204" pitchFamily="34" charset="0"/>
              </a:rPr>
              <a:t>– </a:t>
            </a:r>
            <a:r>
              <a:rPr lang="en-GB" b="0" i="1" dirty="0" smtClean="0">
                <a:solidFill>
                  <a:srgbClr val="FFFFFF"/>
                </a:solidFill>
              </a:rPr>
              <a:t>Moonshot</a:t>
            </a:r>
            <a:endParaRPr lang="en-GB" b="0" i="1" dirty="0">
              <a:solidFill>
                <a:srgbClr val="FFFFFF"/>
              </a:solidFill>
            </a:endParaRPr>
          </a:p>
        </p:txBody>
      </p:sp>
      <p:sp>
        <p:nvSpPr>
          <p:cNvPr id="4" name="Slide Number Placeholder 3"/>
          <p:cNvSpPr>
            <a:spLocks noGrp="1"/>
          </p:cNvSpPr>
          <p:nvPr>
            <p:ph type="sldNum" sz="quarter" idx="12"/>
          </p:nvPr>
        </p:nvSpPr>
        <p:spPr/>
        <p:txBody>
          <a:bodyPr/>
          <a:lstStyle/>
          <a:p>
            <a:fld id="{99DB5B91-B4E4-4EE4-BE5C-3E09032CE5EC}" type="slidenum">
              <a:rPr lang="en-GB" smtClean="0"/>
              <a:t>20</a:t>
            </a:fld>
            <a:endParaRPr lang="en-GB" dirty="0"/>
          </a:p>
        </p:txBody>
      </p:sp>
      <p:pic>
        <p:nvPicPr>
          <p:cNvPr id="5" name="Content Placeholder 6" descr="Sicherheit_Icon_cert_verteidigung.png"/>
          <p:cNvPicPr>
            <a:picLocks noChangeAspect="1"/>
          </p:cNvPicPr>
          <p:nvPr/>
        </p:nvPicPr>
        <p:blipFill rotWithShape="1">
          <a:blip r:embed="rId2">
            <a:extLst>
              <a:ext uri="{28A0092B-C50C-407E-A947-70E740481C1C}">
                <a14:useLocalDpi xmlns:a14="http://schemas.microsoft.com/office/drawing/2010/main" val="0"/>
              </a:ext>
            </a:extLst>
          </a:blip>
          <a:srcRect l="-4356" r="-2832"/>
          <a:stretch/>
        </p:blipFill>
        <p:spPr>
          <a:xfrm>
            <a:off x="7445828" y="1857108"/>
            <a:ext cx="4465123" cy="3987148"/>
          </a:xfrm>
          <a:prstGeom prst="rect">
            <a:avLst/>
          </a:prstGeom>
        </p:spPr>
      </p:pic>
    </p:spTree>
    <p:extLst>
      <p:ext uri="{BB962C8B-B14F-4D97-AF65-F5344CB8AC3E}">
        <p14:creationId xmlns:p14="http://schemas.microsoft.com/office/powerpoint/2010/main" val="23606890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21</a:t>
            </a:fld>
            <a:endParaRPr lang="en-GB" dirty="0"/>
          </a:p>
        </p:txBody>
      </p:sp>
      <p:sp>
        <p:nvSpPr>
          <p:cNvPr id="8" name="Content Placeholder 7"/>
          <p:cNvSpPr>
            <a:spLocks noGrp="1"/>
          </p:cNvSpPr>
          <p:nvPr>
            <p:ph idx="1"/>
          </p:nvPr>
        </p:nvSpPr>
        <p:spPr/>
        <p:txBody>
          <a:bodyPr/>
          <a:lstStyle/>
          <a:p>
            <a:endParaRPr lang="en-GB" dirty="0"/>
          </a:p>
        </p:txBody>
      </p:sp>
      <p:sp>
        <p:nvSpPr>
          <p:cNvPr id="3" name="Title 2"/>
          <p:cNvSpPr>
            <a:spLocks noGrp="1"/>
          </p:cNvSpPr>
          <p:nvPr>
            <p:ph type="title"/>
          </p:nvPr>
        </p:nvSpPr>
        <p:spPr/>
        <p:txBody>
          <a:bodyPr/>
          <a:lstStyle/>
          <a:p>
            <a:r>
              <a:rPr lang="en-GB" dirty="0" smtClean="0"/>
              <a:t>eduGAIN</a:t>
            </a:r>
            <a:br>
              <a:rPr lang="en-GB" dirty="0" smtClean="0"/>
            </a:br>
            <a:r>
              <a:rPr lang="en-GB" b="0" i="1" dirty="0" smtClean="0">
                <a:solidFill>
                  <a:srgbClr val="FFFFFF"/>
                </a:solidFill>
              </a:rPr>
              <a:t>Task 3 Achievements </a:t>
            </a:r>
            <a:r>
              <a:rPr lang="en-GB" b="0" i="1" dirty="0">
                <a:solidFill>
                  <a:srgbClr val="FFFFFF"/>
                </a:solidFill>
                <a:latin typeface="Calibri" panose="020F0502020204030204" pitchFamily="34" charset="0"/>
                <a:cs typeface="Calibri" panose="020F0502020204030204" pitchFamily="34" charset="0"/>
              </a:rPr>
              <a:t>– </a:t>
            </a:r>
            <a:r>
              <a:rPr lang="en-GB" b="0" i="1" dirty="0" smtClean="0">
                <a:solidFill>
                  <a:srgbClr val="FFFFFF"/>
                </a:solidFill>
              </a:rPr>
              <a:t>STORK2.0 Interoperability</a:t>
            </a:r>
            <a:endParaRPr lang="en-GB" b="0" i="1" dirty="0">
              <a:solidFill>
                <a:srgbClr val="FFFFFF"/>
              </a:solidFill>
            </a:endParaRPr>
          </a:p>
        </p:txBody>
      </p:sp>
      <p:pic>
        <p:nvPicPr>
          <p:cNvPr id="5" name="Content Placeholder 3" descr="Hintergrund_Netzwerk_Topologie.png"/>
          <p:cNvPicPr>
            <a:picLocks noChangeAspect="1"/>
          </p:cNvPicPr>
          <p:nvPr/>
        </p:nvPicPr>
        <p:blipFill>
          <a:blip r:embed="rId3">
            <a:extLst>
              <a:ext uri="{28A0092B-C50C-407E-A947-70E740481C1C}">
                <a14:useLocalDpi xmlns:a14="http://schemas.microsoft.com/office/drawing/2010/main" val="0"/>
              </a:ext>
            </a:extLst>
          </a:blip>
          <a:srcRect l="-18187" r="-18187"/>
          <a:stretch>
            <a:fillRect/>
          </a:stretch>
        </p:blipFill>
        <p:spPr>
          <a:xfrm>
            <a:off x="-2227610" y="1258647"/>
            <a:ext cx="16634208" cy="5278076"/>
          </a:xfrm>
          <a:prstGeom prst="rect">
            <a:avLst/>
          </a:prstGeom>
        </p:spPr>
      </p:pic>
      <p:sp>
        <p:nvSpPr>
          <p:cNvPr id="6" name="Rectangle 5"/>
          <p:cNvSpPr/>
          <p:nvPr/>
        </p:nvSpPr>
        <p:spPr>
          <a:xfrm>
            <a:off x="262650" y="4121949"/>
            <a:ext cx="5559811" cy="2031325"/>
          </a:xfrm>
          <a:prstGeom prst="rect">
            <a:avLst/>
          </a:prstGeom>
          <a:solidFill>
            <a:schemeClr val="accent1">
              <a:alpha val="75000"/>
            </a:schemeClr>
          </a:solidFill>
        </p:spPr>
        <p:txBody>
          <a:bodyPr wrap="square">
            <a:spAutoFit/>
          </a:bodyPr>
          <a:lstStyle/>
          <a:p>
            <a:r>
              <a:rPr lang="en-US" b="1" dirty="0">
                <a:solidFill>
                  <a:schemeClr val="bg1"/>
                </a:solidFill>
              </a:rPr>
              <a:t>Goals</a:t>
            </a:r>
            <a:r>
              <a:rPr lang="en-US" dirty="0">
                <a:solidFill>
                  <a:schemeClr val="bg1"/>
                </a:solidFill>
              </a:rPr>
              <a:t> </a:t>
            </a:r>
          </a:p>
          <a:p>
            <a:pPr marL="285750" indent="-285750">
              <a:buFont typeface="Arial"/>
              <a:buChar char="•"/>
            </a:pPr>
            <a:r>
              <a:rPr lang="en-US" dirty="0">
                <a:solidFill>
                  <a:schemeClr val="bg1"/>
                </a:solidFill>
              </a:rPr>
              <a:t>Investigate interoperation scenarios between eduGAIN and STORK </a:t>
            </a:r>
          </a:p>
          <a:p>
            <a:pPr marL="285750" indent="-285750">
              <a:buFont typeface="Arial"/>
              <a:buChar char="•"/>
            </a:pPr>
            <a:r>
              <a:rPr lang="en-US" dirty="0">
                <a:solidFill>
                  <a:schemeClr val="bg1"/>
                </a:solidFill>
              </a:rPr>
              <a:t>Implementation of a limited pilot</a:t>
            </a:r>
          </a:p>
          <a:p>
            <a:pPr marL="742950" lvl="1" indent="-285750">
              <a:buFont typeface="Arial"/>
              <a:buChar char="•"/>
            </a:pPr>
            <a:r>
              <a:rPr lang="en-GB" dirty="0" smtClean="0">
                <a:solidFill>
                  <a:schemeClr val="bg1"/>
                </a:solidFill>
              </a:rPr>
              <a:t>GRNET </a:t>
            </a:r>
            <a:r>
              <a:rPr lang="en-GB" dirty="0">
                <a:solidFill>
                  <a:schemeClr val="bg1"/>
                </a:solidFill>
              </a:rPr>
              <a:t>(GN3Plus), University of Murcia (GN3Plus, STORK), Hellenic Ministry of Administrative Reform and e-Governance (STORK)</a:t>
            </a:r>
          </a:p>
        </p:txBody>
      </p:sp>
      <p:sp>
        <p:nvSpPr>
          <p:cNvPr id="7" name="Rectangle 6"/>
          <p:cNvSpPr/>
          <p:nvPr/>
        </p:nvSpPr>
        <p:spPr>
          <a:xfrm>
            <a:off x="6378424" y="4126704"/>
            <a:ext cx="5540037" cy="2031325"/>
          </a:xfrm>
          <a:prstGeom prst="rect">
            <a:avLst/>
          </a:prstGeom>
          <a:solidFill>
            <a:schemeClr val="accent1">
              <a:alpha val="75000"/>
            </a:schemeClr>
          </a:solidFill>
        </p:spPr>
        <p:txBody>
          <a:bodyPr wrap="square">
            <a:spAutoFit/>
          </a:bodyPr>
          <a:lstStyle/>
          <a:p>
            <a:r>
              <a:rPr lang="en-US" b="1" dirty="0" smtClean="0">
                <a:solidFill>
                  <a:schemeClr val="bg1"/>
                </a:solidFill>
              </a:rPr>
              <a:t>Development</a:t>
            </a:r>
          </a:p>
          <a:p>
            <a:pPr marL="285750" indent="-285750">
              <a:buFont typeface="Arial"/>
              <a:buChar char="•"/>
            </a:pPr>
            <a:r>
              <a:rPr lang="en-US" dirty="0" smtClean="0">
                <a:solidFill>
                  <a:schemeClr val="bg1"/>
                </a:solidFill>
              </a:rPr>
              <a:t>Bridging </a:t>
            </a:r>
            <a:r>
              <a:rPr lang="en-US" dirty="0">
                <a:solidFill>
                  <a:schemeClr val="bg1"/>
                </a:solidFill>
              </a:rPr>
              <a:t>element (</a:t>
            </a:r>
            <a:r>
              <a:rPr lang="en-US" dirty="0" smtClean="0">
                <a:solidFill>
                  <a:schemeClr val="bg1"/>
                </a:solidFill>
              </a:rPr>
              <a:t>eduPEPS</a:t>
            </a:r>
            <a:r>
              <a:rPr lang="en-US" dirty="0">
                <a:solidFill>
                  <a:schemeClr val="bg1"/>
                </a:solidFill>
              </a:rPr>
              <a:t>)</a:t>
            </a:r>
            <a:endParaRPr lang="en-US" sz="2600" dirty="0">
              <a:solidFill>
                <a:schemeClr val="bg1"/>
              </a:solidFill>
            </a:endParaRPr>
          </a:p>
          <a:p>
            <a:pPr marL="742950" lvl="1" indent="-285750">
              <a:buFont typeface="Arial"/>
              <a:buChar char="•"/>
            </a:pPr>
            <a:r>
              <a:rPr lang="en-US" dirty="0">
                <a:solidFill>
                  <a:schemeClr val="bg1"/>
                </a:solidFill>
              </a:rPr>
              <a:t>SAML2Int to SAML-STORK and vice </a:t>
            </a:r>
            <a:r>
              <a:rPr lang="en-US" dirty="0" smtClean="0">
                <a:solidFill>
                  <a:schemeClr val="bg1"/>
                </a:solidFill>
              </a:rPr>
              <a:t>versa</a:t>
            </a:r>
            <a:endParaRPr lang="en-US" dirty="0">
              <a:solidFill>
                <a:schemeClr val="bg1"/>
              </a:solidFill>
            </a:endParaRPr>
          </a:p>
          <a:p>
            <a:pPr marL="742950" lvl="1" indent="-285750">
              <a:buFont typeface="Arial"/>
              <a:buChar char="•"/>
            </a:pPr>
            <a:r>
              <a:rPr lang="en-US" dirty="0">
                <a:solidFill>
                  <a:schemeClr val="bg1"/>
                </a:solidFill>
              </a:rPr>
              <a:t>Attribute mapping</a:t>
            </a:r>
          </a:p>
          <a:p>
            <a:pPr marL="285750" indent="-285750">
              <a:buFont typeface="Arial"/>
              <a:buChar char="•"/>
            </a:pPr>
            <a:r>
              <a:rPr lang="en-US" dirty="0">
                <a:solidFill>
                  <a:schemeClr val="bg1"/>
                </a:solidFill>
              </a:rPr>
              <a:t>Two scenarios:</a:t>
            </a:r>
          </a:p>
          <a:p>
            <a:pPr marL="971550" lvl="1" indent="-514350">
              <a:buFont typeface="Arial"/>
              <a:buChar char="•"/>
            </a:pPr>
            <a:r>
              <a:rPr lang="en-US" dirty="0">
                <a:solidFill>
                  <a:schemeClr val="bg1"/>
                </a:solidFill>
              </a:rPr>
              <a:t>STORK user visiting an eduGAIN SP</a:t>
            </a:r>
          </a:p>
          <a:p>
            <a:pPr marL="971550" lvl="1" indent="-514350">
              <a:buFont typeface="Arial"/>
              <a:buChar char="•"/>
            </a:pPr>
            <a:r>
              <a:rPr lang="en-US" dirty="0">
                <a:solidFill>
                  <a:schemeClr val="bg1"/>
                </a:solidFill>
              </a:rPr>
              <a:t>An “eduGAIN” user visiting a STORK service</a:t>
            </a:r>
          </a:p>
        </p:txBody>
      </p:sp>
    </p:spTree>
    <p:extLst>
      <p:ext uri="{BB962C8B-B14F-4D97-AF65-F5344CB8AC3E}">
        <p14:creationId xmlns:p14="http://schemas.microsoft.com/office/powerpoint/2010/main" val="2564539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561006" y="4402801"/>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Slide Number Placeholder 1"/>
          <p:cNvSpPr>
            <a:spLocks noGrp="1"/>
          </p:cNvSpPr>
          <p:nvPr>
            <p:ph type="sldNum" sz="quarter" idx="12"/>
          </p:nvPr>
        </p:nvSpPr>
        <p:spPr/>
        <p:txBody>
          <a:bodyPr/>
          <a:lstStyle/>
          <a:p>
            <a:fld id="{99DB5B91-B4E4-4EE4-BE5C-3E09032CE5EC}" type="slidenum">
              <a:rPr lang="en-GB" smtClean="0"/>
              <a:t>22</a:t>
            </a:fld>
            <a:endParaRPr lang="en-GB" dirty="0"/>
          </a:p>
        </p:txBody>
      </p:sp>
      <p:sp>
        <p:nvSpPr>
          <p:cNvPr id="4" name="Title 3"/>
          <p:cNvSpPr>
            <a:spLocks noGrp="1"/>
          </p:cNvSpPr>
          <p:nvPr>
            <p:ph type="title"/>
          </p:nvPr>
        </p:nvSpPr>
        <p:spPr/>
        <p:txBody>
          <a:bodyPr/>
          <a:lstStyle/>
          <a:p>
            <a:r>
              <a:rPr lang="en-GB" dirty="0" smtClean="0"/>
              <a:t>Federation as a Service</a:t>
            </a:r>
            <a:r>
              <a:rPr lang="en-GB" dirty="0"/>
              <a:t/>
            </a:r>
            <a:br>
              <a:rPr lang="en-GB" dirty="0"/>
            </a:br>
            <a:r>
              <a:rPr lang="en-GB" b="0" i="1" dirty="0">
                <a:solidFill>
                  <a:srgbClr val="FFFFFF"/>
                </a:solidFill>
              </a:rPr>
              <a:t>Task </a:t>
            </a:r>
            <a:r>
              <a:rPr lang="en-GB" b="0" i="1" dirty="0" smtClean="0">
                <a:solidFill>
                  <a:srgbClr val="FFFFFF"/>
                </a:solidFill>
              </a:rPr>
              <a:t>4 </a:t>
            </a:r>
            <a:r>
              <a:rPr lang="en-GB" b="0" i="1" dirty="0">
                <a:solidFill>
                  <a:schemeClr val="bg1"/>
                </a:solidFill>
              </a:rPr>
              <a:t>Objectives</a:t>
            </a:r>
            <a:endParaRPr lang="en-GB" dirty="0"/>
          </a:p>
        </p:txBody>
      </p:sp>
      <p:sp>
        <p:nvSpPr>
          <p:cNvPr id="6" name="Rectangle 5"/>
          <p:cNvSpPr/>
          <p:nvPr/>
        </p:nvSpPr>
        <p:spPr>
          <a:xfrm>
            <a:off x="554656" y="1818351"/>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p:cNvSpPr txBox="1"/>
          <p:nvPr/>
        </p:nvSpPr>
        <p:spPr>
          <a:xfrm>
            <a:off x="1365103" y="1818351"/>
            <a:ext cx="9708636" cy="707886"/>
          </a:xfrm>
          <a:prstGeom prst="rect">
            <a:avLst/>
          </a:prstGeom>
          <a:solidFill>
            <a:schemeClr val="accent1">
              <a:lumMod val="60000"/>
              <a:lumOff val="40000"/>
            </a:schemeClr>
          </a:solidFill>
        </p:spPr>
        <p:txBody>
          <a:bodyPr wrap="square" rtlCol="0">
            <a:spAutoFit/>
          </a:bodyPr>
          <a:lstStyle/>
          <a:p>
            <a:r>
              <a:rPr lang="en-GB" sz="2000" dirty="0" smtClean="0">
                <a:solidFill>
                  <a:srgbClr val="004359"/>
                </a:solidFill>
              </a:rPr>
              <a:t>To </a:t>
            </a:r>
            <a:r>
              <a:rPr lang="en-US" sz="2000" dirty="0" smtClean="0">
                <a:solidFill>
                  <a:srgbClr val="004359"/>
                </a:solidFill>
              </a:rPr>
              <a:t>lower </a:t>
            </a:r>
            <a:r>
              <a:rPr lang="en-US" sz="2000" dirty="0">
                <a:solidFill>
                  <a:srgbClr val="004359"/>
                </a:solidFill>
              </a:rPr>
              <a:t>the technol</a:t>
            </a:r>
            <a:r>
              <a:rPr lang="x-none" sz="2000" dirty="0">
                <a:solidFill>
                  <a:srgbClr val="004359"/>
                </a:solidFill>
              </a:rPr>
              <a:t>o</a:t>
            </a:r>
            <a:r>
              <a:rPr lang="en-US" sz="2000" dirty="0">
                <a:solidFill>
                  <a:srgbClr val="004359"/>
                </a:solidFill>
              </a:rPr>
              <a:t>gy barrier for deployment of Identity federation for NRENs and other </a:t>
            </a:r>
            <a:r>
              <a:rPr lang="en-US" sz="2000" dirty="0" smtClean="0">
                <a:solidFill>
                  <a:srgbClr val="004359"/>
                </a:solidFill>
              </a:rPr>
              <a:t>groups</a:t>
            </a:r>
            <a:endParaRPr lang="en-US" sz="2000" dirty="0">
              <a:solidFill>
                <a:srgbClr val="004359"/>
              </a:solidFill>
            </a:endParaRPr>
          </a:p>
        </p:txBody>
      </p:sp>
      <p:sp>
        <p:nvSpPr>
          <p:cNvPr id="8" name="TextBox 7"/>
          <p:cNvSpPr txBox="1"/>
          <p:nvPr/>
        </p:nvSpPr>
        <p:spPr>
          <a:xfrm>
            <a:off x="554656" y="1710047"/>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9" name="Rectangle 8"/>
          <p:cNvSpPr/>
          <p:nvPr/>
        </p:nvSpPr>
        <p:spPr>
          <a:xfrm>
            <a:off x="554656" y="2701934"/>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p:cNvSpPr txBox="1"/>
          <p:nvPr/>
        </p:nvSpPr>
        <p:spPr>
          <a:xfrm>
            <a:off x="1365103" y="2701934"/>
            <a:ext cx="9708636" cy="707886"/>
          </a:xfrm>
          <a:prstGeom prst="rect">
            <a:avLst/>
          </a:prstGeom>
          <a:solidFill>
            <a:schemeClr val="accent1">
              <a:lumMod val="60000"/>
              <a:lumOff val="40000"/>
            </a:schemeClr>
          </a:solidFill>
        </p:spPr>
        <p:txBody>
          <a:bodyPr wrap="square" rtlCol="0">
            <a:spAutoFit/>
          </a:bodyPr>
          <a:lstStyle/>
          <a:p>
            <a:pPr>
              <a:defRPr/>
            </a:pPr>
            <a:r>
              <a:rPr lang="en-GB" sz="2000" dirty="0" smtClean="0">
                <a:solidFill>
                  <a:srgbClr val="004359"/>
                </a:solidFill>
              </a:rPr>
              <a:t>To </a:t>
            </a:r>
            <a:r>
              <a:rPr lang="en-US" sz="2000" dirty="0" smtClean="0">
                <a:solidFill>
                  <a:srgbClr val="004359"/>
                </a:solidFill>
              </a:rPr>
              <a:t>provide </a:t>
            </a:r>
            <a:r>
              <a:rPr lang="en-US" sz="2000" dirty="0">
                <a:solidFill>
                  <a:srgbClr val="004359"/>
                </a:solidFill>
              </a:rPr>
              <a:t>the tools to </a:t>
            </a:r>
            <a:r>
              <a:rPr lang="en-US" sz="2000" dirty="0" smtClean="0">
                <a:solidFill>
                  <a:srgbClr val="004359"/>
                </a:solidFill>
              </a:rPr>
              <a:t>efficiently </a:t>
            </a:r>
            <a:r>
              <a:rPr lang="en-US" sz="2000" dirty="0">
                <a:solidFill>
                  <a:srgbClr val="004359"/>
                </a:solidFill>
              </a:rPr>
              <a:t>manage Identity federation and connect to eduGAIN</a:t>
            </a:r>
          </a:p>
          <a:p>
            <a:pPr>
              <a:defRPr/>
            </a:pPr>
            <a:endParaRPr lang="en-GB" sz="2000" dirty="0">
              <a:solidFill>
                <a:srgbClr val="004359"/>
              </a:solidFill>
            </a:endParaRPr>
          </a:p>
        </p:txBody>
      </p:sp>
      <p:sp>
        <p:nvSpPr>
          <p:cNvPr id="11" name="TextBox 10"/>
          <p:cNvSpPr txBox="1"/>
          <p:nvPr/>
        </p:nvSpPr>
        <p:spPr>
          <a:xfrm>
            <a:off x="554656" y="2593630"/>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12" name="Rectangle 11"/>
          <p:cNvSpPr/>
          <p:nvPr/>
        </p:nvSpPr>
        <p:spPr>
          <a:xfrm>
            <a:off x="554656" y="3550271"/>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p:cNvSpPr txBox="1"/>
          <p:nvPr/>
        </p:nvSpPr>
        <p:spPr>
          <a:xfrm>
            <a:off x="1365103" y="3550271"/>
            <a:ext cx="9708636" cy="707886"/>
          </a:xfrm>
          <a:prstGeom prst="rect">
            <a:avLst/>
          </a:prstGeom>
          <a:solidFill>
            <a:schemeClr val="accent1">
              <a:lumMod val="60000"/>
              <a:lumOff val="40000"/>
            </a:schemeClr>
          </a:solidFill>
        </p:spPr>
        <p:txBody>
          <a:bodyPr wrap="square" rtlCol="0">
            <a:spAutoFit/>
          </a:bodyPr>
          <a:lstStyle/>
          <a:p>
            <a:pPr>
              <a:defRPr/>
            </a:pPr>
            <a:r>
              <a:rPr lang="en-GB" sz="2000" dirty="0" smtClean="0">
                <a:solidFill>
                  <a:srgbClr val="004359"/>
                </a:solidFill>
              </a:rPr>
              <a:t>To operate the FaaS pilot</a:t>
            </a:r>
          </a:p>
          <a:p>
            <a:pPr>
              <a:defRPr/>
            </a:pPr>
            <a:endParaRPr lang="en-GB" sz="2000" dirty="0">
              <a:solidFill>
                <a:srgbClr val="004359"/>
              </a:solidFill>
            </a:endParaRPr>
          </a:p>
        </p:txBody>
      </p:sp>
      <p:sp>
        <p:nvSpPr>
          <p:cNvPr id="14" name="TextBox 13"/>
          <p:cNvSpPr txBox="1"/>
          <p:nvPr/>
        </p:nvSpPr>
        <p:spPr>
          <a:xfrm>
            <a:off x="554656" y="3441967"/>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16" name="TextBox 15"/>
          <p:cNvSpPr txBox="1"/>
          <p:nvPr/>
        </p:nvSpPr>
        <p:spPr>
          <a:xfrm>
            <a:off x="1365103" y="4400425"/>
            <a:ext cx="9708636" cy="707886"/>
          </a:xfrm>
          <a:prstGeom prst="rect">
            <a:avLst/>
          </a:prstGeom>
          <a:solidFill>
            <a:schemeClr val="accent1">
              <a:lumMod val="60000"/>
              <a:lumOff val="40000"/>
            </a:schemeClr>
          </a:solidFill>
        </p:spPr>
        <p:txBody>
          <a:bodyPr wrap="square" rtlCol="0">
            <a:spAutoFit/>
          </a:bodyPr>
          <a:lstStyle/>
          <a:p>
            <a:pPr>
              <a:defRPr/>
            </a:pPr>
            <a:r>
              <a:rPr lang="en-GB" sz="2000" dirty="0">
                <a:solidFill>
                  <a:srgbClr val="004359"/>
                </a:solidFill>
              </a:rPr>
              <a:t>Support eduroam, webSSO/SAML, inc. eduGAIN, and, if  possible, unified SSO </a:t>
            </a:r>
          </a:p>
          <a:p>
            <a:pPr>
              <a:defRPr/>
            </a:pPr>
            <a:endParaRPr lang="en-GB" sz="2000" dirty="0">
              <a:solidFill>
                <a:srgbClr val="004359"/>
              </a:solidFill>
            </a:endParaRPr>
          </a:p>
        </p:txBody>
      </p:sp>
      <p:sp>
        <p:nvSpPr>
          <p:cNvPr id="17" name="TextBox 16"/>
          <p:cNvSpPr txBox="1"/>
          <p:nvPr/>
        </p:nvSpPr>
        <p:spPr>
          <a:xfrm>
            <a:off x="554656" y="4292121"/>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18" name="Rectangle 17"/>
          <p:cNvSpPr/>
          <p:nvPr/>
        </p:nvSpPr>
        <p:spPr>
          <a:xfrm>
            <a:off x="568141" y="5244681"/>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p:cNvSpPr txBox="1"/>
          <p:nvPr/>
        </p:nvSpPr>
        <p:spPr>
          <a:xfrm>
            <a:off x="1378588" y="5244681"/>
            <a:ext cx="9708636" cy="707886"/>
          </a:xfrm>
          <a:prstGeom prst="rect">
            <a:avLst/>
          </a:prstGeom>
          <a:solidFill>
            <a:schemeClr val="accent1">
              <a:lumMod val="60000"/>
              <a:lumOff val="40000"/>
            </a:schemeClr>
          </a:solidFill>
        </p:spPr>
        <p:txBody>
          <a:bodyPr wrap="square" rtlCol="0">
            <a:spAutoFit/>
          </a:bodyPr>
          <a:lstStyle/>
          <a:p>
            <a:r>
              <a:rPr lang="en-GB" sz="2000" dirty="0">
                <a:solidFill>
                  <a:srgbClr val="004359"/>
                </a:solidFill>
              </a:rPr>
              <a:t>Investigate the conditions that would allow providing services to support Collaborative or Virtual </a:t>
            </a:r>
            <a:r>
              <a:rPr lang="en-GB" sz="2000" dirty="0" smtClean="0">
                <a:solidFill>
                  <a:srgbClr val="004359"/>
                </a:solidFill>
              </a:rPr>
              <a:t>Organisations</a:t>
            </a:r>
            <a:endParaRPr lang="en-GB" sz="2000" dirty="0">
              <a:solidFill>
                <a:srgbClr val="004359"/>
              </a:solidFill>
            </a:endParaRPr>
          </a:p>
        </p:txBody>
      </p:sp>
      <p:sp>
        <p:nvSpPr>
          <p:cNvPr id="21" name="TextBox 20"/>
          <p:cNvSpPr txBox="1"/>
          <p:nvPr/>
        </p:nvSpPr>
        <p:spPr>
          <a:xfrm>
            <a:off x="568141" y="5076851"/>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Tree>
    <p:extLst>
      <p:ext uri="{BB962C8B-B14F-4D97-AF65-F5344CB8AC3E}">
        <p14:creationId xmlns:p14="http://schemas.microsoft.com/office/powerpoint/2010/main" val="26519087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4" descr="Hintergrund_AAI_services_trans.png"/>
          <p:cNvPicPr>
            <a:picLocks noChangeAspect="1"/>
          </p:cNvPicPr>
          <p:nvPr/>
        </p:nvPicPr>
        <p:blipFill>
          <a:blip r:embed="rId3" cstate="print">
            <a:extLst>
              <a:ext uri="{28A0092B-C50C-407E-A947-70E740481C1C}">
                <a14:useLocalDpi xmlns:a14="http://schemas.microsoft.com/office/drawing/2010/main" val="0"/>
              </a:ext>
            </a:extLst>
          </a:blip>
          <a:srcRect l="-40624" r="-40624"/>
          <a:stretch>
            <a:fillRect/>
          </a:stretch>
        </p:blipFill>
        <p:spPr>
          <a:xfrm>
            <a:off x="3741650" y="2106960"/>
            <a:ext cx="10515600" cy="4351338"/>
          </a:xfrm>
          <a:prstGeom prst="rect">
            <a:avLst/>
          </a:prstGeom>
        </p:spPr>
      </p:pic>
      <p:sp>
        <p:nvSpPr>
          <p:cNvPr id="6" name="Content Placeholder 5"/>
          <p:cNvSpPr>
            <a:spLocks noGrp="1"/>
          </p:cNvSpPr>
          <p:nvPr>
            <p:ph idx="1"/>
          </p:nvPr>
        </p:nvSpPr>
        <p:spPr>
          <a:xfrm>
            <a:off x="452248" y="1515026"/>
            <a:ext cx="10515600" cy="4351338"/>
          </a:xfrm>
        </p:spPr>
        <p:txBody>
          <a:bodyPr>
            <a:normAutofit fontScale="92500"/>
          </a:bodyPr>
          <a:lstStyle/>
          <a:p>
            <a:r>
              <a:rPr lang="en-US" dirty="0"/>
              <a:t>FaaS entered Pilot in May </a:t>
            </a:r>
            <a:r>
              <a:rPr lang="en-US" dirty="0" smtClean="0"/>
              <a:t>2014,  12 pilot users over reporting period</a:t>
            </a:r>
          </a:p>
          <a:p>
            <a:r>
              <a:rPr lang="en-GB" dirty="0"/>
              <a:t>2</a:t>
            </a:r>
            <a:r>
              <a:rPr lang="en-GB" dirty="0" smtClean="0"/>
              <a:t> </a:t>
            </a:r>
            <a:r>
              <a:rPr lang="en-GB" dirty="0"/>
              <a:t>NRENs </a:t>
            </a:r>
            <a:r>
              <a:rPr lang="en-GB" dirty="0" smtClean="0"/>
              <a:t>already committed </a:t>
            </a:r>
            <a:r>
              <a:rPr lang="en-GB" dirty="0"/>
              <a:t>to move from pilot to production</a:t>
            </a:r>
          </a:p>
          <a:p>
            <a:pPr lvl="1"/>
            <a:r>
              <a:rPr lang="en-GB" dirty="0"/>
              <a:t>New and existing </a:t>
            </a:r>
            <a:r>
              <a:rPr lang="en-GB" dirty="0" smtClean="0"/>
              <a:t>federations</a:t>
            </a:r>
            <a:endParaRPr lang="en-US" dirty="0" smtClean="0"/>
          </a:p>
          <a:p>
            <a:r>
              <a:rPr lang="en-US" dirty="0" smtClean="0"/>
              <a:t>Each </a:t>
            </a:r>
            <a:r>
              <a:rPr lang="en-US" dirty="0"/>
              <a:t>FaaS customer gets its own FaaS instance with hosted tools: </a:t>
            </a:r>
          </a:p>
          <a:p>
            <a:pPr lvl="1"/>
            <a:r>
              <a:rPr lang="en-US" dirty="0"/>
              <a:t>Resource Registry – web application </a:t>
            </a:r>
            <a:r>
              <a:rPr lang="x-none" dirty="0"/>
              <a:t>for </a:t>
            </a:r>
            <a:r>
              <a:rPr lang="en-US" dirty="0"/>
              <a:t>register</a:t>
            </a:r>
            <a:r>
              <a:rPr lang="x-none" dirty="0"/>
              <a:t>ing</a:t>
            </a:r>
            <a:r>
              <a:rPr lang="en-US" dirty="0"/>
              <a:t> IdPs and SPs and their metadata</a:t>
            </a:r>
          </a:p>
          <a:p>
            <a:pPr lvl="1"/>
            <a:r>
              <a:rPr lang="en-US" dirty="0"/>
              <a:t>Metadata Aggregation </a:t>
            </a:r>
          </a:p>
          <a:p>
            <a:pPr lvl="1"/>
            <a:r>
              <a:rPr lang="en-US" dirty="0"/>
              <a:t>Metadata signing using HSM</a:t>
            </a:r>
            <a:r>
              <a:rPr lang="x-none" dirty="0"/>
              <a:t> (Hardware Security Module)</a:t>
            </a:r>
            <a:endParaRPr lang="en-US" dirty="0"/>
          </a:p>
          <a:p>
            <a:pPr lvl="1"/>
            <a:r>
              <a:rPr lang="en-US" dirty="0"/>
              <a:t>Central Backup Discovery service  </a:t>
            </a:r>
          </a:p>
          <a:p>
            <a:r>
              <a:rPr lang="en-GB" dirty="0"/>
              <a:t>2</a:t>
            </a:r>
            <a:r>
              <a:rPr lang="en-GB" dirty="0" smtClean="0"/>
              <a:t> training sessions delivered, 12 NRENs</a:t>
            </a:r>
          </a:p>
          <a:p>
            <a:r>
              <a:rPr lang="en-GB" dirty="0" smtClean="0"/>
              <a:t>Interest from outside Europe in adopting</a:t>
            </a:r>
          </a:p>
          <a:p>
            <a:pPr lvl="1"/>
            <a:r>
              <a:rPr lang="en-GB" dirty="0" smtClean="0"/>
              <a:t>CAREN + WACREN</a:t>
            </a:r>
          </a:p>
        </p:txBody>
      </p:sp>
      <p:sp>
        <p:nvSpPr>
          <p:cNvPr id="3" name="Title 2"/>
          <p:cNvSpPr>
            <a:spLocks noGrp="1"/>
          </p:cNvSpPr>
          <p:nvPr>
            <p:ph type="title"/>
          </p:nvPr>
        </p:nvSpPr>
        <p:spPr/>
        <p:txBody>
          <a:bodyPr/>
          <a:lstStyle/>
          <a:p>
            <a:r>
              <a:rPr lang="en-GB" dirty="0" smtClean="0"/>
              <a:t>Federation as a Service</a:t>
            </a:r>
            <a:br>
              <a:rPr lang="en-GB" dirty="0" smtClean="0"/>
            </a:br>
            <a:r>
              <a:rPr lang="en-GB" b="0" i="1" dirty="0" smtClean="0">
                <a:solidFill>
                  <a:srgbClr val="FFFFFF"/>
                </a:solidFill>
              </a:rPr>
              <a:t>Task 4 Federation as a Service for NRENs Achievements</a:t>
            </a:r>
            <a:endParaRPr lang="en-GB" b="0" i="1" dirty="0">
              <a:solidFill>
                <a:srgbClr val="FFFFFF"/>
              </a:solidFill>
            </a:endParaRPr>
          </a:p>
        </p:txBody>
      </p:sp>
      <p:sp>
        <p:nvSpPr>
          <p:cNvPr id="4" name="Slide Number Placeholder 3"/>
          <p:cNvSpPr>
            <a:spLocks noGrp="1"/>
          </p:cNvSpPr>
          <p:nvPr>
            <p:ph type="sldNum" sz="quarter" idx="12"/>
          </p:nvPr>
        </p:nvSpPr>
        <p:spPr/>
        <p:txBody>
          <a:bodyPr/>
          <a:lstStyle/>
          <a:p>
            <a:fld id="{99DB5B91-B4E4-4EE4-BE5C-3E09032CE5EC}" type="slidenum">
              <a:rPr lang="en-GB" smtClean="0"/>
              <a:t>23</a:t>
            </a:fld>
            <a:endParaRPr lang="en-GB" dirty="0"/>
          </a:p>
        </p:txBody>
      </p:sp>
    </p:spTree>
    <p:extLst>
      <p:ext uri="{BB962C8B-B14F-4D97-AF65-F5344CB8AC3E}">
        <p14:creationId xmlns:p14="http://schemas.microsoft.com/office/powerpoint/2010/main" val="16280950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24</a:t>
            </a:fld>
            <a:endParaRPr lang="en-GB" dirty="0"/>
          </a:p>
        </p:txBody>
      </p:sp>
      <p:pic>
        <p:nvPicPr>
          <p:cNvPr id="5" name="Content Placeholder 4" descr="faas-training1.jpg"/>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4556"/>
          <a:stretch/>
        </p:blipFill>
        <p:spPr>
          <a:xfrm>
            <a:off x="228599" y="1473941"/>
            <a:ext cx="5680598" cy="4444172"/>
          </a:xfrm>
        </p:spPr>
      </p:pic>
      <p:sp>
        <p:nvSpPr>
          <p:cNvPr id="3" name="Title 2"/>
          <p:cNvSpPr>
            <a:spLocks noGrp="1"/>
          </p:cNvSpPr>
          <p:nvPr>
            <p:ph type="title"/>
          </p:nvPr>
        </p:nvSpPr>
        <p:spPr/>
        <p:txBody>
          <a:bodyPr/>
          <a:lstStyle/>
          <a:p>
            <a:r>
              <a:rPr lang="en-GB" dirty="0"/>
              <a:t>Federation as a Service</a:t>
            </a:r>
            <a:br>
              <a:rPr lang="en-GB" dirty="0"/>
            </a:br>
            <a:r>
              <a:rPr lang="en-GB" b="0" i="1" dirty="0">
                <a:solidFill>
                  <a:srgbClr val="FFFFFF"/>
                </a:solidFill>
              </a:rPr>
              <a:t>Task 4 Federation as a Service for NRENs Achievements</a:t>
            </a:r>
            <a:endParaRPr lang="en-GB" dirty="0"/>
          </a:p>
        </p:txBody>
      </p:sp>
      <p:pic>
        <p:nvPicPr>
          <p:cNvPr id="6" name="Picture 5" descr="faastraning2.jpg"/>
          <p:cNvPicPr>
            <a:picLocks noChangeAspect="1"/>
          </p:cNvPicPr>
          <p:nvPr/>
        </p:nvPicPr>
        <p:blipFill rotWithShape="1">
          <a:blip r:embed="rId3" cstate="print">
            <a:extLst>
              <a:ext uri="{28A0092B-C50C-407E-A947-70E740481C1C}">
                <a14:useLocalDpi xmlns:a14="http://schemas.microsoft.com/office/drawing/2010/main" val="0"/>
              </a:ext>
            </a:extLst>
          </a:blip>
          <a:srcRect r="1406"/>
          <a:stretch/>
        </p:blipFill>
        <p:spPr>
          <a:xfrm>
            <a:off x="6100743" y="1462512"/>
            <a:ext cx="5896524" cy="4467031"/>
          </a:xfrm>
          <a:prstGeom prst="rect">
            <a:avLst/>
          </a:prstGeom>
        </p:spPr>
      </p:pic>
    </p:spTree>
    <p:extLst>
      <p:ext uri="{BB962C8B-B14F-4D97-AF65-F5344CB8AC3E}">
        <p14:creationId xmlns:p14="http://schemas.microsoft.com/office/powerpoint/2010/main" val="7223097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25</a:t>
            </a:fld>
            <a:endParaRPr lang="en-GB" dirty="0"/>
          </a:p>
        </p:txBody>
      </p:sp>
      <p:sp>
        <p:nvSpPr>
          <p:cNvPr id="5" name="Content Placeholder 4"/>
          <p:cNvSpPr>
            <a:spLocks noGrp="1"/>
          </p:cNvSpPr>
          <p:nvPr>
            <p:ph idx="1"/>
          </p:nvPr>
        </p:nvSpPr>
        <p:spPr/>
        <p:txBody>
          <a:bodyPr/>
          <a:lstStyle/>
          <a:p>
            <a:r>
              <a:rPr lang="en-GB" dirty="0" smtClean="0"/>
              <a:t>Market analysis </a:t>
            </a:r>
            <a:r>
              <a:rPr lang="en-GB" dirty="0"/>
              <a:t>c</a:t>
            </a:r>
            <a:r>
              <a:rPr lang="en-GB" dirty="0" smtClean="0"/>
              <a:t>ommenced</a:t>
            </a:r>
          </a:p>
          <a:p>
            <a:pPr lvl="1"/>
            <a:r>
              <a:rPr lang="en-GB" dirty="0" smtClean="0"/>
              <a:t>User requirements</a:t>
            </a:r>
          </a:p>
          <a:p>
            <a:pPr lvl="2"/>
            <a:r>
              <a:rPr lang="en-US" dirty="0"/>
              <a:t>Gather requirements and priorities with/from communities</a:t>
            </a:r>
          </a:p>
          <a:p>
            <a:pPr lvl="2"/>
            <a:r>
              <a:rPr lang="en-US" dirty="0"/>
              <a:t>Look at existing tools and </a:t>
            </a:r>
            <a:r>
              <a:rPr lang="en-US" dirty="0" smtClean="0"/>
              <a:t>technologies vs. requirements</a:t>
            </a:r>
          </a:p>
          <a:p>
            <a:pPr marL="914400" lvl="2" indent="0">
              <a:buNone/>
            </a:pPr>
            <a:endParaRPr lang="en-US" dirty="0"/>
          </a:p>
          <a:p>
            <a:pPr lvl="1"/>
            <a:r>
              <a:rPr lang="en-US" dirty="0"/>
              <a:t>Operations and m</a:t>
            </a:r>
            <a:r>
              <a:rPr lang="en-US" dirty="0" smtClean="0"/>
              <a:t>arket</a:t>
            </a:r>
            <a:endParaRPr lang="en-US" dirty="0"/>
          </a:p>
          <a:p>
            <a:pPr lvl="2"/>
            <a:r>
              <a:rPr lang="en-US" dirty="0"/>
              <a:t>Look </a:t>
            </a:r>
            <a:r>
              <a:rPr lang="en-US" dirty="0" smtClean="0"/>
              <a:t>into potential </a:t>
            </a:r>
            <a:r>
              <a:rPr lang="en-US" dirty="0"/>
              <a:t>delivery </a:t>
            </a:r>
            <a:r>
              <a:rPr lang="en-US" dirty="0" smtClean="0"/>
              <a:t>models</a:t>
            </a:r>
            <a:endParaRPr lang="en-US" dirty="0"/>
          </a:p>
          <a:p>
            <a:pPr lvl="2"/>
            <a:r>
              <a:rPr lang="en-US" dirty="0" smtClean="0"/>
              <a:t>Gather data for cost benefit analysis &amp; sustainability</a:t>
            </a:r>
          </a:p>
          <a:p>
            <a:pPr marL="914400" lvl="2" indent="0">
              <a:buNone/>
            </a:pPr>
            <a:endParaRPr lang="en-US" dirty="0" smtClean="0"/>
          </a:p>
          <a:p>
            <a:r>
              <a:rPr lang="en-US" dirty="0" smtClean="0"/>
              <a:t>Work closely with Enabling Users (T5) Team</a:t>
            </a:r>
            <a:endParaRPr lang="en-US" dirty="0"/>
          </a:p>
          <a:p>
            <a:pPr marL="433388" lvl="1" indent="0">
              <a:buNone/>
            </a:pPr>
            <a:endParaRPr lang="en-US" dirty="0"/>
          </a:p>
        </p:txBody>
      </p:sp>
      <p:sp>
        <p:nvSpPr>
          <p:cNvPr id="3" name="Title 2"/>
          <p:cNvSpPr>
            <a:spLocks noGrp="1"/>
          </p:cNvSpPr>
          <p:nvPr>
            <p:ph type="title"/>
          </p:nvPr>
        </p:nvSpPr>
        <p:spPr/>
        <p:txBody>
          <a:bodyPr/>
          <a:lstStyle/>
          <a:p>
            <a:r>
              <a:rPr lang="en-GB" dirty="0" smtClean="0"/>
              <a:t>Federation as a Service</a:t>
            </a:r>
            <a:br>
              <a:rPr lang="en-GB" dirty="0" smtClean="0"/>
            </a:br>
            <a:r>
              <a:rPr lang="en-GB" b="0" i="1" dirty="0" smtClean="0">
                <a:solidFill>
                  <a:srgbClr val="FFFFFF"/>
                </a:solidFill>
              </a:rPr>
              <a:t>Task 4 Federation as a Service for Virtual Organisations</a:t>
            </a:r>
            <a:endParaRPr lang="en-GB" b="0" i="1" dirty="0">
              <a:solidFill>
                <a:srgbClr val="FFFFFF"/>
              </a:solidFill>
            </a:endParaRPr>
          </a:p>
        </p:txBody>
      </p:sp>
      <p:pic>
        <p:nvPicPr>
          <p:cNvPr id="2" name="Picture 1" descr="Icon_switchonaut_frage_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4184" y="1448490"/>
            <a:ext cx="3339072" cy="5115826"/>
          </a:xfrm>
          <a:prstGeom prst="rect">
            <a:avLst/>
          </a:prstGeom>
        </p:spPr>
      </p:pic>
    </p:spTree>
    <p:extLst>
      <p:ext uri="{BB962C8B-B14F-4D97-AF65-F5344CB8AC3E}">
        <p14:creationId xmlns:p14="http://schemas.microsoft.com/office/powerpoint/2010/main" val="19475366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Slide Number Placeholder 46"/>
          <p:cNvSpPr>
            <a:spLocks noGrp="1"/>
          </p:cNvSpPr>
          <p:nvPr>
            <p:ph type="sldNum" sz="quarter" idx="12"/>
          </p:nvPr>
        </p:nvSpPr>
        <p:spPr/>
        <p:txBody>
          <a:bodyPr/>
          <a:lstStyle/>
          <a:p>
            <a:fld id="{99DB5B91-B4E4-4EE4-BE5C-3E09032CE5EC}" type="slidenum">
              <a:rPr lang="en-GB" smtClean="0"/>
              <a:t>26</a:t>
            </a:fld>
            <a:endParaRPr lang="en-GB" dirty="0"/>
          </a:p>
        </p:txBody>
      </p:sp>
      <p:sp>
        <p:nvSpPr>
          <p:cNvPr id="3" name="Title 2"/>
          <p:cNvSpPr>
            <a:spLocks noGrp="1"/>
          </p:cNvSpPr>
          <p:nvPr>
            <p:ph type="title"/>
          </p:nvPr>
        </p:nvSpPr>
        <p:spPr/>
        <p:txBody>
          <a:bodyPr/>
          <a:lstStyle/>
          <a:p>
            <a:r>
              <a:rPr lang="en-GB" dirty="0" smtClean="0"/>
              <a:t>Enabling Users</a:t>
            </a:r>
            <a:br>
              <a:rPr lang="en-GB" dirty="0" smtClean="0"/>
            </a:br>
            <a:r>
              <a:rPr lang="en-GB" b="0" i="1" dirty="0" smtClean="0">
                <a:solidFill>
                  <a:srgbClr val="FFFFFF"/>
                </a:solidFill>
              </a:rPr>
              <a:t>Task 5 Objectives</a:t>
            </a:r>
            <a:endParaRPr lang="en-GB" b="0" i="1" dirty="0">
              <a:solidFill>
                <a:srgbClr val="FFFFFF"/>
              </a:solidFill>
            </a:endParaRPr>
          </a:p>
        </p:txBody>
      </p:sp>
      <p:sp>
        <p:nvSpPr>
          <p:cNvPr id="16" name="Rectangle 15"/>
          <p:cNvSpPr/>
          <p:nvPr/>
        </p:nvSpPr>
        <p:spPr>
          <a:xfrm>
            <a:off x="580381" y="1796576"/>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390829" y="1796576"/>
            <a:ext cx="9562142" cy="707886"/>
          </a:xfrm>
          <a:prstGeom prst="rect">
            <a:avLst/>
          </a:prstGeom>
          <a:solidFill>
            <a:schemeClr val="accent1">
              <a:lumMod val="60000"/>
              <a:lumOff val="40000"/>
            </a:schemeClr>
          </a:solidFill>
        </p:spPr>
        <p:txBody>
          <a:bodyPr wrap="square" rtlCol="0">
            <a:spAutoFit/>
          </a:bodyPr>
          <a:lstStyle/>
          <a:p>
            <a:r>
              <a:rPr lang="en-GB" sz="2000" dirty="0">
                <a:solidFill>
                  <a:srgbClr val="004359"/>
                </a:solidFill>
              </a:rPr>
              <a:t>To collaborate with the wider GÉANT project and with international user communities to increase  usage of AAI infrastructure</a:t>
            </a:r>
          </a:p>
        </p:txBody>
      </p:sp>
      <p:sp>
        <p:nvSpPr>
          <p:cNvPr id="18" name="TextBox 17"/>
          <p:cNvSpPr txBox="1"/>
          <p:nvPr/>
        </p:nvSpPr>
        <p:spPr>
          <a:xfrm>
            <a:off x="580381" y="1688272"/>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19" name="Rectangle 18"/>
          <p:cNvSpPr/>
          <p:nvPr/>
        </p:nvSpPr>
        <p:spPr>
          <a:xfrm>
            <a:off x="580381" y="2680159"/>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TextBox 19"/>
          <p:cNvSpPr txBox="1"/>
          <p:nvPr/>
        </p:nvSpPr>
        <p:spPr>
          <a:xfrm>
            <a:off x="1390829" y="2680159"/>
            <a:ext cx="9562142" cy="707886"/>
          </a:xfrm>
          <a:prstGeom prst="rect">
            <a:avLst/>
          </a:prstGeom>
          <a:solidFill>
            <a:schemeClr val="accent1">
              <a:lumMod val="60000"/>
              <a:lumOff val="40000"/>
            </a:schemeClr>
          </a:solidFill>
        </p:spPr>
        <p:txBody>
          <a:bodyPr wrap="square" rtlCol="0">
            <a:spAutoFit/>
          </a:bodyPr>
          <a:lstStyle/>
          <a:p>
            <a:pPr>
              <a:defRPr/>
            </a:pPr>
            <a:r>
              <a:rPr lang="en-GB" sz="2000" dirty="0">
                <a:solidFill>
                  <a:srgbClr val="004359"/>
                </a:solidFill>
              </a:rPr>
              <a:t>To act as an expert partner for large, pan-European projects with AAI </a:t>
            </a:r>
            <a:r>
              <a:rPr lang="en-GB" sz="2000" dirty="0" smtClean="0">
                <a:solidFill>
                  <a:srgbClr val="004359"/>
                </a:solidFill>
              </a:rPr>
              <a:t>requirements</a:t>
            </a:r>
          </a:p>
          <a:p>
            <a:pPr>
              <a:defRPr/>
            </a:pPr>
            <a:endParaRPr lang="en-GB" sz="2000" dirty="0">
              <a:solidFill>
                <a:srgbClr val="004359"/>
              </a:solidFill>
            </a:endParaRPr>
          </a:p>
        </p:txBody>
      </p:sp>
      <p:sp>
        <p:nvSpPr>
          <p:cNvPr id="21" name="TextBox 20"/>
          <p:cNvSpPr txBox="1"/>
          <p:nvPr/>
        </p:nvSpPr>
        <p:spPr>
          <a:xfrm>
            <a:off x="580381" y="2571855"/>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22" name="Rectangle 21"/>
          <p:cNvSpPr/>
          <p:nvPr/>
        </p:nvSpPr>
        <p:spPr>
          <a:xfrm>
            <a:off x="580381" y="3528496"/>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Box 22"/>
          <p:cNvSpPr txBox="1"/>
          <p:nvPr/>
        </p:nvSpPr>
        <p:spPr>
          <a:xfrm>
            <a:off x="1390829" y="3528496"/>
            <a:ext cx="9562142" cy="707886"/>
          </a:xfrm>
          <a:prstGeom prst="rect">
            <a:avLst/>
          </a:prstGeom>
          <a:solidFill>
            <a:schemeClr val="accent1">
              <a:lumMod val="60000"/>
              <a:lumOff val="40000"/>
            </a:schemeClr>
          </a:solidFill>
        </p:spPr>
        <p:txBody>
          <a:bodyPr wrap="square" rtlCol="0">
            <a:spAutoFit/>
          </a:bodyPr>
          <a:lstStyle/>
          <a:p>
            <a:pPr>
              <a:defRPr/>
            </a:pPr>
            <a:r>
              <a:rPr lang="en-GB" sz="2000" dirty="0">
                <a:solidFill>
                  <a:srgbClr val="004359"/>
                </a:solidFill>
              </a:rPr>
              <a:t>To coordinate </a:t>
            </a:r>
            <a:r>
              <a:rPr lang="en-GB" sz="2000" strike="sngStrike" dirty="0">
                <a:solidFill>
                  <a:srgbClr val="004359"/>
                </a:solidFill>
              </a:rPr>
              <a:t>two or three </a:t>
            </a:r>
            <a:r>
              <a:rPr lang="en-GB" sz="2000" dirty="0">
                <a:solidFill>
                  <a:srgbClr val="004359"/>
                </a:solidFill>
              </a:rPr>
              <a:t> </a:t>
            </a:r>
            <a:r>
              <a:rPr lang="en-GB" sz="2000" b="1" dirty="0">
                <a:solidFill>
                  <a:srgbClr val="004359"/>
                </a:solidFill>
              </a:rPr>
              <a:t>five</a:t>
            </a:r>
            <a:r>
              <a:rPr lang="en-GB" sz="2000" dirty="0">
                <a:solidFill>
                  <a:srgbClr val="004359"/>
                </a:solidFill>
              </a:rPr>
              <a:t> projects between GÉANT and user communities, addressing their federated-identity concerns</a:t>
            </a:r>
          </a:p>
        </p:txBody>
      </p:sp>
      <p:sp>
        <p:nvSpPr>
          <p:cNvPr id="24" name="TextBox 23"/>
          <p:cNvSpPr txBox="1"/>
          <p:nvPr/>
        </p:nvSpPr>
        <p:spPr>
          <a:xfrm>
            <a:off x="580381" y="3420192"/>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25" name="Rectangle 24"/>
          <p:cNvSpPr/>
          <p:nvPr/>
        </p:nvSpPr>
        <p:spPr>
          <a:xfrm>
            <a:off x="580381" y="4378650"/>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TextBox 25"/>
          <p:cNvSpPr txBox="1"/>
          <p:nvPr/>
        </p:nvSpPr>
        <p:spPr>
          <a:xfrm>
            <a:off x="1390829" y="4378650"/>
            <a:ext cx="9562142" cy="707886"/>
          </a:xfrm>
          <a:prstGeom prst="rect">
            <a:avLst/>
          </a:prstGeom>
          <a:solidFill>
            <a:schemeClr val="accent1">
              <a:lumMod val="60000"/>
              <a:lumOff val="40000"/>
            </a:schemeClr>
          </a:solidFill>
        </p:spPr>
        <p:txBody>
          <a:bodyPr wrap="square" rtlCol="0">
            <a:spAutoFit/>
          </a:bodyPr>
          <a:lstStyle/>
          <a:p>
            <a:pPr>
              <a:defRPr/>
            </a:pPr>
            <a:r>
              <a:rPr lang="en-GB" sz="2000" dirty="0">
                <a:solidFill>
                  <a:srgbClr val="004359"/>
                </a:solidFill>
              </a:rPr>
              <a:t>To provide support such that four GN3plus project tools/services are </a:t>
            </a:r>
            <a:r>
              <a:rPr lang="en-GB" sz="2000" dirty="0" smtClean="0">
                <a:solidFill>
                  <a:srgbClr val="004359"/>
                </a:solidFill>
              </a:rPr>
              <a:t>AAI-enabled</a:t>
            </a:r>
          </a:p>
          <a:p>
            <a:pPr>
              <a:defRPr/>
            </a:pPr>
            <a:endParaRPr lang="en-GB" sz="2000" dirty="0">
              <a:solidFill>
                <a:srgbClr val="004359"/>
              </a:solidFill>
            </a:endParaRPr>
          </a:p>
        </p:txBody>
      </p:sp>
      <p:sp>
        <p:nvSpPr>
          <p:cNvPr id="27" name="TextBox 26"/>
          <p:cNvSpPr txBox="1"/>
          <p:nvPr/>
        </p:nvSpPr>
        <p:spPr>
          <a:xfrm>
            <a:off x="580381" y="4270346"/>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68025" y="3274521"/>
            <a:ext cx="1266599" cy="1088772"/>
          </a:xfrm>
          <a:prstGeom prst="rect">
            <a:avLst/>
          </a:prstGeom>
        </p:spPr>
      </p:pic>
    </p:spTree>
    <p:extLst>
      <p:ext uri="{BB962C8B-B14F-4D97-AF65-F5344CB8AC3E}">
        <p14:creationId xmlns:p14="http://schemas.microsoft.com/office/powerpoint/2010/main" val="122685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2247" y="1454326"/>
            <a:ext cx="7633419" cy="4892321"/>
          </a:xfrm>
        </p:spPr>
        <p:txBody>
          <a:bodyPr>
            <a:noAutofit/>
          </a:bodyPr>
          <a:lstStyle/>
          <a:p>
            <a:pPr>
              <a:lnSpc>
                <a:spcPts val="2400"/>
              </a:lnSpc>
            </a:pPr>
            <a:r>
              <a:rPr lang="en-GB" dirty="0" smtClean="0"/>
              <a:t>Accurate user requirements</a:t>
            </a:r>
          </a:p>
          <a:p>
            <a:pPr lvl="1">
              <a:lnSpc>
                <a:spcPts val="2400"/>
              </a:lnSpc>
            </a:pPr>
            <a:r>
              <a:rPr lang="en-GB" dirty="0"/>
              <a:t>Listen carefully to the user requirements</a:t>
            </a:r>
          </a:p>
          <a:p>
            <a:pPr lvl="1">
              <a:lnSpc>
                <a:spcPts val="2400"/>
              </a:lnSpc>
            </a:pPr>
            <a:r>
              <a:rPr lang="en-GB" dirty="0"/>
              <a:t>Ask the users to describe what they want to achieve, not what they want to get from </a:t>
            </a:r>
            <a:r>
              <a:rPr lang="en-GB" dirty="0" smtClean="0"/>
              <a:t>you</a:t>
            </a:r>
          </a:p>
          <a:p>
            <a:pPr>
              <a:lnSpc>
                <a:spcPts val="2400"/>
              </a:lnSpc>
            </a:pPr>
            <a:r>
              <a:rPr lang="en-GB" dirty="0"/>
              <a:t>The research communities need to be properly resourced to run </a:t>
            </a:r>
            <a:r>
              <a:rPr lang="en-GB" dirty="0" smtClean="0"/>
              <a:t>the community-specific </a:t>
            </a:r>
            <a:r>
              <a:rPr lang="en-GB" dirty="0"/>
              <a:t>parts</a:t>
            </a:r>
          </a:p>
          <a:p>
            <a:pPr lvl="1">
              <a:lnSpc>
                <a:spcPts val="2400"/>
              </a:lnSpc>
            </a:pPr>
            <a:r>
              <a:rPr lang="en-GB" dirty="0"/>
              <a:t>Need to understand </a:t>
            </a:r>
            <a:r>
              <a:rPr lang="en-GB" b="1" dirty="0" smtClean="0"/>
              <a:t>their own </a:t>
            </a:r>
            <a:r>
              <a:rPr lang="en-GB" dirty="0" smtClean="0"/>
              <a:t>identity </a:t>
            </a:r>
            <a:r>
              <a:rPr lang="en-GB" dirty="0"/>
              <a:t>management workflows before a </a:t>
            </a:r>
            <a:r>
              <a:rPr lang="en-GB" dirty="0" smtClean="0"/>
              <a:t>solution</a:t>
            </a:r>
          </a:p>
          <a:p>
            <a:pPr lvl="1">
              <a:lnSpc>
                <a:spcPts val="2400"/>
              </a:lnSpc>
            </a:pPr>
            <a:r>
              <a:rPr lang="en-GB" dirty="0" smtClean="0"/>
              <a:t>e.g. change in funding for one group disrupted moving from pilot to production in their site</a:t>
            </a:r>
          </a:p>
          <a:p>
            <a:pPr>
              <a:lnSpc>
                <a:spcPts val="2400"/>
              </a:lnSpc>
            </a:pPr>
            <a:r>
              <a:rPr lang="en-GB" dirty="0"/>
              <a:t>Sometimes the best solution for the research group </a:t>
            </a:r>
            <a:r>
              <a:rPr lang="en-GB" dirty="0" smtClean="0"/>
              <a:t>is </a:t>
            </a:r>
            <a:r>
              <a:rPr lang="en-GB" dirty="0"/>
              <a:t>too specific for the general </a:t>
            </a:r>
            <a:r>
              <a:rPr lang="en-GB" dirty="0" smtClean="0"/>
              <a:t>service:</a:t>
            </a:r>
            <a:endParaRPr lang="en-GB" dirty="0"/>
          </a:p>
          <a:p>
            <a:pPr lvl="1">
              <a:lnSpc>
                <a:spcPts val="2400"/>
              </a:lnSpc>
            </a:pPr>
            <a:r>
              <a:rPr lang="en-GB" dirty="0" smtClean="0"/>
              <a:t>Need to be sure how </a:t>
            </a:r>
            <a:r>
              <a:rPr lang="en-GB" dirty="0"/>
              <a:t>far </a:t>
            </a:r>
            <a:r>
              <a:rPr lang="en-GB" dirty="0" smtClean="0"/>
              <a:t>we can disrupt </a:t>
            </a:r>
            <a:r>
              <a:rPr lang="en-GB" dirty="0"/>
              <a:t>the cost/benefit equation for </a:t>
            </a:r>
            <a:r>
              <a:rPr lang="en-GB" dirty="0" smtClean="0"/>
              <a:t>everyone</a:t>
            </a:r>
            <a:endParaRPr lang="en-GB" dirty="0"/>
          </a:p>
        </p:txBody>
      </p:sp>
      <p:sp>
        <p:nvSpPr>
          <p:cNvPr id="4" name="Title 3"/>
          <p:cNvSpPr>
            <a:spLocks noGrp="1"/>
          </p:cNvSpPr>
          <p:nvPr>
            <p:ph type="title"/>
          </p:nvPr>
        </p:nvSpPr>
        <p:spPr/>
        <p:txBody>
          <a:bodyPr/>
          <a:lstStyle/>
          <a:p>
            <a:r>
              <a:rPr lang="en-GB" dirty="0" smtClean="0"/>
              <a:t>Enabling Users</a:t>
            </a:r>
            <a:br>
              <a:rPr lang="en-GB" dirty="0" smtClean="0"/>
            </a:br>
            <a:r>
              <a:rPr lang="en-GB" b="0" i="1" dirty="0" smtClean="0">
                <a:solidFill>
                  <a:srgbClr val="FFFFFF"/>
                </a:solidFill>
              </a:rPr>
              <a:t>Task 5 </a:t>
            </a:r>
            <a:r>
              <a:rPr lang="en-GB" b="0" i="1" dirty="0" smtClean="0">
                <a:solidFill>
                  <a:schemeClr val="bg1"/>
                </a:solidFill>
              </a:rPr>
              <a:t>Challenges</a:t>
            </a:r>
            <a:endParaRPr lang="en-GB" dirty="0"/>
          </a:p>
        </p:txBody>
      </p:sp>
      <p:sp>
        <p:nvSpPr>
          <p:cNvPr id="2" name="Slide Number Placeholder 1"/>
          <p:cNvSpPr>
            <a:spLocks noGrp="1"/>
          </p:cNvSpPr>
          <p:nvPr>
            <p:ph type="sldNum" sz="quarter" idx="12"/>
          </p:nvPr>
        </p:nvSpPr>
        <p:spPr/>
        <p:txBody>
          <a:bodyPr/>
          <a:lstStyle/>
          <a:p>
            <a:fld id="{99DB5B91-B4E4-4EE4-BE5C-3E09032CE5EC}" type="slidenum">
              <a:rPr lang="en-GB" smtClean="0"/>
              <a:t>27</a:t>
            </a:fld>
            <a:endParaRPr lang="en-GB" dirty="0"/>
          </a:p>
        </p:txBody>
      </p:sp>
      <p:pic>
        <p:nvPicPr>
          <p:cNvPr id="6" name="Picture 5" descr="Verschiedenes_Icon_schneewolke_ber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3070" y="1426179"/>
            <a:ext cx="3243158" cy="4714918"/>
          </a:xfrm>
          <a:prstGeom prst="rect">
            <a:avLst/>
          </a:prstGeom>
        </p:spPr>
      </p:pic>
    </p:spTree>
    <p:extLst>
      <p:ext uri="{BB962C8B-B14F-4D97-AF65-F5344CB8AC3E}">
        <p14:creationId xmlns:p14="http://schemas.microsoft.com/office/powerpoint/2010/main" val="294784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28</a:t>
            </a:fld>
            <a:endParaRPr lang="en-GB" dirty="0"/>
          </a:p>
        </p:txBody>
      </p:sp>
      <p:sp>
        <p:nvSpPr>
          <p:cNvPr id="2" name="Content Placeholder 1"/>
          <p:cNvSpPr>
            <a:spLocks noGrp="1"/>
          </p:cNvSpPr>
          <p:nvPr>
            <p:ph idx="1"/>
          </p:nvPr>
        </p:nvSpPr>
        <p:spPr>
          <a:xfrm>
            <a:off x="439738" y="1387055"/>
            <a:ext cx="8187795" cy="5030829"/>
          </a:xfrm>
        </p:spPr>
        <p:txBody>
          <a:bodyPr>
            <a:normAutofit/>
          </a:bodyPr>
          <a:lstStyle/>
          <a:p>
            <a:pPr>
              <a:lnSpc>
                <a:spcPts val="2400"/>
              </a:lnSpc>
            </a:pPr>
            <a:r>
              <a:rPr lang="en-GB" dirty="0"/>
              <a:t>Expert federation operators and development teams supporting e-Infrastructures and research collaborations on their trust and identity </a:t>
            </a:r>
            <a:r>
              <a:rPr lang="en-GB" dirty="0" smtClean="0"/>
              <a:t>needs</a:t>
            </a:r>
          </a:p>
          <a:p>
            <a:pPr>
              <a:lnSpc>
                <a:spcPts val="2400"/>
              </a:lnSpc>
            </a:pPr>
            <a:endParaRPr lang="en-GB" dirty="0"/>
          </a:p>
          <a:p>
            <a:pPr>
              <a:lnSpc>
                <a:spcPts val="2400"/>
              </a:lnSpc>
            </a:pPr>
            <a:r>
              <a:rPr lang="en-GB" dirty="0" smtClean="0"/>
              <a:t>Pilots with CERN, DARIAH, ELIXIR, ESA, PaNData</a:t>
            </a:r>
          </a:p>
          <a:p>
            <a:pPr lvl="1">
              <a:lnSpc>
                <a:spcPts val="2400"/>
              </a:lnSpc>
            </a:pPr>
            <a:r>
              <a:rPr lang="en-GB" dirty="0" smtClean="0"/>
              <a:t>Consultancy for CLARIN, OpenAIRE, EIDA</a:t>
            </a:r>
          </a:p>
          <a:p>
            <a:pPr lvl="1">
              <a:lnSpc>
                <a:spcPts val="2400"/>
              </a:lnSpc>
            </a:pPr>
            <a:r>
              <a:rPr lang="en-GB" dirty="0" smtClean="0"/>
              <a:t>Vidyo use case</a:t>
            </a:r>
          </a:p>
          <a:p>
            <a:pPr marL="457200" lvl="1" indent="0">
              <a:lnSpc>
                <a:spcPts val="2400"/>
              </a:lnSpc>
              <a:buNone/>
            </a:pPr>
            <a:endParaRPr lang="en-GB" dirty="0" smtClean="0"/>
          </a:p>
          <a:p>
            <a:pPr>
              <a:lnSpc>
                <a:spcPts val="2400"/>
              </a:lnSpc>
            </a:pPr>
            <a:r>
              <a:rPr lang="en-GB" dirty="0" smtClean="0"/>
              <a:t>GÉANT Service developments strongly driven by pilots</a:t>
            </a:r>
          </a:p>
          <a:p>
            <a:pPr lvl="1">
              <a:lnSpc>
                <a:spcPts val="2400"/>
              </a:lnSpc>
            </a:pPr>
            <a:r>
              <a:rPr lang="en-GB" dirty="0" smtClean="0"/>
              <a:t>Improvements to eduGAIN and eduGAIN features</a:t>
            </a:r>
          </a:p>
          <a:p>
            <a:pPr lvl="2">
              <a:lnSpc>
                <a:spcPts val="2400"/>
              </a:lnSpc>
            </a:pPr>
            <a:r>
              <a:rPr lang="en-GB" dirty="0" smtClean="0"/>
              <a:t>Access check tool </a:t>
            </a:r>
            <a:r>
              <a:rPr lang="en-GB" dirty="0">
                <a:solidFill>
                  <a:schemeClr val="tx2"/>
                </a:solidFill>
                <a:cs typeface="Gill Sans Light"/>
                <a:hlinkClick r:id="rId3"/>
              </a:rPr>
              <a:t>https://access-check.edugain.org/</a:t>
            </a:r>
            <a:endParaRPr lang="en-GB" dirty="0">
              <a:solidFill>
                <a:schemeClr val="tx2"/>
              </a:solidFill>
              <a:cs typeface="Gill Sans Light"/>
            </a:endParaRPr>
          </a:p>
          <a:p>
            <a:pPr lvl="2">
              <a:lnSpc>
                <a:spcPts val="2400"/>
              </a:lnSpc>
            </a:pPr>
            <a:r>
              <a:rPr lang="en-GB" dirty="0" smtClean="0"/>
              <a:t> </a:t>
            </a:r>
            <a:r>
              <a:rPr lang="en-GB" dirty="0"/>
              <a:t>M</a:t>
            </a:r>
            <a:r>
              <a:rPr lang="en-GB" dirty="0" smtClean="0"/>
              <a:t>etadata consumption check</a:t>
            </a:r>
          </a:p>
          <a:p>
            <a:pPr lvl="1">
              <a:lnSpc>
                <a:spcPts val="2400"/>
              </a:lnSpc>
            </a:pPr>
            <a:r>
              <a:rPr lang="en-GB" dirty="0" smtClean="0"/>
              <a:t>New service developments e.g. VO platform, Moonshot</a:t>
            </a:r>
          </a:p>
        </p:txBody>
      </p:sp>
      <p:sp>
        <p:nvSpPr>
          <p:cNvPr id="3" name="Title 2"/>
          <p:cNvSpPr>
            <a:spLocks noGrp="1"/>
          </p:cNvSpPr>
          <p:nvPr>
            <p:ph type="title"/>
          </p:nvPr>
        </p:nvSpPr>
        <p:spPr/>
        <p:txBody>
          <a:bodyPr/>
          <a:lstStyle/>
          <a:p>
            <a:r>
              <a:rPr lang="en-GB" dirty="0" smtClean="0"/>
              <a:t>Enabling Users</a:t>
            </a:r>
            <a:br>
              <a:rPr lang="en-GB" dirty="0" smtClean="0"/>
            </a:br>
            <a:r>
              <a:rPr lang="en-GB" b="0" i="1" dirty="0" smtClean="0">
                <a:solidFill>
                  <a:srgbClr val="FFFFFF"/>
                </a:solidFill>
              </a:rPr>
              <a:t>Task 5 Achievements – user-driven service development</a:t>
            </a:r>
            <a:endParaRPr lang="en-GB" b="0" i="1" dirty="0">
              <a:solidFill>
                <a:srgbClr val="FFFFFF"/>
              </a:solidFill>
            </a:endParaRPr>
          </a:p>
        </p:txBody>
      </p:sp>
      <p:pic>
        <p:nvPicPr>
          <p:cNvPr id="5" name="Content Placeholder 4" descr="Icon_mensch_interaktion_gruppe_forschung.png"/>
          <p:cNvPicPr>
            <a:picLocks noChangeAspect="1"/>
          </p:cNvPicPr>
          <p:nvPr/>
        </p:nvPicPr>
        <p:blipFill>
          <a:blip r:embed="rId4">
            <a:extLst>
              <a:ext uri="{28A0092B-C50C-407E-A947-70E740481C1C}">
                <a14:useLocalDpi xmlns:a14="http://schemas.microsoft.com/office/drawing/2010/main" val="0"/>
              </a:ext>
            </a:extLst>
          </a:blip>
          <a:srcRect l="-11041" r="-11041"/>
          <a:stretch>
            <a:fillRect/>
          </a:stretch>
        </p:blipFill>
        <p:spPr>
          <a:xfrm>
            <a:off x="7806601" y="1718741"/>
            <a:ext cx="4400184" cy="4286592"/>
          </a:xfrm>
          <a:prstGeom prst="rect">
            <a:avLst/>
          </a:prstGeom>
        </p:spPr>
      </p:pic>
    </p:spTree>
    <p:extLst>
      <p:ext uri="{BB962C8B-B14F-4D97-AF65-F5344CB8AC3E}">
        <p14:creationId xmlns:p14="http://schemas.microsoft.com/office/powerpoint/2010/main" val="39035085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29</a:t>
            </a:fld>
            <a:endParaRPr lang="en-GB" dirty="0"/>
          </a:p>
        </p:txBody>
      </p:sp>
      <p:pic>
        <p:nvPicPr>
          <p:cNvPr id="5" name="Content Placeholder 4" descr="CERN-logo.jpg"/>
          <p:cNvPicPr>
            <a:picLocks noGrp="1" noChangeAspect="1"/>
          </p:cNvPicPr>
          <p:nvPr>
            <p:ph idx="1"/>
          </p:nvPr>
        </p:nvPicPr>
        <p:blipFill rotWithShape="1">
          <a:blip r:embed="rId3">
            <a:extLst>
              <a:ext uri="{28A0092B-C50C-407E-A947-70E740481C1C}">
                <a14:useLocalDpi xmlns:a14="http://schemas.microsoft.com/office/drawing/2010/main" val="0"/>
              </a:ext>
            </a:extLst>
          </a:blip>
          <a:stretch/>
        </p:blipFill>
        <p:spPr>
          <a:xfrm>
            <a:off x="550864" y="1557338"/>
            <a:ext cx="2590269" cy="2585959"/>
          </a:xfrm>
        </p:spPr>
      </p:pic>
      <p:sp>
        <p:nvSpPr>
          <p:cNvPr id="3" name="Title 2"/>
          <p:cNvSpPr>
            <a:spLocks noGrp="1"/>
          </p:cNvSpPr>
          <p:nvPr>
            <p:ph type="title"/>
          </p:nvPr>
        </p:nvSpPr>
        <p:spPr/>
        <p:txBody>
          <a:bodyPr/>
          <a:lstStyle/>
          <a:p>
            <a:r>
              <a:rPr lang="en-GB" dirty="0"/>
              <a:t>Enabling Users pilots and use cases</a:t>
            </a:r>
            <a:br>
              <a:rPr lang="en-GB" dirty="0"/>
            </a:br>
            <a:r>
              <a:rPr lang="en-GB" b="0" i="1" dirty="0" smtClean="0">
                <a:solidFill>
                  <a:schemeClr val="bg1"/>
                </a:solidFill>
              </a:rPr>
              <a:t>CERN</a:t>
            </a:r>
            <a:endParaRPr lang="en-GB" b="0" i="1" dirty="0">
              <a:solidFill>
                <a:schemeClr val="bg1"/>
              </a:solidFill>
            </a:endParaRPr>
          </a:p>
        </p:txBody>
      </p:sp>
      <p:sp>
        <p:nvSpPr>
          <p:cNvPr id="6" name="Rectangle 5"/>
          <p:cNvSpPr/>
          <p:nvPr/>
        </p:nvSpPr>
        <p:spPr>
          <a:xfrm>
            <a:off x="5983643" y="1400332"/>
            <a:ext cx="4986980" cy="1428083"/>
          </a:xfrm>
          <a:prstGeom prst="rect">
            <a:avLst/>
          </a:prstGeom>
          <a:noFill/>
        </p:spPr>
        <p:txBody>
          <a:bodyPr wrap="square" anchor="ctr" anchorCtr="0">
            <a:spAutoFit/>
          </a:bodyPr>
          <a:lstStyle/>
          <a:p>
            <a:pPr>
              <a:lnSpc>
                <a:spcPct val="90000"/>
              </a:lnSpc>
            </a:pPr>
            <a:r>
              <a:rPr lang="en-US" sz="2400" b="1" dirty="0" smtClean="0">
                <a:solidFill>
                  <a:schemeClr val="tx2"/>
                </a:solidFill>
                <a:cs typeface="Gill Sans Light"/>
              </a:rPr>
              <a:t>Use Case</a:t>
            </a:r>
            <a:r>
              <a:rPr lang="en-US" sz="2400" dirty="0" smtClean="0">
                <a:solidFill>
                  <a:schemeClr val="tx2"/>
                </a:solidFill>
                <a:cs typeface="Gill Sans Light"/>
              </a:rPr>
              <a:t>:  </a:t>
            </a:r>
          </a:p>
          <a:p>
            <a:pPr marL="342900" indent="-342900">
              <a:lnSpc>
                <a:spcPct val="90000"/>
              </a:lnSpc>
              <a:buFont typeface="Arial"/>
              <a:buChar char="•"/>
            </a:pPr>
            <a:r>
              <a:rPr lang="en-US" sz="2400" dirty="0" smtClean="0">
                <a:solidFill>
                  <a:schemeClr val="tx2"/>
                </a:solidFill>
                <a:cs typeface="Gill Sans Light"/>
              </a:rPr>
              <a:t>Add the CERN IdP and a selection </a:t>
            </a:r>
            <a:br>
              <a:rPr lang="en-US" sz="2400" dirty="0" smtClean="0">
                <a:solidFill>
                  <a:schemeClr val="tx2"/>
                </a:solidFill>
                <a:cs typeface="Gill Sans Light"/>
              </a:rPr>
            </a:br>
            <a:r>
              <a:rPr lang="en-US" sz="2400" dirty="0" smtClean="0">
                <a:solidFill>
                  <a:schemeClr val="tx2"/>
                </a:solidFill>
                <a:cs typeface="Gill Sans Light"/>
              </a:rPr>
              <a:t>of service to eduGAIN e.g. Indico</a:t>
            </a:r>
          </a:p>
          <a:p>
            <a:pPr marL="342900" indent="-342900">
              <a:lnSpc>
                <a:spcPct val="90000"/>
              </a:lnSpc>
              <a:buFont typeface="Arial"/>
              <a:buChar char="•"/>
            </a:pPr>
            <a:r>
              <a:rPr lang="en-US" sz="2400" dirty="0" smtClean="0">
                <a:solidFill>
                  <a:schemeClr val="tx2"/>
                </a:solidFill>
                <a:cs typeface="Gill Sans Light"/>
              </a:rPr>
              <a:t>GÉANT partner </a:t>
            </a:r>
            <a:r>
              <a:rPr lang="en-US" sz="2400" dirty="0" smtClean="0">
                <a:solidFill>
                  <a:schemeClr val="tx2"/>
                </a:solidFill>
                <a:latin typeface="Calibri" panose="020F0502020204030204" pitchFamily="34" charset="0"/>
                <a:cs typeface="Calibri" panose="020F0502020204030204" pitchFamily="34" charset="0"/>
              </a:rPr>
              <a:t>–</a:t>
            </a:r>
            <a:r>
              <a:rPr lang="en-US" sz="2400" dirty="0" smtClean="0">
                <a:solidFill>
                  <a:schemeClr val="tx2"/>
                </a:solidFill>
                <a:cs typeface="Gill Sans Light"/>
              </a:rPr>
              <a:t> SWITCH</a:t>
            </a:r>
            <a:endParaRPr lang="en-US" sz="2400" dirty="0">
              <a:solidFill>
                <a:schemeClr val="tx2"/>
              </a:solidFill>
              <a:cs typeface="Gill Sans Light"/>
            </a:endParaRPr>
          </a:p>
        </p:txBody>
      </p:sp>
      <p:sp>
        <p:nvSpPr>
          <p:cNvPr id="7" name="Rectangle 6"/>
          <p:cNvSpPr/>
          <p:nvPr/>
        </p:nvSpPr>
        <p:spPr>
          <a:xfrm>
            <a:off x="5983643" y="3020092"/>
            <a:ext cx="4986980" cy="2425279"/>
          </a:xfrm>
          <a:prstGeom prst="rect">
            <a:avLst/>
          </a:prstGeom>
          <a:noFill/>
        </p:spPr>
        <p:txBody>
          <a:bodyPr wrap="square" anchor="ctr" anchorCtr="0">
            <a:spAutoFit/>
          </a:bodyPr>
          <a:lstStyle/>
          <a:p>
            <a:pPr>
              <a:lnSpc>
                <a:spcPct val="90000"/>
              </a:lnSpc>
            </a:pPr>
            <a:r>
              <a:rPr lang="en-US" sz="2400" b="1" dirty="0" smtClean="0">
                <a:solidFill>
                  <a:schemeClr val="tx2"/>
                </a:solidFill>
                <a:cs typeface="Gill Sans Light"/>
              </a:rPr>
              <a:t>Service Development</a:t>
            </a:r>
            <a:r>
              <a:rPr lang="en-US" sz="2400" dirty="0" smtClean="0">
                <a:solidFill>
                  <a:schemeClr val="tx2"/>
                </a:solidFill>
                <a:cs typeface="Gill Sans Light"/>
              </a:rPr>
              <a:t>: </a:t>
            </a:r>
          </a:p>
          <a:p>
            <a:pPr marL="342900" indent="-342900">
              <a:lnSpc>
                <a:spcPct val="90000"/>
              </a:lnSpc>
              <a:buFont typeface="Arial"/>
              <a:buChar char="•"/>
            </a:pPr>
            <a:r>
              <a:rPr lang="en-US" sz="2400" dirty="0" smtClean="0">
                <a:solidFill>
                  <a:schemeClr val="tx2"/>
                </a:solidFill>
                <a:cs typeface="Gill Sans Light"/>
              </a:rPr>
              <a:t>SIRTFI </a:t>
            </a:r>
            <a:r>
              <a:rPr lang="en-US" sz="2400" dirty="0">
                <a:solidFill>
                  <a:schemeClr val="tx2"/>
                </a:solidFill>
                <a:latin typeface="Calibri" panose="020F0502020204030204" pitchFamily="34" charset="0"/>
                <a:cs typeface="Calibri" panose="020F0502020204030204" pitchFamily="34" charset="0"/>
              </a:rPr>
              <a:t>–</a:t>
            </a:r>
            <a:r>
              <a:rPr lang="en-US" sz="2400" dirty="0" smtClean="0">
                <a:solidFill>
                  <a:schemeClr val="tx2"/>
                </a:solidFill>
                <a:cs typeface="Gill Sans Light"/>
              </a:rPr>
              <a:t> A </a:t>
            </a:r>
            <a:r>
              <a:rPr lang="en-US" sz="2400" dirty="0">
                <a:solidFill>
                  <a:schemeClr val="tx2"/>
                </a:solidFill>
                <a:cs typeface="Gill Sans Light"/>
              </a:rPr>
              <a:t>Security Incident Response Trust Framework for Federated Identity </a:t>
            </a:r>
            <a:endParaRPr lang="en-US" sz="2400" dirty="0" smtClean="0">
              <a:solidFill>
                <a:schemeClr val="tx2"/>
              </a:solidFill>
              <a:cs typeface="Gill Sans Light"/>
            </a:endParaRPr>
          </a:p>
          <a:p>
            <a:pPr marL="342900" indent="-342900">
              <a:lnSpc>
                <a:spcPct val="90000"/>
              </a:lnSpc>
              <a:buFont typeface="Arial"/>
              <a:buChar char="•"/>
            </a:pPr>
            <a:r>
              <a:rPr lang="en-US" sz="2400" dirty="0" smtClean="0">
                <a:solidFill>
                  <a:schemeClr val="tx2"/>
                </a:solidFill>
                <a:cs typeface="Gill Sans Light"/>
              </a:rPr>
              <a:t>Based on the Security for collaboration in e-Infrastructures policy </a:t>
            </a:r>
            <a:endParaRPr lang="en-US" sz="2400" dirty="0">
              <a:solidFill>
                <a:schemeClr val="tx2"/>
              </a:solidFill>
              <a:cs typeface="Gill Sans Light"/>
            </a:endParaRPr>
          </a:p>
        </p:txBody>
      </p:sp>
      <p:sp>
        <p:nvSpPr>
          <p:cNvPr id="8" name="Rectangle 7"/>
          <p:cNvSpPr/>
          <p:nvPr/>
        </p:nvSpPr>
        <p:spPr>
          <a:xfrm>
            <a:off x="562738" y="4552407"/>
            <a:ext cx="4596637" cy="1754326"/>
          </a:xfrm>
          <a:prstGeom prst="rect">
            <a:avLst/>
          </a:prstGeom>
          <a:solidFill>
            <a:schemeClr val="accent1">
              <a:lumMod val="20000"/>
              <a:lumOff val="80000"/>
            </a:schemeClr>
          </a:solidFill>
          <a:ln>
            <a:noFill/>
          </a:ln>
        </p:spPr>
        <p:txBody>
          <a:bodyPr wrap="square" anchor="ctr" anchorCtr="0">
            <a:spAutoFit/>
          </a:bodyPr>
          <a:lstStyle/>
          <a:p>
            <a:pPr>
              <a:lnSpc>
                <a:spcPct val="90000"/>
              </a:lnSpc>
            </a:pPr>
            <a:r>
              <a:rPr lang="en-US" sz="2400" i="1" dirty="0">
                <a:solidFill>
                  <a:schemeClr val="tx2"/>
                </a:solidFill>
                <a:cs typeface="Gill Sans Light"/>
              </a:rPr>
              <a:t>CERN, the European Organization for Nuclear Research. </a:t>
            </a:r>
            <a:r>
              <a:rPr lang="en-US" sz="2400" i="1" dirty="0" smtClean="0">
                <a:solidFill>
                  <a:schemeClr val="tx2"/>
                </a:solidFill>
                <a:cs typeface="Gill Sans Light"/>
              </a:rPr>
              <a:t>Over 10,000 </a:t>
            </a:r>
            <a:r>
              <a:rPr lang="en-US" sz="2400" i="1" dirty="0">
                <a:solidFill>
                  <a:schemeClr val="tx2"/>
                </a:solidFill>
                <a:cs typeface="Gill Sans Light"/>
              </a:rPr>
              <a:t>physicists from more than 60 </a:t>
            </a:r>
            <a:r>
              <a:rPr lang="en-US" sz="2400" i="1" dirty="0" smtClean="0">
                <a:solidFill>
                  <a:schemeClr val="tx2"/>
                </a:solidFill>
                <a:cs typeface="Gill Sans Light"/>
              </a:rPr>
              <a:t>countries collaborate to process LHC data</a:t>
            </a:r>
            <a:endParaRPr lang="en-US" sz="2400" i="1" dirty="0">
              <a:solidFill>
                <a:schemeClr val="tx2"/>
              </a:solidFill>
              <a:cs typeface="Gill Sans Light"/>
            </a:endParaRPr>
          </a:p>
        </p:txBody>
      </p:sp>
    </p:spTree>
    <p:extLst>
      <p:ext uri="{BB962C8B-B14F-4D97-AF65-F5344CB8AC3E}">
        <p14:creationId xmlns:p14="http://schemas.microsoft.com/office/powerpoint/2010/main" val="2623657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51"/>
          <p:cNvSpPr/>
          <p:nvPr/>
        </p:nvSpPr>
        <p:spPr>
          <a:xfrm>
            <a:off x="6892925" y="4619958"/>
            <a:ext cx="2959100" cy="1777667"/>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51" name="Freeform 50"/>
          <p:cNvSpPr/>
          <p:nvPr/>
        </p:nvSpPr>
        <p:spPr>
          <a:xfrm>
            <a:off x="2517775" y="4619958"/>
            <a:ext cx="2959100" cy="1777667"/>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grpSp>
        <p:nvGrpSpPr>
          <p:cNvPr id="7" name="Group 6"/>
          <p:cNvGrpSpPr/>
          <p:nvPr/>
        </p:nvGrpSpPr>
        <p:grpSpPr>
          <a:xfrm>
            <a:off x="-191991" y="1394159"/>
            <a:ext cx="2696388" cy="2850816"/>
            <a:chOff x="-310741" y="1394159"/>
            <a:chExt cx="2696388" cy="2850816"/>
          </a:xfrm>
        </p:grpSpPr>
        <p:sp>
          <p:nvSpPr>
            <p:cNvPr id="5" name="Freeform 4"/>
            <p:cNvSpPr/>
            <p:nvPr/>
          </p:nvSpPr>
          <p:spPr>
            <a:xfrm>
              <a:off x="79374" y="1394159"/>
              <a:ext cx="1895475" cy="285081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50000">
                  <a:schemeClr val="accent1">
                    <a:lumMod val="0"/>
                    <a:lumOff val="100000"/>
                  </a:schemeClr>
                </a:gs>
                <a:gs pos="100000">
                  <a:schemeClr val="bg1"/>
                </a:gs>
                <a:gs pos="1000">
                  <a:srgbClr val="0070C0"/>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ctr"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61" name="Rectangle 60"/>
            <p:cNvSpPr/>
            <p:nvPr/>
          </p:nvSpPr>
          <p:spPr>
            <a:xfrm>
              <a:off x="523575" y="2089762"/>
              <a:ext cx="787400" cy="1181100"/>
            </a:xfrm>
            <a:prstGeom prst="rect">
              <a:avLst/>
            </a:prstGeom>
            <a:blipFill>
              <a:blip r:embed="rId3" cstate="print">
                <a:extLst>
                  <a:ext uri="{28A0092B-C50C-407E-A947-70E740481C1C}">
                    <a14:useLocalDpi xmlns:a14="http://schemas.microsoft.com/office/drawing/2010/main" val="0"/>
                  </a:ext>
                </a:extLst>
              </a:blip>
              <a:srcRect/>
              <a:stretch>
                <a:fillRect l="-7000" r="-7000"/>
              </a:stretch>
            </a:blipFill>
            <a:effectLst/>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67" name="TextBox 66"/>
            <p:cNvSpPr txBox="1"/>
            <p:nvPr/>
          </p:nvSpPr>
          <p:spPr>
            <a:xfrm>
              <a:off x="111125" y="3640308"/>
              <a:ext cx="1841500" cy="523220"/>
            </a:xfrm>
            <a:prstGeom prst="rect">
              <a:avLst/>
            </a:prstGeom>
            <a:noFill/>
          </p:spPr>
          <p:txBody>
            <a:bodyPr wrap="square" rtlCol="0">
              <a:spAutoFit/>
            </a:bodyPr>
            <a:lstStyle/>
            <a:p>
              <a:pPr algn="ctr"/>
              <a:r>
                <a:rPr lang="nl-NL" sz="1400" b="1" dirty="0" smtClean="0">
                  <a:solidFill>
                    <a:srgbClr val="002060"/>
                  </a:solidFill>
                  <a:cs typeface="Gill Sans Light"/>
                </a:rPr>
                <a:t>Reimer Karlsen-Masur</a:t>
              </a:r>
            </a:p>
            <a:p>
              <a:pPr algn="ctr"/>
              <a:r>
                <a:rPr lang="nl-NL" sz="1400" dirty="0" smtClean="0">
                  <a:solidFill>
                    <a:srgbClr val="002060"/>
                  </a:solidFill>
                  <a:cs typeface="Gill Sans Light"/>
                </a:rPr>
                <a:t>DFN</a:t>
              </a:r>
            </a:p>
          </p:txBody>
        </p:sp>
        <p:sp>
          <p:nvSpPr>
            <p:cNvPr id="14" name="TextBox 13"/>
            <p:cNvSpPr txBox="1"/>
            <p:nvPr/>
          </p:nvSpPr>
          <p:spPr>
            <a:xfrm>
              <a:off x="-310741" y="1407785"/>
              <a:ext cx="2696388" cy="346249"/>
            </a:xfrm>
            <a:prstGeom prst="rect">
              <a:avLst/>
            </a:prstGeom>
            <a:noFill/>
          </p:spPr>
          <p:txBody>
            <a:bodyPr wrap="square" rtlCol="0">
              <a:spAutoFit/>
            </a:bodyPr>
            <a:lstStyle/>
            <a:p>
              <a:pPr lvl="0" algn="ctr" defTabSz="755650">
                <a:lnSpc>
                  <a:spcPct val="90000"/>
                </a:lnSpc>
                <a:spcAft>
                  <a:spcPct val="35000"/>
                </a:spcAft>
              </a:pPr>
              <a:r>
                <a:rPr lang="en-GB" b="1" dirty="0">
                  <a:solidFill>
                    <a:srgbClr val="002060"/>
                  </a:solidFill>
                  <a:cs typeface="Gill Sans Light"/>
                </a:rPr>
                <a:t>T1: eduPKI</a:t>
              </a:r>
            </a:p>
          </p:txBody>
        </p:sp>
      </p:grpSp>
      <p:sp>
        <p:nvSpPr>
          <p:cNvPr id="16" name="TextBox 15"/>
          <p:cNvSpPr txBox="1"/>
          <p:nvPr/>
        </p:nvSpPr>
        <p:spPr>
          <a:xfrm>
            <a:off x="3813186" y="5183029"/>
            <a:ext cx="1362810" cy="523220"/>
          </a:xfrm>
          <a:prstGeom prst="rect">
            <a:avLst/>
          </a:prstGeom>
          <a:noFill/>
        </p:spPr>
        <p:txBody>
          <a:bodyPr wrap="square" rtlCol="0">
            <a:spAutoFit/>
          </a:bodyPr>
          <a:lstStyle/>
          <a:p>
            <a:pPr algn="ctr"/>
            <a:r>
              <a:rPr lang="nl-NL" sz="1400" b="1" dirty="0" smtClean="0">
                <a:solidFill>
                  <a:srgbClr val="002060"/>
                </a:solidFill>
                <a:cs typeface="Gill Sans Light"/>
              </a:rPr>
              <a:t>Ann Harding</a:t>
            </a:r>
          </a:p>
          <a:p>
            <a:pPr algn="ctr"/>
            <a:r>
              <a:rPr lang="nl-NL" sz="1400" dirty="0" smtClean="0">
                <a:solidFill>
                  <a:srgbClr val="002060"/>
                </a:solidFill>
                <a:cs typeface="Gill Sans Light"/>
              </a:rPr>
              <a:t>SWITCH</a:t>
            </a:r>
          </a:p>
        </p:txBody>
      </p:sp>
      <p:cxnSp>
        <p:nvCxnSpPr>
          <p:cNvPr id="37" name="Straight Connector 36"/>
          <p:cNvCxnSpPr/>
          <p:nvPr/>
        </p:nvCxnSpPr>
        <p:spPr>
          <a:xfrm>
            <a:off x="0" y="4490793"/>
            <a:ext cx="12192000" cy="0"/>
          </a:xfrm>
          <a:prstGeom prst="line">
            <a:avLst/>
          </a:prstGeom>
          <a:ln w="38100">
            <a:solidFill>
              <a:srgbClr val="0A597C"/>
            </a:solidFill>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flipH="1">
            <a:off x="-4634" y="4491858"/>
            <a:ext cx="2385883" cy="418461"/>
          </a:xfrm>
          <a:prstGeom prst="rect">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TextBox 37"/>
          <p:cNvSpPr txBox="1"/>
          <p:nvPr/>
        </p:nvSpPr>
        <p:spPr>
          <a:xfrm>
            <a:off x="-15875" y="4462321"/>
            <a:ext cx="2905125" cy="400110"/>
          </a:xfrm>
          <a:prstGeom prst="rect">
            <a:avLst/>
          </a:prstGeom>
          <a:noFill/>
        </p:spPr>
        <p:txBody>
          <a:bodyPr wrap="square" rtlCol="0">
            <a:spAutoFit/>
          </a:bodyPr>
          <a:lstStyle/>
          <a:p>
            <a:r>
              <a:rPr lang="en-GB" sz="2000" b="1" dirty="0" smtClean="0">
                <a:solidFill>
                  <a:srgbClr val="FFFF00"/>
                </a:solidFill>
              </a:rPr>
              <a:t>Activity Leadership</a:t>
            </a:r>
          </a:p>
        </p:txBody>
      </p:sp>
      <p:sp>
        <p:nvSpPr>
          <p:cNvPr id="2" name="Title 1"/>
          <p:cNvSpPr>
            <a:spLocks noGrp="1"/>
          </p:cNvSpPr>
          <p:nvPr>
            <p:ph type="title"/>
          </p:nvPr>
        </p:nvSpPr>
        <p:spPr/>
        <p:txBody>
          <a:bodyPr/>
          <a:lstStyle/>
          <a:p>
            <a:r>
              <a:rPr lang="en-GB" dirty="0" smtClean="0"/>
              <a:t>Organisation</a:t>
            </a:r>
            <a:br>
              <a:rPr lang="en-GB" dirty="0" smtClean="0"/>
            </a:br>
            <a:r>
              <a:rPr lang="en-GB" b="0" i="1" dirty="0" smtClean="0">
                <a:solidFill>
                  <a:schemeClr val="bg1"/>
                </a:solidFill>
              </a:rPr>
              <a:t>Meet the team</a:t>
            </a:r>
            <a:endParaRPr lang="en-GB" b="0" i="1" dirty="0">
              <a:solidFill>
                <a:schemeClr val="bg1"/>
              </a:solidFill>
            </a:endParaRPr>
          </a:p>
        </p:txBody>
      </p:sp>
      <p:sp>
        <p:nvSpPr>
          <p:cNvPr id="45" name="Slide Number Placeholder 44"/>
          <p:cNvSpPr>
            <a:spLocks noGrp="1"/>
          </p:cNvSpPr>
          <p:nvPr>
            <p:ph type="sldNum" sz="quarter" idx="12"/>
          </p:nvPr>
        </p:nvSpPr>
        <p:spPr/>
        <p:txBody>
          <a:bodyPr/>
          <a:lstStyle/>
          <a:p>
            <a:fld id="{99DB5B91-B4E4-4EE4-BE5C-3E09032CE5EC}" type="slidenum">
              <a:rPr lang="en-GB" smtClean="0"/>
              <a:t>3</a:t>
            </a:fld>
            <a:endParaRPr lang="en-GB" dirty="0"/>
          </a:p>
        </p:txBody>
      </p:sp>
      <p:sp>
        <p:nvSpPr>
          <p:cNvPr id="44" name="Rectangle 43"/>
          <p:cNvSpPr/>
          <p:nvPr/>
        </p:nvSpPr>
        <p:spPr>
          <a:xfrm>
            <a:off x="2677645" y="4762500"/>
            <a:ext cx="989480" cy="1399431"/>
          </a:xfrm>
          <a:prstGeom prst="rect">
            <a:avLst/>
          </a:prstGeom>
          <a:blipFill>
            <a:blip r:embed="rId4">
              <a:extLst>
                <a:ext uri="{28A0092B-C50C-407E-A947-70E740481C1C}">
                  <a14:useLocalDpi xmlns:a14="http://schemas.microsoft.com/office/drawing/2010/main" val="0"/>
                </a:ext>
              </a:extLst>
            </a:blip>
            <a:srcRect/>
            <a:stretch>
              <a:fillRect l="-63000" r="-63000"/>
            </a:stretch>
          </a:blipFill>
          <a:ln w="38100" cmpd="sng">
            <a:solidFill>
              <a:srgbClr val="FFFFFF"/>
            </a:solidFill>
            <a:miter lim="800000"/>
          </a:ln>
          <a:effectLst>
            <a:outerShdw blurRad="50800" dist="38100" dir="8100000" algn="tr" rotWithShape="0">
              <a:prstClr val="black">
                <a:alpha val="40000"/>
              </a:prstClr>
            </a:outerShdw>
          </a:effectLst>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49" name="TextBox 48"/>
          <p:cNvSpPr txBox="1"/>
          <p:nvPr/>
        </p:nvSpPr>
        <p:spPr>
          <a:xfrm>
            <a:off x="8281554" y="5071668"/>
            <a:ext cx="1454075" cy="738664"/>
          </a:xfrm>
          <a:prstGeom prst="rect">
            <a:avLst/>
          </a:prstGeom>
          <a:noFill/>
        </p:spPr>
        <p:txBody>
          <a:bodyPr wrap="square" rtlCol="0">
            <a:spAutoFit/>
          </a:bodyPr>
          <a:lstStyle/>
          <a:p>
            <a:pPr algn="ctr"/>
            <a:r>
              <a:rPr lang="nl-NL" sz="1400" b="1" dirty="0" err="1" smtClean="0">
                <a:solidFill>
                  <a:srgbClr val="002060"/>
                </a:solidFill>
                <a:cs typeface="Gill Sans Light"/>
              </a:rPr>
              <a:t>Valter</a:t>
            </a:r>
            <a:r>
              <a:rPr lang="nl-NL" sz="1400" b="1" dirty="0" smtClean="0">
                <a:solidFill>
                  <a:srgbClr val="002060"/>
                </a:solidFill>
                <a:cs typeface="Gill Sans Light"/>
              </a:rPr>
              <a:t> </a:t>
            </a:r>
            <a:r>
              <a:rPr lang="nl-NL" sz="1400" b="1" dirty="0" err="1" smtClean="0">
                <a:solidFill>
                  <a:srgbClr val="002060"/>
                </a:solidFill>
                <a:cs typeface="Gill Sans Light"/>
              </a:rPr>
              <a:t>Nordh</a:t>
            </a:r>
            <a:endParaRPr lang="nl-NL" sz="1400" b="1" dirty="0" smtClean="0">
              <a:solidFill>
                <a:srgbClr val="002060"/>
              </a:solidFill>
              <a:cs typeface="Gill Sans Light"/>
            </a:endParaRPr>
          </a:p>
          <a:p>
            <a:pPr algn="ctr"/>
            <a:r>
              <a:rPr lang="nl-NL" sz="1400" dirty="0" smtClean="0">
                <a:solidFill>
                  <a:srgbClr val="002060"/>
                </a:solidFill>
                <a:cs typeface="Gill Sans Light"/>
              </a:rPr>
              <a:t>SUNET</a:t>
            </a:r>
          </a:p>
          <a:p>
            <a:pPr algn="ctr"/>
            <a:r>
              <a:rPr lang="nl-NL" sz="1400" dirty="0" smtClean="0">
                <a:solidFill>
                  <a:srgbClr val="002060"/>
                </a:solidFill>
                <a:cs typeface="Gill Sans Light"/>
              </a:rPr>
              <a:t>(</a:t>
            </a:r>
            <a:r>
              <a:rPr lang="nl-NL" sz="1400" dirty="0" err="1" smtClean="0">
                <a:solidFill>
                  <a:srgbClr val="002060"/>
                </a:solidFill>
                <a:cs typeface="Gill Sans Light"/>
              </a:rPr>
              <a:t>Deputy</a:t>
            </a:r>
            <a:r>
              <a:rPr lang="nl-NL" sz="1400" dirty="0" smtClean="0">
                <a:solidFill>
                  <a:srgbClr val="002060"/>
                </a:solidFill>
                <a:cs typeface="Gill Sans Light"/>
              </a:rPr>
              <a:t>)</a:t>
            </a:r>
          </a:p>
        </p:txBody>
      </p:sp>
      <p:sp>
        <p:nvSpPr>
          <p:cNvPr id="50" name="Rectangle 49"/>
          <p:cNvSpPr/>
          <p:nvPr/>
        </p:nvSpPr>
        <p:spPr>
          <a:xfrm>
            <a:off x="6985000" y="4699507"/>
            <a:ext cx="1111250" cy="1491743"/>
          </a:xfrm>
          <a:prstGeom prst="rect">
            <a:avLst/>
          </a:prstGeom>
          <a:blipFill>
            <a:blip r:embed="rId5" cstate="print">
              <a:extLst>
                <a:ext uri="{28A0092B-C50C-407E-A947-70E740481C1C}">
                  <a14:useLocalDpi xmlns:a14="http://schemas.microsoft.com/office/drawing/2010/main" val="0"/>
                </a:ext>
              </a:extLst>
            </a:blip>
            <a:srcRect/>
            <a:stretch>
              <a:fillRect l="-6000" r="-6000"/>
            </a:stretch>
          </a:blipFill>
          <a:ln w="38100" cmpd="sng">
            <a:solidFill>
              <a:srgbClr val="FFFFFF"/>
            </a:solidFill>
            <a:miter lim="800000"/>
          </a:ln>
          <a:effectLst>
            <a:outerShdw blurRad="50800" dist="38100" dir="8100000" algn="tr" rotWithShape="0">
              <a:prstClr val="black">
                <a:alpha val="40000"/>
              </a:prstClr>
            </a:outerShdw>
          </a:effectLst>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grpSp>
        <p:nvGrpSpPr>
          <p:cNvPr id="4" name="Group 3"/>
          <p:cNvGrpSpPr/>
          <p:nvPr/>
        </p:nvGrpSpPr>
        <p:grpSpPr>
          <a:xfrm>
            <a:off x="1706659" y="1387809"/>
            <a:ext cx="2696388" cy="2850816"/>
            <a:chOff x="1587909" y="1387809"/>
            <a:chExt cx="2696388" cy="2850816"/>
          </a:xfrm>
        </p:grpSpPr>
        <p:sp>
          <p:nvSpPr>
            <p:cNvPr id="47" name="Freeform 46"/>
            <p:cNvSpPr/>
            <p:nvPr/>
          </p:nvSpPr>
          <p:spPr>
            <a:xfrm>
              <a:off x="2120899" y="1387809"/>
              <a:ext cx="1895475" cy="285081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50000">
                  <a:schemeClr val="accent1">
                    <a:lumMod val="0"/>
                    <a:lumOff val="100000"/>
                  </a:schemeClr>
                </a:gs>
                <a:gs pos="100000">
                  <a:schemeClr val="bg1"/>
                </a:gs>
                <a:gs pos="1000">
                  <a:schemeClr val="accent5"/>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ctr"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56" name="TextBox 55"/>
            <p:cNvSpPr txBox="1"/>
            <p:nvPr/>
          </p:nvSpPr>
          <p:spPr>
            <a:xfrm>
              <a:off x="1587909" y="1417310"/>
              <a:ext cx="2696388" cy="346249"/>
            </a:xfrm>
            <a:prstGeom prst="rect">
              <a:avLst/>
            </a:prstGeom>
            <a:noFill/>
          </p:spPr>
          <p:txBody>
            <a:bodyPr wrap="square" rtlCol="0">
              <a:spAutoFit/>
            </a:bodyPr>
            <a:lstStyle/>
            <a:p>
              <a:pPr lvl="0" algn="ctr" defTabSz="755650">
                <a:lnSpc>
                  <a:spcPct val="90000"/>
                </a:lnSpc>
                <a:spcAft>
                  <a:spcPct val="35000"/>
                </a:spcAft>
              </a:pPr>
              <a:r>
                <a:rPr lang="en-GB" b="1" dirty="0">
                  <a:solidFill>
                    <a:srgbClr val="002060"/>
                  </a:solidFill>
                  <a:cs typeface="Gill Sans Light"/>
                </a:rPr>
                <a:t>T2: eduroam</a:t>
              </a:r>
            </a:p>
          </p:txBody>
        </p:sp>
        <p:sp>
          <p:nvSpPr>
            <p:cNvPr id="62" name="Rectangle 61"/>
            <p:cNvSpPr/>
            <p:nvPr/>
          </p:nvSpPr>
          <p:spPr>
            <a:xfrm>
              <a:off x="2524125" y="2089762"/>
              <a:ext cx="892979" cy="1293621"/>
            </a:xfrm>
            <a:prstGeom prst="rect">
              <a:avLst/>
            </a:prstGeom>
            <a:blipFill>
              <a:blip r:embed="rId6">
                <a:extLst>
                  <a:ext uri="{28A0092B-C50C-407E-A947-70E740481C1C}">
                    <a14:useLocalDpi xmlns:a14="http://schemas.microsoft.com/office/drawing/2010/main" val="0"/>
                  </a:ext>
                </a:extLst>
              </a:blip>
              <a:srcRect/>
              <a:stretch>
                <a:fillRect l="-16000" r="-16000"/>
              </a:stretch>
            </a:blipFill>
            <a:ln w="38100" cmpd="sng">
              <a:solidFill>
                <a:srgbClr val="FFFFFF"/>
              </a:solidFill>
              <a:miter lim="800000"/>
            </a:ln>
            <a:effectLst>
              <a:outerShdw blurRad="50800" dist="38100" dir="8100000" algn="tr" rotWithShape="0">
                <a:prstClr val="black">
                  <a:alpha val="40000"/>
                </a:prstClr>
              </a:outerShdw>
            </a:effectLst>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68" name="TextBox 67"/>
            <p:cNvSpPr txBox="1"/>
            <p:nvPr/>
          </p:nvSpPr>
          <p:spPr>
            <a:xfrm>
              <a:off x="2159000" y="3640308"/>
              <a:ext cx="1825625" cy="523220"/>
            </a:xfrm>
            <a:prstGeom prst="rect">
              <a:avLst/>
            </a:prstGeom>
            <a:noFill/>
          </p:spPr>
          <p:txBody>
            <a:bodyPr wrap="square" rtlCol="0">
              <a:spAutoFit/>
            </a:bodyPr>
            <a:lstStyle/>
            <a:p>
              <a:pPr algn="ctr"/>
              <a:r>
                <a:rPr lang="nl-NL" sz="1400" b="1" dirty="0">
                  <a:solidFill>
                    <a:srgbClr val="002060"/>
                  </a:solidFill>
                  <a:cs typeface="Gill Sans Light"/>
                </a:rPr>
                <a:t>Miroslav </a:t>
              </a:r>
              <a:r>
                <a:rPr lang="nl-NL" sz="1400" b="1" dirty="0" smtClean="0">
                  <a:solidFill>
                    <a:srgbClr val="002060"/>
                  </a:solidFill>
                  <a:cs typeface="Gill Sans Light"/>
                </a:rPr>
                <a:t>Milinović</a:t>
              </a:r>
            </a:p>
            <a:p>
              <a:pPr algn="ctr"/>
              <a:r>
                <a:rPr lang="nl-NL" sz="1400" dirty="0" smtClean="0">
                  <a:solidFill>
                    <a:srgbClr val="002060"/>
                  </a:solidFill>
                  <a:cs typeface="Gill Sans Light"/>
                </a:rPr>
                <a:t>SRCE</a:t>
              </a:r>
            </a:p>
          </p:txBody>
        </p:sp>
      </p:grpSp>
      <p:grpSp>
        <p:nvGrpSpPr>
          <p:cNvPr id="6" name="Group 5"/>
          <p:cNvGrpSpPr/>
          <p:nvPr/>
        </p:nvGrpSpPr>
        <p:grpSpPr>
          <a:xfrm>
            <a:off x="4258250" y="1387809"/>
            <a:ext cx="1961045" cy="2850816"/>
            <a:chOff x="4175125" y="1387809"/>
            <a:chExt cx="1961045" cy="2850816"/>
          </a:xfrm>
        </p:grpSpPr>
        <p:sp>
          <p:nvSpPr>
            <p:cNvPr id="48" name="Freeform 47"/>
            <p:cNvSpPr/>
            <p:nvPr/>
          </p:nvSpPr>
          <p:spPr>
            <a:xfrm>
              <a:off x="4240695" y="1387809"/>
              <a:ext cx="1895475" cy="285081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50000">
                  <a:schemeClr val="accent1">
                    <a:lumMod val="0"/>
                    <a:lumOff val="100000"/>
                  </a:schemeClr>
                </a:gs>
                <a:gs pos="100000">
                  <a:schemeClr val="bg1"/>
                </a:gs>
                <a:gs pos="0">
                  <a:schemeClr val="accent5">
                    <a:lumMod val="40000"/>
                    <a:lumOff val="60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ctr"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57" name="TextBox 56"/>
            <p:cNvSpPr txBox="1"/>
            <p:nvPr/>
          </p:nvSpPr>
          <p:spPr>
            <a:xfrm>
              <a:off x="4175125" y="1426835"/>
              <a:ext cx="1889126" cy="346249"/>
            </a:xfrm>
            <a:prstGeom prst="rect">
              <a:avLst/>
            </a:prstGeom>
            <a:noFill/>
          </p:spPr>
          <p:txBody>
            <a:bodyPr wrap="square" rtlCol="0">
              <a:spAutoFit/>
            </a:bodyPr>
            <a:lstStyle/>
            <a:p>
              <a:pPr lvl="0" algn="ctr" defTabSz="755650">
                <a:lnSpc>
                  <a:spcPct val="90000"/>
                </a:lnSpc>
                <a:spcAft>
                  <a:spcPct val="35000"/>
                </a:spcAft>
              </a:pPr>
              <a:r>
                <a:rPr lang="en-GB" b="1" dirty="0" smtClean="0">
                  <a:solidFill>
                    <a:srgbClr val="002060"/>
                  </a:solidFill>
                  <a:cs typeface="Gill Sans Light"/>
                </a:rPr>
                <a:t>T3: eduGAIN</a:t>
              </a:r>
              <a:endParaRPr lang="en-GB" b="1" dirty="0">
                <a:solidFill>
                  <a:srgbClr val="002060"/>
                </a:solidFill>
                <a:cs typeface="Gill Sans Light"/>
              </a:endParaRPr>
            </a:p>
          </p:txBody>
        </p:sp>
        <p:sp>
          <p:nvSpPr>
            <p:cNvPr id="63" name="Rectangle 62"/>
            <p:cNvSpPr/>
            <p:nvPr/>
          </p:nvSpPr>
          <p:spPr>
            <a:xfrm>
              <a:off x="4651376" y="2089762"/>
              <a:ext cx="926820" cy="1293621"/>
            </a:xfrm>
            <a:prstGeom prst="rect">
              <a:avLst/>
            </a:prstGeom>
            <a:blipFill>
              <a:blip r:embed="rId7">
                <a:extLst>
                  <a:ext uri="{28A0092B-C50C-407E-A947-70E740481C1C}">
                    <a14:useLocalDpi xmlns:a14="http://schemas.microsoft.com/office/drawing/2010/main" val="0"/>
                  </a:ext>
                </a:extLst>
              </a:blip>
              <a:srcRect/>
              <a:stretch>
                <a:fillRect l="-15000" r="-15000"/>
              </a:stretch>
            </a:blipFill>
            <a:ln w="38100" cmpd="sng">
              <a:solidFill>
                <a:srgbClr val="FFFFFF"/>
              </a:solidFill>
              <a:miter lim="800000"/>
            </a:ln>
            <a:effectLst>
              <a:outerShdw blurRad="50800" dist="38100" dir="8100000" algn="tr" rotWithShape="0">
                <a:prstClr val="black">
                  <a:alpha val="40000"/>
                </a:prstClr>
              </a:outerShdw>
            </a:effectLst>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69" name="TextBox 68"/>
            <p:cNvSpPr txBox="1"/>
            <p:nvPr/>
          </p:nvSpPr>
          <p:spPr>
            <a:xfrm>
              <a:off x="4200525" y="3697458"/>
              <a:ext cx="1825625" cy="523220"/>
            </a:xfrm>
            <a:prstGeom prst="rect">
              <a:avLst/>
            </a:prstGeom>
            <a:noFill/>
          </p:spPr>
          <p:txBody>
            <a:bodyPr wrap="square" rtlCol="0">
              <a:spAutoFit/>
            </a:bodyPr>
            <a:lstStyle/>
            <a:p>
              <a:pPr algn="ctr"/>
              <a:r>
                <a:rPr lang="nl-NL" sz="1400" b="1" dirty="0" smtClean="0">
                  <a:solidFill>
                    <a:srgbClr val="002060"/>
                  </a:solidFill>
                  <a:cs typeface="Gill Sans Light"/>
                </a:rPr>
                <a:t>Brook </a:t>
              </a:r>
              <a:r>
                <a:rPr lang="nl-NL" sz="1400" b="1" dirty="0" err="1" smtClean="0">
                  <a:solidFill>
                    <a:srgbClr val="002060"/>
                  </a:solidFill>
                  <a:cs typeface="Gill Sans Light"/>
                </a:rPr>
                <a:t>Schofield</a:t>
              </a:r>
              <a:endParaRPr lang="nl-NL" sz="1400" b="1" dirty="0" smtClean="0">
                <a:solidFill>
                  <a:srgbClr val="002060"/>
                </a:solidFill>
                <a:cs typeface="Gill Sans Light"/>
              </a:endParaRPr>
            </a:p>
            <a:p>
              <a:pPr algn="ctr"/>
              <a:r>
                <a:rPr lang="nl-NL" sz="1400" dirty="0" smtClean="0">
                  <a:solidFill>
                    <a:srgbClr val="002060"/>
                  </a:solidFill>
                  <a:cs typeface="Gill Sans Light"/>
                </a:rPr>
                <a:t>GÉANT </a:t>
              </a:r>
              <a:r>
                <a:rPr lang="nl-NL" sz="1400" dirty="0" err="1" smtClean="0">
                  <a:solidFill>
                    <a:srgbClr val="002060"/>
                  </a:solidFill>
                  <a:cs typeface="Gill Sans Light"/>
                </a:rPr>
                <a:t>Association</a:t>
              </a:r>
              <a:endParaRPr lang="nl-NL" sz="1400" dirty="0" smtClean="0">
                <a:solidFill>
                  <a:srgbClr val="002060"/>
                </a:solidFill>
                <a:cs typeface="Gill Sans Light"/>
              </a:endParaRPr>
            </a:p>
          </p:txBody>
        </p:sp>
      </p:grpSp>
      <p:grpSp>
        <p:nvGrpSpPr>
          <p:cNvPr id="8" name="Group 7"/>
          <p:cNvGrpSpPr/>
          <p:nvPr/>
        </p:nvGrpSpPr>
        <p:grpSpPr>
          <a:xfrm>
            <a:off x="6216649" y="1387809"/>
            <a:ext cx="1895475" cy="2855479"/>
            <a:chOff x="6216649" y="1387809"/>
            <a:chExt cx="1895475" cy="2855479"/>
          </a:xfrm>
        </p:grpSpPr>
        <p:sp>
          <p:nvSpPr>
            <p:cNvPr id="53" name="Freeform 52"/>
            <p:cNvSpPr/>
            <p:nvPr/>
          </p:nvSpPr>
          <p:spPr>
            <a:xfrm>
              <a:off x="6216649" y="1387809"/>
              <a:ext cx="1895475" cy="285081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flip="none" rotWithShape="1">
              <a:gsLst>
                <a:gs pos="50000">
                  <a:schemeClr val="accent1">
                    <a:lumMod val="0"/>
                    <a:lumOff val="100000"/>
                  </a:schemeClr>
                </a:gs>
                <a:gs pos="100000">
                  <a:schemeClr val="bg1"/>
                </a:gs>
                <a:gs pos="0">
                  <a:schemeClr val="accent5">
                    <a:lumMod val="40000"/>
                    <a:lumOff val="60000"/>
                  </a:schemeClr>
                </a:gs>
              </a:gsLst>
              <a:lin ang="5400000" scaled="1"/>
              <a:tileRect/>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ctr"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58" name="TextBox 57"/>
            <p:cNvSpPr txBox="1"/>
            <p:nvPr/>
          </p:nvSpPr>
          <p:spPr>
            <a:xfrm>
              <a:off x="6216650" y="1420485"/>
              <a:ext cx="1889126" cy="595548"/>
            </a:xfrm>
            <a:prstGeom prst="rect">
              <a:avLst/>
            </a:prstGeom>
            <a:noFill/>
          </p:spPr>
          <p:txBody>
            <a:bodyPr wrap="square" rtlCol="0">
              <a:spAutoFit/>
            </a:bodyPr>
            <a:lstStyle/>
            <a:p>
              <a:pPr lvl="0" algn="ctr" defTabSz="755650">
                <a:lnSpc>
                  <a:spcPct val="90000"/>
                </a:lnSpc>
                <a:spcAft>
                  <a:spcPct val="35000"/>
                </a:spcAft>
              </a:pPr>
              <a:r>
                <a:rPr lang="en-GB" b="1" dirty="0" smtClean="0">
                  <a:solidFill>
                    <a:srgbClr val="002060"/>
                  </a:solidFill>
                  <a:cs typeface="Gill Sans Light"/>
                </a:rPr>
                <a:t>T4: Federation as a Service</a:t>
              </a:r>
              <a:endParaRPr lang="en-GB" b="1" dirty="0">
                <a:solidFill>
                  <a:srgbClr val="002060"/>
                </a:solidFill>
                <a:cs typeface="Gill Sans Light"/>
              </a:endParaRPr>
            </a:p>
          </p:txBody>
        </p:sp>
        <p:sp>
          <p:nvSpPr>
            <p:cNvPr id="64" name="Rectangle 63"/>
            <p:cNvSpPr/>
            <p:nvPr/>
          </p:nvSpPr>
          <p:spPr>
            <a:xfrm>
              <a:off x="6651625" y="2089762"/>
              <a:ext cx="923667" cy="1296160"/>
            </a:xfrm>
            <a:prstGeom prst="rect">
              <a:avLst/>
            </a:prstGeom>
            <a:blipFill>
              <a:blip r:embed="rId5" cstate="print">
                <a:extLst>
                  <a:ext uri="{28A0092B-C50C-407E-A947-70E740481C1C}">
                    <a14:useLocalDpi xmlns:a14="http://schemas.microsoft.com/office/drawing/2010/main" val="0"/>
                  </a:ext>
                </a:extLst>
              </a:blip>
              <a:srcRect/>
              <a:stretch>
                <a:fillRect l="-6000" r="-6000"/>
              </a:stretch>
            </a:blipFill>
            <a:ln w="38100" cmpd="sng">
              <a:solidFill>
                <a:srgbClr val="FFFFFF"/>
              </a:solidFill>
              <a:miter lim="800000"/>
            </a:ln>
            <a:effectLst>
              <a:outerShdw blurRad="50800" dist="38100" dir="8100000" algn="tr" rotWithShape="0">
                <a:prstClr val="black">
                  <a:alpha val="40000"/>
                </a:prstClr>
              </a:outerShdw>
            </a:effectLst>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70" name="TextBox 69"/>
            <p:cNvSpPr txBox="1"/>
            <p:nvPr/>
          </p:nvSpPr>
          <p:spPr>
            <a:xfrm>
              <a:off x="6433704" y="3720068"/>
              <a:ext cx="1454075" cy="523220"/>
            </a:xfrm>
            <a:prstGeom prst="rect">
              <a:avLst/>
            </a:prstGeom>
            <a:noFill/>
          </p:spPr>
          <p:txBody>
            <a:bodyPr wrap="square" rtlCol="0">
              <a:spAutoFit/>
            </a:bodyPr>
            <a:lstStyle/>
            <a:p>
              <a:pPr algn="ctr"/>
              <a:r>
                <a:rPr lang="nl-NL" sz="1400" b="1" dirty="0" err="1" smtClean="0">
                  <a:solidFill>
                    <a:srgbClr val="002060"/>
                  </a:solidFill>
                  <a:cs typeface="Gill Sans Light"/>
                </a:rPr>
                <a:t>Valter</a:t>
              </a:r>
              <a:r>
                <a:rPr lang="nl-NL" sz="1400" b="1" dirty="0" smtClean="0">
                  <a:solidFill>
                    <a:srgbClr val="002060"/>
                  </a:solidFill>
                  <a:cs typeface="Gill Sans Light"/>
                </a:rPr>
                <a:t> </a:t>
              </a:r>
              <a:r>
                <a:rPr lang="nl-NL" sz="1400" b="1" dirty="0" err="1" smtClean="0">
                  <a:solidFill>
                    <a:srgbClr val="002060"/>
                  </a:solidFill>
                  <a:cs typeface="Gill Sans Light"/>
                </a:rPr>
                <a:t>Nordh</a:t>
              </a:r>
              <a:endParaRPr lang="nl-NL" sz="1400" b="1" dirty="0" smtClean="0">
                <a:solidFill>
                  <a:srgbClr val="002060"/>
                </a:solidFill>
                <a:cs typeface="Gill Sans Light"/>
              </a:endParaRPr>
            </a:p>
            <a:p>
              <a:pPr algn="ctr"/>
              <a:r>
                <a:rPr lang="nl-NL" sz="1400" dirty="0" smtClean="0">
                  <a:solidFill>
                    <a:srgbClr val="002060"/>
                  </a:solidFill>
                  <a:cs typeface="Gill Sans Light"/>
                </a:rPr>
                <a:t>SUNET</a:t>
              </a:r>
            </a:p>
          </p:txBody>
        </p:sp>
      </p:grpSp>
      <p:grpSp>
        <p:nvGrpSpPr>
          <p:cNvPr id="9" name="Group 8"/>
          <p:cNvGrpSpPr/>
          <p:nvPr/>
        </p:nvGrpSpPr>
        <p:grpSpPr>
          <a:xfrm>
            <a:off x="8099799" y="1387809"/>
            <a:ext cx="1901827" cy="2850816"/>
            <a:chOff x="8242299" y="1397334"/>
            <a:chExt cx="1901827" cy="2850816"/>
          </a:xfrm>
        </p:grpSpPr>
        <p:sp>
          <p:nvSpPr>
            <p:cNvPr id="54" name="Freeform 53"/>
            <p:cNvSpPr/>
            <p:nvPr/>
          </p:nvSpPr>
          <p:spPr>
            <a:xfrm>
              <a:off x="8242299" y="1397334"/>
              <a:ext cx="1895475" cy="285081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50000">
                  <a:schemeClr val="accent1">
                    <a:lumMod val="0"/>
                    <a:lumOff val="100000"/>
                  </a:schemeClr>
                </a:gs>
                <a:gs pos="100000">
                  <a:schemeClr val="bg1"/>
                </a:gs>
                <a:gs pos="0">
                  <a:schemeClr val="accent5">
                    <a:lumMod val="40000"/>
                    <a:lumOff val="60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ctr"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59" name="TextBox 58"/>
            <p:cNvSpPr txBox="1"/>
            <p:nvPr/>
          </p:nvSpPr>
          <p:spPr>
            <a:xfrm>
              <a:off x="8255000" y="1426835"/>
              <a:ext cx="1889126" cy="595548"/>
            </a:xfrm>
            <a:prstGeom prst="rect">
              <a:avLst/>
            </a:prstGeom>
            <a:noFill/>
          </p:spPr>
          <p:txBody>
            <a:bodyPr wrap="square" rtlCol="0">
              <a:spAutoFit/>
            </a:bodyPr>
            <a:lstStyle/>
            <a:p>
              <a:pPr lvl="0" algn="ctr" defTabSz="755650">
                <a:lnSpc>
                  <a:spcPct val="90000"/>
                </a:lnSpc>
                <a:spcAft>
                  <a:spcPct val="35000"/>
                </a:spcAft>
              </a:pPr>
              <a:r>
                <a:rPr lang="en-GB" b="1" dirty="0" smtClean="0">
                  <a:solidFill>
                    <a:srgbClr val="002060"/>
                  </a:solidFill>
                  <a:cs typeface="Gill Sans Light"/>
                </a:rPr>
                <a:t>T5: Enabling Users</a:t>
              </a:r>
              <a:endParaRPr lang="en-GB" b="1" dirty="0">
                <a:solidFill>
                  <a:srgbClr val="002060"/>
                </a:solidFill>
                <a:cs typeface="Gill Sans Light"/>
              </a:endParaRPr>
            </a:p>
          </p:txBody>
        </p:sp>
        <p:sp>
          <p:nvSpPr>
            <p:cNvPr id="65" name="Rectangle 64"/>
            <p:cNvSpPr/>
            <p:nvPr/>
          </p:nvSpPr>
          <p:spPr>
            <a:xfrm>
              <a:off x="8778875" y="2089762"/>
              <a:ext cx="939042" cy="1300035"/>
            </a:xfrm>
            <a:prstGeom prst="rect">
              <a:avLst/>
            </a:prstGeom>
            <a:blipFill>
              <a:blip r:embed="rId8" cstate="print">
                <a:extLst>
                  <a:ext uri="{28A0092B-C50C-407E-A947-70E740481C1C}">
                    <a14:useLocalDpi xmlns:a14="http://schemas.microsoft.com/office/drawing/2010/main" val="0"/>
                  </a:ext>
                </a:extLst>
              </a:blip>
              <a:srcRect/>
              <a:stretch>
                <a:fillRect l="-62000" r="-62000"/>
              </a:stretch>
            </a:blipFill>
            <a:ln w="38100" cmpd="sng">
              <a:solidFill>
                <a:srgbClr val="FFFFFF"/>
              </a:solidFill>
              <a:miter lim="800000"/>
            </a:ln>
            <a:effectLst>
              <a:outerShdw blurRad="50800" dist="38100" dir="8100000" algn="tr" rotWithShape="0">
                <a:prstClr val="black">
                  <a:alpha val="40000"/>
                </a:prstClr>
              </a:outerShdw>
            </a:effectLst>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71" name="TextBox 70"/>
            <p:cNvSpPr txBox="1"/>
            <p:nvPr/>
          </p:nvSpPr>
          <p:spPr>
            <a:xfrm>
              <a:off x="8350250" y="3703808"/>
              <a:ext cx="1714500" cy="523220"/>
            </a:xfrm>
            <a:prstGeom prst="rect">
              <a:avLst/>
            </a:prstGeom>
            <a:noFill/>
          </p:spPr>
          <p:txBody>
            <a:bodyPr wrap="square" rtlCol="0">
              <a:spAutoFit/>
            </a:bodyPr>
            <a:lstStyle/>
            <a:p>
              <a:pPr algn="ctr"/>
              <a:r>
                <a:rPr lang="nl-NL" sz="1400" b="1" dirty="0" smtClean="0">
                  <a:solidFill>
                    <a:srgbClr val="002060"/>
                  </a:solidFill>
                  <a:cs typeface="Gill Sans Light"/>
                </a:rPr>
                <a:t>Lukas Hämmerle</a:t>
              </a:r>
            </a:p>
            <a:p>
              <a:pPr algn="ctr"/>
              <a:r>
                <a:rPr lang="nl-NL" sz="1400" dirty="0" smtClean="0">
                  <a:solidFill>
                    <a:srgbClr val="002060"/>
                  </a:solidFill>
                  <a:cs typeface="Gill Sans Light"/>
                </a:rPr>
                <a:t>SWITCH</a:t>
              </a:r>
            </a:p>
          </p:txBody>
        </p:sp>
      </p:grpSp>
      <p:grpSp>
        <p:nvGrpSpPr>
          <p:cNvPr id="10" name="Group 9"/>
          <p:cNvGrpSpPr/>
          <p:nvPr/>
        </p:nvGrpSpPr>
        <p:grpSpPr>
          <a:xfrm>
            <a:off x="10138025" y="1387809"/>
            <a:ext cx="1927225" cy="2850816"/>
            <a:chOff x="10233025" y="1397334"/>
            <a:chExt cx="1927225" cy="2850816"/>
          </a:xfrm>
        </p:grpSpPr>
        <p:sp>
          <p:nvSpPr>
            <p:cNvPr id="55" name="Freeform 54"/>
            <p:cNvSpPr/>
            <p:nvPr/>
          </p:nvSpPr>
          <p:spPr>
            <a:xfrm>
              <a:off x="10239374" y="1397334"/>
              <a:ext cx="1895475" cy="285081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50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ctr"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60" name="TextBox 59"/>
            <p:cNvSpPr txBox="1"/>
            <p:nvPr/>
          </p:nvSpPr>
          <p:spPr>
            <a:xfrm>
              <a:off x="10271124" y="1410960"/>
              <a:ext cx="1889126" cy="346249"/>
            </a:xfrm>
            <a:prstGeom prst="rect">
              <a:avLst/>
            </a:prstGeom>
            <a:noFill/>
          </p:spPr>
          <p:txBody>
            <a:bodyPr wrap="square" rtlCol="0">
              <a:spAutoFit/>
            </a:bodyPr>
            <a:lstStyle/>
            <a:p>
              <a:pPr lvl="0" algn="ctr" defTabSz="755650">
                <a:lnSpc>
                  <a:spcPct val="90000"/>
                </a:lnSpc>
                <a:spcAft>
                  <a:spcPct val="35000"/>
                </a:spcAft>
              </a:pPr>
              <a:r>
                <a:rPr lang="en-GB" b="1" dirty="0" smtClean="0">
                  <a:solidFill>
                    <a:srgbClr val="002060"/>
                  </a:solidFill>
                  <a:cs typeface="Gill Sans Light"/>
                </a:rPr>
                <a:t>T6: eduCONF</a:t>
              </a:r>
              <a:endParaRPr lang="en-GB" b="1" dirty="0">
                <a:solidFill>
                  <a:srgbClr val="002060"/>
                </a:solidFill>
                <a:cs typeface="Gill Sans Light"/>
              </a:endParaRPr>
            </a:p>
          </p:txBody>
        </p:sp>
        <p:sp>
          <p:nvSpPr>
            <p:cNvPr id="66" name="Rectangle 65"/>
            <p:cNvSpPr/>
            <p:nvPr/>
          </p:nvSpPr>
          <p:spPr>
            <a:xfrm>
              <a:off x="10731500" y="2089762"/>
              <a:ext cx="869581" cy="1285605"/>
            </a:xfrm>
            <a:prstGeom prst="rect">
              <a:avLst/>
            </a:prstGeom>
            <a:blipFill>
              <a:blip r:embed="rId9" cstate="print">
                <a:extLst>
                  <a:ext uri="{28A0092B-C50C-407E-A947-70E740481C1C}">
                    <a14:useLocalDpi xmlns:a14="http://schemas.microsoft.com/office/drawing/2010/main" val="0"/>
                  </a:ext>
                </a:extLst>
              </a:blip>
              <a:srcRect/>
              <a:stretch>
                <a:fillRect l="-10000" r="-10000"/>
              </a:stretch>
            </a:blipFill>
            <a:ln w="38100" cmpd="sng">
              <a:solidFill>
                <a:srgbClr val="FFFFFF"/>
              </a:solidFill>
              <a:miter lim="800000"/>
            </a:ln>
            <a:effectLst>
              <a:outerShdw blurRad="50800" dist="38100" dir="8100000" algn="tr" rotWithShape="0">
                <a:prstClr val="black">
                  <a:alpha val="40000"/>
                </a:prstClr>
              </a:outerShdw>
            </a:effectLst>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72" name="TextBox 71"/>
            <p:cNvSpPr txBox="1"/>
            <p:nvPr/>
          </p:nvSpPr>
          <p:spPr>
            <a:xfrm>
              <a:off x="10233025" y="3697458"/>
              <a:ext cx="1825625" cy="523220"/>
            </a:xfrm>
            <a:prstGeom prst="rect">
              <a:avLst/>
            </a:prstGeom>
            <a:noFill/>
          </p:spPr>
          <p:txBody>
            <a:bodyPr wrap="square" rtlCol="0">
              <a:spAutoFit/>
            </a:bodyPr>
            <a:lstStyle/>
            <a:p>
              <a:pPr algn="ctr"/>
              <a:r>
                <a:rPr lang="nl-NL" sz="1400" b="1" dirty="0" smtClean="0">
                  <a:solidFill>
                    <a:srgbClr val="002060"/>
                  </a:solidFill>
                  <a:cs typeface="Gill Sans Light"/>
                </a:rPr>
                <a:t>Tim </a:t>
              </a:r>
              <a:r>
                <a:rPr lang="nl-NL" sz="1400" b="1" dirty="0" err="1" smtClean="0">
                  <a:solidFill>
                    <a:srgbClr val="002060"/>
                  </a:solidFill>
                  <a:cs typeface="Gill Sans Light"/>
                </a:rPr>
                <a:t>Boundy</a:t>
              </a:r>
              <a:endParaRPr lang="nl-NL" sz="1400" b="1" dirty="0" smtClean="0">
                <a:solidFill>
                  <a:srgbClr val="002060"/>
                </a:solidFill>
                <a:cs typeface="Gill Sans Light"/>
              </a:endParaRPr>
            </a:p>
            <a:p>
              <a:pPr algn="ctr"/>
              <a:r>
                <a:rPr lang="nl-NL" sz="1400" dirty="0" smtClean="0">
                  <a:solidFill>
                    <a:srgbClr val="002060"/>
                  </a:solidFill>
                  <a:cs typeface="Gill Sans Light"/>
                </a:rPr>
                <a:t>JISC</a:t>
              </a:r>
            </a:p>
          </p:txBody>
        </p:sp>
      </p:grpSp>
    </p:spTree>
    <p:extLst>
      <p:ext uri="{BB962C8B-B14F-4D97-AF65-F5344CB8AC3E}">
        <p14:creationId xmlns:p14="http://schemas.microsoft.com/office/powerpoint/2010/main" val="3781716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30</a:t>
            </a:fld>
            <a:endParaRPr lang="en-GB" dirty="0"/>
          </a:p>
        </p:txBody>
      </p:sp>
      <p:sp>
        <p:nvSpPr>
          <p:cNvPr id="3" name="Title 2"/>
          <p:cNvSpPr>
            <a:spLocks noGrp="1"/>
          </p:cNvSpPr>
          <p:nvPr>
            <p:ph type="title"/>
          </p:nvPr>
        </p:nvSpPr>
        <p:spPr/>
        <p:txBody>
          <a:bodyPr/>
          <a:lstStyle/>
          <a:p>
            <a:r>
              <a:rPr lang="en-GB" dirty="0"/>
              <a:t>Enabling Users pilots and use cases </a:t>
            </a:r>
            <a:r>
              <a:rPr lang="en-GB" dirty="0" smtClean="0"/>
              <a:t/>
            </a:r>
            <a:br>
              <a:rPr lang="en-GB" dirty="0" smtClean="0"/>
            </a:br>
            <a:r>
              <a:rPr lang="en-GB" b="0" i="1" dirty="0" smtClean="0">
                <a:solidFill>
                  <a:schemeClr val="bg1"/>
                </a:solidFill>
              </a:rPr>
              <a:t>DARIAH</a:t>
            </a:r>
            <a:endParaRPr lang="en-GB" b="0" i="1" dirty="0">
              <a:solidFill>
                <a:schemeClr val="bg1"/>
              </a:solidFill>
            </a:endParaRPr>
          </a:p>
        </p:txBody>
      </p:sp>
      <p:pic>
        <p:nvPicPr>
          <p:cNvPr id="5"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664" y="1517882"/>
            <a:ext cx="4564711" cy="1392254"/>
          </a:xfrm>
          <a:prstGeom prst="rect">
            <a:avLst/>
          </a:prstGeom>
        </p:spPr>
      </p:pic>
      <p:sp>
        <p:nvSpPr>
          <p:cNvPr id="6" name="Rectangle 5"/>
          <p:cNvSpPr/>
          <p:nvPr/>
        </p:nvSpPr>
        <p:spPr>
          <a:xfrm>
            <a:off x="555506" y="3753765"/>
            <a:ext cx="4603869" cy="2554545"/>
          </a:xfrm>
          <a:prstGeom prst="rect">
            <a:avLst/>
          </a:prstGeom>
          <a:solidFill>
            <a:schemeClr val="accent1">
              <a:lumMod val="20000"/>
              <a:lumOff val="80000"/>
            </a:schemeClr>
          </a:solidFill>
          <a:ln>
            <a:noFill/>
          </a:ln>
        </p:spPr>
        <p:txBody>
          <a:bodyPr wrap="square">
            <a:spAutoFit/>
          </a:bodyPr>
          <a:lstStyle/>
          <a:p>
            <a:r>
              <a:rPr lang="en-GB" sz="2400" i="1" dirty="0">
                <a:solidFill>
                  <a:schemeClr val="accent3">
                    <a:lumMod val="50000"/>
                  </a:schemeClr>
                </a:solidFill>
              </a:rPr>
              <a:t>Digital Research Infrastructure for the Arts and </a:t>
            </a:r>
            <a:r>
              <a:rPr lang="en-GB" sz="2400" i="1" dirty="0" smtClean="0">
                <a:solidFill>
                  <a:schemeClr val="accent3">
                    <a:lumMod val="50000"/>
                  </a:schemeClr>
                </a:solidFill>
              </a:rPr>
              <a:t>Humanities. </a:t>
            </a:r>
            <a:r>
              <a:rPr lang="en-GB" sz="2400" i="1" dirty="0">
                <a:solidFill>
                  <a:schemeClr val="accent3">
                    <a:lumMod val="50000"/>
                  </a:schemeClr>
                </a:solidFill>
              </a:rPr>
              <a:t>over 2000 users </a:t>
            </a:r>
            <a:r>
              <a:rPr lang="en-GB" sz="2400" i="1" dirty="0" smtClean="0">
                <a:solidFill>
                  <a:schemeClr val="accent3">
                    <a:lumMod val="50000"/>
                  </a:schemeClr>
                </a:solidFill>
              </a:rPr>
              <a:t> registered </a:t>
            </a:r>
            <a:r>
              <a:rPr lang="en-GB" sz="2400" i="1" dirty="0">
                <a:solidFill>
                  <a:schemeClr val="accent3">
                    <a:lumMod val="50000"/>
                  </a:schemeClr>
                </a:solidFill>
              </a:rPr>
              <a:t>with the user management of DARIAH</a:t>
            </a:r>
            <a:r>
              <a:rPr lang="en-GB" sz="2400" i="1" dirty="0" smtClean="0">
                <a:solidFill>
                  <a:schemeClr val="accent3">
                    <a:lumMod val="50000"/>
                  </a:schemeClr>
                </a:solidFill>
              </a:rPr>
              <a:t>. Users highly distributed with little privileged access to IT</a:t>
            </a:r>
            <a:endParaRPr lang="en-GB" sz="2400" i="1" dirty="0">
              <a:solidFill>
                <a:schemeClr val="accent3">
                  <a:lumMod val="50000"/>
                </a:schemeClr>
              </a:solidFill>
            </a:endParaRPr>
          </a:p>
          <a:p>
            <a:r>
              <a:rPr lang="en-GB" sz="1600" dirty="0" smtClean="0"/>
              <a:t> </a:t>
            </a:r>
            <a:endParaRPr lang="en-GB" sz="1600" dirty="0"/>
          </a:p>
        </p:txBody>
      </p:sp>
      <p:sp>
        <p:nvSpPr>
          <p:cNvPr id="7" name="Rectangle 6"/>
          <p:cNvSpPr/>
          <p:nvPr/>
        </p:nvSpPr>
        <p:spPr>
          <a:xfrm>
            <a:off x="5970672" y="1387181"/>
            <a:ext cx="5920154" cy="2757678"/>
          </a:xfrm>
          <a:prstGeom prst="rect">
            <a:avLst/>
          </a:prstGeom>
          <a:noFill/>
        </p:spPr>
        <p:txBody>
          <a:bodyPr wrap="square" anchor="ctr" anchorCtr="0">
            <a:spAutoFit/>
          </a:bodyPr>
          <a:lstStyle/>
          <a:p>
            <a:pPr>
              <a:lnSpc>
                <a:spcPct val="90000"/>
              </a:lnSpc>
            </a:pPr>
            <a:r>
              <a:rPr lang="en-US" sz="2400" b="1" dirty="0" smtClean="0">
                <a:solidFill>
                  <a:schemeClr val="tx2"/>
                </a:solidFill>
                <a:cs typeface="Gill Sans Light"/>
              </a:rPr>
              <a:t>Use Case</a:t>
            </a:r>
            <a:r>
              <a:rPr lang="en-US" sz="2400" dirty="0" smtClean="0">
                <a:solidFill>
                  <a:schemeClr val="tx2"/>
                </a:solidFill>
                <a:cs typeface="Gill Sans Light"/>
              </a:rPr>
              <a:t>:</a:t>
            </a:r>
          </a:p>
          <a:p>
            <a:pPr marL="342900" indent="-342900">
              <a:lnSpc>
                <a:spcPct val="90000"/>
              </a:lnSpc>
              <a:buFont typeface="Arial"/>
              <a:buChar char="•"/>
            </a:pPr>
            <a:r>
              <a:rPr lang="en-US" sz="2400" dirty="0" smtClean="0">
                <a:solidFill>
                  <a:schemeClr val="tx2"/>
                </a:solidFill>
                <a:cs typeface="Gill Sans Light"/>
              </a:rPr>
              <a:t>Enabling </a:t>
            </a:r>
            <a:r>
              <a:rPr lang="en-US" sz="2400" dirty="0">
                <a:solidFill>
                  <a:schemeClr val="tx2"/>
                </a:solidFill>
                <a:cs typeface="Gill Sans Light"/>
              </a:rPr>
              <a:t>federated access to all DARIAH </a:t>
            </a:r>
            <a:r>
              <a:rPr lang="en-US" sz="2400" dirty="0" smtClean="0">
                <a:solidFill>
                  <a:schemeClr val="tx2"/>
                </a:solidFill>
                <a:cs typeface="Gill Sans Light"/>
              </a:rPr>
              <a:t>services</a:t>
            </a:r>
          </a:p>
          <a:p>
            <a:pPr marL="342900" indent="-342900">
              <a:lnSpc>
                <a:spcPct val="90000"/>
              </a:lnSpc>
              <a:buFont typeface="Arial"/>
              <a:buChar char="•"/>
            </a:pPr>
            <a:r>
              <a:rPr lang="en-US" sz="2400" dirty="0">
                <a:solidFill>
                  <a:schemeClr val="tx2"/>
                </a:solidFill>
                <a:cs typeface="Gill Sans Light"/>
              </a:rPr>
              <a:t>Enhancing attribute release by supporting the adoption of the GÉANT Data Protection Code </a:t>
            </a:r>
            <a:r>
              <a:rPr lang="en-US" sz="2400" dirty="0" smtClean="0">
                <a:solidFill>
                  <a:schemeClr val="tx2"/>
                </a:solidFill>
                <a:cs typeface="Gill Sans Light"/>
              </a:rPr>
              <a:t>of Conduct </a:t>
            </a:r>
            <a:r>
              <a:rPr lang="en-US" sz="2400" dirty="0">
                <a:solidFill>
                  <a:schemeClr val="tx2"/>
                </a:solidFill>
                <a:cs typeface="Gill Sans Light"/>
              </a:rPr>
              <a:t>for Service Providers in </a:t>
            </a:r>
            <a:r>
              <a:rPr lang="en-US" sz="2400" dirty="0" smtClean="0">
                <a:solidFill>
                  <a:schemeClr val="tx2"/>
                </a:solidFill>
                <a:cs typeface="Gill Sans Light"/>
              </a:rPr>
              <a:t>EU/EEA</a:t>
            </a:r>
          </a:p>
          <a:p>
            <a:pPr marL="342900" indent="-342900">
              <a:lnSpc>
                <a:spcPct val="90000"/>
              </a:lnSpc>
              <a:buFont typeface="Arial"/>
              <a:buChar char="•"/>
            </a:pPr>
            <a:r>
              <a:rPr lang="en-US" sz="2400" dirty="0" smtClean="0">
                <a:solidFill>
                  <a:schemeClr val="tx2"/>
                </a:solidFill>
                <a:cs typeface="Gill Sans Light"/>
              </a:rPr>
              <a:t>GÉANT Partner </a:t>
            </a:r>
            <a:r>
              <a:rPr lang="en-US" sz="2400" dirty="0">
                <a:solidFill>
                  <a:schemeClr val="tx2"/>
                </a:solidFill>
                <a:latin typeface="Calibri" panose="020F0502020204030204" pitchFamily="34" charset="0"/>
                <a:cs typeface="Calibri" panose="020F0502020204030204" pitchFamily="34" charset="0"/>
              </a:rPr>
              <a:t>–</a:t>
            </a:r>
            <a:r>
              <a:rPr lang="en-US" sz="2400" dirty="0" smtClean="0">
                <a:solidFill>
                  <a:schemeClr val="tx2"/>
                </a:solidFill>
                <a:cs typeface="Gill Sans Light"/>
              </a:rPr>
              <a:t> DFN</a:t>
            </a:r>
            <a:endParaRPr lang="en-US" sz="2400" dirty="0">
              <a:solidFill>
                <a:schemeClr val="tx2"/>
              </a:solidFill>
              <a:cs typeface="Gill Sans Light"/>
            </a:endParaRPr>
          </a:p>
        </p:txBody>
      </p:sp>
      <p:sp>
        <p:nvSpPr>
          <p:cNvPr id="8" name="Rectangle 7"/>
          <p:cNvSpPr/>
          <p:nvPr/>
        </p:nvSpPr>
        <p:spPr>
          <a:xfrm>
            <a:off x="5974905" y="4352108"/>
            <a:ext cx="5920154" cy="2092881"/>
          </a:xfrm>
          <a:prstGeom prst="rect">
            <a:avLst/>
          </a:prstGeom>
          <a:noFill/>
        </p:spPr>
        <p:txBody>
          <a:bodyPr wrap="square" anchor="ctr" anchorCtr="0">
            <a:spAutoFit/>
          </a:bodyPr>
          <a:lstStyle/>
          <a:p>
            <a:pPr>
              <a:lnSpc>
                <a:spcPct val="90000"/>
              </a:lnSpc>
            </a:pPr>
            <a:r>
              <a:rPr lang="en-US" sz="2400" b="1" dirty="0" smtClean="0">
                <a:solidFill>
                  <a:schemeClr val="tx2"/>
                </a:solidFill>
                <a:cs typeface="Gill Sans Light"/>
              </a:rPr>
              <a:t>Service Development</a:t>
            </a:r>
            <a:r>
              <a:rPr lang="en-US" sz="2400" dirty="0" smtClean="0">
                <a:solidFill>
                  <a:schemeClr val="tx2"/>
                </a:solidFill>
                <a:cs typeface="Gill Sans Light"/>
              </a:rPr>
              <a:t>:</a:t>
            </a:r>
          </a:p>
          <a:p>
            <a:pPr marL="342900" indent="-342900">
              <a:lnSpc>
                <a:spcPct val="90000"/>
              </a:lnSpc>
              <a:buFont typeface="Arial"/>
              <a:buChar char="•"/>
            </a:pPr>
            <a:r>
              <a:rPr lang="en-US" sz="2400" dirty="0" smtClean="0">
                <a:solidFill>
                  <a:schemeClr val="tx2"/>
                </a:solidFill>
                <a:cs typeface="Gill Sans Light"/>
              </a:rPr>
              <a:t>White Paper – Options for Joining eduGAIN</a:t>
            </a:r>
          </a:p>
          <a:p>
            <a:pPr marL="342900" indent="-342900">
              <a:lnSpc>
                <a:spcPct val="90000"/>
              </a:lnSpc>
              <a:buFont typeface="Arial"/>
              <a:buChar char="•"/>
            </a:pPr>
            <a:r>
              <a:rPr lang="en-US" sz="2400" dirty="0" smtClean="0">
                <a:solidFill>
                  <a:schemeClr val="tx2"/>
                </a:solidFill>
                <a:cs typeface="Gill Sans Light"/>
              </a:rPr>
              <a:t>Enhanced Code of Conduct Deployment</a:t>
            </a:r>
          </a:p>
          <a:p>
            <a:pPr marL="342900" indent="-342900">
              <a:lnSpc>
                <a:spcPct val="90000"/>
              </a:lnSpc>
              <a:buFont typeface="Arial"/>
              <a:buChar char="•"/>
            </a:pPr>
            <a:r>
              <a:rPr lang="en-US" sz="2400" dirty="0">
                <a:solidFill>
                  <a:schemeClr val="tx2"/>
                </a:solidFill>
                <a:cs typeface="Gill Sans Light"/>
              </a:rPr>
              <a:t>Open Letter to CIOs </a:t>
            </a:r>
            <a:endParaRPr lang="en-US" sz="2400" dirty="0" smtClean="0">
              <a:solidFill>
                <a:schemeClr val="tx2"/>
              </a:solidFill>
              <a:cs typeface="Gill Sans Light"/>
            </a:endParaRPr>
          </a:p>
          <a:p>
            <a:pPr marL="800100" lvl="1" indent="-342900">
              <a:lnSpc>
                <a:spcPct val="90000"/>
              </a:lnSpc>
              <a:buFont typeface="Arial"/>
              <a:buChar char="•"/>
            </a:pPr>
            <a:r>
              <a:rPr lang="en-US" sz="2400" dirty="0" smtClean="0">
                <a:solidFill>
                  <a:schemeClr val="tx2"/>
                </a:solidFill>
                <a:cs typeface="Gill Sans Light"/>
              </a:rPr>
              <a:t>https</a:t>
            </a:r>
            <a:r>
              <a:rPr lang="en-US" sz="2400" dirty="0">
                <a:solidFill>
                  <a:schemeClr val="tx2"/>
                </a:solidFill>
                <a:cs typeface="Gill Sans Light"/>
              </a:rPr>
              <a:t>://</a:t>
            </a:r>
            <a:r>
              <a:rPr lang="en-US" sz="2400" dirty="0" smtClean="0">
                <a:solidFill>
                  <a:schemeClr val="tx2"/>
                </a:solidFill>
                <a:cs typeface="Gill Sans Light"/>
              </a:rPr>
              <a:t>wiki.edugain.org</a:t>
            </a:r>
            <a:r>
              <a:rPr lang="en-US" sz="2400" dirty="0">
                <a:solidFill>
                  <a:schemeClr val="tx2"/>
                </a:solidFill>
                <a:cs typeface="Gill Sans Light"/>
              </a:rPr>
              <a:t>/</a:t>
            </a:r>
            <a:r>
              <a:rPr lang="en-US" sz="2400" dirty="0" smtClean="0">
                <a:solidFill>
                  <a:schemeClr val="tx2"/>
                </a:solidFill>
                <a:cs typeface="Gill Sans Light"/>
              </a:rPr>
              <a:t>CoCoEndorsement</a:t>
            </a:r>
          </a:p>
        </p:txBody>
      </p:sp>
    </p:spTree>
    <p:extLst>
      <p:ext uri="{BB962C8B-B14F-4D97-AF65-F5344CB8AC3E}">
        <p14:creationId xmlns:p14="http://schemas.microsoft.com/office/powerpoint/2010/main" val="7516012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31</a:t>
            </a:fld>
            <a:endParaRPr lang="en-GB" dirty="0"/>
          </a:p>
        </p:txBody>
      </p:sp>
      <p:sp>
        <p:nvSpPr>
          <p:cNvPr id="3" name="Title 2"/>
          <p:cNvSpPr>
            <a:spLocks noGrp="1"/>
          </p:cNvSpPr>
          <p:nvPr>
            <p:ph type="title"/>
          </p:nvPr>
        </p:nvSpPr>
        <p:spPr/>
        <p:txBody>
          <a:bodyPr/>
          <a:lstStyle/>
          <a:p>
            <a:r>
              <a:rPr lang="en-GB" dirty="0"/>
              <a:t>Enabling Users pilots and use cases </a:t>
            </a:r>
            <a:r>
              <a:rPr lang="en-GB" dirty="0" smtClean="0"/>
              <a:t/>
            </a:r>
            <a:br>
              <a:rPr lang="en-GB" dirty="0" smtClean="0"/>
            </a:br>
            <a:r>
              <a:rPr lang="en-GB" b="0" i="1" dirty="0" smtClean="0">
                <a:solidFill>
                  <a:schemeClr val="bg1"/>
                </a:solidFill>
              </a:rPr>
              <a:t>Elixir</a:t>
            </a:r>
            <a:endParaRPr lang="en-GB" b="0" i="1" dirty="0">
              <a:solidFill>
                <a:schemeClr val="bg1"/>
              </a:solidFill>
            </a:endParaRPr>
          </a:p>
        </p:txBody>
      </p:sp>
      <p:pic>
        <p:nvPicPr>
          <p:cNvPr id="5"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4405" y="1536366"/>
            <a:ext cx="3216842" cy="16955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p:cNvSpPr/>
          <p:nvPr/>
        </p:nvSpPr>
        <p:spPr>
          <a:xfrm>
            <a:off x="554406" y="3384847"/>
            <a:ext cx="4623236" cy="2923877"/>
          </a:xfrm>
          <a:prstGeom prst="rect">
            <a:avLst/>
          </a:prstGeom>
          <a:solidFill>
            <a:schemeClr val="accent1">
              <a:lumMod val="20000"/>
              <a:lumOff val="80000"/>
            </a:schemeClr>
          </a:solidFill>
          <a:ln>
            <a:noFill/>
          </a:ln>
        </p:spPr>
        <p:txBody>
          <a:bodyPr wrap="square">
            <a:spAutoFit/>
          </a:bodyPr>
          <a:lstStyle/>
          <a:p>
            <a:r>
              <a:rPr lang="en-GB" sz="2300" i="1" dirty="0" smtClean="0">
                <a:solidFill>
                  <a:srgbClr val="525252"/>
                </a:solidFill>
              </a:rPr>
              <a:t>European infrastructure </a:t>
            </a:r>
            <a:r>
              <a:rPr lang="en-GB" sz="2300" i="1" dirty="0">
                <a:solidFill>
                  <a:srgbClr val="525252"/>
                </a:solidFill>
              </a:rPr>
              <a:t>for </a:t>
            </a:r>
            <a:r>
              <a:rPr lang="en-GB" sz="2300" i="1" dirty="0" smtClean="0">
                <a:solidFill>
                  <a:srgbClr val="525252"/>
                </a:solidFill>
              </a:rPr>
              <a:t>biological information</a:t>
            </a:r>
            <a:r>
              <a:rPr lang="en-GB" sz="2300" i="1" dirty="0">
                <a:solidFill>
                  <a:srgbClr val="525252"/>
                </a:solidFill>
              </a:rPr>
              <a:t>, supporting life science research and its translation to </a:t>
            </a:r>
            <a:r>
              <a:rPr lang="en-GB" sz="2300" i="1" dirty="0" smtClean="0">
                <a:solidFill>
                  <a:srgbClr val="525252"/>
                </a:solidFill>
              </a:rPr>
              <a:t>med-icine, agriculture, bio industries and society. </a:t>
            </a:r>
            <a:r>
              <a:rPr lang="en-GB" sz="2300" i="1" dirty="0">
                <a:solidFill>
                  <a:srgbClr val="525252"/>
                </a:solidFill>
              </a:rPr>
              <a:t>Many of the datasets in life sciences cannot be freely distributed due to ethical, legal, societal or intellectual property </a:t>
            </a:r>
            <a:r>
              <a:rPr lang="en-GB" sz="2300" i="1" dirty="0" smtClean="0">
                <a:solidFill>
                  <a:srgbClr val="525252"/>
                </a:solidFill>
              </a:rPr>
              <a:t>reasons</a:t>
            </a:r>
            <a:endParaRPr lang="en-GB" sz="2300" i="1" dirty="0">
              <a:solidFill>
                <a:srgbClr val="525252"/>
              </a:solidFill>
            </a:endParaRPr>
          </a:p>
        </p:txBody>
      </p:sp>
      <p:sp>
        <p:nvSpPr>
          <p:cNvPr id="7" name="Rectangle 6"/>
          <p:cNvSpPr/>
          <p:nvPr/>
        </p:nvSpPr>
        <p:spPr>
          <a:xfrm>
            <a:off x="5973621" y="1373632"/>
            <a:ext cx="5672666" cy="3046988"/>
          </a:xfrm>
          <a:prstGeom prst="rect">
            <a:avLst/>
          </a:prstGeom>
          <a:solidFill>
            <a:srgbClr val="FFFFFF"/>
          </a:solidFill>
        </p:spPr>
        <p:txBody>
          <a:bodyPr wrap="square">
            <a:spAutoFit/>
          </a:bodyPr>
          <a:lstStyle/>
          <a:p>
            <a:r>
              <a:rPr lang="en-GB" sz="2400" b="1" dirty="0" smtClean="0">
                <a:solidFill>
                  <a:srgbClr val="525252"/>
                </a:solidFill>
              </a:rPr>
              <a:t>Use Case</a:t>
            </a:r>
            <a:r>
              <a:rPr lang="en-GB" sz="2400" dirty="0" smtClean="0">
                <a:solidFill>
                  <a:srgbClr val="525252"/>
                </a:solidFill>
              </a:rPr>
              <a:t>:</a:t>
            </a:r>
          </a:p>
          <a:p>
            <a:pPr marL="342900" indent="-342900">
              <a:buFont typeface="Arial"/>
              <a:buChar char="•"/>
            </a:pPr>
            <a:r>
              <a:rPr lang="en-GB" sz="2400" dirty="0" smtClean="0">
                <a:solidFill>
                  <a:srgbClr val="525252"/>
                </a:solidFill>
              </a:rPr>
              <a:t>EGA portal </a:t>
            </a:r>
            <a:r>
              <a:rPr lang="en-GB" sz="2400" dirty="0">
                <a:solidFill>
                  <a:srgbClr val="525252"/>
                </a:solidFill>
              </a:rPr>
              <a:t>REMS </a:t>
            </a:r>
            <a:r>
              <a:rPr lang="en-GB" sz="2400" dirty="0" smtClean="0">
                <a:solidFill>
                  <a:srgbClr val="525252"/>
                </a:solidFill>
              </a:rPr>
              <a:t>services available </a:t>
            </a:r>
            <a:r>
              <a:rPr lang="en-GB" sz="2400" dirty="0">
                <a:solidFill>
                  <a:srgbClr val="525252"/>
                </a:solidFill>
              </a:rPr>
              <a:t>via </a:t>
            </a:r>
            <a:r>
              <a:rPr lang="en-GB" sz="2400" dirty="0" smtClean="0">
                <a:solidFill>
                  <a:srgbClr val="525252"/>
                </a:solidFill>
              </a:rPr>
              <a:t>eduGAIN</a:t>
            </a:r>
            <a:endParaRPr lang="en-GB" sz="2400" dirty="0">
              <a:solidFill>
                <a:srgbClr val="525252"/>
              </a:solidFill>
            </a:endParaRPr>
          </a:p>
          <a:p>
            <a:pPr marL="342900" indent="-342900">
              <a:buFont typeface="Arial"/>
              <a:buChar char="•"/>
            </a:pPr>
            <a:r>
              <a:rPr lang="en-GB" sz="2400" dirty="0" smtClean="0">
                <a:solidFill>
                  <a:srgbClr val="525252"/>
                </a:solidFill>
              </a:rPr>
              <a:t>Minimise </a:t>
            </a:r>
            <a:r>
              <a:rPr lang="en-GB" sz="2400" dirty="0">
                <a:solidFill>
                  <a:srgbClr val="525252"/>
                </a:solidFill>
              </a:rPr>
              <a:t>the number of homeless users</a:t>
            </a:r>
          </a:p>
          <a:p>
            <a:pPr marL="342900" indent="-342900">
              <a:buFont typeface="Arial"/>
              <a:buChar char="•"/>
            </a:pPr>
            <a:r>
              <a:rPr lang="en-GB" sz="2400" dirty="0" smtClean="0">
                <a:solidFill>
                  <a:srgbClr val="525252"/>
                </a:solidFill>
              </a:rPr>
              <a:t>Identify </a:t>
            </a:r>
            <a:r>
              <a:rPr lang="en-GB" sz="2400" dirty="0">
                <a:solidFill>
                  <a:srgbClr val="525252"/>
                </a:solidFill>
              </a:rPr>
              <a:t>ELIXIR’s </a:t>
            </a:r>
            <a:r>
              <a:rPr lang="en-GB" sz="2400" dirty="0" smtClean="0">
                <a:solidFill>
                  <a:srgbClr val="525252"/>
                </a:solidFill>
              </a:rPr>
              <a:t>requirements for Assurance vs. current federation capabilities</a:t>
            </a:r>
          </a:p>
          <a:p>
            <a:pPr marL="342900" indent="-342900">
              <a:buFont typeface="Arial"/>
              <a:buChar char="•"/>
            </a:pPr>
            <a:r>
              <a:rPr lang="en-GB" sz="2400" dirty="0" smtClean="0">
                <a:solidFill>
                  <a:srgbClr val="525252"/>
                </a:solidFill>
              </a:rPr>
              <a:t>GÉANT Partner – CSC (Finland)</a:t>
            </a:r>
            <a:endParaRPr lang="en-GB" sz="2400" dirty="0">
              <a:solidFill>
                <a:srgbClr val="525252"/>
              </a:solidFill>
            </a:endParaRPr>
          </a:p>
        </p:txBody>
      </p:sp>
      <p:sp>
        <p:nvSpPr>
          <p:cNvPr id="8" name="Rectangle 7"/>
          <p:cNvSpPr/>
          <p:nvPr/>
        </p:nvSpPr>
        <p:spPr>
          <a:xfrm>
            <a:off x="5985496" y="4332311"/>
            <a:ext cx="6115460" cy="2092881"/>
          </a:xfrm>
          <a:prstGeom prst="rect">
            <a:avLst/>
          </a:prstGeom>
          <a:solidFill>
            <a:srgbClr val="FFFFFF"/>
          </a:solidFill>
        </p:spPr>
        <p:txBody>
          <a:bodyPr wrap="square" anchor="ctr" anchorCtr="0">
            <a:spAutoFit/>
          </a:bodyPr>
          <a:lstStyle/>
          <a:p>
            <a:pPr>
              <a:lnSpc>
                <a:spcPct val="90000"/>
              </a:lnSpc>
            </a:pPr>
            <a:r>
              <a:rPr lang="en-US" sz="2400" b="1" dirty="0" smtClean="0">
                <a:solidFill>
                  <a:schemeClr val="tx2"/>
                </a:solidFill>
                <a:cs typeface="Gill Sans Light"/>
              </a:rPr>
              <a:t>Service Development</a:t>
            </a:r>
            <a:r>
              <a:rPr lang="en-US" sz="2400" dirty="0" smtClean="0">
                <a:solidFill>
                  <a:schemeClr val="tx2"/>
                </a:solidFill>
                <a:cs typeface="Gill Sans Light"/>
              </a:rPr>
              <a:t>:</a:t>
            </a:r>
          </a:p>
          <a:p>
            <a:pPr>
              <a:lnSpc>
                <a:spcPct val="90000"/>
              </a:lnSpc>
            </a:pPr>
            <a:r>
              <a:rPr lang="en-US" sz="2400" dirty="0" smtClean="0">
                <a:solidFill>
                  <a:schemeClr val="tx2"/>
                </a:solidFill>
                <a:cs typeface="Gill Sans Light"/>
              </a:rPr>
              <a:t>Tool to check if a user is federated and can access services in eduGAIN</a:t>
            </a:r>
          </a:p>
          <a:p>
            <a:pPr marL="800100" lvl="1" indent="-342900">
              <a:lnSpc>
                <a:spcPct val="90000"/>
              </a:lnSpc>
              <a:buFont typeface="Arial"/>
              <a:buChar char="•"/>
            </a:pPr>
            <a:r>
              <a:rPr lang="en-US" sz="2400" dirty="0" smtClean="0">
                <a:solidFill>
                  <a:schemeClr val="tx2"/>
                </a:solidFill>
                <a:cs typeface="Gill Sans Light"/>
                <a:hlinkClick r:id="rId4"/>
              </a:rPr>
              <a:t>https://wiki.edugain.org/isFederatedCheck/</a:t>
            </a:r>
            <a:endParaRPr lang="en-US" sz="2400" dirty="0" smtClean="0">
              <a:solidFill>
                <a:schemeClr val="tx2"/>
              </a:solidFill>
              <a:cs typeface="Gill Sans Light"/>
            </a:endParaRPr>
          </a:p>
          <a:p>
            <a:pPr marL="342900" indent="-342900">
              <a:lnSpc>
                <a:spcPct val="90000"/>
              </a:lnSpc>
              <a:buFont typeface="Arial"/>
              <a:buChar char="•"/>
            </a:pPr>
            <a:r>
              <a:rPr lang="en-US" sz="2400" dirty="0" smtClean="0">
                <a:solidFill>
                  <a:schemeClr val="tx2"/>
                </a:solidFill>
                <a:cs typeface="Gill Sans Light"/>
              </a:rPr>
              <a:t>Assurance requirements as based for GN4</a:t>
            </a:r>
          </a:p>
        </p:txBody>
      </p:sp>
    </p:spTree>
    <p:extLst>
      <p:ext uri="{BB962C8B-B14F-4D97-AF65-F5344CB8AC3E}">
        <p14:creationId xmlns:p14="http://schemas.microsoft.com/office/powerpoint/2010/main" val="14788006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32</a:t>
            </a:fld>
            <a:endParaRPr lang="en-GB" dirty="0"/>
          </a:p>
        </p:txBody>
      </p:sp>
      <p:pic>
        <p:nvPicPr>
          <p:cNvPr id="5" name="Content Placeholder 4" descr="ESA_colorlogo_darkblue.gif"/>
          <p:cNvPicPr>
            <a:picLocks noGrp="1" noChangeAspect="1"/>
          </p:cNvPicPr>
          <p:nvPr>
            <p:ph idx="1"/>
          </p:nvPr>
        </p:nvPicPr>
        <p:blipFill rotWithShape="1">
          <a:blip r:embed="rId3">
            <a:extLst>
              <a:ext uri="{28A0092B-C50C-407E-A947-70E740481C1C}">
                <a14:useLocalDpi xmlns:a14="http://schemas.microsoft.com/office/drawing/2010/main" val="0"/>
              </a:ext>
            </a:extLst>
          </a:blip>
          <a:stretch/>
        </p:blipFill>
        <p:spPr>
          <a:xfrm>
            <a:off x="384969" y="1496795"/>
            <a:ext cx="3276600" cy="1428750"/>
          </a:xfrm>
        </p:spPr>
      </p:pic>
      <p:sp>
        <p:nvSpPr>
          <p:cNvPr id="3" name="Title 2"/>
          <p:cNvSpPr>
            <a:spLocks noGrp="1"/>
          </p:cNvSpPr>
          <p:nvPr>
            <p:ph type="title"/>
          </p:nvPr>
        </p:nvSpPr>
        <p:spPr/>
        <p:txBody>
          <a:bodyPr/>
          <a:lstStyle/>
          <a:p>
            <a:r>
              <a:rPr lang="en-GB" dirty="0"/>
              <a:t>Enabling Users pilots and use cases </a:t>
            </a:r>
            <a:r>
              <a:rPr lang="en-GB" dirty="0" smtClean="0"/>
              <a:t/>
            </a:r>
            <a:br>
              <a:rPr lang="en-GB" dirty="0" smtClean="0"/>
            </a:br>
            <a:r>
              <a:rPr lang="en-GB" b="0" i="1" dirty="0" smtClean="0">
                <a:solidFill>
                  <a:schemeClr val="bg1"/>
                </a:solidFill>
              </a:rPr>
              <a:t>ESA</a:t>
            </a:r>
            <a:endParaRPr lang="en-GB" b="0" i="1" dirty="0">
              <a:solidFill>
                <a:schemeClr val="bg1"/>
              </a:solidFill>
            </a:endParaRPr>
          </a:p>
        </p:txBody>
      </p:sp>
      <p:sp>
        <p:nvSpPr>
          <p:cNvPr id="6" name="Rectangle 5"/>
          <p:cNvSpPr/>
          <p:nvPr/>
        </p:nvSpPr>
        <p:spPr>
          <a:xfrm>
            <a:off x="557042" y="3387178"/>
            <a:ext cx="4602334" cy="2923877"/>
          </a:xfrm>
          <a:prstGeom prst="rect">
            <a:avLst/>
          </a:prstGeom>
          <a:solidFill>
            <a:schemeClr val="accent1">
              <a:lumMod val="20000"/>
              <a:lumOff val="80000"/>
            </a:schemeClr>
          </a:solidFill>
          <a:ln>
            <a:noFill/>
          </a:ln>
        </p:spPr>
        <p:txBody>
          <a:bodyPr wrap="square">
            <a:spAutoFit/>
          </a:bodyPr>
          <a:lstStyle/>
          <a:p>
            <a:r>
              <a:rPr lang="en-GB" sz="2300" i="1" dirty="0">
                <a:solidFill>
                  <a:srgbClr val="525252"/>
                </a:solidFill>
              </a:rPr>
              <a:t>The European Space </a:t>
            </a:r>
            <a:r>
              <a:rPr lang="en-GB" sz="2300" i="1" dirty="0" smtClean="0">
                <a:solidFill>
                  <a:srgbClr val="525252"/>
                </a:solidFill>
              </a:rPr>
              <a:t>Agency is </a:t>
            </a:r>
            <a:r>
              <a:rPr lang="en-GB" sz="2300" i="1" dirty="0">
                <a:solidFill>
                  <a:srgbClr val="525252"/>
                </a:solidFill>
              </a:rPr>
              <a:t>Europe’s gateway to space. One of ESA’s branches is Earth Observation (EO</a:t>
            </a:r>
            <a:r>
              <a:rPr lang="en-GB" sz="2300" i="1" dirty="0" smtClean="0">
                <a:solidFill>
                  <a:srgbClr val="525252"/>
                </a:solidFill>
              </a:rPr>
              <a:t>). EO </a:t>
            </a:r>
            <a:r>
              <a:rPr lang="en-GB" sz="2300" i="1" dirty="0">
                <a:solidFill>
                  <a:srgbClr val="525252"/>
                </a:solidFill>
              </a:rPr>
              <a:t>data is distributed via the use of ESA EO</a:t>
            </a:r>
          </a:p>
          <a:p>
            <a:r>
              <a:rPr lang="en-GB" sz="2300" i="1" dirty="0" smtClean="0">
                <a:solidFill>
                  <a:srgbClr val="525252"/>
                </a:solidFill>
              </a:rPr>
              <a:t>web application services </a:t>
            </a:r>
            <a:r>
              <a:rPr lang="en-GB" sz="2300" i="1" dirty="0">
                <a:solidFill>
                  <a:srgbClr val="525252"/>
                </a:solidFill>
              </a:rPr>
              <a:t>to a worldwide user community </a:t>
            </a:r>
            <a:r>
              <a:rPr lang="en-GB" sz="2300" i="1" dirty="0" smtClean="0">
                <a:solidFill>
                  <a:srgbClr val="525252"/>
                </a:solidFill>
              </a:rPr>
              <a:t>that includes </a:t>
            </a:r>
            <a:r>
              <a:rPr lang="en-GB" sz="2300" i="1" dirty="0">
                <a:solidFill>
                  <a:srgbClr val="525252"/>
                </a:solidFill>
              </a:rPr>
              <a:t>around </a:t>
            </a:r>
            <a:r>
              <a:rPr lang="en-GB" sz="2300" i="1" dirty="0" smtClean="0">
                <a:solidFill>
                  <a:srgbClr val="525252"/>
                </a:solidFill>
              </a:rPr>
              <a:t>20,000 scientists </a:t>
            </a:r>
            <a:endParaRPr lang="en-GB" sz="2300" i="1" dirty="0">
              <a:solidFill>
                <a:srgbClr val="525252"/>
              </a:solidFill>
            </a:endParaRPr>
          </a:p>
        </p:txBody>
      </p:sp>
      <p:sp>
        <p:nvSpPr>
          <p:cNvPr id="7" name="Rectangle 6"/>
          <p:cNvSpPr/>
          <p:nvPr/>
        </p:nvSpPr>
        <p:spPr>
          <a:xfrm>
            <a:off x="5270500" y="1841838"/>
            <a:ext cx="6096000" cy="369332"/>
          </a:xfrm>
          <a:prstGeom prst="rect">
            <a:avLst/>
          </a:prstGeom>
        </p:spPr>
        <p:txBody>
          <a:bodyPr>
            <a:spAutoFit/>
          </a:bodyPr>
          <a:lstStyle/>
          <a:p>
            <a:endParaRPr lang="en-GB" dirty="0"/>
          </a:p>
        </p:txBody>
      </p:sp>
      <p:sp>
        <p:nvSpPr>
          <p:cNvPr id="8" name="Rectangle 7"/>
          <p:cNvSpPr/>
          <p:nvPr/>
        </p:nvSpPr>
        <p:spPr>
          <a:xfrm>
            <a:off x="5971094" y="1385244"/>
            <a:ext cx="5628723" cy="3416320"/>
          </a:xfrm>
          <a:prstGeom prst="rect">
            <a:avLst/>
          </a:prstGeom>
          <a:solidFill>
            <a:srgbClr val="FFFFFF"/>
          </a:solidFill>
          <a:ln>
            <a:noFill/>
          </a:ln>
        </p:spPr>
        <p:txBody>
          <a:bodyPr wrap="square">
            <a:spAutoFit/>
          </a:bodyPr>
          <a:lstStyle/>
          <a:p>
            <a:r>
              <a:rPr lang="en-GB" sz="2400" b="1" dirty="0" smtClean="0">
                <a:solidFill>
                  <a:srgbClr val="525252"/>
                </a:solidFill>
              </a:rPr>
              <a:t>Use Case</a:t>
            </a:r>
            <a:r>
              <a:rPr lang="en-GB" sz="2400" dirty="0" smtClean="0">
                <a:solidFill>
                  <a:srgbClr val="525252"/>
                </a:solidFill>
              </a:rPr>
              <a:t>:</a:t>
            </a:r>
          </a:p>
          <a:p>
            <a:pPr marL="342900" indent="-342900">
              <a:buFont typeface="Arial"/>
              <a:buChar char="•"/>
            </a:pPr>
            <a:r>
              <a:rPr lang="en-GB" sz="2400" dirty="0" smtClean="0">
                <a:solidFill>
                  <a:srgbClr val="525252"/>
                </a:solidFill>
              </a:rPr>
              <a:t>Deployment of a </a:t>
            </a:r>
            <a:r>
              <a:rPr lang="en-GB" sz="2400" dirty="0">
                <a:solidFill>
                  <a:srgbClr val="525252"/>
                </a:solidFill>
              </a:rPr>
              <a:t>test environment reproducing the Landsat data </a:t>
            </a:r>
            <a:r>
              <a:rPr lang="en-GB" sz="2400" dirty="0" smtClean="0">
                <a:solidFill>
                  <a:srgbClr val="525252"/>
                </a:solidFill>
              </a:rPr>
              <a:t>dissemination </a:t>
            </a:r>
            <a:r>
              <a:rPr lang="en-GB" sz="2400" dirty="0">
                <a:solidFill>
                  <a:srgbClr val="525252"/>
                </a:solidFill>
              </a:rPr>
              <a:t>server as </a:t>
            </a:r>
            <a:r>
              <a:rPr lang="en-GB" sz="2400" dirty="0" smtClean="0">
                <a:solidFill>
                  <a:srgbClr val="525252"/>
                </a:solidFill>
              </a:rPr>
              <a:t>Service </a:t>
            </a:r>
            <a:r>
              <a:rPr lang="en-GB" sz="2400" dirty="0">
                <a:solidFill>
                  <a:srgbClr val="525252"/>
                </a:solidFill>
              </a:rPr>
              <a:t>Provider in </a:t>
            </a:r>
            <a:r>
              <a:rPr lang="en-GB" sz="2400" dirty="0" smtClean="0">
                <a:solidFill>
                  <a:srgbClr val="525252"/>
                </a:solidFill>
              </a:rPr>
              <a:t>eduGAIN</a:t>
            </a:r>
            <a:endParaRPr lang="en-GB" sz="2400" dirty="0">
              <a:solidFill>
                <a:srgbClr val="525252"/>
              </a:solidFill>
            </a:endParaRPr>
          </a:p>
          <a:p>
            <a:pPr marL="342900" indent="-342900">
              <a:buFont typeface="Arial"/>
              <a:buChar char="•"/>
            </a:pPr>
            <a:r>
              <a:rPr lang="en-GB" sz="2400" dirty="0" smtClean="0">
                <a:solidFill>
                  <a:srgbClr val="525252"/>
                </a:solidFill>
              </a:rPr>
              <a:t>Deployment of a </a:t>
            </a:r>
            <a:r>
              <a:rPr lang="en-GB" sz="2400" dirty="0">
                <a:solidFill>
                  <a:srgbClr val="525252"/>
                </a:solidFill>
              </a:rPr>
              <a:t>test environment reproducing the ESA EO Identity Provider in the </a:t>
            </a:r>
            <a:r>
              <a:rPr lang="en-GB" sz="2400" dirty="0" smtClean="0">
                <a:solidFill>
                  <a:srgbClr val="525252"/>
                </a:solidFill>
              </a:rPr>
              <a:t>Italian test federation</a:t>
            </a:r>
          </a:p>
          <a:p>
            <a:pPr marL="342900" indent="-342900">
              <a:buFont typeface="Arial"/>
              <a:buChar char="•"/>
            </a:pPr>
            <a:r>
              <a:rPr lang="en-GB" sz="2400" dirty="0" smtClean="0">
                <a:solidFill>
                  <a:srgbClr val="525252"/>
                </a:solidFill>
              </a:rPr>
              <a:t>GÉANT Partner </a:t>
            </a:r>
            <a:r>
              <a:rPr lang="en-US" sz="2400" dirty="0">
                <a:solidFill>
                  <a:schemeClr val="tx2"/>
                </a:solidFill>
                <a:latin typeface="Calibri" panose="020F0502020204030204" pitchFamily="34" charset="0"/>
                <a:cs typeface="Calibri" panose="020F0502020204030204" pitchFamily="34" charset="0"/>
              </a:rPr>
              <a:t>–</a:t>
            </a:r>
            <a:r>
              <a:rPr lang="en-GB" sz="2400" dirty="0" smtClean="0">
                <a:solidFill>
                  <a:srgbClr val="525252"/>
                </a:solidFill>
              </a:rPr>
              <a:t> GARR</a:t>
            </a:r>
            <a:endParaRPr lang="en-GB" sz="2400" dirty="0">
              <a:solidFill>
                <a:srgbClr val="525252"/>
              </a:solidFill>
            </a:endParaRPr>
          </a:p>
        </p:txBody>
      </p:sp>
      <p:sp>
        <p:nvSpPr>
          <p:cNvPr id="9" name="Rectangle 8"/>
          <p:cNvSpPr/>
          <p:nvPr/>
        </p:nvSpPr>
        <p:spPr>
          <a:xfrm>
            <a:off x="5975327" y="4894896"/>
            <a:ext cx="5016501" cy="1569660"/>
          </a:xfrm>
          <a:prstGeom prst="rect">
            <a:avLst/>
          </a:prstGeom>
          <a:solidFill>
            <a:srgbClr val="FFFFFF"/>
          </a:solidFill>
          <a:ln>
            <a:noFill/>
          </a:ln>
        </p:spPr>
        <p:txBody>
          <a:bodyPr wrap="square">
            <a:spAutoFit/>
          </a:bodyPr>
          <a:lstStyle/>
          <a:p>
            <a:r>
              <a:rPr lang="en-GB" sz="2400" b="1" dirty="0" smtClean="0">
                <a:solidFill>
                  <a:srgbClr val="525252"/>
                </a:solidFill>
              </a:rPr>
              <a:t>Service Development</a:t>
            </a:r>
            <a:r>
              <a:rPr lang="en-GB" sz="2400" dirty="0" smtClean="0">
                <a:solidFill>
                  <a:srgbClr val="525252"/>
                </a:solidFill>
              </a:rPr>
              <a:t>:</a:t>
            </a:r>
          </a:p>
          <a:p>
            <a:pPr marL="342900" indent="-342900">
              <a:buFont typeface="Arial"/>
              <a:buChar char="•"/>
            </a:pPr>
            <a:r>
              <a:rPr lang="en-GB" sz="2400" dirty="0" smtClean="0">
                <a:solidFill>
                  <a:srgbClr val="525252"/>
                </a:solidFill>
              </a:rPr>
              <a:t>Improved documentation for a commercial outsourced provider to manage the pilot</a:t>
            </a:r>
            <a:endParaRPr lang="en-GB" sz="2400" dirty="0">
              <a:solidFill>
                <a:srgbClr val="525252"/>
              </a:solidFill>
            </a:endParaRPr>
          </a:p>
        </p:txBody>
      </p:sp>
    </p:spTree>
    <p:extLst>
      <p:ext uri="{BB962C8B-B14F-4D97-AF65-F5344CB8AC3E}">
        <p14:creationId xmlns:p14="http://schemas.microsoft.com/office/powerpoint/2010/main" val="1704606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33</a:t>
            </a:fld>
            <a:endParaRPr lang="en-GB" dirty="0"/>
          </a:p>
        </p:txBody>
      </p:sp>
      <p:sp>
        <p:nvSpPr>
          <p:cNvPr id="3" name="Title 2"/>
          <p:cNvSpPr>
            <a:spLocks noGrp="1"/>
          </p:cNvSpPr>
          <p:nvPr>
            <p:ph type="title"/>
          </p:nvPr>
        </p:nvSpPr>
        <p:spPr/>
        <p:txBody>
          <a:bodyPr/>
          <a:lstStyle/>
          <a:p>
            <a:r>
              <a:rPr lang="en-GB" dirty="0"/>
              <a:t>Enabling Users pilots and use cases </a:t>
            </a:r>
            <a:r>
              <a:rPr lang="en-GB" dirty="0" smtClean="0"/>
              <a:t/>
            </a:r>
            <a:br>
              <a:rPr lang="en-GB" dirty="0" smtClean="0"/>
            </a:br>
            <a:r>
              <a:rPr lang="en-GB" b="0" i="1" dirty="0" smtClean="0">
                <a:solidFill>
                  <a:schemeClr val="bg1"/>
                </a:solidFill>
              </a:rPr>
              <a:t>Umbrella</a:t>
            </a:r>
            <a:endParaRPr lang="en-GB" b="0" i="1" dirty="0">
              <a:solidFill>
                <a:schemeClr val="bg1"/>
              </a:solidFill>
            </a:endParaRPr>
          </a:p>
        </p:txBody>
      </p:sp>
      <p:grpSp>
        <p:nvGrpSpPr>
          <p:cNvPr id="5" name="Group 4"/>
          <p:cNvGrpSpPr/>
          <p:nvPr/>
        </p:nvGrpSpPr>
        <p:grpSpPr>
          <a:xfrm>
            <a:off x="381615" y="1460556"/>
            <a:ext cx="2805161" cy="2209752"/>
            <a:chOff x="4904390" y="2298188"/>
            <a:chExt cx="2344380" cy="1797022"/>
          </a:xfrm>
        </p:grpSpPr>
        <p:pic>
          <p:nvPicPr>
            <p:cNvPr id="6"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04390" y="2683716"/>
              <a:ext cx="2344380" cy="141149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descr="umbrella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3769" y="2298188"/>
              <a:ext cx="1965996" cy="673740"/>
            </a:xfrm>
            <a:prstGeom prst="rect">
              <a:avLst/>
            </a:prstGeom>
          </p:spPr>
        </p:pic>
      </p:grpSp>
      <p:sp>
        <p:nvSpPr>
          <p:cNvPr id="8" name="Rectangle 7"/>
          <p:cNvSpPr/>
          <p:nvPr/>
        </p:nvSpPr>
        <p:spPr>
          <a:xfrm>
            <a:off x="559021" y="3732981"/>
            <a:ext cx="4600354" cy="2569934"/>
          </a:xfrm>
          <a:prstGeom prst="rect">
            <a:avLst/>
          </a:prstGeom>
          <a:solidFill>
            <a:schemeClr val="accent1">
              <a:lumMod val="20000"/>
              <a:lumOff val="80000"/>
            </a:schemeClr>
          </a:solidFill>
          <a:ln>
            <a:noFill/>
          </a:ln>
        </p:spPr>
        <p:txBody>
          <a:bodyPr wrap="square">
            <a:spAutoFit/>
          </a:bodyPr>
          <a:lstStyle/>
          <a:p>
            <a:r>
              <a:rPr lang="en-GB" sz="2300" i="1" dirty="0" smtClean="0">
                <a:solidFill>
                  <a:srgbClr val="525252"/>
                </a:solidFill>
              </a:rPr>
              <a:t>Umbrella is the pan-European authentication and </a:t>
            </a:r>
            <a:r>
              <a:rPr lang="en-GB" sz="2300" i="1" dirty="0">
                <a:solidFill>
                  <a:srgbClr val="525252"/>
                </a:solidFill>
              </a:rPr>
              <a:t>authorisation </a:t>
            </a:r>
            <a:r>
              <a:rPr lang="en-GB" sz="2300" i="1" dirty="0" smtClean="0">
                <a:solidFill>
                  <a:srgbClr val="525252"/>
                </a:solidFill>
              </a:rPr>
              <a:t>platform for </a:t>
            </a:r>
            <a:r>
              <a:rPr lang="en-GB" sz="2300" i="1" dirty="0">
                <a:solidFill>
                  <a:srgbClr val="525252"/>
                </a:solidFill>
              </a:rPr>
              <a:t>the photon and neutron research community. </a:t>
            </a:r>
            <a:r>
              <a:rPr lang="en-GB" sz="2300" i="1" dirty="0" smtClean="0">
                <a:solidFill>
                  <a:srgbClr val="525252"/>
                </a:solidFill>
              </a:rPr>
              <a:t>A total of</a:t>
            </a:r>
            <a:endParaRPr lang="en-GB" sz="2300" i="1" dirty="0">
              <a:solidFill>
                <a:srgbClr val="525252"/>
              </a:solidFill>
            </a:endParaRPr>
          </a:p>
          <a:p>
            <a:r>
              <a:rPr lang="en-GB" sz="2300" i="1" dirty="0">
                <a:solidFill>
                  <a:srgbClr val="525252"/>
                </a:solidFill>
              </a:rPr>
              <a:t>more than </a:t>
            </a:r>
            <a:r>
              <a:rPr lang="en-GB" sz="2300" i="1" dirty="0" smtClean="0">
                <a:solidFill>
                  <a:srgbClr val="525252"/>
                </a:solidFill>
              </a:rPr>
              <a:t>30,000 users visit these facilities annually, with 40%-60</a:t>
            </a:r>
            <a:r>
              <a:rPr lang="en-GB" sz="2300" i="1" dirty="0">
                <a:solidFill>
                  <a:srgbClr val="525252"/>
                </a:solidFill>
              </a:rPr>
              <a:t>% of </a:t>
            </a:r>
            <a:r>
              <a:rPr lang="en-GB" sz="2300" i="1" dirty="0" smtClean="0">
                <a:solidFill>
                  <a:srgbClr val="525252"/>
                </a:solidFill>
              </a:rPr>
              <a:t>these visiting multiple </a:t>
            </a:r>
            <a:r>
              <a:rPr lang="en-GB" sz="2300" i="1" dirty="0">
                <a:solidFill>
                  <a:srgbClr val="525252"/>
                </a:solidFill>
              </a:rPr>
              <a:t>facilities </a:t>
            </a:r>
          </a:p>
        </p:txBody>
      </p:sp>
      <p:sp>
        <p:nvSpPr>
          <p:cNvPr id="9" name="Rectangle 8"/>
          <p:cNvSpPr/>
          <p:nvPr/>
        </p:nvSpPr>
        <p:spPr>
          <a:xfrm>
            <a:off x="5971093" y="1373371"/>
            <a:ext cx="5417344" cy="2308324"/>
          </a:xfrm>
          <a:prstGeom prst="rect">
            <a:avLst/>
          </a:prstGeom>
          <a:solidFill>
            <a:srgbClr val="FFFFFF"/>
          </a:solidFill>
          <a:ln>
            <a:noFill/>
          </a:ln>
        </p:spPr>
        <p:txBody>
          <a:bodyPr wrap="square">
            <a:spAutoFit/>
          </a:bodyPr>
          <a:lstStyle/>
          <a:p>
            <a:r>
              <a:rPr lang="en-GB" sz="2400" b="1" dirty="0" smtClean="0">
                <a:solidFill>
                  <a:srgbClr val="525252"/>
                </a:solidFill>
              </a:rPr>
              <a:t>Use Case</a:t>
            </a:r>
            <a:r>
              <a:rPr lang="en-GB" sz="2400" dirty="0" smtClean="0">
                <a:solidFill>
                  <a:srgbClr val="525252"/>
                </a:solidFill>
              </a:rPr>
              <a:t>:</a:t>
            </a:r>
          </a:p>
          <a:p>
            <a:pPr marL="342900" indent="-342900">
              <a:buFont typeface="Arial"/>
              <a:buChar char="•"/>
            </a:pPr>
            <a:r>
              <a:rPr lang="en-GB" sz="2400" dirty="0">
                <a:solidFill>
                  <a:srgbClr val="525252"/>
                </a:solidFill>
              </a:rPr>
              <a:t>Bridging </a:t>
            </a:r>
            <a:r>
              <a:rPr lang="en-GB" sz="2400" dirty="0" smtClean="0">
                <a:solidFill>
                  <a:srgbClr val="525252"/>
                </a:solidFill>
              </a:rPr>
              <a:t>of eduGAIN-Umbrella</a:t>
            </a:r>
          </a:p>
          <a:p>
            <a:pPr marL="800100" lvl="1" indent="-342900">
              <a:buFont typeface="Arial"/>
              <a:buChar char="•"/>
            </a:pPr>
            <a:r>
              <a:rPr lang="en-GB" sz="2400" dirty="0" smtClean="0">
                <a:solidFill>
                  <a:srgbClr val="525252"/>
                </a:solidFill>
              </a:rPr>
              <a:t>Linking user’s university identity </a:t>
            </a:r>
            <a:r>
              <a:rPr lang="en-GB" sz="2400" dirty="0">
                <a:solidFill>
                  <a:srgbClr val="525252"/>
                </a:solidFill>
              </a:rPr>
              <a:t>to an Umbrella identity </a:t>
            </a:r>
          </a:p>
          <a:p>
            <a:pPr marL="342900" indent="-342900">
              <a:buFont typeface="Arial"/>
              <a:buChar char="•"/>
            </a:pPr>
            <a:r>
              <a:rPr lang="en-GB" sz="2400" dirty="0" smtClean="0">
                <a:solidFill>
                  <a:srgbClr val="525252"/>
                </a:solidFill>
              </a:rPr>
              <a:t>Non-browser </a:t>
            </a:r>
            <a:r>
              <a:rPr lang="en-GB" sz="2400" dirty="0">
                <a:solidFill>
                  <a:srgbClr val="525252"/>
                </a:solidFill>
              </a:rPr>
              <a:t>access to facility </a:t>
            </a:r>
            <a:r>
              <a:rPr lang="en-GB" sz="2400" dirty="0" smtClean="0">
                <a:solidFill>
                  <a:srgbClr val="525252"/>
                </a:solidFill>
              </a:rPr>
              <a:t>servers</a:t>
            </a:r>
          </a:p>
          <a:p>
            <a:pPr marL="342900" indent="-342900">
              <a:buFont typeface="Arial"/>
              <a:buChar char="•"/>
            </a:pPr>
            <a:r>
              <a:rPr lang="en-GB" sz="2400" dirty="0" smtClean="0">
                <a:solidFill>
                  <a:srgbClr val="525252"/>
                </a:solidFill>
              </a:rPr>
              <a:t>GÉANT Partner </a:t>
            </a:r>
            <a:r>
              <a:rPr lang="en-GB" sz="2400" dirty="0" smtClean="0">
                <a:solidFill>
                  <a:srgbClr val="525252"/>
                </a:solidFill>
                <a:latin typeface="Calibri" panose="020F0502020204030204" pitchFamily="34" charset="0"/>
                <a:cs typeface="Calibri" panose="020F0502020204030204" pitchFamily="34" charset="0"/>
              </a:rPr>
              <a:t>–</a:t>
            </a:r>
            <a:r>
              <a:rPr lang="en-GB" sz="2400" dirty="0" smtClean="0">
                <a:solidFill>
                  <a:srgbClr val="525252"/>
                </a:solidFill>
              </a:rPr>
              <a:t> SWITCH</a:t>
            </a:r>
            <a:endParaRPr lang="en-GB" sz="2400" dirty="0">
              <a:solidFill>
                <a:srgbClr val="525252"/>
              </a:solidFill>
            </a:endParaRPr>
          </a:p>
        </p:txBody>
      </p:sp>
      <p:sp>
        <p:nvSpPr>
          <p:cNvPr id="10" name="Rectangle 9"/>
          <p:cNvSpPr/>
          <p:nvPr/>
        </p:nvSpPr>
        <p:spPr>
          <a:xfrm>
            <a:off x="5996492" y="4014689"/>
            <a:ext cx="5201940" cy="1908215"/>
          </a:xfrm>
          <a:prstGeom prst="rect">
            <a:avLst/>
          </a:prstGeom>
          <a:solidFill>
            <a:srgbClr val="FFFFFF"/>
          </a:solidFill>
          <a:ln>
            <a:noFill/>
          </a:ln>
        </p:spPr>
        <p:txBody>
          <a:bodyPr wrap="square">
            <a:spAutoFit/>
          </a:bodyPr>
          <a:lstStyle/>
          <a:p>
            <a:r>
              <a:rPr lang="en-GB" sz="2400" b="1" dirty="0" smtClean="0">
                <a:solidFill>
                  <a:srgbClr val="525252"/>
                </a:solidFill>
              </a:rPr>
              <a:t>Service Development</a:t>
            </a:r>
            <a:r>
              <a:rPr lang="en-GB" sz="2400" dirty="0" smtClean="0">
                <a:solidFill>
                  <a:srgbClr val="525252"/>
                </a:solidFill>
              </a:rPr>
              <a:t>:</a:t>
            </a:r>
          </a:p>
          <a:p>
            <a:pPr marL="342900" indent="-342900">
              <a:buFont typeface="Arial"/>
              <a:buChar char="•"/>
            </a:pPr>
            <a:r>
              <a:rPr lang="en-GB" sz="2400" dirty="0" smtClean="0">
                <a:solidFill>
                  <a:srgbClr val="525252"/>
                </a:solidFill>
              </a:rPr>
              <a:t>Moonshot pilot for non-web SSO</a:t>
            </a:r>
          </a:p>
          <a:p>
            <a:pPr marL="342900" indent="-342900">
              <a:buFont typeface="Arial"/>
              <a:buChar char="•"/>
            </a:pPr>
            <a:r>
              <a:rPr lang="en-GB" sz="2400" dirty="0" smtClean="0">
                <a:solidFill>
                  <a:srgbClr val="525252"/>
                </a:solidFill>
              </a:rPr>
              <a:t>Account translation mechanism in Umbrella</a:t>
            </a:r>
          </a:p>
          <a:p>
            <a:pPr marL="342900" indent="-342900">
              <a:buFont typeface="Arial"/>
              <a:buChar char="•"/>
            </a:pPr>
            <a:endParaRPr lang="en-GB" sz="2200" dirty="0">
              <a:solidFill>
                <a:srgbClr val="525252"/>
              </a:solidFill>
            </a:endParaRPr>
          </a:p>
        </p:txBody>
      </p:sp>
    </p:spTree>
    <p:extLst>
      <p:ext uri="{BB962C8B-B14F-4D97-AF65-F5344CB8AC3E}">
        <p14:creationId xmlns:p14="http://schemas.microsoft.com/office/powerpoint/2010/main" val="39482349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Hintergrund_Hände_Verbindu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67" y="0"/>
            <a:ext cx="12213167" cy="7000874"/>
          </a:xfrm>
          <a:prstGeom prst="rect">
            <a:avLst/>
          </a:prstGeom>
        </p:spPr>
      </p:pic>
      <p:sp>
        <p:nvSpPr>
          <p:cNvPr id="4" name="Rectangle 3"/>
          <p:cNvSpPr/>
          <p:nvPr/>
        </p:nvSpPr>
        <p:spPr>
          <a:xfrm>
            <a:off x="-12701" y="0"/>
            <a:ext cx="12204701" cy="1329070"/>
          </a:xfrm>
          <a:prstGeom prst="rect">
            <a:avLst/>
          </a:prstGeom>
          <a:solidFill>
            <a:srgbClr val="116991">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5" name="Group 4"/>
          <p:cNvGrpSpPr/>
          <p:nvPr/>
        </p:nvGrpSpPr>
        <p:grpSpPr>
          <a:xfrm>
            <a:off x="9544600" y="303736"/>
            <a:ext cx="2464525" cy="883389"/>
            <a:chOff x="9544600" y="165950"/>
            <a:chExt cx="2464525" cy="883389"/>
          </a:xfrm>
        </p:grpSpPr>
        <p:sp>
          <p:nvSpPr>
            <p:cNvPr id="6" name="Text Box 9"/>
            <p:cNvSpPr txBox="1">
              <a:spLocks noChangeArrowheads="1"/>
            </p:cNvSpPr>
            <p:nvPr/>
          </p:nvSpPr>
          <p:spPr bwMode="auto">
            <a:xfrm>
              <a:off x="9544600" y="836614"/>
              <a:ext cx="2464525" cy="212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2309" tIns="41154" rIns="82309" bIns="41154">
              <a:spAutoFit/>
            </a:bodyPr>
            <a:lstStyle>
              <a:lvl1pPr defTabSz="823913">
                <a:defRPr sz="2400">
                  <a:solidFill>
                    <a:schemeClr val="tx1"/>
                  </a:solidFill>
                  <a:latin typeface="Times" charset="0"/>
                  <a:ea typeface="MS PGothic" charset="0"/>
                  <a:cs typeface="MS PGothic" charset="0"/>
                </a:defRPr>
              </a:lvl1pPr>
              <a:lvl2pPr marL="742950" indent="-285750" defTabSz="823913">
                <a:defRPr sz="2400">
                  <a:solidFill>
                    <a:schemeClr val="tx1"/>
                  </a:solidFill>
                  <a:latin typeface="Times" charset="0"/>
                  <a:ea typeface="MS PGothic" charset="0"/>
                  <a:cs typeface="MS PGothic" charset="0"/>
                </a:defRPr>
              </a:lvl2pPr>
              <a:lvl3pPr marL="1143000" indent="-228600" defTabSz="823913">
                <a:defRPr sz="2400">
                  <a:solidFill>
                    <a:schemeClr val="tx1"/>
                  </a:solidFill>
                  <a:latin typeface="Times" charset="0"/>
                  <a:ea typeface="MS PGothic" charset="0"/>
                  <a:cs typeface="MS PGothic" charset="0"/>
                </a:defRPr>
              </a:lvl3pPr>
              <a:lvl4pPr marL="1600200" indent="-228600" defTabSz="823913">
                <a:defRPr sz="2400">
                  <a:solidFill>
                    <a:schemeClr val="tx1"/>
                  </a:solidFill>
                  <a:latin typeface="Times" charset="0"/>
                  <a:ea typeface="MS PGothic" charset="0"/>
                  <a:cs typeface="MS PGothic" charset="0"/>
                </a:defRPr>
              </a:lvl4pPr>
              <a:lvl5pPr marL="2057400" indent="-228600" defTabSz="823913">
                <a:defRPr sz="2400">
                  <a:solidFill>
                    <a:schemeClr val="tx1"/>
                  </a:solidFill>
                  <a:latin typeface="Times" charset="0"/>
                  <a:ea typeface="MS PGothic" charset="0"/>
                  <a:cs typeface="MS PGothic" charset="0"/>
                </a:defRPr>
              </a:lvl5pPr>
              <a:lvl6pPr marL="25146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defTabSz="823913" eaLnBrk="0" fontAlgn="base" hangingPunct="0">
                <a:spcBef>
                  <a:spcPct val="0"/>
                </a:spcBef>
                <a:spcAft>
                  <a:spcPct val="0"/>
                </a:spcAft>
                <a:defRPr sz="2400">
                  <a:solidFill>
                    <a:schemeClr val="tx1"/>
                  </a:solidFill>
                  <a:latin typeface="Times" charset="0"/>
                  <a:ea typeface="MS PGothic" charset="0"/>
                  <a:cs typeface="MS PGothic" charset="0"/>
                </a:defRPr>
              </a:lvl9pPr>
            </a:lstStyle>
            <a:p>
              <a:pPr algn="ctr">
                <a:spcBef>
                  <a:spcPct val="50000"/>
                </a:spcBef>
                <a:defRPr/>
              </a:pPr>
              <a:r>
                <a:rPr lang="en-GB" sz="800" dirty="0" smtClean="0">
                  <a:solidFill>
                    <a:schemeClr val="bg1"/>
                  </a:solidFill>
                  <a:latin typeface="Arial" charset="0"/>
                </a:rPr>
                <a:t>connect • communicate • collaborate</a:t>
              </a:r>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972416" y="165950"/>
              <a:ext cx="1630552" cy="644836"/>
            </a:xfrm>
            <a:prstGeom prst="rect">
              <a:avLst/>
            </a:prstGeom>
          </p:spPr>
        </p:pic>
      </p:grpSp>
      <p:sp>
        <p:nvSpPr>
          <p:cNvPr id="8" name="Title 1"/>
          <p:cNvSpPr txBox="1">
            <a:spLocks/>
          </p:cNvSpPr>
          <p:nvPr/>
        </p:nvSpPr>
        <p:spPr>
          <a:xfrm>
            <a:off x="460874" y="325359"/>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600" b="1" dirty="0" smtClean="0">
                <a:solidFill>
                  <a:srgbClr val="FFFF00"/>
                </a:solidFill>
                <a:latin typeface="+mn-lt"/>
                <a:ea typeface="Tahoma" panose="020B0604030504040204" pitchFamily="34" charset="0"/>
                <a:cs typeface="Tahoma" panose="020B0604030504040204" pitchFamily="34" charset="0"/>
              </a:rPr>
              <a:t>Task 5 Enabling Users Achievements</a:t>
            </a: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Impacts</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18" name="Content Placeholder 1"/>
          <p:cNvSpPr txBox="1">
            <a:spLocks/>
          </p:cNvSpPr>
          <p:nvPr/>
        </p:nvSpPr>
        <p:spPr>
          <a:xfrm>
            <a:off x="383241" y="1565337"/>
            <a:ext cx="4524552" cy="2919026"/>
          </a:xfrm>
          <a:prstGeom prst="rect">
            <a:avLst/>
          </a:prstGeom>
          <a:solidFill>
            <a:schemeClr val="accent1">
              <a:lumMod val="40000"/>
              <a:lumOff val="6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b="1" dirty="0" smtClean="0"/>
              <a:t>CERN</a:t>
            </a:r>
            <a:endParaRPr lang="en-GB" dirty="0"/>
          </a:p>
          <a:p>
            <a:pPr marL="0" indent="0">
              <a:buNone/>
              <a:defRPr/>
            </a:pPr>
            <a:r>
              <a:rPr lang="en-GB" dirty="0" smtClean="0"/>
              <a:t>…</a:t>
            </a:r>
            <a:r>
              <a:rPr lang="en-GB" dirty="0" smtClean="0">
                <a:solidFill>
                  <a:schemeClr val="tx2"/>
                </a:solidFill>
              </a:rPr>
              <a:t>our </a:t>
            </a:r>
            <a:r>
              <a:rPr lang="en-GB" dirty="0">
                <a:solidFill>
                  <a:schemeClr val="tx2"/>
                </a:solidFill>
              </a:rPr>
              <a:t>community will be able to connect in an easier way to our services and resources thanks to the use of a single set of access credentials</a:t>
            </a:r>
            <a:r>
              <a:rPr lang="en-GB" dirty="0" smtClean="0">
                <a:solidFill>
                  <a:schemeClr val="tx2"/>
                </a:solidFill>
              </a:rPr>
              <a:t>.”</a:t>
            </a:r>
          </a:p>
          <a:p>
            <a:pPr marL="0" indent="0">
              <a:buNone/>
              <a:defRPr/>
            </a:pPr>
            <a:r>
              <a:rPr lang="en-GB" b="1" i="1" dirty="0" smtClean="0">
                <a:solidFill>
                  <a:schemeClr val="tx2"/>
                </a:solidFill>
              </a:rPr>
              <a:t>Frédéric </a:t>
            </a:r>
            <a:r>
              <a:rPr lang="en-GB" b="1" i="1" dirty="0">
                <a:solidFill>
                  <a:schemeClr val="tx2"/>
                </a:solidFill>
              </a:rPr>
              <a:t>Hemmer, head of CERN IT</a:t>
            </a:r>
            <a:endParaRPr lang="en-GB" b="1" i="1" dirty="0" smtClean="0">
              <a:solidFill>
                <a:schemeClr val="tx2"/>
              </a:solidFill>
            </a:endParaRPr>
          </a:p>
        </p:txBody>
      </p:sp>
      <p:sp>
        <p:nvSpPr>
          <p:cNvPr id="17" name="Content Placeholder 1"/>
          <p:cNvSpPr txBox="1">
            <a:spLocks/>
          </p:cNvSpPr>
          <p:nvPr/>
        </p:nvSpPr>
        <p:spPr>
          <a:xfrm>
            <a:off x="1410712" y="2652952"/>
            <a:ext cx="4524552" cy="2960287"/>
          </a:xfrm>
          <a:prstGeom prst="rect">
            <a:avLst/>
          </a:prstGeom>
          <a:solidFill>
            <a:schemeClr val="tx2">
              <a:lumMod val="40000"/>
              <a:lumOff val="6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b="1" dirty="0" smtClean="0"/>
              <a:t>DARIAH </a:t>
            </a:r>
          </a:p>
          <a:p>
            <a:pPr marL="0" indent="0">
              <a:buNone/>
              <a:defRPr/>
            </a:pPr>
            <a:r>
              <a:rPr lang="en-GB" dirty="0" smtClean="0"/>
              <a:t>We </a:t>
            </a:r>
            <a:r>
              <a:rPr lang="en-GB" dirty="0"/>
              <a:t>see eduGAIN as the best approach to achieve a much-needed Europe-wide Authentication and Authorisation Infrastructure within DARIAH</a:t>
            </a:r>
            <a:r>
              <a:rPr lang="en-GB" dirty="0" smtClean="0"/>
              <a:t>.</a:t>
            </a:r>
          </a:p>
          <a:p>
            <a:pPr marL="0" indent="0">
              <a:buNone/>
              <a:defRPr/>
            </a:pPr>
            <a:r>
              <a:rPr lang="en-GB" b="1" i="1" dirty="0" smtClean="0"/>
              <a:t>Peter Gietz (DAASI) DARIAH</a:t>
            </a:r>
            <a:endParaRPr lang="en-GB" dirty="0"/>
          </a:p>
          <a:p>
            <a:pPr marL="0" indent="0">
              <a:buNone/>
              <a:defRPr/>
            </a:pPr>
            <a:endParaRPr lang="en-GB" dirty="0" smtClean="0"/>
          </a:p>
        </p:txBody>
      </p:sp>
      <p:sp>
        <p:nvSpPr>
          <p:cNvPr id="16" name="Content Placeholder 1"/>
          <p:cNvSpPr txBox="1">
            <a:spLocks/>
          </p:cNvSpPr>
          <p:nvPr/>
        </p:nvSpPr>
        <p:spPr>
          <a:xfrm>
            <a:off x="3293159" y="3558109"/>
            <a:ext cx="4524552" cy="3299891"/>
          </a:xfrm>
          <a:prstGeom prst="rect">
            <a:avLst/>
          </a:prstGeom>
          <a:solidFill>
            <a:schemeClr val="bg2">
              <a:lumMod val="75000"/>
            </a:schemeClr>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b="1" dirty="0" smtClean="0"/>
              <a:t>ESA </a:t>
            </a:r>
          </a:p>
          <a:p>
            <a:pPr marL="0" indent="0">
              <a:buNone/>
              <a:defRPr/>
            </a:pPr>
            <a:r>
              <a:rPr lang="en-GB" dirty="0" smtClean="0"/>
              <a:t>We </a:t>
            </a:r>
            <a:r>
              <a:rPr lang="en-GB" dirty="0"/>
              <a:t>had </a:t>
            </a:r>
            <a:r>
              <a:rPr lang="en-GB" dirty="0" smtClean="0"/>
              <a:t>the </a:t>
            </a:r>
            <a:r>
              <a:rPr lang="en-GB" dirty="0"/>
              <a:t>possibility to transfer to Siemens the eduGAIN vision of identity federations </a:t>
            </a:r>
            <a:r>
              <a:rPr lang="en-GB" dirty="0" smtClean="0"/>
              <a:t>… including </a:t>
            </a:r>
            <a:r>
              <a:rPr lang="en-GB" dirty="0"/>
              <a:t>all the eduGAIN specifications and </a:t>
            </a:r>
            <a:r>
              <a:rPr lang="en-GB" dirty="0" smtClean="0"/>
              <a:t>recommendations</a:t>
            </a:r>
            <a:r>
              <a:rPr lang="en-GB" dirty="0"/>
              <a:t>...We had a very good experience with the technical staff of </a:t>
            </a:r>
            <a:r>
              <a:rPr lang="en-GB" dirty="0" smtClean="0"/>
              <a:t>Siemens.</a:t>
            </a:r>
            <a:endParaRPr lang="en-GB" b="1" dirty="0"/>
          </a:p>
          <a:p>
            <a:pPr marL="0" indent="0">
              <a:buNone/>
              <a:defRPr/>
            </a:pPr>
            <a:r>
              <a:rPr lang="en-GB" b="1" i="1" dirty="0" smtClean="0"/>
              <a:t>Maria Laura Mantovani, IDEM</a:t>
            </a:r>
          </a:p>
        </p:txBody>
      </p:sp>
      <p:sp>
        <p:nvSpPr>
          <p:cNvPr id="15" name="Content Placeholder 1"/>
          <p:cNvSpPr txBox="1">
            <a:spLocks/>
          </p:cNvSpPr>
          <p:nvPr/>
        </p:nvSpPr>
        <p:spPr>
          <a:xfrm>
            <a:off x="6299374" y="2958993"/>
            <a:ext cx="4832661" cy="3754410"/>
          </a:xfrm>
          <a:prstGeom prst="rect">
            <a:avLst/>
          </a:prstGeom>
          <a:solidFill>
            <a:schemeClr val="accent3">
              <a:lumMod val="40000"/>
              <a:lumOff val="60000"/>
            </a:schemeClr>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b="1" dirty="0"/>
              <a:t>PaNData – Integration of Umbrella IdP, Moonshot</a:t>
            </a:r>
          </a:p>
          <a:p>
            <a:pPr marL="0" indent="0">
              <a:buNone/>
              <a:defRPr/>
            </a:pPr>
            <a:r>
              <a:rPr lang="en-GB" dirty="0"/>
              <a:t>…with the GÉANT enabling user actions the Umbrella Federation of the Photon and Neutron community was connected to the eduGAIN federation, allowing our users to sign in with their home institution accounts. </a:t>
            </a:r>
          </a:p>
          <a:p>
            <a:pPr marL="0" indent="0">
              <a:buNone/>
              <a:defRPr/>
            </a:pPr>
            <a:r>
              <a:rPr lang="en-GB" b="1" dirty="0"/>
              <a:t>Mirjam van Daalen </a:t>
            </a:r>
            <a:br>
              <a:rPr lang="en-GB" b="1" dirty="0"/>
            </a:br>
            <a:r>
              <a:rPr lang="en-GB" b="1" dirty="0"/>
              <a:t>(UmbrellaID, PSI)</a:t>
            </a:r>
          </a:p>
        </p:txBody>
      </p:sp>
      <p:sp>
        <p:nvSpPr>
          <p:cNvPr id="2" name="Content Placeholder 1"/>
          <p:cNvSpPr>
            <a:spLocks noGrp="1"/>
          </p:cNvSpPr>
          <p:nvPr>
            <p:ph idx="1"/>
          </p:nvPr>
        </p:nvSpPr>
        <p:spPr>
          <a:xfrm>
            <a:off x="7369850" y="1524076"/>
            <a:ext cx="4524552" cy="2960288"/>
          </a:xfrm>
          <a:solidFill>
            <a:schemeClr val="accent5">
              <a:lumMod val="40000"/>
              <a:lumOff val="60000"/>
            </a:schemeClr>
          </a:solidFill>
        </p:spPr>
        <p:txBody>
          <a:bodyPr>
            <a:normAutofit fontScale="92500" lnSpcReduction="10000"/>
          </a:bodyPr>
          <a:lstStyle/>
          <a:p>
            <a:pPr marL="0" indent="0">
              <a:buNone/>
              <a:defRPr/>
            </a:pPr>
            <a:r>
              <a:rPr lang="en-GB" b="1" dirty="0" smtClean="0"/>
              <a:t>ELIXIR </a:t>
            </a:r>
            <a:endParaRPr lang="en-GB" b="1" dirty="0"/>
          </a:p>
          <a:p>
            <a:pPr marL="0" indent="0">
              <a:buNone/>
              <a:defRPr/>
            </a:pPr>
            <a:r>
              <a:rPr lang="en-GB" dirty="0"/>
              <a:t>The eduGAIN and GÉANT enabling user actions have been instrumental in getting forward together to work on life sciences data infrastructure challenges. </a:t>
            </a:r>
          </a:p>
          <a:p>
            <a:pPr marL="0" indent="0">
              <a:buNone/>
            </a:pPr>
            <a:r>
              <a:rPr lang="en-GB" b="1" i="1" dirty="0"/>
              <a:t>Tommi Nyronen (CSC Finland) ELIXIR </a:t>
            </a:r>
            <a:endParaRPr lang="en-GB" dirty="0"/>
          </a:p>
          <a:p>
            <a:pPr marL="0" indent="0">
              <a:buNone/>
              <a:defRPr/>
            </a:pPr>
            <a:r>
              <a:rPr lang="en-GB" dirty="0"/>
              <a:t/>
            </a:r>
            <a:br>
              <a:rPr lang="en-GB" dirty="0"/>
            </a:br>
            <a:endParaRPr lang="en-GB" dirty="0"/>
          </a:p>
        </p:txBody>
      </p:sp>
      <p:sp>
        <p:nvSpPr>
          <p:cNvPr id="3" name="TextBox 2"/>
          <p:cNvSpPr txBox="1"/>
          <p:nvPr/>
        </p:nvSpPr>
        <p:spPr>
          <a:xfrm>
            <a:off x="13474455" y="813535"/>
            <a:ext cx="184666" cy="369332"/>
          </a:xfrm>
          <a:prstGeom prst="rect">
            <a:avLst/>
          </a:prstGeom>
          <a:noFill/>
        </p:spPr>
        <p:txBody>
          <a:bodyPr wrap="none" rtlCol="0">
            <a:spAutoFit/>
          </a:bodyPr>
          <a:lstStyle/>
          <a:p>
            <a:endParaRPr lang="en-GB" dirty="0"/>
          </a:p>
        </p:txBody>
      </p:sp>
      <p:sp>
        <p:nvSpPr>
          <p:cNvPr id="23" name="Isosceles Triangle 22"/>
          <p:cNvSpPr/>
          <p:nvPr/>
        </p:nvSpPr>
        <p:spPr>
          <a:xfrm rot="3320343">
            <a:off x="-838378" y="5149833"/>
            <a:ext cx="545199" cy="947269"/>
          </a:xfrm>
          <a:prstGeom prst="triangl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95438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2">
                                            <p:bg/>
                                          </p:spTgt>
                                        </p:tgtEl>
                                        <p:attrNameLst>
                                          <p:attrName>style.visibility</p:attrName>
                                        </p:attrNameLst>
                                      </p:cBhvr>
                                      <p:to>
                                        <p:strVal val="visible"/>
                                      </p:to>
                                    </p:set>
                                    <p:anim calcmode="lin" valueType="num">
                                      <p:cBhvr>
                                        <p:cTn id="31" dur="500" fill="hold"/>
                                        <p:tgtEl>
                                          <p:spTgt spid="2">
                                            <p:bg/>
                                          </p:spTgt>
                                        </p:tgtEl>
                                        <p:attrNameLst>
                                          <p:attrName>ppt_w</p:attrName>
                                        </p:attrNameLst>
                                      </p:cBhvr>
                                      <p:tavLst>
                                        <p:tav tm="0">
                                          <p:val>
                                            <p:fltVal val="0"/>
                                          </p:val>
                                        </p:tav>
                                        <p:tav tm="100000">
                                          <p:val>
                                            <p:strVal val="#ppt_w"/>
                                          </p:val>
                                        </p:tav>
                                      </p:tavLst>
                                    </p:anim>
                                    <p:anim calcmode="lin" valueType="num">
                                      <p:cBhvr>
                                        <p:cTn id="32" dur="500" fill="hold"/>
                                        <p:tgtEl>
                                          <p:spTgt spid="2">
                                            <p:bg/>
                                          </p:spTgt>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2">
                                            <p:txEl>
                                              <p:pRg st="0" end="0"/>
                                            </p:txEl>
                                          </p:spTgt>
                                        </p:tgtEl>
                                        <p:attrNameLst>
                                          <p:attrName>style.visibility</p:attrName>
                                        </p:attrNameLst>
                                      </p:cBhvr>
                                      <p:to>
                                        <p:strVal val="visible"/>
                                      </p:to>
                                    </p:set>
                                    <p:anim calcmode="lin" valueType="num">
                                      <p:cBhvr>
                                        <p:cTn id="35"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2">
                                            <p:txEl>
                                              <p:pRg st="0" end="0"/>
                                            </p:txEl>
                                          </p:spTgt>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2">
                                            <p:txEl>
                                              <p:pRg st="1" end="1"/>
                                            </p:txEl>
                                          </p:spTgt>
                                        </p:tgtEl>
                                        <p:attrNameLst>
                                          <p:attrName>style.visibility</p:attrName>
                                        </p:attrNameLst>
                                      </p:cBhvr>
                                      <p:to>
                                        <p:strVal val="visible"/>
                                      </p:to>
                                    </p:set>
                                    <p:anim calcmode="lin" valueType="num">
                                      <p:cBhvr>
                                        <p:cTn id="39"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40" dur="500" fill="hold"/>
                                        <p:tgtEl>
                                          <p:spTgt spid="2">
                                            <p:txEl>
                                              <p:pRg st="1" end="1"/>
                                            </p:txEl>
                                          </p:spTgt>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2">
                                            <p:txEl>
                                              <p:pRg st="2" end="2"/>
                                            </p:txEl>
                                          </p:spTgt>
                                        </p:tgtEl>
                                        <p:attrNameLst>
                                          <p:attrName>style.visibility</p:attrName>
                                        </p:attrNameLst>
                                      </p:cBhvr>
                                      <p:to>
                                        <p:strVal val="visible"/>
                                      </p:to>
                                    </p:set>
                                    <p:anim calcmode="lin" valueType="num">
                                      <p:cBhvr>
                                        <p:cTn id="43"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44" dur="500" fill="hold"/>
                                        <p:tgtEl>
                                          <p:spTgt spid="2">
                                            <p:txEl>
                                              <p:pRg st="2" end="2"/>
                                            </p:txEl>
                                          </p:spTgt>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2">
                                            <p:txEl>
                                              <p:pRg st="3" end="3"/>
                                            </p:txEl>
                                          </p:spTgt>
                                        </p:tgtEl>
                                        <p:attrNameLst>
                                          <p:attrName>style.visibility</p:attrName>
                                        </p:attrNameLst>
                                      </p:cBhvr>
                                      <p:to>
                                        <p:strVal val="visible"/>
                                      </p:to>
                                    </p:set>
                                    <p:anim calcmode="lin" valueType="num">
                                      <p:cBhvr>
                                        <p:cTn id="47"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48" dur="500" fill="hold"/>
                                        <p:tgtEl>
                                          <p:spTgt spid="2">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7" grpId="0" animBg="1"/>
      <p:bldP spid="16" grpId="0" animBg="1"/>
      <p:bldP spid="15" grpId="0" animBg="1"/>
      <p:bldP spid="2" grpId="0" uiExpand="1"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35</a:t>
            </a:fld>
            <a:endParaRPr lang="en-GB" dirty="0"/>
          </a:p>
        </p:txBody>
      </p:sp>
      <p:sp>
        <p:nvSpPr>
          <p:cNvPr id="2" name="Content Placeholder 1"/>
          <p:cNvSpPr>
            <a:spLocks noGrp="1"/>
          </p:cNvSpPr>
          <p:nvPr>
            <p:ph idx="1"/>
          </p:nvPr>
        </p:nvSpPr>
        <p:spPr>
          <a:xfrm>
            <a:off x="439738" y="1493931"/>
            <a:ext cx="8619595" cy="4351338"/>
          </a:xfrm>
        </p:spPr>
        <p:txBody>
          <a:bodyPr/>
          <a:lstStyle/>
          <a:p>
            <a:r>
              <a:rPr lang="en-GB" dirty="0" smtClean="0"/>
              <a:t>OTRS trouble ticketing system</a:t>
            </a:r>
          </a:p>
          <a:p>
            <a:r>
              <a:rPr lang="en-GB" dirty="0" smtClean="0"/>
              <a:t>Product Lifecycle Management Portal</a:t>
            </a:r>
          </a:p>
          <a:p>
            <a:r>
              <a:rPr lang="en-GB" dirty="0" smtClean="0"/>
              <a:t>Authorisation management for GÉANT as a VO</a:t>
            </a:r>
          </a:p>
          <a:p>
            <a:pPr lvl="1"/>
            <a:r>
              <a:rPr lang="en-GB" dirty="0" smtClean="0"/>
              <a:t>Rapid development</a:t>
            </a:r>
          </a:p>
          <a:p>
            <a:pPr lvl="2"/>
            <a:r>
              <a:rPr lang="en-GB" dirty="0" smtClean="0"/>
              <a:t>Prototype to deployment within months</a:t>
            </a:r>
          </a:p>
          <a:p>
            <a:pPr lvl="2"/>
            <a:r>
              <a:rPr lang="en-GB" dirty="0" smtClean="0"/>
              <a:t>Federated delegation of authorisation rights implemented for over 400 users</a:t>
            </a:r>
          </a:p>
          <a:p>
            <a:pPr lvl="1"/>
            <a:r>
              <a:rPr lang="en-GB" dirty="0" smtClean="0"/>
              <a:t>Collaboration with JRA3 and FaaS VO platform</a:t>
            </a:r>
          </a:p>
          <a:p>
            <a:pPr lvl="2"/>
            <a:r>
              <a:rPr lang="en-GB" dirty="0" smtClean="0"/>
              <a:t>Recommendations and results from JRA3</a:t>
            </a:r>
          </a:p>
          <a:p>
            <a:pPr lvl="2"/>
            <a:r>
              <a:rPr lang="en-GB" dirty="0" smtClean="0"/>
              <a:t>Input to VO platform market analysis</a:t>
            </a:r>
          </a:p>
        </p:txBody>
      </p:sp>
      <p:sp>
        <p:nvSpPr>
          <p:cNvPr id="3" name="Title 2"/>
          <p:cNvSpPr>
            <a:spLocks noGrp="1"/>
          </p:cNvSpPr>
          <p:nvPr>
            <p:ph type="title"/>
          </p:nvPr>
        </p:nvSpPr>
        <p:spPr/>
        <p:txBody>
          <a:bodyPr/>
          <a:lstStyle/>
          <a:p>
            <a:r>
              <a:rPr lang="en-GB" dirty="0" smtClean="0"/>
              <a:t>Enabling Users</a:t>
            </a:r>
            <a:br>
              <a:rPr lang="en-GB" dirty="0" smtClean="0"/>
            </a:br>
            <a:r>
              <a:rPr lang="en-GB" b="0" i="1" dirty="0" smtClean="0">
                <a:solidFill>
                  <a:srgbClr val="FFFFFF"/>
                </a:solidFill>
              </a:rPr>
              <a:t>Task 5 Achievements – GÉANT Services</a:t>
            </a:r>
            <a:endParaRPr lang="en-GB" b="0" i="1" dirty="0">
              <a:solidFill>
                <a:srgbClr val="FFFFFF"/>
              </a:solidFill>
            </a:endParaRPr>
          </a:p>
        </p:txBody>
      </p:sp>
      <p:pic>
        <p:nvPicPr>
          <p:cNvPr id="5" name="Picture 4" descr="Icon_switchonaut_all_dokumen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5770" y="1295428"/>
            <a:ext cx="4118649" cy="4946056"/>
          </a:xfrm>
          <a:prstGeom prst="rect">
            <a:avLst/>
          </a:prstGeom>
        </p:spPr>
      </p:pic>
    </p:spTree>
    <p:extLst>
      <p:ext uri="{BB962C8B-B14F-4D97-AF65-F5344CB8AC3E}">
        <p14:creationId xmlns:p14="http://schemas.microsoft.com/office/powerpoint/2010/main" val="18341029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Icon_screen_window_browser_mensche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80466" y="1557048"/>
            <a:ext cx="2944690" cy="3603546"/>
          </a:xfrm>
          <a:prstGeom prst="rect">
            <a:avLst/>
          </a:prstGeom>
        </p:spPr>
      </p:pic>
      <p:pic>
        <p:nvPicPr>
          <p:cNvPr id="22" name="Picture 27"/>
          <p:cNvPicPr>
            <a:picLocks noChangeAspect="1"/>
          </p:cNvPicPr>
          <p:nvPr/>
        </p:nvPicPr>
        <p:blipFill>
          <a:blip r:embed="rId3"/>
          <a:srcRect/>
          <a:stretch>
            <a:fillRect/>
          </a:stretch>
        </p:blipFill>
        <p:spPr bwMode="auto">
          <a:xfrm>
            <a:off x="9052220" y="5352405"/>
            <a:ext cx="2843728" cy="666754"/>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99DB5B91-B4E4-4EE4-BE5C-3E09032CE5EC}" type="slidenum">
              <a:rPr lang="en-GB" smtClean="0"/>
              <a:t>36</a:t>
            </a:fld>
            <a:endParaRPr lang="en-GB" dirty="0"/>
          </a:p>
        </p:txBody>
      </p:sp>
      <p:sp>
        <p:nvSpPr>
          <p:cNvPr id="4" name="Title 3"/>
          <p:cNvSpPr>
            <a:spLocks noGrp="1"/>
          </p:cNvSpPr>
          <p:nvPr>
            <p:ph type="title"/>
          </p:nvPr>
        </p:nvSpPr>
        <p:spPr/>
        <p:txBody>
          <a:bodyPr/>
          <a:lstStyle/>
          <a:p>
            <a:r>
              <a:rPr lang="en-GB" dirty="0" smtClean="0"/>
              <a:t>eduCONF</a:t>
            </a:r>
            <a:br>
              <a:rPr lang="en-GB" dirty="0" smtClean="0"/>
            </a:br>
            <a:r>
              <a:rPr lang="en-GB" b="0" i="1" dirty="0" smtClean="0">
                <a:solidFill>
                  <a:srgbClr val="FFFFFF"/>
                </a:solidFill>
              </a:rPr>
              <a:t>Task 6 </a:t>
            </a:r>
            <a:r>
              <a:rPr lang="en-GB" b="0" i="1" dirty="0">
                <a:solidFill>
                  <a:schemeClr val="bg1"/>
                </a:solidFill>
              </a:rPr>
              <a:t>Objectives</a:t>
            </a:r>
            <a:endParaRPr lang="en-GB" dirty="0"/>
          </a:p>
        </p:txBody>
      </p:sp>
      <p:sp>
        <p:nvSpPr>
          <p:cNvPr id="6" name="Rectangle 5"/>
          <p:cNvSpPr/>
          <p:nvPr/>
        </p:nvSpPr>
        <p:spPr>
          <a:xfrm>
            <a:off x="337220" y="1576436"/>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p:cNvSpPr txBox="1"/>
          <p:nvPr/>
        </p:nvSpPr>
        <p:spPr>
          <a:xfrm>
            <a:off x="1147668" y="1576436"/>
            <a:ext cx="7533765" cy="707886"/>
          </a:xfrm>
          <a:prstGeom prst="rect">
            <a:avLst/>
          </a:prstGeom>
          <a:solidFill>
            <a:schemeClr val="accent1">
              <a:lumMod val="60000"/>
              <a:lumOff val="40000"/>
            </a:schemeClr>
          </a:solidFill>
        </p:spPr>
        <p:txBody>
          <a:bodyPr wrap="square" rtlCol="0">
            <a:spAutoFit/>
          </a:bodyPr>
          <a:lstStyle/>
          <a:p>
            <a:r>
              <a:rPr lang="en-GB" sz="2000" dirty="0">
                <a:solidFill>
                  <a:srgbClr val="004359"/>
                </a:solidFill>
              </a:rPr>
              <a:t>To </a:t>
            </a:r>
            <a:r>
              <a:rPr lang="en-GB" sz="2000" dirty="0" smtClean="0">
                <a:solidFill>
                  <a:srgbClr val="004359"/>
                </a:solidFill>
              </a:rPr>
              <a:t>further </a:t>
            </a:r>
            <a:r>
              <a:rPr lang="en-GB" sz="2000" dirty="0">
                <a:solidFill>
                  <a:srgbClr val="004359"/>
                </a:solidFill>
              </a:rPr>
              <a:t>develop </a:t>
            </a:r>
            <a:r>
              <a:rPr lang="en-GB" sz="2000" dirty="0" smtClean="0">
                <a:solidFill>
                  <a:srgbClr val="004359"/>
                </a:solidFill>
              </a:rPr>
              <a:t>and relaunch the </a:t>
            </a:r>
            <a:r>
              <a:rPr lang="en-GB" sz="2000" dirty="0">
                <a:solidFill>
                  <a:srgbClr val="004359"/>
                </a:solidFill>
              </a:rPr>
              <a:t>eduCONF service, </a:t>
            </a:r>
            <a:r>
              <a:rPr lang="en-GB" sz="2000" dirty="0" smtClean="0">
                <a:solidFill>
                  <a:srgbClr val="004359"/>
                </a:solidFill>
              </a:rPr>
              <a:t> taking </a:t>
            </a:r>
            <a:r>
              <a:rPr lang="en-GB" sz="2000" dirty="0">
                <a:solidFill>
                  <a:srgbClr val="004359"/>
                </a:solidFill>
              </a:rPr>
              <a:t>into </a:t>
            </a:r>
            <a:r>
              <a:rPr lang="en-GB" sz="2000" dirty="0" smtClean="0">
                <a:solidFill>
                  <a:srgbClr val="004359"/>
                </a:solidFill>
              </a:rPr>
              <a:t>account the KPI performance of the previous pilot</a:t>
            </a:r>
            <a:endParaRPr lang="en-GB" sz="2000" dirty="0">
              <a:solidFill>
                <a:srgbClr val="004359"/>
              </a:solidFill>
            </a:endParaRPr>
          </a:p>
        </p:txBody>
      </p:sp>
      <p:sp>
        <p:nvSpPr>
          <p:cNvPr id="8" name="TextBox 7"/>
          <p:cNvSpPr txBox="1"/>
          <p:nvPr/>
        </p:nvSpPr>
        <p:spPr>
          <a:xfrm>
            <a:off x="337220" y="1468132"/>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9" name="Rectangle 8"/>
          <p:cNvSpPr/>
          <p:nvPr/>
        </p:nvSpPr>
        <p:spPr>
          <a:xfrm>
            <a:off x="337220" y="2460019"/>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p:cNvSpPr txBox="1"/>
          <p:nvPr/>
        </p:nvSpPr>
        <p:spPr>
          <a:xfrm>
            <a:off x="1147668" y="2460019"/>
            <a:ext cx="7533765" cy="707886"/>
          </a:xfrm>
          <a:prstGeom prst="rect">
            <a:avLst/>
          </a:prstGeom>
          <a:solidFill>
            <a:schemeClr val="accent1">
              <a:lumMod val="60000"/>
              <a:lumOff val="40000"/>
            </a:schemeClr>
          </a:solidFill>
        </p:spPr>
        <p:txBody>
          <a:bodyPr wrap="square" rtlCol="0">
            <a:spAutoFit/>
          </a:bodyPr>
          <a:lstStyle/>
          <a:p>
            <a:pPr>
              <a:defRPr/>
            </a:pPr>
            <a:r>
              <a:rPr lang="en-GB" sz="2000" dirty="0">
                <a:solidFill>
                  <a:srgbClr val="004359"/>
                </a:solidFill>
              </a:rPr>
              <a:t>To a</a:t>
            </a:r>
            <a:r>
              <a:rPr lang="en-GB" sz="2000" dirty="0" smtClean="0">
                <a:solidFill>
                  <a:srgbClr val="004359"/>
                </a:solidFill>
              </a:rPr>
              <a:t>ssist </a:t>
            </a:r>
            <a:r>
              <a:rPr lang="en-GB" sz="2000" dirty="0">
                <a:solidFill>
                  <a:srgbClr val="004359"/>
                </a:solidFill>
              </a:rPr>
              <a:t>in the roll-out and uptake of the service within participant </a:t>
            </a:r>
            <a:r>
              <a:rPr lang="en-GB" sz="2000" dirty="0" smtClean="0">
                <a:solidFill>
                  <a:srgbClr val="004359"/>
                </a:solidFill>
              </a:rPr>
              <a:t>NRENS</a:t>
            </a:r>
            <a:endParaRPr lang="en-GB" sz="2000" dirty="0">
              <a:solidFill>
                <a:srgbClr val="004359"/>
              </a:solidFill>
            </a:endParaRPr>
          </a:p>
        </p:txBody>
      </p:sp>
      <p:sp>
        <p:nvSpPr>
          <p:cNvPr id="11" name="TextBox 10"/>
          <p:cNvSpPr txBox="1"/>
          <p:nvPr/>
        </p:nvSpPr>
        <p:spPr>
          <a:xfrm>
            <a:off x="337220" y="2351715"/>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12" name="Rectangle 11"/>
          <p:cNvSpPr/>
          <p:nvPr/>
        </p:nvSpPr>
        <p:spPr>
          <a:xfrm>
            <a:off x="337220" y="3308356"/>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p:cNvSpPr txBox="1"/>
          <p:nvPr/>
        </p:nvSpPr>
        <p:spPr>
          <a:xfrm>
            <a:off x="1147668" y="3308356"/>
            <a:ext cx="7533765" cy="707886"/>
          </a:xfrm>
          <a:prstGeom prst="rect">
            <a:avLst/>
          </a:prstGeom>
          <a:solidFill>
            <a:schemeClr val="accent1">
              <a:lumMod val="60000"/>
              <a:lumOff val="40000"/>
            </a:schemeClr>
          </a:solidFill>
        </p:spPr>
        <p:txBody>
          <a:bodyPr wrap="square" rtlCol="0">
            <a:spAutoFit/>
          </a:bodyPr>
          <a:lstStyle/>
          <a:p>
            <a:pPr>
              <a:defRPr/>
            </a:pPr>
            <a:r>
              <a:rPr lang="en-GB" sz="2000" dirty="0" smtClean="0">
                <a:solidFill>
                  <a:srgbClr val="004359"/>
                </a:solidFill>
                <a:latin typeface="Calibri" panose="020F0502020204030204" pitchFamily="34" charset="0"/>
                <a:cs typeface="Calibri" panose="020F0502020204030204" pitchFamily="34" charset="0"/>
              </a:rPr>
              <a:t>To operate the eduCONF service</a:t>
            </a:r>
          </a:p>
          <a:p>
            <a:pPr>
              <a:defRPr/>
            </a:pPr>
            <a:endParaRPr lang="en-GB" sz="2000" dirty="0">
              <a:solidFill>
                <a:srgbClr val="FFFFFF"/>
              </a:solidFill>
              <a:latin typeface="Gill Sans"/>
              <a:cs typeface="Gill Sans Light"/>
            </a:endParaRPr>
          </a:p>
        </p:txBody>
      </p:sp>
      <p:sp>
        <p:nvSpPr>
          <p:cNvPr id="14" name="TextBox 13"/>
          <p:cNvSpPr txBox="1"/>
          <p:nvPr/>
        </p:nvSpPr>
        <p:spPr>
          <a:xfrm>
            <a:off x="337220" y="3200052"/>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15" name="Rectangle 14"/>
          <p:cNvSpPr/>
          <p:nvPr/>
        </p:nvSpPr>
        <p:spPr>
          <a:xfrm>
            <a:off x="337220" y="4158510"/>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1147668" y="4158510"/>
            <a:ext cx="7533765" cy="707886"/>
          </a:xfrm>
          <a:prstGeom prst="rect">
            <a:avLst/>
          </a:prstGeom>
          <a:solidFill>
            <a:schemeClr val="accent1">
              <a:lumMod val="60000"/>
              <a:lumOff val="40000"/>
            </a:schemeClr>
          </a:solidFill>
        </p:spPr>
        <p:txBody>
          <a:bodyPr wrap="square" rtlCol="0">
            <a:spAutoFit/>
          </a:bodyPr>
          <a:lstStyle/>
          <a:p>
            <a:pPr>
              <a:defRPr/>
            </a:pPr>
            <a:r>
              <a:rPr lang="en-GB" sz="2000" dirty="0">
                <a:solidFill>
                  <a:srgbClr val="004359"/>
                </a:solidFill>
              </a:rPr>
              <a:t>To </a:t>
            </a:r>
            <a:r>
              <a:rPr lang="en-GB" sz="2000" dirty="0" smtClean="0">
                <a:solidFill>
                  <a:srgbClr val="004359"/>
                </a:solidFill>
              </a:rPr>
              <a:t>investigate </a:t>
            </a:r>
            <a:r>
              <a:rPr lang="en-GB" sz="2000" dirty="0">
                <a:solidFill>
                  <a:srgbClr val="004359"/>
                </a:solidFill>
              </a:rPr>
              <a:t>and follow market trends in the VC sphere, make recommendations for enhanced, GÉANT-wide VC services </a:t>
            </a:r>
          </a:p>
        </p:txBody>
      </p:sp>
      <p:sp>
        <p:nvSpPr>
          <p:cNvPr id="17" name="TextBox 16"/>
          <p:cNvSpPr txBox="1"/>
          <p:nvPr/>
        </p:nvSpPr>
        <p:spPr>
          <a:xfrm>
            <a:off x="337220" y="4050206"/>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20" name="Slide Number Placeholder 46"/>
          <p:cNvSpPr txBox="1">
            <a:spLocks/>
          </p:cNvSpPr>
          <p:nvPr/>
        </p:nvSpPr>
        <p:spPr>
          <a:xfrm>
            <a:off x="11356656" y="6664334"/>
            <a:ext cx="409308" cy="365125"/>
          </a:xfrm>
          <a:prstGeom prst="rect">
            <a:avLst/>
          </a:prstGeom>
        </p:spPr>
        <p:txBody>
          <a:bodyPr/>
          <a:lstStyle>
            <a:defPPr>
              <a:defRPr lang="en-US"/>
            </a:defPPr>
            <a:lvl1pPr marL="0" algn="l" defTabSz="914400" rtl="0" eaLnBrk="1" latinLnBrk="0" hangingPunct="1">
              <a:defRPr sz="1400" kern="1200">
                <a:solidFill>
                  <a:srgbClr val="FFFF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DB5B91-B4E4-4EE4-BE5C-3E09032CE5EC}" type="slidenum">
              <a:rPr lang="en-GB" smtClean="0"/>
              <a:pPr/>
              <a:t>36</a:t>
            </a:fld>
            <a:endParaRPr lang="en-GB" dirty="0"/>
          </a:p>
        </p:txBody>
      </p:sp>
    </p:spTree>
    <p:extLst>
      <p:ext uri="{BB962C8B-B14F-4D97-AF65-F5344CB8AC3E}">
        <p14:creationId xmlns:p14="http://schemas.microsoft.com/office/powerpoint/2010/main" val="26214835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2248" y="1503151"/>
            <a:ext cx="6671363" cy="4741016"/>
          </a:xfrm>
        </p:spPr>
        <p:txBody>
          <a:bodyPr>
            <a:normAutofit/>
          </a:bodyPr>
          <a:lstStyle/>
          <a:p>
            <a:pPr>
              <a:lnSpc>
                <a:spcPts val="2400"/>
              </a:lnSpc>
            </a:pPr>
            <a:r>
              <a:rPr lang="en-GB" dirty="0"/>
              <a:t>Everyone thinks they know what eduCONF </a:t>
            </a:r>
            <a:r>
              <a:rPr lang="en-GB" dirty="0" smtClean="0"/>
              <a:t>is/should be:</a:t>
            </a:r>
            <a:endParaRPr lang="en-GB" dirty="0"/>
          </a:p>
          <a:p>
            <a:pPr lvl="1">
              <a:lnSpc>
                <a:spcPts val="2400"/>
              </a:lnSpc>
            </a:pPr>
            <a:r>
              <a:rPr lang="en-GB" dirty="0" smtClean="0"/>
              <a:t>End-user </a:t>
            </a:r>
            <a:r>
              <a:rPr lang="en-GB" dirty="0"/>
              <a:t>VC</a:t>
            </a:r>
          </a:p>
          <a:p>
            <a:pPr lvl="1">
              <a:lnSpc>
                <a:spcPts val="2400"/>
              </a:lnSpc>
            </a:pPr>
            <a:r>
              <a:rPr lang="en-GB" dirty="0"/>
              <a:t>High end, high quality</a:t>
            </a:r>
          </a:p>
          <a:p>
            <a:pPr lvl="1">
              <a:lnSpc>
                <a:spcPts val="2400"/>
              </a:lnSpc>
            </a:pPr>
            <a:r>
              <a:rPr lang="en-GB" dirty="0" smtClean="0"/>
              <a:t>Unnecessary </a:t>
            </a:r>
            <a:r>
              <a:rPr lang="en-GB" dirty="0"/>
              <a:t>market </a:t>
            </a:r>
            <a:r>
              <a:rPr lang="en-GB" dirty="0" smtClean="0"/>
              <a:t>duplication</a:t>
            </a:r>
          </a:p>
          <a:p>
            <a:pPr lvl="1">
              <a:lnSpc>
                <a:spcPts val="2400"/>
              </a:lnSpc>
            </a:pPr>
            <a:r>
              <a:rPr lang="en-GB" dirty="0" smtClean="0"/>
              <a:t>Procurement vehicle</a:t>
            </a:r>
            <a:endParaRPr lang="en-GB" dirty="0"/>
          </a:p>
          <a:p>
            <a:pPr>
              <a:lnSpc>
                <a:spcPts val="2400"/>
              </a:lnSpc>
            </a:pPr>
            <a:r>
              <a:rPr lang="en-GB" dirty="0" smtClean="0"/>
              <a:t>eduCONF fills a specific niche:</a:t>
            </a:r>
          </a:p>
          <a:p>
            <a:pPr lvl="1">
              <a:lnSpc>
                <a:spcPts val="2400"/>
              </a:lnSpc>
            </a:pPr>
            <a:r>
              <a:rPr lang="en-GB" dirty="0" smtClean="0"/>
              <a:t>Integration and interoperability</a:t>
            </a:r>
          </a:p>
          <a:p>
            <a:pPr lvl="1">
              <a:lnSpc>
                <a:spcPts val="2400"/>
              </a:lnSpc>
            </a:pPr>
            <a:r>
              <a:rPr lang="en-GB" dirty="0" smtClean="0"/>
              <a:t>Enable the requirements to be met, not meet them directly</a:t>
            </a:r>
          </a:p>
          <a:p>
            <a:pPr lvl="1">
              <a:lnSpc>
                <a:spcPts val="2400"/>
              </a:lnSpc>
            </a:pPr>
            <a:r>
              <a:rPr lang="en-GB" dirty="0" smtClean="0"/>
              <a:t>Revised service is popular with its target users who face these issues daily</a:t>
            </a:r>
          </a:p>
          <a:p>
            <a:pPr lvl="2">
              <a:lnSpc>
                <a:spcPts val="2400"/>
              </a:lnSpc>
            </a:pPr>
            <a:r>
              <a:rPr lang="en-GB" dirty="0" smtClean="0"/>
              <a:t>Institutional take-up is visible</a:t>
            </a:r>
          </a:p>
          <a:p>
            <a:endParaRPr lang="en-GB" dirty="0" smtClean="0"/>
          </a:p>
        </p:txBody>
      </p:sp>
      <p:sp>
        <p:nvSpPr>
          <p:cNvPr id="4" name="Title 3"/>
          <p:cNvSpPr>
            <a:spLocks noGrp="1"/>
          </p:cNvSpPr>
          <p:nvPr>
            <p:ph type="title"/>
          </p:nvPr>
        </p:nvSpPr>
        <p:spPr/>
        <p:txBody>
          <a:bodyPr/>
          <a:lstStyle/>
          <a:p>
            <a:r>
              <a:rPr lang="en-GB" dirty="0" smtClean="0"/>
              <a:t>eduCONF</a:t>
            </a:r>
            <a:br>
              <a:rPr lang="en-GB" dirty="0" smtClean="0"/>
            </a:br>
            <a:r>
              <a:rPr lang="en-GB" b="0" i="1" dirty="0" smtClean="0">
                <a:solidFill>
                  <a:schemeClr val="bg1"/>
                </a:solidFill>
              </a:rPr>
              <a:t>Task 6 Challenges</a:t>
            </a:r>
            <a:endParaRPr lang="en-GB" dirty="0"/>
          </a:p>
        </p:txBody>
      </p:sp>
      <p:sp>
        <p:nvSpPr>
          <p:cNvPr id="2" name="Slide Number Placeholder 1"/>
          <p:cNvSpPr>
            <a:spLocks noGrp="1"/>
          </p:cNvSpPr>
          <p:nvPr>
            <p:ph type="sldNum" sz="quarter" idx="12"/>
          </p:nvPr>
        </p:nvSpPr>
        <p:spPr/>
        <p:txBody>
          <a:bodyPr/>
          <a:lstStyle/>
          <a:p>
            <a:fld id="{99DB5B91-B4E4-4EE4-BE5C-3E09032CE5EC}" type="slidenum">
              <a:rPr lang="en-GB" smtClean="0"/>
              <a:t>37</a:t>
            </a:fld>
            <a:endParaRPr lang="en-GB" dirty="0"/>
          </a:p>
        </p:txBody>
      </p:sp>
      <p:pic>
        <p:nvPicPr>
          <p:cNvPr id="5" name="Content Placeholder 3" descr="flyingllamaunicorn.jpg"/>
          <p:cNvPicPr>
            <a:picLocks noChangeAspect="1"/>
          </p:cNvPicPr>
          <p:nvPr/>
        </p:nvPicPr>
        <p:blipFill>
          <a:blip r:embed="rId3">
            <a:extLst>
              <a:ext uri="{28A0092B-C50C-407E-A947-70E740481C1C}">
                <a14:useLocalDpi xmlns:a14="http://schemas.microsoft.com/office/drawing/2010/main" val="0"/>
              </a:ext>
            </a:extLst>
          </a:blip>
          <a:srcRect l="-44199" r="-44199"/>
          <a:stretch>
            <a:fillRect/>
          </a:stretch>
        </p:blipFill>
        <p:spPr>
          <a:xfrm>
            <a:off x="5201654" y="1583801"/>
            <a:ext cx="8767753" cy="4641752"/>
          </a:xfrm>
          <a:prstGeom prst="rect">
            <a:avLst/>
          </a:prstGeom>
        </p:spPr>
      </p:pic>
    </p:spTree>
    <p:extLst>
      <p:ext uri="{BB962C8B-B14F-4D97-AF65-F5344CB8AC3E}">
        <p14:creationId xmlns:p14="http://schemas.microsoft.com/office/powerpoint/2010/main" val="32540252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460455" y="235548"/>
            <a:ext cx="9432240" cy="1029509"/>
          </a:xfrm>
          <a:prstGeom prst="rect">
            <a:avLst/>
          </a:prstGeom>
        </p:spPr>
        <p:txBody>
          <a:bodyPr/>
          <a:lstStyle>
            <a:lvl1pPr algn="l" defTabSz="914400" rtl="0" eaLnBrk="1" latinLnBrk="0" hangingPunct="1">
              <a:lnSpc>
                <a:spcPct val="100000"/>
              </a:lnSpc>
              <a:spcBef>
                <a:spcPct val="0"/>
              </a:spcBef>
              <a:buNone/>
              <a:defRPr sz="2600" b="1" i="0" u="none" kern="1200" baseline="0">
                <a:solidFill>
                  <a:srgbClr val="FFFF00"/>
                </a:solidFill>
                <a:latin typeface="+mn-lt"/>
                <a:ea typeface="+mj-ea"/>
                <a:cs typeface="+mj-cs"/>
              </a:defRPr>
            </a:lvl1pPr>
          </a:lstStyle>
          <a:p>
            <a:r>
              <a:rPr lang="en-GB" dirty="0" smtClean="0"/>
              <a:t>eduCONF</a:t>
            </a:r>
            <a:br>
              <a:rPr lang="en-GB" dirty="0" smtClean="0"/>
            </a:br>
            <a:r>
              <a:rPr lang="en-GB" b="0" i="1" dirty="0" smtClean="0">
                <a:solidFill>
                  <a:schemeClr val="bg1"/>
                </a:solidFill>
              </a:rPr>
              <a:t>Task 6: KPIs</a:t>
            </a:r>
            <a:endParaRPr lang="en-GB" b="0" i="1" dirty="0">
              <a:solidFill>
                <a:schemeClr val="bg1"/>
              </a:solidFill>
            </a:endParaRPr>
          </a:p>
        </p:txBody>
      </p:sp>
      <p:cxnSp>
        <p:nvCxnSpPr>
          <p:cNvPr id="6" name="Straight Connector 5"/>
          <p:cNvCxnSpPr/>
          <p:nvPr/>
        </p:nvCxnSpPr>
        <p:spPr>
          <a:xfrm>
            <a:off x="1375429" y="3761731"/>
            <a:ext cx="1627709"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Freeform 6"/>
          <p:cNvSpPr/>
          <p:nvPr/>
        </p:nvSpPr>
        <p:spPr>
          <a:xfrm>
            <a:off x="2914528" y="1806279"/>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8" name="TextBox 7"/>
          <p:cNvSpPr txBox="1"/>
          <p:nvPr/>
        </p:nvSpPr>
        <p:spPr>
          <a:xfrm>
            <a:off x="1292523" y="2074170"/>
            <a:ext cx="1762125" cy="400110"/>
          </a:xfrm>
          <a:prstGeom prst="rect">
            <a:avLst/>
          </a:prstGeom>
          <a:noFill/>
        </p:spPr>
        <p:txBody>
          <a:bodyPr wrap="square" rtlCol="0">
            <a:spAutoFit/>
          </a:bodyPr>
          <a:lstStyle/>
          <a:p>
            <a:r>
              <a:rPr lang="en-US" sz="2000" b="1" dirty="0" smtClean="0">
                <a:solidFill>
                  <a:schemeClr val="accent6">
                    <a:lumMod val="75000"/>
                  </a:schemeClr>
                </a:solidFill>
                <a:cs typeface="Arial"/>
              </a:rPr>
              <a:t>KPIs</a:t>
            </a:r>
            <a:endParaRPr lang="en-US" sz="2000" b="1" dirty="0">
              <a:solidFill>
                <a:schemeClr val="accent6">
                  <a:lumMod val="75000"/>
                </a:schemeClr>
              </a:solidFill>
              <a:cs typeface="Arial"/>
            </a:endParaRPr>
          </a:p>
        </p:txBody>
      </p:sp>
      <p:sp>
        <p:nvSpPr>
          <p:cNvPr id="9" name="TextBox 8"/>
          <p:cNvSpPr txBox="1"/>
          <p:nvPr/>
        </p:nvSpPr>
        <p:spPr>
          <a:xfrm>
            <a:off x="1292524" y="4218523"/>
            <a:ext cx="1951430" cy="677108"/>
          </a:xfrm>
          <a:prstGeom prst="rect">
            <a:avLst/>
          </a:prstGeom>
          <a:noFill/>
        </p:spPr>
        <p:txBody>
          <a:bodyPr wrap="square" rtlCol="0">
            <a:spAutoFit/>
          </a:bodyPr>
          <a:lstStyle/>
          <a:p>
            <a:r>
              <a:rPr lang="en-US" sz="2000" b="1" dirty="0" smtClean="0">
                <a:solidFill>
                  <a:schemeClr val="accent6">
                    <a:lumMod val="75000"/>
                  </a:schemeClr>
                </a:solidFill>
                <a:cs typeface="Arial"/>
              </a:rPr>
              <a:t>Year 2</a:t>
            </a:r>
            <a:endParaRPr lang="ta-IN" sz="2000" b="1" dirty="0" smtClean="0">
              <a:solidFill>
                <a:schemeClr val="accent6">
                  <a:lumMod val="75000"/>
                </a:schemeClr>
              </a:solidFill>
              <a:cs typeface="Arial"/>
            </a:endParaRPr>
          </a:p>
          <a:p>
            <a:r>
              <a:rPr lang="ta-IN" b="1" dirty="0" smtClean="0">
                <a:solidFill>
                  <a:schemeClr val="accent6">
                    <a:lumMod val="75000"/>
                  </a:schemeClr>
                </a:solidFill>
                <a:cs typeface="Arial"/>
              </a:rPr>
              <a:t>Results</a:t>
            </a:r>
            <a:endParaRPr lang="en-US" sz="2000" b="1" dirty="0" smtClean="0">
              <a:solidFill>
                <a:schemeClr val="accent6">
                  <a:lumMod val="75000"/>
                </a:schemeClr>
              </a:solidFill>
              <a:cs typeface="Arial"/>
            </a:endParaRPr>
          </a:p>
        </p:txBody>
      </p:sp>
      <p:sp>
        <p:nvSpPr>
          <p:cNvPr id="10" name="Freeform 9"/>
          <p:cNvSpPr/>
          <p:nvPr/>
        </p:nvSpPr>
        <p:spPr>
          <a:xfrm>
            <a:off x="5370052" y="1806278"/>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1" name="Freeform 10"/>
          <p:cNvSpPr/>
          <p:nvPr/>
        </p:nvSpPr>
        <p:spPr>
          <a:xfrm>
            <a:off x="7825576" y="1806278"/>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3" name="TextBox 12"/>
          <p:cNvSpPr txBox="1"/>
          <p:nvPr/>
        </p:nvSpPr>
        <p:spPr>
          <a:xfrm>
            <a:off x="2914529" y="2135724"/>
            <a:ext cx="2266412" cy="646331"/>
          </a:xfrm>
          <a:prstGeom prst="rect">
            <a:avLst/>
          </a:prstGeom>
          <a:noFill/>
        </p:spPr>
        <p:txBody>
          <a:bodyPr wrap="square" rtlCol="0">
            <a:spAutoFit/>
          </a:bodyPr>
          <a:lstStyle/>
          <a:p>
            <a:pPr algn="ctr"/>
            <a:r>
              <a:rPr lang="en-US" b="1" dirty="0" smtClean="0">
                <a:solidFill>
                  <a:srgbClr val="0A597D"/>
                </a:solidFill>
              </a:rPr>
              <a:t>World Gatekeeper Availability</a:t>
            </a:r>
            <a:endParaRPr lang="en-GB" b="1" dirty="0">
              <a:solidFill>
                <a:srgbClr val="0A597D"/>
              </a:solidFill>
            </a:endParaRPr>
          </a:p>
        </p:txBody>
      </p:sp>
      <p:sp>
        <p:nvSpPr>
          <p:cNvPr id="14" name="TextBox 13"/>
          <p:cNvSpPr txBox="1"/>
          <p:nvPr/>
        </p:nvSpPr>
        <p:spPr>
          <a:xfrm>
            <a:off x="5370052" y="2135723"/>
            <a:ext cx="2266413" cy="369332"/>
          </a:xfrm>
          <a:prstGeom prst="rect">
            <a:avLst/>
          </a:prstGeom>
          <a:noFill/>
        </p:spPr>
        <p:txBody>
          <a:bodyPr wrap="square" rtlCol="0">
            <a:spAutoFit/>
          </a:bodyPr>
          <a:lstStyle/>
          <a:p>
            <a:pPr algn="ctr" defTabSz="915988">
              <a:defRPr/>
            </a:pPr>
            <a:r>
              <a:rPr lang="en-US" b="1" dirty="0" smtClean="0">
                <a:solidFill>
                  <a:srgbClr val="0A597C"/>
                </a:solidFill>
              </a:rPr>
              <a:t>NRENs Certified</a:t>
            </a:r>
            <a:endParaRPr lang="en-GB" b="1" dirty="0">
              <a:solidFill>
                <a:srgbClr val="0A597C"/>
              </a:solidFill>
            </a:endParaRPr>
          </a:p>
        </p:txBody>
      </p:sp>
      <p:sp>
        <p:nvSpPr>
          <p:cNvPr id="15" name="TextBox 14"/>
          <p:cNvSpPr txBox="1"/>
          <p:nvPr/>
        </p:nvSpPr>
        <p:spPr>
          <a:xfrm>
            <a:off x="7825576" y="2135723"/>
            <a:ext cx="2266413" cy="369332"/>
          </a:xfrm>
          <a:prstGeom prst="rect">
            <a:avLst/>
          </a:prstGeom>
          <a:noFill/>
        </p:spPr>
        <p:txBody>
          <a:bodyPr wrap="square" rtlCol="0">
            <a:spAutoFit/>
          </a:bodyPr>
          <a:lstStyle/>
          <a:p>
            <a:pPr algn="ctr" defTabSz="915988">
              <a:defRPr/>
            </a:pPr>
            <a:r>
              <a:rPr lang="en-US" b="1" dirty="0" smtClean="0">
                <a:solidFill>
                  <a:srgbClr val="09587B"/>
                </a:solidFill>
                <a:cs typeface="(Body)"/>
              </a:rPr>
              <a:t>Endpoints Certified</a:t>
            </a:r>
            <a:endParaRPr lang="ta-IN" b="1" dirty="0">
              <a:solidFill>
                <a:srgbClr val="09587B"/>
              </a:solidFill>
              <a:cs typeface="(Body)"/>
            </a:endParaRPr>
          </a:p>
        </p:txBody>
      </p:sp>
      <p:sp>
        <p:nvSpPr>
          <p:cNvPr id="17" name="Freeform 16"/>
          <p:cNvSpPr/>
          <p:nvPr/>
        </p:nvSpPr>
        <p:spPr>
          <a:xfrm>
            <a:off x="2914528" y="3740087"/>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8" name="Freeform 17"/>
          <p:cNvSpPr/>
          <p:nvPr/>
        </p:nvSpPr>
        <p:spPr>
          <a:xfrm>
            <a:off x="5370052" y="3739784"/>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9" name="Freeform 18"/>
          <p:cNvSpPr/>
          <p:nvPr/>
        </p:nvSpPr>
        <p:spPr>
          <a:xfrm>
            <a:off x="7825576" y="3739935"/>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1" name="TextBox 20"/>
          <p:cNvSpPr txBox="1"/>
          <p:nvPr/>
        </p:nvSpPr>
        <p:spPr>
          <a:xfrm>
            <a:off x="2914529" y="4241287"/>
            <a:ext cx="2266412" cy="646331"/>
          </a:xfrm>
          <a:prstGeom prst="rect">
            <a:avLst/>
          </a:prstGeom>
          <a:noFill/>
        </p:spPr>
        <p:txBody>
          <a:bodyPr wrap="square" rtlCol="0">
            <a:spAutoFit/>
          </a:bodyPr>
          <a:lstStyle/>
          <a:p>
            <a:pPr algn="ctr" defTabSz="915988">
              <a:defRPr/>
            </a:pPr>
            <a:r>
              <a:rPr lang="en-US" b="1" dirty="0" smtClean="0">
                <a:solidFill>
                  <a:srgbClr val="085577"/>
                </a:solidFill>
                <a:cs typeface="(Body)"/>
              </a:rPr>
              <a:t>Target: 99%</a:t>
            </a:r>
          </a:p>
          <a:p>
            <a:pPr algn="ctr" defTabSz="915988">
              <a:defRPr/>
            </a:pPr>
            <a:r>
              <a:rPr lang="en-US" b="1" dirty="0" smtClean="0">
                <a:solidFill>
                  <a:srgbClr val="085577"/>
                </a:solidFill>
                <a:cs typeface="(Body)"/>
              </a:rPr>
              <a:t>Delivered</a:t>
            </a:r>
            <a:endParaRPr lang="en-GB" b="1" dirty="0">
              <a:solidFill>
                <a:srgbClr val="085577"/>
              </a:solidFill>
              <a:cs typeface="(Body)"/>
            </a:endParaRPr>
          </a:p>
        </p:txBody>
      </p:sp>
      <p:sp>
        <p:nvSpPr>
          <p:cNvPr id="22" name="TextBox 21"/>
          <p:cNvSpPr txBox="1"/>
          <p:nvPr/>
        </p:nvSpPr>
        <p:spPr>
          <a:xfrm>
            <a:off x="5370052" y="4241286"/>
            <a:ext cx="2266413" cy="646331"/>
          </a:xfrm>
          <a:prstGeom prst="rect">
            <a:avLst/>
          </a:prstGeom>
          <a:noFill/>
        </p:spPr>
        <p:txBody>
          <a:bodyPr wrap="square" rtlCol="0">
            <a:spAutoFit/>
          </a:bodyPr>
          <a:lstStyle/>
          <a:p>
            <a:pPr algn="ctr" defTabSz="915988">
              <a:defRPr/>
            </a:pPr>
            <a:r>
              <a:rPr lang="en-US" b="1" dirty="0" smtClean="0">
                <a:solidFill>
                  <a:srgbClr val="09587B"/>
                </a:solidFill>
                <a:cs typeface="(Body)"/>
              </a:rPr>
              <a:t>Target: 10</a:t>
            </a:r>
          </a:p>
          <a:p>
            <a:pPr algn="ctr" defTabSz="915988">
              <a:defRPr/>
            </a:pPr>
            <a:r>
              <a:rPr lang="en-US" b="1" dirty="0" smtClean="0">
                <a:solidFill>
                  <a:srgbClr val="09587B"/>
                </a:solidFill>
                <a:cs typeface="(Body)"/>
              </a:rPr>
              <a:t>Achieved: 18 </a:t>
            </a:r>
            <a:endParaRPr lang="en-GB" b="1" dirty="0">
              <a:solidFill>
                <a:srgbClr val="09587B"/>
              </a:solidFill>
              <a:cs typeface="(Body)"/>
            </a:endParaRPr>
          </a:p>
        </p:txBody>
      </p:sp>
      <p:sp>
        <p:nvSpPr>
          <p:cNvPr id="23" name="TextBox 22"/>
          <p:cNvSpPr txBox="1"/>
          <p:nvPr/>
        </p:nvSpPr>
        <p:spPr>
          <a:xfrm>
            <a:off x="7825576" y="4241286"/>
            <a:ext cx="2266413" cy="646331"/>
          </a:xfrm>
          <a:prstGeom prst="rect">
            <a:avLst/>
          </a:prstGeom>
          <a:noFill/>
        </p:spPr>
        <p:txBody>
          <a:bodyPr wrap="square" rtlCol="0">
            <a:spAutoFit/>
          </a:bodyPr>
          <a:lstStyle/>
          <a:p>
            <a:pPr algn="ctr" defTabSz="915988">
              <a:defRPr/>
            </a:pPr>
            <a:r>
              <a:rPr lang="en-GB" b="1" dirty="0" smtClean="0">
                <a:solidFill>
                  <a:srgbClr val="09577A"/>
                </a:solidFill>
                <a:cs typeface="(Body)"/>
              </a:rPr>
              <a:t>Target: 20</a:t>
            </a:r>
          </a:p>
          <a:p>
            <a:pPr algn="ctr" defTabSz="915988">
              <a:defRPr/>
            </a:pPr>
            <a:r>
              <a:rPr lang="en-GB" b="1" dirty="0" smtClean="0">
                <a:solidFill>
                  <a:srgbClr val="09577A"/>
                </a:solidFill>
                <a:cs typeface="(Body)"/>
              </a:rPr>
              <a:t>Achieved: 93 </a:t>
            </a:r>
            <a:endParaRPr lang="en-GB" b="1" dirty="0">
              <a:solidFill>
                <a:srgbClr val="09577A"/>
              </a:solidFill>
              <a:cs typeface="(Body)"/>
            </a:endParaRPr>
          </a:p>
        </p:txBody>
      </p:sp>
      <p:sp>
        <p:nvSpPr>
          <p:cNvPr id="25" name="Down Arrow 24"/>
          <p:cNvSpPr/>
          <p:nvPr/>
        </p:nvSpPr>
        <p:spPr bwMode="auto">
          <a:xfrm>
            <a:off x="3389357" y="3620935"/>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26" name="Down Arrow 25"/>
          <p:cNvSpPr/>
          <p:nvPr/>
        </p:nvSpPr>
        <p:spPr bwMode="auto">
          <a:xfrm>
            <a:off x="5844880" y="3665497"/>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27" name="Down Arrow 26"/>
          <p:cNvSpPr/>
          <p:nvPr/>
        </p:nvSpPr>
        <p:spPr bwMode="auto">
          <a:xfrm>
            <a:off x="8300404" y="3676002"/>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29" name="TextBox 28"/>
          <p:cNvSpPr txBox="1"/>
          <p:nvPr/>
        </p:nvSpPr>
        <p:spPr>
          <a:xfrm>
            <a:off x="3728311" y="5133081"/>
            <a:ext cx="638845" cy="707886"/>
          </a:xfrm>
          <a:prstGeom prst="rect">
            <a:avLst/>
          </a:prstGeom>
          <a:noFill/>
        </p:spPr>
        <p:txBody>
          <a:bodyPr wrap="square" rtlCol="0">
            <a:spAutoFit/>
          </a:bodyPr>
          <a:lstStyle/>
          <a:p>
            <a:r>
              <a:rPr lang="en-GB" sz="4000" dirty="0" smtClean="0">
                <a:solidFill>
                  <a:srgbClr val="0A597C"/>
                </a:solidFill>
                <a:latin typeface="Wingdings" panose="05000000000000000000" pitchFamily="2" charset="2"/>
                <a:sym typeface="Wingdings" panose="05000000000000000000" pitchFamily="2" charset="2"/>
              </a:rPr>
              <a:t></a:t>
            </a:r>
            <a:endParaRPr lang="en-GB" sz="4000" dirty="0">
              <a:solidFill>
                <a:srgbClr val="0A597C"/>
              </a:solidFill>
              <a:latin typeface="Wingdings" panose="05000000000000000000" pitchFamily="2" charset="2"/>
            </a:endParaRPr>
          </a:p>
        </p:txBody>
      </p:sp>
      <p:sp>
        <p:nvSpPr>
          <p:cNvPr id="30" name="TextBox 29"/>
          <p:cNvSpPr txBox="1"/>
          <p:nvPr/>
        </p:nvSpPr>
        <p:spPr>
          <a:xfrm>
            <a:off x="6229942" y="5168095"/>
            <a:ext cx="638845" cy="707886"/>
          </a:xfrm>
          <a:prstGeom prst="rect">
            <a:avLst/>
          </a:prstGeom>
          <a:noFill/>
        </p:spPr>
        <p:txBody>
          <a:bodyPr wrap="square" rtlCol="0">
            <a:spAutoFit/>
          </a:bodyPr>
          <a:lstStyle/>
          <a:p>
            <a:r>
              <a:rPr lang="en-GB" sz="4000" dirty="0" smtClean="0">
                <a:solidFill>
                  <a:srgbClr val="0A597C"/>
                </a:solidFill>
                <a:latin typeface="Wingdings" panose="05000000000000000000" pitchFamily="2" charset="2"/>
                <a:sym typeface="Wingdings" panose="05000000000000000000" pitchFamily="2" charset="2"/>
              </a:rPr>
              <a:t></a:t>
            </a:r>
            <a:endParaRPr lang="en-GB" sz="4000" dirty="0">
              <a:solidFill>
                <a:srgbClr val="0A597C"/>
              </a:solidFill>
              <a:latin typeface="Wingdings" panose="05000000000000000000" pitchFamily="2" charset="2"/>
            </a:endParaRPr>
          </a:p>
        </p:txBody>
      </p:sp>
      <p:sp>
        <p:nvSpPr>
          <p:cNvPr id="32" name="TextBox 31"/>
          <p:cNvSpPr txBox="1"/>
          <p:nvPr/>
        </p:nvSpPr>
        <p:spPr>
          <a:xfrm>
            <a:off x="8639359" y="5170894"/>
            <a:ext cx="638845" cy="707886"/>
          </a:xfrm>
          <a:prstGeom prst="rect">
            <a:avLst/>
          </a:prstGeom>
          <a:noFill/>
        </p:spPr>
        <p:txBody>
          <a:bodyPr wrap="square" rtlCol="0">
            <a:spAutoFit/>
          </a:bodyPr>
          <a:lstStyle/>
          <a:p>
            <a:r>
              <a:rPr lang="en-GB" sz="4000" dirty="0" smtClean="0">
                <a:solidFill>
                  <a:srgbClr val="0A597C"/>
                </a:solidFill>
                <a:latin typeface="Wingdings" panose="05000000000000000000" pitchFamily="2" charset="2"/>
                <a:sym typeface="Wingdings" panose="05000000000000000000" pitchFamily="2" charset="2"/>
              </a:rPr>
              <a:t></a:t>
            </a:r>
            <a:endParaRPr lang="en-GB" sz="4000" dirty="0">
              <a:solidFill>
                <a:srgbClr val="0A597C"/>
              </a:solidFill>
              <a:latin typeface="Wingdings" panose="05000000000000000000" pitchFamily="2" charset="2"/>
            </a:endParaRPr>
          </a:p>
        </p:txBody>
      </p:sp>
      <p:sp>
        <p:nvSpPr>
          <p:cNvPr id="33" name="Slide Number Placeholder 32"/>
          <p:cNvSpPr txBox="1">
            <a:spLocks/>
          </p:cNvSpPr>
          <p:nvPr/>
        </p:nvSpPr>
        <p:spPr>
          <a:xfrm>
            <a:off x="11752217" y="6545584"/>
            <a:ext cx="409308" cy="365125"/>
          </a:xfrm>
          <a:prstGeom prst="rect">
            <a:avLst/>
          </a:prstGeom>
        </p:spPr>
        <p:txBody>
          <a:bodyPr/>
          <a:lstStyle>
            <a:defPPr>
              <a:defRPr lang="en-US"/>
            </a:defPPr>
            <a:lvl1pPr marL="0" algn="l" defTabSz="914400" rtl="0" eaLnBrk="1" latinLnBrk="0" hangingPunct="1">
              <a:defRPr sz="1400" kern="1200">
                <a:solidFill>
                  <a:srgbClr val="FFFF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DB5B91-B4E4-4EE4-BE5C-3E09032CE5EC}" type="slidenum">
              <a:rPr lang="en-GB" smtClean="0"/>
              <a:pPr/>
              <a:t>38</a:t>
            </a:fld>
            <a:endParaRPr lang="en-GB" dirty="0"/>
          </a:p>
        </p:txBody>
      </p:sp>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94724" y="4955094"/>
            <a:ext cx="1266599" cy="1088772"/>
          </a:xfrm>
          <a:prstGeom prst="rect">
            <a:avLst/>
          </a:prstGeom>
        </p:spPr>
      </p:pic>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53320" y="4955094"/>
            <a:ext cx="1266599" cy="1088772"/>
          </a:xfrm>
          <a:prstGeom prst="rect">
            <a:avLst/>
          </a:prstGeom>
        </p:spPr>
      </p:pic>
    </p:spTree>
    <p:extLst>
      <p:ext uri="{BB962C8B-B14F-4D97-AF65-F5344CB8AC3E}">
        <p14:creationId xmlns:p14="http://schemas.microsoft.com/office/powerpoint/2010/main" val="1185019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ppt_x"/>
                                          </p:val>
                                        </p:tav>
                                        <p:tav tm="100000">
                                          <p:val>
                                            <p:strVal val="#ppt_x"/>
                                          </p:val>
                                        </p:tav>
                                      </p:tavLst>
                                    </p:anim>
                                    <p:anim calcmode="lin" valueType="num">
                                      <p:cBhvr additive="base">
                                        <p:cTn id="1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39</a:t>
            </a:fld>
            <a:endParaRPr lang="en-GB" dirty="0"/>
          </a:p>
        </p:txBody>
      </p:sp>
      <p:sp>
        <p:nvSpPr>
          <p:cNvPr id="2" name="Content Placeholder 1"/>
          <p:cNvSpPr>
            <a:spLocks noGrp="1"/>
          </p:cNvSpPr>
          <p:nvPr>
            <p:ph idx="1"/>
          </p:nvPr>
        </p:nvSpPr>
        <p:spPr>
          <a:xfrm>
            <a:off x="439738" y="1493931"/>
            <a:ext cx="8280929" cy="4898402"/>
          </a:xfrm>
        </p:spPr>
        <p:txBody>
          <a:bodyPr>
            <a:normAutofit fontScale="92500"/>
          </a:bodyPr>
          <a:lstStyle/>
          <a:p>
            <a:pPr>
              <a:lnSpc>
                <a:spcPts val="2000"/>
              </a:lnSpc>
            </a:pPr>
            <a:r>
              <a:rPr lang="en-GB" dirty="0"/>
              <a:t>Outreach, training and promotion effort in September/October </a:t>
            </a:r>
            <a:r>
              <a:rPr lang="en-GB" dirty="0" smtClean="0"/>
              <a:t>2014</a:t>
            </a:r>
          </a:p>
          <a:p>
            <a:pPr lvl="1">
              <a:lnSpc>
                <a:spcPts val="2000"/>
              </a:lnSpc>
            </a:pPr>
            <a:r>
              <a:rPr lang="en-GB" dirty="0"/>
              <a:t>A short promotional video has been produced to describe the benefits of using the eduCONF services, of Testing, Monitoring, </a:t>
            </a:r>
            <a:r>
              <a:rPr lang="en-GB" dirty="0" smtClean="0"/>
              <a:t>Directory</a:t>
            </a:r>
            <a:endParaRPr lang="en-GB" dirty="0"/>
          </a:p>
          <a:p>
            <a:pPr>
              <a:lnSpc>
                <a:spcPts val="2000"/>
              </a:lnSpc>
            </a:pPr>
            <a:r>
              <a:rPr lang="en-GB" dirty="0"/>
              <a:t>60 institutions in 22 </a:t>
            </a:r>
            <a:r>
              <a:rPr lang="en-GB" dirty="0" smtClean="0"/>
              <a:t>NRENs </a:t>
            </a:r>
            <a:r>
              <a:rPr lang="en-GB" dirty="0"/>
              <a:t>over 30 countries carrying out over 1,000 test </a:t>
            </a:r>
            <a:r>
              <a:rPr lang="en-GB" dirty="0" smtClean="0"/>
              <a:t>calls</a:t>
            </a:r>
          </a:p>
          <a:p>
            <a:pPr>
              <a:lnSpc>
                <a:spcPts val="2000"/>
              </a:lnSpc>
            </a:pPr>
            <a:r>
              <a:rPr lang="en-GB" dirty="0" smtClean="0"/>
              <a:t>SIP </a:t>
            </a:r>
            <a:r>
              <a:rPr lang="en-GB" dirty="0"/>
              <a:t>testing introduced and in production, alongside IP and e.164 </a:t>
            </a:r>
            <a:r>
              <a:rPr lang="en-GB" dirty="0" smtClean="0"/>
              <a:t>tests</a:t>
            </a:r>
            <a:endParaRPr lang="en-GB" dirty="0"/>
          </a:p>
          <a:p>
            <a:pPr>
              <a:lnSpc>
                <a:spcPts val="2000"/>
              </a:lnSpc>
            </a:pPr>
            <a:r>
              <a:rPr lang="en-GB" dirty="0"/>
              <a:t>Video graphic test added to enable use assessment of video connection</a:t>
            </a:r>
          </a:p>
          <a:p>
            <a:pPr>
              <a:lnSpc>
                <a:spcPts val="2000"/>
              </a:lnSpc>
            </a:pPr>
            <a:r>
              <a:rPr lang="en-GB" dirty="0"/>
              <a:t>The Gatekeeper Monitoring service has been simplified and functionally separated from the Directory to enable easier registration of </a:t>
            </a:r>
            <a:r>
              <a:rPr lang="en-GB" dirty="0" smtClean="0"/>
              <a:t>Gatekeepers</a:t>
            </a:r>
            <a:endParaRPr lang="en-GB" dirty="0"/>
          </a:p>
          <a:p>
            <a:pPr>
              <a:lnSpc>
                <a:spcPts val="2000"/>
              </a:lnSpc>
            </a:pPr>
            <a:r>
              <a:rPr lang="en-GB" dirty="0"/>
              <a:t>Global Video </a:t>
            </a:r>
            <a:r>
              <a:rPr lang="en-GB" dirty="0" smtClean="0"/>
              <a:t>Alliance </a:t>
            </a:r>
            <a:r>
              <a:rPr lang="en-GB" dirty="0" smtClean="0">
                <a:latin typeface="Calibri" panose="020F0502020204030204" pitchFamily="34" charset="0"/>
                <a:cs typeface="Calibri" panose="020F0502020204030204" pitchFamily="34" charset="0"/>
              </a:rPr>
              <a:t>– </a:t>
            </a:r>
            <a:r>
              <a:rPr lang="en-GB" dirty="0" smtClean="0"/>
              <a:t>An </a:t>
            </a:r>
            <a:r>
              <a:rPr lang="en-GB" dirty="0"/>
              <a:t>assessment of similar global directories has informed a Standard for Directory Data sharing. This has been produced and circulated. A pilot group is in early </a:t>
            </a:r>
            <a:r>
              <a:rPr lang="en-GB" dirty="0" smtClean="0"/>
              <a:t>discussion</a:t>
            </a:r>
            <a:endParaRPr lang="en-GB" dirty="0"/>
          </a:p>
        </p:txBody>
      </p:sp>
      <p:sp>
        <p:nvSpPr>
          <p:cNvPr id="3" name="Title 2"/>
          <p:cNvSpPr>
            <a:spLocks noGrp="1"/>
          </p:cNvSpPr>
          <p:nvPr>
            <p:ph type="title"/>
          </p:nvPr>
        </p:nvSpPr>
        <p:spPr/>
        <p:txBody>
          <a:bodyPr/>
          <a:lstStyle/>
          <a:p>
            <a:r>
              <a:rPr lang="en-GB" dirty="0" smtClean="0"/>
              <a:t>eduCONF</a:t>
            </a:r>
            <a:br>
              <a:rPr lang="en-GB" dirty="0" smtClean="0"/>
            </a:br>
            <a:r>
              <a:rPr lang="en-GB" b="0" i="1" dirty="0" smtClean="0">
                <a:solidFill>
                  <a:srgbClr val="FFFFFF"/>
                </a:solidFill>
              </a:rPr>
              <a:t>Task 6 Achievements</a:t>
            </a:r>
            <a:endParaRPr lang="en-GB" dirty="0"/>
          </a:p>
        </p:txBody>
      </p:sp>
      <p:pic>
        <p:nvPicPr>
          <p:cNvPr id="6" name="Picture 5" descr="Verschiedenes_Icon_blob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9303" y="1478309"/>
            <a:ext cx="3327398" cy="4704252"/>
          </a:xfrm>
          <a:prstGeom prst="rect">
            <a:avLst/>
          </a:prstGeom>
        </p:spPr>
      </p:pic>
    </p:spTree>
    <p:extLst>
      <p:ext uri="{BB962C8B-B14F-4D97-AF65-F5344CB8AC3E}">
        <p14:creationId xmlns:p14="http://schemas.microsoft.com/office/powerpoint/2010/main" val="31566011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Organisation</a:t>
            </a:r>
            <a:br>
              <a:rPr lang="en-GB" dirty="0" smtClean="0"/>
            </a:br>
            <a:r>
              <a:rPr lang="en-GB" b="0" i="1" dirty="0">
                <a:solidFill>
                  <a:schemeClr val="bg1"/>
                </a:solidFill>
              </a:rPr>
              <a:t>Meet the </a:t>
            </a:r>
            <a:r>
              <a:rPr lang="en-GB" b="0" i="1" dirty="0" smtClean="0">
                <a:solidFill>
                  <a:schemeClr val="bg1"/>
                </a:solidFill>
              </a:rPr>
              <a:t>partners</a:t>
            </a:r>
            <a:endParaRPr lang="en-GB" dirty="0"/>
          </a:p>
        </p:txBody>
      </p:sp>
      <p:sp>
        <p:nvSpPr>
          <p:cNvPr id="4" name="Slide Number Placeholder 3"/>
          <p:cNvSpPr>
            <a:spLocks noGrp="1"/>
          </p:cNvSpPr>
          <p:nvPr>
            <p:ph type="sldNum" sz="quarter" idx="12"/>
          </p:nvPr>
        </p:nvSpPr>
        <p:spPr/>
        <p:txBody>
          <a:bodyPr/>
          <a:lstStyle/>
          <a:p>
            <a:fld id="{99DB5B91-B4E4-4EE4-BE5C-3E09032CE5EC}" type="slidenum">
              <a:rPr lang="en-GB" smtClean="0"/>
              <a:t>4</a:t>
            </a:fld>
            <a:endParaRPr lang="en-GB" dirty="0"/>
          </a:p>
        </p:txBody>
      </p:sp>
      <p:pic>
        <p:nvPicPr>
          <p:cNvPr id="20" name="Picture 19" descr="hungarnet.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363" y="3887097"/>
            <a:ext cx="1655997" cy="1342231"/>
          </a:xfrm>
          <a:prstGeom prst="rect">
            <a:avLst/>
          </a:prstGeom>
        </p:spPr>
      </p:pic>
      <p:pic>
        <p:nvPicPr>
          <p:cNvPr id="21" name="Picture 20" descr="restena.gif"/>
          <p:cNvPicPr>
            <a:picLocks noChangeAspect="1"/>
          </p:cNvPicPr>
          <p:nvPr/>
        </p:nvPicPr>
        <p:blipFill>
          <a:blip r:embed="rId4">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276615" y="5117780"/>
            <a:ext cx="1655998" cy="1341359"/>
          </a:xfrm>
          <a:prstGeom prst="rect">
            <a:avLst/>
          </a:prstGeom>
        </p:spPr>
      </p:pic>
      <p:pic>
        <p:nvPicPr>
          <p:cNvPr id="24" name="Picture 10" descr="http://www.av.it.pt/jisis/images/FCT_V_color.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5972" y="3024808"/>
            <a:ext cx="1655998" cy="554935"/>
          </a:xfrm>
          <a:prstGeom prst="rect">
            <a:avLst/>
          </a:prstGeom>
          <a:noFill/>
          <a:extLst>
            <a:ext uri="{909E8E84-426E-40dd-AFC4-6F175D3DCCD1}">
              <a14:hiddenFill xmlns="" xmlns:a14="http://schemas.microsoft.com/office/drawing/2010/main">
                <a:solidFill>
                  <a:srgbClr val="FFFFFF"/>
                </a:solidFill>
              </a14:hiddenFill>
            </a:ext>
          </a:extLst>
        </p:spPr>
      </p:pic>
      <p:pic>
        <p:nvPicPr>
          <p:cNvPr id="25" name="Picture 24" descr="2013_Jisc_Logo_RGB72.png"/>
          <p:cNvPicPr>
            <a:picLocks noChangeAspect="1"/>
          </p:cNvPicPr>
          <p:nvPr/>
        </p:nvPicPr>
        <p:blipFill>
          <a:blip r:embed="rId7">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tretch>
            <a:fillRect/>
          </a:stretch>
        </p:blipFill>
        <p:spPr>
          <a:xfrm>
            <a:off x="2905469" y="4079192"/>
            <a:ext cx="1655997" cy="960199"/>
          </a:xfrm>
          <a:prstGeom prst="rect">
            <a:avLst/>
          </a:prstGeom>
        </p:spPr>
      </p:pic>
      <p:pic>
        <p:nvPicPr>
          <p:cNvPr id="27" name="Picture 16" descr="https://colloque-ipv6.greyc.fr/Logos/Renater.gif"/>
          <p:cNvPicPr>
            <a:picLocks noChangeAspect="1" noChangeArrowheads="1"/>
          </p:cNvPicPr>
          <p:nvPr/>
        </p:nvPicPr>
        <p:blipFill>
          <a:blip r:embed="rId9" cstate="print">
            <a:extLst>
              <a:ext uri="{BEBA8EAE-BF5A-486C-A8C5-ECC9F3942E4B}">
                <a14:imgProps xmlns:a14="http://schemas.microsoft.com/office/drawing/2010/main">
                  <a14:imgLayer r:embed="rId10">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05821" y="5478150"/>
            <a:ext cx="1692014" cy="645523"/>
          </a:xfrm>
          <a:prstGeom prst="rect">
            <a:avLst/>
          </a:prstGeom>
          <a:noFill/>
          <a:extLst>
            <a:ext uri="{909E8E84-426E-40dd-AFC4-6F175D3DCCD1}">
              <a14:hiddenFill xmlns="" xmlns:a14="http://schemas.microsoft.com/office/drawing/2010/main">
                <a:solidFill>
                  <a:srgbClr val="FFFFFF"/>
                </a:solidFill>
              </a14:hiddenFill>
            </a:ext>
          </a:extLst>
        </p:spPr>
      </p:pic>
      <p:pic>
        <p:nvPicPr>
          <p:cNvPr id="28" name="Picture 2" descr="http://www.chain-project.eu/image/image_gallery?uuid=1236f2f2-e1cb-422d-a9cc-efa005c7c1aa&amp;groupId=16016&amp;t=1298904289097"/>
          <p:cNvPicPr>
            <a:picLocks noChangeAspect="1" noChangeArrowheads="1"/>
          </p:cNvPicPr>
          <p:nvPr/>
        </p:nvPicPr>
        <p:blipFill>
          <a:blip r:embed="rId11" cstate="print">
            <a:clrChange>
              <a:clrFrom>
                <a:srgbClr val="FEFDFD"/>
              </a:clrFrom>
              <a:clrTo>
                <a:srgbClr val="FEFDFD">
                  <a:alpha val="0"/>
                </a:srgbClr>
              </a:clrTo>
            </a:clrChange>
            <a:extLst>
              <a:ext uri="{BEBA8EAE-BF5A-486C-A8C5-ECC9F3942E4B}">
                <a14:imgProps xmlns:a14="http://schemas.microsoft.com/office/drawing/2010/main">
                  <a14:imgLayer r:embed="rId12">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7651833" y="2908550"/>
            <a:ext cx="1655998" cy="765900"/>
          </a:xfrm>
          <a:prstGeom prst="rect">
            <a:avLst/>
          </a:prstGeom>
          <a:noFill/>
          <a:extLst>
            <a:ext uri="{909E8E84-426E-40dd-AFC4-6F175D3DCCD1}">
              <a14:hiddenFill xmlns="" xmlns:a14="http://schemas.microsoft.com/office/drawing/2010/main">
                <a:solidFill>
                  <a:srgbClr val="FFFFFF"/>
                </a:solidFill>
              </a14:hiddenFill>
            </a:ext>
          </a:extLst>
        </p:spPr>
      </p:pic>
      <p:pic>
        <p:nvPicPr>
          <p:cNvPr id="29" name="Picture 18" descr="http://nbtimes.it/wp-content/uploads/2011/09/GARR-logo.jpg"/>
          <p:cNvPicPr>
            <a:picLocks noChangeAspect="1" noChangeArrowheads="1"/>
          </p:cNvPicPr>
          <p:nvPr/>
        </p:nvPicPr>
        <p:blipFill rotWithShape="1">
          <a:blip r:embed="rId13" cstate="print">
            <a:extLst>
              <a:ext uri="{BEBA8EAE-BF5A-486C-A8C5-ECC9F3942E4B}">
                <a14:imgProps xmlns:a14="http://schemas.microsoft.com/office/drawing/2010/main">
                  <a14:imgLayer r:embed="rId14">
                    <a14:imgEffect>
                      <a14:sharpenSoften amount="25000"/>
                    </a14:imgEffect>
                  </a14:imgLayer>
                </a14:imgProps>
              </a:ext>
              <a:ext uri="{28A0092B-C50C-407E-A947-70E740481C1C}">
                <a14:useLocalDpi xmlns:a14="http://schemas.microsoft.com/office/drawing/2010/main" val="0"/>
              </a:ext>
            </a:extLst>
          </a:blip>
          <a:srcRect t="10950"/>
          <a:stretch/>
        </p:blipFill>
        <p:spPr bwMode="auto">
          <a:xfrm>
            <a:off x="2900359" y="2793232"/>
            <a:ext cx="1655997" cy="1013838"/>
          </a:xfrm>
          <a:prstGeom prst="rect">
            <a:avLst/>
          </a:prstGeom>
          <a:noFill/>
          <a:extLst>
            <a:ext uri="{909E8E84-426E-40dd-AFC4-6F175D3DCCD1}">
              <a14:hiddenFill xmlns="" xmlns:a14="http://schemas.microsoft.com/office/drawing/2010/main">
                <a:solidFill>
                  <a:srgbClr val="FFFFFF"/>
                </a:solidFill>
              </a14:hiddenFill>
            </a:ext>
          </a:extLst>
        </p:spPr>
      </p:pic>
      <p:pic>
        <p:nvPicPr>
          <p:cNvPr id="30" name="Picture 2" descr="http://www.gimnazija.edu.rs/Data/Sites/1/slike/amres-logo.jpg"/>
          <p:cNvPicPr>
            <a:picLocks noChangeAspect="1" noChangeArrowheads="1"/>
          </p:cNvPicPr>
          <p:nvPr/>
        </p:nvPicPr>
        <p:blipFill>
          <a:blip r:embed="rId15">
            <a:extLst>
              <a:ext uri="{BEBA8EAE-BF5A-486C-A8C5-ECC9F3942E4B}">
                <a14:imgProps xmlns:a14="http://schemas.microsoft.com/office/drawing/2010/main">
                  <a14:imgLayer r:embed="rId1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867949" y="1792648"/>
            <a:ext cx="1691998" cy="549058"/>
          </a:xfrm>
          <a:prstGeom prst="rect">
            <a:avLst/>
          </a:prstGeom>
          <a:noFill/>
          <a:extLst>
            <a:ext uri="{909E8E84-426E-40dd-AFC4-6F175D3DCCD1}">
              <a14:hiddenFill xmlns="" xmlns:a14="http://schemas.microsoft.com/office/drawing/2010/main">
                <a:solidFill>
                  <a:srgbClr val="FFFFFF"/>
                </a:solidFill>
              </a14:hiddenFill>
            </a:ext>
          </a:extLst>
        </p:spPr>
      </p:pic>
      <p:pic>
        <p:nvPicPr>
          <p:cNvPr id="31" name="Picture 30"/>
          <p:cNvPicPr>
            <a:picLocks noChangeAspect="1"/>
          </p:cNvPicPr>
          <p:nvPr/>
        </p:nvPicPr>
        <p:blipFill>
          <a:blip r:embed="rId17">
            <a:extLst>
              <a:ext uri="{BEBA8EAE-BF5A-486C-A8C5-ECC9F3942E4B}">
                <a14:imgProps xmlns:a14="http://schemas.microsoft.com/office/drawing/2010/main">
                  <a14:imgLayer r:embed="rId18">
                    <a14:imgEffect>
                      <a14:sharpenSoften amount="50000"/>
                    </a14:imgEffect>
                    <a14:imgEffect>
                      <a14:brightnessContrast contrast="-20000"/>
                    </a14:imgEffect>
                  </a14:imgLayer>
                </a14:imgProps>
              </a:ext>
            </a:extLst>
          </a:blip>
          <a:stretch>
            <a:fillRect/>
          </a:stretch>
        </p:blipFill>
        <p:spPr>
          <a:xfrm>
            <a:off x="5255716" y="1827671"/>
            <a:ext cx="1656000" cy="415298"/>
          </a:xfrm>
          <a:prstGeom prst="rect">
            <a:avLst/>
          </a:prstGeom>
        </p:spPr>
      </p:pic>
      <p:pic>
        <p:nvPicPr>
          <p:cNvPr id="32" name="Picture 31" descr="DFN-Logo.png"/>
          <p:cNvPicPr>
            <a:picLocks noChangeAspect="1"/>
          </p:cNvPicPr>
          <p:nvPr/>
        </p:nvPicPr>
        <p:blipFill>
          <a:blip r:embed="rId19" cstate="print">
            <a:extLst>
              <a:ext uri="{BEBA8EAE-BF5A-486C-A8C5-ECC9F3942E4B}">
                <a14:imgProps xmlns:a14="http://schemas.microsoft.com/office/drawing/2010/main">
                  <a14:imgLayer r:embed="rId20">
                    <a14:imgEffect>
                      <a14:sharpenSoften amount="25000"/>
                    </a14:imgEffect>
                  </a14:imgLayer>
                </a14:imgProps>
              </a:ext>
              <a:ext uri="{28A0092B-C50C-407E-A947-70E740481C1C}">
                <a14:useLocalDpi xmlns:a14="http://schemas.microsoft.com/office/drawing/2010/main" val="0"/>
              </a:ext>
            </a:extLst>
          </a:blip>
          <a:stretch>
            <a:fillRect/>
          </a:stretch>
        </p:blipFill>
        <p:spPr>
          <a:xfrm>
            <a:off x="10003518" y="1588216"/>
            <a:ext cx="1655998" cy="910658"/>
          </a:xfrm>
          <a:prstGeom prst="rect">
            <a:avLst/>
          </a:prstGeom>
        </p:spPr>
      </p:pic>
      <p:pic>
        <p:nvPicPr>
          <p:cNvPr id="33" name="Picture 3" descr="logo.jpg"/>
          <p:cNvPicPr>
            <a:picLocks noChangeAspect="1"/>
          </p:cNvPicPr>
          <p:nvPr/>
        </p:nvPicPr>
        <p:blipFill>
          <a:blip r:embed="rId21" cstate="print">
            <a:extLst>
              <a:ext uri="{BEBA8EAE-BF5A-486C-A8C5-ECC9F3942E4B}">
                <a14:imgProps xmlns:a14="http://schemas.microsoft.com/office/drawing/2010/main">
                  <a14:imgLayer r:embed="rId22">
                    <a14:imgEffect>
                      <a14:sharpenSoften amount="25000"/>
                    </a14:imgEffect>
                  </a14:imgLayer>
                </a14:imgProps>
              </a:ext>
            </a:extLst>
          </a:blip>
          <a:stretch>
            <a:fillRect/>
          </a:stretch>
        </p:blipFill>
        <p:spPr>
          <a:xfrm>
            <a:off x="5276575" y="4346181"/>
            <a:ext cx="1655998" cy="414921"/>
          </a:xfrm>
          <a:prstGeom prst="rect">
            <a:avLst/>
          </a:prstGeom>
          <a:ln/>
          <a:effectLst/>
          <a:scene3d>
            <a:camera prst="orthographicFront">
              <a:rot lat="0" lon="0" rev="0"/>
            </a:camera>
            <a:lightRig rig="threePt" dir="t">
              <a:rot lat="0" lon="0" rev="1200000"/>
            </a:lightRig>
          </a:scene3d>
          <a:sp3d>
            <a:bevelT w="0" h="0"/>
          </a:sp3d>
        </p:spPr>
        <p:style>
          <a:lnRef idx="0">
            <a:schemeClr val="accent3"/>
          </a:lnRef>
          <a:fillRef idx="3">
            <a:schemeClr val="accent3"/>
          </a:fillRef>
          <a:effectRef idx="3">
            <a:schemeClr val="accent3"/>
          </a:effectRef>
          <a:fontRef idx="minor">
            <a:schemeClr val="lt1"/>
          </a:fontRef>
        </p:style>
      </p:pic>
      <p:pic>
        <p:nvPicPr>
          <p:cNvPr id="1026" name="Picture 2" descr="HEAnet-Logo-2011-blue_text-trans_back-Medium.png (500×204)"/>
          <p:cNvPicPr>
            <a:picLocks noChangeAspect="1" noChangeArrowheads="1"/>
          </p:cNvPicPr>
          <p:nvPr/>
        </p:nvPicPr>
        <p:blipFill>
          <a:blip r:embed="rId23" cstate="print">
            <a:extLst>
              <a:ext uri="{BEBA8EAE-BF5A-486C-A8C5-ECC9F3942E4B}">
                <a14:imgProps xmlns:a14="http://schemas.microsoft.com/office/drawing/2010/main">
                  <a14:imgLayer r:embed="rId2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0003519" y="2948557"/>
            <a:ext cx="1691997" cy="690336"/>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logo_pionier_2.jpg (195×105)"/>
          <p:cNvPicPr>
            <a:picLocks noChangeAspect="1" noChangeArrowheads="1"/>
          </p:cNvPicPr>
          <p:nvPr/>
        </p:nvPicPr>
        <p:blipFill rotWithShape="1">
          <a:blip r:embed="rId25">
            <a:extLst>
              <a:ext uri="{BEBA8EAE-BF5A-486C-A8C5-ECC9F3942E4B}">
                <a14:imgProps xmlns:a14="http://schemas.microsoft.com/office/drawing/2010/main">
                  <a14:imgLayer r:embed="rId26">
                    <a14:imgEffect>
                      <a14:sharpenSoften amount="50000"/>
                    </a14:imgEffect>
                  </a14:imgLayer>
                </a14:imgProps>
              </a:ext>
              <a:ext uri="{28A0092B-C50C-407E-A947-70E740481C1C}">
                <a14:useLocalDpi xmlns:a14="http://schemas.microsoft.com/office/drawing/2010/main" val="0"/>
              </a:ext>
            </a:extLst>
          </a:blip>
          <a:srcRect t="13211" b="14449"/>
          <a:stretch/>
        </p:blipFill>
        <p:spPr bwMode="auto">
          <a:xfrm>
            <a:off x="7596882" y="4216399"/>
            <a:ext cx="1727998" cy="673101"/>
          </a:xfrm>
          <a:prstGeom prst="rect">
            <a:avLst/>
          </a:prstGeom>
          <a:noFill/>
          <a:extLst>
            <a:ext uri="{909E8E84-426E-40dd-AFC4-6F175D3DCCD1}">
              <a14:hiddenFill xmlns="" xmlns:a14="http://schemas.microsoft.com/office/drawing/2010/main">
                <a:solidFill>
                  <a:srgbClr val="FFFFFF"/>
                </a:solidFill>
              </a14:hiddenFill>
            </a:ext>
          </a:extLst>
        </p:spPr>
      </p:pic>
      <p:pic>
        <p:nvPicPr>
          <p:cNvPr id="40" name="Picture 6" descr="http://bertablasi.com/wp-content/uploads/2012/06/rediris.jpg"/>
          <p:cNvPicPr>
            <a:picLocks noChangeAspect="1" noChangeArrowheads="1"/>
          </p:cNvPicPr>
          <p:nvPr/>
        </p:nvPicPr>
        <p:blipFill>
          <a:blip r:embed="rId27" cstate="print">
            <a:extLst>
              <a:ext uri="{BEBA8EAE-BF5A-486C-A8C5-ECC9F3942E4B}">
                <a14:imgProps xmlns:a14="http://schemas.microsoft.com/office/drawing/2010/main">
                  <a14:imgLayer r:embed="rId28">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10018789" y="4269517"/>
            <a:ext cx="1692633" cy="546502"/>
          </a:xfrm>
          <a:prstGeom prst="rect">
            <a:avLst/>
          </a:prstGeom>
          <a:noFill/>
          <a:extLst>
            <a:ext uri="{909E8E84-426E-40dd-AFC4-6F175D3DCCD1}">
              <a14:hiddenFill xmlns="" xmlns:a14="http://schemas.microsoft.com/office/drawing/2010/main">
                <a:solidFill>
                  <a:srgbClr val="FFFFFF"/>
                </a:solidFill>
              </a14:hiddenFill>
            </a:ext>
          </a:extLst>
        </p:spPr>
      </p:pic>
      <p:pic>
        <p:nvPicPr>
          <p:cNvPr id="19" name="Picture 18"/>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492883" y="1753488"/>
            <a:ext cx="1691997" cy="591988"/>
          </a:xfrm>
          <a:prstGeom prst="rect">
            <a:avLst/>
          </a:prstGeom>
        </p:spPr>
      </p:pic>
      <p:pic>
        <p:nvPicPr>
          <p:cNvPr id="42" name="Picture 22" descr="http://www.domainpulse.com/wp-content/uploads/2007/08/switch-logo.gif"/>
          <p:cNvPicPr>
            <a:picLocks noChangeAspect="1" noChangeArrowheads="1"/>
          </p:cNvPicPr>
          <p:nvPr/>
        </p:nvPicPr>
        <p:blipFill rotWithShape="1">
          <a:blip r:embed="rId30">
            <a:extLst>
              <a:ext uri="{28A0092B-C50C-407E-A947-70E740481C1C}">
                <a14:useLocalDpi xmlns:a14="http://schemas.microsoft.com/office/drawing/2010/main" val="0"/>
              </a:ext>
            </a:extLst>
          </a:blip>
          <a:srcRect l="16215" t="39359"/>
          <a:stretch/>
        </p:blipFill>
        <p:spPr bwMode="auto">
          <a:xfrm>
            <a:off x="2881313" y="5609312"/>
            <a:ext cx="1727998" cy="414703"/>
          </a:xfrm>
          <a:prstGeom prst="rect">
            <a:avLst/>
          </a:prstGeom>
          <a:noFill/>
          <a:extLst>
            <a:ext uri="{909E8E84-426E-40dd-AFC4-6F175D3DCCD1}">
              <a14:hiddenFill xmlns="" xmlns:a14="http://schemas.microsoft.com/office/drawing/2010/main">
                <a:solidFill>
                  <a:srgbClr val="FFFFFF"/>
                </a:solidFill>
              </a14:hiddenFill>
            </a:ext>
          </a:extLst>
        </p:spPr>
      </p:pic>
      <p:pic>
        <p:nvPicPr>
          <p:cNvPr id="1036" name="Picture 12" descr="logo-surfnet.gif (1111×530)"/>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7631113" y="5402711"/>
            <a:ext cx="1657704" cy="790806"/>
          </a:xfrm>
          <a:prstGeom prst="rect">
            <a:avLst/>
          </a:prstGeom>
          <a:noFill/>
          <a:extLst>
            <a:ext uri="{909E8E84-426E-40dd-AFC4-6F175D3DCCD1}">
              <a14:hiddenFill xmlns="" xmlns:a14="http://schemas.microsoft.com/office/drawing/2010/main">
                <a:solidFill>
                  <a:srgbClr val="FFFFFF"/>
                </a:solidFill>
              </a14:hiddenFill>
            </a:ext>
          </a:extLst>
        </p:spPr>
      </p:pic>
      <p:pic>
        <p:nvPicPr>
          <p:cNvPr id="1038" name="Picture 14" descr="cesnet-logo-800.gif (800×353)"/>
          <p:cNvPicPr>
            <a:picLocks noChangeAspect="1" noChangeArrowheads="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7643485" y="1690828"/>
            <a:ext cx="1628263" cy="718472"/>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1"/>
          <p:cNvPicPr>
            <a:picLocks noChangeAspect="1"/>
          </p:cNvPicPr>
          <p:nvPr/>
        </p:nvPicPr>
        <p:blipFill>
          <a:blip r:embed="rId33" cstate="print">
            <a:extLst>
              <a:ext uri="{28A0092B-C50C-407E-A947-70E740481C1C}">
                <a14:useLocalDpi xmlns:a14="http://schemas.microsoft.com/office/drawing/2010/main" val="0"/>
              </a:ext>
            </a:extLst>
          </a:blip>
          <a:stretch>
            <a:fillRect/>
          </a:stretch>
        </p:blipFill>
        <p:spPr>
          <a:xfrm>
            <a:off x="5424130" y="2825521"/>
            <a:ext cx="1508443" cy="754222"/>
          </a:xfrm>
          <a:prstGeom prst="rect">
            <a:avLst/>
          </a:prstGeom>
        </p:spPr>
      </p:pic>
    </p:spTree>
    <p:extLst>
      <p:ext uri="{BB962C8B-B14F-4D97-AF65-F5344CB8AC3E}">
        <p14:creationId xmlns:p14="http://schemas.microsoft.com/office/powerpoint/2010/main" val="3461655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Conclusions </a:t>
            </a:r>
            <a:br>
              <a:rPr lang="en-GB" dirty="0" smtClean="0"/>
            </a:br>
            <a:r>
              <a:rPr lang="en-GB" b="0" i="1" dirty="0" smtClean="0">
                <a:solidFill>
                  <a:schemeClr val="bg1"/>
                </a:solidFill>
              </a:rPr>
              <a:t>Activity Summary</a:t>
            </a:r>
            <a:endParaRPr lang="en-GB" dirty="0"/>
          </a:p>
        </p:txBody>
      </p:sp>
      <p:sp>
        <p:nvSpPr>
          <p:cNvPr id="4" name="Slide Number Placeholder 3"/>
          <p:cNvSpPr>
            <a:spLocks noGrp="1"/>
          </p:cNvSpPr>
          <p:nvPr>
            <p:ph type="sldNum" sz="quarter" idx="12"/>
          </p:nvPr>
        </p:nvSpPr>
        <p:spPr/>
        <p:txBody>
          <a:bodyPr/>
          <a:lstStyle/>
          <a:p>
            <a:fld id="{99DB5B91-B4E4-4EE4-BE5C-3E09032CE5EC}" type="slidenum">
              <a:rPr lang="en-GB" smtClean="0"/>
              <a:t>40</a:t>
            </a:fld>
            <a:endParaRPr lang="en-GB" dirty="0"/>
          </a:p>
        </p:txBody>
      </p:sp>
      <p:sp>
        <p:nvSpPr>
          <p:cNvPr id="2" name="Content Placeholder 1"/>
          <p:cNvSpPr>
            <a:spLocks noGrp="1"/>
          </p:cNvSpPr>
          <p:nvPr>
            <p:ph idx="1"/>
          </p:nvPr>
        </p:nvSpPr>
        <p:spPr>
          <a:xfrm>
            <a:off x="460699" y="1502898"/>
            <a:ext cx="8782842" cy="4722655"/>
          </a:xfrm>
        </p:spPr>
        <p:txBody>
          <a:bodyPr>
            <a:normAutofit/>
          </a:bodyPr>
          <a:lstStyle/>
          <a:p>
            <a:pPr>
              <a:lnSpc>
                <a:spcPts val="2600"/>
              </a:lnSpc>
            </a:pPr>
            <a:r>
              <a:rPr lang="en-GB" dirty="0"/>
              <a:t>Excellent operations for eduPKI, eduroam, eduGAIN</a:t>
            </a:r>
          </a:p>
          <a:p>
            <a:pPr>
              <a:lnSpc>
                <a:spcPts val="2600"/>
              </a:lnSpc>
            </a:pPr>
            <a:r>
              <a:rPr lang="en-GB" dirty="0"/>
              <a:t>Continued eduroam growth </a:t>
            </a:r>
            <a:r>
              <a:rPr lang="en-GB" dirty="0" smtClean="0"/>
              <a:t>and service improvement</a:t>
            </a:r>
            <a:endParaRPr lang="en-GB" dirty="0"/>
          </a:p>
          <a:p>
            <a:pPr>
              <a:lnSpc>
                <a:spcPts val="2600"/>
              </a:lnSpc>
            </a:pPr>
            <a:r>
              <a:rPr lang="en-US" dirty="0" smtClean="0"/>
              <a:t>Continued </a:t>
            </a:r>
            <a:r>
              <a:rPr lang="en-US" dirty="0"/>
              <a:t>eduGAIN </a:t>
            </a:r>
            <a:r>
              <a:rPr lang="en-US" dirty="0" smtClean="0"/>
              <a:t>growth and service improvement</a:t>
            </a:r>
            <a:endParaRPr lang="en-US" dirty="0"/>
          </a:p>
          <a:p>
            <a:pPr>
              <a:lnSpc>
                <a:spcPts val="2600"/>
              </a:lnSpc>
            </a:pPr>
            <a:r>
              <a:rPr lang="en-US" dirty="0" smtClean="0"/>
              <a:t>Five </a:t>
            </a:r>
            <a:r>
              <a:rPr lang="en-US" dirty="0"/>
              <a:t>Moonshot pilot sites</a:t>
            </a:r>
          </a:p>
          <a:p>
            <a:pPr>
              <a:lnSpc>
                <a:spcPts val="2600"/>
              </a:lnSpc>
            </a:pPr>
            <a:r>
              <a:rPr lang="en-US" dirty="0"/>
              <a:t>Federation as a Service business case and pilot launched, market analysis for VO Platform commenced</a:t>
            </a:r>
          </a:p>
          <a:p>
            <a:pPr>
              <a:lnSpc>
                <a:spcPts val="2600"/>
              </a:lnSpc>
            </a:pPr>
            <a:r>
              <a:rPr lang="en-US" dirty="0"/>
              <a:t>Enabling Users supported pilots with </a:t>
            </a:r>
            <a:r>
              <a:rPr lang="en-US" dirty="0" smtClean="0"/>
              <a:t>five </a:t>
            </a:r>
            <a:r>
              <a:rPr lang="en-US" dirty="0"/>
              <a:t>research communities</a:t>
            </a:r>
          </a:p>
          <a:p>
            <a:pPr>
              <a:lnSpc>
                <a:spcPts val="2600"/>
              </a:lnSpc>
            </a:pPr>
            <a:r>
              <a:rPr lang="en-GB" dirty="0" smtClean="0"/>
              <a:t>Group </a:t>
            </a:r>
            <a:r>
              <a:rPr lang="en-GB" dirty="0"/>
              <a:t>Management System for GÉANT project </a:t>
            </a:r>
            <a:r>
              <a:rPr lang="en-GB" dirty="0" smtClean="0">
                <a:latin typeface="Calibri" panose="020F0502020204030204" pitchFamily="34" charset="0"/>
                <a:cs typeface="Calibri" panose="020F0502020204030204" pitchFamily="34" charset="0"/>
              </a:rPr>
              <a:t>–</a:t>
            </a:r>
            <a:r>
              <a:rPr lang="en-GB" dirty="0" smtClean="0"/>
              <a:t> </a:t>
            </a:r>
            <a:r>
              <a:rPr lang="en-GB" dirty="0"/>
              <a:t>prototype delivered</a:t>
            </a:r>
          </a:p>
          <a:p>
            <a:pPr>
              <a:lnSpc>
                <a:spcPts val="2600"/>
              </a:lnSpc>
            </a:pPr>
            <a:r>
              <a:rPr lang="en-GB" dirty="0"/>
              <a:t>The eduCONF directory service, with integrated test suite was successfully </a:t>
            </a:r>
            <a:r>
              <a:rPr lang="en-GB" dirty="0" smtClean="0"/>
              <a:t>relaunched</a:t>
            </a:r>
            <a:endParaRPr lang="en-GB" dirty="0"/>
          </a:p>
        </p:txBody>
      </p:sp>
      <p:pic>
        <p:nvPicPr>
          <p:cNvPr id="6" name="Picture 5" descr="Verschiedenes_Icon_rakete_switchoran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6539" y="1436665"/>
            <a:ext cx="2153327" cy="4929745"/>
          </a:xfrm>
          <a:prstGeom prst="rect">
            <a:avLst/>
          </a:prstGeom>
        </p:spPr>
      </p:pic>
    </p:spTree>
    <p:extLst>
      <p:ext uri="{BB962C8B-B14F-4D97-AF65-F5344CB8AC3E}">
        <p14:creationId xmlns:p14="http://schemas.microsoft.com/office/powerpoint/2010/main" val="14917060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75585" y="1330035"/>
            <a:ext cx="13496139" cy="5210064"/>
            <a:chOff x="12357" y="201397"/>
            <a:chExt cx="13496139" cy="4939733"/>
          </a:xfrm>
        </p:grpSpPr>
        <p:pic>
          <p:nvPicPr>
            <p:cNvPr id="17" name="Content Placeholder 4" descr="Hintergrund_switchonau_stern_weihnacht.png"/>
            <p:cNvPicPr>
              <a:picLocks noChangeAspect="1"/>
            </p:cNvPicPr>
            <p:nvPr/>
          </p:nvPicPr>
          <p:blipFill rotWithShape="1">
            <a:blip r:embed="rId3">
              <a:extLst>
                <a:ext uri="{28A0092B-C50C-407E-A947-70E740481C1C}">
                  <a14:useLocalDpi xmlns:a14="http://schemas.microsoft.com/office/drawing/2010/main" val="0"/>
                </a:ext>
              </a:extLst>
            </a:blip>
            <a:srcRect t="24313" b="23262"/>
            <a:stretch/>
          </p:blipFill>
          <p:spPr>
            <a:xfrm>
              <a:off x="1300913" y="201398"/>
              <a:ext cx="12207583" cy="4939732"/>
            </a:xfrm>
            <a:prstGeom prst="rect">
              <a:avLst/>
            </a:prstGeom>
          </p:spPr>
        </p:pic>
        <p:pic>
          <p:nvPicPr>
            <p:cNvPr id="18" name="Content Placeholder 4" descr="Hintergrund_switchonau_stern_weihnacht.png"/>
            <p:cNvPicPr>
              <a:picLocks noChangeAspect="1"/>
            </p:cNvPicPr>
            <p:nvPr/>
          </p:nvPicPr>
          <p:blipFill rotWithShape="1">
            <a:blip r:embed="rId3">
              <a:extLst>
                <a:ext uri="{28A0092B-C50C-407E-A947-70E740481C1C}">
                  <a14:useLocalDpi xmlns:a14="http://schemas.microsoft.com/office/drawing/2010/main" val="0"/>
                </a:ext>
              </a:extLst>
            </a:blip>
            <a:srcRect l="89328" t="22413" b="25161"/>
            <a:stretch/>
          </p:blipFill>
          <p:spPr>
            <a:xfrm rot="10800000">
              <a:off x="12357" y="201397"/>
              <a:ext cx="1302884" cy="4939732"/>
            </a:xfrm>
            <a:prstGeom prst="rect">
              <a:avLst/>
            </a:prstGeom>
          </p:spPr>
        </p:pic>
      </p:grpSp>
      <p:sp>
        <p:nvSpPr>
          <p:cNvPr id="3" name="Title 2"/>
          <p:cNvSpPr>
            <a:spLocks noGrp="1"/>
          </p:cNvSpPr>
          <p:nvPr>
            <p:ph type="title"/>
          </p:nvPr>
        </p:nvSpPr>
        <p:spPr/>
        <p:txBody>
          <a:bodyPr/>
          <a:lstStyle/>
          <a:p>
            <a:r>
              <a:rPr lang="en-GB" dirty="0" smtClean="0"/>
              <a:t>Conclusions </a:t>
            </a:r>
            <a:br>
              <a:rPr lang="en-GB" dirty="0" smtClean="0"/>
            </a:br>
            <a:r>
              <a:rPr lang="en-GB" b="0" i="1" dirty="0" smtClean="0">
                <a:solidFill>
                  <a:schemeClr val="bg1"/>
                </a:solidFill>
              </a:rPr>
              <a:t>Looking Ahead</a:t>
            </a:r>
            <a:endParaRPr lang="en-GB" dirty="0"/>
          </a:p>
        </p:txBody>
      </p:sp>
      <p:sp>
        <p:nvSpPr>
          <p:cNvPr id="4" name="Slide Number Placeholder 3"/>
          <p:cNvSpPr>
            <a:spLocks noGrp="1"/>
          </p:cNvSpPr>
          <p:nvPr>
            <p:ph type="sldNum" sz="quarter" idx="12"/>
          </p:nvPr>
        </p:nvSpPr>
        <p:spPr/>
        <p:txBody>
          <a:bodyPr/>
          <a:lstStyle/>
          <a:p>
            <a:fld id="{99DB5B91-B4E4-4EE4-BE5C-3E09032CE5EC}" type="slidenum">
              <a:rPr lang="en-GB" smtClean="0"/>
              <a:t>41</a:t>
            </a:fld>
            <a:endParaRPr lang="en-GB" dirty="0"/>
          </a:p>
        </p:txBody>
      </p:sp>
      <p:sp>
        <p:nvSpPr>
          <p:cNvPr id="6" name="Content Placeholder 1"/>
          <p:cNvSpPr txBox="1">
            <a:spLocks/>
          </p:cNvSpPr>
          <p:nvPr/>
        </p:nvSpPr>
        <p:spPr>
          <a:xfrm>
            <a:off x="460699" y="2871997"/>
            <a:ext cx="3944793" cy="1175814"/>
          </a:xfrm>
          <a:prstGeom prst="rect">
            <a:avLst/>
          </a:prstGeom>
          <a:solidFill>
            <a:schemeClr val="bg2">
              <a:alpha val="79000"/>
            </a:schemeClr>
          </a:solid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smtClean="0"/>
              <a:t>Harmonisation – using the Enabling Users experience to develop eduGAIN’s baseline further</a:t>
            </a:r>
            <a:endParaRPr lang="en-GB" dirty="0"/>
          </a:p>
        </p:txBody>
      </p:sp>
      <p:sp>
        <p:nvSpPr>
          <p:cNvPr id="8" name="Content Placeholder 1"/>
          <p:cNvSpPr txBox="1">
            <a:spLocks/>
          </p:cNvSpPr>
          <p:nvPr/>
        </p:nvSpPr>
        <p:spPr>
          <a:xfrm>
            <a:off x="474187" y="4254621"/>
            <a:ext cx="3944793" cy="1023412"/>
          </a:xfrm>
          <a:prstGeom prst="rect">
            <a:avLst/>
          </a:prstGeom>
          <a:solidFill>
            <a:schemeClr val="bg2">
              <a:alpha val="79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200" dirty="0" smtClean="0"/>
              <a:t>Non-web and Federation as a service – from pilot to production</a:t>
            </a:r>
            <a:endParaRPr lang="en-GB" sz="2200" dirty="0"/>
          </a:p>
        </p:txBody>
      </p:sp>
      <p:sp>
        <p:nvSpPr>
          <p:cNvPr id="9" name="Content Placeholder 1"/>
          <p:cNvSpPr txBox="1">
            <a:spLocks/>
          </p:cNvSpPr>
          <p:nvPr/>
        </p:nvSpPr>
        <p:spPr>
          <a:xfrm>
            <a:off x="474187" y="5445164"/>
            <a:ext cx="3944793" cy="1003569"/>
          </a:xfrm>
          <a:prstGeom prst="rect">
            <a:avLst/>
          </a:prstGeom>
          <a:solidFill>
            <a:schemeClr val="bg2">
              <a:alpha val="79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200" dirty="0" smtClean="0"/>
              <a:t>Improved eduGAIN facilities for federations and service provider registration</a:t>
            </a:r>
            <a:endParaRPr lang="en-GB" sz="2200" dirty="0"/>
          </a:p>
        </p:txBody>
      </p:sp>
      <p:sp>
        <p:nvSpPr>
          <p:cNvPr id="10" name="Content Placeholder 1"/>
          <p:cNvSpPr txBox="1">
            <a:spLocks/>
          </p:cNvSpPr>
          <p:nvPr/>
        </p:nvSpPr>
        <p:spPr>
          <a:xfrm>
            <a:off x="4833632" y="1477697"/>
            <a:ext cx="3944793" cy="771797"/>
          </a:xfrm>
          <a:prstGeom prst="rect">
            <a:avLst/>
          </a:prstGeom>
          <a:solidFill>
            <a:schemeClr val="bg2">
              <a:alpha val="79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200" dirty="0" smtClean="0"/>
              <a:t>Pilot and production of InAcademia validation service</a:t>
            </a:r>
            <a:endParaRPr lang="en-GB" sz="2200" dirty="0"/>
          </a:p>
        </p:txBody>
      </p:sp>
      <p:sp>
        <p:nvSpPr>
          <p:cNvPr id="11" name="Content Placeholder 1"/>
          <p:cNvSpPr txBox="1">
            <a:spLocks/>
          </p:cNvSpPr>
          <p:nvPr/>
        </p:nvSpPr>
        <p:spPr>
          <a:xfrm>
            <a:off x="4827266" y="3273023"/>
            <a:ext cx="3944793" cy="976558"/>
          </a:xfrm>
          <a:prstGeom prst="rect">
            <a:avLst/>
          </a:prstGeom>
          <a:solidFill>
            <a:schemeClr val="bg2">
              <a:alpha val="79000"/>
            </a:schemeClr>
          </a:solid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200" dirty="0" smtClean="0"/>
              <a:t>Continue to support user communities to use eduGAIN</a:t>
            </a:r>
          </a:p>
          <a:p>
            <a:pPr marL="0" indent="0" algn="ctr">
              <a:buNone/>
            </a:pPr>
            <a:r>
              <a:rPr lang="en-GB" sz="2200" dirty="0" smtClean="0"/>
              <a:t>Collaborate with  AARC (E-INFRA-7)</a:t>
            </a:r>
            <a:endParaRPr lang="en-GB" sz="2200" dirty="0"/>
          </a:p>
        </p:txBody>
      </p:sp>
      <p:sp>
        <p:nvSpPr>
          <p:cNvPr id="12" name="Content Placeholder 1"/>
          <p:cNvSpPr txBox="1">
            <a:spLocks/>
          </p:cNvSpPr>
          <p:nvPr/>
        </p:nvSpPr>
        <p:spPr>
          <a:xfrm>
            <a:off x="4847119" y="4423881"/>
            <a:ext cx="3944793" cy="996400"/>
          </a:xfrm>
          <a:prstGeom prst="rect">
            <a:avLst/>
          </a:prstGeom>
          <a:solidFill>
            <a:schemeClr val="bg2">
              <a:alpha val="79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200" dirty="0" smtClean="0"/>
              <a:t>eduroam as a Service – supporting deployment at small sites</a:t>
            </a:r>
            <a:endParaRPr lang="en-GB" sz="2200" dirty="0"/>
          </a:p>
        </p:txBody>
      </p:sp>
      <p:sp>
        <p:nvSpPr>
          <p:cNvPr id="13" name="Content Placeholder 1"/>
          <p:cNvSpPr txBox="1">
            <a:spLocks/>
          </p:cNvSpPr>
          <p:nvPr/>
        </p:nvSpPr>
        <p:spPr>
          <a:xfrm>
            <a:off x="461473" y="1464046"/>
            <a:ext cx="3944793" cy="1294036"/>
          </a:xfrm>
          <a:prstGeom prst="rect">
            <a:avLst/>
          </a:prstGeom>
          <a:solidFill>
            <a:schemeClr val="bg2">
              <a:alpha val="79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200" dirty="0" smtClean="0"/>
              <a:t>Dedicated Trust and Identity Development Activity to address the growing and complex demands</a:t>
            </a:r>
            <a:endParaRPr lang="en-GB" sz="2200" dirty="0"/>
          </a:p>
        </p:txBody>
      </p:sp>
      <p:sp>
        <p:nvSpPr>
          <p:cNvPr id="14" name="Content Placeholder 1"/>
          <p:cNvSpPr txBox="1">
            <a:spLocks/>
          </p:cNvSpPr>
          <p:nvPr/>
        </p:nvSpPr>
        <p:spPr>
          <a:xfrm>
            <a:off x="4852361" y="2365480"/>
            <a:ext cx="3944793" cy="771797"/>
          </a:xfrm>
          <a:prstGeom prst="rect">
            <a:avLst/>
          </a:prstGeom>
          <a:solidFill>
            <a:schemeClr val="bg2">
              <a:alpha val="79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200" dirty="0" smtClean="0"/>
              <a:t>Prototype and pilot services for Virtual Organisations</a:t>
            </a:r>
            <a:endParaRPr lang="en-GB" sz="2200" dirty="0"/>
          </a:p>
        </p:txBody>
      </p:sp>
    </p:spTree>
    <p:extLst>
      <p:ext uri="{BB962C8B-B14F-4D97-AF65-F5344CB8AC3E}">
        <p14:creationId xmlns:p14="http://schemas.microsoft.com/office/powerpoint/2010/main" val="3930069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P spid="13" grpId="0" animBg="1"/>
      <p:bldP spid="1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83501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p:cNvSpPr/>
          <p:nvPr/>
        </p:nvSpPr>
        <p:spPr>
          <a:xfrm>
            <a:off x="190499" y="1450975"/>
            <a:ext cx="1863725" cy="2184400"/>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ctr"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8" name="Freeform 27"/>
          <p:cNvSpPr/>
          <p:nvPr/>
        </p:nvSpPr>
        <p:spPr>
          <a:xfrm>
            <a:off x="2152649" y="1444625"/>
            <a:ext cx="1863725" cy="2184400"/>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ctr"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30" name="Freeform 29"/>
          <p:cNvSpPr/>
          <p:nvPr/>
        </p:nvSpPr>
        <p:spPr>
          <a:xfrm>
            <a:off x="4121149" y="1444625"/>
            <a:ext cx="1863725" cy="2184400"/>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ctr"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31" name="Freeform 30"/>
          <p:cNvSpPr/>
          <p:nvPr/>
        </p:nvSpPr>
        <p:spPr>
          <a:xfrm>
            <a:off x="6105524" y="1444625"/>
            <a:ext cx="1863725" cy="2184400"/>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ctr"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32" name="Freeform 31"/>
          <p:cNvSpPr/>
          <p:nvPr/>
        </p:nvSpPr>
        <p:spPr>
          <a:xfrm>
            <a:off x="8083549" y="1454150"/>
            <a:ext cx="1863725" cy="2184400"/>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ctr"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33" name="Freeform 32"/>
          <p:cNvSpPr/>
          <p:nvPr/>
        </p:nvSpPr>
        <p:spPr>
          <a:xfrm>
            <a:off x="10032999" y="1454150"/>
            <a:ext cx="1863725" cy="2184400"/>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ctr"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3" name="Title 2"/>
          <p:cNvSpPr>
            <a:spLocks noGrp="1"/>
          </p:cNvSpPr>
          <p:nvPr>
            <p:ph type="title"/>
          </p:nvPr>
        </p:nvSpPr>
        <p:spPr/>
        <p:txBody>
          <a:bodyPr/>
          <a:lstStyle/>
          <a:p>
            <a:r>
              <a:rPr lang="en-GB" dirty="0" smtClean="0"/>
              <a:t>Resources (1 April 2014 to 30 April 2015)</a:t>
            </a:r>
            <a:br>
              <a:rPr lang="en-GB" dirty="0" smtClean="0"/>
            </a:br>
            <a:r>
              <a:rPr lang="en-GB" b="0" i="1" dirty="0" smtClean="0">
                <a:solidFill>
                  <a:schemeClr val="bg1"/>
                </a:solidFill>
              </a:rPr>
              <a:t>Manpower and partners</a:t>
            </a:r>
            <a:endParaRPr lang="en-GB" b="0" i="1" dirty="0">
              <a:solidFill>
                <a:schemeClr val="bg1"/>
              </a:solidFill>
            </a:endParaRPr>
          </a:p>
        </p:txBody>
      </p:sp>
      <p:sp>
        <p:nvSpPr>
          <p:cNvPr id="9" name="TextBox 8"/>
          <p:cNvSpPr txBox="1"/>
          <p:nvPr/>
        </p:nvSpPr>
        <p:spPr>
          <a:xfrm>
            <a:off x="-15875" y="2469157"/>
            <a:ext cx="2063750" cy="646331"/>
          </a:xfrm>
          <a:prstGeom prst="rect">
            <a:avLst/>
          </a:prstGeom>
          <a:noFill/>
        </p:spPr>
        <p:txBody>
          <a:bodyPr wrap="square" rtlCol="0">
            <a:spAutoFit/>
          </a:bodyPr>
          <a:lstStyle/>
          <a:p>
            <a:pPr algn="ctr"/>
            <a:r>
              <a:rPr lang="en-GB" b="1" dirty="0" smtClean="0">
                <a:solidFill>
                  <a:srgbClr val="002060"/>
                </a:solidFill>
                <a:latin typeface="+mn-lt"/>
              </a:rPr>
              <a:t>eduPKI</a:t>
            </a:r>
          </a:p>
          <a:p>
            <a:pPr algn="ctr"/>
            <a:r>
              <a:rPr lang="en-GB" dirty="0" smtClean="0">
                <a:solidFill>
                  <a:srgbClr val="002060"/>
                </a:solidFill>
                <a:latin typeface="+mn-lt"/>
              </a:rPr>
              <a:t>(</a:t>
            </a:r>
            <a:r>
              <a:rPr lang="en-GB" dirty="0" smtClean="0">
                <a:solidFill>
                  <a:srgbClr val="002060"/>
                </a:solidFill>
              </a:rPr>
              <a:t>4.1</a:t>
            </a:r>
            <a:r>
              <a:rPr lang="en-GB" dirty="0" smtClean="0">
                <a:solidFill>
                  <a:srgbClr val="002060"/>
                </a:solidFill>
                <a:latin typeface="+mn-lt"/>
              </a:rPr>
              <a:t> MM)</a:t>
            </a:r>
            <a:endParaRPr lang="en-US" dirty="0">
              <a:solidFill>
                <a:srgbClr val="002060"/>
              </a:solidFill>
              <a:latin typeface="+mn-lt"/>
            </a:endParaRPr>
          </a:p>
        </p:txBody>
      </p:sp>
      <p:grpSp>
        <p:nvGrpSpPr>
          <p:cNvPr id="12" name="Group 11"/>
          <p:cNvGrpSpPr/>
          <p:nvPr/>
        </p:nvGrpSpPr>
        <p:grpSpPr>
          <a:xfrm>
            <a:off x="862125" y="1606435"/>
            <a:ext cx="506205" cy="506205"/>
            <a:chOff x="3495675" y="1617870"/>
            <a:chExt cx="506205" cy="506205"/>
          </a:xfrm>
        </p:grpSpPr>
        <p:sp>
          <p:nvSpPr>
            <p:cNvPr id="13" name="Oval 12"/>
            <p:cNvSpPr/>
            <p:nvPr/>
          </p:nvSpPr>
          <p:spPr>
            <a:xfrm>
              <a:off x="3495675" y="1617870"/>
              <a:ext cx="506205" cy="506205"/>
            </a:xfrm>
            <a:prstGeom prst="ellipse">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p:cNvSpPr txBox="1"/>
            <p:nvPr/>
          </p:nvSpPr>
          <p:spPr>
            <a:xfrm>
              <a:off x="3516981" y="1705390"/>
              <a:ext cx="463591" cy="369332"/>
            </a:xfrm>
            <a:prstGeom prst="rect">
              <a:avLst/>
            </a:prstGeom>
            <a:noFill/>
          </p:spPr>
          <p:txBody>
            <a:bodyPr wrap="square" rtlCol="0">
              <a:spAutoFit/>
            </a:bodyPr>
            <a:lstStyle/>
            <a:p>
              <a:pPr algn="ctr"/>
              <a:r>
                <a:rPr lang="en-GB" sz="1800" b="1" dirty="0" smtClean="0">
                  <a:solidFill>
                    <a:srgbClr val="FFFF00"/>
                  </a:solidFill>
                  <a:latin typeface="+mn-lt"/>
                </a:rPr>
                <a:t>T1</a:t>
              </a:r>
              <a:endParaRPr lang="en-US" sz="1800" b="1" dirty="0">
                <a:solidFill>
                  <a:srgbClr val="FFFF00"/>
                </a:solidFill>
                <a:latin typeface="+mn-lt"/>
              </a:endParaRPr>
            </a:p>
          </p:txBody>
        </p:sp>
      </p:grpSp>
      <p:grpSp>
        <p:nvGrpSpPr>
          <p:cNvPr id="15" name="Group 14"/>
          <p:cNvGrpSpPr/>
          <p:nvPr/>
        </p:nvGrpSpPr>
        <p:grpSpPr>
          <a:xfrm>
            <a:off x="2800263" y="1606435"/>
            <a:ext cx="506205" cy="506205"/>
            <a:chOff x="3495675" y="1617870"/>
            <a:chExt cx="506205" cy="506205"/>
          </a:xfrm>
        </p:grpSpPr>
        <p:sp>
          <p:nvSpPr>
            <p:cNvPr id="16" name="Oval 15"/>
            <p:cNvSpPr/>
            <p:nvPr/>
          </p:nvSpPr>
          <p:spPr>
            <a:xfrm>
              <a:off x="3495675" y="1617870"/>
              <a:ext cx="506205" cy="506205"/>
            </a:xfrm>
            <a:prstGeom prst="ellipse">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3516981" y="1705390"/>
              <a:ext cx="463591" cy="369332"/>
            </a:xfrm>
            <a:prstGeom prst="rect">
              <a:avLst/>
            </a:prstGeom>
            <a:noFill/>
          </p:spPr>
          <p:txBody>
            <a:bodyPr wrap="square" rtlCol="0">
              <a:spAutoFit/>
            </a:bodyPr>
            <a:lstStyle/>
            <a:p>
              <a:pPr algn="ctr"/>
              <a:r>
                <a:rPr lang="en-GB" sz="1800" b="1" dirty="0" smtClean="0">
                  <a:solidFill>
                    <a:srgbClr val="FFFF00"/>
                  </a:solidFill>
                  <a:latin typeface="+mn-lt"/>
                </a:rPr>
                <a:t>T2</a:t>
              </a:r>
              <a:endParaRPr lang="en-US" sz="1800" b="1" dirty="0">
                <a:solidFill>
                  <a:srgbClr val="FFFF00"/>
                </a:solidFill>
                <a:latin typeface="+mn-lt"/>
              </a:endParaRPr>
            </a:p>
          </p:txBody>
        </p:sp>
      </p:grpSp>
      <p:grpSp>
        <p:nvGrpSpPr>
          <p:cNvPr id="18" name="Group 17"/>
          <p:cNvGrpSpPr/>
          <p:nvPr/>
        </p:nvGrpSpPr>
        <p:grpSpPr>
          <a:xfrm>
            <a:off x="4733313" y="1606435"/>
            <a:ext cx="506205" cy="506205"/>
            <a:chOff x="3495675" y="1617870"/>
            <a:chExt cx="506205" cy="506205"/>
          </a:xfrm>
        </p:grpSpPr>
        <p:sp>
          <p:nvSpPr>
            <p:cNvPr id="19" name="Oval 18"/>
            <p:cNvSpPr/>
            <p:nvPr/>
          </p:nvSpPr>
          <p:spPr>
            <a:xfrm>
              <a:off x="3495675" y="1617870"/>
              <a:ext cx="506205" cy="506205"/>
            </a:xfrm>
            <a:prstGeom prst="ellipse">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TextBox 19"/>
            <p:cNvSpPr txBox="1"/>
            <p:nvPr/>
          </p:nvSpPr>
          <p:spPr>
            <a:xfrm>
              <a:off x="3516981" y="1689515"/>
              <a:ext cx="463591" cy="369332"/>
            </a:xfrm>
            <a:prstGeom prst="rect">
              <a:avLst/>
            </a:prstGeom>
            <a:noFill/>
          </p:spPr>
          <p:txBody>
            <a:bodyPr wrap="square" rtlCol="0">
              <a:spAutoFit/>
            </a:bodyPr>
            <a:lstStyle/>
            <a:p>
              <a:pPr algn="ctr"/>
              <a:r>
                <a:rPr lang="en-GB" sz="1800" b="1" dirty="0" smtClean="0">
                  <a:solidFill>
                    <a:srgbClr val="FFFF00"/>
                  </a:solidFill>
                  <a:latin typeface="+mn-lt"/>
                </a:rPr>
                <a:t>T3</a:t>
              </a:r>
              <a:endParaRPr lang="en-US" sz="1800" b="1" dirty="0">
                <a:solidFill>
                  <a:srgbClr val="FFFF00"/>
                </a:solidFill>
                <a:latin typeface="+mn-lt"/>
              </a:endParaRPr>
            </a:p>
          </p:txBody>
        </p:sp>
      </p:grpSp>
      <p:graphicFrame>
        <p:nvGraphicFramePr>
          <p:cNvPr id="24" name="Table 23"/>
          <p:cNvGraphicFramePr>
            <a:graphicFrameLocks noGrp="1"/>
          </p:cNvGraphicFramePr>
          <p:nvPr>
            <p:extLst>
              <p:ext uri="{D42A27DB-BD31-4B8C-83A1-F6EECF244321}">
                <p14:modId xmlns:p14="http://schemas.microsoft.com/office/powerpoint/2010/main" val="97740430"/>
              </p:ext>
            </p:extLst>
          </p:nvPr>
        </p:nvGraphicFramePr>
        <p:xfrm>
          <a:off x="158749" y="5181599"/>
          <a:ext cx="11858625" cy="1188720"/>
        </p:xfrm>
        <a:graphic>
          <a:graphicData uri="http://schemas.openxmlformats.org/drawingml/2006/table">
            <a:tbl>
              <a:tblPr>
                <a:tableStyleId>{125E5076-3810-47DD-B79F-674D7AD40C01}</a:tableStyleId>
              </a:tblPr>
              <a:tblGrid>
                <a:gridCol w="11858625"/>
              </a:tblGrid>
              <a:tr h="115252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solidFill>
                            <a:srgbClr val="FFFF00"/>
                          </a:solidFill>
                          <a:latin typeface="+mn-lt"/>
                        </a:rPr>
                        <a:t/>
                      </a:r>
                      <a:br>
                        <a:rPr lang="en-GB" dirty="0" smtClean="0">
                          <a:solidFill>
                            <a:srgbClr val="FFFF00"/>
                          </a:solidFill>
                          <a:latin typeface="+mn-lt"/>
                        </a:rPr>
                      </a:br>
                      <a:r>
                        <a:rPr lang="en-GB" dirty="0" smtClean="0">
                          <a:solidFill>
                            <a:srgbClr val="FFFF00"/>
                          </a:solidFill>
                          <a:latin typeface="+mn-lt"/>
                        </a:rPr>
                        <a:t>6 Tasks and Task 0: All Tasks completed successfully in Final Year GN3plus,</a:t>
                      </a:r>
                      <a:br>
                        <a:rPr lang="en-GB" dirty="0" smtClean="0">
                          <a:solidFill>
                            <a:srgbClr val="FFFF00"/>
                          </a:solidFill>
                          <a:latin typeface="+mn-lt"/>
                        </a:rPr>
                      </a:br>
                      <a:r>
                        <a:rPr lang="en-GB" dirty="0" smtClean="0">
                          <a:solidFill>
                            <a:srgbClr val="FFFF00"/>
                          </a:solidFill>
                          <a:latin typeface="+mn-lt"/>
                        </a:rPr>
                        <a:t> including 2/2 Deliverables and 3/3 Milestones</a:t>
                      </a:r>
                      <a:endParaRPr lang="en-US" dirty="0" smtClean="0">
                        <a:solidFill>
                          <a:srgbClr val="FFFF00"/>
                        </a:solidFill>
                        <a:latin typeface="+mn-lt"/>
                      </a:endParaRPr>
                    </a:p>
                    <a:p>
                      <a:pPr algn="ctr">
                        <a:defRPr/>
                      </a:pPr>
                      <a:endParaRPr lang="en-GB" sz="1800" b="1" dirty="0" smtClean="0">
                        <a:solidFill>
                          <a:srgbClr val="FFFF00"/>
                        </a:solidFill>
                        <a:latin typeface="Calibri" panose="020F0502020204030204" pitchFamily="34" charset="0"/>
                        <a:cs typeface="Calibri" panose="020F0502020204030204" pitchFamily="34" charset="0"/>
                      </a:endParaRPr>
                    </a:p>
                  </a:txBody>
                  <a:tcPr anchor="ctr">
                    <a:solidFill>
                      <a:schemeClr val="accent1">
                        <a:lumMod val="50000"/>
                      </a:schemeClr>
                    </a:solidFill>
                  </a:tcPr>
                </a:tc>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2966646254"/>
              </p:ext>
            </p:extLst>
          </p:nvPr>
        </p:nvGraphicFramePr>
        <p:xfrm>
          <a:off x="142874" y="3653616"/>
          <a:ext cx="11858626" cy="1476375"/>
        </p:xfrm>
        <a:graphic>
          <a:graphicData uri="http://schemas.openxmlformats.org/drawingml/2006/table">
            <a:tbl>
              <a:tblPr>
                <a:tableStyleId>{125E5076-3810-47DD-B79F-674D7AD40C01}</a:tableStyleId>
              </a:tblPr>
              <a:tblGrid>
                <a:gridCol w="5929313"/>
                <a:gridCol w="5929313"/>
              </a:tblGrid>
              <a:tr h="492125">
                <a:tc>
                  <a:txBody>
                    <a:bodyPr/>
                    <a:lstStyle/>
                    <a:p>
                      <a:r>
                        <a:rPr lang="en-GB" sz="1800" b="0" dirty="0" smtClean="0">
                          <a:solidFill>
                            <a:schemeClr val="bg1"/>
                          </a:solidFill>
                          <a:latin typeface="+mn-lt"/>
                          <a:cs typeface="Arial (body)"/>
                        </a:rPr>
                        <a:t>Year</a:t>
                      </a:r>
                      <a:r>
                        <a:rPr lang="en-GB" sz="1800" b="0" baseline="0" dirty="0" smtClean="0">
                          <a:solidFill>
                            <a:schemeClr val="bg1"/>
                          </a:solidFill>
                          <a:latin typeface="+mn-lt"/>
                          <a:cs typeface="Arial (body)"/>
                        </a:rPr>
                        <a:t> 2 </a:t>
                      </a:r>
                      <a:r>
                        <a:rPr lang="en-GB" sz="1800" b="0" dirty="0" smtClean="0">
                          <a:solidFill>
                            <a:schemeClr val="bg1"/>
                          </a:solidFill>
                          <a:latin typeface="+mn-lt"/>
                          <a:cs typeface="Arial (body)"/>
                        </a:rPr>
                        <a:t>budget</a:t>
                      </a:r>
                      <a:r>
                        <a:rPr lang="ta-IN" sz="1800" b="0" dirty="0" smtClean="0">
                          <a:solidFill>
                            <a:schemeClr val="bg1"/>
                          </a:solidFill>
                          <a:latin typeface="+mn-lt"/>
                          <a:cs typeface="Arial (body)"/>
                        </a:rPr>
                        <a:t> </a:t>
                      </a:r>
                      <a:r>
                        <a:rPr lang="en-US" sz="1800" b="0" dirty="0" smtClean="0">
                          <a:solidFill>
                            <a:schemeClr val="bg1"/>
                          </a:solidFill>
                          <a:latin typeface="+mn-lt"/>
                          <a:cs typeface="Arial (body)"/>
                        </a:rPr>
                        <a:t>(used</a:t>
                      </a:r>
                      <a:r>
                        <a:rPr lang="en-US" sz="1800" b="0" baseline="0" dirty="0" smtClean="0">
                          <a:solidFill>
                            <a:schemeClr val="bg1"/>
                          </a:solidFill>
                          <a:latin typeface="+mn-lt"/>
                          <a:cs typeface="Arial (body)"/>
                        </a:rPr>
                        <a:t> / forecast)</a:t>
                      </a:r>
                      <a:endParaRPr lang="en-GB" sz="1800" b="0" dirty="0">
                        <a:solidFill>
                          <a:schemeClr val="bg1"/>
                        </a:solidFill>
                        <a:latin typeface="+mn-lt"/>
                        <a:cs typeface="Arial (body)"/>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dirty="0" smtClean="0">
                          <a:solidFill>
                            <a:srgbClr val="FFFF00"/>
                          </a:solidFill>
                          <a:latin typeface="+mn-lt"/>
                          <a:cs typeface="Arial (body)"/>
                        </a:rPr>
                        <a:t> €1.96 M</a:t>
                      </a:r>
                      <a:r>
                        <a:rPr lang="en-GB" sz="1800" b="0" baseline="0" dirty="0" smtClean="0">
                          <a:solidFill>
                            <a:srgbClr val="FFFF00"/>
                          </a:solidFill>
                          <a:latin typeface="+mn-lt"/>
                          <a:cs typeface="Arial (body)"/>
                        </a:rPr>
                        <a:t> </a:t>
                      </a:r>
                      <a:r>
                        <a:rPr lang="en-GB" sz="1800" b="0" dirty="0" smtClean="0">
                          <a:solidFill>
                            <a:srgbClr val="FFFF00"/>
                          </a:solidFill>
                          <a:latin typeface="+mn-lt"/>
                          <a:cs typeface="Arial (body)"/>
                        </a:rPr>
                        <a:t>/  €1.39</a:t>
                      </a:r>
                      <a:r>
                        <a:rPr lang="en-GB" sz="1800" b="0" baseline="0" dirty="0" smtClean="0">
                          <a:solidFill>
                            <a:srgbClr val="FFFF00"/>
                          </a:solidFill>
                          <a:latin typeface="+mn-lt"/>
                          <a:cs typeface="Arial (body)"/>
                        </a:rPr>
                        <a:t> M (141%)</a:t>
                      </a:r>
                      <a:endParaRPr lang="en-GB" sz="1800" b="0" dirty="0" smtClean="0">
                        <a:solidFill>
                          <a:srgbClr val="FFFF00"/>
                        </a:solidFill>
                        <a:latin typeface="+mn-lt"/>
                        <a:cs typeface="Arial (body)"/>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75000"/>
                      </a:schemeClr>
                    </a:solidFill>
                  </a:tcPr>
                </a:tc>
              </a:tr>
              <a:tr h="4921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dirty="0" smtClean="0">
                          <a:solidFill>
                            <a:schemeClr val="bg1"/>
                          </a:solidFill>
                          <a:latin typeface="+mn-lt"/>
                          <a:cs typeface="Arial (body)"/>
                        </a:rPr>
                        <a:t>Total Year 2 manpower</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smtClean="0">
                          <a:solidFill>
                            <a:srgbClr val="FFFF00"/>
                          </a:solidFill>
                          <a:latin typeface="+mn-lt"/>
                          <a:cs typeface="Arial (body)"/>
                        </a:rPr>
                        <a:t>216 MM / 195 MM (111%)</a:t>
                      </a:r>
                      <a:endParaRPr lang="en-GB" sz="1800" dirty="0" smtClean="0">
                        <a:solidFill>
                          <a:srgbClr val="FFFF00"/>
                        </a:solidFill>
                        <a:latin typeface="+mn-lt"/>
                        <a:cs typeface="Arial (body)"/>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75000"/>
                      </a:schemeClr>
                    </a:solidFill>
                  </a:tcPr>
                </a:tc>
              </a:tr>
              <a:tr h="492125">
                <a:tc>
                  <a:txBody>
                    <a:bodyPr/>
                    <a:lstStyle/>
                    <a:p>
                      <a:r>
                        <a:rPr lang="en-GB" sz="1800" b="0" dirty="0" smtClean="0">
                          <a:solidFill>
                            <a:schemeClr val="bg1"/>
                          </a:solidFill>
                          <a:latin typeface="+mn-lt"/>
                          <a:cs typeface="Arial (body)"/>
                        </a:rPr>
                        <a:t>Participants</a:t>
                      </a:r>
                      <a:endParaRPr lang="en-GB" sz="1800" b="0" dirty="0">
                        <a:solidFill>
                          <a:schemeClr val="bg1"/>
                        </a:solidFill>
                        <a:latin typeface="+mn-lt"/>
                        <a:cs typeface="Arial (body)"/>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rgbClr val="FFFF00"/>
                          </a:solidFill>
                          <a:latin typeface="+mn-lt"/>
                          <a:cs typeface="Arial (body)"/>
                        </a:rPr>
                        <a:t>122 </a:t>
                      </a:r>
                      <a:r>
                        <a:rPr lang="ta-IN" sz="1800" baseline="0" dirty="0" smtClean="0">
                          <a:solidFill>
                            <a:srgbClr val="FFFF00"/>
                          </a:solidFill>
                          <a:latin typeface="+mn-lt"/>
                          <a:cs typeface="Arial (body)"/>
                        </a:rPr>
                        <a:t>persons, </a:t>
                      </a:r>
                      <a:r>
                        <a:rPr lang="en-US" sz="1800" baseline="0" dirty="0" smtClean="0">
                          <a:solidFill>
                            <a:srgbClr val="FFFF00"/>
                          </a:solidFill>
                          <a:latin typeface="+mn-lt"/>
                          <a:cs typeface="Arial (body)"/>
                        </a:rPr>
                        <a:t>18 (19)</a:t>
                      </a:r>
                      <a:r>
                        <a:rPr lang="ta-IN" sz="1800" baseline="0" dirty="0" smtClean="0">
                          <a:solidFill>
                            <a:srgbClr val="FFFF00"/>
                          </a:solidFill>
                          <a:latin typeface="+mn-lt"/>
                          <a:cs typeface="Arial (body)"/>
                        </a:rPr>
                        <a:t> partners</a:t>
                      </a:r>
                      <a:endParaRPr lang="en-GB" sz="1800" dirty="0" smtClean="0">
                        <a:solidFill>
                          <a:srgbClr val="FFFF00"/>
                        </a:solidFill>
                        <a:latin typeface="+mn-lt"/>
                        <a:cs typeface="Arial (body)"/>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accent1">
                        <a:lumMod val="75000"/>
                      </a:schemeClr>
                    </a:solidFill>
                  </a:tcPr>
                </a:tc>
              </a:tr>
            </a:tbl>
          </a:graphicData>
        </a:graphic>
      </p:graphicFrame>
      <p:sp>
        <p:nvSpPr>
          <p:cNvPr id="26" name="TextBox 25"/>
          <p:cNvSpPr txBox="1"/>
          <p:nvPr/>
        </p:nvSpPr>
        <p:spPr>
          <a:xfrm>
            <a:off x="10131964" y="5354754"/>
            <a:ext cx="638845" cy="938719"/>
          </a:xfrm>
          <a:prstGeom prst="rect">
            <a:avLst/>
          </a:prstGeom>
          <a:noFill/>
        </p:spPr>
        <p:txBody>
          <a:bodyPr wrap="square" rtlCol="0">
            <a:spAutoFit/>
          </a:bodyPr>
          <a:lstStyle/>
          <a:p>
            <a:r>
              <a:rPr lang="en-GB" sz="5500" dirty="0" smtClean="0">
                <a:solidFill>
                  <a:srgbClr val="FFFF00"/>
                </a:solidFill>
                <a:latin typeface="Wingdings" panose="05000000000000000000" pitchFamily="2" charset="2"/>
                <a:sym typeface="Wingdings" panose="05000000000000000000" pitchFamily="2" charset="2"/>
              </a:rPr>
              <a:t></a:t>
            </a:r>
            <a:endParaRPr lang="en-GB" sz="5500" dirty="0">
              <a:solidFill>
                <a:srgbClr val="FFFF00"/>
              </a:solidFill>
              <a:latin typeface="Wingdings" panose="05000000000000000000" pitchFamily="2" charset="2"/>
            </a:endParaRPr>
          </a:p>
        </p:txBody>
      </p:sp>
      <p:sp>
        <p:nvSpPr>
          <p:cNvPr id="29" name="Slide Number Placeholder 28"/>
          <p:cNvSpPr>
            <a:spLocks noGrp="1"/>
          </p:cNvSpPr>
          <p:nvPr>
            <p:ph type="sldNum" sz="quarter" idx="12"/>
          </p:nvPr>
        </p:nvSpPr>
        <p:spPr/>
        <p:txBody>
          <a:bodyPr/>
          <a:lstStyle/>
          <a:p>
            <a:fld id="{99DB5B91-B4E4-4EE4-BE5C-3E09032CE5EC}" type="slidenum">
              <a:rPr lang="en-GB" smtClean="0"/>
              <a:t>5</a:t>
            </a:fld>
            <a:endParaRPr lang="en-GB" dirty="0"/>
          </a:p>
        </p:txBody>
      </p:sp>
      <p:grpSp>
        <p:nvGrpSpPr>
          <p:cNvPr id="34" name="Group 33"/>
          <p:cNvGrpSpPr/>
          <p:nvPr/>
        </p:nvGrpSpPr>
        <p:grpSpPr>
          <a:xfrm>
            <a:off x="6793025" y="1606435"/>
            <a:ext cx="506205" cy="506205"/>
            <a:chOff x="3495675" y="1617870"/>
            <a:chExt cx="506205" cy="506205"/>
          </a:xfrm>
        </p:grpSpPr>
        <p:sp>
          <p:nvSpPr>
            <p:cNvPr id="35" name="Oval 34"/>
            <p:cNvSpPr/>
            <p:nvPr/>
          </p:nvSpPr>
          <p:spPr>
            <a:xfrm>
              <a:off x="3495675" y="1617870"/>
              <a:ext cx="506205" cy="506205"/>
            </a:xfrm>
            <a:prstGeom prst="ellipse">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TextBox 35"/>
            <p:cNvSpPr txBox="1"/>
            <p:nvPr/>
          </p:nvSpPr>
          <p:spPr>
            <a:xfrm>
              <a:off x="3516981" y="1705390"/>
              <a:ext cx="463591" cy="369332"/>
            </a:xfrm>
            <a:prstGeom prst="rect">
              <a:avLst/>
            </a:prstGeom>
            <a:noFill/>
          </p:spPr>
          <p:txBody>
            <a:bodyPr wrap="square" rtlCol="0">
              <a:spAutoFit/>
            </a:bodyPr>
            <a:lstStyle/>
            <a:p>
              <a:pPr algn="ctr"/>
              <a:r>
                <a:rPr lang="en-GB" sz="1800" b="1" dirty="0" smtClean="0">
                  <a:solidFill>
                    <a:srgbClr val="FFFF00"/>
                  </a:solidFill>
                  <a:latin typeface="+mn-lt"/>
                </a:rPr>
                <a:t>T4</a:t>
              </a:r>
              <a:endParaRPr lang="en-US" sz="1800" b="1" dirty="0">
                <a:solidFill>
                  <a:srgbClr val="FFFF00"/>
                </a:solidFill>
                <a:latin typeface="+mn-lt"/>
              </a:endParaRPr>
            </a:p>
          </p:txBody>
        </p:sp>
      </p:grpSp>
      <p:grpSp>
        <p:nvGrpSpPr>
          <p:cNvPr id="37" name="Group 36"/>
          <p:cNvGrpSpPr/>
          <p:nvPr/>
        </p:nvGrpSpPr>
        <p:grpSpPr>
          <a:xfrm>
            <a:off x="8731163" y="1606435"/>
            <a:ext cx="506205" cy="506205"/>
            <a:chOff x="3495675" y="1617870"/>
            <a:chExt cx="506205" cy="506205"/>
          </a:xfrm>
        </p:grpSpPr>
        <p:sp>
          <p:nvSpPr>
            <p:cNvPr id="38" name="Oval 37"/>
            <p:cNvSpPr/>
            <p:nvPr/>
          </p:nvSpPr>
          <p:spPr>
            <a:xfrm>
              <a:off x="3495675" y="1617870"/>
              <a:ext cx="506205" cy="506205"/>
            </a:xfrm>
            <a:prstGeom prst="ellipse">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TextBox 38"/>
            <p:cNvSpPr txBox="1"/>
            <p:nvPr/>
          </p:nvSpPr>
          <p:spPr>
            <a:xfrm>
              <a:off x="3516981" y="1705390"/>
              <a:ext cx="463591" cy="369332"/>
            </a:xfrm>
            <a:prstGeom prst="rect">
              <a:avLst/>
            </a:prstGeom>
            <a:noFill/>
          </p:spPr>
          <p:txBody>
            <a:bodyPr wrap="square" rtlCol="0">
              <a:spAutoFit/>
            </a:bodyPr>
            <a:lstStyle/>
            <a:p>
              <a:pPr algn="ctr"/>
              <a:r>
                <a:rPr lang="en-GB" sz="1800" b="1" dirty="0" smtClean="0">
                  <a:solidFill>
                    <a:srgbClr val="FFFF00"/>
                  </a:solidFill>
                  <a:latin typeface="+mn-lt"/>
                </a:rPr>
                <a:t>T5</a:t>
              </a:r>
              <a:endParaRPr lang="en-US" sz="1800" b="1" dirty="0">
                <a:solidFill>
                  <a:srgbClr val="FFFF00"/>
                </a:solidFill>
                <a:latin typeface="+mn-lt"/>
              </a:endParaRPr>
            </a:p>
          </p:txBody>
        </p:sp>
      </p:grpSp>
      <p:grpSp>
        <p:nvGrpSpPr>
          <p:cNvPr id="40" name="Group 39"/>
          <p:cNvGrpSpPr/>
          <p:nvPr/>
        </p:nvGrpSpPr>
        <p:grpSpPr>
          <a:xfrm>
            <a:off x="10664213" y="1606435"/>
            <a:ext cx="506205" cy="506205"/>
            <a:chOff x="3495675" y="1617870"/>
            <a:chExt cx="506205" cy="506205"/>
          </a:xfrm>
        </p:grpSpPr>
        <p:sp>
          <p:nvSpPr>
            <p:cNvPr id="41" name="Oval 40"/>
            <p:cNvSpPr/>
            <p:nvPr/>
          </p:nvSpPr>
          <p:spPr>
            <a:xfrm>
              <a:off x="3495675" y="1617870"/>
              <a:ext cx="506205" cy="506205"/>
            </a:xfrm>
            <a:prstGeom prst="ellipse">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TextBox 41"/>
            <p:cNvSpPr txBox="1"/>
            <p:nvPr/>
          </p:nvSpPr>
          <p:spPr>
            <a:xfrm>
              <a:off x="3516981" y="1705390"/>
              <a:ext cx="463591" cy="369332"/>
            </a:xfrm>
            <a:prstGeom prst="rect">
              <a:avLst/>
            </a:prstGeom>
            <a:noFill/>
          </p:spPr>
          <p:txBody>
            <a:bodyPr wrap="square" rtlCol="0">
              <a:spAutoFit/>
            </a:bodyPr>
            <a:lstStyle/>
            <a:p>
              <a:pPr algn="ctr"/>
              <a:r>
                <a:rPr lang="en-GB" sz="1800" b="1" dirty="0" smtClean="0">
                  <a:solidFill>
                    <a:srgbClr val="FFFF00"/>
                  </a:solidFill>
                  <a:latin typeface="+mn-lt"/>
                </a:rPr>
                <a:t>T6</a:t>
              </a:r>
              <a:endParaRPr lang="en-US" sz="1800" b="1" dirty="0">
                <a:solidFill>
                  <a:srgbClr val="FFFF00"/>
                </a:solidFill>
                <a:latin typeface="+mn-lt"/>
              </a:endParaRPr>
            </a:p>
          </p:txBody>
        </p:sp>
      </p:grpSp>
      <p:sp>
        <p:nvSpPr>
          <p:cNvPr id="43" name="TextBox 42"/>
          <p:cNvSpPr txBox="1"/>
          <p:nvPr/>
        </p:nvSpPr>
        <p:spPr>
          <a:xfrm>
            <a:off x="2152650" y="2469157"/>
            <a:ext cx="1847850" cy="646331"/>
          </a:xfrm>
          <a:prstGeom prst="rect">
            <a:avLst/>
          </a:prstGeom>
          <a:noFill/>
        </p:spPr>
        <p:txBody>
          <a:bodyPr wrap="square" rtlCol="0">
            <a:spAutoFit/>
          </a:bodyPr>
          <a:lstStyle/>
          <a:p>
            <a:pPr algn="ctr"/>
            <a:r>
              <a:rPr lang="en-GB" b="1" dirty="0" smtClean="0">
                <a:solidFill>
                  <a:srgbClr val="002060"/>
                </a:solidFill>
              </a:rPr>
              <a:t>eduroam</a:t>
            </a:r>
            <a:endParaRPr lang="en-GB" b="1" dirty="0" smtClean="0">
              <a:solidFill>
                <a:srgbClr val="002060"/>
              </a:solidFill>
              <a:latin typeface="+mn-lt"/>
            </a:endParaRPr>
          </a:p>
          <a:p>
            <a:pPr algn="ctr"/>
            <a:r>
              <a:rPr lang="en-GB" dirty="0" smtClean="0">
                <a:solidFill>
                  <a:srgbClr val="002060"/>
                </a:solidFill>
                <a:latin typeface="+mn-lt"/>
              </a:rPr>
              <a:t>(</a:t>
            </a:r>
            <a:r>
              <a:rPr lang="en-GB" dirty="0" smtClean="0">
                <a:solidFill>
                  <a:srgbClr val="002060"/>
                </a:solidFill>
              </a:rPr>
              <a:t>42.9</a:t>
            </a:r>
            <a:r>
              <a:rPr lang="en-GB" dirty="0" smtClean="0">
                <a:solidFill>
                  <a:srgbClr val="002060"/>
                </a:solidFill>
                <a:latin typeface="+mn-lt"/>
              </a:rPr>
              <a:t> MM)</a:t>
            </a:r>
            <a:endParaRPr lang="en-US" dirty="0">
              <a:solidFill>
                <a:srgbClr val="002060"/>
              </a:solidFill>
              <a:latin typeface="+mn-lt"/>
            </a:endParaRPr>
          </a:p>
        </p:txBody>
      </p:sp>
      <p:sp>
        <p:nvSpPr>
          <p:cNvPr id="44" name="TextBox 43"/>
          <p:cNvSpPr txBox="1"/>
          <p:nvPr/>
        </p:nvSpPr>
        <p:spPr>
          <a:xfrm>
            <a:off x="4137025" y="2469157"/>
            <a:ext cx="1879600" cy="646331"/>
          </a:xfrm>
          <a:prstGeom prst="rect">
            <a:avLst/>
          </a:prstGeom>
          <a:noFill/>
        </p:spPr>
        <p:txBody>
          <a:bodyPr wrap="square" rtlCol="0">
            <a:spAutoFit/>
          </a:bodyPr>
          <a:lstStyle/>
          <a:p>
            <a:pPr algn="ctr"/>
            <a:r>
              <a:rPr lang="en-GB" b="1" dirty="0" smtClean="0">
                <a:solidFill>
                  <a:srgbClr val="002060"/>
                </a:solidFill>
                <a:latin typeface="+mn-lt"/>
              </a:rPr>
              <a:t>eduGAIN</a:t>
            </a:r>
          </a:p>
          <a:p>
            <a:pPr algn="ctr"/>
            <a:r>
              <a:rPr lang="en-GB" dirty="0" smtClean="0">
                <a:solidFill>
                  <a:srgbClr val="002060"/>
                </a:solidFill>
                <a:latin typeface="+mn-lt"/>
              </a:rPr>
              <a:t>(</a:t>
            </a:r>
            <a:r>
              <a:rPr lang="en-GB" dirty="0" smtClean="0">
                <a:solidFill>
                  <a:srgbClr val="002060"/>
                </a:solidFill>
              </a:rPr>
              <a:t>101</a:t>
            </a:r>
            <a:r>
              <a:rPr lang="en-GB" dirty="0" smtClean="0">
                <a:solidFill>
                  <a:srgbClr val="002060"/>
                </a:solidFill>
                <a:latin typeface="+mn-lt"/>
              </a:rPr>
              <a:t> MM)</a:t>
            </a:r>
            <a:endParaRPr lang="en-US" dirty="0">
              <a:solidFill>
                <a:srgbClr val="002060"/>
              </a:solidFill>
              <a:latin typeface="+mn-lt"/>
            </a:endParaRPr>
          </a:p>
        </p:txBody>
      </p:sp>
      <p:sp>
        <p:nvSpPr>
          <p:cNvPr id="45" name="TextBox 44"/>
          <p:cNvSpPr txBox="1"/>
          <p:nvPr/>
        </p:nvSpPr>
        <p:spPr>
          <a:xfrm>
            <a:off x="6010275" y="2469157"/>
            <a:ext cx="2063750" cy="923330"/>
          </a:xfrm>
          <a:prstGeom prst="rect">
            <a:avLst/>
          </a:prstGeom>
          <a:noFill/>
        </p:spPr>
        <p:txBody>
          <a:bodyPr wrap="square" rtlCol="0">
            <a:spAutoFit/>
          </a:bodyPr>
          <a:lstStyle/>
          <a:p>
            <a:pPr algn="ctr"/>
            <a:r>
              <a:rPr lang="en-GB" b="1" dirty="0" smtClean="0">
                <a:solidFill>
                  <a:srgbClr val="002060"/>
                </a:solidFill>
                <a:latin typeface="+mn-lt"/>
              </a:rPr>
              <a:t>Federation as a Service</a:t>
            </a:r>
          </a:p>
          <a:p>
            <a:pPr algn="ctr"/>
            <a:r>
              <a:rPr lang="en-GB" dirty="0" smtClean="0">
                <a:solidFill>
                  <a:srgbClr val="002060"/>
                </a:solidFill>
                <a:latin typeface="+mn-lt"/>
              </a:rPr>
              <a:t>(13.7 MM)</a:t>
            </a:r>
            <a:endParaRPr lang="en-US" dirty="0">
              <a:solidFill>
                <a:srgbClr val="002060"/>
              </a:solidFill>
              <a:latin typeface="+mn-lt"/>
            </a:endParaRPr>
          </a:p>
        </p:txBody>
      </p:sp>
      <p:sp>
        <p:nvSpPr>
          <p:cNvPr id="46" name="TextBox 45"/>
          <p:cNvSpPr txBox="1"/>
          <p:nvPr/>
        </p:nvSpPr>
        <p:spPr>
          <a:xfrm>
            <a:off x="8178800" y="2469157"/>
            <a:ext cx="1847850" cy="646331"/>
          </a:xfrm>
          <a:prstGeom prst="rect">
            <a:avLst/>
          </a:prstGeom>
          <a:noFill/>
        </p:spPr>
        <p:txBody>
          <a:bodyPr wrap="square" rtlCol="0">
            <a:spAutoFit/>
          </a:bodyPr>
          <a:lstStyle/>
          <a:p>
            <a:pPr algn="ctr"/>
            <a:r>
              <a:rPr lang="en-GB" b="1" dirty="0" smtClean="0">
                <a:solidFill>
                  <a:srgbClr val="002060"/>
                </a:solidFill>
              </a:rPr>
              <a:t>Enabling Users</a:t>
            </a:r>
            <a:endParaRPr lang="en-GB" b="1" dirty="0" smtClean="0">
              <a:solidFill>
                <a:srgbClr val="002060"/>
              </a:solidFill>
              <a:latin typeface="+mn-lt"/>
            </a:endParaRPr>
          </a:p>
          <a:p>
            <a:pPr algn="ctr"/>
            <a:r>
              <a:rPr lang="en-GB" dirty="0" smtClean="0">
                <a:solidFill>
                  <a:srgbClr val="002060"/>
                </a:solidFill>
                <a:latin typeface="+mn-lt"/>
              </a:rPr>
              <a:t>(</a:t>
            </a:r>
            <a:r>
              <a:rPr lang="en-GB" dirty="0" smtClean="0">
                <a:solidFill>
                  <a:srgbClr val="002060"/>
                </a:solidFill>
              </a:rPr>
              <a:t>24.4</a:t>
            </a:r>
            <a:r>
              <a:rPr lang="en-GB" dirty="0" smtClean="0">
                <a:solidFill>
                  <a:srgbClr val="002060"/>
                </a:solidFill>
                <a:latin typeface="+mn-lt"/>
              </a:rPr>
              <a:t> MM)</a:t>
            </a:r>
            <a:endParaRPr lang="en-US" dirty="0">
              <a:solidFill>
                <a:srgbClr val="002060"/>
              </a:solidFill>
              <a:latin typeface="+mn-lt"/>
            </a:endParaRPr>
          </a:p>
        </p:txBody>
      </p:sp>
      <p:sp>
        <p:nvSpPr>
          <p:cNvPr id="47" name="TextBox 46"/>
          <p:cNvSpPr txBox="1"/>
          <p:nvPr/>
        </p:nvSpPr>
        <p:spPr>
          <a:xfrm>
            <a:off x="10020300" y="2469157"/>
            <a:ext cx="1879600" cy="646331"/>
          </a:xfrm>
          <a:prstGeom prst="rect">
            <a:avLst/>
          </a:prstGeom>
          <a:noFill/>
        </p:spPr>
        <p:txBody>
          <a:bodyPr wrap="square" rtlCol="0">
            <a:spAutoFit/>
          </a:bodyPr>
          <a:lstStyle/>
          <a:p>
            <a:pPr algn="ctr"/>
            <a:r>
              <a:rPr lang="en-GB" b="1" dirty="0" smtClean="0">
                <a:solidFill>
                  <a:srgbClr val="002060"/>
                </a:solidFill>
                <a:latin typeface="+mn-lt"/>
              </a:rPr>
              <a:t>eduCONF</a:t>
            </a:r>
          </a:p>
          <a:p>
            <a:pPr algn="ctr"/>
            <a:r>
              <a:rPr lang="en-GB" dirty="0" smtClean="0">
                <a:solidFill>
                  <a:srgbClr val="002060"/>
                </a:solidFill>
                <a:latin typeface="+mn-lt"/>
              </a:rPr>
              <a:t>(</a:t>
            </a:r>
            <a:r>
              <a:rPr lang="en-GB" dirty="0" smtClean="0">
                <a:solidFill>
                  <a:srgbClr val="002060"/>
                </a:solidFill>
              </a:rPr>
              <a:t>21.6</a:t>
            </a:r>
            <a:r>
              <a:rPr lang="en-GB" dirty="0" smtClean="0">
                <a:solidFill>
                  <a:srgbClr val="002060"/>
                </a:solidFill>
                <a:latin typeface="+mn-lt"/>
              </a:rPr>
              <a:t> MM)</a:t>
            </a:r>
            <a:endParaRPr lang="en-US" dirty="0">
              <a:solidFill>
                <a:srgbClr val="002060"/>
              </a:solidFill>
              <a:latin typeface="+mn-lt"/>
            </a:endParaRPr>
          </a:p>
        </p:txBody>
      </p:sp>
    </p:spTree>
    <p:extLst>
      <p:ext uri="{BB962C8B-B14F-4D97-AF65-F5344CB8AC3E}">
        <p14:creationId xmlns:p14="http://schemas.microsoft.com/office/powerpoint/2010/main" val="931933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811041" y="2871027"/>
            <a:ext cx="3993211" cy="101566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Slide Number Placeholder 32"/>
          <p:cNvSpPr>
            <a:spLocks noGrp="1"/>
          </p:cNvSpPr>
          <p:nvPr>
            <p:ph type="sldNum" sz="quarter" idx="12"/>
          </p:nvPr>
        </p:nvSpPr>
        <p:spPr/>
        <p:txBody>
          <a:bodyPr/>
          <a:lstStyle/>
          <a:p>
            <a:fld id="{99DB5B91-B4E4-4EE4-BE5C-3E09032CE5EC}" type="slidenum">
              <a:rPr lang="en-GB" smtClean="0"/>
              <a:t>6</a:t>
            </a:fld>
            <a:endParaRPr lang="en-GB" dirty="0"/>
          </a:p>
        </p:txBody>
      </p:sp>
      <p:sp>
        <p:nvSpPr>
          <p:cNvPr id="3" name="Title 2"/>
          <p:cNvSpPr>
            <a:spLocks noGrp="1"/>
          </p:cNvSpPr>
          <p:nvPr>
            <p:ph type="title"/>
          </p:nvPr>
        </p:nvSpPr>
        <p:spPr/>
        <p:txBody>
          <a:bodyPr/>
          <a:lstStyle/>
          <a:p>
            <a:r>
              <a:rPr lang="en-GB" dirty="0" smtClean="0"/>
              <a:t>eduPKI</a:t>
            </a:r>
            <a:br>
              <a:rPr lang="en-GB" dirty="0" smtClean="0"/>
            </a:br>
            <a:r>
              <a:rPr lang="en-GB" b="0" i="1" dirty="0" smtClean="0">
                <a:solidFill>
                  <a:srgbClr val="FFFFFF"/>
                </a:solidFill>
              </a:rPr>
              <a:t>Task 1 </a:t>
            </a:r>
            <a:r>
              <a:rPr lang="en-GB" b="0" i="1" dirty="0" smtClean="0">
                <a:solidFill>
                  <a:schemeClr val="bg1"/>
                </a:solidFill>
              </a:rPr>
              <a:t>Objectives &amp; KPIs</a:t>
            </a:r>
            <a:endParaRPr lang="en-GB" b="0" i="1" dirty="0">
              <a:solidFill>
                <a:schemeClr val="bg1"/>
              </a:solidFill>
            </a:endParaRPr>
          </a:p>
        </p:txBody>
      </p:sp>
      <p:cxnSp>
        <p:nvCxnSpPr>
          <p:cNvPr id="5" name="Straight Connector 4"/>
          <p:cNvCxnSpPr/>
          <p:nvPr/>
        </p:nvCxnSpPr>
        <p:spPr>
          <a:xfrm>
            <a:off x="296754" y="3609331"/>
            <a:ext cx="1627709"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835853" y="1653879"/>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7" name="TextBox 6"/>
          <p:cNvSpPr txBox="1"/>
          <p:nvPr/>
        </p:nvSpPr>
        <p:spPr>
          <a:xfrm>
            <a:off x="451355" y="1921770"/>
            <a:ext cx="1762125" cy="707886"/>
          </a:xfrm>
          <a:prstGeom prst="rect">
            <a:avLst/>
          </a:prstGeom>
          <a:noFill/>
        </p:spPr>
        <p:txBody>
          <a:bodyPr wrap="square" rtlCol="0">
            <a:spAutoFit/>
          </a:bodyPr>
          <a:lstStyle/>
          <a:p>
            <a:r>
              <a:rPr lang="en-US" sz="2000" b="1" dirty="0" smtClean="0">
                <a:solidFill>
                  <a:schemeClr val="accent6">
                    <a:lumMod val="75000"/>
                  </a:schemeClr>
                </a:solidFill>
                <a:cs typeface="Arial"/>
              </a:rPr>
              <a:t>KPIs</a:t>
            </a:r>
            <a:br>
              <a:rPr lang="en-US" sz="2000" b="1" dirty="0" smtClean="0">
                <a:solidFill>
                  <a:schemeClr val="accent6">
                    <a:lumMod val="75000"/>
                  </a:schemeClr>
                </a:solidFill>
                <a:cs typeface="Arial"/>
              </a:rPr>
            </a:br>
            <a:endParaRPr lang="en-US" sz="2000" b="1" dirty="0">
              <a:solidFill>
                <a:schemeClr val="accent6">
                  <a:lumMod val="75000"/>
                </a:schemeClr>
              </a:solidFill>
              <a:cs typeface="Arial"/>
            </a:endParaRPr>
          </a:p>
        </p:txBody>
      </p:sp>
      <p:sp>
        <p:nvSpPr>
          <p:cNvPr id="8" name="TextBox 7"/>
          <p:cNvSpPr txBox="1"/>
          <p:nvPr/>
        </p:nvSpPr>
        <p:spPr>
          <a:xfrm>
            <a:off x="451356" y="4066123"/>
            <a:ext cx="1951430" cy="707886"/>
          </a:xfrm>
          <a:prstGeom prst="rect">
            <a:avLst/>
          </a:prstGeom>
          <a:noFill/>
        </p:spPr>
        <p:txBody>
          <a:bodyPr wrap="square" rtlCol="0">
            <a:spAutoFit/>
          </a:bodyPr>
          <a:lstStyle/>
          <a:p>
            <a:r>
              <a:rPr lang="en-US" sz="2000" b="1" dirty="0" smtClean="0">
                <a:solidFill>
                  <a:schemeClr val="accent6">
                    <a:lumMod val="75000"/>
                  </a:schemeClr>
                </a:solidFill>
                <a:cs typeface="Arial"/>
              </a:rPr>
              <a:t>Year 2</a:t>
            </a:r>
            <a:endParaRPr lang="ta-IN" sz="2000" b="1" dirty="0" smtClean="0">
              <a:solidFill>
                <a:schemeClr val="accent6">
                  <a:lumMod val="75000"/>
                </a:schemeClr>
              </a:solidFill>
              <a:cs typeface="Arial"/>
            </a:endParaRPr>
          </a:p>
          <a:p>
            <a:r>
              <a:rPr lang="ta-IN" sz="2000" b="1" dirty="0" smtClean="0">
                <a:solidFill>
                  <a:schemeClr val="accent6">
                    <a:lumMod val="75000"/>
                  </a:schemeClr>
                </a:solidFill>
                <a:cs typeface="Arial"/>
              </a:rPr>
              <a:t>Results</a:t>
            </a:r>
            <a:endParaRPr lang="en-US" sz="2000" b="1" dirty="0" smtClean="0">
              <a:solidFill>
                <a:schemeClr val="accent6">
                  <a:lumMod val="75000"/>
                </a:schemeClr>
              </a:solidFill>
              <a:cs typeface="Arial"/>
            </a:endParaRPr>
          </a:p>
        </p:txBody>
      </p:sp>
      <p:sp>
        <p:nvSpPr>
          <p:cNvPr id="9" name="Freeform 8"/>
          <p:cNvSpPr/>
          <p:nvPr/>
        </p:nvSpPr>
        <p:spPr>
          <a:xfrm>
            <a:off x="4291377" y="1653878"/>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2" name="TextBox 11"/>
          <p:cNvSpPr txBox="1"/>
          <p:nvPr/>
        </p:nvSpPr>
        <p:spPr>
          <a:xfrm>
            <a:off x="1835854" y="1983324"/>
            <a:ext cx="2266412" cy="646331"/>
          </a:xfrm>
          <a:prstGeom prst="rect">
            <a:avLst/>
          </a:prstGeom>
          <a:noFill/>
        </p:spPr>
        <p:txBody>
          <a:bodyPr wrap="square" rtlCol="0">
            <a:spAutoFit/>
          </a:bodyPr>
          <a:lstStyle/>
          <a:p>
            <a:pPr algn="ctr"/>
            <a:r>
              <a:rPr lang="en-US" b="1" dirty="0" smtClean="0">
                <a:solidFill>
                  <a:srgbClr val="0A597D"/>
                </a:solidFill>
              </a:rPr>
              <a:t>Infrastructure availability</a:t>
            </a:r>
            <a:endParaRPr lang="en-GB" b="1" dirty="0">
              <a:solidFill>
                <a:srgbClr val="0A597D"/>
              </a:solidFill>
            </a:endParaRPr>
          </a:p>
        </p:txBody>
      </p:sp>
      <p:sp>
        <p:nvSpPr>
          <p:cNvPr id="13" name="TextBox 12"/>
          <p:cNvSpPr txBox="1"/>
          <p:nvPr/>
        </p:nvSpPr>
        <p:spPr>
          <a:xfrm>
            <a:off x="4291377" y="1983323"/>
            <a:ext cx="2266413" cy="369332"/>
          </a:xfrm>
          <a:prstGeom prst="rect">
            <a:avLst/>
          </a:prstGeom>
          <a:noFill/>
        </p:spPr>
        <p:txBody>
          <a:bodyPr wrap="square" rtlCol="0">
            <a:spAutoFit/>
          </a:bodyPr>
          <a:lstStyle/>
          <a:p>
            <a:pPr algn="ctr" defTabSz="915988">
              <a:defRPr/>
            </a:pPr>
            <a:r>
              <a:rPr lang="en-US" b="1" dirty="0" smtClean="0">
                <a:solidFill>
                  <a:srgbClr val="0A597C"/>
                </a:solidFill>
              </a:rPr>
              <a:t>Certificates Issued</a:t>
            </a:r>
            <a:endParaRPr lang="en-GB" b="1" dirty="0">
              <a:solidFill>
                <a:srgbClr val="0A597C"/>
              </a:solidFill>
            </a:endParaRPr>
          </a:p>
        </p:txBody>
      </p:sp>
      <p:sp>
        <p:nvSpPr>
          <p:cNvPr id="16" name="Freeform 15"/>
          <p:cNvSpPr/>
          <p:nvPr/>
        </p:nvSpPr>
        <p:spPr>
          <a:xfrm>
            <a:off x="1835853" y="3587687"/>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7" name="Freeform 16"/>
          <p:cNvSpPr/>
          <p:nvPr/>
        </p:nvSpPr>
        <p:spPr>
          <a:xfrm>
            <a:off x="4291377" y="3587384"/>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0" name="TextBox 19"/>
          <p:cNvSpPr txBox="1"/>
          <p:nvPr/>
        </p:nvSpPr>
        <p:spPr>
          <a:xfrm>
            <a:off x="1835854" y="4088887"/>
            <a:ext cx="2266412" cy="1200329"/>
          </a:xfrm>
          <a:prstGeom prst="rect">
            <a:avLst/>
          </a:prstGeom>
          <a:noFill/>
        </p:spPr>
        <p:txBody>
          <a:bodyPr wrap="square" rtlCol="0">
            <a:spAutoFit/>
          </a:bodyPr>
          <a:lstStyle/>
          <a:p>
            <a:pPr algn="ctr" defTabSz="915988">
              <a:defRPr/>
            </a:pPr>
            <a:r>
              <a:rPr lang="en-US" b="1" dirty="0" smtClean="0">
                <a:solidFill>
                  <a:srgbClr val="085577"/>
                </a:solidFill>
                <a:cs typeface="(Body)"/>
              </a:rPr>
              <a:t>Website: </a:t>
            </a:r>
            <a:r>
              <a:rPr lang="en-US" b="1" dirty="0">
                <a:solidFill>
                  <a:srgbClr val="085577"/>
                </a:solidFill>
                <a:cs typeface="(Body)"/>
              </a:rPr>
              <a:t>99.99%</a:t>
            </a:r>
            <a:endParaRPr lang="en-US" b="1" dirty="0" smtClean="0">
              <a:solidFill>
                <a:srgbClr val="085577"/>
              </a:solidFill>
              <a:cs typeface="(Body)"/>
            </a:endParaRPr>
          </a:p>
          <a:p>
            <a:pPr algn="ctr" defTabSz="915988">
              <a:defRPr/>
            </a:pPr>
            <a:r>
              <a:rPr lang="en-US" b="1" dirty="0" smtClean="0">
                <a:solidFill>
                  <a:srgbClr val="085577"/>
                </a:solidFill>
                <a:cs typeface="(Body)"/>
              </a:rPr>
              <a:t>Infrastructure 99.99-100%</a:t>
            </a:r>
          </a:p>
          <a:p>
            <a:pPr algn="ctr" defTabSz="915988">
              <a:defRPr/>
            </a:pPr>
            <a:endParaRPr lang="en-GB" b="1" dirty="0">
              <a:solidFill>
                <a:srgbClr val="085577"/>
              </a:solidFill>
              <a:cs typeface="(Body)"/>
            </a:endParaRPr>
          </a:p>
        </p:txBody>
      </p:sp>
      <p:sp>
        <p:nvSpPr>
          <p:cNvPr id="24" name="Down Arrow 23"/>
          <p:cNvSpPr/>
          <p:nvPr/>
        </p:nvSpPr>
        <p:spPr bwMode="auto">
          <a:xfrm>
            <a:off x="2310682" y="3468535"/>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25" name="Down Arrow 24"/>
          <p:cNvSpPr/>
          <p:nvPr/>
        </p:nvSpPr>
        <p:spPr bwMode="auto">
          <a:xfrm>
            <a:off x="4766205" y="3513097"/>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28" name="TextBox 27"/>
          <p:cNvSpPr txBox="1"/>
          <p:nvPr/>
        </p:nvSpPr>
        <p:spPr>
          <a:xfrm>
            <a:off x="2649636" y="4980681"/>
            <a:ext cx="638845" cy="707886"/>
          </a:xfrm>
          <a:prstGeom prst="rect">
            <a:avLst/>
          </a:prstGeom>
          <a:noFill/>
        </p:spPr>
        <p:txBody>
          <a:bodyPr wrap="square" rtlCol="0">
            <a:spAutoFit/>
          </a:bodyPr>
          <a:lstStyle/>
          <a:p>
            <a:r>
              <a:rPr lang="en-GB" sz="4000" dirty="0" smtClean="0">
                <a:solidFill>
                  <a:srgbClr val="0A597C"/>
                </a:solidFill>
                <a:latin typeface="Wingdings" panose="05000000000000000000" pitchFamily="2" charset="2"/>
                <a:sym typeface="Wingdings" panose="05000000000000000000" pitchFamily="2" charset="2"/>
              </a:rPr>
              <a:t></a:t>
            </a:r>
            <a:endParaRPr lang="en-GB" sz="4000" dirty="0">
              <a:solidFill>
                <a:srgbClr val="0A597C"/>
              </a:solidFill>
              <a:latin typeface="Wingdings" panose="05000000000000000000" pitchFamily="2" charset="2"/>
            </a:endParaRPr>
          </a:p>
        </p:txBody>
      </p:sp>
      <p:sp>
        <p:nvSpPr>
          <p:cNvPr id="29" name="TextBox 28"/>
          <p:cNvSpPr txBox="1"/>
          <p:nvPr/>
        </p:nvSpPr>
        <p:spPr>
          <a:xfrm>
            <a:off x="5151267" y="5015695"/>
            <a:ext cx="638845" cy="707886"/>
          </a:xfrm>
          <a:prstGeom prst="rect">
            <a:avLst/>
          </a:prstGeom>
          <a:noFill/>
        </p:spPr>
        <p:txBody>
          <a:bodyPr wrap="square" rtlCol="0">
            <a:spAutoFit/>
          </a:bodyPr>
          <a:lstStyle/>
          <a:p>
            <a:r>
              <a:rPr lang="en-GB" sz="4000" dirty="0" smtClean="0">
                <a:solidFill>
                  <a:srgbClr val="0A597C"/>
                </a:solidFill>
                <a:latin typeface="Wingdings" panose="05000000000000000000" pitchFamily="2" charset="2"/>
                <a:sym typeface="Wingdings" panose="05000000000000000000" pitchFamily="2" charset="2"/>
              </a:rPr>
              <a:t></a:t>
            </a:r>
            <a:endParaRPr lang="en-GB" sz="4000" dirty="0">
              <a:solidFill>
                <a:srgbClr val="0A597C"/>
              </a:solidFill>
              <a:latin typeface="Wingdings" panose="05000000000000000000" pitchFamily="2" charset="2"/>
            </a:endParaRPr>
          </a:p>
        </p:txBody>
      </p:sp>
      <p:sp>
        <p:nvSpPr>
          <p:cNvPr id="38" name="TextBox 37"/>
          <p:cNvSpPr txBox="1"/>
          <p:nvPr/>
        </p:nvSpPr>
        <p:spPr>
          <a:xfrm>
            <a:off x="7825193" y="1667434"/>
            <a:ext cx="3979060" cy="1012072"/>
          </a:xfrm>
          <a:prstGeom prst="rect">
            <a:avLst/>
          </a:prstGeom>
          <a:solidFill>
            <a:schemeClr val="accent1">
              <a:lumMod val="60000"/>
              <a:lumOff val="40000"/>
            </a:schemeClr>
          </a:solidFill>
        </p:spPr>
        <p:txBody>
          <a:bodyPr wrap="square" rtlCol="0">
            <a:spAutoFit/>
          </a:bodyPr>
          <a:lstStyle/>
          <a:p>
            <a:pPr lvl="0" algn="ctr" defTabSz="1244600">
              <a:lnSpc>
                <a:spcPct val="90000"/>
              </a:lnSpc>
              <a:spcBef>
                <a:spcPct val="0"/>
              </a:spcBef>
              <a:spcAft>
                <a:spcPct val="35000"/>
              </a:spcAft>
            </a:pPr>
            <a:r>
              <a:rPr lang="en-US" sz="2200" dirty="0">
                <a:solidFill>
                  <a:srgbClr val="0A607F"/>
                </a:solidFill>
                <a:cs typeface="Gill Sans Light"/>
              </a:rPr>
              <a:t>Help users obtain the right certificates  </a:t>
            </a:r>
            <a:br>
              <a:rPr lang="en-US" sz="2200" dirty="0">
                <a:solidFill>
                  <a:srgbClr val="0A607F"/>
                </a:solidFill>
                <a:cs typeface="Gill Sans Light"/>
              </a:rPr>
            </a:br>
            <a:r>
              <a:rPr lang="en-US" sz="2200" dirty="0">
                <a:solidFill>
                  <a:srgbClr val="0A607F"/>
                </a:solidFill>
                <a:cs typeface="Gill Sans Light"/>
              </a:rPr>
              <a:t>for the right purpose</a:t>
            </a:r>
            <a:endParaRPr lang="en-GB" sz="2200" dirty="0">
              <a:solidFill>
                <a:srgbClr val="0A607F"/>
              </a:solidFill>
              <a:cs typeface="Gill Sans Light"/>
            </a:endParaRPr>
          </a:p>
        </p:txBody>
      </p:sp>
      <p:sp>
        <p:nvSpPr>
          <p:cNvPr id="39" name="TextBox 38"/>
          <p:cNvSpPr txBox="1"/>
          <p:nvPr/>
        </p:nvSpPr>
        <p:spPr>
          <a:xfrm>
            <a:off x="838693" y="1688272"/>
            <a:ext cx="31983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41" name="TextBox 40"/>
          <p:cNvSpPr txBox="1"/>
          <p:nvPr/>
        </p:nvSpPr>
        <p:spPr>
          <a:xfrm>
            <a:off x="7811040" y="4140208"/>
            <a:ext cx="4006529" cy="1006429"/>
          </a:xfrm>
          <a:prstGeom prst="rect">
            <a:avLst/>
          </a:prstGeom>
          <a:solidFill>
            <a:schemeClr val="accent1">
              <a:lumMod val="60000"/>
              <a:lumOff val="40000"/>
            </a:schemeClr>
          </a:solidFill>
        </p:spPr>
        <p:txBody>
          <a:bodyPr wrap="square" rtlCol="0">
            <a:spAutoFit/>
          </a:bodyPr>
          <a:lstStyle/>
          <a:p>
            <a:pPr lvl="0" algn="ctr" defTabSz="1244600">
              <a:lnSpc>
                <a:spcPct val="90000"/>
              </a:lnSpc>
              <a:spcBef>
                <a:spcPct val="0"/>
              </a:spcBef>
              <a:spcAft>
                <a:spcPct val="35000"/>
              </a:spcAft>
            </a:pPr>
            <a:r>
              <a:rPr lang="en-US" sz="2200" dirty="0">
                <a:solidFill>
                  <a:srgbClr val="0A607F"/>
                </a:solidFill>
                <a:cs typeface="Gill Sans Light"/>
              </a:rPr>
              <a:t>Solving problems commercial </a:t>
            </a:r>
            <a:r>
              <a:rPr lang="en-US" sz="2200" dirty="0" smtClean="0">
                <a:solidFill>
                  <a:srgbClr val="0A607F"/>
                </a:solidFill>
                <a:cs typeface="Gill Sans Light"/>
              </a:rPr>
              <a:t>operators, such </a:t>
            </a:r>
            <a:r>
              <a:rPr lang="en-US" sz="2200" dirty="0">
                <a:solidFill>
                  <a:srgbClr val="0A607F"/>
                </a:solidFill>
                <a:cs typeface="Gill Sans Light"/>
              </a:rPr>
              <a:t>as TCS, </a:t>
            </a:r>
            <a:r>
              <a:rPr lang="en-US" sz="2200" dirty="0" smtClean="0">
                <a:solidFill>
                  <a:srgbClr val="0A607F"/>
                </a:solidFill>
                <a:cs typeface="Gill Sans Light"/>
              </a:rPr>
              <a:t/>
            </a:r>
            <a:br>
              <a:rPr lang="en-US" sz="2200" dirty="0" smtClean="0">
                <a:solidFill>
                  <a:srgbClr val="0A607F"/>
                </a:solidFill>
                <a:cs typeface="Gill Sans Light"/>
              </a:rPr>
            </a:br>
            <a:r>
              <a:rPr lang="en-US" sz="2200" dirty="0" smtClean="0">
                <a:solidFill>
                  <a:srgbClr val="0A607F"/>
                </a:solidFill>
                <a:cs typeface="Gill Sans Light"/>
              </a:rPr>
              <a:t>won't </a:t>
            </a:r>
            <a:r>
              <a:rPr lang="en-US" sz="2200" dirty="0">
                <a:solidFill>
                  <a:srgbClr val="0A607F"/>
                </a:solidFill>
                <a:cs typeface="Gill Sans Light"/>
              </a:rPr>
              <a:t>solve</a:t>
            </a:r>
          </a:p>
        </p:txBody>
      </p:sp>
      <p:grpSp>
        <p:nvGrpSpPr>
          <p:cNvPr id="30" name="Group 29"/>
          <p:cNvGrpSpPr>
            <a:grpSpLocks noChangeAspect="1"/>
          </p:cNvGrpSpPr>
          <p:nvPr/>
        </p:nvGrpSpPr>
        <p:grpSpPr>
          <a:xfrm>
            <a:off x="6846830" y="1669390"/>
            <a:ext cx="904946" cy="1240013"/>
            <a:chOff x="580381" y="5231167"/>
            <a:chExt cx="766904" cy="1050860"/>
          </a:xfrm>
        </p:grpSpPr>
        <p:sp>
          <p:nvSpPr>
            <p:cNvPr id="31" name="Rectangle 30"/>
            <p:cNvSpPr/>
            <p:nvPr/>
          </p:nvSpPr>
          <p:spPr>
            <a:xfrm>
              <a:off x="580381" y="5231167"/>
              <a:ext cx="766904" cy="84657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630606" y="5266364"/>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sp>
        <p:nvSpPr>
          <p:cNvPr id="34" name="TextBox 33"/>
          <p:cNvSpPr txBox="1"/>
          <p:nvPr/>
        </p:nvSpPr>
        <p:spPr>
          <a:xfrm>
            <a:off x="4215887" y="4095540"/>
            <a:ext cx="2266412" cy="923330"/>
          </a:xfrm>
          <a:prstGeom prst="rect">
            <a:avLst/>
          </a:prstGeom>
          <a:noFill/>
        </p:spPr>
        <p:txBody>
          <a:bodyPr wrap="square" rtlCol="0">
            <a:spAutoFit/>
          </a:bodyPr>
          <a:lstStyle/>
          <a:p>
            <a:pPr algn="ctr" defTabSz="915988">
              <a:defRPr/>
            </a:pPr>
            <a:r>
              <a:rPr lang="en-US" b="1" dirty="0" smtClean="0">
                <a:solidFill>
                  <a:srgbClr val="085577"/>
                </a:solidFill>
                <a:cs typeface="(Body)"/>
              </a:rPr>
              <a:t>22 issued</a:t>
            </a:r>
          </a:p>
          <a:p>
            <a:pPr algn="ctr" defTabSz="915988">
              <a:defRPr/>
            </a:pPr>
            <a:r>
              <a:rPr lang="en-US" b="1" dirty="0" smtClean="0">
                <a:solidFill>
                  <a:srgbClr val="085577"/>
                </a:solidFill>
                <a:cs typeface="(Body)"/>
              </a:rPr>
              <a:t>206 active </a:t>
            </a:r>
          </a:p>
          <a:p>
            <a:pPr algn="ctr" defTabSz="915988">
              <a:defRPr/>
            </a:pPr>
            <a:endParaRPr lang="en-GB" b="1" dirty="0">
              <a:solidFill>
                <a:srgbClr val="085577"/>
              </a:solidFill>
              <a:cs typeface="(Body)"/>
            </a:endParaRPr>
          </a:p>
        </p:txBody>
      </p:sp>
      <p:grpSp>
        <p:nvGrpSpPr>
          <p:cNvPr id="44" name="Group 43"/>
          <p:cNvGrpSpPr>
            <a:grpSpLocks noChangeAspect="1"/>
          </p:cNvGrpSpPr>
          <p:nvPr/>
        </p:nvGrpSpPr>
        <p:grpSpPr>
          <a:xfrm>
            <a:off x="6811861" y="4132965"/>
            <a:ext cx="904946" cy="1240013"/>
            <a:chOff x="580381" y="5231167"/>
            <a:chExt cx="766904" cy="1050859"/>
          </a:xfrm>
        </p:grpSpPr>
        <p:sp>
          <p:nvSpPr>
            <p:cNvPr id="45" name="Rectangle 44"/>
            <p:cNvSpPr/>
            <p:nvPr/>
          </p:nvSpPr>
          <p:spPr>
            <a:xfrm>
              <a:off x="580381" y="5231167"/>
              <a:ext cx="766904" cy="85904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TextBox 45"/>
            <p:cNvSpPr txBox="1"/>
            <p:nvPr/>
          </p:nvSpPr>
          <p:spPr>
            <a:xfrm>
              <a:off x="630606" y="5266363"/>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sp>
        <p:nvSpPr>
          <p:cNvPr id="35" name="TextBox 34"/>
          <p:cNvSpPr txBox="1"/>
          <p:nvPr/>
        </p:nvSpPr>
        <p:spPr>
          <a:xfrm>
            <a:off x="7530455" y="3060399"/>
            <a:ext cx="4189916" cy="707886"/>
          </a:xfrm>
          <a:prstGeom prst="rect">
            <a:avLst/>
          </a:prstGeom>
          <a:noFill/>
        </p:spPr>
        <p:txBody>
          <a:bodyPr wrap="square" rtlCol="0">
            <a:spAutoFit/>
          </a:bodyPr>
          <a:lstStyle/>
          <a:p>
            <a:pPr lvl="0" algn="ctr" defTabSz="1244600">
              <a:lnSpc>
                <a:spcPts val="2400"/>
              </a:lnSpc>
              <a:spcBef>
                <a:spcPts val="2400"/>
              </a:spcBef>
              <a:spcAft>
                <a:spcPct val="35000"/>
              </a:spcAft>
            </a:pPr>
            <a:r>
              <a:rPr lang="en-US" sz="2200" dirty="0" smtClean="0">
                <a:solidFill>
                  <a:srgbClr val="0A607F"/>
                </a:solidFill>
                <a:cs typeface="Gill Sans Light"/>
              </a:rPr>
              <a:t>Competence </a:t>
            </a:r>
            <a:r>
              <a:rPr lang="en-US" sz="2200" dirty="0">
                <a:solidFill>
                  <a:srgbClr val="0A607F"/>
                </a:solidFill>
                <a:cs typeface="Gill Sans Light"/>
              </a:rPr>
              <a:t>centre within </a:t>
            </a:r>
            <a:r>
              <a:rPr lang="en-US" sz="2200" dirty="0" smtClean="0">
                <a:solidFill>
                  <a:srgbClr val="0A607F"/>
                </a:solidFill>
                <a:cs typeface="Gill Sans Light"/>
              </a:rPr>
              <a:t/>
            </a:r>
            <a:br>
              <a:rPr lang="en-US" sz="2200" dirty="0" smtClean="0">
                <a:solidFill>
                  <a:srgbClr val="0A607F"/>
                </a:solidFill>
                <a:cs typeface="Gill Sans Light"/>
              </a:rPr>
            </a:br>
            <a:r>
              <a:rPr lang="en-US" sz="2200" dirty="0" smtClean="0">
                <a:solidFill>
                  <a:srgbClr val="0A607F"/>
                </a:solidFill>
                <a:cs typeface="Gill Sans Light"/>
              </a:rPr>
              <a:t>GÉANT for </a:t>
            </a:r>
            <a:r>
              <a:rPr lang="en-US" sz="2200" dirty="0">
                <a:solidFill>
                  <a:srgbClr val="0A607F"/>
                </a:solidFill>
                <a:cs typeface="Gill Sans Light"/>
              </a:rPr>
              <a:t>PKI </a:t>
            </a:r>
            <a:r>
              <a:rPr lang="en-US" sz="2200" dirty="0" smtClean="0">
                <a:solidFill>
                  <a:srgbClr val="0A607F"/>
                </a:solidFill>
                <a:cs typeface="Gill Sans Light"/>
              </a:rPr>
              <a:t>issues</a:t>
            </a:r>
          </a:p>
        </p:txBody>
      </p:sp>
      <p:grpSp>
        <p:nvGrpSpPr>
          <p:cNvPr id="37" name="Group 36"/>
          <p:cNvGrpSpPr>
            <a:grpSpLocks noChangeAspect="1"/>
          </p:cNvGrpSpPr>
          <p:nvPr/>
        </p:nvGrpSpPr>
        <p:grpSpPr>
          <a:xfrm>
            <a:off x="6832678" y="2871027"/>
            <a:ext cx="904946" cy="1225189"/>
            <a:chOff x="580381" y="5114580"/>
            <a:chExt cx="766904" cy="1038296"/>
          </a:xfrm>
        </p:grpSpPr>
        <p:sp>
          <p:nvSpPr>
            <p:cNvPr id="42" name="Rectangle 41"/>
            <p:cNvSpPr/>
            <p:nvPr/>
          </p:nvSpPr>
          <p:spPr>
            <a:xfrm>
              <a:off x="580381" y="5114580"/>
              <a:ext cx="766904" cy="86073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TextBox 42"/>
            <p:cNvSpPr txBox="1"/>
            <p:nvPr/>
          </p:nvSpPr>
          <p:spPr>
            <a:xfrm>
              <a:off x="609081" y="5137213"/>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spTree>
    <p:extLst>
      <p:ext uri="{BB962C8B-B14F-4D97-AF65-F5344CB8AC3E}">
        <p14:creationId xmlns:p14="http://schemas.microsoft.com/office/powerpoint/2010/main" val="21614285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DB5B91-B4E4-4EE4-BE5C-3E09032CE5EC}" type="slidenum">
              <a:rPr lang="en-GB" smtClean="0"/>
              <a:t>7</a:t>
            </a:fld>
            <a:endParaRPr lang="en-GB" dirty="0"/>
          </a:p>
        </p:txBody>
      </p:sp>
      <p:sp>
        <p:nvSpPr>
          <p:cNvPr id="2" name="Content Placeholder 1"/>
          <p:cNvSpPr>
            <a:spLocks noGrp="1"/>
          </p:cNvSpPr>
          <p:nvPr>
            <p:ph idx="1"/>
          </p:nvPr>
        </p:nvSpPr>
        <p:spPr>
          <a:xfrm>
            <a:off x="439738" y="1493931"/>
            <a:ext cx="6993995" cy="4351338"/>
          </a:xfrm>
        </p:spPr>
        <p:txBody>
          <a:bodyPr/>
          <a:lstStyle/>
          <a:p>
            <a:r>
              <a:rPr lang="en-GB" dirty="0"/>
              <a:t>Service improvement by </a:t>
            </a:r>
            <a:r>
              <a:rPr lang="en-GB" dirty="0" smtClean="0"/>
              <a:t>eduPKI:</a:t>
            </a:r>
            <a:endParaRPr lang="en-GB" dirty="0"/>
          </a:p>
          <a:p>
            <a:pPr lvl="1"/>
            <a:r>
              <a:rPr lang="en-GB" i="1" dirty="0"/>
              <a:t>eduPKI Trust Profile for </a:t>
            </a:r>
            <a:r>
              <a:rPr lang="en-GB" dirty="0"/>
              <a:t>Generic Server- and Client-Machine-Certificates (June 2014)</a:t>
            </a:r>
          </a:p>
          <a:p>
            <a:pPr lvl="1"/>
            <a:r>
              <a:rPr lang="en-GB" dirty="0"/>
              <a:t>All end-entity certificates issued with the signature algorithm </a:t>
            </a:r>
            <a:r>
              <a:rPr lang="en-GB" dirty="0" smtClean="0"/>
              <a:t>sha256WithRSAEncryption</a:t>
            </a:r>
          </a:p>
          <a:p>
            <a:pPr lvl="1"/>
            <a:endParaRPr lang="en-GB" dirty="0" smtClean="0"/>
          </a:p>
          <a:p>
            <a:r>
              <a:rPr lang="en-GB" dirty="0"/>
              <a:t>Innovation supported by </a:t>
            </a:r>
            <a:r>
              <a:rPr lang="en-GB" dirty="0" smtClean="0"/>
              <a:t>eduPKI:</a:t>
            </a:r>
            <a:endParaRPr lang="en-GB" dirty="0"/>
          </a:p>
          <a:p>
            <a:pPr lvl="1"/>
            <a:r>
              <a:rPr lang="en-GB" dirty="0"/>
              <a:t>Certificate Transparency Log</a:t>
            </a:r>
          </a:p>
          <a:p>
            <a:pPr lvl="1"/>
            <a:r>
              <a:rPr lang="en-GB" dirty="0"/>
              <a:t>Enables detection of rogue CAs</a:t>
            </a:r>
          </a:p>
          <a:p>
            <a:pPr lvl="1"/>
            <a:r>
              <a:rPr lang="en-GB" dirty="0"/>
              <a:t>Review of JRA3 results and beta</a:t>
            </a:r>
          </a:p>
          <a:p>
            <a:endParaRPr lang="en-GB" dirty="0"/>
          </a:p>
          <a:p>
            <a:endParaRPr lang="en-GB" dirty="0"/>
          </a:p>
        </p:txBody>
      </p:sp>
      <p:sp>
        <p:nvSpPr>
          <p:cNvPr id="3" name="Title 2"/>
          <p:cNvSpPr>
            <a:spLocks noGrp="1"/>
          </p:cNvSpPr>
          <p:nvPr>
            <p:ph type="title"/>
          </p:nvPr>
        </p:nvSpPr>
        <p:spPr/>
        <p:txBody>
          <a:bodyPr/>
          <a:lstStyle/>
          <a:p>
            <a:r>
              <a:rPr lang="en-GB" dirty="0"/>
              <a:t>eduPKI</a:t>
            </a:r>
            <a:br>
              <a:rPr lang="en-GB" dirty="0"/>
            </a:br>
            <a:r>
              <a:rPr lang="en-GB" b="0" i="1" dirty="0">
                <a:solidFill>
                  <a:srgbClr val="FFFFFF"/>
                </a:solidFill>
              </a:rPr>
              <a:t>Task 1</a:t>
            </a:r>
            <a:r>
              <a:rPr lang="en-GB" dirty="0"/>
              <a:t> </a:t>
            </a:r>
            <a:r>
              <a:rPr lang="en-GB" sz="2800" b="0" i="1" dirty="0">
                <a:solidFill>
                  <a:schemeClr val="bg1"/>
                </a:solidFill>
              </a:rPr>
              <a:t>Achievements</a:t>
            </a:r>
            <a:endParaRPr lang="en-GB" dirty="0"/>
          </a:p>
        </p:txBody>
      </p:sp>
      <p:pic>
        <p:nvPicPr>
          <p:cNvPr id="5" name="Picture 4" descr="Sicherheit_Icon_tafel_viru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3898" y="1528184"/>
            <a:ext cx="3677360" cy="4705627"/>
          </a:xfrm>
          <a:prstGeom prst="rect">
            <a:avLst/>
          </a:prstGeom>
        </p:spPr>
      </p:pic>
    </p:spTree>
    <p:extLst>
      <p:ext uri="{BB962C8B-B14F-4D97-AF65-F5344CB8AC3E}">
        <p14:creationId xmlns:p14="http://schemas.microsoft.com/office/powerpoint/2010/main" val="34504401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lide Number Placeholder 32"/>
          <p:cNvSpPr>
            <a:spLocks noGrp="1"/>
          </p:cNvSpPr>
          <p:nvPr>
            <p:ph type="sldNum" sz="quarter" idx="12"/>
          </p:nvPr>
        </p:nvSpPr>
        <p:spPr/>
        <p:txBody>
          <a:bodyPr/>
          <a:lstStyle/>
          <a:p>
            <a:fld id="{99DB5B91-B4E4-4EE4-BE5C-3E09032CE5EC}" type="slidenum">
              <a:rPr lang="en-GB" smtClean="0"/>
              <a:t>8</a:t>
            </a:fld>
            <a:endParaRPr lang="en-GB" dirty="0"/>
          </a:p>
        </p:txBody>
      </p:sp>
      <p:sp>
        <p:nvSpPr>
          <p:cNvPr id="3" name="Title 2"/>
          <p:cNvSpPr>
            <a:spLocks noGrp="1"/>
          </p:cNvSpPr>
          <p:nvPr>
            <p:ph type="title"/>
          </p:nvPr>
        </p:nvSpPr>
        <p:spPr/>
        <p:txBody>
          <a:bodyPr/>
          <a:lstStyle/>
          <a:p>
            <a:r>
              <a:rPr lang="en-GB" dirty="0"/>
              <a:t>e</a:t>
            </a:r>
            <a:r>
              <a:rPr lang="en-GB" dirty="0" smtClean="0"/>
              <a:t>duroam</a:t>
            </a:r>
            <a:br>
              <a:rPr lang="en-GB" dirty="0" smtClean="0"/>
            </a:br>
            <a:r>
              <a:rPr lang="en-GB" b="0" i="1" dirty="0" smtClean="0">
                <a:solidFill>
                  <a:srgbClr val="FFFFFF"/>
                </a:solidFill>
              </a:rPr>
              <a:t>Task 2 </a:t>
            </a:r>
            <a:r>
              <a:rPr lang="en-GB" b="0" i="1" dirty="0" smtClean="0">
                <a:solidFill>
                  <a:schemeClr val="bg1"/>
                </a:solidFill>
              </a:rPr>
              <a:t>Objectives</a:t>
            </a:r>
            <a:endParaRPr lang="en-GB" b="0" i="1" dirty="0">
              <a:solidFill>
                <a:schemeClr val="bg1"/>
              </a:solidFill>
            </a:endParaRPr>
          </a:p>
        </p:txBody>
      </p:sp>
      <p:sp>
        <p:nvSpPr>
          <p:cNvPr id="26" name="Down Arrow 25"/>
          <p:cNvSpPr/>
          <p:nvPr/>
        </p:nvSpPr>
        <p:spPr bwMode="auto">
          <a:xfrm>
            <a:off x="7221729" y="3523602"/>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27" name="Down Arrow 26"/>
          <p:cNvSpPr/>
          <p:nvPr/>
        </p:nvSpPr>
        <p:spPr bwMode="auto">
          <a:xfrm>
            <a:off x="9678502" y="3468535"/>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pic>
        <p:nvPicPr>
          <p:cNvPr id="32" name="Picture Placeholder 7" descr="eduroamtrans.eps"/>
          <p:cNvPicPr>
            <a:picLocks noChangeAspect="1" noChangeArrowheads="1"/>
          </p:cNvPicPr>
          <p:nvPr/>
        </p:nvPicPr>
        <p:blipFill>
          <a:blip r:embed="rId3" cstate="print">
            <a:extLst>
              <a:ext uri="{28A0092B-C50C-407E-A947-70E740481C1C}">
                <a14:useLocalDpi xmlns:a14="http://schemas.microsoft.com/office/drawing/2010/main" val="0"/>
              </a:ext>
            </a:extLst>
          </a:blip>
          <a:srcRect t="-52930" b="-52930"/>
          <a:stretch>
            <a:fillRect/>
          </a:stretch>
        </p:blipFill>
        <p:spPr bwMode="auto">
          <a:xfrm>
            <a:off x="9463303" y="1205330"/>
            <a:ext cx="2234486" cy="1675012"/>
          </a:xfrm>
          <a:prstGeom prst="rect">
            <a:avLst/>
          </a:prstGeom>
          <a:noFill/>
          <a:extLst>
            <a:ext uri="{909E8E84-426E-40dd-AFC4-6F175D3DCCD1}">
              <a14:hiddenFill xmlns="" xmlns:a14="http://schemas.microsoft.com/office/drawing/2010/main">
                <a:solidFill>
                  <a:srgbClr val="FFFFFF"/>
                </a:solidFill>
              </a14:hiddenFill>
            </a:ext>
          </a:extLst>
        </p:spPr>
      </p:pic>
      <p:pic>
        <p:nvPicPr>
          <p:cNvPr id="36" name="Picture 35" descr="Technik_Geräte_Icon_laptop_vorn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80972" y="2828555"/>
            <a:ext cx="2526053" cy="2149150"/>
          </a:xfrm>
          <a:prstGeom prst="rect">
            <a:avLst/>
          </a:prstGeom>
        </p:spPr>
      </p:pic>
      <p:sp>
        <p:nvSpPr>
          <p:cNvPr id="37" name="TextBox 36"/>
          <p:cNvSpPr txBox="1"/>
          <p:nvPr/>
        </p:nvSpPr>
        <p:spPr>
          <a:xfrm>
            <a:off x="9176511" y="5140124"/>
            <a:ext cx="2821669" cy="763286"/>
          </a:xfrm>
          <a:prstGeom prst="rect">
            <a:avLst/>
          </a:prstGeom>
          <a:noFill/>
        </p:spPr>
        <p:txBody>
          <a:bodyPr wrap="square" rtlCol="0">
            <a:spAutoFit/>
          </a:bodyPr>
          <a:lstStyle/>
          <a:p>
            <a:pPr lvl="0" algn="ctr" defTabSz="1244600">
              <a:lnSpc>
                <a:spcPct val="90000"/>
              </a:lnSpc>
              <a:spcBef>
                <a:spcPct val="0"/>
              </a:spcBef>
              <a:spcAft>
                <a:spcPct val="35000"/>
              </a:spcAft>
            </a:pPr>
            <a:r>
              <a:rPr lang="en-US" sz="2400" b="1" dirty="0" smtClean="0">
                <a:solidFill>
                  <a:srgbClr val="0A607F"/>
                </a:solidFill>
                <a:cs typeface="Gill Sans Light"/>
              </a:rPr>
              <a:t>Open your laptop and be online</a:t>
            </a:r>
            <a:endParaRPr lang="en-US" sz="2400" b="1" dirty="0">
              <a:solidFill>
                <a:srgbClr val="0A607F"/>
              </a:solidFill>
              <a:cs typeface="Gill Sans Light"/>
            </a:endParaRPr>
          </a:p>
        </p:txBody>
      </p:sp>
      <p:sp>
        <p:nvSpPr>
          <p:cNvPr id="43" name="TextBox 42"/>
          <p:cNvSpPr txBox="1"/>
          <p:nvPr/>
        </p:nvSpPr>
        <p:spPr>
          <a:xfrm>
            <a:off x="1543792" y="2046428"/>
            <a:ext cx="7179278" cy="830997"/>
          </a:xfrm>
          <a:prstGeom prst="rect">
            <a:avLst/>
          </a:prstGeom>
          <a:solidFill>
            <a:schemeClr val="accent1">
              <a:lumMod val="60000"/>
              <a:lumOff val="40000"/>
            </a:schemeClr>
          </a:solidFill>
        </p:spPr>
        <p:txBody>
          <a:bodyPr wrap="square" rtlCol="0">
            <a:spAutoFit/>
          </a:bodyPr>
          <a:lstStyle/>
          <a:p>
            <a:r>
              <a:rPr lang="en-GB" sz="2400" dirty="0">
                <a:solidFill>
                  <a:srgbClr val="004359"/>
                </a:solidFill>
              </a:rPr>
              <a:t>To </a:t>
            </a:r>
            <a:r>
              <a:rPr lang="en-GB" sz="2400" dirty="0" smtClean="0">
                <a:solidFill>
                  <a:srgbClr val="004359"/>
                </a:solidFill>
              </a:rPr>
              <a:t>maintain </a:t>
            </a:r>
            <a:r>
              <a:rPr lang="en-GB" sz="2400" dirty="0">
                <a:solidFill>
                  <a:srgbClr val="004359"/>
                </a:solidFill>
              </a:rPr>
              <a:t>and operate the eduroam </a:t>
            </a:r>
            <a:r>
              <a:rPr lang="en-GB" sz="2400" dirty="0" smtClean="0">
                <a:solidFill>
                  <a:srgbClr val="004359"/>
                </a:solidFill>
              </a:rPr>
              <a:t>infrastructure</a:t>
            </a:r>
          </a:p>
          <a:p>
            <a:endParaRPr lang="en-GB" sz="2400" dirty="0">
              <a:solidFill>
                <a:srgbClr val="004359"/>
              </a:solidFill>
            </a:endParaRPr>
          </a:p>
        </p:txBody>
      </p:sp>
      <p:sp>
        <p:nvSpPr>
          <p:cNvPr id="44" name="TextBox 43"/>
          <p:cNvSpPr txBox="1"/>
          <p:nvPr/>
        </p:nvSpPr>
        <p:spPr>
          <a:xfrm>
            <a:off x="1543792" y="3117400"/>
            <a:ext cx="7179278" cy="830997"/>
          </a:xfrm>
          <a:prstGeom prst="rect">
            <a:avLst/>
          </a:prstGeom>
          <a:solidFill>
            <a:schemeClr val="accent1">
              <a:lumMod val="60000"/>
              <a:lumOff val="40000"/>
            </a:schemeClr>
          </a:solidFill>
        </p:spPr>
        <p:txBody>
          <a:bodyPr wrap="square" rtlCol="0">
            <a:spAutoFit/>
          </a:bodyPr>
          <a:lstStyle/>
          <a:p>
            <a:pPr>
              <a:defRPr/>
            </a:pPr>
            <a:r>
              <a:rPr lang="en-GB" sz="2400" dirty="0">
                <a:solidFill>
                  <a:srgbClr val="004359"/>
                </a:solidFill>
              </a:rPr>
              <a:t>To </a:t>
            </a:r>
            <a:r>
              <a:rPr lang="en-GB" sz="2400" dirty="0" smtClean="0">
                <a:solidFill>
                  <a:srgbClr val="004359"/>
                </a:solidFill>
              </a:rPr>
              <a:t>deploy</a:t>
            </a:r>
            <a:r>
              <a:rPr lang="en-GB" sz="2400" dirty="0">
                <a:solidFill>
                  <a:srgbClr val="004359"/>
                </a:solidFill>
              </a:rPr>
              <a:t>, maintain and improve tools that will </a:t>
            </a:r>
            <a:br>
              <a:rPr lang="en-GB" sz="2400" dirty="0">
                <a:solidFill>
                  <a:srgbClr val="004359"/>
                </a:solidFill>
              </a:rPr>
            </a:br>
            <a:r>
              <a:rPr lang="en-GB" sz="2400" dirty="0">
                <a:solidFill>
                  <a:srgbClr val="004359"/>
                </a:solidFill>
              </a:rPr>
              <a:t>increase the quality of the service</a:t>
            </a:r>
          </a:p>
        </p:txBody>
      </p:sp>
      <p:sp>
        <p:nvSpPr>
          <p:cNvPr id="45" name="TextBox 44"/>
          <p:cNvSpPr txBox="1"/>
          <p:nvPr/>
        </p:nvSpPr>
        <p:spPr>
          <a:xfrm>
            <a:off x="1543792" y="4173947"/>
            <a:ext cx="7179278" cy="830997"/>
          </a:xfrm>
          <a:prstGeom prst="rect">
            <a:avLst/>
          </a:prstGeom>
          <a:solidFill>
            <a:schemeClr val="accent1">
              <a:lumMod val="60000"/>
              <a:lumOff val="40000"/>
            </a:schemeClr>
          </a:solidFill>
        </p:spPr>
        <p:txBody>
          <a:bodyPr wrap="square" rtlCol="0">
            <a:spAutoFit/>
          </a:bodyPr>
          <a:lstStyle/>
          <a:p>
            <a:pPr>
              <a:defRPr/>
            </a:pPr>
            <a:r>
              <a:rPr lang="en-GB" sz="2400" dirty="0">
                <a:solidFill>
                  <a:srgbClr val="004359"/>
                </a:solidFill>
              </a:rPr>
              <a:t>To </a:t>
            </a:r>
            <a:r>
              <a:rPr lang="en-GB" sz="2400" dirty="0" smtClean="0">
                <a:solidFill>
                  <a:srgbClr val="004359"/>
                </a:solidFill>
              </a:rPr>
              <a:t>increase </a:t>
            </a:r>
            <a:r>
              <a:rPr lang="en-GB" sz="2400" dirty="0">
                <a:solidFill>
                  <a:srgbClr val="004359"/>
                </a:solidFill>
              </a:rPr>
              <a:t>uptake of eduroam </a:t>
            </a:r>
            <a:endParaRPr lang="en-GB" sz="2400" dirty="0" smtClean="0">
              <a:solidFill>
                <a:srgbClr val="004359"/>
              </a:solidFill>
            </a:endParaRPr>
          </a:p>
          <a:p>
            <a:pPr>
              <a:defRPr/>
            </a:pPr>
            <a:endParaRPr lang="en-GB" sz="2400" dirty="0">
              <a:solidFill>
                <a:srgbClr val="004359"/>
              </a:solidFill>
            </a:endParaRPr>
          </a:p>
        </p:txBody>
      </p:sp>
      <p:grpSp>
        <p:nvGrpSpPr>
          <p:cNvPr id="47" name="Group 46"/>
          <p:cNvGrpSpPr>
            <a:grpSpLocks noChangeAspect="1"/>
          </p:cNvGrpSpPr>
          <p:nvPr/>
        </p:nvGrpSpPr>
        <p:grpSpPr>
          <a:xfrm>
            <a:off x="538734" y="1999519"/>
            <a:ext cx="904946" cy="1198482"/>
            <a:chOff x="580381" y="5193311"/>
            <a:chExt cx="766904" cy="1015663"/>
          </a:xfrm>
        </p:grpSpPr>
        <p:sp>
          <p:nvSpPr>
            <p:cNvPr id="48" name="Rectangle 47"/>
            <p:cNvSpPr/>
            <p:nvPr/>
          </p:nvSpPr>
          <p:spPr>
            <a:xfrm>
              <a:off x="580381" y="5231167"/>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9" name="TextBox 48"/>
            <p:cNvSpPr txBox="1"/>
            <p:nvPr/>
          </p:nvSpPr>
          <p:spPr>
            <a:xfrm>
              <a:off x="610573" y="5193311"/>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grpSp>
        <p:nvGrpSpPr>
          <p:cNvPr id="50" name="Group 49"/>
          <p:cNvGrpSpPr>
            <a:grpSpLocks noChangeAspect="1"/>
          </p:cNvGrpSpPr>
          <p:nvPr/>
        </p:nvGrpSpPr>
        <p:grpSpPr>
          <a:xfrm>
            <a:off x="541665" y="3046619"/>
            <a:ext cx="904946" cy="1198482"/>
            <a:chOff x="600509" y="5163119"/>
            <a:chExt cx="766904" cy="1015663"/>
          </a:xfrm>
        </p:grpSpPr>
        <p:sp>
          <p:nvSpPr>
            <p:cNvPr id="51" name="Rectangle 50"/>
            <p:cNvSpPr/>
            <p:nvPr/>
          </p:nvSpPr>
          <p:spPr>
            <a:xfrm>
              <a:off x="600509" y="5231167"/>
              <a:ext cx="766904" cy="6932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2" name="TextBox 51"/>
            <p:cNvSpPr txBox="1"/>
            <p:nvPr/>
          </p:nvSpPr>
          <p:spPr>
            <a:xfrm>
              <a:off x="660893" y="5163119"/>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grpSp>
        <p:nvGrpSpPr>
          <p:cNvPr id="53" name="Group 52"/>
          <p:cNvGrpSpPr>
            <a:grpSpLocks noChangeAspect="1"/>
          </p:cNvGrpSpPr>
          <p:nvPr/>
        </p:nvGrpSpPr>
        <p:grpSpPr>
          <a:xfrm>
            <a:off x="555992" y="4099545"/>
            <a:ext cx="904945" cy="1198482"/>
            <a:chOff x="640763" y="5173183"/>
            <a:chExt cx="766904" cy="1015663"/>
          </a:xfrm>
        </p:grpSpPr>
        <p:sp>
          <p:nvSpPr>
            <p:cNvPr id="54" name="Rectangle 53"/>
            <p:cNvSpPr/>
            <p:nvPr/>
          </p:nvSpPr>
          <p:spPr>
            <a:xfrm>
              <a:off x="640763" y="5231167"/>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5" name="TextBox 54"/>
            <p:cNvSpPr txBox="1"/>
            <p:nvPr/>
          </p:nvSpPr>
          <p:spPr>
            <a:xfrm>
              <a:off x="650828" y="5173183"/>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spTree>
    <p:extLst>
      <p:ext uri="{BB962C8B-B14F-4D97-AF65-F5344CB8AC3E}">
        <p14:creationId xmlns:p14="http://schemas.microsoft.com/office/powerpoint/2010/main" val="41677029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2248" y="1503150"/>
            <a:ext cx="10515600" cy="4719849"/>
          </a:xfrm>
          <a:noFill/>
        </p:spPr>
        <p:txBody>
          <a:bodyPr>
            <a:normAutofit lnSpcReduction="10000"/>
          </a:bodyPr>
          <a:lstStyle/>
          <a:p>
            <a:r>
              <a:rPr lang="en-GB" dirty="0" smtClean="0"/>
              <a:t>Heartbleed SSL Bug April 2014</a:t>
            </a:r>
          </a:p>
          <a:p>
            <a:pPr lvl="1"/>
            <a:r>
              <a:rPr lang="en-GB" dirty="0" smtClean="0"/>
              <a:t>Review of potential vulnerable points</a:t>
            </a:r>
          </a:p>
          <a:p>
            <a:pPr lvl="1"/>
            <a:r>
              <a:rPr lang="en-GB" dirty="0" smtClean="0"/>
              <a:t>Creation of a custom eduroam heartbleed check </a:t>
            </a:r>
          </a:p>
          <a:p>
            <a:pPr lvl="2"/>
            <a:r>
              <a:rPr lang="en-GB" dirty="0" smtClean="0"/>
              <a:t>Official check was not adequate</a:t>
            </a:r>
          </a:p>
          <a:p>
            <a:pPr lvl="1"/>
            <a:r>
              <a:rPr lang="en-GB" dirty="0" smtClean="0"/>
              <a:t>Coordination of vulnerability testing with NROs</a:t>
            </a:r>
          </a:p>
          <a:p>
            <a:pPr lvl="1"/>
            <a:r>
              <a:rPr lang="en-GB" dirty="0" smtClean="0"/>
              <a:t>Coordination of response</a:t>
            </a:r>
          </a:p>
          <a:p>
            <a:pPr lvl="1"/>
            <a:r>
              <a:rPr lang="en-GB" dirty="0" smtClean="0"/>
              <a:t>Delay to service report deliverable</a:t>
            </a:r>
          </a:p>
          <a:p>
            <a:endParaRPr lang="en-GB" dirty="0" smtClean="0"/>
          </a:p>
          <a:p>
            <a:r>
              <a:rPr lang="en-GB" dirty="0" smtClean="0"/>
              <a:t>Change in licensing and legal contact from SecureW2</a:t>
            </a:r>
          </a:p>
          <a:p>
            <a:pPr marL="685800" lvl="2">
              <a:spcBef>
                <a:spcPts val="1000"/>
              </a:spcBef>
            </a:pPr>
            <a:r>
              <a:rPr lang="en-GB" dirty="0" smtClean="0"/>
              <a:t>Helper component for Windows </a:t>
            </a:r>
            <a:r>
              <a:rPr lang="en-GB" dirty="0"/>
              <a:t>XP, </a:t>
            </a:r>
            <a:r>
              <a:rPr lang="en-GB" dirty="0" smtClean="0"/>
              <a:t>Vista </a:t>
            </a:r>
            <a:r>
              <a:rPr lang="en-GB" dirty="0"/>
              <a:t>and Windows 7 </a:t>
            </a:r>
            <a:endParaRPr lang="en-GB" dirty="0" smtClean="0"/>
          </a:p>
          <a:p>
            <a:pPr lvl="1"/>
            <a:r>
              <a:rPr lang="en-GB" dirty="0" smtClean="0"/>
              <a:t>Temporarily removed from CAT</a:t>
            </a:r>
          </a:p>
          <a:p>
            <a:pPr lvl="1"/>
            <a:r>
              <a:rPr lang="en-GB" dirty="0" smtClean="0"/>
              <a:t>Re-implementation of CAT  </a:t>
            </a:r>
            <a:r>
              <a:rPr lang="en-GB" dirty="0"/>
              <a:t>helper component </a:t>
            </a:r>
            <a:endParaRPr lang="en-GB" dirty="0" smtClean="0"/>
          </a:p>
          <a:p>
            <a:pPr lvl="1"/>
            <a:endParaRPr lang="en-GB" dirty="0"/>
          </a:p>
        </p:txBody>
      </p:sp>
      <p:sp>
        <p:nvSpPr>
          <p:cNvPr id="4" name="Title 3"/>
          <p:cNvSpPr>
            <a:spLocks noGrp="1"/>
          </p:cNvSpPr>
          <p:nvPr>
            <p:ph type="title"/>
          </p:nvPr>
        </p:nvSpPr>
        <p:spPr/>
        <p:txBody>
          <a:bodyPr/>
          <a:lstStyle/>
          <a:p>
            <a:r>
              <a:rPr lang="en-GB" dirty="0" smtClean="0"/>
              <a:t>eduroam</a:t>
            </a:r>
            <a:br>
              <a:rPr lang="en-GB" dirty="0" smtClean="0"/>
            </a:br>
            <a:r>
              <a:rPr lang="en-GB" b="0" i="1" dirty="0" smtClean="0">
                <a:solidFill>
                  <a:srgbClr val="FFFFFF"/>
                </a:solidFill>
              </a:rPr>
              <a:t>Task 2 Challenges</a:t>
            </a:r>
            <a:endParaRPr lang="en-GB" b="0" i="1" dirty="0">
              <a:solidFill>
                <a:srgbClr val="FFFFFF"/>
              </a:solidFill>
            </a:endParaRPr>
          </a:p>
        </p:txBody>
      </p:sp>
      <p:sp>
        <p:nvSpPr>
          <p:cNvPr id="2" name="Slide Number Placeholder 1"/>
          <p:cNvSpPr>
            <a:spLocks noGrp="1"/>
          </p:cNvSpPr>
          <p:nvPr>
            <p:ph type="sldNum" sz="quarter" idx="12"/>
          </p:nvPr>
        </p:nvSpPr>
        <p:spPr/>
        <p:txBody>
          <a:bodyPr/>
          <a:lstStyle/>
          <a:p>
            <a:fld id="{99DB5B91-B4E4-4EE4-BE5C-3E09032CE5EC}" type="slidenum">
              <a:rPr lang="en-GB" smtClean="0"/>
              <a:t>9</a:t>
            </a:fld>
            <a:endParaRPr lang="en-GB" dirty="0"/>
          </a:p>
        </p:txBody>
      </p:sp>
      <p:pic>
        <p:nvPicPr>
          <p:cNvPr id="7" name="Picture 6" descr="heartblee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7580" y="1528185"/>
            <a:ext cx="4031659" cy="4882918"/>
          </a:xfrm>
          <a:prstGeom prst="rect">
            <a:avLst/>
          </a:prstGeom>
        </p:spPr>
      </p:pic>
    </p:spTree>
    <p:extLst>
      <p:ext uri="{BB962C8B-B14F-4D97-AF65-F5344CB8AC3E}">
        <p14:creationId xmlns:p14="http://schemas.microsoft.com/office/powerpoint/2010/main" val="3602272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N3plus_EC_review_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3plus_EC_review_template [Read-Only]" id="{539AC2C2-C1AF-4702-BFB4-E7F5ECFD982B}" vid="{51FA36C3-888C-486B-9A42-05F2CEB82D13}"/>
    </a:ext>
  </a:extLst>
</a:theme>
</file>

<file path=ppt/theme/theme2.xml><?xml version="1.0" encoding="utf-8"?>
<a:theme xmlns:a="http://schemas.openxmlformats.org/drawingml/2006/main" name="Agend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3plus_EC_review_template [Read-Only]" id="{539AC2C2-C1AF-4702-BFB4-E7F5ECFD982B}" vid="{AF6FA1CC-9D71-4880-B13F-748695493A28}"/>
    </a:ext>
  </a:extLst>
</a:theme>
</file>

<file path=ppt/theme/theme3.xml><?xml version="1.0" encoding="utf-8"?>
<a:theme xmlns:a="http://schemas.openxmlformats.org/drawingml/2006/main" name="1_Agend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3plus_EC_review_template [Read-Only]" id="{539AC2C2-C1AF-4702-BFB4-E7F5ECFD982B}" vid="{AF6FA1CC-9D71-4880-B13F-748695493A28}"/>
    </a:ext>
  </a:extLst>
</a:theme>
</file>

<file path=ppt/theme/theme4.xml><?xml version="1.0" encoding="utf-8"?>
<a:theme xmlns:a="http://schemas.openxmlformats.org/drawingml/2006/main" name="Full page phot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3plus_EC_review_template [Read-Only]" id="{539AC2C2-C1AF-4702-BFB4-E7F5ECFD982B}" vid="{D8D33FF1-CF6C-4355-8A7F-4023AD673879}"/>
    </a:ext>
  </a:extLst>
</a:theme>
</file>

<file path=ppt/theme/theme5.xml><?xml version="1.0" encoding="utf-8"?>
<a:theme xmlns:a="http://schemas.openxmlformats.org/drawingml/2006/main" name="Alt full page phot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3plus_EC_review_template [Read-Only]" id="{539AC2C2-C1AF-4702-BFB4-E7F5ECFD982B}" vid="{4A33CFAF-3E28-4F72-92D2-7956B4F704C4}"/>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16E7F142ACF064982D41D6B8F7E66A5" ma:contentTypeVersion="51" ma:contentTypeDescription="Create a new document." ma:contentTypeScope="" ma:versionID="2a74fde446706310a13c1eb856fd7b8e">
  <xsd:schema xmlns:xsd="http://www.w3.org/2001/XMLSchema" xmlns:xs="http://www.w3.org/2001/XMLSchema" xmlns:p="http://schemas.microsoft.com/office/2006/metadata/properties" xmlns:ns2="cce05e40-4bba-48f3-9290-882e2b438b17" xmlns:ns3="9a53fb6e-e8e4-411c-ab4d-578ea1c6d324" targetNamespace="http://schemas.microsoft.com/office/2006/metadata/properties" ma:root="true" ma:fieldsID="6cad83d53c244566bf7f5dc85f82aef6" ns2:_="" ns3:_="">
    <xsd:import namespace="cce05e40-4bba-48f3-9290-882e2b438b17"/>
    <xsd:import namespace="9a53fb6e-e8e4-411c-ab4d-578ea1c6d324"/>
    <xsd:element name="properties">
      <xsd:complexType>
        <xsd:sequence>
          <xsd:element name="documentManagement">
            <xsd:complexType>
              <xsd:all>
                <xsd:element ref="ns2:_dlc_DocId" minOccurs="0"/>
                <xsd:element ref="ns2:_dlc_DocIdUrl" minOccurs="0"/>
                <xsd:element ref="ns2:_dlc_DocIdPersistId" minOccurs="0"/>
                <xsd:element ref="ns3:m9po" minOccurs="0"/>
                <xsd:element ref="ns3:w3f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e05e40-4bba-48f3-9290-882e2b438b1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a53fb6e-e8e4-411c-ab4d-578ea1c6d324" elementFormDefault="qualified">
    <xsd:import namespace="http://schemas.microsoft.com/office/2006/documentManagement/types"/>
    <xsd:import namespace="http://schemas.microsoft.com/office/infopath/2007/PartnerControls"/>
    <xsd:element name="m9po" ma:index="11" nillable="true" ma:displayName="Date and Time" ma:internalName="m9po">
      <xsd:simpleType>
        <xsd:restriction base="dms:DateTime"/>
      </xsd:simpleType>
    </xsd:element>
    <xsd:element name="w3ft" ma:index="12" nillable="true" ma:displayName="Activity" ma:internalName="w3ft">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 xmlns="cce05e40-4bba-48f3-9290-882e2b438b17">GN3PLUS14-2157-130</_dlc_DocId>
    <_dlc_DocIdUrl xmlns="cce05e40-4bba-48f3-9290-882e2b438b17">
      <Url>https://intranet.geant.net/PMTPublic/GN3plusY2ECReview/_layouts/15/DocIdRedir.aspx?ID=GN3PLUS14-2157-130</Url>
      <Description>GN3PLUS14-2157-130</Description>
    </_dlc_DocIdUrl>
    <m9po xmlns="9a53fb6e-e8e4-411c-ab4d-578ea1c6d324" xsi:nil="true"/>
    <w3ft xmlns="9a53fb6e-e8e4-411c-ab4d-578ea1c6d324" xsi:nil="true"/>
  </documentManagement>
</p:properties>
</file>

<file path=customXml/itemProps1.xml><?xml version="1.0" encoding="utf-8"?>
<ds:datastoreItem xmlns:ds="http://schemas.openxmlformats.org/officeDocument/2006/customXml" ds:itemID="{55FE6970-DA6D-40AA-AF04-6857735881FE}"/>
</file>

<file path=customXml/itemProps2.xml><?xml version="1.0" encoding="utf-8"?>
<ds:datastoreItem xmlns:ds="http://schemas.openxmlformats.org/officeDocument/2006/customXml" ds:itemID="{1EC5967C-163C-4D8B-B8AC-B08D7E9E150E}"/>
</file>

<file path=customXml/itemProps3.xml><?xml version="1.0" encoding="utf-8"?>
<ds:datastoreItem xmlns:ds="http://schemas.openxmlformats.org/officeDocument/2006/customXml" ds:itemID="{8E988A6A-E666-48C6-B95C-8B3CD1C0F67E}"/>
</file>

<file path=customXml/itemProps4.xml><?xml version="1.0" encoding="utf-8"?>
<ds:datastoreItem xmlns:ds="http://schemas.openxmlformats.org/officeDocument/2006/customXml" ds:itemID="{EC488878-6162-4D95-B4E5-2B6E3E799B31}"/>
</file>

<file path=docProps/app.xml><?xml version="1.0" encoding="utf-8"?>
<Properties xmlns="http://schemas.openxmlformats.org/officeDocument/2006/extended-properties" xmlns:vt="http://schemas.openxmlformats.org/officeDocument/2006/docPropsVTypes">
  <Template>GN3plus_EC_review_template.potx</Template>
  <TotalTime>4397</TotalTime>
  <Words>2947</Words>
  <Application>Microsoft Office PowerPoint</Application>
  <PresentationFormat>Widescreen</PresentationFormat>
  <Paragraphs>609</Paragraphs>
  <Slides>42</Slides>
  <Notes>35</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42</vt:i4>
      </vt:variant>
    </vt:vector>
  </HeadingPairs>
  <TitlesOfParts>
    <vt:vector size="58" baseType="lpstr">
      <vt:lpstr>MS PGothic</vt:lpstr>
      <vt:lpstr>(Body)</vt:lpstr>
      <vt:lpstr>Arial</vt:lpstr>
      <vt:lpstr>Arial (body)</vt:lpstr>
      <vt:lpstr>Calibri</vt:lpstr>
      <vt:lpstr>Gill Sans</vt:lpstr>
      <vt:lpstr>Gill Sans Light</vt:lpstr>
      <vt:lpstr>Tahoma</vt:lpstr>
      <vt:lpstr>Times</vt:lpstr>
      <vt:lpstr>Verdana</vt:lpstr>
      <vt:lpstr>Wingdings</vt:lpstr>
      <vt:lpstr>GN3plus_EC_review_template</vt:lpstr>
      <vt:lpstr>Agenda</vt:lpstr>
      <vt:lpstr>1_Agenda</vt:lpstr>
      <vt:lpstr>Full page photo</vt:lpstr>
      <vt:lpstr>Alt full page photo</vt:lpstr>
      <vt:lpstr>PowerPoint Presentation</vt:lpstr>
      <vt:lpstr>PowerPoint Presentation</vt:lpstr>
      <vt:lpstr>Organisation Meet the team</vt:lpstr>
      <vt:lpstr>Organisation Meet the partners</vt:lpstr>
      <vt:lpstr>Resources (1 April 2014 to 30 April 2015) Manpower and partners</vt:lpstr>
      <vt:lpstr>eduPKI Task 1 Objectives &amp; KPIs</vt:lpstr>
      <vt:lpstr>eduPKI Task 1 Achievements</vt:lpstr>
      <vt:lpstr>eduroam Task 2 Objectives</vt:lpstr>
      <vt:lpstr>eduroam Task 2 Challenges</vt:lpstr>
      <vt:lpstr>eduroam Task 2 Achievements – KPIs </vt:lpstr>
      <vt:lpstr>eduroam  Task 2 Achievements</vt:lpstr>
      <vt:lpstr>eduroam  Task 2 Achievements</vt:lpstr>
      <vt:lpstr>eduroam From Open Call to production – Android Demo for CAT </vt:lpstr>
      <vt:lpstr>eduGAIN Task 3 Objectives</vt:lpstr>
      <vt:lpstr>eduGAIN Task 3: KPIs</vt:lpstr>
      <vt:lpstr>eduGAIN members: GÉANT </vt:lpstr>
      <vt:lpstr>eduGAIN members: Rest of world</vt:lpstr>
      <vt:lpstr>eduGAIN Task 3 Challenges </vt:lpstr>
      <vt:lpstr>eduGAIN Task 3 Achievements – eduGAIN core Service</vt:lpstr>
      <vt:lpstr>eduGAIN Task 3 Achievements – Moonshot</vt:lpstr>
      <vt:lpstr>eduGAIN Task 3 Achievements – STORK2.0 Interoperability</vt:lpstr>
      <vt:lpstr>Federation as a Service Task 4 Objectives</vt:lpstr>
      <vt:lpstr>Federation as a Service Task 4 Federation as a Service for NRENs Achievements</vt:lpstr>
      <vt:lpstr>Federation as a Service Task 4 Federation as a Service for NRENs Achievements</vt:lpstr>
      <vt:lpstr>Federation as a Service Task 4 Federation as a Service for Virtual Organisations</vt:lpstr>
      <vt:lpstr>Enabling Users Task 5 Objectives</vt:lpstr>
      <vt:lpstr>Enabling Users Task 5 Challenges</vt:lpstr>
      <vt:lpstr>Enabling Users Task 5 Achievements – user-driven service development</vt:lpstr>
      <vt:lpstr>Enabling Users pilots and use cases CERN</vt:lpstr>
      <vt:lpstr>Enabling Users pilots and use cases  DARIAH</vt:lpstr>
      <vt:lpstr>Enabling Users pilots and use cases  Elixir</vt:lpstr>
      <vt:lpstr>Enabling Users pilots and use cases  ESA</vt:lpstr>
      <vt:lpstr>Enabling Users pilots and use cases  Umbrella</vt:lpstr>
      <vt:lpstr>PowerPoint Presentation</vt:lpstr>
      <vt:lpstr>Enabling Users Task 5 Achievements – GÉANT Services</vt:lpstr>
      <vt:lpstr>eduCONF Task 6 Objectives</vt:lpstr>
      <vt:lpstr>eduCONF Task 6 Challenges</vt:lpstr>
      <vt:lpstr>PowerPoint Presentation</vt:lpstr>
      <vt:lpstr>eduCONF Task 6 Achievements</vt:lpstr>
      <vt:lpstr>Conclusions  Activity Summary</vt:lpstr>
      <vt:lpstr>Conclusions  Looking Ahead</vt:lpstr>
      <vt:lpstr>PowerPoint Presentation</vt:lpstr>
    </vt:vector>
  </TitlesOfParts>
  <Company>DANTE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Bridget Hannigan</dc:creator>
  <cp:lastModifiedBy>Bridget Hannigan</cp:lastModifiedBy>
  <cp:revision>485</cp:revision>
  <dcterms:created xsi:type="dcterms:W3CDTF">2015-02-18T12:10:10Z</dcterms:created>
  <dcterms:modified xsi:type="dcterms:W3CDTF">2015-06-23T20:22:14Z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0x010100B16E7F142ACF064982D41D6B8F7E66A5</vt:lpwstr>
  </property>
  <property fmtid="{D5CDD505-2E9C-101B-9397-08002B2CF9AE}" pid="3" name="_dlc_DocIdItemGuid">
    <vt:lpwstr>f15f97b2-b568-4a10-bce7-e69488160599</vt:lpwstr>
  </property>
</Properties>
</file>