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0"/>
  </p:notesMasterIdLst>
  <p:sldIdLst>
    <p:sldId id="256" r:id="rId6"/>
    <p:sldId id="259" r:id="rId7"/>
    <p:sldId id="266" r:id="rId8"/>
    <p:sldId id="268" r:id="rId9"/>
    <p:sldId id="269" r:id="rId10"/>
    <p:sldId id="270" r:id="rId11"/>
    <p:sldId id="271" r:id="rId12"/>
    <p:sldId id="260" r:id="rId13"/>
    <p:sldId id="261" r:id="rId14"/>
    <p:sldId id="264" r:id="rId15"/>
    <p:sldId id="267" r:id="rId16"/>
    <p:sldId id="265" r:id="rId17"/>
    <p:sldId id="272" r:id="rId18"/>
    <p:sldId id="25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8191"/>
    <a:srgbClr val="E59E1F"/>
    <a:srgbClr val="D8B3C3"/>
    <a:srgbClr val="C49FAF"/>
    <a:srgbClr val="E9F948"/>
    <a:srgbClr val="CBDB2A"/>
    <a:srgbClr val="62BBE3"/>
    <a:srgbClr val="449DC5"/>
    <a:srgbClr val="126B93"/>
    <a:srgbClr val="116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1" d="100"/>
          <a:sy n="61" d="100"/>
        </p:scale>
        <p:origin x="-90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E76A22-3852-47A5-8548-71132BC0C8E9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FD751679-CCC9-424A-A025-F88624AAAAE6}">
      <dgm:prSet phldrT="[Text]" custT="1"/>
      <dgm:spPr>
        <a:solidFill>
          <a:srgbClr val="126B93"/>
        </a:solidFill>
      </dgm:spPr>
      <dgm:t>
        <a:bodyPr/>
        <a:lstStyle/>
        <a:p>
          <a:r>
            <a:rPr lang="en-US" sz="3200" dirty="0" smtClean="0"/>
            <a:t>NREN</a:t>
          </a:r>
          <a:endParaRPr lang="en-GB" sz="3200" dirty="0"/>
        </a:p>
      </dgm:t>
    </dgm:pt>
    <dgm:pt modelId="{8474ABB5-E8CF-4563-8DE1-40BD86541AB7}" type="parTrans" cxnId="{FA9EB75B-78A1-4EA3-A71A-0FE5E77F43DD}">
      <dgm:prSet/>
      <dgm:spPr/>
      <dgm:t>
        <a:bodyPr/>
        <a:lstStyle/>
        <a:p>
          <a:endParaRPr lang="en-GB"/>
        </a:p>
      </dgm:t>
    </dgm:pt>
    <dgm:pt modelId="{DA0C88E2-ACE4-44C2-A3C0-7C84BA8CFADB}" type="sibTrans" cxnId="{FA9EB75B-78A1-4EA3-A71A-0FE5E77F43DD}">
      <dgm:prSet/>
      <dgm:spPr/>
      <dgm:t>
        <a:bodyPr/>
        <a:lstStyle/>
        <a:p>
          <a:endParaRPr lang="en-GB"/>
        </a:p>
      </dgm:t>
    </dgm:pt>
    <dgm:pt modelId="{BC467823-7E02-4176-BCF8-06A2C8568DCE}">
      <dgm:prSet phldrT="[Text]" custT="1"/>
      <dgm:spPr>
        <a:solidFill>
          <a:srgbClr val="CBDB2A"/>
        </a:solidFill>
      </dgm:spPr>
      <dgm:t>
        <a:bodyPr/>
        <a:lstStyle/>
        <a:p>
          <a:r>
            <a:rPr lang="en-US" sz="3000" smtClean="0"/>
            <a:t>Institution</a:t>
          </a:r>
          <a:r>
            <a:rPr lang="sr-Latn-RS" sz="3000" smtClean="0"/>
            <a:t>     </a:t>
          </a:r>
          <a:r>
            <a:rPr lang="en-US" sz="3000" smtClean="0"/>
            <a:t> </a:t>
          </a:r>
          <a:r>
            <a:rPr lang="en-US" sz="1600" dirty="0" smtClean="0"/>
            <a:t>Authentication Infrastructure</a:t>
          </a:r>
          <a:endParaRPr lang="en-GB" sz="1600" dirty="0"/>
        </a:p>
      </dgm:t>
    </dgm:pt>
    <dgm:pt modelId="{C1BC275D-6928-4AEF-855B-DF20919EE420}" type="parTrans" cxnId="{E04EC26B-32ED-4CAC-AB8C-2CF5453F1443}">
      <dgm:prSet/>
      <dgm:spPr/>
      <dgm:t>
        <a:bodyPr/>
        <a:lstStyle/>
        <a:p>
          <a:endParaRPr lang="en-GB"/>
        </a:p>
      </dgm:t>
    </dgm:pt>
    <dgm:pt modelId="{C3F943A2-1A27-453C-B2D3-B4550F45F0E4}" type="sibTrans" cxnId="{E04EC26B-32ED-4CAC-AB8C-2CF5453F1443}">
      <dgm:prSet/>
      <dgm:spPr/>
      <dgm:t>
        <a:bodyPr/>
        <a:lstStyle/>
        <a:p>
          <a:endParaRPr lang="en-GB"/>
        </a:p>
      </dgm:t>
    </dgm:pt>
    <dgm:pt modelId="{206B8A5B-F0EC-456E-A45F-C94D3C94FE84}">
      <dgm:prSet phldrT="[Text]" custT="1"/>
      <dgm:spPr>
        <a:solidFill>
          <a:srgbClr val="A68191"/>
        </a:solidFill>
      </dgm:spPr>
      <dgm:t>
        <a:bodyPr/>
        <a:lstStyle/>
        <a:p>
          <a:r>
            <a:rPr lang="en-US" sz="3200" smtClean="0"/>
            <a:t>Institution </a:t>
          </a:r>
          <a:r>
            <a:rPr lang="sr-Latn-RS" sz="3200" smtClean="0"/>
            <a:t>      </a:t>
          </a:r>
          <a:r>
            <a:rPr lang="en-US" sz="3200" smtClean="0"/>
            <a:t>   </a:t>
          </a:r>
          <a:r>
            <a:rPr lang="en-US" sz="1600" dirty="0" smtClean="0"/>
            <a:t>Identity Management</a:t>
          </a:r>
          <a:endParaRPr lang="en-GB" sz="1600" dirty="0"/>
        </a:p>
      </dgm:t>
    </dgm:pt>
    <dgm:pt modelId="{43969415-A0F1-4509-AADA-6FA77C946FDE}" type="parTrans" cxnId="{26F53FDF-5104-4E7A-9983-F25F584674DB}">
      <dgm:prSet/>
      <dgm:spPr/>
      <dgm:t>
        <a:bodyPr/>
        <a:lstStyle/>
        <a:p>
          <a:endParaRPr lang="en-GB"/>
        </a:p>
      </dgm:t>
    </dgm:pt>
    <dgm:pt modelId="{2BDC0B21-9A52-441B-ABF3-90E7E6428652}" type="sibTrans" cxnId="{26F53FDF-5104-4E7A-9983-F25F584674DB}">
      <dgm:prSet/>
      <dgm:spPr/>
      <dgm:t>
        <a:bodyPr/>
        <a:lstStyle/>
        <a:p>
          <a:endParaRPr lang="en-GB"/>
        </a:p>
      </dgm:t>
    </dgm:pt>
    <dgm:pt modelId="{073FA5E2-813D-49BB-BED9-446F7BF38393}" type="pres">
      <dgm:prSet presAssocID="{78E76A22-3852-47A5-8548-71132BC0C8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02C7B7-0999-43F8-89EC-56446F9A03F6}" type="pres">
      <dgm:prSet presAssocID="{FD751679-CCC9-424A-A025-F88624AAAAE6}" presName="linNode" presStyleCnt="0"/>
      <dgm:spPr/>
      <dgm:t>
        <a:bodyPr/>
        <a:lstStyle/>
        <a:p>
          <a:endParaRPr lang="en-GB"/>
        </a:p>
      </dgm:t>
    </dgm:pt>
    <dgm:pt modelId="{8460A4D0-9218-41DA-80AA-EAC712744984}" type="pres">
      <dgm:prSet presAssocID="{FD751679-CCC9-424A-A025-F88624AAAAE6}" presName="parentText" presStyleLbl="node1" presStyleIdx="0" presStyleCnt="3" custScaleY="115649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45E195-C0F1-489E-9A64-6EE5AA70038E}" type="pres">
      <dgm:prSet presAssocID="{DA0C88E2-ACE4-44C2-A3C0-7C84BA8CFADB}" presName="sp" presStyleCnt="0"/>
      <dgm:spPr/>
      <dgm:t>
        <a:bodyPr/>
        <a:lstStyle/>
        <a:p>
          <a:endParaRPr lang="en-GB"/>
        </a:p>
      </dgm:t>
    </dgm:pt>
    <dgm:pt modelId="{E2093A03-EDD3-4EA9-9FD8-38DBAF05F922}" type="pres">
      <dgm:prSet presAssocID="{BC467823-7E02-4176-BCF8-06A2C8568DCE}" presName="linNode" presStyleCnt="0"/>
      <dgm:spPr/>
      <dgm:t>
        <a:bodyPr/>
        <a:lstStyle/>
        <a:p>
          <a:endParaRPr lang="en-GB"/>
        </a:p>
      </dgm:t>
    </dgm:pt>
    <dgm:pt modelId="{D52EA097-1420-4CF0-9719-F7434EF86412}" type="pres">
      <dgm:prSet presAssocID="{BC467823-7E02-4176-BCF8-06A2C8568DCE}" presName="parentText" presStyleLbl="node1" presStyleIdx="1" presStyleCnt="3" custScaleY="8383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303A6B-2874-4435-A8BD-D9183198E077}" type="pres">
      <dgm:prSet presAssocID="{C3F943A2-1A27-453C-B2D3-B4550F45F0E4}" presName="sp" presStyleCnt="0"/>
      <dgm:spPr/>
      <dgm:t>
        <a:bodyPr/>
        <a:lstStyle/>
        <a:p>
          <a:endParaRPr lang="en-GB"/>
        </a:p>
      </dgm:t>
    </dgm:pt>
    <dgm:pt modelId="{C1C5BBCF-2D62-4C5F-9ADA-D41DA59FB872}" type="pres">
      <dgm:prSet presAssocID="{206B8A5B-F0EC-456E-A45F-C94D3C94FE84}" presName="linNode" presStyleCnt="0"/>
      <dgm:spPr/>
      <dgm:t>
        <a:bodyPr/>
        <a:lstStyle/>
        <a:p>
          <a:endParaRPr lang="en-GB"/>
        </a:p>
      </dgm:t>
    </dgm:pt>
    <dgm:pt modelId="{CB68CC28-7E81-4D16-AD53-75BAF1EC1606}" type="pres">
      <dgm:prSet presAssocID="{206B8A5B-F0EC-456E-A45F-C94D3C94FE84}" presName="parentText" presStyleLbl="node1" presStyleIdx="2" presStyleCnt="3" custScaleY="8434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04EC26B-32ED-4CAC-AB8C-2CF5453F1443}" srcId="{78E76A22-3852-47A5-8548-71132BC0C8E9}" destId="{BC467823-7E02-4176-BCF8-06A2C8568DCE}" srcOrd="1" destOrd="0" parTransId="{C1BC275D-6928-4AEF-855B-DF20919EE420}" sibTransId="{C3F943A2-1A27-453C-B2D3-B4550F45F0E4}"/>
    <dgm:cxn modelId="{FACB20E2-085E-4DA9-BF65-43801A2F3D72}" type="presOf" srcId="{78E76A22-3852-47A5-8548-71132BC0C8E9}" destId="{073FA5E2-813D-49BB-BED9-446F7BF38393}" srcOrd="0" destOrd="0" presId="urn:microsoft.com/office/officeart/2005/8/layout/vList5"/>
    <dgm:cxn modelId="{9F86F044-F79D-4947-A83D-92F2806FE6F9}" type="presOf" srcId="{BC467823-7E02-4176-BCF8-06A2C8568DCE}" destId="{D52EA097-1420-4CF0-9719-F7434EF86412}" srcOrd="0" destOrd="0" presId="urn:microsoft.com/office/officeart/2005/8/layout/vList5"/>
    <dgm:cxn modelId="{9D7DB8A1-24AE-4B75-880B-139FC1342181}" type="presOf" srcId="{206B8A5B-F0EC-456E-A45F-C94D3C94FE84}" destId="{CB68CC28-7E81-4D16-AD53-75BAF1EC1606}" srcOrd="0" destOrd="0" presId="urn:microsoft.com/office/officeart/2005/8/layout/vList5"/>
    <dgm:cxn modelId="{FA9EB75B-78A1-4EA3-A71A-0FE5E77F43DD}" srcId="{78E76A22-3852-47A5-8548-71132BC0C8E9}" destId="{FD751679-CCC9-424A-A025-F88624AAAAE6}" srcOrd="0" destOrd="0" parTransId="{8474ABB5-E8CF-4563-8DE1-40BD86541AB7}" sibTransId="{DA0C88E2-ACE4-44C2-A3C0-7C84BA8CFADB}"/>
    <dgm:cxn modelId="{3F7AE1CB-B98B-412F-A1AE-7AF8F7A1ABDE}" type="presOf" srcId="{FD751679-CCC9-424A-A025-F88624AAAAE6}" destId="{8460A4D0-9218-41DA-80AA-EAC712744984}" srcOrd="0" destOrd="0" presId="urn:microsoft.com/office/officeart/2005/8/layout/vList5"/>
    <dgm:cxn modelId="{26F53FDF-5104-4E7A-9983-F25F584674DB}" srcId="{78E76A22-3852-47A5-8548-71132BC0C8E9}" destId="{206B8A5B-F0EC-456E-A45F-C94D3C94FE84}" srcOrd="2" destOrd="0" parTransId="{43969415-A0F1-4509-AADA-6FA77C946FDE}" sibTransId="{2BDC0B21-9A52-441B-ABF3-90E7E6428652}"/>
    <dgm:cxn modelId="{AD7781B4-6DCC-4B84-B88B-27F1B4DB7308}" type="presParOf" srcId="{073FA5E2-813D-49BB-BED9-446F7BF38393}" destId="{5F02C7B7-0999-43F8-89EC-56446F9A03F6}" srcOrd="0" destOrd="0" presId="urn:microsoft.com/office/officeart/2005/8/layout/vList5"/>
    <dgm:cxn modelId="{1415CFBC-49FC-472C-92E0-9C849A7097E4}" type="presParOf" srcId="{5F02C7B7-0999-43F8-89EC-56446F9A03F6}" destId="{8460A4D0-9218-41DA-80AA-EAC712744984}" srcOrd="0" destOrd="0" presId="urn:microsoft.com/office/officeart/2005/8/layout/vList5"/>
    <dgm:cxn modelId="{1CE077AE-8711-4088-94BA-CC1F190F201A}" type="presParOf" srcId="{073FA5E2-813D-49BB-BED9-446F7BF38393}" destId="{F245E195-C0F1-489E-9A64-6EE5AA70038E}" srcOrd="1" destOrd="0" presId="urn:microsoft.com/office/officeart/2005/8/layout/vList5"/>
    <dgm:cxn modelId="{81B78778-965A-4380-B14B-B6166408BF4A}" type="presParOf" srcId="{073FA5E2-813D-49BB-BED9-446F7BF38393}" destId="{E2093A03-EDD3-4EA9-9FD8-38DBAF05F922}" srcOrd="2" destOrd="0" presId="urn:microsoft.com/office/officeart/2005/8/layout/vList5"/>
    <dgm:cxn modelId="{444DBD65-FE5C-4EC1-AE3B-59E1E05D0886}" type="presParOf" srcId="{E2093A03-EDD3-4EA9-9FD8-38DBAF05F922}" destId="{D52EA097-1420-4CF0-9719-F7434EF86412}" srcOrd="0" destOrd="0" presId="urn:microsoft.com/office/officeart/2005/8/layout/vList5"/>
    <dgm:cxn modelId="{176CAE37-B249-4CFF-9EC9-583C4584E1F4}" type="presParOf" srcId="{073FA5E2-813D-49BB-BED9-446F7BF38393}" destId="{0B303A6B-2874-4435-A8BD-D9183198E077}" srcOrd="3" destOrd="0" presId="urn:microsoft.com/office/officeart/2005/8/layout/vList5"/>
    <dgm:cxn modelId="{96748378-EDE5-4C54-991A-40D47CC245C4}" type="presParOf" srcId="{073FA5E2-813D-49BB-BED9-446F7BF38393}" destId="{C1C5BBCF-2D62-4C5F-9ADA-D41DA59FB872}" srcOrd="4" destOrd="0" presId="urn:microsoft.com/office/officeart/2005/8/layout/vList5"/>
    <dgm:cxn modelId="{96C9A37E-A798-4DE2-B52B-EE8BC5868698}" type="presParOf" srcId="{C1C5BBCF-2D62-4C5F-9ADA-D41DA59FB872}" destId="{CB68CC28-7E81-4D16-AD53-75BAF1EC160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0A4D0-9218-41DA-80AA-EAC712744984}">
      <dsp:nvSpPr>
        <dsp:cNvPr id="0" name=""/>
        <dsp:cNvSpPr/>
      </dsp:nvSpPr>
      <dsp:spPr>
        <a:xfrm>
          <a:off x="3200480" y="51"/>
          <a:ext cx="3597024" cy="2097283"/>
        </a:xfrm>
        <a:prstGeom prst="roundRect">
          <a:avLst/>
        </a:prstGeom>
        <a:solidFill>
          <a:srgbClr val="126B9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NREN</a:t>
          </a:r>
          <a:endParaRPr lang="en-GB" sz="3200" kern="1200" dirty="0"/>
        </a:p>
      </dsp:txBody>
      <dsp:txXfrm>
        <a:off x="3302861" y="102432"/>
        <a:ext cx="3392262" cy="1892521"/>
      </dsp:txXfrm>
    </dsp:sp>
    <dsp:sp modelId="{D52EA097-1420-4CF0-9719-F7434EF86412}">
      <dsp:nvSpPr>
        <dsp:cNvPr id="0" name=""/>
        <dsp:cNvSpPr/>
      </dsp:nvSpPr>
      <dsp:spPr>
        <a:xfrm>
          <a:off x="3200480" y="2188009"/>
          <a:ext cx="3600541" cy="1520249"/>
        </a:xfrm>
        <a:prstGeom prst="roundRect">
          <a:avLst/>
        </a:prstGeom>
        <a:solidFill>
          <a:srgbClr val="CBDB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Institution</a:t>
          </a:r>
          <a:r>
            <a:rPr lang="sr-Latn-RS" sz="3000" kern="1200" smtClean="0"/>
            <a:t>     </a:t>
          </a:r>
          <a:r>
            <a:rPr lang="en-US" sz="3000" kern="1200" smtClean="0"/>
            <a:t> </a:t>
          </a:r>
          <a:r>
            <a:rPr lang="en-US" sz="1600" kern="1200" dirty="0" smtClean="0"/>
            <a:t>Authentication Infrastructure</a:t>
          </a:r>
          <a:endParaRPr lang="en-GB" sz="1600" kern="1200" dirty="0"/>
        </a:p>
      </dsp:txBody>
      <dsp:txXfrm>
        <a:off x="3274692" y="2262221"/>
        <a:ext cx="3452117" cy="1371825"/>
      </dsp:txXfrm>
    </dsp:sp>
    <dsp:sp modelId="{CB68CC28-7E81-4D16-AD53-75BAF1EC1606}">
      <dsp:nvSpPr>
        <dsp:cNvPr id="0" name=""/>
        <dsp:cNvSpPr/>
      </dsp:nvSpPr>
      <dsp:spPr>
        <a:xfrm>
          <a:off x="3200480" y="3798933"/>
          <a:ext cx="3600541" cy="1529606"/>
        </a:xfrm>
        <a:prstGeom prst="roundRect">
          <a:avLst/>
        </a:prstGeom>
        <a:solidFill>
          <a:srgbClr val="A681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Institution </a:t>
          </a:r>
          <a:r>
            <a:rPr lang="sr-Latn-RS" sz="3200" kern="1200" smtClean="0"/>
            <a:t>      </a:t>
          </a:r>
          <a:r>
            <a:rPr lang="en-US" sz="3200" kern="1200" smtClean="0"/>
            <a:t>   </a:t>
          </a:r>
          <a:r>
            <a:rPr lang="en-US" sz="1600" kern="1200" dirty="0" smtClean="0"/>
            <a:t>Identity Management</a:t>
          </a:r>
          <a:endParaRPr lang="en-GB" sz="1600" kern="1200" dirty="0"/>
        </a:p>
      </dsp:txBody>
      <dsp:txXfrm>
        <a:off x="3275149" y="3873602"/>
        <a:ext cx="3451203" cy="1380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4FDBE-D67A-45E9-B96E-BFB0D55A0371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BC473-5E03-4942-8552-6844ADC67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5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757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9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GN3plus Symposium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24 – 25 February 2015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Athens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23" name="Content Placeholder 22"/>
          <p:cNvSpPr>
            <a:spLocks noGrp="1"/>
          </p:cNvSpPr>
          <p:nvPr>
            <p:ph sz="quarter" idx="13" hasCustomPrompt="1"/>
          </p:nvPr>
        </p:nvSpPr>
        <p:spPr>
          <a:xfrm>
            <a:off x="1473199" y="2589212"/>
            <a:ext cx="5688251" cy="906547"/>
          </a:xfrm>
        </p:spPr>
        <p:txBody>
          <a:bodyPr/>
          <a:lstStyle>
            <a:lvl1pPr marL="0" indent="0" defTabSz="179388">
              <a:buNone/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  <a:p>
            <a:pPr lvl="0"/>
            <a:r>
              <a:rPr lang="en-US" dirty="0" smtClean="0"/>
              <a:t>	Subtitle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1473199" y="4838824"/>
            <a:ext cx="5584249" cy="9144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Presenter</a:t>
            </a:r>
          </a:p>
        </p:txBody>
      </p:sp>
    </p:spTree>
    <p:extLst>
      <p:ext uri="{BB962C8B-B14F-4D97-AF65-F5344CB8AC3E}">
        <p14:creationId xmlns:p14="http://schemas.microsoft.com/office/powerpoint/2010/main" val="269266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2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C3A0-EE7E-470B-9EC9-FFD9093F2843}" type="datetime1">
              <a:rPr lang="en-GB" smtClean="0"/>
              <a:t>14/07/2015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09F5-CF62-4D56-AA6B-707D89DE6E09}" type="datetime1">
              <a:rPr lang="en-GB" smtClean="0"/>
              <a:t>14/07/2015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58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4B6-912E-4B1B-AF2E-C371A569FBCB}" type="datetime1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1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A1B1-18EA-401D-8918-F8C955BA2D6F}" type="datetime1">
              <a:rPr lang="en-GB" smtClean="0"/>
              <a:t>14/07/2015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5488123" y="2669049"/>
            <a:ext cx="6521002" cy="4188951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799834" y="1908929"/>
            <a:ext cx="6763508" cy="1739309"/>
            <a:chOff x="2115520" y="2583712"/>
            <a:chExt cx="6763508" cy="1739309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sp>
        <p:nvSpPr>
          <p:cNvPr id="14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 smtClean="0">
                <a:solidFill>
                  <a:schemeClr val="bg1"/>
                </a:solidFill>
              </a:rPr>
              <a:t>Hello!</a:t>
            </a:r>
          </a:p>
          <a:p>
            <a:pPr algn="ctr"/>
            <a:r>
              <a:rPr lang="en-GB" sz="2100" b="0" dirty="0" smtClean="0">
                <a:solidFill>
                  <a:schemeClr val="bg1"/>
                </a:solidFill>
              </a:rPr>
              <a:t>You can add your own text here</a:t>
            </a:r>
            <a:endParaRPr lang="en-GB" sz="2100" b="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1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1" y="301660"/>
            <a:ext cx="8047567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575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EB75CC-A8DB-4016-9D1F-40D36A7A91F1}" type="datetime1">
              <a:rPr lang="en-GB" smtClean="0"/>
              <a:pPr/>
              <a:t>14/07/2015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26956BB-44CB-48D9-B368-9C62D89CA2E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27"/>
          <a:stretch/>
        </p:blipFill>
        <p:spPr>
          <a:xfrm>
            <a:off x="-10274" y="0"/>
            <a:ext cx="12210366" cy="13285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9" r:id="rId8"/>
    <p:sldLayoutId id="2147483660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3199" y="2589212"/>
            <a:ext cx="5688251" cy="1121397"/>
          </a:xfrm>
        </p:spPr>
        <p:txBody>
          <a:bodyPr>
            <a:noAutofit/>
          </a:bodyPr>
          <a:lstStyle/>
          <a:p>
            <a:r>
              <a:rPr lang="en-US" sz="3600" smtClean="0"/>
              <a:t>Federation as a Service SA5</a:t>
            </a:r>
            <a:r>
              <a:rPr lang="sr-Cyrl-RS" sz="3600" smtClean="0"/>
              <a:t>/Т4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618973" y="4838825"/>
            <a:ext cx="5298662" cy="1389698"/>
          </a:xfrm>
        </p:spPr>
        <p:txBody>
          <a:bodyPr>
            <a:normAutofit fontScale="92500" lnSpcReduction="10000"/>
          </a:bodyPr>
          <a:lstStyle/>
          <a:p>
            <a:r>
              <a:rPr lang="de-DE"/>
              <a:t>Marina Vermezovi</a:t>
            </a:r>
            <a:r>
              <a:rPr lang="sr-Latn-RS"/>
              <a:t>ć, </a:t>
            </a:r>
            <a:r>
              <a:rPr lang="sr-Latn-RS" smtClean="0"/>
              <a:t>AMRES</a:t>
            </a:r>
            <a:endParaRPr lang="en-GB" smtClean="0"/>
          </a:p>
          <a:p>
            <a:r>
              <a:rPr lang="en-GB" smtClean="0"/>
              <a:t>STF</a:t>
            </a:r>
            <a:r>
              <a:rPr lang="en-GB"/>
              <a:t>, Summer 2015</a:t>
            </a:r>
          </a:p>
          <a:p>
            <a:r>
              <a:rPr lang="en-GB"/>
              <a:t>14-15 July 2015, </a:t>
            </a:r>
            <a:r>
              <a:rPr lang="en-GB" smtClean="0"/>
              <a:t>Ljubljana</a:t>
            </a:r>
            <a:endParaRPr lang="de-DE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748" y="5157425"/>
            <a:ext cx="3061252" cy="107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523" y="6016487"/>
            <a:ext cx="2915478" cy="8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7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1660"/>
            <a:ext cx="9502080" cy="1327140"/>
          </a:xfrm>
        </p:spPr>
        <p:txBody>
          <a:bodyPr/>
          <a:lstStyle/>
          <a:p>
            <a:r>
              <a:rPr lang="en-US" smtClean="0"/>
              <a:t>FaaS in GN3plus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Goal: Lower </a:t>
            </a:r>
            <a:r>
              <a:rPr lang="en-US" smtClean="0"/>
              <a:t>the technol</a:t>
            </a:r>
            <a:r>
              <a:rPr lang="sr-Latn-RS" smtClean="0"/>
              <a:t>o</a:t>
            </a:r>
            <a:r>
              <a:rPr lang="en-US" smtClean="0"/>
              <a:t>gy </a:t>
            </a:r>
            <a:r>
              <a:rPr lang="en-US" dirty="0" smtClean="0"/>
              <a:t>barrier for deployment of Identity federation for NRENs and other groups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Provide the tools to </a:t>
            </a:r>
            <a:r>
              <a:rPr lang="en-US" dirty="0" err="1" smtClean="0"/>
              <a:t>efficently</a:t>
            </a:r>
            <a:r>
              <a:rPr lang="en-US" dirty="0" smtClean="0"/>
              <a:t> manage Identity federation and connect to eduGAIN</a:t>
            </a:r>
          </a:p>
          <a:p>
            <a:endParaRPr lang="en-US" dirty="0" smtClean="0"/>
          </a:p>
          <a:p>
            <a:r>
              <a:rPr lang="en-US" dirty="0" smtClean="0"/>
              <a:t>Each FaaS customer gets its own FaaS instance with </a:t>
            </a:r>
            <a:r>
              <a:rPr lang="en-US" smtClean="0"/>
              <a:t>hosted tools: </a:t>
            </a:r>
            <a:endParaRPr lang="en-US" dirty="0" smtClean="0"/>
          </a:p>
          <a:p>
            <a:pPr lvl="1"/>
            <a:r>
              <a:rPr lang="en-US" dirty="0" smtClean="0"/>
              <a:t>Resource Registry </a:t>
            </a:r>
            <a:r>
              <a:rPr lang="en-US" smtClean="0"/>
              <a:t>– web application </a:t>
            </a:r>
            <a:r>
              <a:rPr lang="sr-Latn-RS" smtClean="0"/>
              <a:t>for </a:t>
            </a:r>
            <a:r>
              <a:rPr lang="en-US" smtClean="0"/>
              <a:t>register</a:t>
            </a:r>
            <a:r>
              <a:rPr lang="sr-Latn-RS" smtClean="0"/>
              <a:t>ing</a:t>
            </a:r>
            <a:r>
              <a:rPr lang="en-US" smtClean="0"/>
              <a:t> </a:t>
            </a:r>
            <a:r>
              <a:rPr lang="en-US" dirty="0" smtClean="0"/>
              <a:t>IdPs and SPs and their metadata</a:t>
            </a:r>
          </a:p>
          <a:p>
            <a:pPr lvl="1"/>
            <a:r>
              <a:rPr lang="en-US" dirty="0" smtClean="0"/>
              <a:t>Metadata Aggregation </a:t>
            </a:r>
          </a:p>
          <a:p>
            <a:pPr lvl="1"/>
            <a:r>
              <a:rPr lang="en-US" dirty="0" smtClean="0"/>
              <a:t>Metadata signing </a:t>
            </a:r>
            <a:r>
              <a:rPr lang="en-US" smtClean="0"/>
              <a:t>using HSM</a:t>
            </a:r>
            <a:r>
              <a:rPr lang="sr-Latn-RS" smtClean="0"/>
              <a:t> (Hardware Security Module)</a:t>
            </a:r>
            <a:endParaRPr lang="en-US" dirty="0" smtClean="0"/>
          </a:p>
          <a:p>
            <a:pPr lvl="1"/>
            <a:r>
              <a:rPr lang="en-US" dirty="0" smtClean="0"/>
              <a:t>Central Backup Discovery service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6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marina\Desktop\FaaS archite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22" y="1"/>
            <a:ext cx="10965070" cy="711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3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FaaS timeline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Latn-RS" sz="2000"/>
          </a:p>
          <a:p>
            <a:r>
              <a:rPr lang="en-US" smtClean="0"/>
              <a:t>FaaS entered Pilot in May 2014 </a:t>
            </a:r>
          </a:p>
          <a:p>
            <a:pPr marL="0" indent="0">
              <a:buNone/>
            </a:pPr>
            <a:endParaRPr lang="en-US" smtClean="0"/>
          </a:p>
          <a:p>
            <a:r>
              <a:rPr lang="sr-Latn-RS" smtClean="0"/>
              <a:t>We had FaaS training </a:t>
            </a:r>
            <a:r>
              <a:rPr lang="en-US" smtClean="0"/>
              <a:t>in October 2014</a:t>
            </a:r>
            <a:r>
              <a:rPr lang="sr-Latn-RS" smtClean="0"/>
              <a:t> and in April 2015, in total  </a:t>
            </a:r>
            <a:r>
              <a:rPr lang="en-US" smtClean="0"/>
              <a:t>12 </a:t>
            </a:r>
            <a:r>
              <a:rPr lang="sr-Latn-RS" smtClean="0"/>
              <a:t>NRENs participated</a:t>
            </a:r>
          </a:p>
          <a:p>
            <a:endParaRPr lang="sr-Latn-RS"/>
          </a:p>
          <a:p>
            <a:r>
              <a:rPr lang="sr-Latn-RS" smtClean="0"/>
              <a:t>Currently we have 4 NRENs who are using the service</a:t>
            </a:r>
          </a:p>
          <a:p>
            <a:endParaRPr lang="sr-Latn-RS"/>
          </a:p>
          <a:p>
            <a:r>
              <a:rPr lang="sr-Latn-RS" smtClean="0"/>
              <a:t>Planning for transitioning the service to the production in 6M of GN4</a:t>
            </a:r>
          </a:p>
        </p:txBody>
      </p:sp>
    </p:spTree>
    <p:extLst>
      <p:ext uri="{BB962C8B-B14F-4D97-AF65-F5344CB8AC3E}">
        <p14:creationId xmlns:p14="http://schemas.microsoft.com/office/powerpoint/2010/main" val="38162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FaaS current work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mtClean="0"/>
              <a:t>Deep in preparations to go „production“</a:t>
            </a:r>
            <a:endParaRPr lang="en-US" smtClean="0"/>
          </a:p>
          <a:p>
            <a:pPr marL="0" indent="0">
              <a:buNone/>
            </a:pPr>
            <a:endParaRPr lang="sr-Latn-RS" smtClean="0"/>
          </a:p>
          <a:p>
            <a:r>
              <a:rPr lang="sr-Latn-RS" smtClean="0"/>
              <a:t>Production team is in SA4 and FaaS will undergo</a:t>
            </a:r>
            <a:r>
              <a:rPr lang="en-US" smtClean="0"/>
              <a:t>:</a:t>
            </a:r>
          </a:p>
          <a:p>
            <a:pPr lvl="1"/>
            <a:r>
              <a:rPr lang="en-US" smtClean="0"/>
              <a:t>Testing and validation of the service</a:t>
            </a:r>
          </a:p>
          <a:p>
            <a:pPr lvl="1"/>
            <a:r>
              <a:rPr lang="en-US" smtClean="0"/>
              <a:t>Transition to production to meet all the </a:t>
            </a:r>
            <a:r>
              <a:rPr lang="sr-Latn-RS" smtClean="0"/>
              <a:t>„</a:t>
            </a:r>
            <a:r>
              <a:rPr lang="en-US" smtClean="0"/>
              <a:t>production</a:t>
            </a:r>
            <a:r>
              <a:rPr lang="sr-Latn-RS" smtClean="0"/>
              <a:t>“</a:t>
            </a:r>
            <a:r>
              <a:rPr lang="en-US" smtClean="0"/>
              <a:t> standards</a:t>
            </a:r>
          </a:p>
          <a:p>
            <a:pPr lvl="1"/>
            <a:r>
              <a:rPr lang="en-US" smtClean="0"/>
              <a:t>Enter the Continual service improvement</a:t>
            </a:r>
            <a:endParaRPr lang="en-GB"/>
          </a:p>
          <a:p>
            <a:pPr marL="457200" lvl="1" indent="0">
              <a:buNone/>
            </a:pPr>
            <a:endParaRPr lang="en-US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899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31" y="2601532"/>
            <a:ext cx="2454376" cy="198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as a </a:t>
            </a:r>
            <a:r>
              <a:rPr lang="en-US" smtClean="0"/>
              <a:t>Service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080" y="1412776"/>
            <a:ext cx="11521280" cy="2736304"/>
          </a:xfrm>
        </p:spPr>
        <p:txBody>
          <a:bodyPr>
            <a:normAutofit/>
          </a:bodyPr>
          <a:lstStyle/>
          <a:p>
            <a:r>
              <a:rPr lang="en-US" smtClean="0"/>
              <a:t>Lower </a:t>
            </a:r>
            <a:r>
              <a:rPr lang="en-US"/>
              <a:t>the technology barrier for NRENs and other interested groups in order to build their Identity federation and use eduGAIN. </a:t>
            </a:r>
            <a:endParaRPr lang="en-US" dirty="0" smtClean="0"/>
          </a:p>
          <a:p>
            <a:r>
              <a:rPr lang="en-US" dirty="0" smtClean="0"/>
              <a:t>Number facts, when we </a:t>
            </a:r>
            <a:r>
              <a:rPr lang="en-US" smtClean="0"/>
              <a:t>started:</a:t>
            </a:r>
            <a:endParaRPr lang="sr-Latn-RS" smtClean="0"/>
          </a:p>
          <a:p>
            <a:pPr lvl="1"/>
            <a:r>
              <a:rPr lang="sr-Latn-RS" smtClean="0"/>
              <a:t>43 partners in GN3plus</a:t>
            </a:r>
            <a:endParaRPr lang="en-US" dirty="0" smtClean="0"/>
          </a:p>
          <a:p>
            <a:pPr lvl="1"/>
            <a:r>
              <a:rPr lang="sr-Latn-RS"/>
              <a:t>almost all GN3plus partners in </a:t>
            </a:r>
            <a:r>
              <a:rPr lang="sr-Latn-RS" smtClean="0"/>
              <a:t>eduroam, </a:t>
            </a:r>
            <a:r>
              <a:rPr lang="en-US" smtClean="0"/>
              <a:t>18 federations in eduGAIN </a:t>
            </a:r>
            <a:r>
              <a:rPr lang="sr-Latn-RS" smtClean="0"/>
              <a:t> </a:t>
            </a:r>
            <a:endParaRPr lang="sr-Latn-RS" dirty="0" smtClean="0"/>
          </a:p>
          <a:p>
            <a:pPr marL="0" indent="0" algn="ctr">
              <a:buNone/>
            </a:pPr>
            <a:r>
              <a:rPr lang="en-US" b="1" smtClean="0">
                <a:solidFill>
                  <a:srgbClr val="FF6699"/>
                </a:solidFill>
              </a:rPr>
              <a:t>21 GN3</a:t>
            </a:r>
            <a:r>
              <a:rPr lang="sr-Latn-RS" b="1" smtClean="0">
                <a:solidFill>
                  <a:srgbClr val="FF6699"/>
                </a:solidFill>
              </a:rPr>
              <a:t>plus</a:t>
            </a:r>
            <a:r>
              <a:rPr lang="en-US" b="1" smtClean="0">
                <a:solidFill>
                  <a:srgbClr val="FF6699"/>
                </a:solidFill>
              </a:rPr>
              <a:t> partners d</a:t>
            </a:r>
            <a:r>
              <a:rPr lang="sr-Latn-RS" b="1" smtClean="0">
                <a:solidFill>
                  <a:srgbClr val="FF6699"/>
                </a:solidFill>
              </a:rPr>
              <a:t>id</a:t>
            </a:r>
            <a:r>
              <a:rPr lang="en-US" b="1" smtClean="0">
                <a:solidFill>
                  <a:srgbClr val="FF6699"/>
                </a:solidFill>
              </a:rPr>
              <a:t>n’t </a:t>
            </a:r>
            <a:r>
              <a:rPr lang="en-US" b="1" dirty="0" smtClean="0">
                <a:solidFill>
                  <a:srgbClr val="FF6699"/>
                </a:solidFill>
              </a:rPr>
              <a:t>have WebSSO Identity federation</a:t>
            </a:r>
          </a:p>
          <a:p>
            <a:endParaRPr lang="en-US" dirty="0" smtClean="0">
              <a:solidFill>
                <a:srgbClr val="FF6699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32" y="4090737"/>
            <a:ext cx="5290072" cy="20186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65" y="4018728"/>
            <a:ext cx="5098681" cy="20186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941" y="5952335"/>
            <a:ext cx="1885458" cy="5845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151" y="6081520"/>
            <a:ext cx="2080505" cy="447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68908"/>
            <a:ext cx="391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s</a:t>
            </a:r>
            <a:r>
              <a:rPr lang="en-US" sz="1400" smtClean="0">
                <a:latin typeface="+mn-lt"/>
              </a:rPr>
              <a:t>ource: www.edugain.org</a:t>
            </a:r>
            <a:endParaRPr lang="en-GB" sz="140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3667" y="6254034"/>
            <a:ext cx="391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s</a:t>
            </a:r>
            <a:r>
              <a:rPr lang="en-US" sz="1400" smtClean="0">
                <a:latin typeface="+mn-lt"/>
              </a:rPr>
              <a:t>ource: www.eduroam.org</a:t>
            </a:r>
            <a:endParaRPr lang="en-GB" sz="1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968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</a:t>
            </a:r>
            <a:r>
              <a:rPr lang="sr-Latn-RS" smtClean="0"/>
              <a:t>n Identity </a:t>
            </a:r>
            <a:r>
              <a:rPr lang="en-US" smtClean="0"/>
              <a:t>federation</a:t>
            </a:r>
            <a:r>
              <a:rPr lang="sr-Latn-RS" smtClean="0"/>
              <a:t>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mtClean="0"/>
              <a:t>Stone age: Applications maintain users credentials and information locally</a:t>
            </a:r>
          </a:p>
          <a:p>
            <a:r>
              <a:rPr lang="sr-Latn-RS" smtClean="0"/>
              <a:t>Modern age: user c</a:t>
            </a:r>
            <a:r>
              <a:rPr lang="en-GB" smtClean="0"/>
              <a:t>redentials and information is </a:t>
            </a:r>
            <a:r>
              <a:rPr lang="sr-Latn-RS" smtClean="0"/>
              <a:t>stored centrally (IdP)</a:t>
            </a:r>
            <a:r>
              <a:rPr lang="en-GB" smtClean="0"/>
              <a:t> and</a:t>
            </a:r>
            <a:r>
              <a:rPr lang="sr-Latn-RS" smtClean="0"/>
              <a:t> </a:t>
            </a:r>
            <a:r>
              <a:rPr lang="en-GB" smtClean="0"/>
              <a:t>application</a:t>
            </a:r>
            <a:r>
              <a:rPr lang="sr-Latn-RS" smtClean="0"/>
              <a:t> (SP)</a:t>
            </a:r>
            <a:r>
              <a:rPr lang="en-GB" smtClean="0"/>
              <a:t> maintains only app-specific user data</a:t>
            </a:r>
            <a:endParaRPr lang="sr-Latn-RS" smtClean="0"/>
          </a:p>
          <a:p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94428" y="3647701"/>
            <a:ext cx="6825571" cy="2032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Identity federation is group of organizations running IdPs and SPs that agree on a common set of rules and standards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092" y="4026590"/>
            <a:ext cx="45243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493565" y="3660953"/>
            <a:ext cx="5327374" cy="3210298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0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Login flow in Identity federations</a:t>
            </a:r>
            <a:endParaRPr lang="en-GB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830" y="1876684"/>
            <a:ext cx="7646563" cy="451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17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Full mesh federation architecture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427" y="1353555"/>
            <a:ext cx="8522393" cy="550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2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Interfedetation - eduGAIN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5"/>
            <a:ext cx="10515600" cy="5336848"/>
          </a:xfrm>
        </p:spPr>
        <p:txBody>
          <a:bodyPr/>
          <a:lstStyle/>
          <a:p>
            <a:r>
              <a:rPr lang="en-GB"/>
              <a:t>eduGAIN is a service that interconnects the participating </a:t>
            </a:r>
            <a:r>
              <a:rPr lang="en-GB" smtClean="0"/>
              <a:t>identity</a:t>
            </a:r>
            <a:r>
              <a:rPr lang="en-GB"/>
              <a:t> federations. </a:t>
            </a:r>
            <a:endParaRPr lang="en-GB" smtClean="0"/>
          </a:p>
          <a:p>
            <a:r>
              <a:rPr lang="en-GB" smtClean="0"/>
              <a:t>They </a:t>
            </a:r>
            <a:r>
              <a:rPr lang="en-GB"/>
              <a:t>agree on a set of common standards and policies which ensure interoperability.</a:t>
            </a:r>
          </a:p>
        </p:txBody>
      </p:sp>
      <p:pic>
        <p:nvPicPr>
          <p:cNvPr id="5122" name="Picture 2" descr="EduGA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619" y="3103541"/>
            <a:ext cx="7753081" cy="366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7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Identity federation operator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 federation operator is an organisation that operates an </a:t>
            </a:r>
            <a:r>
              <a:rPr lang="en-GB" smtClean="0"/>
              <a:t>identity </a:t>
            </a:r>
            <a:r>
              <a:rPr lang="en-GB"/>
              <a:t>federation. </a:t>
            </a:r>
            <a:endParaRPr lang="sr-Latn-RS" smtClean="0"/>
          </a:p>
          <a:p>
            <a:r>
              <a:rPr lang="sr-Latn-RS" smtClean="0"/>
              <a:t>Technicaly, o</a:t>
            </a:r>
            <a:r>
              <a:rPr lang="en-GB" smtClean="0"/>
              <a:t>peration  includes</a:t>
            </a:r>
            <a:r>
              <a:rPr lang="sr-Latn-RS" smtClean="0"/>
              <a:t> enabling trust relations between IdPs and SPs within federation and interfederation wise.</a:t>
            </a:r>
          </a:p>
          <a:p>
            <a:r>
              <a:rPr lang="sr-Latn-RS" smtClean="0"/>
              <a:t>Federation operator registers local federation entites metadata and republishes eduGAIN metadata, so that t</a:t>
            </a:r>
            <a:r>
              <a:rPr lang="en-US"/>
              <a:t>y</a:t>
            </a:r>
            <a:r>
              <a:rPr lang="sr-Latn-RS" smtClean="0"/>
              <a:t>p</a:t>
            </a:r>
            <a:r>
              <a:rPr lang="en-US"/>
              <a:t>i</a:t>
            </a:r>
            <a:r>
              <a:rPr lang="sr-Latn-RS" smtClean="0"/>
              <a:t>cally there are:</a:t>
            </a:r>
          </a:p>
          <a:p>
            <a:pPr lvl="1"/>
            <a:r>
              <a:rPr lang="sr-Latn-RS" smtClean="0"/>
              <a:t>Downstream federation metadata </a:t>
            </a:r>
          </a:p>
          <a:p>
            <a:pPr lvl="1"/>
            <a:r>
              <a:rPr lang="sr-Latn-RS" smtClean="0"/>
              <a:t>Upstream fedederation metadata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9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FaaS </a:t>
            </a:r>
            <a:r>
              <a:rPr lang="sr-Latn-RS" smtClean="0"/>
              <a:t>offer - </a:t>
            </a:r>
            <a:r>
              <a:rPr lang="en-US" smtClean="0"/>
              <a:t>Market </a:t>
            </a:r>
            <a:r>
              <a:rPr lang="en-US" dirty="0" smtClean="0"/>
              <a:t>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First</a:t>
            </a:r>
            <a:r>
              <a:rPr lang="en-US" dirty="0" smtClean="0"/>
              <a:t>, we needed to understand what are the issues hindering development of </a:t>
            </a:r>
            <a:r>
              <a:rPr lang="en-US" smtClean="0"/>
              <a:t>Identity federations in NRENs</a:t>
            </a:r>
            <a:endParaRPr lang="en-US" dirty="0" smtClean="0"/>
          </a:p>
          <a:p>
            <a:endParaRPr lang="en-US" smtClean="0"/>
          </a:p>
          <a:p>
            <a:r>
              <a:rPr lang="en-US" smtClean="0"/>
              <a:t>April </a:t>
            </a:r>
            <a:r>
              <a:rPr lang="sr-Latn-RS" smtClean="0"/>
              <a:t>- </a:t>
            </a:r>
            <a:r>
              <a:rPr lang="en-US" smtClean="0"/>
              <a:t>September </a:t>
            </a:r>
            <a:r>
              <a:rPr lang="en-US" dirty="0"/>
              <a:t>2013 FaaS was </a:t>
            </a:r>
            <a:r>
              <a:rPr lang="en-US" dirty="0" smtClean="0"/>
              <a:t>conducting Market Analysis talking </a:t>
            </a:r>
            <a:r>
              <a:rPr lang="en-US" smtClean="0"/>
              <a:t>to NRENs </a:t>
            </a:r>
            <a:endParaRPr lang="en-US" dirty="0" smtClean="0"/>
          </a:p>
          <a:p>
            <a:endParaRPr lang="en-US" smtClean="0"/>
          </a:p>
          <a:p>
            <a:r>
              <a:rPr lang="en-US" smtClean="0"/>
              <a:t>6 </a:t>
            </a:r>
            <a:r>
              <a:rPr lang="en-US" dirty="0" smtClean="0"/>
              <a:t>NRENs responded and were interviewed</a:t>
            </a:r>
          </a:p>
          <a:p>
            <a:pPr marL="0" indent="0"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1905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Alternate Process 7"/>
          <p:cNvSpPr/>
          <p:nvPr/>
        </p:nvSpPr>
        <p:spPr bwMode="auto">
          <a:xfrm>
            <a:off x="5037836" y="3564835"/>
            <a:ext cx="4119415" cy="1537252"/>
          </a:xfrm>
          <a:prstGeom prst="flowChartAlternateProcess">
            <a:avLst/>
          </a:prstGeom>
          <a:solidFill>
            <a:srgbClr val="E9F9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interest</a:t>
            </a:r>
            <a:endParaRPr lang="en-GB" b="1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manpower</a:t>
            </a:r>
            <a:endParaRPr lang="en-GB" b="1">
              <a:solidFill>
                <a:srgbClr val="C00000"/>
              </a:solidFill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E59E1F"/>
                </a:solidFill>
                <a:latin typeface="+mj-lt"/>
              </a:rPr>
              <a:t>knowledge</a:t>
            </a:r>
            <a:endParaRPr lang="en-GB" b="1">
              <a:solidFill>
                <a:srgbClr val="E59E1F"/>
              </a:solidFill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server </a:t>
            </a:r>
            <a:r>
              <a:rPr lang="en-GB">
                <a:latin typeface="+mj-lt"/>
              </a:rPr>
              <a:t>infrastructure</a:t>
            </a:r>
          </a:p>
        </p:txBody>
      </p:sp>
      <p:sp>
        <p:nvSpPr>
          <p:cNvPr id="3" name="Flowchart: Alternate Process 2"/>
          <p:cNvSpPr/>
          <p:nvPr/>
        </p:nvSpPr>
        <p:spPr bwMode="auto">
          <a:xfrm>
            <a:off x="5108450" y="1351721"/>
            <a:ext cx="4048801" cy="2091755"/>
          </a:xfrm>
          <a:prstGeom prst="flowChartAlternateProcess">
            <a:avLst/>
          </a:prstGeom>
          <a:solidFill>
            <a:srgbClr val="62BBE3"/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en-GB" smtClean="0">
                <a:latin typeface="+mj-lt"/>
              </a:rPr>
              <a:t>	priority</a:t>
            </a:r>
            <a:endParaRPr lang="en-GB"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funding</a:t>
            </a:r>
            <a:endParaRPr lang="en-GB" b="1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server </a:t>
            </a:r>
            <a:r>
              <a:rPr lang="en-GB">
                <a:latin typeface="+mj-lt"/>
              </a:rPr>
              <a:t>infrastructure</a:t>
            </a:r>
          </a:p>
          <a:p>
            <a:pPr defTabSz="915988"/>
            <a:r>
              <a:rPr lang="en-GB" smtClean="0">
                <a:latin typeface="+mj-lt"/>
              </a:rPr>
              <a:t>	knowledge</a:t>
            </a:r>
          </a:p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manpower</a:t>
            </a:r>
            <a:r>
              <a:rPr lang="en-GB" smtClean="0">
                <a:latin typeface="+mj-lt"/>
              </a:rPr>
              <a:t> </a:t>
            </a:r>
            <a:endParaRPr lang="en-GB"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policy</a:t>
            </a:r>
            <a:endParaRPr lang="en-GB">
              <a:latin typeface="+mj-lt"/>
            </a:endParaRPr>
          </a:p>
          <a:p>
            <a:pPr defTabSz="915988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no </a:t>
            </a:r>
            <a:r>
              <a:rPr lang="en-GB" b="1">
                <a:solidFill>
                  <a:srgbClr val="C00000"/>
                </a:solidFill>
                <a:latin typeface="+mj-lt"/>
              </a:rPr>
              <a:t>SPs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FaaS</a:t>
            </a:r>
            <a:r>
              <a:rPr lang="en-US" dirty="0" smtClean="0"/>
              <a:t> </a:t>
            </a:r>
            <a:r>
              <a:rPr lang="en-US" smtClean="0"/>
              <a:t>Survey – Identifying </a:t>
            </a:r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9" name="Flowchart: Alternate Process 8"/>
          <p:cNvSpPr/>
          <p:nvPr/>
        </p:nvSpPr>
        <p:spPr bwMode="auto">
          <a:xfrm>
            <a:off x="4995444" y="5177741"/>
            <a:ext cx="4161808" cy="1501227"/>
          </a:xfrm>
          <a:prstGeom prst="flowChartAlternateProcess">
            <a:avLst/>
          </a:prstGeom>
          <a:solidFill>
            <a:srgbClr val="D8B3C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interest</a:t>
            </a:r>
            <a:endParaRPr lang="en-GB" b="1">
              <a:solidFill>
                <a:srgbClr val="C00000"/>
              </a:solidFill>
              <a:latin typeface="+mj-lt"/>
            </a:endParaRPr>
          </a:p>
          <a:p>
            <a:pPr lvl="0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manpower</a:t>
            </a:r>
            <a:endParaRPr lang="en-GB" b="1">
              <a:solidFill>
                <a:srgbClr val="C00000"/>
              </a:solidFill>
              <a:latin typeface="+mj-lt"/>
            </a:endParaRPr>
          </a:p>
          <a:p>
            <a:pPr lvl="0"/>
            <a:r>
              <a:rPr lang="en-GB" b="1" smtClean="0">
                <a:solidFill>
                  <a:srgbClr val="C00000"/>
                </a:solidFill>
                <a:latin typeface="+mj-lt"/>
              </a:rPr>
              <a:t>	knowledge</a:t>
            </a:r>
            <a:endParaRPr lang="en-GB" b="1">
              <a:solidFill>
                <a:srgbClr val="C00000"/>
              </a:solidFill>
              <a:latin typeface="+mj-lt"/>
            </a:endParaRPr>
          </a:p>
          <a:p>
            <a:pPr lvl="0"/>
            <a:r>
              <a:rPr lang="en-GB" smtClean="0">
                <a:latin typeface="+mj-lt"/>
              </a:rPr>
              <a:t>	server </a:t>
            </a:r>
            <a:r>
              <a:rPr lang="en-GB">
                <a:latin typeface="+mj-lt"/>
              </a:rPr>
              <a:t>infrastructure</a:t>
            </a:r>
          </a:p>
          <a:p>
            <a:pPr lvl="0"/>
            <a:r>
              <a:rPr lang="en-GB" smtClean="0">
                <a:latin typeface="+mj-lt"/>
              </a:rPr>
              <a:t>	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management </a:t>
            </a:r>
            <a:r>
              <a:rPr lang="en-GB" b="1">
                <a:solidFill>
                  <a:srgbClr val="C00000"/>
                </a:solidFill>
                <a:latin typeface="+mj-lt"/>
              </a:rPr>
              <a:t>of user </a:t>
            </a:r>
            <a:r>
              <a:rPr lang="en-GB" b="1" smtClean="0">
                <a:solidFill>
                  <a:srgbClr val="C00000"/>
                </a:solidFill>
                <a:latin typeface="+mj-lt"/>
              </a:rPr>
              <a:t>accounts</a:t>
            </a:r>
            <a:endParaRPr lang="en-GB" b="1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86445511"/>
              </p:ext>
            </p:extLst>
          </p:nvPr>
        </p:nvGraphicFramePr>
        <p:xfrm>
          <a:off x="-1290120" y="1363630"/>
          <a:ext cx="10001503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5598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60A4D0-9218-41DA-80AA-EAC712744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460A4D0-9218-41DA-80AA-EAC712744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460A4D0-9218-41DA-80AA-EAC712744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2EA097-1420-4CF0-9719-F7434EF86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D52EA097-1420-4CF0-9719-F7434EF86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D52EA097-1420-4CF0-9719-F7434EF86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68CC28-7E81-4D16-AD53-75BAF1EC1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CB68CC28-7E81-4D16-AD53-75BAF1EC1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CB68CC28-7E81-4D16-AD53-75BAF1EC1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9" grpId="0" animBg="1"/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template slide GN3plus Symposium Athe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ymposium Athens" id="{B91D9852-3707-4790-8716-2B7A403DDA0B}" vid="{76680A4C-941D-4E5E-89FB-1F78944170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AB494F0CC1CD7F4F86D9B1B6BB8341EE" ma:contentTypeVersion="46" ma:contentTypeDescription="" ma:contentTypeScope="" ma:versionID="27658793c324f53329545d94e49f7429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407b599c31e5e83a5f6c4a64b0965714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ce05e40-4bba-48f3-9290-882e2b438b17" xsi:nil="true"/>
    <Item_x0020_Description xmlns="cce05e40-4bba-48f3-9290-882e2b438b17" xsi:nil="true"/>
    <Item_x0020_Status xmlns="cce05e40-4bba-48f3-9290-882e2b438b17">Not started</Item_x0020_Statu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 xsi:nil="true"/>
    <Content1 xmlns="cce05e40-4bba-48f3-9290-882e2b438b17" xsi:nil="true"/>
    <Tasks xmlns="cce05e40-4bba-48f3-9290-882e2b438b17" xsi:nil="true"/>
    <Publish_x0020_to_x0020_EC_x0020_review_x003f_ xmlns="cce05e40-4bba-48f3-9290-882e2b438b17">No</Publish_x0020_to_x0020_EC_x0020_review_x003f_>
    <_dlc_DocId xmlns="cce05e40-4bba-48f3-9290-882e2b438b17">GN3PLUS14-557-121</_dlc_DocId>
    <_dlc_DocIdUrl xmlns="cce05e40-4bba-48f3-9290-882e2b438b17">
      <Url>https://intranet.geant.net/SA5/_layouts/15/DocIdRedir.aspx?ID=GN3PLUS14-557-121</Url>
      <Description>GN3PLUS14-557-121</Description>
    </_dlc_DocIdUrl>
  </documentManagement>
</p:properties>
</file>

<file path=customXml/itemProps1.xml><?xml version="1.0" encoding="utf-8"?>
<ds:datastoreItem xmlns:ds="http://schemas.openxmlformats.org/officeDocument/2006/customXml" ds:itemID="{606C4D42-2D2D-4E8E-B2AA-97F4783AD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8D5E1B-585F-42FA-8CE9-307C235D000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7754E49-12C4-457E-803C-61DD5C4F474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05C23CF-38D4-4AFE-B96A-76B93C4653D6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slide GN3plus Symposium Athens</Template>
  <TotalTime>1621</TotalTime>
  <Words>396</Words>
  <Application>Microsoft Office PowerPoint</Application>
  <PresentationFormat>Custom</PresentationFormat>
  <Paragraphs>83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template slide GN3plus Symposium Athens</vt:lpstr>
      <vt:lpstr>PowerPoint Presentation</vt:lpstr>
      <vt:lpstr>Federation as a Service </vt:lpstr>
      <vt:lpstr>What is an Identity federation?</vt:lpstr>
      <vt:lpstr>Login flow in Identity federations</vt:lpstr>
      <vt:lpstr>Full mesh federation architecture</vt:lpstr>
      <vt:lpstr>Interfedetation - eduGAIN</vt:lpstr>
      <vt:lpstr>Identity federation operator</vt:lpstr>
      <vt:lpstr>FaaS offer - Market Analysis</vt:lpstr>
      <vt:lpstr>FaaS Survey – Identifying Issues</vt:lpstr>
      <vt:lpstr>FaaS in GN3plus</vt:lpstr>
      <vt:lpstr>PowerPoint Presentation</vt:lpstr>
      <vt:lpstr>FaaS timeline</vt:lpstr>
      <vt:lpstr>FaaS current work</vt:lpstr>
      <vt:lpstr>PowerPoint Presentation</vt:lpstr>
    </vt:vector>
  </TitlesOfParts>
  <Company>TERENA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marina</cp:lastModifiedBy>
  <cp:revision>28</cp:revision>
  <dcterms:created xsi:type="dcterms:W3CDTF">2015-02-12T12:24:51Z</dcterms:created>
  <dcterms:modified xsi:type="dcterms:W3CDTF">2015-07-15T06:28:44Z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0x0101006D7E6B8B6D92464EB525E67A2DEF9E3A00AB494F0CC1CD7F4F86D9B1B6BB8341EE</vt:lpwstr>
  </property>
  <property fmtid="{D5CDD505-2E9C-101B-9397-08002B2CF9AE}" pid="3" name="_dlc_DocIdItemGuid">
    <vt:lpwstr>11b3a0b9-9743-487b-a6c9-392135886144</vt:lpwstr>
  </property>
</Properties>
</file>