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1"/>
  </p:notesMasterIdLst>
  <p:sldIdLst>
    <p:sldId id="279" r:id="rId6"/>
    <p:sldId id="284" r:id="rId7"/>
    <p:sldId id="297" r:id="rId8"/>
    <p:sldId id="288" r:id="rId9"/>
    <p:sldId id="286" r:id="rId10"/>
    <p:sldId id="287" r:id="rId11"/>
    <p:sldId id="291" r:id="rId12"/>
    <p:sldId id="289" r:id="rId13"/>
    <p:sldId id="292" r:id="rId14"/>
    <p:sldId id="293" r:id="rId15"/>
    <p:sldId id="295" r:id="rId16"/>
    <p:sldId id="294" r:id="rId17"/>
    <p:sldId id="285" r:id="rId18"/>
    <p:sldId id="296" r:id="rId19"/>
    <p:sldId id="281" r:id="rId20"/>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E51"/>
    <a:srgbClr val="1C4161"/>
    <a:srgbClr val="004361"/>
    <a:srgbClr val="ED1556"/>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7649" autoAdjust="0"/>
  </p:normalViewPr>
  <p:slideViewPr>
    <p:cSldViewPr snapToGrid="0">
      <p:cViewPr>
        <p:scale>
          <a:sx n="75" d="100"/>
          <a:sy n="75" d="100"/>
        </p:scale>
        <p:origin x="-1048" y="-272"/>
      </p:cViewPr>
      <p:guideLst>
        <p:guide orient="horz" pos="162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73160E-382A-134A-B73A-7F1C5B739F31}" type="doc">
      <dgm:prSet loTypeId="urn:microsoft.com/office/officeart/2005/8/layout/hProcess11" loCatId="" qsTypeId="urn:microsoft.com/office/officeart/2005/8/quickstyle/simple1" qsCatId="simple" csTypeId="urn:microsoft.com/office/officeart/2005/8/colors/accent3_2" csCatId="accent3" phldr="1"/>
      <dgm:spPr/>
    </dgm:pt>
    <dgm:pt modelId="{3E0D7DEF-784D-D542-8AFB-7FD5EBA5D038}">
      <dgm:prSet phldrT="[Text]"/>
      <dgm:spPr/>
      <dgm:t>
        <a:bodyPr/>
        <a:lstStyle/>
        <a:p>
          <a:r>
            <a:rPr lang="en-GB" dirty="0" smtClean="0"/>
            <a:t>Campus</a:t>
          </a:r>
          <a:endParaRPr lang="en-GB" dirty="0"/>
        </a:p>
      </dgm:t>
    </dgm:pt>
    <dgm:pt modelId="{FDC80225-B75F-AE49-9FB7-D351C750B982}" type="parTrans" cxnId="{BC55E829-2962-0A45-88FE-363A6D5181BD}">
      <dgm:prSet/>
      <dgm:spPr/>
      <dgm:t>
        <a:bodyPr/>
        <a:lstStyle/>
        <a:p>
          <a:endParaRPr lang="en-GB"/>
        </a:p>
      </dgm:t>
    </dgm:pt>
    <dgm:pt modelId="{923A1850-07DD-8443-9F31-D8559E070F43}" type="sibTrans" cxnId="{BC55E829-2962-0A45-88FE-363A6D5181BD}">
      <dgm:prSet/>
      <dgm:spPr/>
      <dgm:t>
        <a:bodyPr/>
        <a:lstStyle/>
        <a:p>
          <a:endParaRPr lang="en-GB"/>
        </a:p>
      </dgm:t>
    </dgm:pt>
    <dgm:pt modelId="{057E7FB0-19DB-2A40-AA68-BBE0A1D2E4B2}">
      <dgm:prSet phldrT="[Text]"/>
      <dgm:spPr/>
      <dgm:t>
        <a:bodyPr/>
        <a:lstStyle/>
        <a:p>
          <a:r>
            <a:rPr lang="en-GB" dirty="0" smtClean="0"/>
            <a:t>Federation</a:t>
          </a:r>
          <a:endParaRPr lang="en-GB" dirty="0"/>
        </a:p>
      </dgm:t>
    </dgm:pt>
    <dgm:pt modelId="{95CA62E2-D9A5-3C45-B83F-C74C378DE0F9}" type="parTrans" cxnId="{02989DDF-2F39-E84D-B520-0449640A7CB7}">
      <dgm:prSet/>
      <dgm:spPr/>
      <dgm:t>
        <a:bodyPr/>
        <a:lstStyle/>
        <a:p>
          <a:endParaRPr lang="en-GB"/>
        </a:p>
      </dgm:t>
    </dgm:pt>
    <dgm:pt modelId="{E654127D-288D-CB4C-8018-216DB8778FD5}" type="sibTrans" cxnId="{02989DDF-2F39-E84D-B520-0449640A7CB7}">
      <dgm:prSet/>
      <dgm:spPr/>
      <dgm:t>
        <a:bodyPr/>
        <a:lstStyle/>
        <a:p>
          <a:endParaRPr lang="en-GB"/>
        </a:p>
      </dgm:t>
    </dgm:pt>
    <dgm:pt modelId="{02BB3553-C981-7740-9A9C-40767F37E824}">
      <dgm:prSet phldrT="[Text]"/>
      <dgm:spPr/>
      <dgm:t>
        <a:bodyPr/>
        <a:lstStyle/>
        <a:p>
          <a:r>
            <a:rPr lang="en-GB" dirty="0" smtClean="0"/>
            <a:t>eduGAIN</a:t>
          </a:r>
          <a:endParaRPr lang="en-GB" dirty="0"/>
        </a:p>
      </dgm:t>
    </dgm:pt>
    <dgm:pt modelId="{D520F9C0-F73B-2E48-A67B-9E403E17BAA8}" type="parTrans" cxnId="{493C53BC-1039-9A4D-8FBE-6B5FE422800B}">
      <dgm:prSet/>
      <dgm:spPr/>
      <dgm:t>
        <a:bodyPr/>
        <a:lstStyle/>
        <a:p>
          <a:endParaRPr lang="en-GB"/>
        </a:p>
      </dgm:t>
    </dgm:pt>
    <dgm:pt modelId="{FFDE3C0D-2D0F-7F4B-BEF7-C08997FBDE83}" type="sibTrans" cxnId="{493C53BC-1039-9A4D-8FBE-6B5FE422800B}">
      <dgm:prSet/>
      <dgm:spPr/>
      <dgm:t>
        <a:bodyPr/>
        <a:lstStyle/>
        <a:p>
          <a:endParaRPr lang="en-GB"/>
        </a:p>
      </dgm:t>
    </dgm:pt>
    <dgm:pt modelId="{A556C281-3C27-B346-99F6-EC74353D2632}">
      <dgm:prSet phldrT="[Text]"/>
      <dgm:spPr/>
      <dgm:t>
        <a:bodyPr/>
        <a:lstStyle/>
        <a:p>
          <a:r>
            <a:rPr lang="en-GB" dirty="0" smtClean="0"/>
            <a:t>General and Specific e-Research Infrastructures</a:t>
          </a:r>
          <a:endParaRPr lang="en-GB" dirty="0"/>
        </a:p>
      </dgm:t>
    </dgm:pt>
    <dgm:pt modelId="{C7811BDE-0179-8B41-93BD-5B18DDD13AFC}" type="parTrans" cxnId="{D6E4AF61-987A-C64C-9D46-55F14250BC26}">
      <dgm:prSet/>
      <dgm:spPr/>
      <dgm:t>
        <a:bodyPr/>
        <a:lstStyle/>
        <a:p>
          <a:endParaRPr lang="en-GB"/>
        </a:p>
      </dgm:t>
    </dgm:pt>
    <dgm:pt modelId="{BA95687D-3C54-5549-A0AF-BA606A8EAF1B}" type="sibTrans" cxnId="{D6E4AF61-987A-C64C-9D46-55F14250BC26}">
      <dgm:prSet/>
      <dgm:spPr/>
      <dgm:t>
        <a:bodyPr/>
        <a:lstStyle/>
        <a:p>
          <a:endParaRPr lang="en-GB"/>
        </a:p>
      </dgm:t>
    </dgm:pt>
    <dgm:pt modelId="{FDCF615B-D902-7942-89AB-D615634F68F8}">
      <dgm:prSet phldrT="[Text]"/>
      <dgm:spPr/>
      <dgm:t>
        <a:bodyPr/>
        <a:lstStyle/>
        <a:p>
          <a:r>
            <a:rPr lang="en-GB" dirty="0" smtClean="0"/>
            <a:t>Individual Experiments</a:t>
          </a:r>
          <a:endParaRPr lang="en-GB" dirty="0"/>
        </a:p>
      </dgm:t>
    </dgm:pt>
    <dgm:pt modelId="{C7A15969-5B9F-DA4B-A7F7-321126E20793}" type="parTrans" cxnId="{F741F27D-5BFA-924F-A729-0697DA5B9498}">
      <dgm:prSet/>
      <dgm:spPr/>
      <dgm:t>
        <a:bodyPr/>
        <a:lstStyle/>
        <a:p>
          <a:endParaRPr lang="en-GB"/>
        </a:p>
      </dgm:t>
    </dgm:pt>
    <dgm:pt modelId="{54B3CB0D-273B-2A49-AFBF-CE2AC356AE50}" type="sibTrans" cxnId="{F741F27D-5BFA-924F-A729-0697DA5B9498}">
      <dgm:prSet/>
      <dgm:spPr/>
      <dgm:t>
        <a:bodyPr/>
        <a:lstStyle/>
        <a:p>
          <a:endParaRPr lang="en-GB"/>
        </a:p>
      </dgm:t>
    </dgm:pt>
    <dgm:pt modelId="{BCDF5A1A-2DC8-944B-8B91-0E58A683339C}">
      <dgm:prSet phldrT="[Text]"/>
      <dgm:spPr/>
      <dgm:t>
        <a:bodyPr/>
        <a:lstStyle/>
        <a:p>
          <a:r>
            <a:rPr lang="en-GB" dirty="0" smtClean="0"/>
            <a:t>Hundreds of thousands of users</a:t>
          </a:r>
          <a:endParaRPr lang="en-GB" dirty="0"/>
        </a:p>
      </dgm:t>
    </dgm:pt>
    <dgm:pt modelId="{859D14EF-8AFA-2048-A435-4991640A4D2A}" type="parTrans" cxnId="{14631A7F-62B3-6B4E-BBC6-2553F82DA170}">
      <dgm:prSet/>
      <dgm:spPr/>
      <dgm:t>
        <a:bodyPr/>
        <a:lstStyle/>
        <a:p>
          <a:endParaRPr lang="en-GB"/>
        </a:p>
      </dgm:t>
    </dgm:pt>
    <dgm:pt modelId="{9F340E8C-37BC-2C49-B65E-228A5B9D8218}" type="sibTrans" cxnId="{14631A7F-62B3-6B4E-BBC6-2553F82DA170}">
      <dgm:prSet/>
      <dgm:spPr/>
      <dgm:t>
        <a:bodyPr/>
        <a:lstStyle/>
        <a:p>
          <a:endParaRPr lang="en-GB"/>
        </a:p>
      </dgm:t>
    </dgm:pt>
    <dgm:pt modelId="{CE72D0EF-9309-C646-B5CB-5827BE20C9BF}">
      <dgm:prSet phldrT="[Text]"/>
      <dgm:spPr/>
      <dgm:t>
        <a:bodyPr/>
        <a:lstStyle/>
        <a:p>
          <a:r>
            <a:rPr lang="en-GB" dirty="0" smtClean="0"/>
            <a:t>Tens of thousands of services</a:t>
          </a:r>
          <a:endParaRPr lang="en-GB" dirty="0"/>
        </a:p>
      </dgm:t>
    </dgm:pt>
    <dgm:pt modelId="{1C8D5621-2468-BC40-950F-2E772791EED7}" type="parTrans" cxnId="{B9158B0E-932E-1741-B432-E0BB69D64765}">
      <dgm:prSet/>
      <dgm:spPr/>
      <dgm:t>
        <a:bodyPr/>
        <a:lstStyle/>
        <a:p>
          <a:endParaRPr lang="en-GB"/>
        </a:p>
      </dgm:t>
    </dgm:pt>
    <dgm:pt modelId="{861618EF-F189-C74E-B8D5-C0DE4305D095}" type="sibTrans" cxnId="{B9158B0E-932E-1741-B432-E0BB69D64765}">
      <dgm:prSet/>
      <dgm:spPr/>
      <dgm:t>
        <a:bodyPr/>
        <a:lstStyle/>
        <a:p>
          <a:endParaRPr lang="en-GB"/>
        </a:p>
      </dgm:t>
    </dgm:pt>
    <dgm:pt modelId="{5D2BA1AD-E28C-3248-82FA-3FE0273A3A06}">
      <dgm:prSet phldrT="[Text]"/>
      <dgm:spPr/>
      <dgm:t>
        <a:bodyPr/>
        <a:lstStyle/>
        <a:p>
          <a:r>
            <a:rPr lang="en-GB" dirty="0" smtClean="0"/>
            <a:t>Thousands of services</a:t>
          </a:r>
          <a:endParaRPr lang="en-GB" dirty="0"/>
        </a:p>
      </dgm:t>
    </dgm:pt>
    <dgm:pt modelId="{8ADFF70A-FFC1-AD41-A9BA-8517424BD9A2}" type="parTrans" cxnId="{493C48C0-3D9E-DE42-AC5B-57E901B666D6}">
      <dgm:prSet/>
      <dgm:spPr/>
      <dgm:t>
        <a:bodyPr/>
        <a:lstStyle/>
        <a:p>
          <a:endParaRPr lang="en-GB"/>
        </a:p>
      </dgm:t>
    </dgm:pt>
    <dgm:pt modelId="{B9B934F5-1F90-D64F-A835-F4A294E4DACA}" type="sibTrans" cxnId="{493C48C0-3D9E-DE42-AC5B-57E901B666D6}">
      <dgm:prSet/>
      <dgm:spPr/>
      <dgm:t>
        <a:bodyPr/>
        <a:lstStyle/>
        <a:p>
          <a:endParaRPr lang="en-GB"/>
        </a:p>
      </dgm:t>
    </dgm:pt>
    <dgm:pt modelId="{EA14D6B9-4EC2-0B48-BB5D-52EE08D292DA}">
      <dgm:prSet phldrT="[Text]"/>
      <dgm:spPr/>
      <dgm:t>
        <a:bodyPr/>
        <a:lstStyle/>
        <a:p>
          <a:r>
            <a:rPr lang="en-GB" dirty="0" smtClean="0"/>
            <a:t>Hundreds of services</a:t>
          </a:r>
          <a:endParaRPr lang="en-GB" dirty="0"/>
        </a:p>
      </dgm:t>
    </dgm:pt>
    <dgm:pt modelId="{391BA7FD-1539-A142-8B16-56C90D3BAB5B}" type="parTrans" cxnId="{04600179-A582-A94D-9F80-0E47437ADBD3}">
      <dgm:prSet/>
      <dgm:spPr/>
      <dgm:t>
        <a:bodyPr/>
        <a:lstStyle/>
        <a:p>
          <a:endParaRPr lang="en-GB"/>
        </a:p>
      </dgm:t>
    </dgm:pt>
    <dgm:pt modelId="{CEE1CF17-B0C8-734D-97BA-F44D070BAB8F}" type="sibTrans" cxnId="{04600179-A582-A94D-9F80-0E47437ADBD3}">
      <dgm:prSet/>
      <dgm:spPr/>
      <dgm:t>
        <a:bodyPr/>
        <a:lstStyle/>
        <a:p>
          <a:endParaRPr lang="en-GB"/>
        </a:p>
      </dgm:t>
    </dgm:pt>
    <dgm:pt modelId="{2D73EFA5-852C-9B41-8355-14F3EA0326AB}">
      <dgm:prSet phldrT="[Text]"/>
      <dgm:spPr/>
      <dgm:t>
        <a:bodyPr/>
        <a:lstStyle/>
        <a:p>
          <a:r>
            <a:rPr lang="en-GB" dirty="0" smtClean="0"/>
            <a:t>Tens to hundreds of individuals *</a:t>
          </a:r>
          <a:endParaRPr lang="en-GB" dirty="0"/>
        </a:p>
      </dgm:t>
    </dgm:pt>
    <dgm:pt modelId="{4246E666-349F-4849-8473-714AAA1ADF84}" type="parTrans" cxnId="{2447149D-9A6B-834D-96D4-F94D7F69FC59}">
      <dgm:prSet/>
      <dgm:spPr/>
      <dgm:t>
        <a:bodyPr/>
        <a:lstStyle/>
        <a:p>
          <a:endParaRPr lang="en-GB"/>
        </a:p>
      </dgm:t>
    </dgm:pt>
    <dgm:pt modelId="{14FDB098-04EE-8C47-96F4-1C8C99212644}" type="sibTrans" cxnId="{2447149D-9A6B-834D-96D4-F94D7F69FC59}">
      <dgm:prSet/>
      <dgm:spPr/>
      <dgm:t>
        <a:bodyPr/>
        <a:lstStyle/>
        <a:p>
          <a:endParaRPr lang="en-GB"/>
        </a:p>
      </dgm:t>
    </dgm:pt>
    <dgm:pt modelId="{A5447DFE-6717-0B4F-B804-3F27930BA1BF}" type="pres">
      <dgm:prSet presAssocID="{3773160E-382A-134A-B73A-7F1C5B739F31}" presName="Name0" presStyleCnt="0">
        <dgm:presLayoutVars>
          <dgm:dir/>
          <dgm:resizeHandles val="exact"/>
        </dgm:presLayoutVars>
      </dgm:prSet>
      <dgm:spPr/>
    </dgm:pt>
    <dgm:pt modelId="{AA6A6596-FD90-944C-96D9-BF51E302C238}" type="pres">
      <dgm:prSet presAssocID="{3773160E-382A-134A-B73A-7F1C5B739F31}" presName="arrow" presStyleLbl="bgShp" presStyleIdx="0" presStyleCnt="1" custLinFactNeighborY="2444"/>
      <dgm:spPr/>
    </dgm:pt>
    <dgm:pt modelId="{DAE95C22-C180-5347-A24C-AEC388398AC9}" type="pres">
      <dgm:prSet presAssocID="{3773160E-382A-134A-B73A-7F1C5B739F31}" presName="points" presStyleCnt="0"/>
      <dgm:spPr/>
    </dgm:pt>
    <dgm:pt modelId="{4A43A2A2-4B9F-824F-821C-6D0B95A2D128}" type="pres">
      <dgm:prSet presAssocID="{3E0D7DEF-784D-D542-8AFB-7FD5EBA5D038}" presName="compositeA" presStyleCnt="0"/>
      <dgm:spPr/>
    </dgm:pt>
    <dgm:pt modelId="{BC2B5DB3-F03C-EF48-A807-EAA5978E7E8B}" type="pres">
      <dgm:prSet presAssocID="{3E0D7DEF-784D-D542-8AFB-7FD5EBA5D038}" presName="textA" presStyleLbl="revTx" presStyleIdx="0" presStyleCnt="5">
        <dgm:presLayoutVars>
          <dgm:bulletEnabled val="1"/>
        </dgm:presLayoutVars>
      </dgm:prSet>
      <dgm:spPr/>
      <dgm:t>
        <a:bodyPr/>
        <a:lstStyle/>
        <a:p>
          <a:endParaRPr lang="en-GB"/>
        </a:p>
      </dgm:t>
    </dgm:pt>
    <dgm:pt modelId="{1F20D4F2-FE6A-4B48-B46B-A782045DE34F}" type="pres">
      <dgm:prSet presAssocID="{3E0D7DEF-784D-D542-8AFB-7FD5EBA5D038}" presName="circleA" presStyleLbl="node1" presStyleIdx="0" presStyleCnt="5"/>
      <dgm:spPr/>
    </dgm:pt>
    <dgm:pt modelId="{1CA52B44-4373-3E47-8EF4-AF0B8F7E0734}" type="pres">
      <dgm:prSet presAssocID="{3E0D7DEF-784D-D542-8AFB-7FD5EBA5D038}" presName="spaceA" presStyleCnt="0"/>
      <dgm:spPr/>
    </dgm:pt>
    <dgm:pt modelId="{E551EDCB-1D2A-C842-A2FF-58496059F40F}" type="pres">
      <dgm:prSet presAssocID="{923A1850-07DD-8443-9F31-D8559E070F43}" presName="space" presStyleCnt="0"/>
      <dgm:spPr/>
    </dgm:pt>
    <dgm:pt modelId="{6C64B7F6-66ED-6E43-B429-A18DCAA8BA38}" type="pres">
      <dgm:prSet presAssocID="{057E7FB0-19DB-2A40-AA68-BBE0A1D2E4B2}" presName="compositeB" presStyleCnt="0"/>
      <dgm:spPr/>
    </dgm:pt>
    <dgm:pt modelId="{7BA5F098-6C34-8344-A600-5FB30B07205C}" type="pres">
      <dgm:prSet presAssocID="{057E7FB0-19DB-2A40-AA68-BBE0A1D2E4B2}" presName="textB" presStyleLbl="revTx" presStyleIdx="1" presStyleCnt="5">
        <dgm:presLayoutVars>
          <dgm:bulletEnabled val="1"/>
        </dgm:presLayoutVars>
      </dgm:prSet>
      <dgm:spPr/>
      <dgm:t>
        <a:bodyPr/>
        <a:lstStyle/>
        <a:p>
          <a:endParaRPr lang="en-GB"/>
        </a:p>
      </dgm:t>
    </dgm:pt>
    <dgm:pt modelId="{01D40CDF-7CF9-1F47-92AC-CDB41901F8AF}" type="pres">
      <dgm:prSet presAssocID="{057E7FB0-19DB-2A40-AA68-BBE0A1D2E4B2}" presName="circleB" presStyleLbl="node1" presStyleIdx="1" presStyleCnt="5"/>
      <dgm:spPr/>
    </dgm:pt>
    <dgm:pt modelId="{8898314B-5E8D-1845-B819-214EC7D92B65}" type="pres">
      <dgm:prSet presAssocID="{057E7FB0-19DB-2A40-AA68-BBE0A1D2E4B2}" presName="spaceB" presStyleCnt="0"/>
      <dgm:spPr/>
    </dgm:pt>
    <dgm:pt modelId="{1F92EF49-B0AF-0746-86E0-792C45383764}" type="pres">
      <dgm:prSet presAssocID="{E654127D-288D-CB4C-8018-216DB8778FD5}" presName="space" presStyleCnt="0"/>
      <dgm:spPr/>
    </dgm:pt>
    <dgm:pt modelId="{325F1497-DD55-BB4D-93B7-81B2C7BA4F2B}" type="pres">
      <dgm:prSet presAssocID="{02BB3553-C981-7740-9A9C-40767F37E824}" presName="compositeA" presStyleCnt="0"/>
      <dgm:spPr/>
    </dgm:pt>
    <dgm:pt modelId="{7E65F25D-5652-D74D-9DE2-A765B61F3F26}" type="pres">
      <dgm:prSet presAssocID="{02BB3553-C981-7740-9A9C-40767F37E824}" presName="textA" presStyleLbl="revTx" presStyleIdx="2" presStyleCnt="5">
        <dgm:presLayoutVars>
          <dgm:bulletEnabled val="1"/>
        </dgm:presLayoutVars>
      </dgm:prSet>
      <dgm:spPr/>
      <dgm:t>
        <a:bodyPr/>
        <a:lstStyle/>
        <a:p>
          <a:endParaRPr lang="en-GB"/>
        </a:p>
      </dgm:t>
    </dgm:pt>
    <dgm:pt modelId="{FE72E420-F3D1-C241-AAA0-C7D69345DBED}" type="pres">
      <dgm:prSet presAssocID="{02BB3553-C981-7740-9A9C-40767F37E824}" presName="circleA" presStyleLbl="node1" presStyleIdx="2" presStyleCnt="5"/>
      <dgm:spPr/>
    </dgm:pt>
    <dgm:pt modelId="{AF3D8B2F-8078-DE44-B515-07BA58E2D4E1}" type="pres">
      <dgm:prSet presAssocID="{02BB3553-C981-7740-9A9C-40767F37E824}" presName="spaceA" presStyleCnt="0"/>
      <dgm:spPr/>
    </dgm:pt>
    <dgm:pt modelId="{EF3217E1-2D75-964D-8C9A-AAC8CBD3B7A4}" type="pres">
      <dgm:prSet presAssocID="{FFDE3C0D-2D0F-7F4B-BEF7-C08997FBDE83}" presName="space" presStyleCnt="0"/>
      <dgm:spPr/>
    </dgm:pt>
    <dgm:pt modelId="{53C67EA0-5EC0-2645-AB38-2EBF4C3ACBE5}" type="pres">
      <dgm:prSet presAssocID="{A556C281-3C27-B346-99F6-EC74353D2632}" presName="compositeB" presStyleCnt="0"/>
      <dgm:spPr/>
    </dgm:pt>
    <dgm:pt modelId="{AAEC66F1-ECCB-2B4E-A044-5E681D663CDF}" type="pres">
      <dgm:prSet presAssocID="{A556C281-3C27-B346-99F6-EC74353D2632}" presName="textB" presStyleLbl="revTx" presStyleIdx="3" presStyleCnt="5">
        <dgm:presLayoutVars>
          <dgm:bulletEnabled val="1"/>
        </dgm:presLayoutVars>
      </dgm:prSet>
      <dgm:spPr/>
      <dgm:t>
        <a:bodyPr/>
        <a:lstStyle/>
        <a:p>
          <a:endParaRPr lang="en-GB"/>
        </a:p>
      </dgm:t>
    </dgm:pt>
    <dgm:pt modelId="{5373B81E-A836-284A-BD82-3E9FED8B721C}" type="pres">
      <dgm:prSet presAssocID="{A556C281-3C27-B346-99F6-EC74353D2632}" presName="circleB" presStyleLbl="node1" presStyleIdx="3" presStyleCnt="5"/>
      <dgm:spPr/>
    </dgm:pt>
    <dgm:pt modelId="{00CF7F5E-7E06-1D42-B239-BD53B13DFA26}" type="pres">
      <dgm:prSet presAssocID="{A556C281-3C27-B346-99F6-EC74353D2632}" presName="spaceB" presStyleCnt="0"/>
      <dgm:spPr/>
    </dgm:pt>
    <dgm:pt modelId="{7F415208-E4B0-2B40-AF47-1F781E9D3BD8}" type="pres">
      <dgm:prSet presAssocID="{BA95687D-3C54-5549-A0AF-BA606A8EAF1B}" presName="space" presStyleCnt="0"/>
      <dgm:spPr/>
    </dgm:pt>
    <dgm:pt modelId="{A7288485-384B-3845-8E6D-2370A83F5942}" type="pres">
      <dgm:prSet presAssocID="{FDCF615B-D902-7942-89AB-D615634F68F8}" presName="compositeA" presStyleCnt="0"/>
      <dgm:spPr/>
    </dgm:pt>
    <dgm:pt modelId="{11ECF27F-FE5B-FC42-9757-40B616DAE355}" type="pres">
      <dgm:prSet presAssocID="{FDCF615B-D902-7942-89AB-D615634F68F8}" presName="textA" presStyleLbl="revTx" presStyleIdx="4" presStyleCnt="5" custScaleX="160400">
        <dgm:presLayoutVars>
          <dgm:bulletEnabled val="1"/>
        </dgm:presLayoutVars>
      </dgm:prSet>
      <dgm:spPr/>
      <dgm:t>
        <a:bodyPr/>
        <a:lstStyle/>
        <a:p>
          <a:endParaRPr lang="en-GB"/>
        </a:p>
      </dgm:t>
    </dgm:pt>
    <dgm:pt modelId="{5409ACDC-DD23-A241-8E49-CD27034FE410}" type="pres">
      <dgm:prSet presAssocID="{FDCF615B-D902-7942-89AB-D615634F68F8}" presName="circleA" presStyleLbl="node1" presStyleIdx="4" presStyleCnt="5"/>
      <dgm:spPr/>
    </dgm:pt>
    <dgm:pt modelId="{7BB0955E-8AE6-244D-B37A-EC8F3330C428}" type="pres">
      <dgm:prSet presAssocID="{FDCF615B-D902-7942-89AB-D615634F68F8}" presName="spaceA" presStyleCnt="0"/>
      <dgm:spPr/>
    </dgm:pt>
  </dgm:ptLst>
  <dgm:cxnLst>
    <dgm:cxn modelId="{14631A7F-62B3-6B4E-BBC6-2553F82DA170}" srcId="{3E0D7DEF-784D-D542-8AFB-7FD5EBA5D038}" destId="{BCDF5A1A-2DC8-944B-8B91-0E58A683339C}" srcOrd="0" destOrd="0" parTransId="{859D14EF-8AFA-2048-A435-4991640A4D2A}" sibTransId="{9F340E8C-37BC-2C49-B65E-228A5B9D8218}"/>
    <dgm:cxn modelId="{493C53BC-1039-9A4D-8FBE-6B5FE422800B}" srcId="{3773160E-382A-134A-B73A-7F1C5B739F31}" destId="{02BB3553-C981-7740-9A9C-40767F37E824}" srcOrd="2" destOrd="0" parTransId="{D520F9C0-F73B-2E48-A67B-9E403E17BAA8}" sibTransId="{FFDE3C0D-2D0F-7F4B-BEF7-C08997FBDE83}"/>
    <dgm:cxn modelId="{7DBBAE33-A284-6B43-9806-157B834294D2}" type="presOf" srcId="{3E0D7DEF-784D-D542-8AFB-7FD5EBA5D038}" destId="{BC2B5DB3-F03C-EF48-A807-EAA5978E7E8B}" srcOrd="0" destOrd="0" presId="urn:microsoft.com/office/officeart/2005/8/layout/hProcess11"/>
    <dgm:cxn modelId="{2A13EE88-7EFF-E341-8036-D16D97BCC218}" type="presOf" srcId="{FDCF615B-D902-7942-89AB-D615634F68F8}" destId="{11ECF27F-FE5B-FC42-9757-40B616DAE355}" srcOrd="0" destOrd="0" presId="urn:microsoft.com/office/officeart/2005/8/layout/hProcess11"/>
    <dgm:cxn modelId="{5C0E107B-360D-9544-BCFB-7AF75FC575D8}" type="presOf" srcId="{3773160E-382A-134A-B73A-7F1C5B739F31}" destId="{A5447DFE-6717-0B4F-B804-3F27930BA1BF}" srcOrd="0" destOrd="0" presId="urn:microsoft.com/office/officeart/2005/8/layout/hProcess11"/>
    <dgm:cxn modelId="{BC55E829-2962-0A45-88FE-363A6D5181BD}" srcId="{3773160E-382A-134A-B73A-7F1C5B739F31}" destId="{3E0D7DEF-784D-D542-8AFB-7FD5EBA5D038}" srcOrd="0" destOrd="0" parTransId="{FDC80225-B75F-AE49-9FB7-D351C750B982}" sibTransId="{923A1850-07DD-8443-9F31-D8559E070F43}"/>
    <dgm:cxn modelId="{A158D89D-1C34-3B47-BEE2-5E11DAD8D6E5}" type="presOf" srcId="{A556C281-3C27-B346-99F6-EC74353D2632}" destId="{AAEC66F1-ECCB-2B4E-A044-5E681D663CDF}" srcOrd="0" destOrd="0" presId="urn:microsoft.com/office/officeart/2005/8/layout/hProcess11"/>
    <dgm:cxn modelId="{02989DDF-2F39-E84D-B520-0449640A7CB7}" srcId="{3773160E-382A-134A-B73A-7F1C5B739F31}" destId="{057E7FB0-19DB-2A40-AA68-BBE0A1D2E4B2}" srcOrd="1" destOrd="0" parTransId="{95CA62E2-D9A5-3C45-B83F-C74C378DE0F9}" sibTransId="{E654127D-288D-CB4C-8018-216DB8778FD5}"/>
    <dgm:cxn modelId="{B9158B0E-932E-1741-B432-E0BB69D64765}" srcId="{057E7FB0-19DB-2A40-AA68-BBE0A1D2E4B2}" destId="{CE72D0EF-9309-C646-B5CB-5827BE20C9BF}" srcOrd="0" destOrd="0" parTransId="{1C8D5621-2468-BC40-950F-2E772791EED7}" sibTransId="{861618EF-F189-C74E-B8D5-C0DE4305D095}"/>
    <dgm:cxn modelId="{8A42C0BC-D6D8-1143-B46D-E20394800288}" type="presOf" srcId="{5D2BA1AD-E28C-3248-82FA-3FE0273A3A06}" destId="{7E65F25D-5652-D74D-9DE2-A765B61F3F26}" srcOrd="0" destOrd="1" presId="urn:microsoft.com/office/officeart/2005/8/layout/hProcess11"/>
    <dgm:cxn modelId="{0D6C6C85-2B1B-B546-9C4D-0AE17891BD19}" type="presOf" srcId="{02BB3553-C981-7740-9A9C-40767F37E824}" destId="{7E65F25D-5652-D74D-9DE2-A765B61F3F26}" srcOrd="0" destOrd="0" presId="urn:microsoft.com/office/officeart/2005/8/layout/hProcess11"/>
    <dgm:cxn modelId="{493C48C0-3D9E-DE42-AC5B-57E901B666D6}" srcId="{02BB3553-C981-7740-9A9C-40767F37E824}" destId="{5D2BA1AD-E28C-3248-82FA-3FE0273A3A06}" srcOrd="0" destOrd="0" parTransId="{8ADFF70A-FFC1-AD41-A9BA-8517424BD9A2}" sibTransId="{B9B934F5-1F90-D64F-A835-F4A294E4DACA}"/>
    <dgm:cxn modelId="{8D1BEAFF-5F7E-9D4D-B29D-947AB568D617}" type="presOf" srcId="{EA14D6B9-4EC2-0B48-BB5D-52EE08D292DA}" destId="{AAEC66F1-ECCB-2B4E-A044-5E681D663CDF}" srcOrd="0" destOrd="1" presId="urn:microsoft.com/office/officeart/2005/8/layout/hProcess11"/>
    <dgm:cxn modelId="{04600179-A582-A94D-9F80-0E47437ADBD3}" srcId="{A556C281-3C27-B346-99F6-EC74353D2632}" destId="{EA14D6B9-4EC2-0B48-BB5D-52EE08D292DA}" srcOrd="0" destOrd="0" parTransId="{391BA7FD-1539-A142-8B16-56C90D3BAB5B}" sibTransId="{CEE1CF17-B0C8-734D-97BA-F44D070BAB8F}"/>
    <dgm:cxn modelId="{66AA3F91-7C8E-9544-8B63-12F8AD7997BE}" type="presOf" srcId="{2D73EFA5-852C-9B41-8355-14F3EA0326AB}" destId="{11ECF27F-FE5B-FC42-9757-40B616DAE355}" srcOrd="0" destOrd="1" presId="urn:microsoft.com/office/officeart/2005/8/layout/hProcess11"/>
    <dgm:cxn modelId="{2447149D-9A6B-834D-96D4-F94D7F69FC59}" srcId="{FDCF615B-D902-7942-89AB-D615634F68F8}" destId="{2D73EFA5-852C-9B41-8355-14F3EA0326AB}" srcOrd="0" destOrd="0" parTransId="{4246E666-349F-4849-8473-714AAA1ADF84}" sibTransId="{14FDB098-04EE-8C47-96F4-1C8C99212644}"/>
    <dgm:cxn modelId="{55FE82CD-A18F-9345-896E-EF163B159F64}" type="presOf" srcId="{CE72D0EF-9309-C646-B5CB-5827BE20C9BF}" destId="{7BA5F098-6C34-8344-A600-5FB30B07205C}" srcOrd="0" destOrd="1" presId="urn:microsoft.com/office/officeart/2005/8/layout/hProcess11"/>
    <dgm:cxn modelId="{D6E4AF61-987A-C64C-9D46-55F14250BC26}" srcId="{3773160E-382A-134A-B73A-7F1C5B739F31}" destId="{A556C281-3C27-B346-99F6-EC74353D2632}" srcOrd="3" destOrd="0" parTransId="{C7811BDE-0179-8B41-93BD-5B18DDD13AFC}" sibTransId="{BA95687D-3C54-5549-A0AF-BA606A8EAF1B}"/>
    <dgm:cxn modelId="{F741F27D-5BFA-924F-A729-0697DA5B9498}" srcId="{3773160E-382A-134A-B73A-7F1C5B739F31}" destId="{FDCF615B-D902-7942-89AB-D615634F68F8}" srcOrd="4" destOrd="0" parTransId="{C7A15969-5B9F-DA4B-A7F7-321126E20793}" sibTransId="{54B3CB0D-273B-2A49-AFBF-CE2AC356AE50}"/>
    <dgm:cxn modelId="{DBE7946F-21F6-0D43-AB15-32BBA714E697}" type="presOf" srcId="{057E7FB0-19DB-2A40-AA68-BBE0A1D2E4B2}" destId="{7BA5F098-6C34-8344-A600-5FB30B07205C}" srcOrd="0" destOrd="0" presId="urn:microsoft.com/office/officeart/2005/8/layout/hProcess11"/>
    <dgm:cxn modelId="{11A62B41-F294-FE4B-9431-F9F530DBF7B0}" type="presOf" srcId="{BCDF5A1A-2DC8-944B-8B91-0E58A683339C}" destId="{BC2B5DB3-F03C-EF48-A807-EAA5978E7E8B}" srcOrd="0" destOrd="1" presId="urn:microsoft.com/office/officeart/2005/8/layout/hProcess11"/>
    <dgm:cxn modelId="{60EB3BAB-41BA-B044-B483-C236C4D44C11}" type="presParOf" srcId="{A5447DFE-6717-0B4F-B804-3F27930BA1BF}" destId="{AA6A6596-FD90-944C-96D9-BF51E302C238}" srcOrd="0" destOrd="0" presId="urn:microsoft.com/office/officeart/2005/8/layout/hProcess11"/>
    <dgm:cxn modelId="{C6C4F7EC-08D2-1846-9288-C0BEF8473229}" type="presParOf" srcId="{A5447DFE-6717-0B4F-B804-3F27930BA1BF}" destId="{DAE95C22-C180-5347-A24C-AEC388398AC9}" srcOrd="1" destOrd="0" presId="urn:microsoft.com/office/officeart/2005/8/layout/hProcess11"/>
    <dgm:cxn modelId="{C3480D51-5202-1544-854B-D48FDE494992}" type="presParOf" srcId="{DAE95C22-C180-5347-A24C-AEC388398AC9}" destId="{4A43A2A2-4B9F-824F-821C-6D0B95A2D128}" srcOrd="0" destOrd="0" presId="urn:microsoft.com/office/officeart/2005/8/layout/hProcess11"/>
    <dgm:cxn modelId="{C67ED07A-2B7E-624F-88CE-8ABB50EDBE38}" type="presParOf" srcId="{4A43A2A2-4B9F-824F-821C-6D0B95A2D128}" destId="{BC2B5DB3-F03C-EF48-A807-EAA5978E7E8B}" srcOrd="0" destOrd="0" presId="urn:microsoft.com/office/officeart/2005/8/layout/hProcess11"/>
    <dgm:cxn modelId="{B40BDE01-0870-2D43-B9A7-398B3AA56850}" type="presParOf" srcId="{4A43A2A2-4B9F-824F-821C-6D0B95A2D128}" destId="{1F20D4F2-FE6A-4B48-B46B-A782045DE34F}" srcOrd="1" destOrd="0" presId="urn:microsoft.com/office/officeart/2005/8/layout/hProcess11"/>
    <dgm:cxn modelId="{67D3234C-F069-5040-87BE-15781A396275}" type="presParOf" srcId="{4A43A2A2-4B9F-824F-821C-6D0B95A2D128}" destId="{1CA52B44-4373-3E47-8EF4-AF0B8F7E0734}" srcOrd="2" destOrd="0" presId="urn:microsoft.com/office/officeart/2005/8/layout/hProcess11"/>
    <dgm:cxn modelId="{69981B24-8529-CA4B-9425-D38625E03934}" type="presParOf" srcId="{DAE95C22-C180-5347-A24C-AEC388398AC9}" destId="{E551EDCB-1D2A-C842-A2FF-58496059F40F}" srcOrd="1" destOrd="0" presId="urn:microsoft.com/office/officeart/2005/8/layout/hProcess11"/>
    <dgm:cxn modelId="{6BD4FAA5-BEEC-2041-ADDE-4D195BC9F3B5}" type="presParOf" srcId="{DAE95C22-C180-5347-A24C-AEC388398AC9}" destId="{6C64B7F6-66ED-6E43-B429-A18DCAA8BA38}" srcOrd="2" destOrd="0" presId="urn:microsoft.com/office/officeart/2005/8/layout/hProcess11"/>
    <dgm:cxn modelId="{2B74666D-7586-644C-84EE-420D2F2BC1A1}" type="presParOf" srcId="{6C64B7F6-66ED-6E43-B429-A18DCAA8BA38}" destId="{7BA5F098-6C34-8344-A600-5FB30B07205C}" srcOrd="0" destOrd="0" presId="urn:microsoft.com/office/officeart/2005/8/layout/hProcess11"/>
    <dgm:cxn modelId="{B97CAB68-6D54-F545-84F8-4D9A7AA2536A}" type="presParOf" srcId="{6C64B7F6-66ED-6E43-B429-A18DCAA8BA38}" destId="{01D40CDF-7CF9-1F47-92AC-CDB41901F8AF}" srcOrd="1" destOrd="0" presId="urn:microsoft.com/office/officeart/2005/8/layout/hProcess11"/>
    <dgm:cxn modelId="{E22D7F25-CAF8-A645-8A8B-CD73F38193C0}" type="presParOf" srcId="{6C64B7F6-66ED-6E43-B429-A18DCAA8BA38}" destId="{8898314B-5E8D-1845-B819-214EC7D92B65}" srcOrd="2" destOrd="0" presId="urn:microsoft.com/office/officeart/2005/8/layout/hProcess11"/>
    <dgm:cxn modelId="{93A63DFD-0C9A-854B-A3C1-DB271ED9B9AA}" type="presParOf" srcId="{DAE95C22-C180-5347-A24C-AEC388398AC9}" destId="{1F92EF49-B0AF-0746-86E0-792C45383764}" srcOrd="3" destOrd="0" presId="urn:microsoft.com/office/officeart/2005/8/layout/hProcess11"/>
    <dgm:cxn modelId="{8092ED5D-5374-BA43-B0C5-917520783B4B}" type="presParOf" srcId="{DAE95C22-C180-5347-A24C-AEC388398AC9}" destId="{325F1497-DD55-BB4D-93B7-81B2C7BA4F2B}" srcOrd="4" destOrd="0" presId="urn:microsoft.com/office/officeart/2005/8/layout/hProcess11"/>
    <dgm:cxn modelId="{E661F4BB-223D-DC4B-9E2D-0FBF36FAFFC8}" type="presParOf" srcId="{325F1497-DD55-BB4D-93B7-81B2C7BA4F2B}" destId="{7E65F25D-5652-D74D-9DE2-A765B61F3F26}" srcOrd="0" destOrd="0" presId="urn:microsoft.com/office/officeart/2005/8/layout/hProcess11"/>
    <dgm:cxn modelId="{13293DF9-6EFD-8646-83EF-4444B3EAEA74}" type="presParOf" srcId="{325F1497-DD55-BB4D-93B7-81B2C7BA4F2B}" destId="{FE72E420-F3D1-C241-AAA0-C7D69345DBED}" srcOrd="1" destOrd="0" presId="urn:microsoft.com/office/officeart/2005/8/layout/hProcess11"/>
    <dgm:cxn modelId="{9FE5ABF2-6F9A-3340-AFCC-FBFBAB510BF7}" type="presParOf" srcId="{325F1497-DD55-BB4D-93B7-81B2C7BA4F2B}" destId="{AF3D8B2F-8078-DE44-B515-07BA58E2D4E1}" srcOrd="2" destOrd="0" presId="urn:microsoft.com/office/officeart/2005/8/layout/hProcess11"/>
    <dgm:cxn modelId="{46045D0B-0842-0C4A-B4B5-6B8CAE9E1EA1}" type="presParOf" srcId="{DAE95C22-C180-5347-A24C-AEC388398AC9}" destId="{EF3217E1-2D75-964D-8C9A-AAC8CBD3B7A4}" srcOrd="5" destOrd="0" presId="urn:microsoft.com/office/officeart/2005/8/layout/hProcess11"/>
    <dgm:cxn modelId="{307B69E6-602C-EB4E-9340-68C07BA6B130}" type="presParOf" srcId="{DAE95C22-C180-5347-A24C-AEC388398AC9}" destId="{53C67EA0-5EC0-2645-AB38-2EBF4C3ACBE5}" srcOrd="6" destOrd="0" presId="urn:microsoft.com/office/officeart/2005/8/layout/hProcess11"/>
    <dgm:cxn modelId="{C1BEA7BF-CB60-DA4C-88F4-418C61B0BF51}" type="presParOf" srcId="{53C67EA0-5EC0-2645-AB38-2EBF4C3ACBE5}" destId="{AAEC66F1-ECCB-2B4E-A044-5E681D663CDF}" srcOrd="0" destOrd="0" presId="urn:microsoft.com/office/officeart/2005/8/layout/hProcess11"/>
    <dgm:cxn modelId="{8611EE8B-3696-BF4D-8414-13E24D57597C}" type="presParOf" srcId="{53C67EA0-5EC0-2645-AB38-2EBF4C3ACBE5}" destId="{5373B81E-A836-284A-BD82-3E9FED8B721C}" srcOrd="1" destOrd="0" presId="urn:microsoft.com/office/officeart/2005/8/layout/hProcess11"/>
    <dgm:cxn modelId="{1A552375-E404-F64E-B28B-0B3093627B0A}" type="presParOf" srcId="{53C67EA0-5EC0-2645-AB38-2EBF4C3ACBE5}" destId="{00CF7F5E-7E06-1D42-B239-BD53B13DFA26}" srcOrd="2" destOrd="0" presId="urn:microsoft.com/office/officeart/2005/8/layout/hProcess11"/>
    <dgm:cxn modelId="{230EDA90-2C75-4742-A3AF-B690F891E483}" type="presParOf" srcId="{DAE95C22-C180-5347-A24C-AEC388398AC9}" destId="{7F415208-E4B0-2B40-AF47-1F781E9D3BD8}" srcOrd="7" destOrd="0" presId="urn:microsoft.com/office/officeart/2005/8/layout/hProcess11"/>
    <dgm:cxn modelId="{7E405A49-D151-FD43-A57B-44AA073F9A82}" type="presParOf" srcId="{DAE95C22-C180-5347-A24C-AEC388398AC9}" destId="{A7288485-384B-3845-8E6D-2370A83F5942}" srcOrd="8" destOrd="0" presId="urn:microsoft.com/office/officeart/2005/8/layout/hProcess11"/>
    <dgm:cxn modelId="{A3A7D5C4-CC21-D942-93D7-0E0455BEF63D}" type="presParOf" srcId="{A7288485-384B-3845-8E6D-2370A83F5942}" destId="{11ECF27F-FE5B-FC42-9757-40B616DAE355}" srcOrd="0" destOrd="0" presId="urn:microsoft.com/office/officeart/2005/8/layout/hProcess11"/>
    <dgm:cxn modelId="{5B412901-7078-604C-B2DA-036A7DC833D7}" type="presParOf" srcId="{A7288485-384B-3845-8E6D-2370A83F5942}" destId="{5409ACDC-DD23-A241-8E49-CD27034FE410}" srcOrd="1" destOrd="0" presId="urn:microsoft.com/office/officeart/2005/8/layout/hProcess11"/>
    <dgm:cxn modelId="{25E5745C-ABF4-AF44-85EB-F1F05F853D8E}" type="presParOf" srcId="{A7288485-384B-3845-8E6D-2370A83F5942}" destId="{7BB0955E-8AE6-244D-B37A-EC8F3330C428}"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78CC23-C1E0-4D40-8848-3F85E534F6DF}" type="doc">
      <dgm:prSet loTypeId="urn:microsoft.com/office/officeart/2005/8/layout/default" loCatId="" qsTypeId="urn:microsoft.com/office/officeart/2005/8/quickstyle/simple4" qsCatId="simple" csTypeId="urn:microsoft.com/office/officeart/2005/8/colors/accent0_3" csCatId="mainScheme" phldr="1"/>
      <dgm:spPr/>
      <dgm:t>
        <a:bodyPr/>
        <a:lstStyle/>
        <a:p>
          <a:endParaRPr lang="en-GB"/>
        </a:p>
      </dgm:t>
    </dgm:pt>
    <dgm:pt modelId="{ADEB1598-524A-8143-AD50-14B23F35C2FC}">
      <dgm:prSet/>
      <dgm:spPr>
        <a:solidFill>
          <a:srgbClr val="003F5E"/>
        </a:solidFill>
      </dgm:spPr>
      <dgm:t>
        <a:bodyPr/>
        <a:lstStyle/>
        <a:p>
          <a:pPr rtl="0"/>
          <a:r>
            <a:rPr lang="en-GB" dirty="0" smtClean="0"/>
            <a:t>In Identity Federations this information is often conveyed using attributes</a:t>
          </a:r>
          <a:endParaRPr lang="en-GB" dirty="0"/>
        </a:p>
      </dgm:t>
    </dgm:pt>
    <dgm:pt modelId="{A0E8DBA5-77AE-DF43-A274-C70ED085580F}" type="parTrans" cxnId="{BBE135DA-8F74-D143-9624-DE2B1D7F0066}">
      <dgm:prSet/>
      <dgm:spPr/>
      <dgm:t>
        <a:bodyPr/>
        <a:lstStyle/>
        <a:p>
          <a:endParaRPr lang="en-GB"/>
        </a:p>
      </dgm:t>
    </dgm:pt>
    <dgm:pt modelId="{98F1D5F8-3C83-9D47-BFF9-6D5F5C8A4C93}" type="sibTrans" cxnId="{BBE135DA-8F74-D143-9624-DE2B1D7F0066}">
      <dgm:prSet/>
      <dgm:spPr/>
      <dgm:t>
        <a:bodyPr/>
        <a:lstStyle/>
        <a:p>
          <a:endParaRPr lang="en-GB"/>
        </a:p>
      </dgm:t>
    </dgm:pt>
    <dgm:pt modelId="{FD130271-B57B-474A-BA0D-35D5414642D6}">
      <dgm:prSet/>
      <dgm:spPr>
        <a:solidFill>
          <a:srgbClr val="003F5E"/>
        </a:solidFill>
      </dgm:spPr>
      <dgm:t>
        <a:bodyPr/>
        <a:lstStyle/>
        <a:p>
          <a:pPr rtl="0"/>
          <a:r>
            <a:rPr lang="en-GB" smtClean="0"/>
            <a:t>Often attributes from the Home Organisation alone are not enough: VO related Services need attribute information in the context of the VO</a:t>
          </a:r>
          <a:endParaRPr lang="en-GB"/>
        </a:p>
      </dgm:t>
    </dgm:pt>
    <dgm:pt modelId="{E2F2DA57-35AA-364F-AA40-8CA1D28F9295}" type="parTrans" cxnId="{21C314E0-02AC-F64A-9553-AB489E1948CA}">
      <dgm:prSet/>
      <dgm:spPr/>
      <dgm:t>
        <a:bodyPr/>
        <a:lstStyle/>
        <a:p>
          <a:endParaRPr lang="en-GB"/>
        </a:p>
      </dgm:t>
    </dgm:pt>
    <dgm:pt modelId="{DEA30D31-59DB-3242-A35E-3385D3CDF9AD}" type="sibTrans" cxnId="{21C314E0-02AC-F64A-9553-AB489E1948CA}">
      <dgm:prSet/>
      <dgm:spPr/>
      <dgm:t>
        <a:bodyPr/>
        <a:lstStyle/>
        <a:p>
          <a:endParaRPr lang="en-GB"/>
        </a:p>
      </dgm:t>
    </dgm:pt>
    <dgm:pt modelId="{78207F68-6867-F048-9BEE-82B9D1276982}">
      <dgm:prSet/>
      <dgm:spPr>
        <a:solidFill>
          <a:srgbClr val="003F5E"/>
        </a:solidFill>
      </dgm:spPr>
      <dgm:t>
        <a:bodyPr/>
        <a:lstStyle/>
        <a:p>
          <a:pPr rtl="0"/>
          <a:r>
            <a:rPr lang="en-GB" dirty="0" smtClean="0"/>
            <a:t>VOs therefore need to be able to manage and provide attribute and group information towards Services, independently from the Home Organisation</a:t>
          </a:r>
          <a:endParaRPr lang="en-GB" dirty="0"/>
        </a:p>
      </dgm:t>
    </dgm:pt>
    <dgm:pt modelId="{B2DC7062-3BD9-9D44-AD01-8348F0494AD5}" type="parTrans" cxnId="{30B0915D-E184-5F46-9F58-61CE0DE01881}">
      <dgm:prSet/>
      <dgm:spPr/>
      <dgm:t>
        <a:bodyPr/>
        <a:lstStyle/>
        <a:p>
          <a:endParaRPr lang="en-GB"/>
        </a:p>
      </dgm:t>
    </dgm:pt>
    <dgm:pt modelId="{BC070A4D-ACF0-3646-9B65-506F70A39D3D}" type="sibTrans" cxnId="{30B0915D-E184-5F46-9F58-61CE0DE01881}">
      <dgm:prSet/>
      <dgm:spPr/>
      <dgm:t>
        <a:bodyPr/>
        <a:lstStyle/>
        <a:p>
          <a:endParaRPr lang="en-GB"/>
        </a:p>
      </dgm:t>
    </dgm:pt>
    <dgm:pt modelId="{218709D4-B8D0-7E45-BA91-53628F02A369}">
      <dgm:prSet/>
      <dgm:spPr>
        <a:solidFill>
          <a:srgbClr val="003F5E"/>
        </a:solidFill>
      </dgm:spPr>
      <dgm:t>
        <a:bodyPr/>
        <a:lstStyle/>
        <a:p>
          <a:pPr rtl="0"/>
          <a:r>
            <a:rPr lang="en-GB" dirty="0" smtClean="0"/>
            <a:t>To be able to grant access, a Service needs information beyond Authentication</a:t>
          </a:r>
          <a:endParaRPr lang="en-GB" dirty="0"/>
        </a:p>
      </dgm:t>
    </dgm:pt>
    <dgm:pt modelId="{E5A479AE-0290-9F43-818D-092AEDACACCD}" type="sibTrans" cxnId="{547BEAB8-F59E-A54B-8800-96EF1566C4FB}">
      <dgm:prSet/>
      <dgm:spPr/>
      <dgm:t>
        <a:bodyPr/>
        <a:lstStyle/>
        <a:p>
          <a:endParaRPr lang="en-GB"/>
        </a:p>
      </dgm:t>
    </dgm:pt>
    <dgm:pt modelId="{62C2D87B-9618-CE43-A0BE-F48F8E5D46BD}" type="parTrans" cxnId="{547BEAB8-F59E-A54B-8800-96EF1566C4FB}">
      <dgm:prSet/>
      <dgm:spPr/>
      <dgm:t>
        <a:bodyPr/>
        <a:lstStyle/>
        <a:p>
          <a:endParaRPr lang="en-GB"/>
        </a:p>
      </dgm:t>
    </dgm:pt>
    <dgm:pt modelId="{3E29E761-D84B-F244-9EF9-040D7A3EB825}" type="pres">
      <dgm:prSet presAssocID="{E878CC23-C1E0-4D40-8848-3F85E534F6DF}" presName="diagram" presStyleCnt="0">
        <dgm:presLayoutVars>
          <dgm:dir/>
          <dgm:resizeHandles val="exact"/>
        </dgm:presLayoutVars>
      </dgm:prSet>
      <dgm:spPr/>
      <dgm:t>
        <a:bodyPr/>
        <a:lstStyle/>
        <a:p>
          <a:endParaRPr lang="en-GB"/>
        </a:p>
      </dgm:t>
    </dgm:pt>
    <dgm:pt modelId="{F5B71B9B-F72B-E64E-B9CF-E80D7B286D6E}" type="pres">
      <dgm:prSet presAssocID="{218709D4-B8D0-7E45-BA91-53628F02A369}" presName="node" presStyleLbl="node1" presStyleIdx="0" presStyleCnt="4">
        <dgm:presLayoutVars>
          <dgm:bulletEnabled val="1"/>
        </dgm:presLayoutVars>
      </dgm:prSet>
      <dgm:spPr/>
      <dgm:t>
        <a:bodyPr/>
        <a:lstStyle/>
        <a:p>
          <a:endParaRPr lang="en-GB"/>
        </a:p>
      </dgm:t>
    </dgm:pt>
    <dgm:pt modelId="{12E8E3DF-F1C6-9648-BFD5-8003F0FA0A2E}" type="pres">
      <dgm:prSet presAssocID="{E5A479AE-0290-9F43-818D-092AEDACACCD}" presName="sibTrans" presStyleCnt="0"/>
      <dgm:spPr/>
      <dgm:t>
        <a:bodyPr/>
        <a:lstStyle/>
        <a:p>
          <a:endParaRPr lang="en-GB"/>
        </a:p>
      </dgm:t>
    </dgm:pt>
    <dgm:pt modelId="{85CDE24F-4150-4641-A83F-5D7E219F4F4A}" type="pres">
      <dgm:prSet presAssocID="{ADEB1598-524A-8143-AD50-14B23F35C2FC}" presName="node" presStyleLbl="node1" presStyleIdx="1" presStyleCnt="4">
        <dgm:presLayoutVars>
          <dgm:bulletEnabled val="1"/>
        </dgm:presLayoutVars>
      </dgm:prSet>
      <dgm:spPr/>
      <dgm:t>
        <a:bodyPr/>
        <a:lstStyle/>
        <a:p>
          <a:endParaRPr lang="en-GB"/>
        </a:p>
      </dgm:t>
    </dgm:pt>
    <dgm:pt modelId="{522FEEAC-6439-6B45-A204-851E9BB5B1C9}" type="pres">
      <dgm:prSet presAssocID="{98F1D5F8-3C83-9D47-BFF9-6D5F5C8A4C93}" presName="sibTrans" presStyleCnt="0"/>
      <dgm:spPr/>
      <dgm:t>
        <a:bodyPr/>
        <a:lstStyle/>
        <a:p>
          <a:endParaRPr lang="en-GB"/>
        </a:p>
      </dgm:t>
    </dgm:pt>
    <dgm:pt modelId="{9EBB8C49-2175-ED47-A6AC-A8D4BBFC67F0}" type="pres">
      <dgm:prSet presAssocID="{FD130271-B57B-474A-BA0D-35D5414642D6}" presName="node" presStyleLbl="node1" presStyleIdx="2" presStyleCnt="4">
        <dgm:presLayoutVars>
          <dgm:bulletEnabled val="1"/>
        </dgm:presLayoutVars>
      </dgm:prSet>
      <dgm:spPr/>
      <dgm:t>
        <a:bodyPr/>
        <a:lstStyle/>
        <a:p>
          <a:endParaRPr lang="en-GB"/>
        </a:p>
      </dgm:t>
    </dgm:pt>
    <dgm:pt modelId="{C94D0303-03D7-6648-885D-9099BF702CF4}" type="pres">
      <dgm:prSet presAssocID="{DEA30D31-59DB-3242-A35E-3385D3CDF9AD}" presName="sibTrans" presStyleCnt="0"/>
      <dgm:spPr/>
      <dgm:t>
        <a:bodyPr/>
        <a:lstStyle/>
        <a:p>
          <a:endParaRPr lang="en-GB"/>
        </a:p>
      </dgm:t>
    </dgm:pt>
    <dgm:pt modelId="{4E058270-EA4B-2742-8ED4-56531309253B}" type="pres">
      <dgm:prSet presAssocID="{78207F68-6867-F048-9BEE-82B9D1276982}" presName="node" presStyleLbl="node1" presStyleIdx="3" presStyleCnt="4">
        <dgm:presLayoutVars>
          <dgm:bulletEnabled val="1"/>
        </dgm:presLayoutVars>
      </dgm:prSet>
      <dgm:spPr/>
      <dgm:t>
        <a:bodyPr/>
        <a:lstStyle/>
        <a:p>
          <a:endParaRPr lang="en-GB"/>
        </a:p>
      </dgm:t>
    </dgm:pt>
  </dgm:ptLst>
  <dgm:cxnLst>
    <dgm:cxn modelId="{30B0915D-E184-5F46-9F58-61CE0DE01881}" srcId="{E878CC23-C1E0-4D40-8848-3F85E534F6DF}" destId="{78207F68-6867-F048-9BEE-82B9D1276982}" srcOrd="3" destOrd="0" parTransId="{B2DC7062-3BD9-9D44-AD01-8348F0494AD5}" sibTransId="{BC070A4D-ACF0-3646-9B65-506F70A39D3D}"/>
    <dgm:cxn modelId="{21C314E0-02AC-F64A-9553-AB489E1948CA}" srcId="{E878CC23-C1E0-4D40-8848-3F85E534F6DF}" destId="{FD130271-B57B-474A-BA0D-35D5414642D6}" srcOrd="2" destOrd="0" parTransId="{E2F2DA57-35AA-364F-AA40-8CA1D28F9295}" sibTransId="{DEA30D31-59DB-3242-A35E-3385D3CDF9AD}"/>
    <dgm:cxn modelId="{66B70882-BEFA-E149-9A5C-CCDE77296A00}" type="presOf" srcId="{FD130271-B57B-474A-BA0D-35D5414642D6}" destId="{9EBB8C49-2175-ED47-A6AC-A8D4BBFC67F0}" srcOrd="0" destOrd="0" presId="urn:microsoft.com/office/officeart/2005/8/layout/default"/>
    <dgm:cxn modelId="{BBE135DA-8F74-D143-9624-DE2B1D7F0066}" srcId="{E878CC23-C1E0-4D40-8848-3F85E534F6DF}" destId="{ADEB1598-524A-8143-AD50-14B23F35C2FC}" srcOrd="1" destOrd="0" parTransId="{A0E8DBA5-77AE-DF43-A274-C70ED085580F}" sibTransId="{98F1D5F8-3C83-9D47-BFF9-6D5F5C8A4C93}"/>
    <dgm:cxn modelId="{F63B9304-4AA8-DB4D-8415-91F097A0DA72}" type="presOf" srcId="{78207F68-6867-F048-9BEE-82B9D1276982}" destId="{4E058270-EA4B-2742-8ED4-56531309253B}" srcOrd="0" destOrd="0" presId="urn:microsoft.com/office/officeart/2005/8/layout/default"/>
    <dgm:cxn modelId="{EEE3BA85-00E7-AE47-94B5-93DDF06B2C53}" type="presOf" srcId="{218709D4-B8D0-7E45-BA91-53628F02A369}" destId="{F5B71B9B-F72B-E64E-B9CF-E80D7B286D6E}" srcOrd="0" destOrd="0" presId="urn:microsoft.com/office/officeart/2005/8/layout/default"/>
    <dgm:cxn modelId="{96E02A96-9DB1-F544-B684-5D9D9AF441C0}" type="presOf" srcId="{E878CC23-C1E0-4D40-8848-3F85E534F6DF}" destId="{3E29E761-D84B-F244-9EF9-040D7A3EB825}" srcOrd="0" destOrd="0" presId="urn:microsoft.com/office/officeart/2005/8/layout/default"/>
    <dgm:cxn modelId="{93D285F3-5B6F-2741-9040-0C3B9719E0A3}" type="presOf" srcId="{ADEB1598-524A-8143-AD50-14B23F35C2FC}" destId="{85CDE24F-4150-4641-A83F-5D7E219F4F4A}" srcOrd="0" destOrd="0" presId="urn:microsoft.com/office/officeart/2005/8/layout/default"/>
    <dgm:cxn modelId="{547BEAB8-F59E-A54B-8800-96EF1566C4FB}" srcId="{E878CC23-C1E0-4D40-8848-3F85E534F6DF}" destId="{218709D4-B8D0-7E45-BA91-53628F02A369}" srcOrd="0" destOrd="0" parTransId="{62C2D87B-9618-CE43-A0BE-F48F8E5D46BD}" sibTransId="{E5A479AE-0290-9F43-818D-092AEDACACCD}"/>
    <dgm:cxn modelId="{59F3DACB-BC50-1E4E-A0F3-033C2541FD25}" type="presParOf" srcId="{3E29E761-D84B-F244-9EF9-040D7A3EB825}" destId="{F5B71B9B-F72B-E64E-B9CF-E80D7B286D6E}" srcOrd="0" destOrd="0" presId="urn:microsoft.com/office/officeart/2005/8/layout/default"/>
    <dgm:cxn modelId="{056AE3BB-AC0A-6D41-9E94-1F382191C4F9}" type="presParOf" srcId="{3E29E761-D84B-F244-9EF9-040D7A3EB825}" destId="{12E8E3DF-F1C6-9648-BFD5-8003F0FA0A2E}" srcOrd="1" destOrd="0" presId="urn:microsoft.com/office/officeart/2005/8/layout/default"/>
    <dgm:cxn modelId="{66AE7726-F056-0D44-90C2-51C4C18A06BB}" type="presParOf" srcId="{3E29E761-D84B-F244-9EF9-040D7A3EB825}" destId="{85CDE24F-4150-4641-A83F-5D7E219F4F4A}" srcOrd="2" destOrd="0" presId="urn:microsoft.com/office/officeart/2005/8/layout/default"/>
    <dgm:cxn modelId="{23ACF595-3E79-D24C-AB40-9AE4959469C7}" type="presParOf" srcId="{3E29E761-D84B-F244-9EF9-040D7A3EB825}" destId="{522FEEAC-6439-6B45-A204-851E9BB5B1C9}" srcOrd="3" destOrd="0" presId="urn:microsoft.com/office/officeart/2005/8/layout/default"/>
    <dgm:cxn modelId="{CD96F72B-B10F-2A46-9F03-4A9BC0808B15}" type="presParOf" srcId="{3E29E761-D84B-F244-9EF9-040D7A3EB825}" destId="{9EBB8C49-2175-ED47-A6AC-A8D4BBFC67F0}" srcOrd="4" destOrd="0" presId="urn:microsoft.com/office/officeart/2005/8/layout/default"/>
    <dgm:cxn modelId="{58DD826C-8722-734C-A000-A7266E00B716}" type="presParOf" srcId="{3E29E761-D84B-F244-9EF9-040D7A3EB825}" destId="{C94D0303-03D7-6648-885D-9099BF702CF4}" srcOrd="5" destOrd="0" presId="urn:microsoft.com/office/officeart/2005/8/layout/default"/>
    <dgm:cxn modelId="{7B34F1B5-475D-DA4E-AA86-BF3BF553F6C3}" type="presParOf" srcId="{3E29E761-D84B-F244-9EF9-040D7A3EB825}" destId="{4E058270-EA4B-2742-8ED4-56531309253B}" srcOrd="6" destOrd="0" presId="urn:microsoft.com/office/officeart/2005/8/layout/default"/>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FFE64A-96B1-1640-A4D9-E5F2353E7A04}" type="doc">
      <dgm:prSet loTypeId="urn:microsoft.com/office/officeart/2005/8/layout/default" loCatId="" qsTypeId="urn:microsoft.com/office/officeart/2005/8/quickstyle/simple4" qsCatId="simple" csTypeId="urn:microsoft.com/office/officeart/2005/8/colors/accent1_2" csCatId="accent1" phldr="1"/>
      <dgm:spPr/>
      <dgm:t>
        <a:bodyPr/>
        <a:lstStyle/>
        <a:p>
          <a:endParaRPr lang="en-GB"/>
        </a:p>
      </dgm:t>
    </dgm:pt>
    <dgm:pt modelId="{FB41F0B0-6146-FD47-8514-465AFD0805C3}">
      <dgm:prSet/>
      <dgm:spPr>
        <a:solidFill>
          <a:srgbClr val="1C4161"/>
        </a:solidFill>
      </dgm:spPr>
      <dgm:t>
        <a:bodyPr/>
        <a:lstStyle/>
        <a:p>
          <a:pPr rtl="0"/>
          <a:r>
            <a:rPr lang="en-US" dirty="0" smtClean="0"/>
            <a:t>Persistent Identifier - Allow the VO to identify the user even if (s)he changes IdP </a:t>
          </a:r>
          <a:endParaRPr lang="en-US" dirty="0"/>
        </a:p>
      </dgm:t>
    </dgm:pt>
    <dgm:pt modelId="{34C88217-C6BF-D84F-A5ED-4BDBCB5B99AE}" type="parTrans" cxnId="{274F2280-C3CF-AC4D-8941-6E3B3E11504A}">
      <dgm:prSet/>
      <dgm:spPr/>
      <dgm:t>
        <a:bodyPr/>
        <a:lstStyle/>
        <a:p>
          <a:endParaRPr lang="en-GB"/>
        </a:p>
      </dgm:t>
    </dgm:pt>
    <dgm:pt modelId="{A7AA4002-4369-A349-A35E-7368551900CC}" type="sibTrans" cxnId="{274F2280-C3CF-AC4D-8941-6E3B3E11504A}">
      <dgm:prSet/>
      <dgm:spPr/>
      <dgm:t>
        <a:bodyPr/>
        <a:lstStyle/>
        <a:p>
          <a:endParaRPr lang="en-GB"/>
        </a:p>
      </dgm:t>
    </dgm:pt>
    <dgm:pt modelId="{E06D0B48-A4BB-6548-B6F3-9BB57D8DD499}">
      <dgm:prSet/>
      <dgm:spPr>
        <a:solidFill>
          <a:srgbClr val="1C4161"/>
        </a:solidFill>
      </dgm:spPr>
      <dgm:t>
        <a:bodyPr/>
        <a:lstStyle/>
        <a:p>
          <a:pPr rtl="0"/>
          <a:r>
            <a:rPr lang="en-US" dirty="0" smtClean="0"/>
            <a:t>VO Membership Registry - To become members of the VO a certain workflow must be followed </a:t>
          </a:r>
          <a:endParaRPr lang="en-US" dirty="0"/>
        </a:p>
      </dgm:t>
    </dgm:pt>
    <dgm:pt modelId="{8B0619CC-7DBE-3046-B0D7-4D69CADC5891}" type="parTrans" cxnId="{19F016E4-2332-A84E-A3FA-B720AAA675CF}">
      <dgm:prSet/>
      <dgm:spPr/>
      <dgm:t>
        <a:bodyPr/>
        <a:lstStyle/>
        <a:p>
          <a:endParaRPr lang="en-GB"/>
        </a:p>
      </dgm:t>
    </dgm:pt>
    <dgm:pt modelId="{C5019BF5-0ED0-DC4F-B68A-5D45FDB394FD}" type="sibTrans" cxnId="{19F016E4-2332-A84E-A3FA-B720AAA675CF}">
      <dgm:prSet/>
      <dgm:spPr/>
      <dgm:t>
        <a:bodyPr/>
        <a:lstStyle/>
        <a:p>
          <a:endParaRPr lang="en-GB"/>
        </a:p>
      </dgm:t>
    </dgm:pt>
    <dgm:pt modelId="{C61BC6F7-AD31-1F49-A31F-940F47F04C61}">
      <dgm:prSet/>
      <dgm:spPr>
        <a:solidFill>
          <a:srgbClr val="1C4161"/>
        </a:solidFill>
      </dgm:spPr>
      <dgm:t>
        <a:bodyPr/>
        <a:lstStyle/>
        <a:p>
          <a:pPr rtl="0"/>
          <a:r>
            <a:rPr lang="en-US" smtClean="0"/>
            <a:t>‘External’ Identities – Not all VO users will be in eduGAIN </a:t>
          </a:r>
          <a:endParaRPr lang="en-US"/>
        </a:p>
      </dgm:t>
    </dgm:pt>
    <dgm:pt modelId="{DAD06701-F399-DA4A-98CE-42BD3936FBEF}" type="parTrans" cxnId="{0275403B-8DA0-3E4B-B2E6-9E5196ADBD67}">
      <dgm:prSet/>
      <dgm:spPr/>
      <dgm:t>
        <a:bodyPr/>
        <a:lstStyle/>
        <a:p>
          <a:endParaRPr lang="en-GB"/>
        </a:p>
      </dgm:t>
    </dgm:pt>
    <dgm:pt modelId="{7B4CF7D1-DF5E-C74B-9E8A-5C6C926C4EB7}" type="sibTrans" cxnId="{0275403B-8DA0-3E4B-B2E6-9E5196ADBD67}">
      <dgm:prSet/>
      <dgm:spPr/>
      <dgm:t>
        <a:bodyPr/>
        <a:lstStyle/>
        <a:p>
          <a:endParaRPr lang="en-GB"/>
        </a:p>
      </dgm:t>
    </dgm:pt>
    <dgm:pt modelId="{B4FF0ECE-7462-B844-BF7D-07CB57754AA9}">
      <dgm:prSet/>
      <dgm:spPr>
        <a:solidFill>
          <a:srgbClr val="1C4161"/>
        </a:solidFill>
      </dgm:spPr>
      <dgm:t>
        <a:bodyPr/>
        <a:lstStyle/>
        <a:p>
          <a:pPr rtl="0"/>
          <a:r>
            <a:rPr lang="en-US" smtClean="0"/>
            <a:t>Group Management - groups may also be used to define roles and rights </a:t>
          </a:r>
          <a:endParaRPr lang="en-US"/>
        </a:p>
      </dgm:t>
    </dgm:pt>
    <dgm:pt modelId="{C5A4378C-DC70-FD42-88A2-38FEDB10EED1}" type="parTrans" cxnId="{4AF4C050-AA78-7344-8B71-0E8ADAB4E59F}">
      <dgm:prSet/>
      <dgm:spPr/>
      <dgm:t>
        <a:bodyPr/>
        <a:lstStyle/>
        <a:p>
          <a:endParaRPr lang="en-GB"/>
        </a:p>
      </dgm:t>
    </dgm:pt>
    <dgm:pt modelId="{F81C9592-071C-AD46-9E3B-FF582BD54BA2}" type="sibTrans" cxnId="{4AF4C050-AA78-7344-8B71-0E8ADAB4E59F}">
      <dgm:prSet/>
      <dgm:spPr/>
      <dgm:t>
        <a:bodyPr/>
        <a:lstStyle/>
        <a:p>
          <a:endParaRPr lang="en-GB"/>
        </a:p>
      </dgm:t>
    </dgm:pt>
    <dgm:pt modelId="{9ECF2389-6277-AD43-9CF6-638B52AD98AC}">
      <dgm:prSet/>
      <dgm:spPr>
        <a:solidFill>
          <a:srgbClr val="1C4161"/>
        </a:solidFill>
      </dgm:spPr>
      <dgm:t>
        <a:bodyPr/>
        <a:lstStyle/>
        <a:p>
          <a:pPr rtl="0"/>
          <a:r>
            <a:rPr lang="en-US" smtClean="0"/>
            <a:t>(de)Provisioning – Identity, attributes and groups need to be provided to Services </a:t>
          </a:r>
          <a:endParaRPr lang="en-US"/>
        </a:p>
      </dgm:t>
    </dgm:pt>
    <dgm:pt modelId="{82851A38-40B3-964C-B955-DCAC6DCC3309}" type="parTrans" cxnId="{F9B3DAE2-6792-6A48-B516-ED62B0F63C35}">
      <dgm:prSet/>
      <dgm:spPr/>
      <dgm:t>
        <a:bodyPr/>
        <a:lstStyle/>
        <a:p>
          <a:endParaRPr lang="en-GB"/>
        </a:p>
      </dgm:t>
    </dgm:pt>
    <dgm:pt modelId="{D51C5AE1-54A7-914C-9218-C38B2E7BE6B2}" type="sibTrans" cxnId="{F9B3DAE2-6792-6A48-B516-ED62B0F63C35}">
      <dgm:prSet/>
      <dgm:spPr/>
      <dgm:t>
        <a:bodyPr/>
        <a:lstStyle/>
        <a:p>
          <a:endParaRPr lang="en-GB"/>
        </a:p>
      </dgm:t>
    </dgm:pt>
    <dgm:pt modelId="{D50E07C6-EE55-6148-931F-4BCF631FB2B2}">
      <dgm:prSet/>
      <dgm:spPr>
        <a:solidFill>
          <a:srgbClr val="1C4161"/>
        </a:solidFill>
      </dgm:spPr>
      <dgm:t>
        <a:bodyPr/>
        <a:lstStyle/>
        <a:p>
          <a:pPr rtl="0"/>
          <a:r>
            <a:rPr lang="en-US" smtClean="0"/>
            <a:t>Service Proxy and Attribute Aggregation </a:t>
          </a:r>
          <a:endParaRPr lang="en-US"/>
        </a:p>
      </dgm:t>
    </dgm:pt>
    <dgm:pt modelId="{75F8DC78-689C-0D48-97DC-67F192A4FEE0}" type="parTrans" cxnId="{6D6A0FFA-4768-5A46-964E-D6DC67D34679}">
      <dgm:prSet/>
      <dgm:spPr/>
      <dgm:t>
        <a:bodyPr/>
        <a:lstStyle/>
        <a:p>
          <a:endParaRPr lang="en-GB"/>
        </a:p>
      </dgm:t>
    </dgm:pt>
    <dgm:pt modelId="{0E24862A-05F3-854D-9B0C-5C72FFAD3A87}" type="sibTrans" cxnId="{6D6A0FFA-4768-5A46-964E-D6DC67D34679}">
      <dgm:prSet/>
      <dgm:spPr/>
      <dgm:t>
        <a:bodyPr/>
        <a:lstStyle/>
        <a:p>
          <a:endParaRPr lang="en-GB"/>
        </a:p>
      </dgm:t>
    </dgm:pt>
    <dgm:pt modelId="{1FC97567-0FC8-834E-8A3A-2FB52E00335B}">
      <dgm:prSet/>
      <dgm:spPr>
        <a:solidFill>
          <a:srgbClr val="1C4161"/>
        </a:solidFill>
      </dgm:spPr>
      <dgm:t>
        <a:bodyPr/>
        <a:lstStyle/>
        <a:p>
          <a:pPr rtl="0"/>
          <a:r>
            <a:rPr lang="en-US" dirty="0" smtClean="0"/>
            <a:t>Attributes beyond the IdP are needed for VO roles and rights, or to provide extra context (e.g. ORCID, Grant number) </a:t>
          </a:r>
          <a:endParaRPr lang="en-US" dirty="0"/>
        </a:p>
      </dgm:t>
    </dgm:pt>
    <dgm:pt modelId="{7A05654E-DB4B-2143-BD01-CC476E3824B3}" type="parTrans" cxnId="{71E74070-7CF6-1544-980C-5C023EDF8215}">
      <dgm:prSet/>
      <dgm:spPr/>
      <dgm:t>
        <a:bodyPr/>
        <a:lstStyle/>
        <a:p>
          <a:endParaRPr lang="en-GB"/>
        </a:p>
      </dgm:t>
    </dgm:pt>
    <dgm:pt modelId="{4FA37F57-1059-7F42-998D-CAFA0ED73330}" type="sibTrans" cxnId="{71E74070-7CF6-1544-980C-5C023EDF8215}">
      <dgm:prSet/>
      <dgm:spPr/>
      <dgm:t>
        <a:bodyPr/>
        <a:lstStyle/>
        <a:p>
          <a:endParaRPr lang="en-GB"/>
        </a:p>
      </dgm:t>
    </dgm:pt>
    <dgm:pt modelId="{79875EBB-8978-414D-9475-77FA6AB23C72}" type="pres">
      <dgm:prSet presAssocID="{48FFE64A-96B1-1640-A4D9-E5F2353E7A04}" presName="diagram" presStyleCnt="0">
        <dgm:presLayoutVars>
          <dgm:dir/>
          <dgm:resizeHandles val="exact"/>
        </dgm:presLayoutVars>
      </dgm:prSet>
      <dgm:spPr/>
      <dgm:t>
        <a:bodyPr/>
        <a:lstStyle/>
        <a:p>
          <a:endParaRPr lang="en-GB"/>
        </a:p>
      </dgm:t>
    </dgm:pt>
    <dgm:pt modelId="{F4F50417-7D7E-7548-A48F-FCBC276FD87A}" type="pres">
      <dgm:prSet presAssocID="{FB41F0B0-6146-FD47-8514-465AFD0805C3}" presName="node" presStyleLbl="node1" presStyleIdx="0" presStyleCnt="7">
        <dgm:presLayoutVars>
          <dgm:bulletEnabled val="1"/>
        </dgm:presLayoutVars>
      </dgm:prSet>
      <dgm:spPr/>
      <dgm:t>
        <a:bodyPr/>
        <a:lstStyle/>
        <a:p>
          <a:endParaRPr lang="en-GB"/>
        </a:p>
      </dgm:t>
    </dgm:pt>
    <dgm:pt modelId="{FD591A80-F55C-FA4B-A09F-D9DD78B7851C}" type="pres">
      <dgm:prSet presAssocID="{A7AA4002-4369-A349-A35E-7368551900CC}" presName="sibTrans" presStyleCnt="0"/>
      <dgm:spPr/>
    </dgm:pt>
    <dgm:pt modelId="{E90ACA89-5FC9-4045-8F84-6E75FA9BE4FA}" type="pres">
      <dgm:prSet presAssocID="{E06D0B48-A4BB-6548-B6F3-9BB57D8DD499}" presName="node" presStyleLbl="node1" presStyleIdx="1" presStyleCnt="7">
        <dgm:presLayoutVars>
          <dgm:bulletEnabled val="1"/>
        </dgm:presLayoutVars>
      </dgm:prSet>
      <dgm:spPr/>
      <dgm:t>
        <a:bodyPr/>
        <a:lstStyle/>
        <a:p>
          <a:endParaRPr lang="en-GB"/>
        </a:p>
      </dgm:t>
    </dgm:pt>
    <dgm:pt modelId="{8AAA3922-3961-C74A-B27F-92E8861B47E6}" type="pres">
      <dgm:prSet presAssocID="{C5019BF5-0ED0-DC4F-B68A-5D45FDB394FD}" presName="sibTrans" presStyleCnt="0"/>
      <dgm:spPr/>
    </dgm:pt>
    <dgm:pt modelId="{F2DD8B30-F654-E14D-8D64-5FD954BD68A0}" type="pres">
      <dgm:prSet presAssocID="{C61BC6F7-AD31-1F49-A31F-940F47F04C61}" presName="node" presStyleLbl="node1" presStyleIdx="2" presStyleCnt="7">
        <dgm:presLayoutVars>
          <dgm:bulletEnabled val="1"/>
        </dgm:presLayoutVars>
      </dgm:prSet>
      <dgm:spPr/>
      <dgm:t>
        <a:bodyPr/>
        <a:lstStyle/>
        <a:p>
          <a:endParaRPr lang="en-GB"/>
        </a:p>
      </dgm:t>
    </dgm:pt>
    <dgm:pt modelId="{9AA88075-8718-3041-84FD-8FF11E6DDEAD}" type="pres">
      <dgm:prSet presAssocID="{7B4CF7D1-DF5E-C74B-9E8A-5C6C926C4EB7}" presName="sibTrans" presStyleCnt="0"/>
      <dgm:spPr/>
    </dgm:pt>
    <dgm:pt modelId="{D85A4D95-F6F5-2A49-A929-211B5F293B30}" type="pres">
      <dgm:prSet presAssocID="{1FC97567-0FC8-834E-8A3A-2FB52E00335B}" presName="node" presStyleLbl="node1" presStyleIdx="3" presStyleCnt="7">
        <dgm:presLayoutVars>
          <dgm:bulletEnabled val="1"/>
        </dgm:presLayoutVars>
      </dgm:prSet>
      <dgm:spPr/>
      <dgm:t>
        <a:bodyPr/>
        <a:lstStyle/>
        <a:p>
          <a:endParaRPr lang="en-GB"/>
        </a:p>
      </dgm:t>
    </dgm:pt>
    <dgm:pt modelId="{A372A799-ACA5-1D4B-8736-1481ACF2DA50}" type="pres">
      <dgm:prSet presAssocID="{4FA37F57-1059-7F42-998D-CAFA0ED73330}" presName="sibTrans" presStyleCnt="0"/>
      <dgm:spPr/>
    </dgm:pt>
    <dgm:pt modelId="{B1B95FAE-3EC0-804B-8B57-8000AFB3D04C}" type="pres">
      <dgm:prSet presAssocID="{B4FF0ECE-7462-B844-BF7D-07CB57754AA9}" presName="node" presStyleLbl="node1" presStyleIdx="4" presStyleCnt="7">
        <dgm:presLayoutVars>
          <dgm:bulletEnabled val="1"/>
        </dgm:presLayoutVars>
      </dgm:prSet>
      <dgm:spPr/>
      <dgm:t>
        <a:bodyPr/>
        <a:lstStyle/>
        <a:p>
          <a:endParaRPr lang="en-GB"/>
        </a:p>
      </dgm:t>
    </dgm:pt>
    <dgm:pt modelId="{C5F01766-AC66-004C-A281-0F789B986E82}" type="pres">
      <dgm:prSet presAssocID="{F81C9592-071C-AD46-9E3B-FF582BD54BA2}" presName="sibTrans" presStyleCnt="0"/>
      <dgm:spPr/>
    </dgm:pt>
    <dgm:pt modelId="{3DB55837-24D7-E64A-A33A-F4321BBBE13A}" type="pres">
      <dgm:prSet presAssocID="{9ECF2389-6277-AD43-9CF6-638B52AD98AC}" presName="node" presStyleLbl="node1" presStyleIdx="5" presStyleCnt="7">
        <dgm:presLayoutVars>
          <dgm:bulletEnabled val="1"/>
        </dgm:presLayoutVars>
      </dgm:prSet>
      <dgm:spPr/>
      <dgm:t>
        <a:bodyPr/>
        <a:lstStyle/>
        <a:p>
          <a:endParaRPr lang="en-GB"/>
        </a:p>
      </dgm:t>
    </dgm:pt>
    <dgm:pt modelId="{6BE99D69-5BA8-8744-A62E-015AF34D1C68}" type="pres">
      <dgm:prSet presAssocID="{D51C5AE1-54A7-914C-9218-C38B2E7BE6B2}" presName="sibTrans" presStyleCnt="0"/>
      <dgm:spPr/>
    </dgm:pt>
    <dgm:pt modelId="{FD22A721-84E0-E24B-B100-A63DA321B62B}" type="pres">
      <dgm:prSet presAssocID="{D50E07C6-EE55-6148-931F-4BCF631FB2B2}" presName="node" presStyleLbl="node1" presStyleIdx="6" presStyleCnt="7">
        <dgm:presLayoutVars>
          <dgm:bulletEnabled val="1"/>
        </dgm:presLayoutVars>
      </dgm:prSet>
      <dgm:spPr/>
      <dgm:t>
        <a:bodyPr/>
        <a:lstStyle/>
        <a:p>
          <a:endParaRPr lang="en-GB"/>
        </a:p>
      </dgm:t>
    </dgm:pt>
  </dgm:ptLst>
  <dgm:cxnLst>
    <dgm:cxn modelId="{0CE72645-698D-F144-B6EE-10FC47E0EC4B}" type="presOf" srcId="{9ECF2389-6277-AD43-9CF6-638B52AD98AC}" destId="{3DB55837-24D7-E64A-A33A-F4321BBBE13A}" srcOrd="0" destOrd="0" presId="urn:microsoft.com/office/officeart/2005/8/layout/default"/>
    <dgm:cxn modelId="{71E74070-7CF6-1544-980C-5C023EDF8215}" srcId="{48FFE64A-96B1-1640-A4D9-E5F2353E7A04}" destId="{1FC97567-0FC8-834E-8A3A-2FB52E00335B}" srcOrd="3" destOrd="0" parTransId="{7A05654E-DB4B-2143-BD01-CC476E3824B3}" sibTransId="{4FA37F57-1059-7F42-998D-CAFA0ED73330}"/>
    <dgm:cxn modelId="{6B3C9BA5-9A24-AF42-B2D1-6A0B7DAF68D2}" type="presOf" srcId="{C61BC6F7-AD31-1F49-A31F-940F47F04C61}" destId="{F2DD8B30-F654-E14D-8D64-5FD954BD68A0}" srcOrd="0" destOrd="0" presId="urn:microsoft.com/office/officeart/2005/8/layout/default"/>
    <dgm:cxn modelId="{D5E11F14-83C8-424F-B8BC-3BAD2111F289}" type="presOf" srcId="{48FFE64A-96B1-1640-A4D9-E5F2353E7A04}" destId="{79875EBB-8978-414D-9475-77FA6AB23C72}" srcOrd="0" destOrd="0" presId="urn:microsoft.com/office/officeart/2005/8/layout/default"/>
    <dgm:cxn modelId="{F9B3DAE2-6792-6A48-B516-ED62B0F63C35}" srcId="{48FFE64A-96B1-1640-A4D9-E5F2353E7A04}" destId="{9ECF2389-6277-AD43-9CF6-638B52AD98AC}" srcOrd="5" destOrd="0" parTransId="{82851A38-40B3-964C-B955-DCAC6DCC3309}" sibTransId="{D51C5AE1-54A7-914C-9218-C38B2E7BE6B2}"/>
    <dgm:cxn modelId="{7AABCF51-E5F6-BC48-B65B-18805BA7073A}" type="presOf" srcId="{FB41F0B0-6146-FD47-8514-465AFD0805C3}" destId="{F4F50417-7D7E-7548-A48F-FCBC276FD87A}" srcOrd="0" destOrd="0" presId="urn:microsoft.com/office/officeart/2005/8/layout/default"/>
    <dgm:cxn modelId="{0FCFB593-BFD7-A84E-9B65-6D03244E6E48}" type="presOf" srcId="{1FC97567-0FC8-834E-8A3A-2FB52E00335B}" destId="{D85A4D95-F6F5-2A49-A929-211B5F293B30}" srcOrd="0" destOrd="0" presId="urn:microsoft.com/office/officeart/2005/8/layout/default"/>
    <dgm:cxn modelId="{274F2280-C3CF-AC4D-8941-6E3B3E11504A}" srcId="{48FFE64A-96B1-1640-A4D9-E5F2353E7A04}" destId="{FB41F0B0-6146-FD47-8514-465AFD0805C3}" srcOrd="0" destOrd="0" parTransId="{34C88217-C6BF-D84F-A5ED-4BDBCB5B99AE}" sibTransId="{A7AA4002-4369-A349-A35E-7368551900CC}"/>
    <dgm:cxn modelId="{A1E18AAD-F8DF-1E40-9123-FCCD0D4B53C8}" type="presOf" srcId="{B4FF0ECE-7462-B844-BF7D-07CB57754AA9}" destId="{B1B95FAE-3EC0-804B-8B57-8000AFB3D04C}" srcOrd="0" destOrd="0" presId="urn:microsoft.com/office/officeart/2005/8/layout/default"/>
    <dgm:cxn modelId="{6D6A0FFA-4768-5A46-964E-D6DC67D34679}" srcId="{48FFE64A-96B1-1640-A4D9-E5F2353E7A04}" destId="{D50E07C6-EE55-6148-931F-4BCF631FB2B2}" srcOrd="6" destOrd="0" parTransId="{75F8DC78-689C-0D48-97DC-67F192A4FEE0}" sibTransId="{0E24862A-05F3-854D-9B0C-5C72FFAD3A87}"/>
    <dgm:cxn modelId="{4AF4C050-AA78-7344-8B71-0E8ADAB4E59F}" srcId="{48FFE64A-96B1-1640-A4D9-E5F2353E7A04}" destId="{B4FF0ECE-7462-B844-BF7D-07CB57754AA9}" srcOrd="4" destOrd="0" parTransId="{C5A4378C-DC70-FD42-88A2-38FEDB10EED1}" sibTransId="{F81C9592-071C-AD46-9E3B-FF582BD54BA2}"/>
    <dgm:cxn modelId="{0275403B-8DA0-3E4B-B2E6-9E5196ADBD67}" srcId="{48FFE64A-96B1-1640-A4D9-E5F2353E7A04}" destId="{C61BC6F7-AD31-1F49-A31F-940F47F04C61}" srcOrd="2" destOrd="0" parTransId="{DAD06701-F399-DA4A-98CE-42BD3936FBEF}" sibTransId="{7B4CF7D1-DF5E-C74B-9E8A-5C6C926C4EB7}"/>
    <dgm:cxn modelId="{19F016E4-2332-A84E-A3FA-B720AAA675CF}" srcId="{48FFE64A-96B1-1640-A4D9-E5F2353E7A04}" destId="{E06D0B48-A4BB-6548-B6F3-9BB57D8DD499}" srcOrd="1" destOrd="0" parTransId="{8B0619CC-7DBE-3046-B0D7-4D69CADC5891}" sibTransId="{C5019BF5-0ED0-DC4F-B68A-5D45FDB394FD}"/>
    <dgm:cxn modelId="{915C10B1-A4C2-1643-93FA-10D35798F0C6}" type="presOf" srcId="{E06D0B48-A4BB-6548-B6F3-9BB57D8DD499}" destId="{E90ACA89-5FC9-4045-8F84-6E75FA9BE4FA}" srcOrd="0" destOrd="0" presId="urn:microsoft.com/office/officeart/2005/8/layout/default"/>
    <dgm:cxn modelId="{41D2429A-1B69-A848-9930-ADD1B58059F0}" type="presOf" srcId="{D50E07C6-EE55-6148-931F-4BCF631FB2B2}" destId="{FD22A721-84E0-E24B-B100-A63DA321B62B}" srcOrd="0" destOrd="0" presId="urn:microsoft.com/office/officeart/2005/8/layout/default"/>
    <dgm:cxn modelId="{63B6E447-EEA7-4942-99B4-5C675AAA9351}" type="presParOf" srcId="{79875EBB-8978-414D-9475-77FA6AB23C72}" destId="{F4F50417-7D7E-7548-A48F-FCBC276FD87A}" srcOrd="0" destOrd="0" presId="urn:microsoft.com/office/officeart/2005/8/layout/default"/>
    <dgm:cxn modelId="{50A2E966-6C76-A04C-9FD5-B898769E4560}" type="presParOf" srcId="{79875EBB-8978-414D-9475-77FA6AB23C72}" destId="{FD591A80-F55C-FA4B-A09F-D9DD78B7851C}" srcOrd="1" destOrd="0" presId="urn:microsoft.com/office/officeart/2005/8/layout/default"/>
    <dgm:cxn modelId="{D37504C9-6DBA-4043-940C-B785C419C6F7}" type="presParOf" srcId="{79875EBB-8978-414D-9475-77FA6AB23C72}" destId="{E90ACA89-5FC9-4045-8F84-6E75FA9BE4FA}" srcOrd="2" destOrd="0" presId="urn:microsoft.com/office/officeart/2005/8/layout/default"/>
    <dgm:cxn modelId="{27564AA2-0544-9E44-9500-38F67D1AA01B}" type="presParOf" srcId="{79875EBB-8978-414D-9475-77FA6AB23C72}" destId="{8AAA3922-3961-C74A-B27F-92E8861B47E6}" srcOrd="3" destOrd="0" presId="urn:microsoft.com/office/officeart/2005/8/layout/default"/>
    <dgm:cxn modelId="{047725C8-B64D-AD45-9928-922761126D07}" type="presParOf" srcId="{79875EBB-8978-414D-9475-77FA6AB23C72}" destId="{F2DD8B30-F654-E14D-8D64-5FD954BD68A0}" srcOrd="4" destOrd="0" presId="urn:microsoft.com/office/officeart/2005/8/layout/default"/>
    <dgm:cxn modelId="{0D8479DF-F5D4-5247-9162-009471CAC727}" type="presParOf" srcId="{79875EBB-8978-414D-9475-77FA6AB23C72}" destId="{9AA88075-8718-3041-84FD-8FF11E6DDEAD}" srcOrd="5" destOrd="0" presId="urn:microsoft.com/office/officeart/2005/8/layout/default"/>
    <dgm:cxn modelId="{1FCBD1EC-C019-BF4C-8F4F-ADBE79A27D26}" type="presParOf" srcId="{79875EBB-8978-414D-9475-77FA6AB23C72}" destId="{D85A4D95-F6F5-2A49-A929-211B5F293B30}" srcOrd="6" destOrd="0" presId="urn:microsoft.com/office/officeart/2005/8/layout/default"/>
    <dgm:cxn modelId="{525C9C90-A0B4-DF40-9B75-E45B238A3E4F}" type="presParOf" srcId="{79875EBB-8978-414D-9475-77FA6AB23C72}" destId="{A372A799-ACA5-1D4B-8736-1481ACF2DA50}" srcOrd="7" destOrd="0" presId="urn:microsoft.com/office/officeart/2005/8/layout/default"/>
    <dgm:cxn modelId="{22BA9330-D7B6-6640-B0EE-C214CEC41984}" type="presParOf" srcId="{79875EBB-8978-414D-9475-77FA6AB23C72}" destId="{B1B95FAE-3EC0-804B-8B57-8000AFB3D04C}" srcOrd="8" destOrd="0" presId="urn:microsoft.com/office/officeart/2005/8/layout/default"/>
    <dgm:cxn modelId="{D889E9AA-A5C2-854B-AE8D-49BF741C33A0}" type="presParOf" srcId="{79875EBB-8978-414D-9475-77FA6AB23C72}" destId="{C5F01766-AC66-004C-A281-0F789B986E82}" srcOrd="9" destOrd="0" presId="urn:microsoft.com/office/officeart/2005/8/layout/default"/>
    <dgm:cxn modelId="{CE642C62-ECE1-6546-B154-A9304785930E}" type="presParOf" srcId="{79875EBB-8978-414D-9475-77FA6AB23C72}" destId="{3DB55837-24D7-E64A-A33A-F4321BBBE13A}" srcOrd="10" destOrd="0" presId="urn:microsoft.com/office/officeart/2005/8/layout/default"/>
    <dgm:cxn modelId="{76968BF6-60DB-0D42-888F-DE6F1E883B16}" type="presParOf" srcId="{79875EBB-8978-414D-9475-77FA6AB23C72}" destId="{6BE99D69-5BA8-8744-A62E-015AF34D1C68}" srcOrd="11" destOrd="0" presId="urn:microsoft.com/office/officeart/2005/8/layout/default"/>
    <dgm:cxn modelId="{C5DDC9B4-ABC1-9343-8EC5-E97C804566BC}" type="presParOf" srcId="{79875EBB-8978-414D-9475-77FA6AB23C72}" destId="{FD22A721-84E0-E24B-B100-A63DA321B62B}" srcOrd="12" destOrd="0" presId="urn:microsoft.com/office/officeart/2005/8/layout/defaul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B00D766-B0DB-2D49-AB1E-CF67C8C23377}" type="doc">
      <dgm:prSet loTypeId="urn:microsoft.com/office/officeart/2005/8/layout/default" loCatId="" qsTypeId="urn:microsoft.com/office/officeart/2005/8/quickstyle/simple4" qsCatId="simple" csTypeId="urn:microsoft.com/office/officeart/2005/8/colors/accent0_3" csCatId="mainScheme" phldr="1"/>
      <dgm:spPr/>
      <dgm:t>
        <a:bodyPr/>
        <a:lstStyle/>
        <a:p>
          <a:endParaRPr lang="en-GB"/>
        </a:p>
      </dgm:t>
    </dgm:pt>
    <dgm:pt modelId="{A80F370D-4200-E947-BB37-CBDD70265B69}">
      <dgm:prSet/>
      <dgm:spPr>
        <a:solidFill>
          <a:srgbClr val="003F5E"/>
        </a:solidFill>
      </dgm:spPr>
      <dgm:t>
        <a:bodyPr/>
        <a:lstStyle/>
        <a:p>
          <a:pPr rtl="0"/>
          <a:r>
            <a:rPr lang="en-GB" dirty="0" smtClean="0"/>
            <a:t>Entity Categories group federation entities that share common criteria. </a:t>
          </a:r>
          <a:endParaRPr lang="en-GB" dirty="0"/>
        </a:p>
      </dgm:t>
    </dgm:pt>
    <dgm:pt modelId="{6A611399-7C99-9745-8071-BEFD502BF447}" type="parTrans" cxnId="{3E3784B9-4166-5B48-A9C2-77ED2B118E6A}">
      <dgm:prSet/>
      <dgm:spPr/>
      <dgm:t>
        <a:bodyPr/>
        <a:lstStyle/>
        <a:p>
          <a:endParaRPr lang="en-GB"/>
        </a:p>
      </dgm:t>
    </dgm:pt>
    <dgm:pt modelId="{89429B05-3D6D-7B4F-B6B0-7439C2366B6E}" type="sibTrans" cxnId="{3E3784B9-4166-5B48-A9C2-77ED2B118E6A}">
      <dgm:prSet/>
      <dgm:spPr/>
      <dgm:t>
        <a:bodyPr/>
        <a:lstStyle/>
        <a:p>
          <a:endParaRPr lang="en-GB"/>
        </a:p>
      </dgm:t>
    </dgm:pt>
    <dgm:pt modelId="{0FBFD7C9-7CA9-D744-B8FE-C1ED857BE439}">
      <dgm:prSet/>
      <dgm:spPr>
        <a:solidFill>
          <a:srgbClr val="003F5E"/>
        </a:solidFill>
      </dgm:spPr>
      <dgm:t>
        <a:bodyPr/>
        <a:lstStyle/>
        <a:p>
          <a:pPr rtl="0"/>
          <a:r>
            <a:rPr lang="en-GB" dirty="0" smtClean="0"/>
            <a:t>Facilitate IdP decisions to release a defined set of attributes to SPs without the need for detailed local review for each SP</a:t>
          </a:r>
          <a:endParaRPr lang="en-GB" dirty="0"/>
        </a:p>
      </dgm:t>
    </dgm:pt>
    <dgm:pt modelId="{99BCCEE2-1468-9441-AD9C-59272E5E91BF}" type="parTrans" cxnId="{65E7AF59-171D-5240-B450-4ECEFA87F61B}">
      <dgm:prSet/>
      <dgm:spPr/>
      <dgm:t>
        <a:bodyPr/>
        <a:lstStyle/>
        <a:p>
          <a:endParaRPr lang="en-GB"/>
        </a:p>
      </dgm:t>
    </dgm:pt>
    <dgm:pt modelId="{B6D2C989-48C7-4746-8857-86621DF25E78}" type="sibTrans" cxnId="{65E7AF59-171D-5240-B450-4ECEFA87F61B}">
      <dgm:prSet/>
      <dgm:spPr/>
      <dgm:t>
        <a:bodyPr/>
        <a:lstStyle/>
        <a:p>
          <a:endParaRPr lang="en-GB"/>
        </a:p>
      </dgm:t>
    </dgm:pt>
    <dgm:pt modelId="{315EDF75-7D84-1E4A-BD3B-A670A5B36078}">
      <dgm:prSet/>
      <dgm:spPr>
        <a:solidFill>
          <a:srgbClr val="ED1556"/>
        </a:solidFill>
      </dgm:spPr>
      <dgm:t>
        <a:bodyPr/>
        <a:lstStyle/>
        <a:p>
          <a:pPr rtl="0"/>
          <a:r>
            <a:rPr lang="en-GB" dirty="0" smtClean="0"/>
            <a:t>Research and Scholarship Entity Category relies on the legitimate interest approach</a:t>
          </a:r>
          <a:endParaRPr lang="en-GB" dirty="0"/>
        </a:p>
      </dgm:t>
    </dgm:pt>
    <dgm:pt modelId="{18F121CD-328E-A54D-922B-AAB43E0AEFAE}" type="parTrans" cxnId="{5B8CEB1C-E31C-104E-8E6E-FA03644A9AEF}">
      <dgm:prSet/>
      <dgm:spPr/>
      <dgm:t>
        <a:bodyPr/>
        <a:lstStyle/>
        <a:p>
          <a:endParaRPr lang="en-GB"/>
        </a:p>
      </dgm:t>
    </dgm:pt>
    <dgm:pt modelId="{1C976946-8C85-7946-AE08-1B12265479C8}" type="sibTrans" cxnId="{5B8CEB1C-E31C-104E-8E6E-FA03644A9AEF}">
      <dgm:prSet/>
      <dgm:spPr/>
      <dgm:t>
        <a:bodyPr/>
        <a:lstStyle/>
        <a:p>
          <a:endParaRPr lang="en-GB"/>
        </a:p>
      </dgm:t>
    </dgm:pt>
    <dgm:pt modelId="{9FB80077-1AE5-F84E-AA23-7A86D1A5B623}">
      <dgm:prSet/>
      <dgm:spPr>
        <a:solidFill>
          <a:srgbClr val="ED1556"/>
        </a:solidFill>
      </dgm:spPr>
      <dgm:t>
        <a:bodyPr/>
        <a:lstStyle/>
        <a:p>
          <a:pPr rtl="0"/>
          <a:r>
            <a:rPr lang="en-GB" dirty="0" smtClean="0"/>
            <a:t>Safeguards of data minimisation, privacy enhancing tech</a:t>
          </a:r>
          <a:endParaRPr lang="en-GB" dirty="0"/>
        </a:p>
      </dgm:t>
    </dgm:pt>
    <dgm:pt modelId="{05123EE6-9475-8741-8D63-18A20359E635}" type="parTrans" cxnId="{DC2436C0-32DA-7A4C-BD94-CFE6E3F9F18F}">
      <dgm:prSet/>
      <dgm:spPr/>
      <dgm:t>
        <a:bodyPr/>
        <a:lstStyle/>
        <a:p>
          <a:endParaRPr lang="en-GB"/>
        </a:p>
      </dgm:t>
    </dgm:pt>
    <dgm:pt modelId="{CDA8121C-0C08-1740-BE39-B6F31AA33644}" type="sibTrans" cxnId="{DC2436C0-32DA-7A4C-BD94-CFE6E3F9F18F}">
      <dgm:prSet/>
      <dgm:spPr/>
      <dgm:t>
        <a:bodyPr/>
        <a:lstStyle/>
        <a:p>
          <a:endParaRPr lang="en-GB"/>
        </a:p>
      </dgm:t>
    </dgm:pt>
    <dgm:pt modelId="{B4C6B34A-B689-6D48-9D72-B6E305CFCAFA}">
      <dgm:prSet/>
      <dgm:spPr>
        <a:solidFill>
          <a:srgbClr val="ED1556"/>
        </a:solidFill>
      </dgm:spPr>
      <dgm:t>
        <a:bodyPr/>
        <a:lstStyle/>
        <a:p>
          <a:pPr rtl="0"/>
          <a:r>
            <a:rPr lang="en-GB" dirty="0" smtClean="0"/>
            <a:t>Limits the types of services that are allowed to claim this category and focusing on low-risk, high benefit  services that have a clearly identifiable need for personal information</a:t>
          </a:r>
          <a:endParaRPr lang="en-GB" dirty="0"/>
        </a:p>
      </dgm:t>
    </dgm:pt>
    <dgm:pt modelId="{855B3309-F7E3-D243-BF2E-F2924B79C1FB}" type="parTrans" cxnId="{5680E745-7605-C64B-A950-C928017CF237}">
      <dgm:prSet/>
      <dgm:spPr/>
      <dgm:t>
        <a:bodyPr/>
        <a:lstStyle/>
        <a:p>
          <a:endParaRPr lang="en-GB"/>
        </a:p>
      </dgm:t>
    </dgm:pt>
    <dgm:pt modelId="{0A35737E-7FD5-384F-AA64-E2D45F5F3CA2}" type="sibTrans" cxnId="{5680E745-7605-C64B-A950-C928017CF237}">
      <dgm:prSet/>
      <dgm:spPr/>
      <dgm:t>
        <a:bodyPr/>
        <a:lstStyle/>
        <a:p>
          <a:endParaRPr lang="en-GB"/>
        </a:p>
      </dgm:t>
    </dgm:pt>
    <dgm:pt modelId="{072C310D-9B5A-8E4C-8867-74B1B955ACAA}">
      <dgm:prSet/>
      <dgm:spPr>
        <a:solidFill>
          <a:srgbClr val="ED1556"/>
        </a:solidFill>
      </dgm:spPr>
      <dgm:t>
        <a:bodyPr/>
        <a:lstStyle/>
        <a:p>
          <a:pPr rtl="0"/>
          <a:r>
            <a:rPr lang="en-GB" dirty="0" smtClean="0"/>
            <a:t>Each SP is considered on a case-by-case basis by the federation in question and reviewed annually.</a:t>
          </a:r>
          <a:endParaRPr lang="en-GB" dirty="0"/>
        </a:p>
      </dgm:t>
    </dgm:pt>
    <dgm:pt modelId="{7692498E-40D6-E04A-BD82-44E0BA310564}" type="parTrans" cxnId="{986C8F37-97D8-CF46-BA53-73D0B76A9679}">
      <dgm:prSet/>
      <dgm:spPr/>
      <dgm:t>
        <a:bodyPr/>
        <a:lstStyle/>
        <a:p>
          <a:endParaRPr lang="en-GB"/>
        </a:p>
      </dgm:t>
    </dgm:pt>
    <dgm:pt modelId="{6DBFC1F1-3741-9849-BFFC-22DC70122CAD}" type="sibTrans" cxnId="{986C8F37-97D8-CF46-BA53-73D0B76A9679}">
      <dgm:prSet/>
      <dgm:spPr/>
      <dgm:t>
        <a:bodyPr/>
        <a:lstStyle/>
        <a:p>
          <a:endParaRPr lang="en-GB"/>
        </a:p>
      </dgm:t>
    </dgm:pt>
    <dgm:pt modelId="{D1B5BF31-C03A-E44D-ACAA-BC500D9F2E58}">
      <dgm:prSet/>
      <dgm:spPr>
        <a:solidFill>
          <a:srgbClr val="ED1556"/>
        </a:solidFill>
      </dgm:spPr>
      <dgm:t>
        <a:bodyPr/>
        <a:lstStyle/>
        <a:p>
          <a:pPr rtl="0"/>
          <a:r>
            <a:rPr lang="en-GB" dirty="0" smtClean="0"/>
            <a:t>GÉANT Code of Conduct approach aims to minimise the risk that arises from depending on each other.</a:t>
          </a:r>
          <a:endParaRPr lang="en-GB" dirty="0"/>
        </a:p>
      </dgm:t>
    </dgm:pt>
    <dgm:pt modelId="{AE0EF761-7D26-B642-A1BC-5BE810799643}" type="parTrans" cxnId="{479F1BD3-651A-DF49-AD99-BB0286BAB0B6}">
      <dgm:prSet/>
      <dgm:spPr/>
      <dgm:t>
        <a:bodyPr/>
        <a:lstStyle/>
        <a:p>
          <a:endParaRPr lang="en-GB"/>
        </a:p>
      </dgm:t>
    </dgm:pt>
    <dgm:pt modelId="{05402A51-51DD-7244-BA6B-8B8B4B898A48}" type="sibTrans" cxnId="{479F1BD3-651A-DF49-AD99-BB0286BAB0B6}">
      <dgm:prSet/>
      <dgm:spPr/>
      <dgm:t>
        <a:bodyPr/>
        <a:lstStyle/>
        <a:p>
          <a:endParaRPr lang="en-GB"/>
        </a:p>
      </dgm:t>
    </dgm:pt>
    <dgm:pt modelId="{630351F9-C091-CE42-8E3B-6F4F9214DBFD}">
      <dgm:prSet/>
      <dgm:spPr>
        <a:solidFill>
          <a:srgbClr val="ED1556"/>
        </a:solidFill>
      </dgm:spPr>
      <dgm:t>
        <a:bodyPr/>
        <a:lstStyle/>
        <a:p>
          <a:pPr rtl="0"/>
          <a:r>
            <a:rPr lang="en-GB" dirty="0" smtClean="0"/>
            <a:t>Legitimate interest is also fundamental</a:t>
          </a:r>
          <a:endParaRPr lang="en-GB" dirty="0"/>
        </a:p>
      </dgm:t>
    </dgm:pt>
    <dgm:pt modelId="{56854507-C00E-B74C-B467-24922F887ED9}" type="parTrans" cxnId="{91AA511F-C6DD-3543-8848-F57E4BB04117}">
      <dgm:prSet/>
      <dgm:spPr/>
      <dgm:t>
        <a:bodyPr/>
        <a:lstStyle/>
        <a:p>
          <a:endParaRPr lang="en-GB"/>
        </a:p>
      </dgm:t>
    </dgm:pt>
    <dgm:pt modelId="{FBD69EE4-2E2B-2A4F-88C1-9A79303D8E9D}" type="sibTrans" cxnId="{91AA511F-C6DD-3543-8848-F57E4BB04117}">
      <dgm:prSet/>
      <dgm:spPr/>
      <dgm:t>
        <a:bodyPr/>
        <a:lstStyle/>
        <a:p>
          <a:endParaRPr lang="en-GB"/>
        </a:p>
      </dgm:t>
    </dgm:pt>
    <dgm:pt modelId="{72FF8DC4-27B0-D44B-85A1-B41EA268601A}">
      <dgm:prSet/>
      <dgm:spPr>
        <a:solidFill>
          <a:srgbClr val="ED1556"/>
        </a:solidFill>
      </dgm:spPr>
      <dgm:t>
        <a:bodyPr/>
        <a:lstStyle/>
        <a:p>
          <a:pPr rtl="0"/>
          <a:r>
            <a:rPr lang="en-GB" dirty="0" smtClean="0"/>
            <a:t>Signals that the Home Organisation and Service Provider are aware of the legal requirements</a:t>
          </a:r>
          <a:endParaRPr lang="en-GB" dirty="0"/>
        </a:p>
      </dgm:t>
    </dgm:pt>
    <dgm:pt modelId="{0C163156-3C1A-6743-ADBC-376BE2828108}" type="parTrans" cxnId="{6EBAACDF-3988-D841-9CF4-A43C2EFD8293}">
      <dgm:prSet/>
      <dgm:spPr/>
      <dgm:t>
        <a:bodyPr/>
        <a:lstStyle/>
        <a:p>
          <a:endParaRPr lang="en-GB"/>
        </a:p>
      </dgm:t>
    </dgm:pt>
    <dgm:pt modelId="{A4111692-0897-8548-9A08-54F53F0129DC}" type="sibTrans" cxnId="{6EBAACDF-3988-D841-9CF4-A43C2EFD8293}">
      <dgm:prSet/>
      <dgm:spPr/>
      <dgm:t>
        <a:bodyPr/>
        <a:lstStyle/>
        <a:p>
          <a:endParaRPr lang="en-GB"/>
        </a:p>
      </dgm:t>
    </dgm:pt>
    <dgm:pt modelId="{E529536F-2465-C146-A838-BBABB1C0BA7B}">
      <dgm:prSet/>
      <dgm:spPr>
        <a:solidFill>
          <a:srgbClr val="ED1556"/>
        </a:solidFill>
      </dgm:spPr>
      <dgm:t>
        <a:bodyPr/>
        <a:lstStyle/>
        <a:p>
          <a:pPr rtl="0"/>
          <a:r>
            <a:rPr lang="en-GB" dirty="0" smtClean="0"/>
            <a:t>Based on Directive 95/46/EC 1995</a:t>
          </a:r>
          <a:endParaRPr lang="en-GB" dirty="0"/>
        </a:p>
      </dgm:t>
    </dgm:pt>
    <dgm:pt modelId="{379E11B0-4605-5648-916A-16F761924E90}" type="parTrans" cxnId="{C5E3D8F4-CA62-8B49-A09A-EFC165C1519F}">
      <dgm:prSet/>
      <dgm:spPr/>
      <dgm:t>
        <a:bodyPr/>
        <a:lstStyle/>
        <a:p>
          <a:endParaRPr lang="en-GB"/>
        </a:p>
      </dgm:t>
    </dgm:pt>
    <dgm:pt modelId="{B48534F1-B2ED-6546-9E92-FC69A55C31EF}" type="sibTrans" cxnId="{C5E3D8F4-CA62-8B49-A09A-EFC165C1519F}">
      <dgm:prSet/>
      <dgm:spPr/>
      <dgm:t>
        <a:bodyPr/>
        <a:lstStyle/>
        <a:p>
          <a:endParaRPr lang="en-GB"/>
        </a:p>
      </dgm:t>
    </dgm:pt>
    <dgm:pt modelId="{D15CC90D-D075-6C4E-961B-A0EF4F3ED588}">
      <dgm:prSet/>
      <dgm:spPr>
        <a:solidFill>
          <a:srgbClr val="003F5E"/>
        </a:solidFill>
      </dgm:spPr>
      <dgm:t>
        <a:bodyPr/>
        <a:lstStyle/>
        <a:p>
          <a:pPr rtl="0"/>
          <a:r>
            <a:rPr lang="en-GB" dirty="0" smtClean="0"/>
            <a:t>Check with JISC for advice on which best suits your needs</a:t>
          </a:r>
          <a:endParaRPr lang="en-GB" dirty="0"/>
        </a:p>
      </dgm:t>
    </dgm:pt>
    <dgm:pt modelId="{BB5C1307-A8A8-DF46-9E33-BDC94B8837B6}" type="parTrans" cxnId="{A0FDC5FB-F859-264E-8380-18151D55B60C}">
      <dgm:prSet/>
      <dgm:spPr/>
      <dgm:t>
        <a:bodyPr/>
        <a:lstStyle/>
        <a:p>
          <a:endParaRPr lang="en-GB"/>
        </a:p>
      </dgm:t>
    </dgm:pt>
    <dgm:pt modelId="{1EEB5FC2-E906-1E46-B1C8-E87D19694356}" type="sibTrans" cxnId="{A0FDC5FB-F859-264E-8380-18151D55B60C}">
      <dgm:prSet/>
      <dgm:spPr/>
      <dgm:t>
        <a:bodyPr/>
        <a:lstStyle/>
        <a:p>
          <a:endParaRPr lang="en-GB"/>
        </a:p>
      </dgm:t>
    </dgm:pt>
    <dgm:pt modelId="{2E57C3F7-CBCB-B544-B211-EBC728BCA7E0}" type="pres">
      <dgm:prSet presAssocID="{1B00D766-B0DB-2D49-AB1E-CF67C8C23377}" presName="diagram" presStyleCnt="0">
        <dgm:presLayoutVars>
          <dgm:dir/>
          <dgm:resizeHandles val="exact"/>
        </dgm:presLayoutVars>
      </dgm:prSet>
      <dgm:spPr/>
      <dgm:t>
        <a:bodyPr/>
        <a:lstStyle/>
        <a:p>
          <a:endParaRPr lang="en-GB"/>
        </a:p>
      </dgm:t>
    </dgm:pt>
    <dgm:pt modelId="{0D904A41-7DB8-D043-A2DF-4E9F79B7EC27}" type="pres">
      <dgm:prSet presAssocID="{A80F370D-4200-E947-BB37-CBDD70265B69}" presName="node" presStyleLbl="node1" presStyleIdx="0" presStyleCnt="5">
        <dgm:presLayoutVars>
          <dgm:bulletEnabled val="1"/>
        </dgm:presLayoutVars>
      </dgm:prSet>
      <dgm:spPr/>
      <dgm:t>
        <a:bodyPr/>
        <a:lstStyle/>
        <a:p>
          <a:endParaRPr lang="en-GB"/>
        </a:p>
      </dgm:t>
    </dgm:pt>
    <dgm:pt modelId="{4E8D4ECA-9D7F-C844-9AC0-9D0B10EE74ED}" type="pres">
      <dgm:prSet presAssocID="{89429B05-3D6D-7B4F-B6B0-7439C2366B6E}" presName="sibTrans" presStyleCnt="0"/>
      <dgm:spPr/>
    </dgm:pt>
    <dgm:pt modelId="{F651694F-96AB-D34C-AB9C-D7B5DEA5ABF3}" type="pres">
      <dgm:prSet presAssocID="{0FBFD7C9-7CA9-D744-B8FE-C1ED857BE439}" presName="node" presStyleLbl="node1" presStyleIdx="1" presStyleCnt="5">
        <dgm:presLayoutVars>
          <dgm:bulletEnabled val="1"/>
        </dgm:presLayoutVars>
      </dgm:prSet>
      <dgm:spPr/>
      <dgm:t>
        <a:bodyPr/>
        <a:lstStyle/>
        <a:p>
          <a:endParaRPr lang="en-GB"/>
        </a:p>
      </dgm:t>
    </dgm:pt>
    <dgm:pt modelId="{1C9A48EC-C0A8-1849-84A6-BDC28F277FAE}" type="pres">
      <dgm:prSet presAssocID="{B6D2C989-48C7-4746-8857-86621DF25E78}" presName="sibTrans" presStyleCnt="0"/>
      <dgm:spPr/>
    </dgm:pt>
    <dgm:pt modelId="{67C43140-9CA9-7F41-BB26-66A6D3B4EA03}" type="pres">
      <dgm:prSet presAssocID="{D15CC90D-D075-6C4E-961B-A0EF4F3ED588}" presName="node" presStyleLbl="node1" presStyleIdx="2" presStyleCnt="5">
        <dgm:presLayoutVars>
          <dgm:bulletEnabled val="1"/>
        </dgm:presLayoutVars>
      </dgm:prSet>
      <dgm:spPr/>
      <dgm:t>
        <a:bodyPr/>
        <a:lstStyle/>
        <a:p>
          <a:endParaRPr lang="en-GB"/>
        </a:p>
      </dgm:t>
    </dgm:pt>
    <dgm:pt modelId="{A5DD2B3B-7A63-4345-A4CC-2A3A20537867}" type="pres">
      <dgm:prSet presAssocID="{1EEB5FC2-E906-1E46-B1C8-E87D19694356}" presName="sibTrans" presStyleCnt="0"/>
      <dgm:spPr/>
    </dgm:pt>
    <dgm:pt modelId="{C3D9C9DF-AE76-2A4B-91B9-31B2C073ED81}" type="pres">
      <dgm:prSet presAssocID="{315EDF75-7D84-1E4A-BD3B-A670A5B36078}" presName="node" presStyleLbl="node1" presStyleIdx="3" presStyleCnt="5" custScaleX="143442">
        <dgm:presLayoutVars>
          <dgm:bulletEnabled val="1"/>
        </dgm:presLayoutVars>
      </dgm:prSet>
      <dgm:spPr/>
      <dgm:t>
        <a:bodyPr/>
        <a:lstStyle/>
        <a:p>
          <a:endParaRPr lang="en-GB"/>
        </a:p>
      </dgm:t>
    </dgm:pt>
    <dgm:pt modelId="{3D2497EE-58B4-CE4F-8998-A34CC53BB4BC}" type="pres">
      <dgm:prSet presAssocID="{1C976946-8C85-7946-AE08-1B12265479C8}" presName="sibTrans" presStyleCnt="0"/>
      <dgm:spPr/>
    </dgm:pt>
    <dgm:pt modelId="{80401E5E-DE2B-324A-BE9D-28F296858B0A}" type="pres">
      <dgm:prSet presAssocID="{D1B5BF31-C03A-E44D-ACAA-BC500D9F2E58}" presName="node" presStyleLbl="node1" presStyleIdx="4" presStyleCnt="5" custScaleX="144869">
        <dgm:presLayoutVars>
          <dgm:bulletEnabled val="1"/>
        </dgm:presLayoutVars>
      </dgm:prSet>
      <dgm:spPr/>
      <dgm:t>
        <a:bodyPr/>
        <a:lstStyle/>
        <a:p>
          <a:endParaRPr lang="en-GB"/>
        </a:p>
      </dgm:t>
    </dgm:pt>
  </dgm:ptLst>
  <dgm:cxnLst>
    <dgm:cxn modelId="{531F064F-30F9-1C43-8352-6BD9D79817D5}" type="presOf" srcId="{0FBFD7C9-7CA9-D744-B8FE-C1ED857BE439}" destId="{F651694F-96AB-D34C-AB9C-D7B5DEA5ABF3}" srcOrd="0" destOrd="0" presId="urn:microsoft.com/office/officeart/2005/8/layout/default"/>
    <dgm:cxn modelId="{6EBAACDF-3988-D841-9CF4-A43C2EFD8293}" srcId="{D1B5BF31-C03A-E44D-ACAA-BC500D9F2E58}" destId="{72FF8DC4-27B0-D44B-85A1-B41EA268601A}" srcOrd="1" destOrd="0" parTransId="{0C163156-3C1A-6743-ADBC-376BE2828108}" sibTransId="{A4111692-0897-8548-9A08-54F53F0129DC}"/>
    <dgm:cxn modelId="{7B9ACA56-8E0A-F941-B1B8-B94F7DE21BD5}" type="presOf" srcId="{072C310D-9B5A-8E4C-8867-74B1B955ACAA}" destId="{C3D9C9DF-AE76-2A4B-91B9-31B2C073ED81}" srcOrd="0" destOrd="3" presId="urn:microsoft.com/office/officeart/2005/8/layout/default"/>
    <dgm:cxn modelId="{2C12BEBF-E966-4641-AE83-C1614E8A4420}" type="presOf" srcId="{1B00D766-B0DB-2D49-AB1E-CF67C8C23377}" destId="{2E57C3F7-CBCB-B544-B211-EBC728BCA7E0}" srcOrd="0" destOrd="0" presId="urn:microsoft.com/office/officeart/2005/8/layout/default"/>
    <dgm:cxn modelId="{B994745C-ED0C-414B-A3FF-74ECDF96BDB3}" type="presOf" srcId="{B4C6B34A-B689-6D48-9D72-B6E305CFCAFA}" destId="{C3D9C9DF-AE76-2A4B-91B9-31B2C073ED81}" srcOrd="0" destOrd="2" presId="urn:microsoft.com/office/officeart/2005/8/layout/default"/>
    <dgm:cxn modelId="{C5E3D8F4-CA62-8B49-A09A-EFC165C1519F}" srcId="{D1B5BF31-C03A-E44D-ACAA-BC500D9F2E58}" destId="{E529536F-2465-C146-A838-BBABB1C0BA7B}" srcOrd="2" destOrd="0" parTransId="{379E11B0-4605-5648-916A-16F761924E90}" sibTransId="{B48534F1-B2ED-6546-9E92-FC69A55C31EF}"/>
    <dgm:cxn modelId="{BD3C58CD-0332-974B-AFB0-093D2877EBC3}" type="presOf" srcId="{72FF8DC4-27B0-D44B-85A1-B41EA268601A}" destId="{80401E5E-DE2B-324A-BE9D-28F296858B0A}" srcOrd="0" destOrd="2" presId="urn:microsoft.com/office/officeart/2005/8/layout/default"/>
    <dgm:cxn modelId="{940D989B-026D-134F-9341-3FF2C518464A}" type="presOf" srcId="{D1B5BF31-C03A-E44D-ACAA-BC500D9F2E58}" destId="{80401E5E-DE2B-324A-BE9D-28F296858B0A}" srcOrd="0" destOrd="0" presId="urn:microsoft.com/office/officeart/2005/8/layout/default"/>
    <dgm:cxn modelId="{479F1BD3-651A-DF49-AD99-BB0286BAB0B6}" srcId="{1B00D766-B0DB-2D49-AB1E-CF67C8C23377}" destId="{D1B5BF31-C03A-E44D-ACAA-BC500D9F2E58}" srcOrd="4" destOrd="0" parTransId="{AE0EF761-7D26-B642-A1BC-5BE810799643}" sibTransId="{05402A51-51DD-7244-BA6B-8B8B4B898A48}"/>
    <dgm:cxn modelId="{A5ED9322-E11B-3443-BE35-070A65BF83BB}" type="presOf" srcId="{D15CC90D-D075-6C4E-961B-A0EF4F3ED588}" destId="{67C43140-9CA9-7F41-BB26-66A6D3B4EA03}" srcOrd="0" destOrd="0" presId="urn:microsoft.com/office/officeart/2005/8/layout/default"/>
    <dgm:cxn modelId="{FF799EFD-77B1-CE4C-8940-C9BF3CE81A85}" type="presOf" srcId="{A80F370D-4200-E947-BB37-CBDD70265B69}" destId="{0D904A41-7DB8-D043-A2DF-4E9F79B7EC27}" srcOrd="0" destOrd="0" presId="urn:microsoft.com/office/officeart/2005/8/layout/default"/>
    <dgm:cxn modelId="{DC2436C0-32DA-7A4C-BD94-CFE6E3F9F18F}" srcId="{315EDF75-7D84-1E4A-BD3B-A670A5B36078}" destId="{9FB80077-1AE5-F84E-AA23-7A86D1A5B623}" srcOrd="0" destOrd="0" parTransId="{05123EE6-9475-8741-8D63-18A20359E635}" sibTransId="{CDA8121C-0C08-1740-BE39-B6F31AA33644}"/>
    <dgm:cxn modelId="{986C8F37-97D8-CF46-BA53-73D0B76A9679}" srcId="{315EDF75-7D84-1E4A-BD3B-A670A5B36078}" destId="{072C310D-9B5A-8E4C-8867-74B1B955ACAA}" srcOrd="2" destOrd="0" parTransId="{7692498E-40D6-E04A-BD82-44E0BA310564}" sibTransId="{6DBFC1F1-3741-9849-BFFC-22DC70122CAD}"/>
    <dgm:cxn modelId="{A0FDC5FB-F859-264E-8380-18151D55B60C}" srcId="{1B00D766-B0DB-2D49-AB1E-CF67C8C23377}" destId="{D15CC90D-D075-6C4E-961B-A0EF4F3ED588}" srcOrd="2" destOrd="0" parTransId="{BB5C1307-A8A8-DF46-9E33-BDC94B8837B6}" sibTransId="{1EEB5FC2-E906-1E46-B1C8-E87D19694356}"/>
    <dgm:cxn modelId="{65E7AF59-171D-5240-B450-4ECEFA87F61B}" srcId="{1B00D766-B0DB-2D49-AB1E-CF67C8C23377}" destId="{0FBFD7C9-7CA9-D744-B8FE-C1ED857BE439}" srcOrd="1" destOrd="0" parTransId="{99BCCEE2-1468-9441-AD9C-59272E5E91BF}" sibTransId="{B6D2C989-48C7-4746-8857-86621DF25E78}"/>
    <dgm:cxn modelId="{3E3784B9-4166-5B48-A9C2-77ED2B118E6A}" srcId="{1B00D766-B0DB-2D49-AB1E-CF67C8C23377}" destId="{A80F370D-4200-E947-BB37-CBDD70265B69}" srcOrd="0" destOrd="0" parTransId="{6A611399-7C99-9745-8071-BEFD502BF447}" sibTransId="{89429B05-3D6D-7B4F-B6B0-7439C2366B6E}"/>
    <dgm:cxn modelId="{5680E745-7605-C64B-A950-C928017CF237}" srcId="{315EDF75-7D84-1E4A-BD3B-A670A5B36078}" destId="{B4C6B34A-B689-6D48-9D72-B6E305CFCAFA}" srcOrd="1" destOrd="0" parTransId="{855B3309-F7E3-D243-BF2E-F2924B79C1FB}" sibTransId="{0A35737E-7FD5-384F-AA64-E2D45F5F3CA2}"/>
    <dgm:cxn modelId="{1BDF8159-6EB5-6B4A-8465-2305D42ECBF5}" type="presOf" srcId="{9FB80077-1AE5-F84E-AA23-7A86D1A5B623}" destId="{C3D9C9DF-AE76-2A4B-91B9-31B2C073ED81}" srcOrd="0" destOrd="1" presId="urn:microsoft.com/office/officeart/2005/8/layout/default"/>
    <dgm:cxn modelId="{91AA511F-C6DD-3543-8848-F57E4BB04117}" srcId="{D1B5BF31-C03A-E44D-ACAA-BC500D9F2E58}" destId="{630351F9-C091-CE42-8E3B-6F4F9214DBFD}" srcOrd="0" destOrd="0" parTransId="{56854507-C00E-B74C-B467-24922F887ED9}" sibTransId="{FBD69EE4-2E2B-2A4F-88C1-9A79303D8E9D}"/>
    <dgm:cxn modelId="{5B8CEB1C-E31C-104E-8E6E-FA03644A9AEF}" srcId="{1B00D766-B0DB-2D49-AB1E-CF67C8C23377}" destId="{315EDF75-7D84-1E4A-BD3B-A670A5B36078}" srcOrd="3" destOrd="0" parTransId="{18F121CD-328E-A54D-922B-AAB43E0AEFAE}" sibTransId="{1C976946-8C85-7946-AE08-1B12265479C8}"/>
    <dgm:cxn modelId="{25CDB936-6839-5847-A1C3-7FC62C3B9874}" type="presOf" srcId="{E529536F-2465-C146-A838-BBABB1C0BA7B}" destId="{80401E5E-DE2B-324A-BE9D-28F296858B0A}" srcOrd="0" destOrd="3" presId="urn:microsoft.com/office/officeart/2005/8/layout/default"/>
    <dgm:cxn modelId="{75E8FCCF-1CC2-9744-B57C-90FC9F96DFDC}" type="presOf" srcId="{315EDF75-7D84-1E4A-BD3B-A670A5B36078}" destId="{C3D9C9DF-AE76-2A4B-91B9-31B2C073ED81}" srcOrd="0" destOrd="0" presId="urn:microsoft.com/office/officeart/2005/8/layout/default"/>
    <dgm:cxn modelId="{0E6DD5E3-4225-4140-91BE-249D1F484FE8}" type="presOf" srcId="{630351F9-C091-CE42-8E3B-6F4F9214DBFD}" destId="{80401E5E-DE2B-324A-BE9D-28F296858B0A}" srcOrd="0" destOrd="1" presId="urn:microsoft.com/office/officeart/2005/8/layout/default"/>
    <dgm:cxn modelId="{DB88BE99-E7E9-BC4B-9225-6D59BF5C3204}" type="presParOf" srcId="{2E57C3F7-CBCB-B544-B211-EBC728BCA7E0}" destId="{0D904A41-7DB8-D043-A2DF-4E9F79B7EC27}" srcOrd="0" destOrd="0" presId="urn:microsoft.com/office/officeart/2005/8/layout/default"/>
    <dgm:cxn modelId="{C327FEC5-16E9-4D43-9E6A-3D465AF497D6}" type="presParOf" srcId="{2E57C3F7-CBCB-B544-B211-EBC728BCA7E0}" destId="{4E8D4ECA-9D7F-C844-9AC0-9D0B10EE74ED}" srcOrd="1" destOrd="0" presId="urn:microsoft.com/office/officeart/2005/8/layout/default"/>
    <dgm:cxn modelId="{A87309ED-D887-2A4A-9B32-F4B3E3F4E56C}" type="presParOf" srcId="{2E57C3F7-CBCB-B544-B211-EBC728BCA7E0}" destId="{F651694F-96AB-D34C-AB9C-D7B5DEA5ABF3}" srcOrd="2" destOrd="0" presId="urn:microsoft.com/office/officeart/2005/8/layout/default"/>
    <dgm:cxn modelId="{EC047919-36AE-8B4F-AE71-65835B657177}" type="presParOf" srcId="{2E57C3F7-CBCB-B544-B211-EBC728BCA7E0}" destId="{1C9A48EC-C0A8-1849-84A6-BDC28F277FAE}" srcOrd="3" destOrd="0" presId="urn:microsoft.com/office/officeart/2005/8/layout/default"/>
    <dgm:cxn modelId="{ADE3D7BE-229F-314B-822B-561503E02FF7}" type="presParOf" srcId="{2E57C3F7-CBCB-B544-B211-EBC728BCA7E0}" destId="{67C43140-9CA9-7F41-BB26-66A6D3B4EA03}" srcOrd="4" destOrd="0" presId="urn:microsoft.com/office/officeart/2005/8/layout/default"/>
    <dgm:cxn modelId="{01447298-99D2-C943-B64C-684ACFB53DB6}" type="presParOf" srcId="{2E57C3F7-CBCB-B544-B211-EBC728BCA7E0}" destId="{A5DD2B3B-7A63-4345-A4CC-2A3A20537867}" srcOrd="5" destOrd="0" presId="urn:microsoft.com/office/officeart/2005/8/layout/default"/>
    <dgm:cxn modelId="{5B9A1D98-0748-2549-A07F-950E6CB8AAFE}" type="presParOf" srcId="{2E57C3F7-CBCB-B544-B211-EBC728BCA7E0}" destId="{C3D9C9DF-AE76-2A4B-91B9-31B2C073ED81}" srcOrd="6" destOrd="0" presId="urn:microsoft.com/office/officeart/2005/8/layout/default"/>
    <dgm:cxn modelId="{63B14C4B-24FF-8B40-8C64-97966560E5C2}" type="presParOf" srcId="{2E57C3F7-CBCB-B544-B211-EBC728BCA7E0}" destId="{3D2497EE-58B4-CE4F-8998-A34CC53BB4BC}" srcOrd="7" destOrd="0" presId="urn:microsoft.com/office/officeart/2005/8/layout/default"/>
    <dgm:cxn modelId="{9782FE8A-BF0F-354F-AC5A-CE3CC276CED9}" type="presParOf" srcId="{2E57C3F7-CBCB-B544-B211-EBC728BCA7E0}" destId="{80401E5E-DE2B-324A-BE9D-28F296858B0A}"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A6596-FD90-944C-96D9-BF51E302C238}">
      <dsp:nvSpPr>
        <dsp:cNvPr id="0" name=""/>
        <dsp:cNvSpPr/>
      </dsp:nvSpPr>
      <dsp:spPr>
        <a:xfrm>
          <a:off x="0" y="956989"/>
          <a:ext cx="8182859" cy="1235718"/>
        </a:xfrm>
        <a:prstGeom prst="notched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2B5DB3-F03C-EF48-A807-EAA5978E7E8B}">
      <dsp:nvSpPr>
        <dsp:cNvPr id="0" name=""/>
        <dsp:cNvSpPr/>
      </dsp:nvSpPr>
      <dsp:spPr>
        <a:xfrm>
          <a:off x="3757" y="0"/>
          <a:ext cx="1267583" cy="1235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1">
          <a:noAutofit/>
        </a:bodyPr>
        <a:lstStyle/>
        <a:p>
          <a:pPr lvl="0" algn="l" defTabSz="533400">
            <a:lnSpc>
              <a:spcPct val="90000"/>
            </a:lnSpc>
            <a:spcBef>
              <a:spcPct val="0"/>
            </a:spcBef>
            <a:spcAft>
              <a:spcPct val="35000"/>
            </a:spcAft>
          </a:pPr>
          <a:r>
            <a:rPr lang="en-GB" sz="1200" kern="1200" dirty="0" smtClean="0"/>
            <a:t>Campus</a:t>
          </a:r>
          <a:endParaRPr lang="en-GB" sz="1200" kern="1200" dirty="0"/>
        </a:p>
        <a:p>
          <a:pPr marL="57150" lvl="1" indent="-57150" algn="l" defTabSz="400050">
            <a:lnSpc>
              <a:spcPct val="90000"/>
            </a:lnSpc>
            <a:spcBef>
              <a:spcPct val="0"/>
            </a:spcBef>
            <a:spcAft>
              <a:spcPct val="15000"/>
            </a:spcAft>
            <a:buChar char="••"/>
          </a:pPr>
          <a:r>
            <a:rPr lang="en-GB" sz="900" kern="1200" dirty="0" smtClean="0"/>
            <a:t>Hundreds of thousands of users</a:t>
          </a:r>
          <a:endParaRPr lang="en-GB" sz="900" kern="1200" dirty="0"/>
        </a:p>
      </dsp:txBody>
      <dsp:txXfrm>
        <a:off x="3757" y="0"/>
        <a:ext cx="1267583" cy="1235718"/>
      </dsp:txXfrm>
    </dsp:sp>
    <dsp:sp modelId="{1F20D4F2-FE6A-4B48-B46B-A782045DE34F}">
      <dsp:nvSpPr>
        <dsp:cNvPr id="0" name=""/>
        <dsp:cNvSpPr/>
      </dsp:nvSpPr>
      <dsp:spPr>
        <a:xfrm>
          <a:off x="483085" y="1390182"/>
          <a:ext cx="308929" cy="30892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A5F098-6C34-8344-A600-5FB30B07205C}">
      <dsp:nvSpPr>
        <dsp:cNvPr id="0" name=""/>
        <dsp:cNvSpPr/>
      </dsp:nvSpPr>
      <dsp:spPr>
        <a:xfrm>
          <a:off x="1334720" y="1853577"/>
          <a:ext cx="1267583" cy="1235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1">
          <a:noAutofit/>
        </a:bodyPr>
        <a:lstStyle/>
        <a:p>
          <a:pPr lvl="0" algn="l" defTabSz="533400">
            <a:lnSpc>
              <a:spcPct val="90000"/>
            </a:lnSpc>
            <a:spcBef>
              <a:spcPct val="0"/>
            </a:spcBef>
            <a:spcAft>
              <a:spcPct val="35000"/>
            </a:spcAft>
          </a:pPr>
          <a:r>
            <a:rPr lang="en-GB" sz="1200" kern="1200" dirty="0" smtClean="0"/>
            <a:t>Federation</a:t>
          </a:r>
          <a:endParaRPr lang="en-GB" sz="1200" kern="1200" dirty="0"/>
        </a:p>
        <a:p>
          <a:pPr marL="57150" lvl="1" indent="-57150" algn="l" defTabSz="400050">
            <a:lnSpc>
              <a:spcPct val="90000"/>
            </a:lnSpc>
            <a:spcBef>
              <a:spcPct val="0"/>
            </a:spcBef>
            <a:spcAft>
              <a:spcPct val="15000"/>
            </a:spcAft>
            <a:buChar char="••"/>
          </a:pPr>
          <a:r>
            <a:rPr lang="en-GB" sz="900" kern="1200" dirty="0" smtClean="0"/>
            <a:t>Tens of thousands of services</a:t>
          </a:r>
          <a:endParaRPr lang="en-GB" sz="900" kern="1200" dirty="0"/>
        </a:p>
      </dsp:txBody>
      <dsp:txXfrm>
        <a:off x="1334720" y="1853577"/>
        <a:ext cx="1267583" cy="1235718"/>
      </dsp:txXfrm>
    </dsp:sp>
    <dsp:sp modelId="{01D40CDF-7CF9-1F47-92AC-CDB41901F8AF}">
      <dsp:nvSpPr>
        <dsp:cNvPr id="0" name=""/>
        <dsp:cNvSpPr/>
      </dsp:nvSpPr>
      <dsp:spPr>
        <a:xfrm>
          <a:off x="1814048" y="1390182"/>
          <a:ext cx="308929" cy="30892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65F25D-5652-D74D-9DE2-A765B61F3F26}">
      <dsp:nvSpPr>
        <dsp:cNvPr id="0" name=""/>
        <dsp:cNvSpPr/>
      </dsp:nvSpPr>
      <dsp:spPr>
        <a:xfrm>
          <a:off x="2665684" y="0"/>
          <a:ext cx="1267583" cy="1235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1">
          <a:noAutofit/>
        </a:bodyPr>
        <a:lstStyle/>
        <a:p>
          <a:pPr lvl="0" algn="l" defTabSz="533400">
            <a:lnSpc>
              <a:spcPct val="90000"/>
            </a:lnSpc>
            <a:spcBef>
              <a:spcPct val="0"/>
            </a:spcBef>
            <a:spcAft>
              <a:spcPct val="35000"/>
            </a:spcAft>
          </a:pPr>
          <a:r>
            <a:rPr lang="en-GB" sz="1200" kern="1200" dirty="0" smtClean="0"/>
            <a:t>eduGAIN</a:t>
          </a:r>
          <a:endParaRPr lang="en-GB" sz="1200" kern="1200" dirty="0"/>
        </a:p>
        <a:p>
          <a:pPr marL="57150" lvl="1" indent="-57150" algn="l" defTabSz="400050">
            <a:lnSpc>
              <a:spcPct val="90000"/>
            </a:lnSpc>
            <a:spcBef>
              <a:spcPct val="0"/>
            </a:spcBef>
            <a:spcAft>
              <a:spcPct val="15000"/>
            </a:spcAft>
            <a:buChar char="••"/>
          </a:pPr>
          <a:r>
            <a:rPr lang="en-GB" sz="900" kern="1200" dirty="0" smtClean="0"/>
            <a:t>Thousands of services</a:t>
          </a:r>
          <a:endParaRPr lang="en-GB" sz="900" kern="1200" dirty="0"/>
        </a:p>
      </dsp:txBody>
      <dsp:txXfrm>
        <a:off x="2665684" y="0"/>
        <a:ext cx="1267583" cy="1235718"/>
      </dsp:txXfrm>
    </dsp:sp>
    <dsp:sp modelId="{FE72E420-F3D1-C241-AAA0-C7D69345DBED}">
      <dsp:nvSpPr>
        <dsp:cNvPr id="0" name=""/>
        <dsp:cNvSpPr/>
      </dsp:nvSpPr>
      <dsp:spPr>
        <a:xfrm>
          <a:off x="3145011" y="1390182"/>
          <a:ext cx="308929" cy="30892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EC66F1-ECCB-2B4E-A044-5E681D663CDF}">
      <dsp:nvSpPr>
        <dsp:cNvPr id="0" name=""/>
        <dsp:cNvSpPr/>
      </dsp:nvSpPr>
      <dsp:spPr>
        <a:xfrm>
          <a:off x="3996647" y="1853577"/>
          <a:ext cx="1267583" cy="1235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1">
          <a:noAutofit/>
        </a:bodyPr>
        <a:lstStyle/>
        <a:p>
          <a:pPr lvl="0" algn="l" defTabSz="533400">
            <a:lnSpc>
              <a:spcPct val="90000"/>
            </a:lnSpc>
            <a:spcBef>
              <a:spcPct val="0"/>
            </a:spcBef>
            <a:spcAft>
              <a:spcPct val="35000"/>
            </a:spcAft>
          </a:pPr>
          <a:r>
            <a:rPr lang="en-GB" sz="1200" kern="1200" dirty="0" smtClean="0"/>
            <a:t>General and Specific e-Research Infrastructures</a:t>
          </a:r>
          <a:endParaRPr lang="en-GB" sz="1200" kern="1200" dirty="0"/>
        </a:p>
        <a:p>
          <a:pPr marL="57150" lvl="1" indent="-57150" algn="l" defTabSz="400050">
            <a:lnSpc>
              <a:spcPct val="90000"/>
            </a:lnSpc>
            <a:spcBef>
              <a:spcPct val="0"/>
            </a:spcBef>
            <a:spcAft>
              <a:spcPct val="15000"/>
            </a:spcAft>
            <a:buChar char="••"/>
          </a:pPr>
          <a:r>
            <a:rPr lang="en-GB" sz="900" kern="1200" dirty="0" smtClean="0"/>
            <a:t>Hundreds of services</a:t>
          </a:r>
          <a:endParaRPr lang="en-GB" sz="900" kern="1200" dirty="0"/>
        </a:p>
      </dsp:txBody>
      <dsp:txXfrm>
        <a:off x="3996647" y="1853577"/>
        <a:ext cx="1267583" cy="1235718"/>
      </dsp:txXfrm>
    </dsp:sp>
    <dsp:sp modelId="{5373B81E-A836-284A-BD82-3E9FED8B721C}">
      <dsp:nvSpPr>
        <dsp:cNvPr id="0" name=""/>
        <dsp:cNvSpPr/>
      </dsp:nvSpPr>
      <dsp:spPr>
        <a:xfrm>
          <a:off x="4475974" y="1390182"/>
          <a:ext cx="308929" cy="30892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ECF27F-FE5B-FC42-9757-40B616DAE355}">
      <dsp:nvSpPr>
        <dsp:cNvPr id="0" name=""/>
        <dsp:cNvSpPr/>
      </dsp:nvSpPr>
      <dsp:spPr>
        <a:xfrm>
          <a:off x="5327610" y="0"/>
          <a:ext cx="2033204" cy="1235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1">
          <a:noAutofit/>
        </a:bodyPr>
        <a:lstStyle/>
        <a:p>
          <a:pPr lvl="0" algn="l" defTabSz="533400">
            <a:lnSpc>
              <a:spcPct val="90000"/>
            </a:lnSpc>
            <a:spcBef>
              <a:spcPct val="0"/>
            </a:spcBef>
            <a:spcAft>
              <a:spcPct val="35000"/>
            </a:spcAft>
          </a:pPr>
          <a:r>
            <a:rPr lang="en-GB" sz="1200" kern="1200" dirty="0" smtClean="0"/>
            <a:t>Individual Experiments</a:t>
          </a:r>
          <a:endParaRPr lang="en-GB" sz="1200" kern="1200" dirty="0"/>
        </a:p>
        <a:p>
          <a:pPr marL="57150" lvl="1" indent="-57150" algn="l" defTabSz="400050">
            <a:lnSpc>
              <a:spcPct val="90000"/>
            </a:lnSpc>
            <a:spcBef>
              <a:spcPct val="0"/>
            </a:spcBef>
            <a:spcAft>
              <a:spcPct val="15000"/>
            </a:spcAft>
            <a:buChar char="••"/>
          </a:pPr>
          <a:r>
            <a:rPr lang="en-GB" sz="900" kern="1200" dirty="0" smtClean="0"/>
            <a:t>Tens to hundreds of individuals *</a:t>
          </a:r>
          <a:endParaRPr lang="en-GB" sz="900" kern="1200" dirty="0"/>
        </a:p>
      </dsp:txBody>
      <dsp:txXfrm>
        <a:off x="5327610" y="0"/>
        <a:ext cx="2033204" cy="1235718"/>
      </dsp:txXfrm>
    </dsp:sp>
    <dsp:sp modelId="{5409ACDC-DD23-A241-8E49-CD27034FE410}">
      <dsp:nvSpPr>
        <dsp:cNvPr id="0" name=""/>
        <dsp:cNvSpPr/>
      </dsp:nvSpPr>
      <dsp:spPr>
        <a:xfrm>
          <a:off x="6189748" y="1390182"/>
          <a:ext cx="308929" cy="30892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B71B9B-F72B-E64E-B9CF-E80D7B286D6E}">
      <dsp:nvSpPr>
        <dsp:cNvPr id="0" name=""/>
        <dsp:cNvSpPr/>
      </dsp:nvSpPr>
      <dsp:spPr>
        <a:xfrm>
          <a:off x="680" y="20904"/>
          <a:ext cx="2652241" cy="1591344"/>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GB" sz="1700" kern="1200" dirty="0" smtClean="0"/>
            <a:t>To be able to grant access, a Service needs information beyond Authentication</a:t>
          </a:r>
          <a:endParaRPr lang="en-GB" sz="1700" kern="1200" dirty="0"/>
        </a:p>
      </dsp:txBody>
      <dsp:txXfrm>
        <a:off x="680" y="20904"/>
        <a:ext cx="2652241" cy="1591344"/>
      </dsp:txXfrm>
    </dsp:sp>
    <dsp:sp modelId="{85CDE24F-4150-4641-A83F-5D7E219F4F4A}">
      <dsp:nvSpPr>
        <dsp:cNvPr id="0" name=""/>
        <dsp:cNvSpPr/>
      </dsp:nvSpPr>
      <dsp:spPr>
        <a:xfrm>
          <a:off x="2918145" y="20904"/>
          <a:ext cx="2652241" cy="1591344"/>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GB" sz="1700" kern="1200" dirty="0" smtClean="0"/>
            <a:t>In Identity Federations this information is often conveyed using attributes</a:t>
          </a:r>
          <a:endParaRPr lang="en-GB" sz="1700" kern="1200" dirty="0"/>
        </a:p>
      </dsp:txBody>
      <dsp:txXfrm>
        <a:off x="2918145" y="20904"/>
        <a:ext cx="2652241" cy="1591344"/>
      </dsp:txXfrm>
    </dsp:sp>
    <dsp:sp modelId="{9EBB8C49-2175-ED47-A6AC-A8D4BBFC67F0}">
      <dsp:nvSpPr>
        <dsp:cNvPr id="0" name=""/>
        <dsp:cNvSpPr/>
      </dsp:nvSpPr>
      <dsp:spPr>
        <a:xfrm>
          <a:off x="680" y="1877473"/>
          <a:ext cx="2652241" cy="1591344"/>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GB" sz="1700" kern="1200" smtClean="0"/>
            <a:t>Often attributes from the Home Organisation alone are not enough: VO related Services need attribute information in the context of the VO</a:t>
          </a:r>
          <a:endParaRPr lang="en-GB" sz="1700" kern="1200"/>
        </a:p>
      </dsp:txBody>
      <dsp:txXfrm>
        <a:off x="680" y="1877473"/>
        <a:ext cx="2652241" cy="1591344"/>
      </dsp:txXfrm>
    </dsp:sp>
    <dsp:sp modelId="{4E058270-EA4B-2742-8ED4-56531309253B}">
      <dsp:nvSpPr>
        <dsp:cNvPr id="0" name=""/>
        <dsp:cNvSpPr/>
      </dsp:nvSpPr>
      <dsp:spPr>
        <a:xfrm>
          <a:off x="2918145" y="1877473"/>
          <a:ext cx="2652241" cy="1591344"/>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GB" sz="1700" kern="1200" dirty="0" smtClean="0"/>
            <a:t>VOs therefore need to be able to manage and provide attribute and group information towards Services, independently from the Home Organisation</a:t>
          </a:r>
          <a:endParaRPr lang="en-GB" sz="1700" kern="1200" dirty="0"/>
        </a:p>
      </dsp:txBody>
      <dsp:txXfrm>
        <a:off x="2918145" y="1877473"/>
        <a:ext cx="2652241" cy="15913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F50417-7D7E-7548-A48F-FCBC276FD87A}">
      <dsp:nvSpPr>
        <dsp:cNvPr id="0" name=""/>
        <dsp:cNvSpPr/>
      </dsp:nvSpPr>
      <dsp:spPr>
        <a:xfrm>
          <a:off x="2397" y="508775"/>
          <a:ext cx="1901669" cy="1141001"/>
        </a:xfrm>
        <a:prstGeom prst="rect">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dirty="0" smtClean="0"/>
            <a:t>Persistent Identifier - Allow the VO to identify the user even if (s)he changes IdP </a:t>
          </a:r>
          <a:endParaRPr lang="en-US" sz="1300" kern="1200" dirty="0"/>
        </a:p>
      </dsp:txBody>
      <dsp:txXfrm>
        <a:off x="2397" y="508775"/>
        <a:ext cx="1901669" cy="1141001"/>
      </dsp:txXfrm>
    </dsp:sp>
    <dsp:sp modelId="{E90ACA89-5FC9-4045-8F84-6E75FA9BE4FA}">
      <dsp:nvSpPr>
        <dsp:cNvPr id="0" name=""/>
        <dsp:cNvSpPr/>
      </dsp:nvSpPr>
      <dsp:spPr>
        <a:xfrm>
          <a:off x="2094234" y="508775"/>
          <a:ext cx="1901669" cy="1141001"/>
        </a:xfrm>
        <a:prstGeom prst="rect">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dirty="0" smtClean="0"/>
            <a:t>VO Membership Registry - To become members of the VO a certain workflow must be followed </a:t>
          </a:r>
          <a:endParaRPr lang="en-US" sz="1300" kern="1200" dirty="0"/>
        </a:p>
      </dsp:txBody>
      <dsp:txXfrm>
        <a:off x="2094234" y="508775"/>
        <a:ext cx="1901669" cy="1141001"/>
      </dsp:txXfrm>
    </dsp:sp>
    <dsp:sp modelId="{F2DD8B30-F654-E14D-8D64-5FD954BD68A0}">
      <dsp:nvSpPr>
        <dsp:cNvPr id="0" name=""/>
        <dsp:cNvSpPr/>
      </dsp:nvSpPr>
      <dsp:spPr>
        <a:xfrm>
          <a:off x="4186070" y="508775"/>
          <a:ext cx="1901669" cy="1141001"/>
        </a:xfrm>
        <a:prstGeom prst="rect">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smtClean="0"/>
            <a:t>‘External’ Identities – Not all VO users will be in eduGAIN </a:t>
          </a:r>
          <a:endParaRPr lang="en-US" sz="1300" kern="1200"/>
        </a:p>
      </dsp:txBody>
      <dsp:txXfrm>
        <a:off x="4186070" y="508775"/>
        <a:ext cx="1901669" cy="1141001"/>
      </dsp:txXfrm>
    </dsp:sp>
    <dsp:sp modelId="{D85A4D95-F6F5-2A49-A929-211B5F293B30}">
      <dsp:nvSpPr>
        <dsp:cNvPr id="0" name=""/>
        <dsp:cNvSpPr/>
      </dsp:nvSpPr>
      <dsp:spPr>
        <a:xfrm>
          <a:off x="6277907" y="508775"/>
          <a:ext cx="1901669" cy="1141001"/>
        </a:xfrm>
        <a:prstGeom prst="rect">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dirty="0" smtClean="0"/>
            <a:t>Attributes beyond the IdP are needed for VO roles and rights, or to provide extra context (e.g. ORCID, Grant number) </a:t>
          </a:r>
          <a:endParaRPr lang="en-US" sz="1300" kern="1200" dirty="0"/>
        </a:p>
      </dsp:txBody>
      <dsp:txXfrm>
        <a:off x="6277907" y="508775"/>
        <a:ext cx="1901669" cy="1141001"/>
      </dsp:txXfrm>
    </dsp:sp>
    <dsp:sp modelId="{B1B95FAE-3EC0-804B-8B57-8000AFB3D04C}">
      <dsp:nvSpPr>
        <dsp:cNvPr id="0" name=""/>
        <dsp:cNvSpPr/>
      </dsp:nvSpPr>
      <dsp:spPr>
        <a:xfrm>
          <a:off x="1048315" y="1839944"/>
          <a:ext cx="1901669" cy="1141001"/>
        </a:xfrm>
        <a:prstGeom prst="rect">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smtClean="0"/>
            <a:t>Group Management - groups may also be used to define roles and rights </a:t>
          </a:r>
          <a:endParaRPr lang="en-US" sz="1300" kern="1200"/>
        </a:p>
      </dsp:txBody>
      <dsp:txXfrm>
        <a:off x="1048315" y="1839944"/>
        <a:ext cx="1901669" cy="1141001"/>
      </dsp:txXfrm>
    </dsp:sp>
    <dsp:sp modelId="{3DB55837-24D7-E64A-A33A-F4321BBBE13A}">
      <dsp:nvSpPr>
        <dsp:cNvPr id="0" name=""/>
        <dsp:cNvSpPr/>
      </dsp:nvSpPr>
      <dsp:spPr>
        <a:xfrm>
          <a:off x="3140152" y="1839944"/>
          <a:ext cx="1901669" cy="1141001"/>
        </a:xfrm>
        <a:prstGeom prst="rect">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smtClean="0"/>
            <a:t>(de)Provisioning – Identity, attributes and groups need to be provided to Services </a:t>
          </a:r>
          <a:endParaRPr lang="en-US" sz="1300" kern="1200"/>
        </a:p>
      </dsp:txBody>
      <dsp:txXfrm>
        <a:off x="3140152" y="1839944"/>
        <a:ext cx="1901669" cy="1141001"/>
      </dsp:txXfrm>
    </dsp:sp>
    <dsp:sp modelId="{FD22A721-84E0-E24B-B100-A63DA321B62B}">
      <dsp:nvSpPr>
        <dsp:cNvPr id="0" name=""/>
        <dsp:cNvSpPr/>
      </dsp:nvSpPr>
      <dsp:spPr>
        <a:xfrm>
          <a:off x="5231989" y="1839944"/>
          <a:ext cx="1901669" cy="1141001"/>
        </a:xfrm>
        <a:prstGeom prst="rect">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smtClean="0"/>
            <a:t>Service Proxy and Attribute Aggregation </a:t>
          </a:r>
          <a:endParaRPr lang="en-US" sz="1300" kern="1200"/>
        </a:p>
      </dsp:txBody>
      <dsp:txXfrm>
        <a:off x="5231989" y="1839944"/>
        <a:ext cx="1901669" cy="11410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04A41-7DB8-D043-A2DF-4E9F79B7EC27}">
      <dsp:nvSpPr>
        <dsp:cNvPr id="0" name=""/>
        <dsp:cNvSpPr/>
      </dsp:nvSpPr>
      <dsp:spPr>
        <a:xfrm>
          <a:off x="0" y="82897"/>
          <a:ext cx="2556867" cy="1534120"/>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GB" sz="1400" kern="1200" dirty="0" smtClean="0"/>
            <a:t>Entity Categories group federation entities that share common criteria. </a:t>
          </a:r>
          <a:endParaRPr lang="en-GB" sz="1400" kern="1200" dirty="0"/>
        </a:p>
      </dsp:txBody>
      <dsp:txXfrm>
        <a:off x="0" y="82897"/>
        <a:ext cx="2556867" cy="1534120"/>
      </dsp:txXfrm>
    </dsp:sp>
    <dsp:sp modelId="{F651694F-96AB-D34C-AB9C-D7B5DEA5ABF3}">
      <dsp:nvSpPr>
        <dsp:cNvPr id="0" name=""/>
        <dsp:cNvSpPr/>
      </dsp:nvSpPr>
      <dsp:spPr>
        <a:xfrm>
          <a:off x="2812553" y="82897"/>
          <a:ext cx="2556867" cy="1534120"/>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GB" sz="1400" kern="1200" dirty="0" smtClean="0"/>
            <a:t>Facilitate IdP decisions to release a defined set of attributes to SPs without the need for detailed local review for each SP</a:t>
          </a:r>
          <a:endParaRPr lang="en-GB" sz="1400" kern="1200" dirty="0"/>
        </a:p>
      </dsp:txBody>
      <dsp:txXfrm>
        <a:off x="2812553" y="82897"/>
        <a:ext cx="2556867" cy="1534120"/>
      </dsp:txXfrm>
    </dsp:sp>
    <dsp:sp modelId="{67C43140-9CA9-7F41-BB26-66A6D3B4EA03}">
      <dsp:nvSpPr>
        <dsp:cNvPr id="0" name=""/>
        <dsp:cNvSpPr/>
      </dsp:nvSpPr>
      <dsp:spPr>
        <a:xfrm>
          <a:off x="5625107" y="82897"/>
          <a:ext cx="2556867" cy="1534120"/>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GB" sz="1400" kern="1200" dirty="0" smtClean="0"/>
            <a:t>Check with JISC for advice on which best suits your needs</a:t>
          </a:r>
          <a:endParaRPr lang="en-GB" sz="1400" kern="1200" dirty="0"/>
        </a:p>
      </dsp:txBody>
      <dsp:txXfrm>
        <a:off x="5625107" y="82897"/>
        <a:ext cx="2556867" cy="1534120"/>
      </dsp:txXfrm>
    </dsp:sp>
    <dsp:sp modelId="{C3D9C9DF-AE76-2A4B-91B9-31B2C073ED81}">
      <dsp:nvSpPr>
        <dsp:cNvPr id="0" name=""/>
        <dsp:cNvSpPr/>
      </dsp:nvSpPr>
      <dsp:spPr>
        <a:xfrm>
          <a:off x="277279" y="1872704"/>
          <a:ext cx="3667621" cy="1534120"/>
        </a:xfrm>
        <a:prstGeom prst="rect">
          <a:avLst/>
        </a:prstGeom>
        <a:solidFill>
          <a:srgbClr val="ED155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GB" sz="1400" kern="1200" dirty="0" smtClean="0"/>
            <a:t>Research and Scholarship Entity Category relies on the legitimate interest approach</a:t>
          </a:r>
          <a:endParaRPr lang="en-GB" sz="1400" kern="1200" dirty="0"/>
        </a:p>
        <a:p>
          <a:pPr marL="57150" lvl="1" indent="-57150" algn="l" defTabSz="488950" rtl="0">
            <a:lnSpc>
              <a:spcPct val="90000"/>
            </a:lnSpc>
            <a:spcBef>
              <a:spcPct val="0"/>
            </a:spcBef>
            <a:spcAft>
              <a:spcPct val="15000"/>
            </a:spcAft>
            <a:buChar char="••"/>
          </a:pPr>
          <a:r>
            <a:rPr lang="en-GB" sz="1100" kern="1200" dirty="0" smtClean="0"/>
            <a:t>Safeguards of data minimisation, privacy enhancing tech</a:t>
          </a:r>
          <a:endParaRPr lang="en-GB" sz="1100" kern="1200" dirty="0"/>
        </a:p>
        <a:p>
          <a:pPr marL="57150" lvl="1" indent="-57150" algn="l" defTabSz="488950" rtl="0">
            <a:lnSpc>
              <a:spcPct val="90000"/>
            </a:lnSpc>
            <a:spcBef>
              <a:spcPct val="0"/>
            </a:spcBef>
            <a:spcAft>
              <a:spcPct val="15000"/>
            </a:spcAft>
            <a:buChar char="••"/>
          </a:pPr>
          <a:r>
            <a:rPr lang="en-GB" sz="1100" kern="1200" dirty="0" smtClean="0"/>
            <a:t>Limits the types of services that are allowed to claim this category and focusing on low-risk, high benefit  services that have a clearly identifiable need for personal information</a:t>
          </a:r>
          <a:endParaRPr lang="en-GB" sz="1100" kern="1200" dirty="0"/>
        </a:p>
        <a:p>
          <a:pPr marL="57150" lvl="1" indent="-57150" algn="l" defTabSz="488950" rtl="0">
            <a:lnSpc>
              <a:spcPct val="90000"/>
            </a:lnSpc>
            <a:spcBef>
              <a:spcPct val="0"/>
            </a:spcBef>
            <a:spcAft>
              <a:spcPct val="15000"/>
            </a:spcAft>
            <a:buChar char="••"/>
          </a:pPr>
          <a:r>
            <a:rPr lang="en-GB" sz="1100" kern="1200" dirty="0" smtClean="0"/>
            <a:t>Each SP is considered on a case-by-case basis by the federation in question and reviewed annually.</a:t>
          </a:r>
          <a:endParaRPr lang="en-GB" sz="1100" kern="1200" dirty="0"/>
        </a:p>
      </dsp:txBody>
      <dsp:txXfrm>
        <a:off x="277279" y="1872704"/>
        <a:ext cx="3667621" cy="1534120"/>
      </dsp:txXfrm>
    </dsp:sp>
    <dsp:sp modelId="{80401E5E-DE2B-324A-BE9D-28F296858B0A}">
      <dsp:nvSpPr>
        <dsp:cNvPr id="0" name=""/>
        <dsp:cNvSpPr/>
      </dsp:nvSpPr>
      <dsp:spPr>
        <a:xfrm>
          <a:off x="4200587" y="1872704"/>
          <a:ext cx="3704107" cy="1534120"/>
        </a:xfrm>
        <a:prstGeom prst="rect">
          <a:avLst/>
        </a:prstGeom>
        <a:solidFill>
          <a:srgbClr val="ED155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GB" sz="1400" kern="1200" dirty="0" smtClean="0"/>
            <a:t>GÉANT Code of Conduct approach aims to minimise the risk that arises from depending on each other.</a:t>
          </a:r>
          <a:endParaRPr lang="en-GB" sz="1400" kern="1200" dirty="0"/>
        </a:p>
        <a:p>
          <a:pPr marL="57150" lvl="1" indent="-57150" algn="l" defTabSz="488950" rtl="0">
            <a:lnSpc>
              <a:spcPct val="90000"/>
            </a:lnSpc>
            <a:spcBef>
              <a:spcPct val="0"/>
            </a:spcBef>
            <a:spcAft>
              <a:spcPct val="15000"/>
            </a:spcAft>
            <a:buChar char="••"/>
          </a:pPr>
          <a:r>
            <a:rPr lang="en-GB" sz="1100" kern="1200" dirty="0" smtClean="0"/>
            <a:t>Legitimate interest is also fundamental</a:t>
          </a:r>
          <a:endParaRPr lang="en-GB" sz="1100" kern="1200" dirty="0"/>
        </a:p>
        <a:p>
          <a:pPr marL="57150" lvl="1" indent="-57150" algn="l" defTabSz="488950" rtl="0">
            <a:lnSpc>
              <a:spcPct val="90000"/>
            </a:lnSpc>
            <a:spcBef>
              <a:spcPct val="0"/>
            </a:spcBef>
            <a:spcAft>
              <a:spcPct val="15000"/>
            </a:spcAft>
            <a:buChar char="••"/>
          </a:pPr>
          <a:r>
            <a:rPr lang="en-GB" sz="1100" kern="1200" dirty="0" smtClean="0"/>
            <a:t>Signals that the Home Organisation and Service Provider are aware of the legal requirements</a:t>
          </a:r>
          <a:endParaRPr lang="en-GB" sz="1100" kern="1200" dirty="0"/>
        </a:p>
        <a:p>
          <a:pPr marL="57150" lvl="1" indent="-57150" algn="l" defTabSz="488950" rtl="0">
            <a:lnSpc>
              <a:spcPct val="90000"/>
            </a:lnSpc>
            <a:spcBef>
              <a:spcPct val="0"/>
            </a:spcBef>
            <a:spcAft>
              <a:spcPct val="15000"/>
            </a:spcAft>
            <a:buChar char="••"/>
          </a:pPr>
          <a:r>
            <a:rPr lang="en-GB" sz="1100" kern="1200" dirty="0" smtClean="0"/>
            <a:t>Based on Directive 95/46/EC 1995</a:t>
          </a:r>
          <a:endParaRPr lang="en-GB" sz="1100" kern="1200" dirty="0"/>
        </a:p>
      </dsp:txBody>
      <dsp:txXfrm>
        <a:off x="4200587" y="1872704"/>
        <a:ext cx="3704107" cy="153412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D8A83-A817-41E3-A602-3B517E18334E}" type="datetimeFigureOut">
              <a:rPr lang="en-GB" smtClean="0"/>
              <a:t>07.03.16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 Id="rId3" Type="http://schemas.openxmlformats.org/officeDocument/2006/relationships/hyperlink" Target="http://cordis.europa.eu/projects/result_en?q=(contenttype='project'%20OR%20/result/relations/categories/resultCategory/code='brief','report')%20AND%20programme/pga='H2020-EU.1.*'%20AND%20(address/country='UK'%20OR%20relatedRegion/region/euCode='UK')"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Typical use cases – journals,</a:t>
            </a:r>
            <a:r>
              <a:rPr lang="en-GB" baseline="0" dirty="0" smtClean="0"/>
              <a:t> e-learning, contracts happen out of band. Simple 1:many models.</a:t>
            </a:r>
            <a:endParaRPr lang="en-GB" dirty="0"/>
          </a:p>
        </p:txBody>
      </p:sp>
      <p:sp>
        <p:nvSpPr>
          <p:cNvPr id="4" name="Date Placeholder 3"/>
          <p:cNvSpPr>
            <a:spLocks noGrp="1"/>
          </p:cNvSpPr>
          <p:nvPr>
            <p:ph type="dt" idx="10"/>
          </p:nvPr>
        </p:nvSpPr>
        <p:spPr/>
        <p:txBody>
          <a:bodyPr/>
          <a:lstStyle/>
          <a:p>
            <a:fld id="{D38C42EC-26CF-584C-B31A-61AF55B48916}" type="datetime1">
              <a:rPr lang="de-CH" smtClean="0"/>
              <a:t>07.03.16</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2</a:t>
            </a:fld>
            <a:endParaRPr lang="en-US" dirty="0"/>
          </a:p>
        </p:txBody>
      </p:sp>
    </p:spTree>
    <p:extLst>
      <p:ext uri="{BB962C8B-B14F-4D97-AF65-F5344CB8AC3E}">
        <p14:creationId xmlns:p14="http://schemas.microsoft.com/office/powerpoint/2010/main" val="765905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13</a:t>
            </a:fld>
            <a:endParaRPr lang="en-GB"/>
          </a:p>
        </p:txBody>
      </p:sp>
    </p:spTree>
    <p:extLst>
      <p:ext uri="{BB962C8B-B14F-4D97-AF65-F5344CB8AC3E}">
        <p14:creationId xmlns:p14="http://schemas.microsoft.com/office/powerpoint/2010/main" val="1794884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3</a:t>
            </a:fld>
            <a:endParaRPr lang="en-GB"/>
          </a:p>
        </p:txBody>
      </p:sp>
    </p:spTree>
    <p:extLst>
      <p:ext uri="{BB962C8B-B14F-4D97-AF65-F5344CB8AC3E}">
        <p14:creationId xmlns:p14="http://schemas.microsoft.com/office/powerpoint/2010/main" val="2776712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we work together,</a:t>
            </a:r>
            <a:r>
              <a:rPr lang="en-GB" baseline="0" dirty="0" smtClean="0"/>
              <a:t> we must trust.</a:t>
            </a:r>
          </a:p>
          <a:p>
            <a:r>
              <a:rPr lang="en-GB" baseline="0" dirty="0" smtClean="0"/>
              <a:t>Many to many.</a:t>
            </a:r>
          </a:p>
          <a:p>
            <a:r>
              <a:rPr lang="en-GB" baseline="0" dirty="0" smtClean="0"/>
              <a:t>Virtual and distributed.</a:t>
            </a:r>
            <a:endParaRPr lang="en-GB" dirty="0" smtClean="0"/>
          </a:p>
        </p:txBody>
      </p:sp>
      <p:sp>
        <p:nvSpPr>
          <p:cNvPr id="4" name="Date Placeholder 3"/>
          <p:cNvSpPr>
            <a:spLocks noGrp="1"/>
          </p:cNvSpPr>
          <p:nvPr>
            <p:ph type="dt" idx="10"/>
          </p:nvPr>
        </p:nvSpPr>
        <p:spPr/>
        <p:txBody>
          <a:bodyPr/>
          <a:lstStyle/>
          <a:p>
            <a:fld id="{D38C42EC-26CF-584C-B31A-61AF55B48916}" type="datetime1">
              <a:rPr lang="de-CH" smtClean="0"/>
              <a:t>07.03.16</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4</a:t>
            </a:fld>
            <a:endParaRPr lang="en-US" dirty="0"/>
          </a:p>
        </p:txBody>
      </p:sp>
    </p:spTree>
    <p:extLst>
      <p:ext uri="{BB962C8B-B14F-4D97-AF65-F5344CB8AC3E}">
        <p14:creationId xmlns:p14="http://schemas.microsoft.com/office/powerpoint/2010/main" val="3976068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smtClean="0">
                <a:solidFill>
                  <a:schemeClr val="tx1"/>
                </a:solidFill>
                <a:latin typeface="+mn-lt"/>
                <a:ea typeface="+mn-ea"/>
                <a:cs typeface="+mn-cs"/>
              </a:rPr>
              <a:t>Borderless research</a:t>
            </a:r>
          </a:p>
          <a:p>
            <a:r>
              <a:rPr lang="en-GB" sz="900" kern="1200" dirty="0" smtClean="0">
                <a:solidFill>
                  <a:schemeClr val="tx1"/>
                </a:solidFill>
                <a:latin typeface="+mn-lt"/>
                <a:ea typeface="+mn-ea"/>
                <a:cs typeface="+mn-cs"/>
              </a:rPr>
              <a:t>LIGO: Total members: 1006 Total institutions: 83 Countries represented.</a:t>
            </a:r>
          </a:p>
          <a:p>
            <a:endParaRPr lang="en-GB" sz="900" kern="1200" dirty="0" smtClean="0">
              <a:solidFill>
                <a:schemeClr val="tx1"/>
              </a:solidFill>
              <a:latin typeface="+mn-lt"/>
              <a:ea typeface="+mn-ea"/>
              <a:cs typeface="+mn-cs"/>
            </a:endParaRPr>
          </a:p>
          <a:p>
            <a:r>
              <a:rPr lang="en-GB" sz="900" kern="1200" dirty="0" smtClean="0">
                <a:solidFill>
                  <a:schemeClr val="tx1"/>
                </a:solidFill>
                <a:latin typeface="+mn-lt"/>
                <a:ea typeface="+mn-ea"/>
                <a:cs typeface="+mn-cs"/>
              </a:rPr>
              <a:t>Horizon</a:t>
            </a:r>
            <a:r>
              <a:rPr lang="en-GB" sz="900" kern="1200" baseline="0" dirty="0" smtClean="0">
                <a:solidFill>
                  <a:schemeClr val="tx1"/>
                </a:solidFill>
                <a:latin typeface="+mn-lt"/>
                <a:ea typeface="+mn-ea"/>
                <a:cs typeface="+mn-cs"/>
              </a:rPr>
              <a:t> 2020 “excellent Science” programme</a:t>
            </a:r>
          </a:p>
          <a:p>
            <a:r>
              <a:rPr lang="en-GB" sz="900" kern="1200" dirty="0" smtClean="0">
                <a:solidFill>
                  <a:schemeClr val="tx1"/>
                </a:solidFill>
                <a:latin typeface="+mn-lt"/>
                <a:ea typeface="+mn-ea"/>
                <a:cs typeface="+mn-cs"/>
                <a:hlinkClick r:id="rId3"/>
              </a:rPr>
              <a:t>United Kingdom (1161)</a:t>
            </a:r>
            <a:r>
              <a:rPr lang="en-GB" sz="900" kern="1200" dirty="0" smtClean="0">
                <a:solidFill>
                  <a:schemeClr val="tx1"/>
                </a:solidFill>
                <a:latin typeface="+mn-lt"/>
                <a:ea typeface="+mn-ea"/>
                <a:cs typeface="+mn-cs"/>
              </a:rPr>
              <a:t> (Germany next biggest</a:t>
            </a:r>
            <a:r>
              <a:rPr lang="en-GB" sz="900" kern="1200" baseline="0" dirty="0" smtClean="0">
                <a:solidFill>
                  <a:schemeClr val="tx1"/>
                </a:solidFill>
                <a:latin typeface="+mn-lt"/>
                <a:ea typeface="+mn-ea"/>
                <a:cs typeface="+mn-cs"/>
              </a:rPr>
              <a:t> c700).</a:t>
            </a:r>
          </a:p>
          <a:p>
            <a:endParaRPr lang="en-GB" dirty="0"/>
          </a:p>
        </p:txBody>
      </p:sp>
      <p:sp>
        <p:nvSpPr>
          <p:cNvPr id="4" name="Date Placeholder 3"/>
          <p:cNvSpPr>
            <a:spLocks noGrp="1"/>
          </p:cNvSpPr>
          <p:nvPr>
            <p:ph type="dt" idx="10"/>
          </p:nvPr>
        </p:nvSpPr>
        <p:spPr/>
        <p:txBody>
          <a:bodyPr/>
          <a:lstStyle/>
          <a:p>
            <a:fld id="{D38C42EC-26CF-584C-B31A-61AF55B48916}" type="datetime1">
              <a:rPr lang="de-CH" smtClean="0"/>
              <a:t>07.03.16</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5</a:t>
            </a:fld>
            <a:endParaRPr lang="en-US" dirty="0"/>
          </a:p>
        </p:txBody>
      </p:sp>
    </p:spTree>
    <p:extLst>
      <p:ext uri="{BB962C8B-B14F-4D97-AF65-F5344CB8AC3E}">
        <p14:creationId xmlns:p14="http://schemas.microsoft.com/office/powerpoint/2010/main" val="3573065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39 federations providing statistics to REFEDS Feb 29 2016</a:t>
            </a:r>
          </a:p>
          <a:p>
            <a:r>
              <a:rPr lang="en-GB" sz="900" kern="1200" dirty="0" smtClean="0">
                <a:solidFill>
                  <a:schemeClr val="tx1"/>
                </a:solidFill>
                <a:latin typeface="+mn-lt"/>
                <a:ea typeface="+mn-ea"/>
                <a:cs typeface="+mn-cs"/>
              </a:rPr>
              <a:t>3493 IdP	7893 SPs	</a:t>
            </a:r>
          </a:p>
          <a:p>
            <a:r>
              <a:rPr lang="en-GB" sz="1200" kern="1200" dirty="0" smtClean="0">
                <a:solidFill>
                  <a:schemeClr val="tx1"/>
                </a:solidFill>
                <a:latin typeface="Helvetica Neue"/>
                <a:ea typeface="+mn-ea"/>
                <a:cs typeface="+mn-cs"/>
              </a:rPr>
              <a:t> – </a:t>
            </a:r>
            <a:r>
              <a:rPr lang="en-GB" sz="1200" kern="1200" dirty="0" err="1" smtClean="0">
                <a:solidFill>
                  <a:schemeClr val="tx1"/>
                </a:solidFill>
                <a:latin typeface="Helvetica Neue"/>
                <a:ea typeface="+mn-ea"/>
                <a:cs typeface="+mn-cs"/>
              </a:rPr>
              <a:t>inc.</a:t>
            </a:r>
            <a:r>
              <a:rPr lang="en-GB" sz="1200" kern="1200" dirty="0" smtClean="0">
                <a:solidFill>
                  <a:schemeClr val="tx1"/>
                </a:solidFill>
                <a:latin typeface="Helvetica Neue"/>
                <a:ea typeface="+mn-ea"/>
                <a:cs typeface="+mn-cs"/>
              </a:rPr>
              <a:t> centralised IdPs</a:t>
            </a:r>
          </a:p>
          <a:p>
            <a:endParaRPr lang="en-GB" baseline="0" dirty="0" smtClean="0"/>
          </a:p>
          <a:p>
            <a:r>
              <a:rPr lang="en-GB" baseline="0" dirty="0" smtClean="0"/>
              <a:t>Numbers for eduGAIN Feb 2016–</a:t>
            </a:r>
          </a:p>
          <a:p>
            <a:r>
              <a:rPr lang="en-GB" baseline="0" dirty="0" smtClean="0"/>
              <a:t>Federations 38 </a:t>
            </a:r>
          </a:p>
          <a:p>
            <a:r>
              <a:rPr lang="en-GB" sz="1200" kern="1200" dirty="0" smtClean="0">
                <a:solidFill>
                  <a:schemeClr val="tx1"/>
                </a:solidFill>
                <a:latin typeface="Helvetica Neue"/>
                <a:ea typeface="+mn-ea"/>
                <a:cs typeface="+mn-cs"/>
              </a:rPr>
              <a:t>IdPs:	1999</a:t>
            </a:r>
          </a:p>
          <a:p>
            <a:r>
              <a:rPr lang="en-GB" sz="1200" kern="1200" dirty="0" smtClean="0">
                <a:solidFill>
                  <a:schemeClr val="tx1"/>
                </a:solidFill>
                <a:latin typeface="Helvetica Neue"/>
                <a:ea typeface="+mn-ea"/>
                <a:cs typeface="+mn-cs"/>
              </a:rPr>
              <a:t>SPs:	1119</a:t>
            </a:r>
          </a:p>
          <a:p>
            <a:endParaRPr lang="en-GB" sz="1200" kern="1200" baseline="0" dirty="0" smtClean="0">
              <a:solidFill>
                <a:schemeClr val="tx1"/>
              </a:solidFill>
              <a:latin typeface="Helvetica Neue"/>
              <a:ea typeface="+mn-ea"/>
              <a:cs typeface="+mn-cs"/>
            </a:endParaRPr>
          </a:p>
          <a:p>
            <a:r>
              <a:rPr lang="en-GB" sz="900" kern="1200" dirty="0" smtClean="0">
                <a:solidFill>
                  <a:schemeClr val="tx1"/>
                </a:solidFill>
                <a:latin typeface="+mn-lt"/>
                <a:ea typeface="+mn-ea"/>
                <a:cs typeface="+mn-cs"/>
              </a:rPr>
              <a:t>21 ESFRI Projects with a high degree of maturity - including 6 new Projects - and 29 ESFRI Landmarks</a:t>
            </a:r>
            <a:endParaRPr lang="en-GB" baseline="0" dirty="0" smtClean="0"/>
          </a:p>
        </p:txBody>
      </p:sp>
      <p:sp>
        <p:nvSpPr>
          <p:cNvPr id="4" name="Date Placeholder 3"/>
          <p:cNvSpPr>
            <a:spLocks noGrp="1"/>
          </p:cNvSpPr>
          <p:nvPr>
            <p:ph type="dt" idx="10"/>
          </p:nvPr>
        </p:nvSpPr>
        <p:spPr/>
        <p:txBody>
          <a:bodyPr/>
          <a:lstStyle/>
          <a:p>
            <a:fld id="{D38C42EC-26CF-584C-B31A-61AF55B48916}" type="datetime1">
              <a:rPr lang="de-CH" smtClean="0"/>
              <a:t>07.03.16</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6</a:t>
            </a:fld>
            <a:endParaRPr lang="en-US" dirty="0"/>
          </a:p>
        </p:txBody>
      </p:sp>
    </p:spTree>
    <p:extLst>
      <p:ext uri="{BB962C8B-B14F-4D97-AF65-F5344CB8AC3E}">
        <p14:creationId xmlns:p14="http://schemas.microsoft.com/office/powerpoint/2010/main" val="22914757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58C2E64-B7AE-41FA-A335-489EFFF8DC00}" type="slidenum">
              <a:rPr lang="en-GB" smtClean="0"/>
              <a:pPr>
                <a:defRPr/>
              </a:pPr>
              <a:t>7</a:t>
            </a:fld>
            <a:endParaRPr lang="en-GB" dirty="0"/>
          </a:p>
        </p:txBody>
      </p:sp>
    </p:spTree>
    <p:extLst>
      <p:ext uri="{BB962C8B-B14F-4D97-AF65-F5344CB8AC3E}">
        <p14:creationId xmlns:p14="http://schemas.microsoft.com/office/powerpoint/2010/main" val="2953902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8</a:t>
            </a:fld>
            <a:endParaRPr lang="en-GB"/>
          </a:p>
        </p:txBody>
      </p:sp>
    </p:spTree>
    <p:extLst>
      <p:ext uri="{BB962C8B-B14F-4D97-AF65-F5344CB8AC3E}">
        <p14:creationId xmlns:p14="http://schemas.microsoft.com/office/powerpoint/2010/main" val="1341343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smtClean="0">
                <a:solidFill>
                  <a:schemeClr val="tx1"/>
                </a:solidFill>
                <a:latin typeface="+mn-lt"/>
                <a:ea typeface="+mn-ea"/>
                <a:cs typeface="+mn-cs"/>
              </a:rPr>
              <a:t>The standard approach to achieving minimum risk under the EU Data protection directive would expect contracts between a Home Organisation and the entities responsible for every Service Provider accessed by every member of its community.</a:t>
            </a:r>
          </a:p>
          <a:p>
            <a:r>
              <a:rPr lang="en-GB" sz="900" kern="1200" dirty="0" smtClean="0">
                <a:solidFill>
                  <a:schemeClr val="tx1"/>
                </a:solidFill>
                <a:latin typeface="+mn-lt"/>
                <a:ea typeface="+mn-ea"/>
                <a:cs typeface="+mn-cs"/>
              </a:rPr>
              <a:t>very few Home Organisations would be able to assess every potential Service Provider. </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11</a:t>
            </a:fld>
            <a:endParaRPr lang="en-GB"/>
          </a:p>
        </p:txBody>
      </p:sp>
    </p:spTree>
    <p:extLst>
      <p:ext uri="{BB962C8B-B14F-4D97-AF65-F5344CB8AC3E}">
        <p14:creationId xmlns:p14="http://schemas.microsoft.com/office/powerpoint/2010/main" val="1801531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balance between user freedom from and freedom</a:t>
            </a:r>
            <a:r>
              <a:rPr lang="en-GB" baseline="0" dirty="0" smtClean="0"/>
              <a:t> to.</a:t>
            </a:r>
            <a:endParaRPr lang="en-GB" dirty="0" smtClean="0"/>
          </a:p>
          <a:p>
            <a:r>
              <a:rPr lang="en-GB" dirty="0" smtClean="0"/>
              <a:t>Note balance between regulatory risk and ‘commercial business purpose’ risk</a:t>
            </a:r>
            <a:r>
              <a:rPr lang="en-GB" baseline="0" dirty="0" smtClean="0"/>
              <a:t> for campus.</a:t>
            </a:r>
            <a:endParaRPr lang="en-GB" dirty="0" smtClean="0"/>
          </a:p>
          <a:p>
            <a:r>
              <a:rPr lang="en-GB" dirty="0" smtClean="0"/>
              <a:t>Note R&amp;E tends to do more for privacy than industry</a:t>
            </a:r>
            <a:r>
              <a:rPr lang="en-GB" baseline="0" dirty="0" smtClean="0"/>
              <a:t> for whom legislation is normally designed.</a:t>
            </a:r>
          </a:p>
          <a:p>
            <a:r>
              <a:rPr lang="en-GB" baseline="0" dirty="0" smtClean="0"/>
              <a:t>Reminder of project engagement in pan Euro research has worth.</a:t>
            </a:r>
          </a:p>
          <a:p>
            <a:r>
              <a:rPr lang="en-GB" sz="900" kern="1200" dirty="0" smtClean="0">
                <a:solidFill>
                  <a:schemeClr val="tx1"/>
                </a:solidFill>
                <a:latin typeface="+mn-lt"/>
                <a:ea typeface="+mn-ea"/>
                <a:cs typeface="+mn-cs"/>
              </a:rPr>
              <a:t>Processing is necessary for the purposes of the </a:t>
            </a:r>
            <a:r>
              <a:rPr lang="en-GB" sz="900" b="1" kern="1200" dirty="0" smtClean="0">
                <a:solidFill>
                  <a:schemeClr val="tx1"/>
                </a:solidFill>
                <a:latin typeface="+mn-lt"/>
                <a:ea typeface="+mn-ea"/>
                <a:cs typeface="+mn-cs"/>
              </a:rPr>
              <a:t>legitimate interests</a:t>
            </a:r>
            <a:r>
              <a:rPr lang="en-GB" sz="900" b="0" kern="1200" dirty="0" smtClean="0">
                <a:solidFill>
                  <a:schemeClr val="tx1"/>
                </a:solidFill>
                <a:latin typeface="+mn-lt"/>
                <a:ea typeface="+mn-ea"/>
                <a:cs typeface="+mn-cs"/>
              </a:rPr>
              <a:t> pursued by the controller or by the third party or parties to whom the data are disclosed.</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12</a:t>
            </a:fld>
            <a:endParaRPr lang="en-GB"/>
          </a:p>
        </p:txBody>
      </p:sp>
    </p:spTree>
    <p:extLst>
      <p:ext uri="{BB962C8B-B14F-4D97-AF65-F5344CB8AC3E}">
        <p14:creationId xmlns:p14="http://schemas.microsoft.com/office/powerpoint/2010/main" val="2907212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e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b="5779"/>
          <a:stretch/>
        </p:blipFill>
        <p:spPr>
          <a:xfrm>
            <a:off x="-44450" y="1596504"/>
            <a:ext cx="9232900" cy="3546996"/>
          </a:xfrm>
          <a:prstGeom prst="rect">
            <a:avLst/>
          </a:prstGeom>
        </p:spPr>
      </p:pic>
      <p:sp>
        <p:nvSpPr>
          <p:cNvPr id="14" name="Rectangle 13"/>
          <p:cNvSpPr/>
          <p:nvPr userDrawn="1"/>
        </p:nvSpPr>
        <p:spPr>
          <a:xfrm>
            <a:off x="64169" y="204538"/>
            <a:ext cx="9023685" cy="896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3" name="Picture 12"/>
          <p:cNvPicPr>
            <a:picLocks noChangeAspect="1"/>
          </p:cNvPicPr>
          <p:nvPr userDrawn="1"/>
        </p:nvPicPr>
        <p:blipFill>
          <a:blip r:embed="rId3"/>
          <a:stretch>
            <a:fillRect/>
          </a:stretch>
        </p:blipFill>
        <p:spPr>
          <a:xfrm>
            <a:off x="7058388" y="475247"/>
            <a:ext cx="1568588" cy="836196"/>
          </a:xfrm>
          <a:prstGeom prst="rect">
            <a:avLst/>
          </a:prstGeom>
        </p:spPr>
      </p:pic>
      <p:sp>
        <p:nvSpPr>
          <p:cNvPr id="17" name="Text Placeholder 4"/>
          <p:cNvSpPr>
            <a:spLocks noGrp="1"/>
          </p:cNvSpPr>
          <p:nvPr>
            <p:ph type="body" sz="quarter" idx="11" hasCustomPrompt="1"/>
          </p:nvPr>
        </p:nvSpPr>
        <p:spPr>
          <a:xfrm>
            <a:off x="697644" y="1836091"/>
            <a:ext cx="3822700" cy="281467"/>
          </a:xfrm>
        </p:spPr>
        <p:txBody>
          <a:bodyPr/>
          <a:lstStyle>
            <a:lvl1pPr marL="0" indent="0">
              <a:buNone/>
              <a:defRPr b="1" baseline="0"/>
            </a:lvl1pPr>
          </a:lstStyle>
          <a:p>
            <a:pPr lvl="0"/>
            <a:r>
              <a:rPr lang="en-US" dirty="0" smtClean="0"/>
              <a:t>Presenter</a:t>
            </a:r>
          </a:p>
        </p:txBody>
      </p:sp>
      <p:sp>
        <p:nvSpPr>
          <p:cNvPr id="18" name="Text Placeholder 6"/>
          <p:cNvSpPr>
            <a:spLocks noGrp="1"/>
          </p:cNvSpPr>
          <p:nvPr>
            <p:ph type="body" sz="quarter" idx="12" hasCustomPrompt="1"/>
          </p:nvPr>
        </p:nvSpPr>
        <p:spPr>
          <a:xfrm>
            <a:off x="697643" y="3414566"/>
            <a:ext cx="3752453" cy="327255"/>
          </a:xfrm>
        </p:spPr>
        <p:txBody>
          <a:bodyPr/>
          <a:lstStyle>
            <a:lvl1pPr marL="0" indent="0">
              <a:buNone/>
              <a:defRPr/>
            </a:lvl1pPr>
          </a:lstStyle>
          <a:p>
            <a:pPr lvl="0"/>
            <a:r>
              <a:rPr lang="en-US" dirty="0" smtClean="0"/>
              <a:t>Event, Location</a:t>
            </a:r>
            <a:endParaRPr lang="en-GB" dirty="0"/>
          </a:p>
        </p:txBody>
      </p:sp>
      <p:sp>
        <p:nvSpPr>
          <p:cNvPr id="19" name="Text Placeholder 10"/>
          <p:cNvSpPr>
            <a:spLocks noGrp="1"/>
          </p:cNvSpPr>
          <p:nvPr>
            <p:ph type="body" sz="quarter" idx="17" hasCustomPrompt="1"/>
          </p:nvPr>
        </p:nvSpPr>
        <p:spPr>
          <a:xfrm>
            <a:off x="697644" y="1373001"/>
            <a:ext cx="3759596" cy="377594"/>
          </a:xfrm>
        </p:spPr>
        <p:txBody>
          <a:bodyPr>
            <a:normAutofit/>
          </a:bodyPr>
          <a:lstStyle>
            <a:lvl1pPr marL="0" indent="0">
              <a:buNone/>
              <a:defRPr sz="1950"/>
            </a:lvl1pPr>
          </a:lstStyle>
          <a:p>
            <a:pPr lvl="0"/>
            <a:r>
              <a:rPr lang="en-US" dirty="0" smtClean="0"/>
              <a:t>Subtitle</a:t>
            </a:r>
          </a:p>
        </p:txBody>
      </p:sp>
      <p:sp>
        <p:nvSpPr>
          <p:cNvPr id="20" name="Text Placeholder 10"/>
          <p:cNvSpPr>
            <a:spLocks noGrp="1"/>
          </p:cNvSpPr>
          <p:nvPr>
            <p:ph type="body" sz="quarter" idx="14" hasCustomPrompt="1"/>
          </p:nvPr>
        </p:nvSpPr>
        <p:spPr>
          <a:xfrm>
            <a:off x="697644" y="998621"/>
            <a:ext cx="3759596" cy="354932"/>
          </a:xfrm>
        </p:spPr>
        <p:txBody>
          <a:bodyPr>
            <a:noAutofit/>
          </a:bodyPr>
          <a:lstStyle>
            <a:lvl1pPr marL="0" indent="0">
              <a:buNone/>
              <a:defRPr sz="2400" b="1"/>
            </a:lvl1pPr>
          </a:lstStyle>
          <a:p>
            <a:pPr lvl="0"/>
            <a:r>
              <a:rPr lang="en-US" dirty="0" smtClean="0"/>
              <a:t>Title</a:t>
            </a:r>
          </a:p>
        </p:txBody>
      </p:sp>
      <p:sp>
        <p:nvSpPr>
          <p:cNvPr id="21" name="Text Placeholder 6"/>
          <p:cNvSpPr>
            <a:spLocks noGrp="1"/>
          </p:cNvSpPr>
          <p:nvPr>
            <p:ph type="body" sz="quarter" idx="18" hasCustomPrompt="1"/>
          </p:nvPr>
        </p:nvSpPr>
        <p:spPr>
          <a:xfrm>
            <a:off x="697643" y="3691293"/>
            <a:ext cx="3752453" cy="321239"/>
          </a:xfrm>
        </p:spPr>
        <p:txBody>
          <a:bodyPr/>
          <a:lstStyle>
            <a:lvl1pPr marL="0" indent="0">
              <a:buNone/>
              <a:defRPr/>
            </a:lvl1pPr>
          </a:lstStyle>
          <a:p>
            <a:pPr lvl="0"/>
            <a:r>
              <a:rPr lang="en-US" dirty="0" smtClean="0"/>
              <a:t>Date</a:t>
            </a:r>
            <a:endParaRPr lang="en-GB" dirty="0"/>
          </a:p>
        </p:txBody>
      </p:sp>
      <p:sp>
        <p:nvSpPr>
          <p:cNvPr id="22" name="Text Placeholder 4"/>
          <p:cNvSpPr>
            <a:spLocks noGrp="1"/>
          </p:cNvSpPr>
          <p:nvPr>
            <p:ph type="body" sz="quarter" idx="19" hasCustomPrompt="1"/>
          </p:nvPr>
        </p:nvSpPr>
        <p:spPr>
          <a:xfrm>
            <a:off x="697644" y="2115826"/>
            <a:ext cx="3822700" cy="260411"/>
          </a:xfrm>
        </p:spPr>
        <p:txBody>
          <a:bodyPr/>
          <a:lstStyle>
            <a:lvl1pPr marL="0" indent="0">
              <a:buNone/>
              <a:defRPr b="0" baseline="0"/>
            </a:lvl1pPr>
          </a:lstStyle>
          <a:p>
            <a:pPr lvl="0"/>
            <a:r>
              <a:rPr lang="en-US" dirty="0" smtClean="0"/>
              <a:t>Role in Project, GÉANT Project (if applicable)</a:t>
            </a:r>
          </a:p>
        </p:txBody>
      </p:sp>
      <p:sp>
        <p:nvSpPr>
          <p:cNvPr id="23" name="Text Placeholder 4"/>
          <p:cNvSpPr>
            <a:spLocks noGrp="1"/>
          </p:cNvSpPr>
          <p:nvPr>
            <p:ph type="body" sz="quarter" idx="20" hasCustomPrompt="1"/>
          </p:nvPr>
        </p:nvSpPr>
        <p:spPr>
          <a:xfrm>
            <a:off x="697643" y="2374505"/>
            <a:ext cx="5029917" cy="260411"/>
          </a:xfrm>
        </p:spPr>
        <p:txBody>
          <a:bodyPr/>
          <a:lstStyle>
            <a:lvl1pPr marL="0" indent="0">
              <a:buNone/>
              <a:defRPr b="0" baseline="0"/>
            </a:lvl1pPr>
          </a:lstStyle>
          <a:p>
            <a:pPr lvl="0"/>
            <a:r>
              <a:rPr lang="en-US" dirty="0" smtClean="0"/>
              <a:t>Role in  Home Organisation, Organisation Name (if applicable)</a:t>
            </a:r>
          </a:p>
        </p:txBody>
      </p:sp>
      <p:sp>
        <p:nvSpPr>
          <p:cNvPr id="12" name="Text Placeholder 3"/>
          <p:cNvSpPr>
            <a:spLocks noGrp="1"/>
          </p:cNvSpPr>
          <p:nvPr>
            <p:ph type="body" sz="quarter" idx="21" hasCustomPrompt="1"/>
          </p:nvPr>
        </p:nvSpPr>
        <p:spPr>
          <a:xfrm>
            <a:off x="836320" y="2761626"/>
            <a:ext cx="685800" cy="142799"/>
          </a:xfrm>
        </p:spPr>
        <p:txBody>
          <a:bodyPr>
            <a:normAutofit/>
          </a:bodyPr>
          <a:lstStyle>
            <a:lvl1pPr marL="0" indent="0">
              <a:buNone/>
              <a:defRPr sz="600"/>
            </a:lvl1pPr>
          </a:lstStyle>
          <a:p>
            <a:pPr lvl="0"/>
            <a:r>
              <a:rPr lang="en-US" dirty="0" smtClean="0"/>
              <a:t>Logo (optional)</a:t>
            </a:r>
            <a:endParaRPr lang="en-GB" dirty="0"/>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8"/>
            <a:ext cx="4629150" cy="3108163"/>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GB"/>
          </a:p>
        </p:txBody>
      </p:sp>
      <p:sp>
        <p:nvSpPr>
          <p:cNvPr id="4" name="Text Placeholder 3"/>
          <p:cNvSpPr>
            <a:spLocks noGrp="1"/>
          </p:cNvSpPr>
          <p:nvPr>
            <p:ph type="body" sz="half" idx="2"/>
          </p:nvPr>
        </p:nvSpPr>
        <p:spPr>
          <a:xfrm>
            <a:off x="342902" y="1287628"/>
            <a:ext cx="3236119" cy="311411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5" name="TextBox 4"/>
          <p:cNvSpPr txBox="1"/>
          <p:nvPr userDrawn="1"/>
        </p:nvSpPr>
        <p:spPr>
          <a:xfrm>
            <a:off x="366964" y="228600"/>
            <a:ext cx="4220451"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ED1556"/>
                </a:solidFill>
              </a:rPr>
              <a:t>A Guide to Using the New GÉANT Template</a:t>
            </a:r>
            <a:endParaRPr lang="en-GB" sz="1800" dirty="0">
              <a:solidFill>
                <a:srgbClr val="ED1556"/>
              </a:solidFill>
            </a:endParaRPr>
          </a:p>
        </p:txBody>
      </p:sp>
      <p:sp>
        <p:nvSpPr>
          <p:cNvPr id="7" name="TextBox 6"/>
          <p:cNvSpPr txBox="1"/>
          <p:nvPr userDrawn="1"/>
        </p:nvSpPr>
        <p:spPr>
          <a:xfrm>
            <a:off x="438955" y="998625"/>
            <a:ext cx="7857404" cy="4401205"/>
          </a:xfrm>
          <a:prstGeom prst="rect">
            <a:avLst/>
          </a:prstGeom>
          <a:noFill/>
        </p:spPr>
        <p:txBody>
          <a:bodyPr wrap="square" rtlCol="0">
            <a:spAutoFit/>
          </a:bodyPr>
          <a:lstStyle/>
          <a:p>
            <a:pPr marL="214313" indent="-214313">
              <a:buFont typeface="Arial" panose="020B0604020202020204" pitchFamily="34" charset="0"/>
              <a:buChar char="•"/>
            </a:pPr>
            <a:r>
              <a:rPr lang="en-GB" sz="1400" dirty="0" smtClean="0">
                <a:solidFill>
                  <a:srgbClr val="003F5D"/>
                </a:solidFill>
              </a:rPr>
              <a:t>This template is a dual purpose template for use both to</a:t>
            </a:r>
            <a:r>
              <a:rPr lang="en-GB" sz="1400" baseline="0" dirty="0" smtClean="0">
                <a:solidFill>
                  <a:srgbClr val="003F5D"/>
                </a:solidFill>
              </a:rPr>
              <a:t> present information on behalf of the GÉANT Project (GN4-1) and for the organisation</a:t>
            </a:r>
          </a:p>
          <a:p>
            <a:pPr marL="214313" indent="-214313">
              <a:buFont typeface="Arial" panose="020B0604020202020204" pitchFamily="34" charset="0"/>
              <a:buChar char="•"/>
            </a:pPr>
            <a:r>
              <a:rPr lang="en-GB" sz="1400" baseline="0" dirty="0" smtClean="0">
                <a:solidFill>
                  <a:srgbClr val="003F5D"/>
                </a:solidFill>
              </a:rPr>
              <a:t>Because of this there are two end slide versions: </a:t>
            </a:r>
          </a:p>
          <a:p>
            <a:pPr marL="557213" lvl="1" indent="-214313">
              <a:buFont typeface="Arial" panose="020B0604020202020204" pitchFamily="34" charset="0"/>
              <a:buChar char="•"/>
            </a:pPr>
            <a:r>
              <a:rPr lang="en-GB" sz="1400" baseline="0" dirty="0" smtClean="0">
                <a:solidFill>
                  <a:srgbClr val="003F5D"/>
                </a:solidFill>
              </a:rPr>
              <a:t>One for Project (GN4-1) presentations which includes EU logo, copyright, and funding statement</a:t>
            </a:r>
          </a:p>
          <a:p>
            <a:pPr marL="557213" lvl="1" indent="-214313">
              <a:buFont typeface="Arial" panose="020B0604020202020204" pitchFamily="34" charset="0"/>
              <a:buChar char="•"/>
            </a:pPr>
            <a:r>
              <a:rPr lang="en-GB" sz="1400" baseline="0" dirty="0" smtClean="0">
                <a:solidFill>
                  <a:srgbClr val="003F5D"/>
                </a:solidFill>
              </a:rPr>
              <a:t>One for when presenting on behalf of the organisation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1" baseline="0" dirty="0" smtClean="0">
                <a:solidFill>
                  <a:srgbClr val="003F5D"/>
                </a:solidFill>
              </a:rPr>
              <a:t>All slide packs MUST include the correct end slide. </a:t>
            </a:r>
            <a:r>
              <a:rPr lang="en-GB" sz="1400" b="0" baseline="0" dirty="0" smtClean="0">
                <a:solidFill>
                  <a:srgbClr val="003F5D"/>
                </a:solidFill>
              </a:rPr>
              <a:t>(This slide need not be shown during the presentation but must be included in any electronic or hard copies distributed/submitted)</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Project participants must use the GN4-1 version with the EU funding statement.  This is a requirement of the EU funding agreement</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Staff from the GÉANT offices should ensure the correct end slide is used. If in doubt contact your line manager/activity leader for clarification on which version to use</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baseline="0" dirty="0" smtClean="0">
              <a:solidFill>
                <a:srgbClr val="003F5D"/>
              </a:solidFill>
            </a:endParaRP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The title slide has space for the speaker’s own role in their organisation, organisation name and an optional organisation logo which should be no larger than the main GÉANT logo </a:t>
            </a:r>
          </a:p>
          <a:p>
            <a:pPr marL="214313" indent="-214313">
              <a:buFont typeface="Arial" panose="020B0604020202020204" pitchFamily="34" charset="0"/>
              <a:buChar char="•"/>
            </a:pPr>
            <a:r>
              <a:rPr lang="en-GB" sz="1400" baseline="0" dirty="0" smtClean="0">
                <a:solidFill>
                  <a:srgbClr val="003F5D"/>
                </a:solidFill>
              </a:rPr>
              <a:t>Font is Calibri and will auto-size. Avoid using a font size less than 18pt.  Main font colour is Teal, </a:t>
            </a:r>
            <a:r>
              <a:rPr lang="en-GB" sz="1400" baseline="0" dirty="0" smtClean="0">
                <a:solidFill>
                  <a:srgbClr val="ED1556"/>
                </a:solidFill>
              </a:rPr>
              <a:t>Subtitle colour is Crimson and should be used sparingly. </a:t>
            </a:r>
            <a:r>
              <a:rPr lang="en-GB" sz="1400" baseline="0" dirty="0" smtClean="0">
                <a:solidFill>
                  <a:srgbClr val="003F5D"/>
                </a:solidFill>
              </a:rPr>
              <a:t>If the colours are not shown in PowerPoint use the </a:t>
            </a:r>
            <a:r>
              <a:rPr lang="en-GB" sz="1400" baseline="0" dirty="0" err="1" smtClean="0">
                <a:solidFill>
                  <a:srgbClr val="003F5D"/>
                </a:solidFill>
              </a:rPr>
              <a:t>eyedrop</a:t>
            </a:r>
            <a:r>
              <a:rPr lang="en-GB" sz="1400" baseline="0" dirty="0" smtClean="0">
                <a:solidFill>
                  <a:srgbClr val="003F5D"/>
                </a:solidFill>
              </a:rPr>
              <a:t> colour picker to select the correct colour from these samples</a:t>
            </a:r>
            <a:endParaRPr lang="en-GB" sz="1400" baseline="0" dirty="0" smtClean="0">
              <a:solidFill>
                <a:srgbClr val="ED1556"/>
              </a:solidFill>
            </a:endParaRPr>
          </a:p>
          <a:p>
            <a:pPr marL="214313" indent="-214313">
              <a:buFont typeface="Arial" panose="020B0604020202020204" pitchFamily="34" charset="0"/>
              <a:buChar char="•"/>
            </a:pPr>
            <a:endParaRPr lang="en-GB" sz="1400" baseline="0" dirty="0" smtClean="0">
              <a:solidFill>
                <a:srgbClr val="ED1556"/>
              </a:solidFill>
            </a:endParaRPr>
          </a:p>
          <a:p>
            <a:pPr marL="214313" indent="-214313">
              <a:buFont typeface="Arial" panose="020B0604020202020204" pitchFamily="34" charset="0"/>
              <a:buChar char="•"/>
            </a:pPr>
            <a:endParaRPr lang="en-GB" sz="1400" baseline="0" dirty="0" smtClean="0">
              <a:solidFill>
                <a:srgbClr val="003F5D"/>
              </a:solidFill>
            </a:endParaRPr>
          </a:p>
          <a:p>
            <a:pPr marL="342900" lvl="1" indent="0">
              <a:buFont typeface="Arial" panose="020B0604020202020204" pitchFamily="34" charset="0"/>
              <a:buNone/>
            </a:pPr>
            <a:r>
              <a:rPr lang="en-GB" sz="1400" baseline="0" dirty="0" smtClean="0">
                <a:solidFill>
                  <a:srgbClr val="003F5D"/>
                </a:solidFill>
              </a:rPr>
              <a:t> </a:t>
            </a:r>
          </a:p>
        </p:txBody>
      </p:sp>
      <p:sp>
        <p:nvSpPr>
          <p:cNvPr id="9" name="Oval 8"/>
          <p:cNvSpPr/>
          <p:nvPr userDrawn="1"/>
        </p:nvSpPr>
        <p:spPr>
          <a:xfrm>
            <a:off x="8355189" y="4224431"/>
            <a:ext cx="496936" cy="482321"/>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 name="Oval 9"/>
          <p:cNvSpPr/>
          <p:nvPr userDrawn="1"/>
        </p:nvSpPr>
        <p:spPr>
          <a:xfrm>
            <a:off x="8355189" y="3587102"/>
            <a:ext cx="496936" cy="482321"/>
          </a:xfrm>
          <a:prstGeom prst="ellipse">
            <a:avLst/>
          </a:prstGeom>
          <a:solidFill>
            <a:srgbClr val="EC0E51"/>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1505946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a:t>
            </a:r>
            <a:r>
              <a:rPr lang="en-GB" sz="1575" b="0" dirty="0" smtClean="0">
                <a:solidFill>
                  <a:schemeClr val="bg1"/>
                </a:solidFill>
              </a:rPr>
              <a:t>you</a:t>
            </a:r>
            <a:endParaRPr lang="en-GB" sz="1575" b="0" dirty="0">
              <a:solidFill>
                <a:schemeClr val="bg1"/>
              </a:solidFill>
            </a:endParaRPr>
          </a:p>
        </p:txBody>
      </p:sp>
      <p:sp>
        <p:nvSpPr>
          <p:cNvPr id="26" name="Rectangle 25"/>
          <p:cNvSpPr/>
          <p:nvPr userDrawn="1"/>
        </p:nvSpPr>
        <p:spPr>
          <a:xfrm>
            <a:off x="2470932" y="74792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29" name="Group 28"/>
          <p:cNvGrpSpPr/>
          <p:nvPr userDrawn="1"/>
        </p:nvGrpSpPr>
        <p:grpSpPr>
          <a:xfrm>
            <a:off x="3014134" y="3580162"/>
            <a:ext cx="3115734" cy="898800"/>
            <a:chOff x="4003396" y="4773547"/>
            <a:chExt cx="4154312" cy="1198400"/>
          </a:xfrm>
        </p:grpSpPr>
        <p:sp>
          <p:nvSpPr>
            <p:cNvPr id="21" name="TextBox 20"/>
            <p:cNvSpPr txBox="1"/>
            <p:nvPr userDrawn="1"/>
          </p:nvSpPr>
          <p:spPr>
            <a:xfrm>
              <a:off x="4003396" y="5294839"/>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smtClean="0">
                  <a:solidFill>
                    <a:schemeClr val="bg1"/>
                  </a:solidFill>
                </a:rPr>
                <a:t>Networks </a:t>
              </a:r>
              <a:r>
                <a:rPr lang="en-GB" sz="900" baseline="0" dirty="0" smtClean="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smtClean="0">
                  <a:solidFill>
                    <a:schemeClr val="bg1"/>
                  </a:solidFill>
                </a:rPr>
                <a:t>www.geant.org</a:t>
              </a:r>
            </a:p>
            <a:p>
              <a:pPr algn="ctr"/>
              <a:r>
                <a:rPr lang="en-GB" sz="900" i="0" baseline="0" dirty="0" smtClean="0">
                  <a:solidFill>
                    <a:schemeClr val="bg1"/>
                  </a:solidFill>
                </a:rPr>
                <a:t> </a:t>
              </a:r>
              <a:endParaRPr lang="en-GB" sz="900" i="0" dirty="0">
                <a:solidFill>
                  <a:schemeClr val="bg1"/>
                </a:solidFill>
              </a:endParaRPr>
            </a:p>
          </p:txBody>
        </p:sp>
        <p:pic>
          <p:nvPicPr>
            <p:cNvPr id="28" name="Picture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4773547"/>
              <a:ext cx="1219200" cy="529760"/>
            </a:xfrm>
            <a:prstGeom prst="rect">
              <a:avLst/>
            </a:prstGeom>
          </p:spPr>
        </p:pic>
      </p:grpSp>
      <p:grpSp>
        <p:nvGrpSpPr>
          <p:cNvPr id="2" name="Group 1"/>
          <p:cNvGrpSpPr/>
          <p:nvPr userDrawn="1"/>
        </p:nvGrpSpPr>
        <p:grpSpPr>
          <a:xfrm>
            <a:off x="1451592" y="4642549"/>
            <a:ext cx="6155858" cy="294664"/>
            <a:chOff x="1162308" y="4642549"/>
            <a:chExt cx="6155858" cy="294664"/>
          </a:xfrm>
        </p:grpSpPr>
        <p:sp>
          <p:nvSpPr>
            <p:cNvPr id="30" name="TextBox 29"/>
            <p:cNvSpPr txBox="1"/>
            <p:nvPr userDrawn="1"/>
          </p:nvSpPr>
          <p:spPr>
            <a:xfrm>
              <a:off x="1588712" y="4697548"/>
              <a:ext cx="5729454" cy="184666"/>
            </a:xfrm>
            <a:prstGeom prst="rect">
              <a:avLst/>
            </a:prstGeom>
            <a:noFill/>
          </p:spPr>
          <p:txBody>
            <a:bodyPr wrap="none" rtlCol="0">
              <a:spAutoFit/>
            </a:bodyPr>
            <a:lstStyle/>
            <a:p>
              <a:pPr algn="l"/>
              <a:r>
                <a:rPr lang="en-GB" sz="600" kern="1200" dirty="0" smtClean="0">
                  <a:solidFill>
                    <a:schemeClr val="bg1"/>
                  </a:solidFill>
                  <a:effectLst/>
                  <a:latin typeface="+mn-lt"/>
                  <a:ea typeface="+mn-ea"/>
                  <a:cs typeface="+mn-cs"/>
                </a:rPr>
                <a:t>This</a:t>
              </a:r>
              <a:r>
                <a:rPr lang="en-GB" sz="600" kern="1200" baseline="0" dirty="0" smtClean="0">
                  <a:solidFill>
                    <a:schemeClr val="bg1"/>
                  </a:solidFill>
                  <a:effectLst/>
                  <a:latin typeface="+mn-lt"/>
                  <a:ea typeface="+mn-ea"/>
                  <a:cs typeface="+mn-cs"/>
                </a:rPr>
                <a:t> work is part of a project that has received </a:t>
              </a:r>
              <a:r>
                <a:rPr lang="en-GB" sz="600" kern="1200" dirty="0" smtClean="0">
                  <a:solidFill>
                    <a:schemeClr val="bg1"/>
                  </a:solidFill>
                  <a:effectLst/>
                  <a:latin typeface="+mn-lt"/>
                  <a:ea typeface="+mn-ea"/>
                  <a:cs typeface="+mn-cs"/>
                </a:rPr>
                <a:t>funding from the European Union’s Horizon 2020 research and innovation programme under Grant Agreement No. 691567 (GN4-1).</a:t>
              </a:r>
              <a:endParaRPr lang="en-GB" sz="600" dirty="0">
                <a:solidFill>
                  <a:schemeClr val="bg1"/>
                </a:solidFill>
              </a:endParaRPr>
            </a:p>
          </p:txBody>
        </p:sp>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2308" y="4642549"/>
              <a:ext cx="433675" cy="294664"/>
            </a:xfrm>
            <a:prstGeom prst="rect">
              <a:avLst/>
            </a:prstGeom>
          </p:spPr>
        </p:pic>
      </p:grpSp>
      <p:sp>
        <p:nvSpPr>
          <p:cNvPr id="13" name="Text Placeholder 4"/>
          <p:cNvSpPr>
            <a:spLocks noGrp="1"/>
          </p:cNvSpPr>
          <p:nvPr>
            <p:ph type="body" sz="quarter" idx="11" hasCustomPrompt="1"/>
          </p:nvPr>
        </p:nvSpPr>
        <p:spPr>
          <a:xfrm>
            <a:off x="2674018" y="3068125"/>
            <a:ext cx="3795964" cy="263127"/>
          </a:xfrm>
        </p:spPr>
        <p:txBody>
          <a:bodyPr>
            <a:normAutofit/>
          </a:bodyPr>
          <a:lstStyle>
            <a:lvl1pPr marL="0" indent="0" algn="ctr">
              <a:buNone/>
              <a:defRPr sz="900" baseline="0">
                <a:solidFill>
                  <a:schemeClr val="bg1"/>
                </a:solidFill>
              </a:defRPr>
            </a:lvl1pPr>
          </a:lstStyle>
          <a:p>
            <a:pPr lvl="0"/>
            <a:r>
              <a:rPr lang="en-GB" dirty="0" smtClean="0"/>
              <a:t>Presenter email</a:t>
            </a:r>
            <a:endParaRPr lang="en-GB" dirty="0"/>
          </a:p>
        </p:txBody>
      </p:sp>
      <p:sp>
        <p:nvSpPr>
          <p:cNvPr id="4"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smtClean="0"/>
              <a:t>Optional “Any Questions?” Text here</a:t>
            </a:r>
          </a:p>
        </p:txBody>
      </p:sp>
      <p:sp>
        <p:nvSpPr>
          <p:cNvPr id="7"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GN4-1 Presentations</a:t>
            </a:r>
            <a:endParaRPr lang="en-GB" dirty="0"/>
          </a:p>
        </p:txBody>
      </p:sp>
    </p:spTree>
    <p:extLst>
      <p:ext uri="{BB962C8B-B14F-4D97-AF65-F5344CB8AC3E}">
        <p14:creationId xmlns:p14="http://schemas.microsoft.com/office/powerpoint/2010/main" val="2118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5"/>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2" name="Rectangle 11"/>
          <p:cNvSpPr/>
          <p:nvPr userDrawn="1"/>
        </p:nvSpPr>
        <p:spPr>
          <a:xfrm>
            <a:off x="0" y="642938"/>
            <a:ext cx="9144000" cy="3857625"/>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a:t>
            </a:r>
            <a:r>
              <a:rPr lang="en-GB" sz="1575" b="0" dirty="0" smtClean="0">
                <a:solidFill>
                  <a:schemeClr val="bg1"/>
                </a:solidFill>
              </a:rPr>
              <a:t>you</a:t>
            </a:r>
            <a:endParaRPr lang="en-GB" sz="1575" b="0" dirty="0">
              <a:solidFill>
                <a:schemeClr val="bg1"/>
              </a:solidFill>
            </a:endParaRPr>
          </a:p>
        </p:txBody>
      </p:sp>
      <p:sp>
        <p:nvSpPr>
          <p:cNvPr id="15" name="Rectangle 14"/>
          <p:cNvSpPr/>
          <p:nvPr userDrawn="1"/>
        </p:nvSpPr>
        <p:spPr>
          <a:xfrm>
            <a:off x="2470932" y="76814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4" name="Group 3"/>
          <p:cNvGrpSpPr/>
          <p:nvPr userDrawn="1"/>
        </p:nvGrpSpPr>
        <p:grpSpPr>
          <a:xfrm>
            <a:off x="3014133" y="3844855"/>
            <a:ext cx="3115734" cy="898800"/>
            <a:chOff x="4003396" y="5126471"/>
            <a:chExt cx="4154312" cy="1198400"/>
          </a:xfrm>
        </p:grpSpPr>
        <p:sp>
          <p:nvSpPr>
            <p:cNvPr id="18" name="TextBox 17"/>
            <p:cNvSpPr txBox="1"/>
            <p:nvPr userDrawn="1"/>
          </p:nvSpPr>
          <p:spPr>
            <a:xfrm>
              <a:off x="4003396" y="5647763"/>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smtClean="0">
                  <a:solidFill>
                    <a:schemeClr val="bg1"/>
                  </a:solidFill>
                </a:rPr>
                <a:t>Networks </a:t>
              </a:r>
              <a:r>
                <a:rPr lang="en-GB" sz="900" baseline="0" dirty="0" smtClean="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smtClean="0">
                  <a:solidFill>
                    <a:schemeClr val="bg1"/>
                  </a:solidFill>
                </a:rPr>
                <a:t>www.geant.org</a:t>
              </a:r>
            </a:p>
            <a:p>
              <a:pPr algn="ctr"/>
              <a:r>
                <a:rPr lang="en-GB" sz="900" i="0" baseline="0" dirty="0" smtClean="0">
                  <a:solidFill>
                    <a:schemeClr val="bg1"/>
                  </a:solidFill>
                </a:rPr>
                <a:t> </a:t>
              </a:r>
              <a:endParaRPr lang="en-GB" sz="900" i="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5126471"/>
              <a:ext cx="1219200" cy="529760"/>
            </a:xfrm>
            <a:prstGeom prst="rect">
              <a:avLst/>
            </a:prstGeom>
          </p:spPr>
        </p:pic>
      </p:grpSp>
      <p:sp>
        <p:nvSpPr>
          <p:cNvPr id="11" name="Text Placeholder 4"/>
          <p:cNvSpPr>
            <a:spLocks noGrp="1"/>
          </p:cNvSpPr>
          <p:nvPr>
            <p:ph type="body" sz="quarter" idx="11" hasCustomPrompt="1"/>
          </p:nvPr>
        </p:nvSpPr>
        <p:spPr>
          <a:xfrm>
            <a:off x="2674019" y="3163543"/>
            <a:ext cx="3795964" cy="263127"/>
          </a:xfrm>
        </p:spPr>
        <p:txBody>
          <a:bodyPr>
            <a:normAutofit/>
          </a:bodyPr>
          <a:lstStyle>
            <a:lvl1pPr marL="0" indent="0" algn="ctr">
              <a:buNone/>
              <a:defRPr sz="900" baseline="0">
                <a:solidFill>
                  <a:schemeClr val="bg1"/>
                </a:solidFill>
              </a:defRPr>
            </a:lvl1pPr>
          </a:lstStyle>
          <a:p>
            <a:pPr lvl="0"/>
            <a:r>
              <a:rPr lang="en-GB" dirty="0" smtClean="0"/>
              <a:t>Presenter email</a:t>
            </a:r>
            <a:endParaRPr lang="en-GB" dirty="0"/>
          </a:p>
        </p:txBody>
      </p:sp>
      <p:sp>
        <p:nvSpPr>
          <p:cNvPr id="16"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smtClean="0"/>
              <a:t>Optional “Any Questions?” Text here</a:t>
            </a:r>
          </a:p>
        </p:txBody>
      </p:sp>
      <p:sp>
        <p:nvSpPr>
          <p:cNvPr id="13"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GÉANT Organisation Presentations</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footer">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46163" y="1029891"/>
            <a:ext cx="8399555" cy="3594087"/>
          </a:xfrm>
          <a:prstGeom prst="rect">
            <a:avLst/>
          </a:prstGeom>
        </p:spPr>
        <p:txBody>
          <a:bodyPr/>
          <a:lstStyle>
            <a:lvl1pPr marL="257175" indent="-257175">
              <a:buClr>
                <a:schemeClr val="tx1"/>
              </a:buClr>
              <a:buSzPct val="140000"/>
              <a:buFont typeface="Arial" panose="020B0604020202020204" pitchFamily="34" charset="0"/>
              <a:buChar char="•"/>
              <a:defRPr>
                <a:latin typeface="Gill Sans"/>
              </a:defRPr>
            </a:lvl1pPr>
            <a:lvl2pPr marL="582216" indent="-257175">
              <a:buFont typeface="Arial" panose="020B0604020202020204" pitchFamily="34" charset="0"/>
              <a:buChar char="–"/>
              <a:defRPr>
                <a:latin typeface="Gill Sans"/>
              </a:defRPr>
            </a:lvl2pPr>
            <a:lvl3pPr marL="900113" indent="-257175">
              <a:buSzPct val="80000"/>
              <a:buFont typeface="Arial" panose="020B0604020202020204" pitchFamily="34" charset="0"/>
              <a:buChar char="–"/>
              <a:defRPr>
                <a:latin typeface="Gill Sans"/>
              </a:defRPr>
            </a:lvl3pPr>
            <a:lvl4pPr>
              <a:buSzPct val="80000"/>
              <a:defRPr>
                <a:latin typeface="Gill Sans"/>
              </a:defRPr>
            </a:lvl4pPr>
            <a:lvl5pPr>
              <a:buSzPct val="80000"/>
              <a:defRPr>
                <a:latin typeface="Gill San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Rectangle 4"/>
          <p:cNvSpPr>
            <a:spLocks noGrp="1" noChangeArrowheads="1"/>
          </p:cNvSpPr>
          <p:nvPr>
            <p:ph type="title"/>
          </p:nvPr>
        </p:nvSpPr>
        <p:spPr bwMode="auto">
          <a:xfrm>
            <a:off x="390279" y="145326"/>
            <a:ext cx="5902325" cy="65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3" tIns="34287" rIns="68573" bIns="34287" numCol="1" anchor="t" anchorCtr="0" compatLnSpc="1">
            <a:prstTxWarp prst="textNoShape">
              <a:avLst/>
            </a:prstTxWarp>
          </a:bodyPr>
          <a:lstStyle>
            <a:lvl1pPr>
              <a:defRPr>
                <a:latin typeface="Gill Sans"/>
              </a:defRPr>
            </a:lvl1pPr>
          </a:lstStyle>
          <a:p>
            <a:pPr lvl="0"/>
            <a:r>
              <a:rPr lang="en-GB" dirty="0" smtClean="0"/>
              <a:t>Click to edit Master title style</a:t>
            </a:r>
          </a:p>
        </p:txBody>
      </p:sp>
    </p:spTree>
    <p:extLst>
      <p:ext uri="{BB962C8B-B14F-4D97-AF65-F5344CB8AC3E}">
        <p14:creationId xmlns:p14="http://schemas.microsoft.com/office/powerpoint/2010/main" val="35383492"/>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3" y="1260872"/>
            <a:ext cx="413623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61951" y="1866904"/>
            <a:ext cx="4164806" cy="27753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257300"/>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352930" y="3062288"/>
            <a:ext cx="8406062" cy="16360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336215" y="1143439"/>
            <a:ext cx="8486943" cy="15756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2" y="1231641"/>
            <a:ext cx="3236119" cy="31701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g"/><Relationship Id="rId17"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152400"/>
            <a:ext cx="6780516" cy="695826"/>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7" y="1143003"/>
            <a:ext cx="8181975" cy="34897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8296359" y="4804515"/>
            <a:ext cx="555766" cy="206155"/>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p:nvCxnSpPr>
        <p:spPr>
          <a:xfrm>
            <a:off x="426877" y="4809935"/>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55599" y="4843418"/>
            <a:ext cx="3115734" cy="323165"/>
          </a:xfrm>
          <a:prstGeom prst="rect">
            <a:avLst/>
          </a:prstGeom>
          <a:noFill/>
        </p:spPr>
        <p:txBody>
          <a:bodyPr wrap="squar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750" dirty="0" smtClean="0">
                <a:solidFill>
                  <a:srgbClr val="003F5E"/>
                </a:solidFill>
              </a:rPr>
              <a:t>Networks </a:t>
            </a:r>
            <a:r>
              <a:rPr lang="en-GB" sz="750" baseline="0" dirty="0" smtClean="0">
                <a:solidFill>
                  <a:srgbClr val="003F5E"/>
                </a:solidFill>
              </a:rPr>
              <a:t>∙ Services ∙ People           </a:t>
            </a:r>
            <a:r>
              <a:rPr lang="en-GB" sz="750" b="0" i="1" dirty="0" smtClean="0">
                <a:solidFill>
                  <a:srgbClr val="004361"/>
                </a:solidFill>
              </a:rPr>
              <a:t>www.geant.org</a:t>
            </a:r>
          </a:p>
          <a:p>
            <a:r>
              <a:rPr lang="en-GB" sz="750" baseline="0" dirty="0" smtClean="0">
                <a:solidFill>
                  <a:srgbClr val="003F5E"/>
                </a:solidFill>
              </a:rPr>
              <a:t> </a:t>
            </a:r>
            <a:endParaRPr lang="en-GB" sz="750" dirty="0">
              <a:solidFill>
                <a:srgbClr val="003F5E"/>
              </a:solidFill>
            </a:endParaRPr>
          </a:p>
        </p:txBody>
      </p:sp>
      <p:pic>
        <p:nvPicPr>
          <p:cNvPr id="11" name="Picture 1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24590" y="761759"/>
            <a:ext cx="8678778" cy="235516"/>
          </a:xfrm>
          <a:prstGeom prst="rect">
            <a:avLst/>
          </a:prstGeom>
        </p:spPr>
      </p:pic>
      <p:pic>
        <p:nvPicPr>
          <p:cNvPr id="10" name="Picture 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579894" y="164736"/>
            <a:ext cx="1268579" cy="569942"/>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1" r:id="rId12"/>
    <p:sldLayoutId id="2147483662" r:id="rId13"/>
    <p:sldLayoutId id="2147483664" r:id="rId14"/>
  </p:sldLayoutIdLst>
  <p:hf hdr="0" ftr="0" dt="0"/>
  <p:txStyles>
    <p:titleStyle>
      <a:lvl1pPr algn="l" defTabSz="68580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3.jp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20" Type="http://schemas.openxmlformats.org/officeDocument/2006/relationships/image" Target="../media/image26.png"/><Relationship Id="rId21" Type="http://schemas.openxmlformats.org/officeDocument/2006/relationships/image" Target="../media/image27.png"/><Relationship Id="rId22" Type="http://schemas.openxmlformats.org/officeDocument/2006/relationships/image" Target="../media/image28.png"/><Relationship Id="rId23" Type="http://schemas.openxmlformats.org/officeDocument/2006/relationships/image" Target="../media/image29.png"/><Relationship Id="rId24" Type="http://schemas.openxmlformats.org/officeDocument/2006/relationships/image" Target="../media/image30.png"/><Relationship Id="rId25" Type="http://schemas.openxmlformats.org/officeDocument/2006/relationships/image" Target="../media/image31.png"/><Relationship Id="rId26" Type="http://schemas.openxmlformats.org/officeDocument/2006/relationships/image" Target="../media/image32.png"/><Relationship Id="rId27" Type="http://schemas.openxmlformats.org/officeDocument/2006/relationships/image" Target="../media/image33.png"/><Relationship Id="rId28" Type="http://schemas.openxmlformats.org/officeDocument/2006/relationships/image" Target="../media/image34.png"/><Relationship Id="rId29"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jpg"/><Relationship Id="rId4" Type="http://schemas.openxmlformats.org/officeDocument/2006/relationships/image" Target="../media/image11.emf"/><Relationship Id="rId5" Type="http://schemas.openxmlformats.org/officeDocument/2006/relationships/image" Target="../media/image12.emf"/><Relationship Id="rId30" Type="http://schemas.openxmlformats.org/officeDocument/2006/relationships/image" Target="../media/image36.png"/><Relationship Id="rId31" Type="http://schemas.openxmlformats.org/officeDocument/2006/relationships/image" Target="../media/image37.png"/><Relationship Id="rId32" Type="http://schemas.openxmlformats.org/officeDocument/2006/relationships/image" Target="../media/image38.png"/><Relationship Id="rId9" Type="http://schemas.openxmlformats.org/officeDocument/2006/relationships/image" Target="../media/image16.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png"/><Relationship Id="rId33" Type="http://schemas.openxmlformats.org/officeDocument/2006/relationships/image" Target="../media/image39.png"/><Relationship Id="rId34" Type="http://schemas.openxmlformats.org/officeDocument/2006/relationships/image" Target="../media/image40.png"/><Relationship Id="rId35" Type="http://schemas.openxmlformats.org/officeDocument/2006/relationships/image" Target="../media/image41.png"/><Relationship Id="rId36" Type="http://schemas.openxmlformats.org/officeDocument/2006/relationships/image" Target="../media/image42.png"/><Relationship Id="rId10" Type="http://schemas.openxmlformats.org/officeDocument/2006/relationships/image" Target="../media/image17.png"/><Relationship Id="rId11" Type="http://schemas.openxmlformats.org/officeDocument/2006/relationships/image" Target="../media/image18.png"/><Relationship Id="rId12" Type="http://schemas.openxmlformats.org/officeDocument/2006/relationships/hyperlink" Target="http://wayf.dk/" TargetMode="External"/><Relationship Id="rId13" Type="http://schemas.openxmlformats.org/officeDocument/2006/relationships/image" Target="../media/image19.png"/><Relationship Id="rId14" Type="http://schemas.openxmlformats.org/officeDocument/2006/relationships/image" Target="../media/image20.png"/><Relationship Id="rId15" Type="http://schemas.openxmlformats.org/officeDocument/2006/relationships/image" Target="../media/image21.png"/><Relationship Id="rId16" Type="http://schemas.openxmlformats.org/officeDocument/2006/relationships/image" Target="../media/image22.png"/><Relationship Id="rId17" Type="http://schemas.openxmlformats.org/officeDocument/2006/relationships/image" Target="../media/image23.png"/><Relationship Id="rId18" Type="http://schemas.openxmlformats.org/officeDocument/2006/relationships/image" Target="../media/image24.png"/><Relationship Id="rId19" Type="http://schemas.openxmlformats.org/officeDocument/2006/relationships/image" Target="../media/image25.png"/><Relationship Id="rId37" Type="http://schemas.openxmlformats.org/officeDocument/2006/relationships/image" Target="../media/image43.png"/><Relationship Id="rId38" Type="http://schemas.openxmlformats.org/officeDocument/2006/relationships/image" Target="../media/image44.png"/><Relationship Id="rId39" Type="http://schemas.openxmlformats.org/officeDocument/2006/relationships/image" Target="../media/image45.png"/><Relationship Id="rId40" Type="http://schemas.openxmlformats.org/officeDocument/2006/relationships/image" Target="../media/image46.png"/></Relationships>
</file>

<file path=ppt/slides/_rels/slide4.xml.rels><?xml version="1.0" encoding="UTF-8" standalone="yes"?>
<Relationships xmlns="http://schemas.openxmlformats.org/package/2006/relationships"><Relationship Id="rId3" Type="http://schemas.openxmlformats.org/officeDocument/2006/relationships/image" Target="../media/image47.emf"/><Relationship Id="rId4" Type="http://schemas.openxmlformats.org/officeDocument/2006/relationships/image" Target="../media/image48.emf"/><Relationship Id="rId5" Type="http://schemas.openxmlformats.org/officeDocument/2006/relationships/image" Target="../media/image49.emf"/><Relationship Id="rId6" Type="http://schemas.openxmlformats.org/officeDocument/2006/relationships/image" Target="../media/image50.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51.jpg"/><Relationship Id="rId4" Type="http://schemas.openxmlformats.org/officeDocument/2006/relationships/image" Target="../media/image52.png"/><Relationship Id="rId5" Type="http://schemas.openxmlformats.org/officeDocument/2006/relationships/image" Target="../media/image53.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1" Type="http://schemas.openxmlformats.org/officeDocument/2006/relationships/image" Target="../media/image55.png"/><Relationship Id="rId12" Type="http://schemas.openxmlformats.org/officeDocument/2006/relationships/image" Target="../media/image56.gif"/><Relationship Id="rId13" Type="http://schemas.openxmlformats.org/officeDocument/2006/relationships/image" Target="../media/image57.jpg"/><Relationship Id="rId14" Type="http://schemas.openxmlformats.org/officeDocument/2006/relationships/image" Target="../media/image58.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5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59.png"/></Relationships>
</file>

<file path=ppt/slides/_rels/slide8.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diagramData" Target="../diagrams/data2.xml"/><Relationship Id="rId5" Type="http://schemas.openxmlformats.org/officeDocument/2006/relationships/diagramLayout" Target="../diagrams/layout2.xml"/><Relationship Id="rId6" Type="http://schemas.openxmlformats.org/officeDocument/2006/relationships/diagramQuickStyle" Target="../diagrams/quickStyle2.xml"/><Relationship Id="rId7" Type="http://schemas.openxmlformats.org/officeDocument/2006/relationships/diagramColors" Target="../diagrams/colors2.xml"/><Relationship Id="rId8"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lnSpcReduction="10000"/>
          </a:bodyPr>
          <a:lstStyle/>
          <a:p>
            <a:r>
              <a:rPr lang="en-GB" dirty="0" smtClean="0"/>
              <a:t>Ann Harding</a:t>
            </a:r>
            <a:endParaRPr lang="en-GB" dirty="0"/>
          </a:p>
        </p:txBody>
      </p:sp>
      <p:sp>
        <p:nvSpPr>
          <p:cNvPr id="3" name="Text Placeholder 2"/>
          <p:cNvSpPr>
            <a:spLocks noGrp="1"/>
          </p:cNvSpPr>
          <p:nvPr>
            <p:ph type="body" sz="quarter" idx="12"/>
          </p:nvPr>
        </p:nvSpPr>
        <p:spPr/>
        <p:txBody>
          <a:bodyPr/>
          <a:lstStyle/>
          <a:p>
            <a:r>
              <a:rPr lang="en-GB" dirty="0" err="1" smtClean="0"/>
              <a:t>Networkshop</a:t>
            </a:r>
            <a:r>
              <a:rPr lang="en-GB" dirty="0" smtClean="0"/>
              <a:t> 44, Manchester</a:t>
            </a:r>
            <a:endParaRPr lang="en-GB" dirty="0"/>
          </a:p>
        </p:txBody>
      </p:sp>
      <p:sp>
        <p:nvSpPr>
          <p:cNvPr id="4" name="Text Placeholder 3"/>
          <p:cNvSpPr>
            <a:spLocks noGrp="1"/>
          </p:cNvSpPr>
          <p:nvPr>
            <p:ph type="body" sz="quarter" idx="17"/>
          </p:nvPr>
        </p:nvSpPr>
        <p:spPr/>
        <p:txBody>
          <a:bodyPr/>
          <a:lstStyle/>
          <a:p>
            <a:r>
              <a:rPr lang="en-GB" dirty="0" smtClean="0"/>
              <a:t>Thinking globally, acting locally</a:t>
            </a:r>
            <a:endParaRPr lang="en-GB" dirty="0"/>
          </a:p>
        </p:txBody>
      </p:sp>
      <p:sp>
        <p:nvSpPr>
          <p:cNvPr id="5" name="Text Placeholder 4"/>
          <p:cNvSpPr>
            <a:spLocks noGrp="1"/>
          </p:cNvSpPr>
          <p:nvPr>
            <p:ph type="body" sz="quarter" idx="14"/>
          </p:nvPr>
        </p:nvSpPr>
        <p:spPr>
          <a:xfrm>
            <a:off x="697644" y="998621"/>
            <a:ext cx="5461856" cy="354932"/>
          </a:xfrm>
        </p:spPr>
        <p:txBody>
          <a:bodyPr/>
          <a:lstStyle/>
          <a:p>
            <a:r>
              <a:rPr lang="en-GB" dirty="0"/>
              <a:t>Trust and Identity in the GÉANT project</a:t>
            </a:r>
          </a:p>
        </p:txBody>
      </p:sp>
      <p:sp>
        <p:nvSpPr>
          <p:cNvPr id="6" name="Text Placeholder 5"/>
          <p:cNvSpPr>
            <a:spLocks noGrp="1"/>
          </p:cNvSpPr>
          <p:nvPr>
            <p:ph type="body" sz="quarter" idx="18"/>
          </p:nvPr>
        </p:nvSpPr>
        <p:spPr/>
        <p:txBody>
          <a:bodyPr/>
          <a:lstStyle/>
          <a:p>
            <a:r>
              <a:rPr lang="en-GB" dirty="0" smtClean="0"/>
              <a:t>24.3.2016</a:t>
            </a:r>
            <a:endParaRPr lang="en-GB" dirty="0"/>
          </a:p>
        </p:txBody>
      </p:sp>
      <p:sp>
        <p:nvSpPr>
          <p:cNvPr id="7" name="Text Placeholder 6"/>
          <p:cNvSpPr>
            <a:spLocks noGrp="1"/>
          </p:cNvSpPr>
          <p:nvPr>
            <p:ph type="body" sz="quarter" idx="19"/>
          </p:nvPr>
        </p:nvSpPr>
        <p:spPr/>
        <p:txBody>
          <a:bodyPr>
            <a:normAutofit fontScale="77500" lnSpcReduction="20000"/>
          </a:bodyPr>
          <a:lstStyle/>
          <a:p>
            <a:r>
              <a:rPr lang="en-GB" dirty="0" smtClean="0"/>
              <a:t>GÉANT Activity Leader, Trust and Identity Development</a:t>
            </a:r>
            <a:endParaRPr lang="en-GB" dirty="0"/>
          </a:p>
        </p:txBody>
      </p:sp>
      <p:sp>
        <p:nvSpPr>
          <p:cNvPr id="8" name="Text Placeholder 7"/>
          <p:cNvSpPr>
            <a:spLocks noGrp="1"/>
          </p:cNvSpPr>
          <p:nvPr>
            <p:ph type="body" sz="quarter" idx="20"/>
          </p:nvPr>
        </p:nvSpPr>
        <p:spPr/>
        <p:txBody>
          <a:bodyPr>
            <a:normAutofit fontScale="92500" lnSpcReduction="20000"/>
          </a:bodyPr>
          <a:lstStyle/>
          <a:p>
            <a:r>
              <a:rPr lang="en-GB" dirty="0" smtClean="0"/>
              <a:t>SWITCH Project Manager</a:t>
            </a:r>
            <a:endParaRPr lang="en-GB" dirty="0"/>
          </a:p>
        </p:txBody>
      </p:sp>
    </p:spTree>
    <p:extLst>
      <p:ext uri="{BB962C8B-B14F-4D97-AF65-F5344CB8AC3E}">
        <p14:creationId xmlns:p14="http://schemas.microsoft.com/office/powerpoint/2010/main" val="172245646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Hintergrund_AAI_servic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3979" y="937682"/>
            <a:ext cx="5184422" cy="3888317"/>
          </a:xfrm>
          <a:prstGeom prst="rect">
            <a:avLst/>
          </a:prstGeom>
        </p:spPr>
      </p:pic>
      <p:grpSp>
        <p:nvGrpSpPr>
          <p:cNvPr id="10" name="Group 9"/>
          <p:cNvGrpSpPr/>
          <p:nvPr/>
        </p:nvGrpSpPr>
        <p:grpSpPr>
          <a:xfrm>
            <a:off x="350311" y="1041416"/>
            <a:ext cx="3923354" cy="3818451"/>
            <a:chOff x="350311" y="1041417"/>
            <a:chExt cx="3923354" cy="2940095"/>
          </a:xfrm>
        </p:grpSpPr>
        <p:sp>
          <p:nvSpPr>
            <p:cNvPr id="11" name="Freeform 10"/>
            <p:cNvSpPr/>
            <p:nvPr/>
          </p:nvSpPr>
          <p:spPr>
            <a:xfrm>
              <a:off x="350311" y="1041417"/>
              <a:ext cx="3895227" cy="1050563"/>
            </a:xfrm>
            <a:custGeom>
              <a:avLst/>
              <a:gdLst>
                <a:gd name="connsiteX0" fmla="*/ 0 w 3895227"/>
                <a:gd name="connsiteY0" fmla="*/ 0 h 2202751"/>
                <a:gd name="connsiteX1" fmla="*/ 3895227 w 3895227"/>
                <a:gd name="connsiteY1" fmla="*/ 0 h 2202751"/>
                <a:gd name="connsiteX2" fmla="*/ 3895227 w 3895227"/>
                <a:gd name="connsiteY2" fmla="*/ 2202751 h 2202751"/>
                <a:gd name="connsiteX3" fmla="*/ 0 w 3895227"/>
                <a:gd name="connsiteY3" fmla="*/ 2202751 h 2202751"/>
                <a:gd name="connsiteX4" fmla="*/ 0 w 3895227"/>
                <a:gd name="connsiteY4" fmla="*/ 0 h 2202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5227" h="2202751">
                  <a:moveTo>
                    <a:pt x="0" y="0"/>
                  </a:moveTo>
                  <a:lnTo>
                    <a:pt x="3895227" y="0"/>
                  </a:lnTo>
                  <a:lnTo>
                    <a:pt x="3895227" y="2202751"/>
                  </a:lnTo>
                  <a:lnTo>
                    <a:pt x="0" y="2202751"/>
                  </a:lnTo>
                  <a:lnTo>
                    <a:pt x="0" y="0"/>
                  </a:lnTo>
                  <a:close/>
                </a:path>
              </a:pathLst>
            </a:custGeom>
            <a:solidFill>
              <a:srgbClr val="003F5E"/>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n-US" sz="1700" kern="1200" dirty="0" smtClean="0"/>
                <a:t>VO Membership service </a:t>
              </a:r>
              <a:endParaRPr lang="en-US" sz="1700" kern="1200" dirty="0"/>
            </a:p>
            <a:p>
              <a:pPr marL="114300" lvl="1" indent="-114300" algn="l" defTabSz="577850" rtl="0">
                <a:lnSpc>
                  <a:spcPct val="90000"/>
                </a:lnSpc>
                <a:spcBef>
                  <a:spcPct val="0"/>
                </a:spcBef>
                <a:spcAft>
                  <a:spcPct val="15000"/>
                </a:spcAft>
                <a:buChar char="••"/>
              </a:pPr>
              <a:r>
                <a:rPr lang="en-US" sz="1300" kern="1200" dirty="0" smtClean="0"/>
                <a:t>registry for VO persistent Identifier </a:t>
              </a:r>
              <a:endParaRPr lang="en-US" sz="1300" kern="1200" dirty="0"/>
            </a:p>
            <a:p>
              <a:pPr marL="114300" lvl="1" indent="-114300" algn="l" defTabSz="577850" rtl="0">
                <a:lnSpc>
                  <a:spcPct val="90000"/>
                </a:lnSpc>
                <a:spcBef>
                  <a:spcPct val="0"/>
                </a:spcBef>
                <a:spcAft>
                  <a:spcPct val="15000"/>
                </a:spcAft>
                <a:buChar char="••"/>
              </a:pPr>
              <a:r>
                <a:rPr lang="en-US" sz="1300" kern="1200" dirty="0" smtClean="0"/>
                <a:t>VO specific Workflows for onboarding </a:t>
              </a:r>
              <a:endParaRPr lang="en-US" sz="1300" kern="1200" dirty="0"/>
            </a:p>
            <a:p>
              <a:pPr marL="114300" lvl="1" indent="-114300" algn="l" defTabSz="577850" rtl="0">
                <a:lnSpc>
                  <a:spcPct val="90000"/>
                </a:lnSpc>
                <a:spcBef>
                  <a:spcPct val="0"/>
                </a:spcBef>
                <a:spcAft>
                  <a:spcPct val="15000"/>
                </a:spcAft>
                <a:buChar char="••"/>
              </a:pPr>
              <a:r>
                <a:rPr lang="en-US" sz="1300" kern="1200" dirty="0" smtClean="0"/>
                <a:t>Limited set of attributes </a:t>
              </a:r>
              <a:endParaRPr lang="en-US" sz="1300" kern="1200" dirty="0"/>
            </a:p>
          </p:txBody>
        </p:sp>
        <p:sp>
          <p:nvSpPr>
            <p:cNvPr id="12" name="Freeform 11"/>
            <p:cNvSpPr/>
            <p:nvPr/>
          </p:nvSpPr>
          <p:spPr>
            <a:xfrm>
              <a:off x="378438" y="2228031"/>
              <a:ext cx="3895227" cy="1753481"/>
            </a:xfrm>
            <a:custGeom>
              <a:avLst/>
              <a:gdLst>
                <a:gd name="connsiteX0" fmla="*/ 0 w 3895227"/>
                <a:gd name="connsiteY0" fmla="*/ 0 h 2337136"/>
                <a:gd name="connsiteX1" fmla="*/ 3895227 w 3895227"/>
                <a:gd name="connsiteY1" fmla="*/ 0 h 2337136"/>
                <a:gd name="connsiteX2" fmla="*/ 3895227 w 3895227"/>
                <a:gd name="connsiteY2" fmla="*/ 2337136 h 2337136"/>
                <a:gd name="connsiteX3" fmla="*/ 0 w 3895227"/>
                <a:gd name="connsiteY3" fmla="*/ 2337136 h 2337136"/>
                <a:gd name="connsiteX4" fmla="*/ 0 w 3895227"/>
                <a:gd name="connsiteY4" fmla="*/ 0 h 23371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5227" h="2337136">
                  <a:moveTo>
                    <a:pt x="0" y="0"/>
                  </a:moveTo>
                  <a:lnTo>
                    <a:pt x="3895227" y="0"/>
                  </a:lnTo>
                  <a:lnTo>
                    <a:pt x="3895227" y="2337136"/>
                  </a:lnTo>
                  <a:lnTo>
                    <a:pt x="0" y="2337136"/>
                  </a:lnTo>
                  <a:lnTo>
                    <a:pt x="0" y="0"/>
                  </a:lnTo>
                  <a:close/>
                </a:path>
              </a:pathLst>
            </a:custGeom>
            <a:solidFill>
              <a:srgbClr val="003F5E"/>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n-US" sz="1700" kern="1200" dirty="0" smtClean="0"/>
                <a:t>External Identity Provider (</a:t>
              </a:r>
              <a:r>
                <a:rPr lang="en-US" sz="1700" kern="1200" dirty="0" err="1" smtClean="0"/>
                <a:t>extIDp</a:t>
              </a:r>
              <a:r>
                <a:rPr lang="en-US" sz="1700" kern="1200" dirty="0" smtClean="0"/>
                <a:t>) </a:t>
              </a:r>
              <a:endParaRPr lang="en-US" sz="1700" kern="1200" dirty="0"/>
            </a:p>
            <a:p>
              <a:pPr marL="114300" lvl="1" indent="-114300" algn="l" defTabSz="577850" rtl="0">
                <a:lnSpc>
                  <a:spcPct val="90000"/>
                </a:lnSpc>
                <a:spcBef>
                  <a:spcPct val="0"/>
                </a:spcBef>
                <a:spcAft>
                  <a:spcPct val="15000"/>
                </a:spcAft>
                <a:buChar char="••"/>
              </a:pPr>
              <a:r>
                <a:rPr lang="en-US" sz="1300" kern="1200" dirty="0" smtClean="0"/>
                <a:t>One persistent (SAML) IdP for many ‘Guest’ Identity Providers, including: </a:t>
              </a:r>
              <a:endParaRPr lang="en-US" sz="1300" kern="1200" dirty="0"/>
            </a:p>
            <a:p>
              <a:pPr marL="228600" lvl="2" indent="-114300" algn="l" defTabSz="577850" rtl="0">
                <a:lnSpc>
                  <a:spcPct val="90000"/>
                </a:lnSpc>
                <a:spcBef>
                  <a:spcPct val="0"/>
                </a:spcBef>
                <a:spcAft>
                  <a:spcPct val="15000"/>
                </a:spcAft>
                <a:buChar char="••"/>
              </a:pPr>
              <a:r>
                <a:rPr lang="en-US" sz="1300" kern="1200" dirty="0" smtClean="0"/>
                <a:t>Social (Google, Twitter, </a:t>
              </a:r>
              <a:r>
                <a:rPr lang="en-US" sz="1300" kern="1200" dirty="0" err="1" smtClean="0"/>
                <a:t>Linkedin</a:t>
              </a:r>
              <a:r>
                <a:rPr lang="en-US" sz="1300" kern="1200" dirty="0" smtClean="0"/>
                <a:t>, Facebook) </a:t>
              </a:r>
              <a:endParaRPr lang="en-US" sz="1300" kern="1200" dirty="0"/>
            </a:p>
            <a:p>
              <a:pPr marL="228600" lvl="2" indent="-114300" algn="l" defTabSz="577850" rtl="0">
                <a:lnSpc>
                  <a:spcPct val="90000"/>
                </a:lnSpc>
                <a:spcBef>
                  <a:spcPct val="0"/>
                </a:spcBef>
                <a:spcAft>
                  <a:spcPct val="15000"/>
                </a:spcAft>
                <a:buChar char="••"/>
              </a:pPr>
              <a:r>
                <a:rPr lang="en-US" sz="1300" kern="1200" dirty="0" smtClean="0"/>
                <a:t>NREN operated &amp; Commercial Guest IdPs (</a:t>
              </a:r>
              <a:r>
                <a:rPr lang="en-US" sz="1300" kern="1200" dirty="0" err="1" smtClean="0"/>
                <a:t>OpenIDP</a:t>
              </a:r>
              <a:r>
                <a:rPr lang="en-US" sz="1300" kern="1200" dirty="0" smtClean="0"/>
                <a:t>, </a:t>
              </a:r>
              <a:r>
                <a:rPr lang="en-US" sz="1300" kern="1200" dirty="0" err="1" smtClean="0"/>
                <a:t>UnitedID.org</a:t>
              </a:r>
              <a:r>
                <a:rPr lang="en-US" sz="1300" kern="1200" dirty="0" smtClean="0"/>
                <a:t>, </a:t>
              </a:r>
              <a:r>
                <a:rPr lang="en-US" sz="1300" kern="1200" dirty="0" err="1" smtClean="0"/>
                <a:t>eduID.se</a:t>
              </a:r>
              <a:r>
                <a:rPr lang="en-US" sz="1300" kern="1200" dirty="0" smtClean="0"/>
                <a:t>) </a:t>
              </a:r>
              <a:endParaRPr lang="en-US" sz="1300" kern="1200" dirty="0"/>
            </a:p>
            <a:p>
              <a:pPr marL="228600" lvl="2" indent="-114300" algn="l" defTabSz="577850" rtl="0">
                <a:lnSpc>
                  <a:spcPct val="90000"/>
                </a:lnSpc>
                <a:spcBef>
                  <a:spcPct val="0"/>
                </a:spcBef>
                <a:spcAft>
                  <a:spcPct val="15000"/>
                </a:spcAft>
                <a:buChar char="••"/>
              </a:pPr>
              <a:r>
                <a:rPr lang="en-US" sz="1300" kern="1200" dirty="0" err="1" smtClean="0"/>
                <a:t>eGOV</a:t>
              </a:r>
              <a:r>
                <a:rPr lang="en-US" sz="1300" kern="1200" dirty="0" smtClean="0"/>
                <a:t> (STORK) </a:t>
              </a:r>
              <a:endParaRPr lang="en-US" sz="1300" kern="1200" dirty="0"/>
            </a:p>
            <a:p>
              <a:pPr marL="114300" lvl="1" indent="-114300" algn="l" defTabSz="577850" rtl="0">
                <a:lnSpc>
                  <a:spcPct val="90000"/>
                </a:lnSpc>
                <a:spcBef>
                  <a:spcPct val="0"/>
                </a:spcBef>
                <a:spcAft>
                  <a:spcPct val="15000"/>
                </a:spcAft>
                <a:buChar char="••"/>
              </a:pPr>
              <a:r>
                <a:rPr lang="en-US" sz="1300" kern="1200" dirty="0" smtClean="0"/>
                <a:t>Provides LOA: </a:t>
              </a:r>
              <a:r>
                <a:rPr lang="en-US" sz="1300" kern="1200" dirty="0" err="1" smtClean="0"/>
                <a:t>eIDAS</a:t>
              </a:r>
              <a:r>
                <a:rPr lang="en-US" sz="1300" kern="1200" dirty="0" smtClean="0"/>
                <a:t> by default once available, others upon request from SP </a:t>
              </a:r>
              <a:endParaRPr lang="en-US" sz="1300" kern="1200" dirty="0"/>
            </a:p>
            <a:p>
              <a:pPr marL="114300" lvl="1" indent="-114300" algn="l" defTabSz="577850" rtl="0">
                <a:lnSpc>
                  <a:spcPct val="90000"/>
                </a:lnSpc>
                <a:spcBef>
                  <a:spcPct val="0"/>
                </a:spcBef>
                <a:spcAft>
                  <a:spcPct val="15000"/>
                </a:spcAft>
                <a:buChar char="••"/>
              </a:pPr>
              <a:r>
                <a:rPr lang="en-US" sz="1300" kern="1200" dirty="0" smtClean="0"/>
                <a:t>Available and accessible through eduGAIN </a:t>
              </a:r>
              <a:endParaRPr lang="en-US" sz="1300" kern="1200" dirty="0"/>
            </a:p>
          </p:txBody>
        </p:sp>
      </p:grpSp>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4" name="Title 3"/>
          <p:cNvSpPr>
            <a:spLocks noGrp="1"/>
          </p:cNvSpPr>
          <p:nvPr>
            <p:ph type="title"/>
          </p:nvPr>
        </p:nvSpPr>
        <p:spPr/>
        <p:txBody>
          <a:bodyPr/>
          <a:lstStyle/>
          <a:p>
            <a:r>
              <a:rPr lang="en-GB" dirty="0" smtClean="0"/>
              <a:t>VO Platform Basic Service Requirements</a:t>
            </a:r>
            <a:br>
              <a:rPr lang="en-GB" dirty="0" smtClean="0"/>
            </a:br>
            <a:r>
              <a:rPr lang="en-GB" b="0" i="1" dirty="0" smtClean="0"/>
              <a:t>Pilot in preparation</a:t>
            </a:r>
            <a:endParaRPr lang="en-GB" b="0" i="1" dirty="0"/>
          </a:p>
        </p:txBody>
      </p:sp>
    </p:spTree>
    <p:extLst>
      <p:ext uri="{BB962C8B-B14F-4D97-AF65-F5344CB8AC3E}">
        <p14:creationId xmlns:p14="http://schemas.microsoft.com/office/powerpoint/2010/main" val="38113172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recipeAAI.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545" y="948267"/>
            <a:ext cx="5760055" cy="3771907"/>
          </a:xfrm>
          <a:prstGeom prst="rect">
            <a:avLst/>
          </a:prstGeom>
        </p:spPr>
      </p:pic>
      <p:grpSp>
        <p:nvGrpSpPr>
          <p:cNvPr id="16" name="Group 15"/>
          <p:cNvGrpSpPr/>
          <p:nvPr/>
        </p:nvGrpSpPr>
        <p:grpSpPr>
          <a:xfrm>
            <a:off x="609600" y="846670"/>
            <a:ext cx="4585755" cy="3522130"/>
            <a:chOff x="333378" y="1143003"/>
            <a:chExt cx="4585755" cy="3522130"/>
          </a:xfrm>
        </p:grpSpPr>
        <p:sp>
          <p:nvSpPr>
            <p:cNvPr id="17" name="Rectangle 16"/>
            <p:cNvSpPr/>
            <p:nvPr/>
          </p:nvSpPr>
          <p:spPr>
            <a:xfrm>
              <a:off x="333378" y="1143003"/>
              <a:ext cx="4585755" cy="3489722"/>
            </a:xfrm>
            <a:prstGeom prst="rect">
              <a:avLst/>
            </a:prstGeom>
            <a:noFill/>
          </p:spPr>
        </p:sp>
        <p:sp>
          <p:nvSpPr>
            <p:cNvPr id="18" name="Freeform 17"/>
            <p:cNvSpPr/>
            <p:nvPr/>
          </p:nvSpPr>
          <p:spPr>
            <a:xfrm>
              <a:off x="333937" y="1468810"/>
              <a:ext cx="2183159" cy="1309895"/>
            </a:xfrm>
            <a:custGeom>
              <a:avLst/>
              <a:gdLst>
                <a:gd name="connsiteX0" fmla="*/ 0 w 2183159"/>
                <a:gd name="connsiteY0" fmla="*/ 0 h 1309895"/>
                <a:gd name="connsiteX1" fmla="*/ 2183159 w 2183159"/>
                <a:gd name="connsiteY1" fmla="*/ 0 h 1309895"/>
                <a:gd name="connsiteX2" fmla="*/ 2183159 w 2183159"/>
                <a:gd name="connsiteY2" fmla="*/ 1309895 h 1309895"/>
                <a:gd name="connsiteX3" fmla="*/ 0 w 2183159"/>
                <a:gd name="connsiteY3" fmla="*/ 1309895 h 1309895"/>
                <a:gd name="connsiteX4" fmla="*/ 0 w 2183159"/>
                <a:gd name="connsiteY4" fmla="*/ 0 h 1309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159" h="1309895">
                  <a:moveTo>
                    <a:pt x="0" y="0"/>
                  </a:moveTo>
                  <a:lnTo>
                    <a:pt x="2183159" y="0"/>
                  </a:lnTo>
                  <a:lnTo>
                    <a:pt x="2183159" y="1309895"/>
                  </a:lnTo>
                  <a:lnTo>
                    <a:pt x="0" y="1309895"/>
                  </a:lnTo>
                  <a:lnTo>
                    <a:pt x="0" y="0"/>
                  </a:lnTo>
                  <a:close/>
                </a:path>
              </a:pathLst>
            </a:custGeom>
            <a:solidFill>
              <a:srgbClr val="1C416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GB" sz="1200" kern="1200" dirty="0" smtClean="0"/>
                <a:t>Most of eduGAIN is under EU Data protection directive or equivalent </a:t>
              </a:r>
              <a:endParaRPr lang="en-GB" sz="1200" kern="1200" dirty="0"/>
            </a:p>
          </p:txBody>
        </p:sp>
        <p:sp>
          <p:nvSpPr>
            <p:cNvPr id="19" name="Freeform 18"/>
            <p:cNvSpPr/>
            <p:nvPr/>
          </p:nvSpPr>
          <p:spPr>
            <a:xfrm>
              <a:off x="2735413" y="1468810"/>
              <a:ext cx="2183159" cy="1309895"/>
            </a:xfrm>
            <a:custGeom>
              <a:avLst/>
              <a:gdLst>
                <a:gd name="connsiteX0" fmla="*/ 0 w 2183159"/>
                <a:gd name="connsiteY0" fmla="*/ 0 h 1309895"/>
                <a:gd name="connsiteX1" fmla="*/ 2183159 w 2183159"/>
                <a:gd name="connsiteY1" fmla="*/ 0 h 1309895"/>
                <a:gd name="connsiteX2" fmla="*/ 2183159 w 2183159"/>
                <a:gd name="connsiteY2" fmla="*/ 1309895 h 1309895"/>
                <a:gd name="connsiteX3" fmla="*/ 0 w 2183159"/>
                <a:gd name="connsiteY3" fmla="*/ 1309895 h 1309895"/>
                <a:gd name="connsiteX4" fmla="*/ 0 w 2183159"/>
                <a:gd name="connsiteY4" fmla="*/ 0 h 1309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159" h="1309895">
                  <a:moveTo>
                    <a:pt x="0" y="0"/>
                  </a:moveTo>
                  <a:lnTo>
                    <a:pt x="2183159" y="0"/>
                  </a:lnTo>
                  <a:lnTo>
                    <a:pt x="2183159" y="1309895"/>
                  </a:lnTo>
                  <a:lnTo>
                    <a:pt x="0" y="1309895"/>
                  </a:lnTo>
                  <a:lnTo>
                    <a:pt x="0" y="0"/>
                  </a:lnTo>
                  <a:close/>
                </a:path>
              </a:pathLst>
            </a:custGeom>
            <a:solidFill>
              <a:srgbClr val="1C416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GB" sz="1200" kern="1200" dirty="0" smtClean="0"/>
                <a:t>The objective of the directive is to protect a person’s fundamental rights while guaranteeing the free flow of personal data between member states</a:t>
              </a:r>
              <a:endParaRPr lang="en-GB" sz="1200" kern="1200" dirty="0"/>
            </a:p>
          </p:txBody>
        </p:sp>
        <p:sp>
          <p:nvSpPr>
            <p:cNvPr id="20" name="Freeform 19"/>
            <p:cNvSpPr/>
            <p:nvPr/>
          </p:nvSpPr>
          <p:spPr>
            <a:xfrm>
              <a:off x="333378" y="2997021"/>
              <a:ext cx="4580467" cy="1668112"/>
            </a:xfrm>
            <a:custGeom>
              <a:avLst/>
              <a:gdLst>
                <a:gd name="connsiteX0" fmla="*/ 0 w 2183159"/>
                <a:gd name="connsiteY0" fmla="*/ 0 h 1309895"/>
                <a:gd name="connsiteX1" fmla="*/ 2183159 w 2183159"/>
                <a:gd name="connsiteY1" fmla="*/ 0 h 1309895"/>
                <a:gd name="connsiteX2" fmla="*/ 2183159 w 2183159"/>
                <a:gd name="connsiteY2" fmla="*/ 1309895 h 1309895"/>
                <a:gd name="connsiteX3" fmla="*/ 0 w 2183159"/>
                <a:gd name="connsiteY3" fmla="*/ 1309895 h 1309895"/>
                <a:gd name="connsiteX4" fmla="*/ 0 w 2183159"/>
                <a:gd name="connsiteY4" fmla="*/ 0 h 1309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159" h="1309895">
                  <a:moveTo>
                    <a:pt x="0" y="0"/>
                  </a:moveTo>
                  <a:lnTo>
                    <a:pt x="2183159" y="0"/>
                  </a:lnTo>
                  <a:lnTo>
                    <a:pt x="2183159" y="1309895"/>
                  </a:lnTo>
                  <a:lnTo>
                    <a:pt x="0" y="1309895"/>
                  </a:lnTo>
                  <a:lnTo>
                    <a:pt x="0" y="0"/>
                  </a:lnTo>
                  <a:close/>
                </a:path>
              </a:pathLst>
            </a:custGeom>
            <a:solidFill>
              <a:srgbClr val="1C416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GB" sz="1200" kern="1200" dirty="0" smtClean="0"/>
                <a:t>Member States shall provide that the controller must implement </a:t>
              </a:r>
              <a:r>
                <a:rPr lang="en-GB" sz="1200" b="1" kern="1200" dirty="0" smtClean="0"/>
                <a:t>appropriate</a:t>
              </a:r>
              <a:r>
                <a:rPr lang="en-GB" sz="1200" kern="1200" dirty="0" smtClean="0"/>
                <a:t> technical and organizational measures to protect personal data against accidental or unlawful destruction or accidental loss, alteration, unauthorized disclosure or access, in particular where the processing involves the transmission of data over a network, and against all other unlawful forms of processing.</a:t>
              </a:r>
              <a:endParaRPr lang="en-GB" sz="1200" kern="1200" dirty="0"/>
            </a:p>
          </p:txBody>
        </p:sp>
      </p:grpSp>
      <p:sp>
        <p:nvSpPr>
          <p:cNvPr id="3" name="Slide Number Placeholder 2"/>
          <p:cNvSpPr>
            <a:spLocks noGrp="1"/>
          </p:cNvSpPr>
          <p:nvPr>
            <p:ph type="sldNum" sz="quarter" idx="12"/>
          </p:nvPr>
        </p:nvSpPr>
        <p:spPr/>
        <p:txBody>
          <a:bodyPr/>
          <a:lstStyle/>
          <a:p>
            <a:fld id="{6F576E6A-F32A-4612-884C-86870357C6B4}" type="slidenum">
              <a:rPr lang="en-GB" smtClean="0"/>
              <a:pPr/>
              <a:t>11</a:t>
            </a:fld>
            <a:endParaRPr lang="en-GB"/>
          </a:p>
        </p:txBody>
      </p:sp>
      <p:sp>
        <p:nvSpPr>
          <p:cNvPr id="4" name="Title 3"/>
          <p:cNvSpPr>
            <a:spLocks noGrp="1"/>
          </p:cNvSpPr>
          <p:nvPr>
            <p:ph type="title"/>
          </p:nvPr>
        </p:nvSpPr>
        <p:spPr/>
        <p:txBody>
          <a:bodyPr/>
          <a:lstStyle/>
          <a:p>
            <a:r>
              <a:rPr lang="en-GB" dirty="0" smtClean="0"/>
              <a:t>Unlocking Attributes</a:t>
            </a:r>
            <a:br>
              <a:rPr lang="en-GB" dirty="0" smtClean="0"/>
            </a:br>
            <a:r>
              <a:rPr lang="en-GB" b="0" i="1" dirty="0" smtClean="0"/>
              <a:t>I am not a lawyer…</a:t>
            </a:r>
            <a:endParaRPr lang="en-GB" b="0" i="1" dirty="0"/>
          </a:p>
        </p:txBody>
      </p:sp>
    </p:spTree>
    <p:extLst>
      <p:ext uri="{BB962C8B-B14F-4D97-AF65-F5344CB8AC3E}">
        <p14:creationId xmlns:p14="http://schemas.microsoft.com/office/powerpoint/2010/main" val="158999414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5892760393_1666c64567_b.jpg"/>
          <p:cNvPicPr>
            <a:picLocks noGrp="1" noChangeAspect="1"/>
          </p:cNvPicPr>
          <p:nvPr>
            <p:ph idx="1"/>
          </p:nvPr>
        </p:nvPicPr>
        <p:blipFill>
          <a:blip r:embed="rId3">
            <a:extLst>
              <a:ext uri="{28A0092B-C50C-407E-A947-70E740481C1C}">
                <a14:useLocalDpi xmlns:a14="http://schemas.microsoft.com/office/drawing/2010/main" val="0"/>
              </a:ext>
            </a:extLst>
          </a:blip>
          <a:srcRect t="18031" b="18031"/>
          <a:stretch>
            <a:fillRect/>
          </a:stretch>
        </p:blipFill>
        <p:spPr/>
      </p:pic>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lstStyle/>
          <a:p>
            <a:r>
              <a:rPr lang="en-GB" dirty="0" smtClean="0"/>
              <a:t>Balancing Risk</a:t>
            </a:r>
            <a:endParaRPr lang="en-GB" dirty="0"/>
          </a:p>
        </p:txBody>
      </p:sp>
      <p:sp>
        <p:nvSpPr>
          <p:cNvPr id="6" name="Rectangle 5"/>
          <p:cNvSpPr/>
          <p:nvPr/>
        </p:nvSpPr>
        <p:spPr>
          <a:xfrm>
            <a:off x="406400" y="4299044"/>
            <a:ext cx="6256867" cy="300082"/>
          </a:xfrm>
          <a:prstGeom prst="rect">
            <a:avLst/>
          </a:prstGeom>
          <a:noFill/>
          <a:ln>
            <a:noFill/>
          </a:ln>
        </p:spPr>
        <p:txBody>
          <a:bodyPr wrap="square">
            <a:spAutoFit/>
          </a:bodyPr>
          <a:lstStyle/>
          <a:p>
            <a:r>
              <a:rPr lang="en-GB" dirty="0">
                <a:solidFill>
                  <a:schemeClr val="bg1"/>
                </a:solidFill>
              </a:rPr>
              <a:t>https://</a:t>
            </a:r>
            <a:r>
              <a:rPr lang="en-GB" dirty="0" err="1">
                <a:solidFill>
                  <a:schemeClr val="bg1"/>
                </a:solidFill>
              </a:rPr>
              <a:t>wiki.refeds.org</a:t>
            </a:r>
            <a:r>
              <a:rPr lang="en-GB" dirty="0">
                <a:solidFill>
                  <a:schemeClr val="bg1"/>
                </a:solidFill>
              </a:rPr>
              <a:t>/display/ENT/</a:t>
            </a:r>
            <a:r>
              <a:rPr lang="en-GB" dirty="0" err="1">
                <a:solidFill>
                  <a:schemeClr val="bg1"/>
                </a:solidFill>
              </a:rPr>
              <a:t>Guidance+on+justification+for+attribute+release</a:t>
            </a:r>
            <a:endParaRPr lang="en-GB" dirty="0">
              <a:solidFill>
                <a:schemeClr val="bg1"/>
              </a:solidFill>
            </a:endParaRPr>
          </a:p>
        </p:txBody>
      </p:sp>
    </p:spTree>
    <p:extLst>
      <p:ext uri="{BB962C8B-B14F-4D97-AF65-F5344CB8AC3E}">
        <p14:creationId xmlns:p14="http://schemas.microsoft.com/office/powerpoint/2010/main" val="17092249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842709306"/>
              </p:ext>
            </p:extLst>
          </p:nvPr>
        </p:nvGraphicFramePr>
        <p:xfrm>
          <a:off x="333377" y="1143003"/>
          <a:ext cx="8181975" cy="34897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le 3"/>
          <p:cNvSpPr>
            <a:spLocks noGrp="1"/>
          </p:cNvSpPr>
          <p:nvPr>
            <p:ph type="title"/>
          </p:nvPr>
        </p:nvSpPr>
        <p:spPr/>
        <p:txBody>
          <a:bodyPr/>
          <a:lstStyle/>
          <a:p>
            <a:r>
              <a:rPr lang="en-GB" dirty="0" smtClean="0"/>
              <a:t>In Focus - Attribute Release </a:t>
            </a:r>
            <a:br>
              <a:rPr lang="en-GB" dirty="0" smtClean="0"/>
            </a:br>
            <a:r>
              <a:rPr lang="en-GB" b="0" i="1" dirty="0" smtClean="0"/>
              <a:t>Tools to automate risk-analysis-based support of e-Research</a:t>
            </a:r>
            <a:endParaRPr lang="en-GB" b="0" i="1" dirty="0"/>
          </a:p>
        </p:txBody>
      </p:sp>
    </p:spTree>
    <p:extLst>
      <p:ext uri="{BB962C8B-B14F-4D97-AF65-F5344CB8AC3E}">
        <p14:creationId xmlns:p14="http://schemas.microsoft.com/office/powerpoint/2010/main" val="20507405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intergrund_Sternwarte_kle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663" y="880542"/>
            <a:ext cx="6036719" cy="3890432"/>
          </a:xfrm>
          <a:prstGeom prst="rect">
            <a:avLst/>
          </a:prstGeom>
        </p:spPr>
      </p:pic>
      <p:pic>
        <p:nvPicPr>
          <p:cNvPr id="5" name="Picture 4" descr="Hintergrund_Sternwarte_kle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1600" y="880541"/>
            <a:ext cx="6036719" cy="3890432"/>
          </a:xfrm>
          <a:prstGeom prst="rect">
            <a:avLst/>
          </a:prstGeom>
        </p:spPr>
      </p:pic>
      <p:sp>
        <p:nvSpPr>
          <p:cNvPr id="2" name="Content Placeholder 1"/>
          <p:cNvSpPr>
            <a:spLocks noGrp="1"/>
          </p:cNvSpPr>
          <p:nvPr>
            <p:ph idx="1"/>
          </p:nvPr>
        </p:nvSpPr>
        <p:spPr>
          <a:ln>
            <a:noFill/>
          </a:ln>
        </p:spPr>
        <p:txBody>
          <a:bodyPr>
            <a:normAutofit fontScale="92500" lnSpcReduction="10000"/>
          </a:bodyPr>
          <a:lstStyle/>
          <a:p>
            <a:pPr marL="0" indent="0" algn="ctr">
              <a:buNone/>
            </a:pPr>
            <a:r>
              <a:rPr lang="en-GB" sz="2400" i="1" dirty="0">
                <a:solidFill>
                  <a:schemeClr val="bg1"/>
                </a:solidFill>
              </a:rPr>
              <a:t>Now can LIGO have some attributes please</a:t>
            </a:r>
            <a:r>
              <a:rPr lang="en-GB" sz="2400" i="1" dirty="0" smtClean="0">
                <a:solidFill>
                  <a:schemeClr val="bg1"/>
                </a:solidFill>
              </a:rPr>
              <a:t>?</a:t>
            </a:r>
          </a:p>
          <a:p>
            <a:pPr marL="0" indent="0" algn="ctr">
              <a:buNone/>
            </a:pPr>
            <a:r>
              <a:rPr lang="en-GB" sz="2400" i="1" dirty="0">
                <a:solidFill>
                  <a:schemeClr val="bg1"/>
                </a:solidFill>
              </a:rPr>
              <a:t>We have many more years of gravitational-wave astronomy</a:t>
            </a:r>
          </a:p>
          <a:p>
            <a:pPr marL="0" indent="0" algn="ctr">
              <a:buNone/>
            </a:pPr>
            <a:r>
              <a:rPr lang="en-GB" sz="2400" i="1" dirty="0">
                <a:solidFill>
                  <a:schemeClr val="bg1"/>
                </a:solidFill>
              </a:rPr>
              <a:t>discoveries to come and realizing the full science potential</a:t>
            </a:r>
          </a:p>
          <a:p>
            <a:pPr marL="0" indent="0" algn="ctr">
              <a:buNone/>
            </a:pPr>
            <a:r>
              <a:rPr lang="en-GB" sz="2400" i="1" dirty="0">
                <a:solidFill>
                  <a:schemeClr val="bg1"/>
                </a:solidFill>
              </a:rPr>
              <a:t>will require close collaboration with astronomers and</a:t>
            </a:r>
          </a:p>
          <a:p>
            <a:pPr marL="0" indent="0" algn="ctr">
              <a:buNone/>
            </a:pPr>
            <a:r>
              <a:rPr lang="en-GB" sz="2400" i="1" dirty="0">
                <a:solidFill>
                  <a:schemeClr val="bg1"/>
                </a:solidFill>
              </a:rPr>
              <a:t>astrophysicists from around the world. eduGAIN and your</a:t>
            </a:r>
          </a:p>
          <a:p>
            <a:pPr marL="0" indent="0" algn="ctr">
              <a:buNone/>
            </a:pPr>
            <a:r>
              <a:rPr lang="en-GB" sz="2400" i="1" dirty="0">
                <a:solidFill>
                  <a:schemeClr val="bg1"/>
                </a:solidFill>
              </a:rPr>
              <a:t>national federations can help make that happen.</a:t>
            </a:r>
          </a:p>
          <a:p>
            <a:pPr algn="ctr"/>
            <a:endParaRPr lang="en-GB" dirty="0" smtClean="0">
              <a:solidFill>
                <a:schemeClr val="bg1"/>
              </a:solidFill>
            </a:endParaRPr>
          </a:p>
          <a:p>
            <a:pPr marL="0" indent="0" algn="ctr">
              <a:buNone/>
            </a:pPr>
            <a:r>
              <a:rPr lang="en-GB" dirty="0" smtClean="0">
                <a:solidFill>
                  <a:schemeClr val="bg1"/>
                </a:solidFill>
              </a:rPr>
              <a:t> - Scott </a:t>
            </a:r>
            <a:r>
              <a:rPr lang="en-GB" dirty="0" err="1" smtClean="0">
                <a:solidFill>
                  <a:schemeClr val="bg1"/>
                </a:solidFill>
              </a:rPr>
              <a:t>Koranda</a:t>
            </a:r>
            <a:r>
              <a:rPr lang="en-GB" dirty="0" smtClean="0">
                <a:solidFill>
                  <a:schemeClr val="bg1"/>
                </a:solidFill>
              </a:rPr>
              <a:t>, lead </a:t>
            </a:r>
            <a:r>
              <a:rPr lang="en-GB" dirty="0">
                <a:solidFill>
                  <a:schemeClr val="bg1"/>
                </a:solidFill>
              </a:rPr>
              <a:t>architect for the Laser Interferometer Gravitational-Wave Observatory</a:t>
            </a:r>
            <a:r>
              <a:rPr lang="en-GB" dirty="0" smtClean="0">
                <a:solidFill>
                  <a:schemeClr val="bg1"/>
                </a:solidFill>
              </a:rPr>
              <a:t> </a:t>
            </a:r>
            <a:r>
              <a:rPr lang="en-GB" dirty="0">
                <a:solidFill>
                  <a:schemeClr val="bg1"/>
                </a:solidFill>
              </a:rPr>
              <a:t>Identity and Access </a:t>
            </a:r>
            <a:r>
              <a:rPr lang="en-GB" dirty="0" smtClean="0">
                <a:solidFill>
                  <a:schemeClr val="bg1"/>
                </a:solidFill>
              </a:rPr>
              <a:t>Management</a:t>
            </a:r>
          </a:p>
          <a:p>
            <a:pPr algn="ctr"/>
            <a:endParaRPr lang="en-GB" dirty="0">
              <a:solidFill>
                <a:schemeClr val="bg1"/>
              </a:solidFill>
            </a:endParaRPr>
          </a:p>
          <a:p>
            <a:pPr algn="ctr"/>
            <a:r>
              <a:rPr lang="en-GB" dirty="0" smtClean="0">
                <a:solidFill>
                  <a:schemeClr val="bg1"/>
                </a:solidFill>
              </a:rPr>
              <a:t>Read more about releasing attributes for Science https</a:t>
            </a:r>
            <a:r>
              <a:rPr lang="en-GB" dirty="0">
                <a:solidFill>
                  <a:schemeClr val="bg1"/>
                </a:solidFill>
              </a:rPr>
              <a:t>://</a:t>
            </a:r>
            <a:r>
              <a:rPr lang="en-GB" dirty="0" err="1">
                <a:solidFill>
                  <a:schemeClr val="bg1"/>
                </a:solidFill>
              </a:rPr>
              <a:t>refeds.org</a:t>
            </a:r>
            <a:r>
              <a:rPr lang="en-GB" dirty="0">
                <a:solidFill>
                  <a:schemeClr val="bg1"/>
                </a:solidFill>
              </a:rPr>
              <a:t>/a/1154</a:t>
            </a:r>
          </a:p>
        </p:txBody>
      </p:sp>
      <p:sp>
        <p:nvSpPr>
          <p:cNvPr id="3" name="Slide Number Placeholder 2"/>
          <p:cNvSpPr>
            <a:spLocks noGrp="1"/>
          </p:cNvSpPr>
          <p:nvPr>
            <p:ph type="sldNum" sz="quarter" idx="12"/>
          </p:nvPr>
        </p:nvSpPr>
        <p:spPr/>
        <p:txBody>
          <a:bodyPr/>
          <a:lstStyle/>
          <a:p>
            <a:fld id="{6F576E6A-F32A-4612-884C-86870357C6B4}" type="slidenum">
              <a:rPr lang="en-GB" smtClean="0"/>
              <a:pPr/>
              <a:t>14</a:t>
            </a:fld>
            <a:endParaRPr lang="en-GB"/>
          </a:p>
        </p:txBody>
      </p:sp>
      <p:sp>
        <p:nvSpPr>
          <p:cNvPr id="4" name="Title 3"/>
          <p:cNvSpPr>
            <a:spLocks noGrp="1"/>
          </p:cNvSpPr>
          <p:nvPr>
            <p:ph type="title"/>
          </p:nvPr>
        </p:nvSpPr>
        <p:spPr/>
        <p:txBody>
          <a:bodyPr/>
          <a:lstStyle/>
          <a:p>
            <a:r>
              <a:rPr lang="en-GB" dirty="0" smtClean="0"/>
              <a:t>What we can do</a:t>
            </a:r>
            <a:endParaRPr lang="en-GB" dirty="0"/>
          </a:p>
        </p:txBody>
      </p:sp>
    </p:spTree>
    <p:extLst>
      <p:ext uri="{BB962C8B-B14F-4D97-AF65-F5344CB8AC3E}">
        <p14:creationId xmlns:p14="http://schemas.microsoft.com/office/powerpoint/2010/main" val="32756177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6F576E6A-F32A-4612-884C-86870357C6B4}" type="slidenum">
              <a:rPr lang="en-GB" smtClean="0"/>
              <a:pPr/>
              <a:t>15</a:t>
            </a:fld>
            <a:endParaRPr lang="en-GB" dirty="0"/>
          </a:p>
        </p:txBody>
      </p:sp>
      <p:sp>
        <p:nvSpPr>
          <p:cNvPr id="3" name="Text Placeholder 2"/>
          <p:cNvSpPr>
            <a:spLocks noGrp="1"/>
          </p:cNvSpPr>
          <p:nvPr>
            <p:ph type="body" sz="quarter" idx="11"/>
          </p:nvPr>
        </p:nvSpPr>
        <p:spPr/>
        <p:txBody>
          <a:bodyPr/>
          <a:lstStyle/>
          <a:p>
            <a:r>
              <a:rPr lang="en-GB" dirty="0" smtClean="0"/>
              <a:t>@</a:t>
            </a:r>
            <a:r>
              <a:rPr lang="en-GB" dirty="0" err="1" smtClean="0"/>
              <a:t>hardingar</a:t>
            </a:r>
            <a:endParaRPr lang="en-GB" dirty="0"/>
          </a:p>
        </p:txBody>
      </p:sp>
    </p:spTree>
    <p:extLst>
      <p:ext uri="{BB962C8B-B14F-4D97-AF65-F5344CB8AC3E}">
        <p14:creationId xmlns:p14="http://schemas.microsoft.com/office/powerpoint/2010/main" val="39384157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Trust and Identity today</a:t>
            </a:r>
            <a:br>
              <a:rPr lang="en-GB" dirty="0" smtClean="0"/>
            </a:br>
            <a:r>
              <a:rPr lang="en-GB" dirty="0" smtClean="0"/>
              <a:t>Classic Identity Federations interoperating via eduGAIN</a:t>
            </a:r>
            <a:endParaRPr lang="en-GB" dirty="0"/>
          </a:p>
        </p:txBody>
      </p:sp>
      <p:sp>
        <p:nvSpPr>
          <p:cNvPr id="4" name="Slide Number Placeholder 3"/>
          <p:cNvSpPr>
            <a:spLocks noGrp="1"/>
          </p:cNvSpPr>
          <p:nvPr>
            <p:ph type="sldNum" sz="quarter" idx="4294967295"/>
          </p:nvPr>
        </p:nvSpPr>
        <p:spPr>
          <a:xfrm>
            <a:off x="7947071" y="4767263"/>
            <a:ext cx="739729" cy="273844"/>
          </a:xfrm>
          <a:prstGeom prst="rect">
            <a:avLst/>
          </a:prstGeom>
        </p:spPr>
        <p:txBody>
          <a:bodyPr/>
          <a:lstStyle/>
          <a:p>
            <a:fld id="{7D94E19C-65DB-B947-944C-35C6800AC389}" type="slidenum">
              <a:rPr lang="en-GB" smtClean="0"/>
              <a:pPr/>
              <a:t>2</a:t>
            </a:fld>
            <a:endParaRPr lang="en-GB"/>
          </a:p>
        </p:txBody>
      </p:sp>
      <p:pic>
        <p:nvPicPr>
          <p:cNvPr id="5" name="Picture 4" descr="Gebäude_Icon_gebäude2_kuppe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284" y="1129306"/>
            <a:ext cx="2317776" cy="1815666"/>
          </a:xfrm>
          <a:prstGeom prst="rect">
            <a:avLst/>
          </a:prstGeom>
        </p:spPr>
      </p:pic>
      <p:pic>
        <p:nvPicPr>
          <p:cNvPr id="6" name="Picture 5" descr="Arbeit_Icon_bücher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1764" y="1912016"/>
            <a:ext cx="3369072" cy="1044839"/>
          </a:xfrm>
          <a:prstGeom prst="rect">
            <a:avLst/>
          </a:prstGeom>
        </p:spPr>
      </p:pic>
      <p:sp>
        <p:nvSpPr>
          <p:cNvPr id="7" name="TextBox 6"/>
          <p:cNvSpPr txBox="1"/>
          <p:nvPr/>
        </p:nvSpPr>
        <p:spPr>
          <a:xfrm>
            <a:off x="355220" y="3081361"/>
            <a:ext cx="4032448" cy="1200329"/>
          </a:xfrm>
          <a:prstGeom prst="rect">
            <a:avLst/>
          </a:prstGeom>
          <a:solidFill>
            <a:srgbClr val="EC0E51"/>
          </a:solidFill>
        </p:spPr>
        <p:txBody>
          <a:bodyPr wrap="square" rtlCol="0">
            <a:spAutoFit/>
          </a:bodyPr>
          <a:lstStyle/>
          <a:p>
            <a:pPr marL="0" lvl="1"/>
            <a:r>
              <a:rPr lang="en-US" sz="1800" dirty="0" smtClean="0">
                <a:solidFill>
                  <a:schemeClr val="bg1"/>
                </a:solidFill>
                <a:latin typeface="+mn-lt"/>
                <a:cs typeface="Arial Bold" charset="0"/>
                <a:sym typeface="Arial Bold" charset="0"/>
              </a:rPr>
              <a:t>Identity Provider </a:t>
            </a:r>
            <a:r>
              <a:rPr lang="en-US" sz="1800" dirty="0" smtClean="0">
                <a:solidFill>
                  <a:schemeClr val="bg1"/>
                </a:solidFill>
                <a:latin typeface="+mn-lt"/>
              </a:rPr>
              <a:t>(IdP) asserts authentication and information about users.</a:t>
            </a:r>
          </a:p>
          <a:p>
            <a:pPr marL="0" lvl="1"/>
            <a:endParaRPr lang="en-US" sz="1800" dirty="0">
              <a:solidFill>
                <a:schemeClr val="bg1"/>
              </a:solidFill>
              <a:latin typeface="+mn-lt"/>
            </a:endParaRPr>
          </a:p>
        </p:txBody>
      </p:sp>
      <p:sp>
        <p:nvSpPr>
          <p:cNvPr id="8" name="TextBox 7"/>
          <p:cNvSpPr txBox="1"/>
          <p:nvPr/>
        </p:nvSpPr>
        <p:spPr>
          <a:xfrm>
            <a:off x="4819717" y="3051127"/>
            <a:ext cx="4104455" cy="923330"/>
          </a:xfrm>
          <a:prstGeom prst="rect">
            <a:avLst/>
          </a:prstGeom>
          <a:solidFill>
            <a:srgbClr val="0D8B9F"/>
          </a:solidFill>
          <a:ln>
            <a:noFill/>
          </a:ln>
        </p:spPr>
        <p:txBody>
          <a:bodyPr wrap="square" rtlCol="0">
            <a:spAutoFit/>
          </a:bodyPr>
          <a:lstStyle/>
          <a:p>
            <a:pPr marL="0" lvl="1"/>
            <a:r>
              <a:rPr lang="en-US" sz="1800" dirty="0" smtClean="0">
                <a:solidFill>
                  <a:srgbClr val="FFFFFF"/>
                </a:solidFill>
                <a:latin typeface="+mn-lt"/>
                <a:cs typeface="Arial Bold" charset="0"/>
                <a:sym typeface="Arial Bold" charset="0"/>
              </a:rPr>
              <a:t>Service Providers</a:t>
            </a:r>
            <a:r>
              <a:rPr lang="en-US" sz="1800" dirty="0" smtClean="0">
                <a:solidFill>
                  <a:srgbClr val="FFFFFF"/>
                </a:solidFill>
                <a:latin typeface="+mn-lt"/>
              </a:rPr>
              <a:t> (SP) check and consume this information for authorization and make it available to an application</a:t>
            </a:r>
          </a:p>
        </p:txBody>
      </p:sp>
      <p:sp>
        <p:nvSpPr>
          <p:cNvPr id="9" name="Freeform 8"/>
          <p:cNvSpPr/>
          <p:nvPr/>
        </p:nvSpPr>
        <p:spPr>
          <a:xfrm>
            <a:off x="350606" y="4003030"/>
            <a:ext cx="8573565" cy="702077"/>
          </a:xfrm>
          <a:custGeom>
            <a:avLst/>
            <a:gdLst>
              <a:gd name="connsiteX0" fmla="*/ 0 w 2742492"/>
              <a:gd name="connsiteY0" fmla="*/ 0 h 1645495"/>
              <a:gd name="connsiteX1" fmla="*/ 2742492 w 2742492"/>
              <a:gd name="connsiteY1" fmla="*/ 0 h 1645495"/>
              <a:gd name="connsiteX2" fmla="*/ 2742492 w 2742492"/>
              <a:gd name="connsiteY2" fmla="*/ 1645495 h 1645495"/>
              <a:gd name="connsiteX3" fmla="*/ 0 w 2742492"/>
              <a:gd name="connsiteY3" fmla="*/ 1645495 h 1645495"/>
              <a:gd name="connsiteX4" fmla="*/ 0 w 2742492"/>
              <a:gd name="connsiteY4" fmla="*/ 0 h 1645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2492" h="1645495">
                <a:moveTo>
                  <a:pt x="0" y="0"/>
                </a:moveTo>
                <a:lnTo>
                  <a:pt x="2742492" y="0"/>
                </a:lnTo>
                <a:lnTo>
                  <a:pt x="2742492" y="1645495"/>
                </a:lnTo>
                <a:lnTo>
                  <a:pt x="0" y="1645495"/>
                </a:lnTo>
                <a:lnTo>
                  <a:pt x="0" y="0"/>
                </a:lnTo>
                <a:close/>
              </a:path>
            </a:pathLst>
          </a:custGeom>
          <a:solidFill>
            <a:srgbClr val="013F5E"/>
          </a:solid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dirty="0" smtClean="0"/>
              <a:t>A group of organizations running IdPs and SPs that agree on a common set of rules and standards that build trust</a:t>
            </a:r>
            <a:endParaRPr lang="en-US" sz="1900" kern="1200" dirty="0"/>
          </a:p>
        </p:txBody>
      </p:sp>
    </p:spTree>
    <p:extLst>
      <p:ext uri="{BB962C8B-B14F-4D97-AF65-F5344CB8AC3E}">
        <p14:creationId xmlns:p14="http://schemas.microsoft.com/office/powerpoint/2010/main" val="25973134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296359" y="3195880"/>
            <a:ext cx="555766" cy="206155"/>
          </a:xfrm>
        </p:spPr>
        <p:txBody>
          <a:bodyPr/>
          <a:lstStyle/>
          <a:p>
            <a:fld id="{6F576E6A-F32A-4612-884C-86870357C6B4}" type="slidenum">
              <a:rPr lang="en-GB" smtClean="0"/>
              <a:pPr/>
              <a:t>3</a:t>
            </a:fld>
            <a:endParaRPr lang="en-GB"/>
          </a:p>
        </p:txBody>
      </p:sp>
      <p:sp>
        <p:nvSpPr>
          <p:cNvPr id="4" name="Title 3"/>
          <p:cNvSpPr>
            <a:spLocks noGrp="1"/>
          </p:cNvSpPr>
          <p:nvPr>
            <p:ph type="title"/>
          </p:nvPr>
        </p:nvSpPr>
        <p:spPr>
          <a:xfrm>
            <a:off x="307868" y="0"/>
            <a:ext cx="7209065" cy="994172"/>
          </a:xfrm>
        </p:spPr>
        <p:txBody>
          <a:bodyPr/>
          <a:lstStyle/>
          <a:p>
            <a:r>
              <a:rPr lang="en-GB" dirty="0" smtClean="0"/>
              <a:t>From local to global</a:t>
            </a:r>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399" y="1385227"/>
            <a:ext cx="2473357" cy="590310"/>
          </a:xfrm>
          <a:prstGeom prst="rect">
            <a:avLst/>
          </a:prstGeom>
        </p:spPr>
      </p:pic>
      <p:pic>
        <p:nvPicPr>
          <p:cNvPr id="6" name="Picture 5"/>
          <p:cNvPicPr>
            <a:picLocks noChangeAspect="1"/>
          </p:cNvPicPr>
          <p:nvPr/>
        </p:nvPicPr>
        <p:blipFill>
          <a:blip r:embed="rId4"/>
          <a:stretch>
            <a:fillRect/>
          </a:stretch>
        </p:blipFill>
        <p:spPr>
          <a:xfrm>
            <a:off x="3545842" y="885206"/>
            <a:ext cx="2073941" cy="1875869"/>
          </a:xfrm>
          <a:prstGeom prst="rect">
            <a:avLst/>
          </a:prstGeom>
        </p:spPr>
      </p:pic>
      <p:pic>
        <p:nvPicPr>
          <p:cNvPr id="7" name="Picture 6"/>
          <p:cNvPicPr>
            <a:picLocks noChangeAspect="1"/>
          </p:cNvPicPr>
          <p:nvPr/>
        </p:nvPicPr>
        <p:blipFill>
          <a:blip r:embed="rId5"/>
          <a:stretch>
            <a:fillRect/>
          </a:stretch>
        </p:blipFill>
        <p:spPr>
          <a:xfrm>
            <a:off x="3299805" y="2658540"/>
            <a:ext cx="2550962" cy="1720792"/>
          </a:xfrm>
          <a:prstGeom prst="rect">
            <a:avLst/>
          </a:prstGeom>
        </p:spPr>
      </p:pic>
      <p:sp>
        <p:nvSpPr>
          <p:cNvPr id="8" name="Title 2"/>
          <p:cNvSpPr txBox="1">
            <a:spLocks/>
          </p:cNvSpPr>
          <p:nvPr/>
        </p:nvSpPr>
        <p:spPr>
          <a:xfrm>
            <a:off x="455022" y="-1374136"/>
            <a:ext cx="10515600" cy="51847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a:lstStyle>
          <a:p>
            <a:endParaRPr lang="en-GB" dirty="0"/>
          </a:p>
        </p:txBody>
      </p:sp>
      <p:sp>
        <p:nvSpPr>
          <p:cNvPr id="9" name="Slide Number Placeholder 3"/>
          <p:cNvSpPr txBox="1">
            <a:spLocks/>
          </p:cNvSpPr>
          <p:nvPr/>
        </p:nvSpPr>
        <p:spPr>
          <a:xfrm>
            <a:off x="11599817" y="4903299"/>
            <a:ext cx="409308" cy="182563"/>
          </a:xfrm>
          <a:prstGeom prst="rect">
            <a:avLst/>
          </a:prstGeom>
        </p:spPr>
        <p:txBody>
          <a:bodyPr vert="horz" lIns="91440" tIns="45720" rIns="91440" bIns="45720" rtlCol="0" anchor="ctr"/>
          <a:lstStyle>
            <a:defPPr>
              <a:defRPr lang="en-US"/>
            </a:defPPr>
            <a:lvl1pPr marL="0" algn="r" defTabSz="685800" rtl="0" eaLnBrk="1" latinLnBrk="0" hangingPunct="1">
              <a:defRPr sz="675"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99DB5B91-B4E4-4EE4-BE5C-3E09032CE5EC}" type="slidenum">
              <a:rPr lang="en-GB" smtClean="0"/>
              <a:pPr/>
              <a:t>3</a:t>
            </a:fld>
            <a:endParaRPr lang="en-GB"/>
          </a:p>
        </p:txBody>
      </p:sp>
      <p:pic>
        <p:nvPicPr>
          <p:cNvPr id="10" name="Picture 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341198" y="3944466"/>
            <a:ext cx="545785" cy="27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a:blip r:embed="rId7"/>
          <a:stretch>
            <a:fillRect/>
          </a:stretch>
        </p:blipFill>
        <p:spPr>
          <a:xfrm>
            <a:off x="2384843" y="4163334"/>
            <a:ext cx="1049587" cy="608761"/>
          </a:xfrm>
          <a:prstGeom prst="rect">
            <a:avLst/>
          </a:prstGeom>
        </p:spPr>
      </p:pic>
      <p:pic>
        <p:nvPicPr>
          <p:cNvPr id="12" name="Picture 10"/>
          <p:cNvPicPr>
            <a:picLocks noChangeAspect="1"/>
          </p:cNvPicPr>
          <p:nvPr/>
        </p:nvPicPr>
        <p:blipFill rotWithShape="1">
          <a:blip r:embed="rId8">
            <a:extLst>
              <a:ext uri="{28A0092B-C50C-407E-A947-70E740481C1C}">
                <a14:useLocalDpi xmlns:a14="http://schemas.microsoft.com/office/drawing/2010/main" val="0"/>
              </a:ext>
            </a:extLst>
          </a:blip>
          <a:srcRect t="6451" b="6812"/>
          <a:stretch/>
        </p:blipFill>
        <p:spPr bwMode="auto">
          <a:xfrm>
            <a:off x="7832016" y="4062007"/>
            <a:ext cx="1311984" cy="4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6"/>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771685" y="3908370"/>
            <a:ext cx="881653" cy="598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697744" y="4396014"/>
            <a:ext cx="1007603" cy="52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7"/>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244408" y="3118486"/>
            <a:ext cx="1259504" cy="26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28923" y="2461372"/>
            <a:ext cx="1018755" cy="43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7" name="Picture 24"/>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6865985" y="4533544"/>
            <a:ext cx="839670" cy="26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4"/>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7966531" y="3305409"/>
            <a:ext cx="787190" cy="39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8"/>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706061" y="4198606"/>
            <a:ext cx="608761" cy="299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9"/>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5922399" y="2526077"/>
            <a:ext cx="1162130" cy="520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30"/>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2021011" y="2685023"/>
            <a:ext cx="984644" cy="34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1"/>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7788588" y="4542574"/>
            <a:ext cx="1049587" cy="262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 descr="Screen shot 2011-07-15 at 9.47.40 AM.png"/>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4031508" y="3859796"/>
            <a:ext cx="800966" cy="23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6"/>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2367118" y="3618437"/>
            <a:ext cx="745207" cy="4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5"/>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5417797" y="3894792"/>
            <a:ext cx="1105347" cy="433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
          <p:cNvPicPr>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1244409" y="3622542"/>
            <a:ext cx="871157" cy="289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12"/>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6881186" y="2903044"/>
            <a:ext cx="1721563" cy="34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7"/>
          <p:cNvPicPr>
            <a:picLocks noChangeAspect="1"/>
          </p:cNvPicPr>
          <p:nvPr/>
        </p:nvPicPr>
        <p:blipFill rotWithShape="1">
          <a:blip r:embed="rId25"/>
          <a:srcRect l="70923" r="-448"/>
          <a:stretch/>
        </p:blipFill>
        <p:spPr>
          <a:xfrm>
            <a:off x="5909327" y="3308942"/>
            <a:ext cx="828092" cy="393992"/>
          </a:xfrm>
          <a:prstGeom prst="rect">
            <a:avLst/>
          </a:prstGeom>
        </p:spPr>
      </p:pic>
      <p:pic>
        <p:nvPicPr>
          <p:cNvPr id="29" name="Picture 28"/>
          <p:cNvPicPr>
            <a:picLocks noChangeAspect="1"/>
          </p:cNvPicPr>
          <p:nvPr/>
        </p:nvPicPr>
        <p:blipFill>
          <a:blip r:embed="rId26"/>
          <a:stretch>
            <a:fillRect/>
          </a:stretch>
        </p:blipFill>
        <p:spPr>
          <a:xfrm>
            <a:off x="2559858" y="2995145"/>
            <a:ext cx="628885" cy="537805"/>
          </a:xfrm>
          <a:prstGeom prst="rect">
            <a:avLst/>
          </a:prstGeom>
        </p:spPr>
      </p:pic>
      <p:pic>
        <p:nvPicPr>
          <p:cNvPr id="30" name="Picture 29"/>
          <p:cNvPicPr>
            <a:picLocks noChangeAspect="1"/>
          </p:cNvPicPr>
          <p:nvPr/>
        </p:nvPicPr>
        <p:blipFill>
          <a:blip r:embed="rId27"/>
          <a:stretch>
            <a:fillRect/>
          </a:stretch>
        </p:blipFill>
        <p:spPr>
          <a:xfrm>
            <a:off x="237834" y="2793721"/>
            <a:ext cx="653922" cy="524804"/>
          </a:xfrm>
          <a:prstGeom prst="rect">
            <a:avLst/>
          </a:prstGeom>
        </p:spPr>
      </p:pic>
      <p:pic>
        <p:nvPicPr>
          <p:cNvPr id="31" name="Picture 30"/>
          <p:cNvPicPr>
            <a:picLocks noChangeAspect="1"/>
          </p:cNvPicPr>
          <p:nvPr/>
        </p:nvPicPr>
        <p:blipFill>
          <a:blip r:embed="rId28"/>
          <a:stretch>
            <a:fillRect/>
          </a:stretch>
        </p:blipFill>
        <p:spPr>
          <a:xfrm>
            <a:off x="5015933" y="4264010"/>
            <a:ext cx="849212" cy="286251"/>
          </a:xfrm>
          <a:prstGeom prst="rect">
            <a:avLst/>
          </a:prstGeom>
        </p:spPr>
      </p:pic>
      <p:pic>
        <p:nvPicPr>
          <p:cNvPr id="32" name="Picture 31"/>
          <p:cNvPicPr>
            <a:picLocks noChangeAspect="1"/>
          </p:cNvPicPr>
          <p:nvPr/>
        </p:nvPicPr>
        <p:blipFill rotWithShape="1">
          <a:blip r:embed="rId29"/>
          <a:srcRect l="7228" t="18183" r="1480" b="17888"/>
          <a:stretch/>
        </p:blipFill>
        <p:spPr>
          <a:xfrm>
            <a:off x="6950015" y="3452922"/>
            <a:ext cx="772079" cy="260638"/>
          </a:xfrm>
          <a:prstGeom prst="rect">
            <a:avLst/>
          </a:prstGeom>
        </p:spPr>
      </p:pic>
      <p:pic>
        <p:nvPicPr>
          <p:cNvPr id="33" name="Picture 32"/>
          <p:cNvPicPr>
            <a:picLocks noChangeAspect="1"/>
          </p:cNvPicPr>
          <p:nvPr/>
        </p:nvPicPr>
        <p:blipFill>
          <a:blip r:embed="rId30"/>
          <a:stretch>
            <a:fillRect/>
          </a:stretch>
        </p:blipFill>
        <p:spPr>
          <a:xfrm>
            <a:off x="987902" y="2578017"/>
            <a:ext cx="762000" cy="349250"/>
          </a:xfrm>
          <a:prstGeom prst="rect">
            <a:avLst/>
          </a:prstGeom>
        </p:spPr>
      </p:pic>
      <p:pic>
        <p:nvPicPr>
          <p:cNvPr id="34" name="Picture 33"/>
          <p:cNvPicPr>
            <a:picLocks noChangeAspect="1"/>
          </p:cNvPicPr>
          <p:nvPr/>
        </p:nvPicPr>
        <p:blipFill rotWithShape="1">
          <a:blip r:embed="rId31"/>
          <a:srcRect l="19454" t="10141" r="23978" b="14024"/>
          <a:stretch/>
        </p:blipFill>
        <p:spPr>
          <a:xfrm>
            <a:off x="3318277" y="3718137"/>
            <a:ext cx="394176" cy="622547"/>
          </a:xfrm>
          <a:prstGeom prst="rect">
            <a:avLst/>
          </a:prstGeom>
        </p:spPr>
      </p:pic>
      <p:pic>
        <p:nvPicPr>
          <p:cNvPr id="35" name="Picture 20"/>
          <p:cNvPicPr>
            <a:picLocks noChangeAspect="1"/>
          </p:cNvPicPr>
          <p:nvPr/>
        </p:nvPicPr>
        <p:blipFill>
          <a:blip r:embed="rId32">
            <a:extLst>
              <a:ext uri="{28A0092B-C50C-407E-A947-70E740481C1C}">
                <a14:useLocalDpi xmlns:a14="http://schemas.microsoft.com/office/drawing/2010/main" val="0"/>
              </a:ext>
            </a:extLst>
          </a:blip>
          <a:srcRect/>
          <a:stretch>
            <a:fillRect/>
          </a:stretch>
        </p:blipFill>
        <p:spPr bwMode="auto">
          <a:xfrm>
            <a:off x="3921644" y="4183689"/>
            <a:ext cx="951188" cy="52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p:cNvPicPr>
            <a:picLocks noChangeAspect="1"/>
          </p:cNvPicPr>
          <p:nvPr/>
        </p:nvPicPr>
        <p:blipFill>
          <a:blip r:embed="rId33"/>
          <a:stretch>
            <a:fillRect/>
          </a:stretch>
        </p:blipFill>
        <p:spPr>
          <a:xfrm>
            <a:off x="245369" y="2585961"/>
            <a:ext cx="594592" cy="92364"/>
          </a:xfrm>
          <a:prstGeom prst="rect">
            <a:avLst/>
          </a:prstGeom>
        </p:spPr>
      </p:pic>
      <p:pic>
        <p:nvPicPr>
          <p:cNvPr id="37" name="Picture 36"/>
          <p:cNvPicPr>
            <a:picLocks noChangeAspect="1"/>
          </p:cNvPicPr>
          <p:nvPr/>
        </p:nvPicPr>
        <p:blipFill rotWithShape="1">
          <a:blip r:embed="rId34"/>
          <a:srcRect l="3938" r="81886"/>
          <a:stretch/>
        </p:blipFill>
        <p:spPr>
          <a:xfrm>
            <a:off x="8478719" y="2568197"/>
            <a:ext cx="535538" cy="477286"/>
          </a:xfrm>
          <a:prstGeom prst="rect">
            <a:avLst/>
          </a:prstGeom>
        </p:spPr>
      </p:pic>
      <p:pic>
        <p:nvPicPr>
          <p:cNvPr id="38" name="Picture 37"/>
          <p:cNvPicPr>
            <a:picLocks noChangeAspect="1"/>
          </p:cNvPicPr>
          <p:nvPr/>
        </p:nvPicPr>
        <p:blipFill>
          <a:blip r:embed="rId35"/>
          <a:stretch>
            <a:fillRect/>
          </a:stretch>
        </p:blipFill>
        <p:spPr>
          <a:xfrm>
            <a:off x="5308607" y="3227891"/>
            <a:ext cx="513403" cy="616736"/>
          </a:xfrm>
          <a:prstGeom prst="rect">
            <a:avLst/>
          </a:prstGeom>
        </p:spPr>
      </p:pic>
      <p:pic>
        <p:nvPicPr>
          <p:cNvPr id="39" name="Picture 15"/>
          <p:cNvPicPr>
            <a:picLocks noChangeAspect="1"/>
          </p:cNvPicPr>
          <p:nvPr/>
        </p:nvPicPr>
        <p:blipFill>
          <a:blip r:embed="rId36">
            <a:extLst>
              <a:ext uri="{28A0092B-C50C-407E-A947-70E740481C1C}">
                <a14:useLocalDpi xmlns:a14="http://schemas.microsoft.com/office/drawing/2010/main" val="0"/>
              </a:ext>
            </a:extLst>
          </a:blip>
          <a:srcRect/>
          <a:stretch>
            <a:fillRect/>
          </a:stretch>
        </p:blipFill>
        <p:spPr bwMode="auto">
          <a:xfrm>
            <a:off x="122261" y="3420059"/>
            <a:ext cx="906856" cy="2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23"/>
          <p:cNvPicPr>
            <a:picLocks noChangeAspect="1"/>
          </p:cNvPicPr>
          <p:nvPr/>
        </p:nvPicPr>
        <p:blipFill>
          <a:blip r:embed="rId37">
            <a:extLst>
              <a:ext uri="{28A0092B-C50C-407E-A947-70E740481C1C}">
                <a14:useLocalDpi xmlns:a14="http://schemas.microsoft.com/office/drawing/2010/main" val="0"/>
              </a:ext>
            </a:extLst>
          </a:blip>
          <a:srcRect/>
          <a:stretch>
            <a:fillRect/>
          </a:stretch>
        </p:blipFill>
        <p:spPr bwMode="auto">
          <a:xfrm>
            <a:off x="203963" y="3889885"/>
            <a:ext cx="1004980" cy="283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40"/>
          <p:cNvPicPr>
            <a:picLocks noChangeAspect="1"/>
          </p:cNvPicPr>
          <p:nvPr/>
        </p:nvPicPr>
        <p:blipFill>
          <a:blip r:embed="rId38"/>
          <a:stretch>
            <a:fillRect/>
          </a:stretch>
        </p:blipFill>
        <p:spPr>
          <a:xfrm>
            <a:off x="5572380" y="4495342"/>
            <a:ext cx="1192713" cy="357814"/>
          </a:xfrm>
          <a:prstGeom prst="rect">
            <a:avLst/>
          </a:prstGeom>
        </p:spPr>
      </p:pic>
      <p:pic>
        <p:nvPicPr>
          <p:cNvPr id="42" name="0 Imagen"/>
          <p:cNvPicPr/>
          <p:nvPr/>
        </p:nvPicPr>
        <p:blipFill>
          <a:blip r:embed="rId39">
            <a:extLst>
              <a:ext uri="{28A0092B-C50C-407E-A947-70E740481C1C}">
                <a14:useLocalDpi xmlns:a14="http://schemas.microsoft.com/office/drawing/2010/main" val="0"/>
              </a:ext>
            </a:extLst>
          </a:blip>
          <a:stretch>
            <a:fillRect/>
          </a:stretch>
        </p:blipFill>
        <p:spPr>
          <a:xfrm>
            <a:off x="237091" y="4302664"/>
            <a:ext cx="1397525" cy="508788"/>
          </a:xfrm>
          <a:prstGeom prst="rect">
            <a:avLst/>
          </a:prstGeom>
        </p:spPr>
      </p:pic>
      <p:pic>
        <p:nvPicPr>
          <p:cNvPr id="43" name="Picture 42"/>
          <p:cNvPicPr>
            <a:picLocks noChangeAspect="1"/>
          </p:cNvPicPr>
          <p:nvPr/>
        </p:nvPicPr>
        <p:blipFill>
          <a:blip r:embed="rId40"/>
          <a:stretch>
            <a:fillRect/>
          </a:stretch>
        </p:blipFill>
        <p:spPr>
          <a:xfrm>
            <a:off x="7470439" y="3698008"/>
            <a:ext cx="1203867" cy="459291"/>
          </a:xfrm>
          <a:prstGeom prst="rect">
            <a:avLst/>
          </a:prstGeom>
        </p:spPr>
      </p:pic>
    </p:spTree>
    <p:extLst>
      <p:ext uri="{BB962C8B-B14F-4D97-AF65-F5344CB8AC3E}">
        <p14:creationId xmlns:p14="http://schemas.microsoft.com/office/powerpoint/2010/main" val="87375803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085121" y="4622300"/>
            <a:ext cx="739729" cy="273844"/>
          </a:xfrm>
          <a:prstGeom prst="rect">
            <a:avLst/>
          </a:prstGeom>
        </p:spPr>
        <p:txBody>
          <a:bodyPr/>
          <a:lstStyle/>
          <a:p>
            <a:fld id="{7D94E19C-65DB-B947-944C-35C6800AC389}" type="slidenum">
              <a:rPr lang="en-GB" smtClean="0"/>
              <a:pPr/>
              <a:t>4</a:t>
            </a:fld>
            <a:endParaRPr lang="en-GB"/>
          </a:p>
        </p:txBody>
      </p:sp>
      <p:sp>
        <p:nvSpPr>
          <p:cNvPr id="5" name="Title 2"/>
          <p:cNvSpPr txBox="1">
            <a:spLocks/>
          </p:cNvSpPr>
          <p:nvPr/>
        </p:nvSpPr>
        <p:spPr>
          <a:xfrm>
            <a:off x="488656" y="61016"/>
            <a:ext cx="8336194" cy="857250"/>
          </a:xfrm>
          <a:prstGeom prst="rect">
            <a:avLst/>
          </a:prstGeom>
        </p:spPr>
        <p:txBody>
          <a:bodyPr vert="horz" lIns="91440" tIns="45720" rIns="91440" bIns="45720" rtlCol="0" anchor="ctr">
            <a:normAutofit fontScale="97500"/>
          </a:bodyPr>
          <a:lstStyle>
            <a:lvl1pPr marL="0" indent="0" algn="l" defTabSz="457200" rtl="0" eaLnBrk="1" latinLnBrk="0" hangingPunct="1">
              <a:spcBef>
                <a:spcPct val="0"/>
              </a:spcBef>
              <a:buNone/>
              <a:defRPr sz="3600" b="1" i="0" kern="1200" baseline="0">
                <a:solidFill>
                  <a:srgbClr val="000099"/>
                </a:solidFill>
                <a:latin typeface="Arial"/>
                <a:ea typeface="+mj-ea"/>
                <a:cs typeface="Arial"/>
              </a:defRPr>
            </a:lvl1pPr>
          </a:lstStyle>
          <a:p>
            <a:endParaRPr lang="en-GB" dirty="0"/>
          </a:p>
        </p:txBody>
      </p:sp>
      <p:sp>
        <p:nvSpPr>
          <p:cNvPr id="6" name="Slide Number Placeholder 3"/>
          <p:cNvSpPr txBox="1">
            <a:spLocks/>
          </p:cNvSpPr>
          <p:nvPr/>
        </p:nvSpPr>
        <p:spPr>
          <a:xfrm>
            <a:off x="8085121" y="4622300"/>
            <a:ext cx="739729" cy="273844"/>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rgbClr val="00247D"/>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D94E19C-65DB-B947-944C-35C6800AC389}" type="slidenum">
              <a:rPr lang="en-GB" smtClean="0"/>
              <a:pPr/>
              <a:t>4</a:t>
            </a:fld>
            <a:endParaRPr lang="en-GB" dirty="0"/>
          </a:p>
        </p:txBody>
      </p:sp>
      <p:sp>
        <p:nvSpPr>
          <p:cNvPr id="7" name="Slide Number Placeholder 3"/>
          <p:cNvSpPr txBox="1">
            <a:spLocks/>
          </p:cNvSpPr>
          <p:nvPr/>
        </p:nvSpPr>
        <p:spPr>
          <a:xfrm>
            <a:off x="11838631" y="4738988"/>
            <a:ext cx="409308"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9DB5B91-B4E4-4EE4-BE5C-3E09032CE5EC}" type="slidenum">
              <a:rPr lang="en-GB" smtClean="0"/>
              <a:pPr/>
              <a:t>4</a:t>
            </a:fld>
            <a:endParaRPr lang="en-GB" dirty="0"/>
          </a:p>
        </p:txBody>
      </p:sp>
      <p:pic>
        <p:nvPicPr>
          <p:cNvPr id="8" name="Picture 7"/>
          <p:cNvPicPr>
            <a:picLocks noChangeAspect="1"/>
          </p:cNvPicPr>
          <p:nvPr/>
        </p:nvPicPr>
        <p:blipFill>
          <a:blip r:embed="rId3"/>
          <a:stretch>
            <a:fillRect/>
          </a:stretch>
        </p:blipFill>
        <p:spPr>
          <a:xfrm>
            <a:off x="1068136" y="1181409"/>
            <a:ext cx="6268066" cy="3515151"/>
          </a:xfrm>
          <a:prstGeom prst="rect">
            <a:avLst/>
          </a:prstGeom>
        </p:spPr>
      </p:pic>
      <p:pic>
        <p:nvPicPr>
          <p:cNvPr id="9" name="Picture 8"/>
          <p:cNvPicPr>
            <a:picLocks noChangeAspect="1"/>
          </p:cNvPicPr>
          <p:nvPr/>
        </p:nvPicPr>
        <p:blipFill>
          <a:blip r:embed="rId4"/>
          <a:stretch>
            <a:fillRect/>
          </a:stretch>
        </p:blipFill>
        <p:spPr>
          <a:xfrm>
            <a:off x="2027357" y="1067126"/>
            <a:ext cx="4621270" cy="3211714"/>
          </a:xfrm>
          <a:prstGeom prst="rect">
            <a:avLst/>
          </a:prstGeom>
        </p:spPr>
      </p:pic>
      <p:pic>
        <p:nvPicPr>
          <p:cNvPr id="10" name="Picture 9"/>
          <p:cNvPicPr>
            <a:picLocks noChangeAspect="1"/>
          </p:cNvPicPr>
          <p:nvPr/>
        </p:nvPicPr>
        <p:blipFill>
          <a:blip r:embed="rId5"/>
          <a:stretch>
            <a:fillRect/>
          </a:stretch>
        </p:blipFill>
        <p:spPr>
          <a:xfrm>
            <a:off x="3376883" y="1869479"/>
            <a:ext cx="2192312" cy="1607006"/>
          </a:xfrm>
          <a:prstGeom prst="rect">
            <a:avLst/>
          </a:prstGeom>
        </p:spPr>
      </p:pic>
      <p:sp>
        <p:nvSpPr>
          <p:cNvPr id="11" name="TextBox 10"/>
          <p:cNvSpPr txBox="1"/>
          <p:nvPr/>
        </p:nvSpPr>
        <p:spPr>
          <a:xfrm>
            <a:off x="5465253" y="1313705"/>
            <a:ext cx="3211124" cy="1077218"/>
          </a:xfrm>
          <a:prstGeom prst="rect">
            <a:avLst/>
          </a:prstGeom>
          <a:noFill/>
        </p:spPr>
        <p:txBody>
          <a:bodyPr wrap="square" rtlCol="0">
            <a:spAutoFit/>
          </a:bodyPr>
          <a:lstStyle/>
          <a:p>
            <a:r>
              <a:rPr lang="en-GB" sz="1600" dirty="0" smtClean="0">
                <a:cs typeface="Brankovic"/>
              </a:rPr>
              <a:t>Crowd Intelligence</a:t>
            </a:r>
          </a:p>
          <a:p>
            <a:r>
              <a:rPr lang="en-GB" sz="1600" dirty="0" smtClean="0">
                <a:cs typeface="Brankovic"/>
              </a:rPr>
              <a:t>Digital Research</a:t>
            </a:r>
          </a:p>
          <a:p>
            <a:r>
              <a:rPr lang="en-GB" sz="1600" dirty="0" smtClean="0">
                <a:cs typeface="Brankovic"/>
              </a:rPr>
              <a:t>Open Innovation</a:t>
            </a:r>
          </a:p>
          <a:p>
            <a:r>
              <a:rPr lang="en-GB" sz="1600" dirty="0" smtClean="0">
                <a:cs typeface="Brankovic"/>
              </a:rPr>
              <a:t>Collaborative Design</a:t>
            </a:r>
            <a:endParaRPr lang="en-GB" sz="1600" dirty="0">
              <a:cs typeface="Brankovic"/>
            </a:endParaRPr>
          </a:p>
        </p:txBody>
      </p:sp>
      <p:sp>
        <p:nvSpPr>
          <p:cNvPr id="12" name="TextBox 11"/>
          <p:cNvSpPr txBox="1"/>
          <p:nvPr/>
        </p:nvSpPr>
        <p:spPr>
          <a:xfrm>
            <a:off x="2169262" y="943281"/>
            <a:ext cx="2207335" cy="300082"/>
          </a:xfrm>
          <a:prstGeom prst="rect">
            <a:avLst/>
          </a:prstGeom>
          <a:noFill/>
        </p:spPr>
        <p:txBody>
          <a:bodyPr wrap="square" rtlCol="0">
            <a:spAutoFit/>
          </a:bodyPr>
          <a:lstStyle/>
          <a:p>
            <a:r>
              <a:rPr lang="en-GB" dirty="0">
                <a:solidFill>
                  <a:srgbClr val="FF0000"/>
                </a:solidFill>
                <a:cs typeface="Brankovic"/>
              </a:rPr>
              <a:t>e</a:t>
            </a:r>
            <a:r>
              <a:rPr lang="en-GB" dirty="0" smtClean="0">
                <a:solidFill>
                  <a:srgbClr val="FF0000"/>
                </a:solidFill>
                <a:cs typeface="Brankovic"/>
              </a:rPr>
              <a:t>-infrastructure</a:t>
            </a:r>
            <a:endParaRPr lang="en-GB" dirty="0">
              <a:solidFill>
                <a:srgbClr val="FF0000"/>
              </a:solidFill>
              <a:cs typeface="Brankovic"/>
            </a:endParaRPr>
          </a:p>
        </p:txBody>
      </p:sp>
      <p:sp>
        <p:nvSpPr>
          <p:cNvPr id="13" name="TextBox 12"/>
          <p:cNvSpPr txBox="1"/>
          <p:nvPr/>
        </p:nvSpPr>
        <p:spPr>
          <a:xfrm>
            <a:off x="5439809" y="928626"/>
            <a:ext cx="1605562" cy="300082"/>
          </a:xfrm>
          <a:prstGeom prst="rect">
            <a:avLst/>
          </a:prstGeom>
          <a:noFill/>
        </p:spPr>
        <p:txBody>
          <a:bodyPr wrap="square" rtlCol="0">
            <a:spAutoFit/>
          </a:bodyPr>
          <a:lstStyle/>
          <a:p>
            <a:r>
              <a:rPr lang="en-GB" dirty="0" smtClean="0">
                <a:solidFill>
                  <a:srgbClr val="FF0000"/>
                </a:solidFill>
                <a:cs typeface="Brankovic"/>
              </a:rPr>
              <a:t>Technology</a:t>
            </a:r>
            <a:endParaRPr lang="en-GB" dirty="0">
              <a:solidFill>
                <a:srgbClr val="FF0000"/>
              </a:solidFill>
              <a:cs typeface="Brankovic"/>
            </a:endParaRPr>
          </a:p>
        </p:txBody>
      </p:sp>
      <p:sp>
        <p:nvSpPr>
          <p:cNvPr id="14" name="TextBox 13"/>
          <p:cNvSpPr txBox="1"/>
          <p:nvPr/>
        </p:nvSpPr>
        <p:spPr>
          <a:xfrm>
            <a:off x="2242803" y="3593693"/>
            <a:ext cx="1790211" cy="507831"/>
          </a:xfrm>
          <a:prstGeom prst="rect">
            <a:avLst/>
          </a:prstGeom>
          <a:noFill/>
        </p:spPr>
        <p:txBody>
          <a:bodyPr wrap="square" rtlCol="0">
            <a:spAutoFit/>
          </a:bodyPr>
          <a:lstStyle/>
          <a:p>
            <a:pPr algn="ctr"/>
            <a:r>
              <a:rPr lang="en-GB" dirty="0" smtClean="0">
                <a:solidFill>
                  <a:srgbClr val="FF0000"/>
                </a:solidFill>
                <a:cs typeface="Brankovic"/>
              </a:rPr>
              <a:t>Conventional</a:t>
            </a:r>
          </a:p>
          <a:p>
            <a:pPr algn="ctr"/>
            <a:r>
              <a:rPr lang="en-GB" dirty="0" smtClean="0">
                <a:solidFill>
                  <a:srgbClr val="FF0000"/>
                </a:solidFill>
                <a:cs typeface="Brankovic"/>
              </a:rPr>
              <a:t>Computing</a:t>
            </a:r>
            <a:endParaRPr lang="en-GB" dirty="0">
              <a:solidFill>
                <a:srgbClr val="FF0000"/>
              </a:solidFill>
              <a:cs typeface="Brankovic"/>
            </a:endParaRPr>
          </a:p>
        </p:txBody>
      </p:sp>
      <p:sp>
        <p:nvSpPr>
          <p:cNvPr id="15" name="TextBox 14"/>
          <p:cNvSpPr txBox="1"/>
          <p:nvPr/>
        </p:nvSpPr>
        <p:spPr>
          <a:xfrm>
            <a:off x="5439810" y="3593693"/>
            <a:ext cx="1790211" cy="507831"/>
          </a:xfrm>
          <a:prstGeom prst="rect">
            <a:avLst/>
          </a:prstGeom>
          <a:noFill/>
        </p:spPr>
        <p:txBody>
          <a:bodyPr wrap="square" rtlCol="0">
            <a:spAutoFit/>
          </a:bodyPr>
          <a:lstStyle/>
          <a:p>
            <a:pPr algn="ctr"/>
            <a:r>
              <a:rPr lang="en-GB" dirty="0" smtClean="0">
                <a:solidFill>
                  <a:srgbClr val="FF0000"/>
                </a:solidFill>
                <a:cs typeface="Brankovic"/>
              </a:rPr>
              <a:t>Flexible Communication</a:t>
            </a:r>
            <a:endParaRPr lang="en-GB" dirty="0">
              <a:solidFill>
                <a:srgbClr val="FF0000"/>
              </a:solidFill>
              <a:cs typeface="Brankovic"/>
            </a:endParaRPr>
          </a:p>
        </p:txBody>
      </p:sp>
      <p:sp>
        <p:nvSpPr>
          <p:cNvPr id="16" name="TextBox 15"/>
          <p:cNvSpPr txBox="1"/>
          <p:nvPr/>
        </p:nvSpPr>
        <p:spPr>
          <a:xfrm>
            <a:off x="7264283" y="3913906"/>
            <a:ext cx="1790211" cy="300082"/>
          </a:xfrm>
          <a:prstGeom prst="rect">
            <a:avLst/>
          </a:prstGeom>
          <a:noFill/>
        </p:spPr>
        <p:txBody>
          <a:bodyPr wrap="square" rtlCol="0">
            <a:spAutoFit/>
          </a:bodyPr>
          <a:lstStyle/>
          <a:p>
            <a:pPr algn="ctr"/>
            <a:r>
              <a:rPr lang="en-GB" dirty="0" smtClean="0">
                <a:solidFill>
                  <a:srgbClr val="44546A"/>
                </a:solidFill>
                <a:cs typeface="Brankovic"/>
              </a:rPr>
              <a:t>More People</a:t>
            </a:r>
            <a:endParaRPr lang="en-GB" dirty="0">
              <a:solidFill>
                <a:srgbClr val="44546A"/>
              </a:solidFill>
              <a:cs typeface="Brankovic"/>
            </a:endParaRPr>
          </a:p>
        </p:txBody>
      </p:sp>
      <p:sp>
        <p:nvSpPr>
          <p:cNvPr id="17" name="TextBox 16"/>
          <p:cNvSpPr txBox="1"/>
          <p:nvPr/>
        </p:nvSpPr>
        <p:spPr>
          <a:xfrm>
            <a:off x="324016" y="892374"/>
            <a:ext cx="1790211" cy="300082"/>
          </a:xfrm>
          <a:prstGeom prst="rect">
            <a:avLst/>
          </a:prstGeom>
          <a:noFill/>
        </p:spPr>
        <p:txBody>
          <a:bodyPr wrap="square" rtlCol="0">
            <a:spAutoFit/>
          </a:bodyPr>
          <a:lstStyle/>
          <a:p>
            <a:pPr algn="ctr"/>
            <a:r>
              <a:rPr lang="en-GB" dirty="0" smtClean="0">
                <a:solidFill>
                  <a:srgbClr val="44546A"/>
                </a:solidFill>
                <a:cs typeface="Brankovic"/>
              </a:rPr>
              <a:t>More</a:t>
            </a:r>
            <a:r>
              <a:rPr lang="en-GB" dirty="0" smtClean="0">
                <a:solidFill>
                  <a:schemeClr val="bg1">
                    <a:lumMod val="50000"/>
                  </a:schemeClr>
                </a:solidFill>
                <a:cs typeface="Brankovic"/>
              </a:rPr>
              <a:t> </a:t>
            </a:r>
            <a:r>
              <a:rPr lang="en-GB" dirty="0" smtClean="0">
                <a:solidFill>
                  <a:srgbClr val="44546A"/>
                </a:solidFill>
                <a:cs typeface="Brankovic"/>
              </a:rPr>
              <a:t>Machines</a:t>
            </a:r>
            <a:endParaRPr lang="en-GB" dirty="0">
              <a:solidFill>
                <a:srgbClr val="44546A"/>
              </a:solidFill>
              <a:cs typeface="Brankovic"/>
            </a:endParaRPr>
          </a:p>
        </p:txBody>
      </p:sp>
      <p:sp>
        <p:nvSpPr>
          <p:cNvPr id="18" name="TextBox 17"/>
          <p:cNvSpPr txBox="1"/>
          <p:nvPr/>
        </p:nvSpPr>
        <p:spPr>
          <a:xfrm rot="19115191">
            <a:off x="3147411" y="1885339"/>
            <a:ext cx="1790211" cy="300082"/>
          </a:xfrm>
          <a:prstGeom prst="rect">
            <a:avLst/>
          </a:prstGeom>
          <a:noFill/>
        </p:spPr>
        <p:txBody>
          <a:bodyPr wrap="square" rtlCol="0">
            <a:spAutoFit/>
          </a:bodyPr>
          <a:lstStyle/>
          <a:p>
            <a:r>
              <a:rPr lang="en-GB" dirty="0">
                <a:solidFill>
                  <a:srgbClr val="FF0000"/>
                </a:solidFill>
                <a:cs typeface="Brankovic"/>
              </a:rPr>
              <a:t>e</a:t>
            </a:r>
            <a:r>
              <a:rPr lang="en-GB" dirty="0" smtClean="0">
                <a:solidFill>
                  <a:srgbClr val="FF0000"/>
                </a:solidFill>
                <a:cs typeface="Brankovic"/>
              </a:rPr>
              <a:t>-</a:t>
            </a:r>
            <a:r>
              <a:rPr lang="en-GB" b="1" dirty="0" smtClean="0">
                <a:solidFill>
                  <a:srgbClr val="FF0000"/>
                </a:solidFill>
                <a:cs typeface="Brankovic"/>
              </a:rPr>
              <a:t>Science</a:t>
            </a:r>
            <a:endParaRPr lang="en-GB" b="1" dirty="0">
              <a:solidFill>
                <a:srgbClr val="FF0000"/>
              </a:solidFill>
              <a:cs typeface="Brankovic"/>
            </a:endParaRPr>
          </a:p>
        </p:txBody>
      </p:sp>
      <p:sp>
        <p:nvSpPr>
          <p:cNvPr id="19" name="TextBox 18"/>
          <p:cNvSpPr txBox="1"/>
          <p:nvPr/>
        </p:nvSpPr>
        <p:spPr>
          <a:xfrm>
            <a:off x="7351453" y="4234134"/>
            <a:ext cx="1790211" cy="338554"/>
          </a:xfrm>
          <a:prstGeom prst="rect">
            <a:avLst/>
          </a:prstGeom>
          <a:noFill/>
        </p:spPr>
        <p:txBody>
          <a:bodyPr wrap="square" rtlCol="0">
            <a:spAutoFit/>
          </a:bodyPr>
          <a:lstStyle/>
          <a:p>
            <a:pPr algn="ctr"/>
            <a:r>
              <a:rPr lang="en-GB" sz="1600" dirty="0" smtClean="0">
                <a:solidFill>
                  <a:srgbClr val="44546A"/>
                </a:solidFill>
                <a:cs typeface="Brankovic"/>
              </a:rPr>
              <a:t>(Scholars, citizens)</a:t>
            </a:r>
            <a:endParaRPr lang="en-GB" sz="1600" dirty="0">
              <a:solidFill>
                <a:srgbClr val="44546A"/>
              </a:solidFill>
              <a:cs typeface="Brankovic"/>
            </a:endParaRPr>
          </a:p>
        </p:txBody>
      </p:sp>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22411" y="3002366"/>
            <a:ext cx="1410599" cy="528975"/>
          </a:xfrm>
          <a:prstGeom prst="rect">
            <a:avLst/>
          </a:prstGeom>
        </p:spPr>
      </p:pic>
      <p:sp>
        <p:nvSpPr>
          <p:cNvPr id="21" name="TextBox 20"/>
          <p:cNvSpPr txBox="1"/>
          <p:nvPr/>
        </p:nvSpPr>
        <p:spPr>
          <a:xfrm>
            <a:off x="2522163" y="1425914"/>
            <a:ext cx="1293061" cy="830997"/>
          </a:xfrm>
          <a:prstGeom prst="rect">
            <a:avLst/>
          </a:prstGeom>
          <a:noFill/>
        </p:spPr>
        <p:txBody>
          <a:bodyPr wrap="square" rtlCol="0">
            <a:spAutoFit/>
          </a:bodyPr>
          <a:lstStyle/>
          <a:p>
            <a:r>
              <a:rPr lang="en-GB" sz="1600" dirty="0" smtClean="0">
                <a:cs typeface="Brankovic"/>
              </a:rPr>
              <a:t>HPC</a:t>
            </a:r>
          </a:p>
          <a:p>
            <a:r>
              <a:rPr lang="en-GB" sz="1600" dirty="0" smtClean="0">
                <a:cs typeface="Brankovic"/>
              </a:rPr>
              <a:t>Big Compute</a:t>
            </a:r>
          </a:p>
          <a:p>
            <a:r>
              <a:rPr lang="en-GB" sz="1600" dirty="0" smtClean="0">
                <a:cs typeface="Brankovic"/>
              </a:rPr>
              <a:t>Big Data</a:t>
            </a:r>
            <a:endParaRPr lang="en-GB" sz="1600" dirty="0">
              <a:cs typeface="Brankovic"/>
            </a:endParaRPr>
          </a:p>
        </p:txBody>
      </p:sp>
      <p:sp>
        <p:nvSpPr>
          <p:cNvPr id="22" name="TextBox 4"/>
          <p:cNvSpPr txBox="1">
            <a:spLocks noChangeArrowheads="1"/>
          </p:cNvSpPr>
          <p:nvPr/>
        </p:nvSpPr>
        <p:spPr bwMode="auto">
          <a:xfrm>
            <a:off x="2303007" y="4798685"/>
            <a:ext cx="65218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GB" sz="1200" i="1" dirty="0" smtClean="0">
                <a:solidFill>
                  <a:schemeClr val="tx2"/>
                </a:solidFill>
                <a:latin typeface="+mn-lt"/>
                <a:cs typeface="Gill Sans MT" charset="0"/>
              </a:rPr>
              <a:t>Adapted from: </a:t>
            </a:r>
            <a:r>
              <a:rPr lang="en-GB" sz="1200" i="1" dirty="0">
                <a:solidFill>
                  <a:schemeClr val="tx2"/>
                </a:solidFill>
                <a:latin typeface="+mn-lt"/>
                <a:cs typeface="Gill Sans MT" charset="0"/>
              </a:rPr>
              <a:t>Professor David De Roure, </a:t>
            </a:r>
            <a:r>
              <a:rPr lang="en-GB" sz="1200" i="1" dirty="0" smtClean="0">
                <a:solidFill>
                  <a:schemeClr val="tx2"/>
                </a:solidFill>
                <a:latin typeface="+mn-lt"/>
                <a:cs typeface="Gill Sans MT" charset="0"/>
              </a:rPr>
              <a:t> Professor </a:t>
            </a:r>
            <a:r>
              <a:rPr lang="en-GB" sz="1200" i="1" dirty="0">
                <a:solidFill>
                  <a:schemeClr val="tx2"/>
                </a:solidFill>
                <a:latin typeface="+mn-lt"/>
                <a:cs typeface="Gill Sans MT" charset="0"/>
              </a:rPr>
              <a:t>of e-Research at University of Oxford </a:t>
            </a:r>
          </a:p>
        </p:txBody>
      </p:sp>
      <p:sp>
        <p:nvSpPr>
          <p:cNvPr id="25" name="TextBox 24"/>
          <p:cNvSpPr txBox="1"/>
          <p:nvPr/>
        </p:nvSpPr>
        <p:spPr>
          <a:xfrm>
            <a:off x="110441" y="2774953"/>
            <a:ext cx="1890612" cy="400110"/>
          </a:xfrm>
          <a:prstGeom prst="rect">
            <a:avLst/>
          </a:prstGeom>
          <a:noFill/>
        </p:spPr>
        <p:txBody>
          <a:bodyPr wrap="none" rtlCol="0">
            <a:spAutoFit/>
            <a:scene3d>
              <a:camera prst="orthographicFront">
                <a:rot lat="0" lon="0" rev="5400000"/>
              </a:camera>
              <a:lightRig rig="threePt" dir="t"/>
            </a:scene3d>
          </a:bodyPr>
          <a:lstStyle/>
          <a:p>
            <a:r>
              <a:rPr lang="en-GB" sz="2000" dirty="0" smtClean="0">
                <a:solidFill>
                  <a:srgbClr val="44546A"/>
                </a:solidFill>
              </a:rPr>
              <a:t>Faster</a:t>
            </a:r>
            <a:r>
              <a:rPr lang="en-GB" sz="2000" dirty="0" smtClean="0"/>
              <a:t> </a:t>
            </a:r>
            <a:r>
              <a:rPr lang="en-GB" sz="2000" dirty="0" smtClean="0">
                <a:solidFill>
                  <a:srgbClr val="44546A"/>
                </a:solidFill>
              </a:rPr>
              <a:t>Networks</a:t>
            </a:r>
            <a:r>
              <a:rPr lang="en-GB" sz="2000" dirty="0" smtClean="0"/>
              <a:t> </a:t>
            </a:r>
            <a:endParaRPr lang="en-GB" sz="2000" dirty="0"/>
          </a:p>
        </p:txBody>
      </p:sp>
      <p:sp>
        <p:nvSpPr>
          <p:cNvPr id="27" name="TextBox 26"/>
          <p:cNvSpPr txBox="1"/>
          <p:nvPr/>
        </p:nvSpPr>
        <p:spPr>
          <a:xfrm>
            <a:off x="3317948" y="4410216"/>
            <a:ext cx="2300630" cy="400110"/>
          </a:xfrm>
          <a:prstGeom prst="rect">
            <a:avLst/>
          </a:prstGeom>
          <a:noFill/>
        </p:spPr>
        <p:txBody>
          <a:bodyPr wrap="none" rtlCol="0">
            <a:spAutoFit/>
          </a:bodyPr>
          <a:lstStyle/>
          <a:p>
            <a:r>
              <a:rPr lang="en-GB" sz="2000" b="1" dirty="0" smtClean="0">
                <a:solidFill>
                  <a:srgbClr val="44546A"/>
                </a:solidFill>
              </a:rPr>
              <a:t>More complex trust</a:t>
            </a:r>
            <a:endParaRPr lang="en-GB" sz="2000" b="1" dirty="0">
              <a:solidFill>
                <a:srgbClr val="44546A"/>
              </a:solidFill>
            </a:endParaRPr>
          </a:p>
        </p:txBody>
      </p:sp>
      <p:sp>
        <p:nvSpPr>
          <p:cNvPr id="24" name="Title 2"/>
          <p:cNvSpPr>
            <a:spLocks noGrp="1"/>
          </p:cNvSpPr>
          <p:nvPr>
            <p:ph type="title"/>
          </p:nvPr>
        </p:nvSpPr>
        <p:spPr>
          <a:xfrm>
            <a:off x="350606" y="160628"/>
            <a:ext cx="8793394" cy="857250"/>
          </a:xfrm>
        </p:spPr>
        <p:txBody>
          <a:bodyPr>
            <a:normAutofit/>
          </a:bodyPr>
          <a:lstStyle/>
          <a:p>
            <a:r>
              <a:rPr lang="en-GB" dirty="0" smtClean="0"/>
              <a:t>A changing research environment</a:t>
            </a:r>
            <a:endParaRPr lang="en-GB" dirty="0"/>
          </a:p>
        </p:txBody>
      </p:sp>
    </p:spTree>
    <p:extLst>
      <p:ext uri="{BB962C8B-B14F-4D97-AF65-F5344CB8AC3E}">
        <p14:creationId xmlns:p14="http://schemas.microsoft.com/office/powerpoint/2010/main" val="99521235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Hintergrund_Netzwerk_Topologie_tran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7592" y="976704"/>
            <a:ext cx="6809424" cy="3728835"/>
          </a:xfrm>
          <a:prstGeom prst="rect">
            <a:avLst/>
          </a:prstGeom>
        </p:spPr>
      </p:pic>
      <p:sp>
        <p:nvSpPr>
          <p:cNvPr id="3" name="Title 2"/>
          <p:cNvSpPr>
            <a:spLocks noGrp="1"/>
          </p:cNvSpPr>
          <p:nvPr>
            <p:ph type="title"/>
          </p:nvPr>
        </p:nvSpPr>
        <p:spPr>
          <a:xfrm>
            <a:off x="589650" y="107438"/>
            <a:ext cx="8336194" cy="857250"/>
          </a:xfrm>
        </p:spPr>
        <p:txBody>
          <a:bodyPr/>
          <a:lstStyle/>
          <a:p>
            <a:r>
              <a:rPr lang="en-GB" dirty="0" smtClean="0">
                <a:solidFill>
                  <a:schemeClr val="tx2"/>
                </a:solidFill>
              </a:rPr>
              <a:t>No researcher works in isolation</a:t>
            </a:r>
            <a:endParaRPr lang="en-GB" dirty="0">
              <a:solidFill>
                <a:schemeClr val="tx2"/>
              </a:solidFill>
            </a:endParaRPr>
          </a:p>
        </p:txBody>
      </p:sp>
      <p:sp>
        <p:nvSpPr>
          <p:cNvPr id="4" name="Slide Number Placeholder 3"/>
          <p:cNvSpPr>
            <a:spLocks noGrp="1"/>
          </p:cNvSpPr>
          <p:nvPr>
            <p:ph type="sldNum" sz="quarter" idx="4294967295"/>
          </p:nvPr>
        </p:nvSpPr>
        <p:spPr>
          <a:xfrm>
            <a:off x="7947071" y="4767263"/>
            <a:ext cx="739729" cy="273844"/>
          </a:xfrm>
          <a:prstGeom prst="rect">
            <a:avLst/>
          </a:prstGeom>
        </p:spPr>
        <p:txBody>
          <a:bodyPr/>
          <a:lstStyle/>
          <a:p>
            <a:fld id="{7D94E19C-65DB-B947-944C-35C6800AC389}" type="slidenum">
              <a:rPr lang="en-GB" smtClean="0"/>
              <a:pPr/>
              <a:t>5</a:t>
            </a:fld>
            <a:endParaRPr lang="en-GB"/>
          </a:p>
        </p:txBody>
      </p:sp>
      <p:pic>
        <p:nvPicPr>
          <p:cNvPr id="5" name="Picture 4" descr="cernpaper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00248" y="2768532"/>
            <a:ext cx="2866072" cy="202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birneyquote.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5428" y="2823414"/>
            <a:ext cx="2349500" cy="1890402"/>
          </a:xfrm>
          <a:prstGeom prst="rect">
            <a:avLst/>
          </a:prstGeom>
        </p:spPr>
      </p:pic>
      <p:sp>
        <p:nvSpPr>
          <p:cNvPr id="7" name="TextBox 6"/>
          <p:cNvSpPr txBox="1"/>
          <p:nvPr/>
        </p:nvSpPr>
        <p:spPr>
          <a:xfrm>
            <a:off x="5071550" y="4453464"/>
            <a:ext cx="1947333" cy="261610"/>
          </a:xfrm>
          <a:prstGeom prst="rect">
            <a:avLst/>
          </a:prstGeom>
          <a:noFill/>
        </p:spPr>
        <p:txBody>
          <a:bodyPr wrap="square" rtlCol="0">
            <a:spAutoFit/>
          </a:bodyPr>
          <a:lstStyle/>
          <a:p>
            <a:r>
              <a:rPr lang="en-GB" sz="1050" dirty="0" smtClean="0">
                <a:solidFill>
                  <a:schemeClr val="bg1"/>
                </a:solidFill>
              </a:rPr>
              <a:t>Source: LIGO/Caltech</a:t>
            </a:r>
            <a:endParaRPr lang="en-GB" sz="1050" dirty="0">
              <a:solidFill>
                <a:schemeClr val="bg1"/>
              </a:solidFill>
            </a:endParaRPr>
          </a:p>
        </p:txBody>
      </p:sp>
    </p:spTree>
    <p:extLst>
      <p:ext uri="{BB962C8B-B14F-4D97-AF65-F5344CB8AC3E}">
        <p14:creationId xmlns:p14="http://schemas.microsoft.com/office/powerpoint/2010/main" val="29558115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954717069"/>
              </p:ext>
            </p:extLst>
          </p:nvPr>
        </p:nvGraphicFramePr>
        <p:xfrm>
          <a:off x="584573" y="1436096"/>
          <a:ext cx="8182859" cy="30892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350606" y="160628"/>
            <a:ext cx="8793394" cy="857250"/>
          </a:xfrm>
        </p:spPr>
        <p:txBody>
          <a:bodyPr>
            <a:normAutofit/>
          </a:bodyPr>
          <a:lstStyle/>
          <a:p>
            <a:r>
              <a:rPr lang="en-GB" dirty="0" smtClean="0"/>
              <a:t>e-Research Trust and Identity Infrastructures</a:t>
            </a:r>
            <a:endParaRPr lang="en-GB" dirty="0"/>
          </a:p>
        </p:txBody>
      </p:sp>
      <p:sp>
        <p:nvSpPr>
          <p:cNvPr id="4" name="Slide Number Placeholder 3"/>
          <p:cNvSpPr>
            <a:spLocks noGrp="1"/>
          </p:cNvSpPr>
          <p:nvPr>
            <p:ph type="sldNum" sz="quarter" idx="4294967295"/>
          </p:nvPr>
        </p:nvSpPr>
        <p:spPr>
          <a:xfrm>
            <a:off x="7947071" y="4767263"/>
            <a:ext cx="739729" cy="273844"/>
          </a:xfrm>
          <a:prstGeom prst="rect">
            <a:avLst/>
          </a:prstGeom>
        </p:spPr>
        <p:txBody>
          <a:bodyPr/>
          <a:lstStyle/>
          <a:p>
            <a:fld id="{7D94E19C-65DB-B947-944C-35C6800AC389}" type="slidenum">
              <a:rPr lang="en-GB" smtClean="0"/>
              <a:pPr/>
              <a:t>6</a:t>
            </a:fld>
            <a:endParaRPr lang="en-GB"/>
          </a:p>
        </p:txBody>
      </p:sp>
      <p:pic>
        <p:nvPicPr>
          <p:cNvPr id="7" name="Picture 6" descr="Gebäude_Icon_gebäude2_kuppel.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4572" y="938645"/>
            <a:ext cx="1308628" cy="1025135"/>
          </a:xfrm>
          <a:prstGeom prst="rect">
            <a:avLst/>
          </a:prstGeom>
        </p:spPr>
      </p:pic>
      <p:pic>
        <p:nvPicPr>
          <p:cNvPr id="8" name="Picture 7" descr="Arbeit_Icon_bücher1.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77695" y="3820167"/>
            <a:ext cx="2273990" cy="705224"/>
          </a:xfrm>
          <a:prstGeom prst="rect">
            <a:avLst/>
          </a:prstGeom>
        </p:spPr>
      </p:pic>
      <p:pic>
        <p:nvPicPr>
          <p:cNvPr id="9" name="Picture 8" descr="Verschiedenes_Icon_atome_switchfarben.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804496" y="3991254"/>
            <a:ext cx="938256" cy="769888"/>
          </a:xfrm>
          <a:prstGeom prst="rect">
            <a:avLst/>
          </a:prstGeom>
        </p:spPr>
      </p:pic>
      <p:pic>
        <p:nvPicPr>
          <p:cNvPr id="10" name="Picture 9" descr="Icon_mensch_interaktion_gruppe_forschung.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515558" y="903072"/>
            <a:ext cx="1330723" cy="1186982"/>
          </a:xfrm>
          <a:prstGeom prst="rect">
            <a:avLst/>
          </a:prstGeom>
        </p:spPr>
      </p:pic>
      <p:pic>
        <p:nvPicPr>
          <p:cNvPr id="11" name="Picture 10" descr="edugainlogo.gi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123996" y="1568911"/>
            <a:ext cx="1765504" cy="581025"/>
          </a:xfrm>
          <a:prstGeom prst="rect">
            <a:avLst/>
          </a:prstGeom>
        </p:spPr>
      </p:pic>
      <p:sp>
        <p:nvSpPr>
          <p:cNvPr id="12" name="TextBox 11"/>
          <p:cNvSpPr txBox="1"/>
          <p:nvPr/>
        </p:nvSpPr>
        <p:spPr>
          <a:xfrm>
            <a:off x="120946" y="2059182"/>
            <a:ext cx="615553" cy="2322318"/>
          </a:xfrm>
          <a:prstGeom prst="rect">
            <a:avLst/>
          </a:prstGeom>
          <a:noFill/>
        </p:spPr>
        <p:txBody>
          <a:bodyPr vert="wordArtVert" wrap="square" rtlCol="0">
            <a:spAutoFit/>
          </a:bodyPr>
          <a:lstStyle/>
          <a:p>
            <a:pPr algn="ctr"/>
            <a:r>
              <a:rPr lang="en-GB" sz="2800" dirty="0" smtClean="0">
                <a:solidFill>
                  <a:schemeClr val="tx2"/>
                </a:solidFill>
              </a:rPr>
              <a:t>GENERIC</a:t>
            </a:r>
            <a:endParaRPr lang="en-GB" sz="2800" dirty="0">
              <a:solidFill>
                <a:schemeClr val="tx2"/>
              </a:solidFill>
            </a:endParaRPr>
          </a:p>
        </p:txBody>
      </p:sp>
      <p:sp>
        <p:nvSpPr>
          <p:cNvPr id="13" name="TextBox 12"/>
          <p:cNvSpPr txBox="1"/>
          <p:nvPr/>
        </p:nvSpPr>
        <p:spPr>
          <a:xfrm>
            <a:off x="8626326" y="1936760"/>
            <a:ext cx="615553" cy="2730490"/>
          </a:xfrm>
          <a:prstGeom prst="rect">
            <a:avLst/>
          </a:prstGeom>
          <a:noFill/>
        </p:spPr>
        <p:txBody>
          <a:bodyPr vert="wordArtVert" wrap="square" rtlCol="0">
            <a:spAutoFit/>
          </a:bodyPr>
          <a:lstStyle/>
          <a:p>
            <a:pPr algn="ctr"/>
            <a:r>
              <a:rPr lang="en-GB" sz="2800" dirty="0" smtClean="0">
                <a:solidFill>
                  <a:schemeClr val="tx2"/>
                </a:solidFill>
              </a:rPr>
              <a:t>SPECIFIC</a:t>
            </a:r>
            <a:endParaRPr lang="en-GB" sz="2800" dirty="0">
              <a:solidFill>
                <a:schemeClr val="tx2"/>
              </a:solidFill>
            </a:endParaRPr>
          </a:p>
        </p:txBody>
      </p:sp>
      <p:pic>
        <p:nvPicPr>
          <p:cNvPr id="2" name="Picture 1" descr="GEANT_logo_lo_res.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52408" y="966153"/>
            <a:ext cx="1679425" cy="700496"/>
          </a:xfrm>
          <a:prstGeom prst="rect">
            <a:avLst/>
          </a:prstGeom>
        </p:spPr>
      </p:pic>
      <p:pic>
        <p:nvPicPr>
          <p:cNvPr id="6" name="Picture 5" descr="Technik_Geräte_Icon_hardware_quadrat_switchorange.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867396" y="3367988"/>
            <a:ext cx="751861" cy="649444"/>
          </a:xfrm>
          <a:prstGeom prst="rect">
            <a:avLst/>
          </a:prstGeom>
        </p:spPr>
      </p:pic>
    </p:spTree>
    <p:extLst>
      <p:ext uri="{BB962C8B-B14F-4D97-AF65-F5344CB8AC3E}">
        <p14:creationId xmlns:p14="http://schemas.microsoft.com/office/powerpoint/2010/main" val="334218487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8"/>
          <p:cNvSpPr>
            <a:spLocks noGrp="1"/>
          </p:cNvSpPr>
          <p:nvPr>
            <p:ph idx="1"/>
          </p:nvPr>
        </p:nvSpPr>
        <p:spPr/>
        <p:txBody>
          <a:bodyPr/>
          <a:lstStyle/>
          <a:p>
            <a:endParaRPr lang="en-GB">
              <a:latin typeface="+mn-lt"/>
            </a:endParaRPr>
          </a:p>
        </p:txBody>
      </p:sp>
      <p:sp>
        <p:nvSpPr>
          <p:cNvPr id="5" name="Rectangle 4"/>
          <p:cNvSpPr/>
          <p:nvPr/>
        </p:nvSpPr>
        <p:spPr bwMode="auto">
          <a:xfrm>
            <a:off x="278423" y="1025769"/>
            <a:ext cx="8609135" cy="3597520"/>
          </a:xfrm>
          <a:prstGeom prst="rect">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6991" eaLnBrk="0" fontAlgn="base" hangingPunct="0">
              <a:spcBef>
                <a:spcPct val="0"/>
              </a:spcBef>
              <a:spcAft>
                <a:spcPct val="0"/>
              </a:spcAft>
            </a:pPr>
            <a:endParaRPr lang="en-US" sz="1800"/>
          </a:p>
        </p:txBody>
      </p:sp>
      <p:pic>
        <p:nvPicPr>
          <p:cNvPr id="6" name="Content Placeholder 3" descr="Wavy_Road.png"/>
          <p:cNvPicPr>
            <a:picLocks noChangeAspect="1"/>
          </p:cNvPicPr>
          <p:nvPr/>
        </p:nvPicPr>
        <p:blipFill>
          <a:blip r:embed="rId3">
            <a:extLst>
              <a:ext uri="{28A0092B-C50C-407E-A947-70E740481C1C}">
                <a14:useLocalDpi xmlns:a14="http://schemas.microsoft.com/office/drawing/2010/main" val="0"/>
              </a:ext>
            </a:extLst>
          </a:blip>
          <a:srcRect t="8949" b="8949"/>
          <a:stretch>
            <a:fillRect/>
          </a:stretch>
        </p:blipFill>
        <p:spPr bwMode="auto">
          <a:xfrm>
            <a:off x="866368" y="1029891"/>
            <a:ext cx="8427835" cy="359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p:cNvGrpSpPr/>
          <p:nvPr/>
        </p:nvGrpSpPr>
        <p:grpSpPr>
          <a:xfrm>
            <a:off x="994299" y="2644389"/>
            <a:ext cx="2132135" cy="688730"/>
            <a:chOff x="2061308" y="2222175"/>
            <a:chExt cx="2842846" cy="918307"/>
          </a:xfrm>
          <a:solidFill>
            <a:srgbClr val="EC0E51"/>
          </a:solidFill>
        </p:grpSpPr>
        <p:sp>
          <p:nvSpPr>
            <p:cNvPr id="9" name="Rectangle 8"/>
            <p:cNvSpPr/>
            <p:nvPr/>
          </p:nvSpPr>
          <p:spPr bwMode="auto">
            <a:xfrm>
              <a:off x="2061308" y="2222175"/>
              <a:ext cx="2842846" cy="918307"/>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686991" eaLnBrk="0" fontAlgn="base" hangingPunct="0">
                <a:spcBef>
                  <a:spcPct val="0"/>
                </a:spcBef>
                <a:spcAft>
                  <a:spcPct val="0"/>
                </a:spcAft>
              </a:pPr>
              <a:endParaRPr lang="en-US" sz="1800"/>
            </a:p>
          </p:txBody>
        </p:sp>
        <p:sp>
          <p:nvSpPr>
            <p:cNvPr id="10" name="Rectangle 9"/>
            <p:cNvSpPr/>
            <p:nvPr/>
          </p:nvSpPr>
          <p:spPr>
            <a:xfrm>
              <a:off x="2061308" y="2280639"/>
              <a:ext cx="2842846" cy="738664"/>
            </a:xfrm>
            <a:prstGeom prst="rect">
              <a:avLst/>
            </a:prstGeom>
            <a:grpFill/>
          </p:spPr>
          <p:txBody>
            <a:bodyPr wrap="square">
              <a:spAutoFit/>
            </a:bodyPr>
            <a:lstStyle/>
            <a:p>
              <a:pPr algn="ctr" eaLnBrk="0" hangingPunct="0">
                <a:defRPr/>
              </a:pPr>
              <a:r>
                <a:rPr lang="en-US" sz="1500" dirty="0" smtClean="0">
                  <a:solidFill>
                    <a:schemeClr val="bg1"/>
                  </a:solidFill>
                  <a:cs typeface="Gill Sans Light"/>
                </a:rPr>
                <a:t>Entity Categories for Attribute Release</a:t>
              </a:r>
              <a:endParaRPr lang="en-US" sz="1500" dirty="0">
                <a:solidFill>
                  <a:schemeClr val="bg1"/>
                </a:solidFill>
                <a:cs typeface="Gill Sans Light"/>
              </a:endParaRPr>
            </a:p>
          </p:txBody>
        </p:sp>
      </p:grpSp>
      <p:grpSp>
        <p:nvGrpSpPr>
          <p:cNvPr id="11" name="Group 10"/>
          <p:cNvGrpSpPr/>
          <p:nvPr/>
        </p:nvGrpSpPr>
        <p:grpSpPr>
          <a:xfrm>
            <a:off x="388330" y="3892925"/>
            <a:ext cx="2132135" cy="688744"/>
            <a:chOff x="2061308" y="2933395"/>
            <a:chExt cx="2842846" cy="918318"/>
          </a:xfrm>
          <a:solidFill>
            <a:srgbClr val="1C4161"/>
          </a:solidFill>
        </p:grpSpPr>
        <p:sp>
          <p:nvSpPr>
            <p:cNvPr id="12" name="Rectangle 11"/>
            <p:cNvSpPr/>
            <p:nvPr/>
          </p:nvSpPr>
          <p:spPr bwMode="auto">
            <a:xfrm>
              <a:off x="2061308" y="2933395"/>
              <a:ext cx="2842846" cy="91831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686991" eaLnBrk="0" fontAlgn="base" hangingPunct="0">
                <a:spcBef>
                  <a:spcPct val="0"/>
                </a:spcBef>
                <a:spcAft>
                  <a:spcPct val="0"/>
                </a:spcAft>
              </a:pPr>
              <a:endParaRPr lang="en-US" sz="1800"/>
            </a:p>
          </p:txBody>
        </p:sp>
        <p:sp>
          <p:nvSpPr>
            <p:cNvPr id="13" name="Rectangle 12"/>
            <p:cNvSpPr/>
            <p:nvPr/>
          </p:nvSpPr>
          <p:spPr>
            <a:xfrm>
              <a:off x="2061308" y="3172472"/>
              <a:ext cx="2842846" cy="430891"/>
            </a:xfrm>
            <a:prstGeom prst="rect">
              <a:avLst/>
            </a:prstGeom>
            <a:grpFill/>
          </p:spPr>
          <p:txBody>
            <a:bodyPr wrap="square">
              <a:spAutoFit/>
            </a:bodyPr>
            <a:lstStyle/>
            <a:p>
              <a:pPr algn="ctr">
                <a:defRPr/>
              </a:pPr>
              <a:r>
                <a:rPr lang="en-US" sz="1500" dirty="0" smtClean="0">
                  <a:solidFill>
                    <a:srgbClr val="FFFFFF"/>
                  </a:solidFill>
                  <a:cs typeface="Gill Sans Light"/>
                </a:rPr>
                <a:t>Moonshot Production </a:t>
              </a:r>
              <a:endParaRPr lang="en-US" sz="1500" dirty="0">
                <a:solidFill>
                  <a:srgbClr val="FFFFFF"/>
                </a:solidFill>
                <a:cs typeface="Gill Sans Light"/>
              </a:endParaRPr>
            </a:p>
          </p:txBody>
        </p:sp>
      </p:grpSp>
      <p:grpSp>
        <p:nvGrpSpPr>
          <p:cNvPr id="14" name="Group 13"/>
          <p:cNvGrpSpPr/>
          <p:nvPr/>
        </p:nvGrpSpPr>
        <p:grpSpPr>
          <a:xfrm>
            <a:off x="3809022" y="1058326"/>
            <a:ext cx="2132135" cy="845611"/>
            <a:chOff x="2061308" y="2188308"/>
            <a:chExt cx="2842846" cy="1127481"/>
          </a:xfrm>
          <a:solidFill>
            <a:srgbClr val="EC0E51"/>
          </a:solidFill>
        </p:grpSpPr>
        <p:sp>
          <p:nvSpPr>
            <p:cNvPr id="15" name="Rectangle 14"/>
            <p:cNvSpPr/>
            <p:nvPr/>
          </p:nvSpPr>
          <p:spPr bwMode="auto">
            <a:xfrm>
              <a:off x="2061308" y="2188308"/>
              <a:ext cx="2842846" cy="918307"/>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686991" eaLnBrk="0" fontAlgn="base" hangingPunct="0">
                <a:spcBef>
                  <a:spcPct val="0"/>
                </a:spcBef>
                <a:spcAft>
                  <a:spcPct val="0"/>
                </a:spcAft>
              </a:pPr>
              <a:endParaRPr lang="en-US" sz="1800"/>
            </a:p>
          </p:txBody>
        </p:sp>
        <p:sp>
          <p:nvSpPr>
            <p:cNvPr id="16" name="Rectangle 15"/>
            <p:cNvSpPr/>
            <p:nvPr/>
          </p:nvSpPr>
          <p:spPr>
            <a:xfrm>
              <a:off x="2061308" y="2269349"/>
              <a:ext cx="2842846" cy="1046440"/>
            </a:xfrm>
            <a:prstGeom prst="rect">
              <a:avLst/>
            </a:prstGeom>
            <a:grpFill/>
          </p:spPr>
          <p:txBody>
            <a:bodyPr wrap="square">
              <a:spAutoFit/>
            </a:bodyPr>
            <a:lstStyle/>
            <a:p>
              <a:pPr algn="ctr">
                <a:defRPr/>
              </a:pPr>
              <a:r>
                <a:rPr lang="en-US" sz="1500" dirty="0" smtClean="0">
                  <a:solidFill>
                    <a:srgbClr val="FFFFFF"/>
                  </a:solidFill>
                  <a:cs typeface="Gill Sans Light"/>
                </a:rPr>
                <a:t>Next Generation Architectures and Protocols</a:t>
              </a:r>
              <a:endParaRPr lang="en-US" sz="1500" dirty="0">
                <a:solidFill>
                  <a:srgbClr val="FFFFFF"/>
                </a:solidFill>
                <a:cs typeface="Gill Sans Light"/>
              </a:endParaRPr>
            </a:p>
          </p:txBody>
        </p:sp>
      </p:grpSp>
      <p:grpSp>
        <p:nvGrpSpPr>
          <p:cNvPr id="17" name="Group 16"/>
          <p:cNvGrpSpPr/>
          <p:nvPr/>
        </p:nvGrpSpPr>
        <p:grpSpPr>
          <a:xfrm>
            <a:off x="6418573" y="2048129"/>
            <a:ext cx="2132135" cy="688730"/>
            <a:chOff x="2061308" y="2188308"/>
            <a:chExt cx="2842846" cy="918307"/>
          </a:xfrm>
          <a:solidFill>
            <a:srgbClr val="EC0E51"/>
          </a:solidFill>
        </p:grpSpPr>
        <p:sp>
          <p:nvSpPr>
            <p:cNvPr id="18" name="Rectangle 17"/>
            <p:cNvSpPr/>
            <p:nvPr/>
          </p:nvSpPr>
          <p:spPr bwMode="auto">
            <a:xfrm>
              <a:off x="2061308" y="2188308"/>
              <a:ext cx="2842846" cy="918307"/>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686991" eaLnBrk="0" fontAlgn="base" hangingPunct="0">
                <a:spcBef>
                  <a:spcPct val="0"/>
                </a:spcBef>
                <a:spcAft>
                  <a:spcPct val="0"/>
                </a:spcAft>
              </a:pPr>
              <a:endParaRPr lang="en-US" sz="1800"/>
            </a:p>
          </p:txBody>
        </p:sp>
        <p:sp>
          <p:nvSpPr>
            <p:cNvPr id="19" name="Rectangle 18"/>
            <p:cNvSpPr/>
            <p:nvPr/>
          </p:nvSpPr>
          <p:spPr>
            <a:xfrm>
              <a:off x="2061308" y="2280639"/>
              <a:ext cx="2842846" cy="738664"/>
            </a:xfrm>
            <a:prstGeom prst="rect">
              <a:avLst/>
            </a:prstGeom>
            <a:grpFill/>
          </p:spPr>
          <p:txBody>
            <a:bodyPr wrap="square">
              <a:spAutoFit/>
            </a:bodyPr>
            <a:lstStyle/>
            <a:p>
              <a:pPr algn="ctr">
                <a:defRPr/>
              </a:pPr>
              <a:r>
                <a:rPr lang="en-US" sz="1500" dirty="0" smtClean="0">
                  <a:solidFill>
                    <a:srgbClr val="FFFFFF"/>
                  </a:solidFill>
                  <a:cs typeface="Gill Sans Light"/>
                </a:rPr>
                <a:t>e-Research Support </a:t>
              </a:r>
            </a:p>
            <a:p>
              <a:pPr algn="ctr">
                <a:defRPr/>
              </a:pPr>
              <a:r>
                <a:rPr lang="en-US" sz="1500" dirty="0" smtClean="0">
                  <a:solidFill>
                    <a:srgbClr val="FFFFFF"/>
                  </a:solidFill>
                  <a:cs typeface="Gill Sans Light"/>
                </a:rPr>
                <a:t>AARC Collaboration</a:t>
              </a:r>
              <a:endParaRPr lang="en-US" sz="1500" dirty="0">
                <a:solidFill>
                  <a:srgbClr val="FFFFFF"/>
                </a:solidFill>
                <a:cs typeface="Gill Sans Light"/>
              </a:endParaRPr>
            </a:p>
          </p:txBody>
        </p:sp>
      </p:grpSp>
      <p:grpSp>
        <p:nvGrpSpPr>
          <p:cNvPr id="20" name="Group 19"/>
          <p:cNvGrpSpPr/>
          <p:nvPr/>
        </p:nvGrpSpPr>
        <p:grpSpPr>
          <a:xfrm>
            <a:off x="3740997" y="3776145"/>
            <a:ext cx="2132135" cy="688730"/>
            <a:chOff x="2061308" y="2188308"/>
            <a:chExt cx="2842846" cy="918307"/>
          </a:xfrm>
          <a:solidFill>
            <a:srgbClr val="EC0E51"/>
          </a:solidFill>
        </p:grpSpPr>
        <p:sp>
          <p:nvSpPr>
            <p:cNvPr id="21" name="Rectangle 20"/>
            <p:cNvSpPr/>
            <p:nvPr/>
          </p:nvSpPr>
          <p:spPr bwMode="auto">
            <a:xfrm>
              <a:off x="2061308" y="2188308"/>
              <a:ext cx="2842846" cy="918307"/>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686991" eaLnBrk="0" fontAlgn="base" hangingPunct="0">
                <a:spcBef>
                  <a:spcPct val="0"/>
                </a:spcBef>
                <a:spcAft>
                  <a:spcPct val="0"/>
                </a:spcAft>
              </a:pPr>
              <a:endParaRPr lang="en-US" sz="1800"/>
            </a:p>
          </p:txBody>
        </p:sp>
        <p:sp>
          <p:nvSpPr>
            <p:cNvPr id="22" name="Rectangle 21"/>
            <p:cNvSpPr/>
            <p:nvPr/>
          </p:nvSpPr>
          <p:spPr>
            <a:xfrm>
              <a:off x="2061308" y="2280639"/>
              <a:ext cx="2842846" cy="738664"/>
            </a:xfrm>
            <a:prstGeom prst="rect">
              <a:avLst/>
            </a:prstGeom>
            <a:grpFill/>
          </p:spPr>
          <p:txBody>
            <a:bodyPr wrap="square">
              <a:spAutoFit/>
            </a:bodyPr>
            <a:lstStyle/>
            <a:p>
              <a:pPr algn="ctr">
                <a:defRPr/>
              </a:pPr>
              <a:r>
                <a:rPr lang="en-US" sz="1500" dirty="0" smtClean="0">
                  <a:solidFill>
                    <a:srgbClr val="FFFFFF"/>
                  </a:solidFill>
                  <a:cs typeface="Gill Sans Light"/>
                </a:rPr>
                <a:t>Virtual </a:t>
              </a:r>
              <a:r>
                <a:rPr lang="en-US" sz="1500" dirty="0" err="1" smtClean="0">
                  <a:solidFill>
                    <a:srgbClr val="FFFFFF"/>
                  </a:solidFill>
                  <a:cs typeface="Gill Sans Light"/>
                </a:rPr>
                <a:t>Organisation</a:t>
              </a:r>
              <a:r>
                <a:rPr lang="en-US" sz="1500" dirty="0" smtClean="0">
                  <a:solidFill>
                    <a:srgbClr val="FFFFFF"/>
                  </a:solidFill>
                  <a:cs typeface="Gill Sans Light"/>
                </a:rPr>
                <a:t> Platform</a:t>
              </a:r>
              <a:endParaRPr lang="en-US" sz="1500" dirty="0">
                <a:solidFill>
                  <a:srgbClr val="FFFFFF"/>
                </a:solidFill>
                <a:cs typeface="Gill Sans Light"/>
              </a:endParaRPr>
            </a:p>
          </p:txBody>
        </p:sp>
      </p:grpSp>
      <p:grpSp>
        <p:nvGrpSpPr>
          <p:cNvPr id="23" name="Group 22"/>
          <p:cNvGrpSpPr/>
          <p:nvPr/>
        </p:nvGrpSpPr>
        <p:grpSpPr>
          <a:xfrm>
            <a:off x="5231418" y="2976519"/>
            <a:ext cx="2132135" cy="688730"/>
            <a:chOff x="2061308" y="2278620"/>
            <a:chExt cx="2842846" cy="918308"/>
          </a:xfrm>
          <a:solidFill>
            <a:srgbClr val="1C4161"/>
          </a:solidFill>
        </p:grpSpPr>
        <p:sp>
          <p:nvSpPr>
            <p:cNvPr id="24" name="Rectangle 23"/>
            <p:cNvSpPr/>
            <p:nvPr/>
          </p:nvSpPr>
          <p:spPr bwMode="auto">
            <a:xfrm>
              <a:off x="2061308" y="2278620"/>
              <a:ext cx="2842846" cy="91830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686991" eaLnBrk="0" fontAlgn="base" hangingPunct="0">
                <a:spcBef>
                  <a:spcPct val="0"/>
                </a:spcBef>
                <a:spcAft>
                  <a:spcPct val="0"/>
                </a:spcAft>
              </a:pPr>
              <a:endParaRPr lang="en-US" sz="1800"/>
            </a:p>
          </p:txBody>
        </p:sp>
        <p:sp>
          <p:nvSpPr>
            <p:cNvPr id="25" name="Rectangle 24"/>
            <p:cNvSpPr/>
            <p:nvPr/>
          </p:nvSpPr>
          <p:spPr>
            <a:xfrm>
              <a:off x="2061308" y="2397220"/>
              <a:ext cx="2842846" cy="738665"/>
            </a:xfrm>
            <a:prstGeom prst="rect">
              <a:avLst/>
            </a:prstGeom>
            <a:grpFill/>
          </p:spPr>
          <p:txBody>
            <a:bodyPr wrap="square">
              <a:spAutoFit/>
            </a:bodyPr>
            <a:lstStyle/>
            <a:p>
              <a:pPr algn="ctr">
                <a:defRPr/>
              </a:pPr>
              <a:r>
                <a:rPr lang="en-US" sz="1500" dirty="0" err="1" smtClean="0">
                  <a:solidFill>
                    <a:srgbClr val="FFFFFF"/>
                  </a:solidFill>
                  <a:cs typeface="Gill Sans Light"/>
                </a:rPr>
                <a:t>InAcademia</a:t>
              </a:r>
              <a:r>
                <a:rPr lang="en-US" sz="1500" dirty="0" smtClean="0">
                  <a:solidFill>
                    <a:srgbClr val="FFFFFF"/>
                  </a:solidFill>
                  <a:cs typeface="Gill Sans Light"/>
                </a:rPr>
                <a:t> Simple Validation Service</a:t>
              </a:r>
              <a:endParaRPr lang="en-US" sz="1500" dirty="0">
                <a:solidFill>
                  <a:srgbClr val="FFFFFF"/>
                </a:solidFill>
                <a:cs typeface="Gill Sans Light"/>
              </a:endParaRPr>
            </a:p>
          </p:txBody>
        </p:sp>
      </p:grpSp>
      <p:grpSp>
        <p:nvGrpSpPr>
          <p:cNvPr id="26" name="Group 25"/>
          <p:cNvGrpSpPr/>
          <p:nvPr/>
        </p:nvGrpSpPr>
        <p:grpSpPr>
          <a:xfrm>
            <a:off x="6498971" y="1072980"/>
            <a:ext cx="2132135" cy="688730"/>
            <a:chOff x="2061308" y="2188308"/>
            <a:chExt cx="2842846" cy="918307"/>
          </a:xfrm>
          <a:solidFill>
            <a:srgbClr val="1C4161"/>
          </a:solidFill>
        </p:grpSpPr>
        <p:sp>
          <p:nvSpPr>
            <p:cNvPr id="27" name="Rectangle 26"/>
            <p:cNvSpPr/>
            <p:nvPr/>
          </p:nvSpPr>
          <p:spPr bwMode="auto">
            <a:xfrm>
              <a:off x="2061308" y="2188308"/>
              <a:ext cx="2842846" cy="918307"/>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686991" eaLnBrk="0" fontAlgn="base" hangingPunct="0">
                <a:spcBef>
                  <a:spcPct val="0"/>
                </a:spcBef>
                <a:spcAft>
                  <a:spcPct val="0"/>
                </a:spcAft>
              </a:pPr>
              <a:endParaRPr lang="en-US" sz="1800"/>
            </a:p>
          </p:txBody>
        </p:sp>
        <p:sp>
          <p:nvSpPr>
            <p:cNvPr id="28" name="Rectangle 27"/>
            <p:cNvSpPr/>
            <p:nvPr/>
          </p:nvSpPr>
          <p:spPr>
            <a:xfrm>
              <a:off x="2061308" y="2348375"/>
              <a:ext cx="2842846" cy="430887"/>
            </a:xfrm>
            <a:prstGeom prst="rect">
              <a:avLst/>
            </a:prstGeom>
            <a:grpFill/>
          </p:spPr>
          <p:txBody>
            <a:bodyPr wrap="square">
              <a:spAutoFit/>
            </a:bodyPr>
            <a:lstStyle/>
            <a:p>
              <a:pPr algn="ctr">
                <a:defRPr/>
              </a:pPr>
              <a:r>
                <a:rPr lang="en-US" sz="1500" dirty="0" smtClean="0">
                  <a:solidFill>
                    <a:srgbClr val="FFFFFF"/>
                  </a:solidFill>
                  <a:cs typeface="Gill Sans Light"/>
                </a:rPr>
                <a:t>Assurance</a:t>
              </a:r>
              <a:endParaRPr lang="en-US" sz="1500" dirty="0">
                <a:solidFill>
                  <a:srgbClr val="FFFFFF"/>
                </a:solidFill>
                <a:cs typeface="Gill Sans Light"/>
              </a:endParaRPr>
            </a:p>
          </p:txBody>
        </p:sp>
      </p:grpSp>
      <p:sp>
        <p:nvSpPr>
          <p:cNvPr id="30" name="Title 3"/>
          <p:cNvSpPr>
            <a:spLocks noGrp="1"/>
          </p:cNvSpPr>
          <p:nvPr>
            <p:ph type="title"/>
          </p:nvPr>
        </p:nvSpPr>
        <p:spPr>
          <a:xfrm>
            <a:off x="341735" y="216860"/>
            <a:ext cx="7209065" cy="994172"/>
          </a:xfrm>
        </p:spPr>
        <p:txBody>
          <a:bodyPr/>
          <a:lstStyle/>
          <a:p>
            <a:r>
              <a:rPr lang="en-GB" dirty="0" smtClean="0">
                <a:latin typeface="+mn-lt"/>
              </a:rPr>
              <a:t>Selected Roadmap</a:t>
            </a:r>
            <a:br>
              <a:rPr lang="en-GB" dirty="0" smtClean="0">
                <a:latin typeface="+mn-lt"/>
              </a:rPr>
            </a:br>
            <a:r>
              <a:rPr lang="en-GB" b="0" i="1" dirty="0" smtClean="0">
                <a:latin typeface="+mn-lt"/>
              </a:rPr>
              <a:t>Developments until 2016</a:t>
            </a:r>
            <a:endParaRPr lang="en-GB" b="0" i="1" dirty="0">
              <a:latin typeface="+mn-lt"/>
            </a:endParaRPr>
          </a:p>
        </p:txBody>
      </p:sp>
      <p:grpSp>
        <p:nvGrpSpPr>
          <p:cNvPr id="35" name="Group 34"/>
          <p:cNvGrpSpPr/>
          <p:nvPr/>
        </p:nvGrpSpPr>
        <p:grpSpPr>
          <a:xfrm>
            <a:off x="2216997" y="1930411"/>
            <a:ext cx="2132135" cy="688730"/>
            <a:chOff x="2061308" y="2188308"/>
            <a:chExt cx="2842846" cy="918307"/>
          </a:xfrm>
          <a:solidFill>
            <a:srgbClr val="EC0E51"/>
          </a:solidFill>
        </p:grpSpPr>
        <p:sp>
          <p:nvSpPr>
            <p:cNvPr id="36" name="Rectangle 35"/>
            <p:cNvSpPr/>
            <p:nvPr/>
          </p:nvSpPr>
          <p:spPr bwMode="auto">
            <a:xfrm>
              <a:off x="2061308" y="2188308"/>
              <a:ext cx="2842846" cy="918307"/>
            </a:xfrm>
            <a:prstGeom prst="rect">
              <a:avLst/>
            </a:prstGeom>
            <a:solidFill>
              <a:srgbClr val="1C416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686991" eaLnBrk="0" fontAlgn="base" hangingPunct="0">
                <a:spcBef>
                  <a:spcPct val="0"/>
                </a:spcBef>
                <a:spcAft>
                  <a:spcPct val="0"/>
                </a:spcAft>
              </a:pPr>
              <a:endParaRPr lang="en-US" sz="1800"/>
            </a:p>
          </p:txBody>
        </p:sp>
        <p:sp>
          <p:nvSpPr>
            <p:cNvPr id="37" name="Rectangle 36"/>
            <p:cNvSpPr/>
            <p:nvPr/>
          </p:nvSpPr>
          <p:spPr>
            <a:xfrm>
              <a:off x="2061308" y="2348375"/>
              <a:ext cx="2842846" cy="430887"/>
            </a:xfrm>
            <a:prstGeom prst="rect">
              <a:avLst/>
            </a:prstGeom>
            <a:solidFill>
              <a:srgbClr val="1C4161"/>
            </a:solidFill>
          </p:spPr>
          <p:txBody>
            <a:bodyPr wrap="square">
              <a:spAutoFit/>
            </a:bodyPr>
            <a:lstStyle/>
            <a:p>
              <a:pPr algn="ctr">
                <a:defRPr/>
              </a:pPr>
              <a:r>
                <a:rPr lang="en-US" sz="1500" dirty="0" smtClean="0">
                  <a:solidFill>
                    <a:srgbClr val="FFFFFF"/>
                  </a:solidFill>
                  <a:cs typeface="Gill Sans Light"/>
                </a:rPr>
                <a:t>Campus IdP Services</a:t>
              </a:r>
              <a:endParaRPr lang="en-US" sz="1500" dirty="0">
                <a:solidFill>
                  <a:srgbClr val="FFFFFF"/>
                </a:solidFill>
                <a:cs typeface="Gill Sans Light"/>
              </a:endParaRPr>
            </a:p>
          </p:txBody>
        </p:sp>
      </p:grpSp>
    </p:spTree>
    <p:extLst>
      <p:ext uri="{BB962C8B-B14F-4D97-AF65-F5344CB8AC3E}">
        <p14:creationId xmlns:p14="http://schemas.microsoft.com/office/powerpoint/2010/main" val="323469766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ai4researc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990638"/>
            <a:ext cx="6692900" cy="3782667"/>
          </a:xfrm>
          <a:prstGeom prst="rect">
            <a:avLst/>
          </a:prstGeom>
        </p:spPr>
      </p:pic>
      <p:graphicFrame>
        <p:nvGraphicFramePr>
          <p:cNvPr id="10" name="Content Placeholder 9"/>
          <p:cNvGraphicFramePr>
            <a:graphicFrameLocks noGrp="1"/>
          </p:cNvGraphicFramePr>
          <p:nvPr>
            <p:ph idx="1"/>
            <p:extLst>
              <p:ext uri="{D42A27DB-BD31-4B8C-83A1-F6EECF244321}">
                <p14:modId xmlns:p14="http://schemas.microsoft.com/office/powerpoint/2010/main" val="4121493014"/>
              </p:ext>
            </p:extLst>
          </p:nvPr>
        </p:nvGraphicFramePr>
        <p:xfrm>
          <a:off x="3496732" y="1092200"/>
          <a:ext cx="5571067" cy="34897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r>
              <a:rPr lang="en-GB" dirty="0" smtClean="0"/>
              <a:t>In Focus - VO Platform</a:t>
            </a:r>
            <a:br>
              <a:rPr lang="en-GB" dirty="0" smtClean="0"/>
            </a:br>
            <a:r>
              <a:rPr lang="en-GB" b="0" i="1" dirty="0" smtClean="0"/>
              <a:t>Enable flexible collaboration</a:t>
            </a:r>
            <a:endParaRPr lang="en-GB" dirty="0"/>
          </a:p>
        </p:txBody>
      </p:sp>
    </p:spTree>
    <p:extLst>
      <p:ext uri="{BB962C8B-B14F-4D97-AF65-F5344CB8AC3E}">
        <p14:creationId xmlns:p14="http://schemas.microsoft.com/office/powerpoint/2010/main" val="322276224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035535636"/>
              </p:ext>
            </p:extLst>
          </p:nvPr>
        </p:nvGraphicFramePr>
        <p:xfrm>
          <a:off x="333377" y="1007531"/>
          <a:ext cx="8181975" cy="3489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4" name="Title 3"/>
          <p:cNvSpPr>
            <a:spLocks noGrp="1"/>
          </p:cNvSpPr>
          <p:nvPr>
            <p:ph type="title"/>
          </p:nvPr>
        </p:nvSpPr>
        <p:spPr/>
        <p:txBody>
          <a:bodyPr/>
          <a:lstStyle/>
          <a:p>
            <a:r>
              <a:rPr lang="en-GB" dirty="0" smtClean="0"/>
              <a:t>In Focus – VO Platform functional requirements</a:t>
            </a:r>
            <a:endParaRPr lang="en-GB" dirty="0"/>
          </a:p>
        </p:txBody>
      </p:sp>
    </p:spTree>
    <p:extLst>
      <p:ext uri="{BB962C8B-B14F-4D97-AF65-F5344CB8AC3E}">
        <p14:creationId xmlns:p14="http://schemas.microsoft.com/office/powerpoint/2010/main" val="286283037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C3%89ANT PPT template 169 (widescreen) format_GEANT template 16 9 forma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EFC14C35B6BD02428EFDFCF6B38DCCFF" ma:contentTypeVersion="3" ma:contentTypeDescription="Create a new document." ma:contentTypeScope="" ma:versionID="cb80918fe4a605eb18370ba55c5d957b">
  <xsd:schema xmlns:xsd="http://www.w3.org/2001/XMLSchema" xmlns:xs="http://www.w3.org/2001/XMLSchema" xmlns:p="http://schemas.microsoft.com/office/2006/metadata/properties" xmlns:ns1="http://schemas.microsoft.com/sharepoint/v3" xmlns:ns2="e7019c98-23ef-46f8-8434-cfd3a3bc7393" targetNamespace="http://schemas.microsoft.com/office/2006/metadata/properties" ma:root="true" ma:fieldsID="19d4d48c21c094bbdb8e7cf95f595ca6" ns1:_="" ns2:_="">
    <xsd:import namespace="http://schemas.microsoft.com/sharepoint/v3"/>
    <xsd:import namespace="e7019c98-23ef-46f8-8434-cfd3a3bc7393"/>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7019c98-23ef-46f8-8434-cfd3a3bc7393"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0"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e7019c98-23ef-46f8-8434-cfd3a3bc7393">GN4PROJ-13-16</_dlc_DocId>
    <_dlc_DocIdUrl xmlns="e7019c98-23ef-46f8-8434-cfd3a3bc7393">
      <Url>https://intranet.geant.org/help-and-support/_layouts/15/DocIdRedir.aspx?ID=GN4PROJ-13-16</Url>
      <Description>GN4PROJ-13-16</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54E8D75-8AF6-4906-9862-16846F3CF792}">
  <ds:schemaRefs>
    <ds:schemaRef ds:uri="http://schemas.microsoft.com/sharepoint/events"/>
  </ds:schemaRefs>
</ds:datastoreItem>
</file>

<file path=customXml/itemProps2.xml><?xml version="1.0" encoding="utf-8"?>
<ds:datastoreItem xmlns:ds="http://schemas.openxmlformats.org/officeDocument/2006/customXml" ds:itemID="{F2E35BE0-4019-4082-B1C6-2E4ACDDEA2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7019c98-23ef-46f8-8434-cfd3a3bc73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9AA3960-760A-4B61-8C8B-DBF90F37C8C8}">
  <ds:schemaRefs>
    <ds:schemaRef ds:uri="http://schemas.microsoft.com/office/2006/metadata/properties"/>
    <ds:schemaRef ds:uri="http://schemas.microsoft.com/office/infopath/2007/PartnerControls"/>
    <ds:schemaRef ds:uri="http://schemas.microsoft.com/sharepoint/v3"/>
    <ds:schemaRef ds:uri="e7019c98-23ef-46f8-8434-cfd3a3bc7393"/>
  </ds:schemaRefs>
</ds:datastoreItem>
</file>

<file path=customXml/itemProps4.xml><?xml version="1.0" encoding="utf-8"?>
<ds:datastoreItem xmlns:ds="http://schemas.openxmlformats.org/officeDocument/2006/customXml" ds:itemID="{22C07721-32FF-48B6-9D36-E09F4CC3A6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G%C3%89ANT PPT template 169 (widescreen) format_GEANT template 16 9 format.potx</Template>
  <TotalTime>2311</TotalTime>
  <Words>1129</Words>
  <Application>Microsoft Macintosh PowerPoint</Application>
  <PresentationFormat>On-screen Show (16:9)</PresentationFormat>
  <Paragraphs>168</Paragraphs>
  <Slides>15</Slides>
  <Notes>10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G%C3%89ANT PPT template 169 (widescreen) format_GEANT template 16 9 format</vt:lpstr>
      <vt:lpstr>PowerPoint Presentation</vt:lpstr>
      <vt:lpstr>Trust and Identity today Classic Identity Federations interoperating via eduGAIN</vt:lpstr>
      <vt:lpstr>From local to global</vt:lpstr>
      <vt:lpstr>A changing research environment</vt:lpstr>
      <vt:lpstr>No researcher works in isolation</vt:lpstr>
      <vt:lpstr>e-Research Trust and Identity Infrastructures</vt:lpstr>
      <vt:lpstr>Selected Roadmap Developments until 2016</vt:lpstr>
      <vt:lpstr>In Focus - VO Platform Enable flexible collaboration</vt:lpstr>
      <vt:lpstr>In Focus – VO Platform functional requirements</vt:lpstr>
      <vt:lpstr>VO Platform Basic Service Requirements Pilot in preparation</vt:lpstr>
      <vt:lpstr>Unlocking Attributes I am not a lawyer…</vt:lpstr>
      <vt:lpstr>Balancing Risk</vt:lpstr>
      <vt:lpstr>In Focus - Attribute Release  Tools to automate risk-analysis-based support of e-Research</vt:lpstr>
      <vt:lpstr>What we can do</vt:lpstr>
      <vt:lpstr>PowerPoint Presentation</vt:lpstr>
    </vt:vector>
  </TitlesOfParts>
  <Company>DANTE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keywords/>
  <dc:description>change to funding information Nov 2015</dc:description>
  <cp:lastModifiedBy>s3</cp:lastModifiedBy>
  <cp:revision>138</cp:revision>
  <dcterms:created xsi:type="dcterms:W3CDTF">2015-04-29T14:13:57Z</dcterms:created>
  <dcterms:modified xsi:type="dcterms:W3CDTF">2016-03-07T09:28:27Z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0x010100EFC14C35B6BD02428EFDFCF6B38DCCFF</vt:lpwstr>
  </property>
  <property fmtid="{D5CDD505-2E9C-101B-9397-08002B2CF9AE}" pid="3" name="_dlc_DocIdItemGuid">
    <vt:lpwstr>44859268-e552-4f71-81b4-ca39bd175d99</vt:lpwstr>
  </property>
</Properties>
</file>