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7"/>
  </p:notesMasterIdLst>
  <p:handoutMasterIdLst>
    <p:handoutMasterId r:id="rId28"/>
  </p:handoutMasterIdLst>
  <p:sldIdLst>
    <p:sldId id="313" r:id="rId2"/>
    <p:sldId id="319" r:id="rId3"/>
    <p:sldId id="320" r:id="rId4"/>
    <p:sldId id="321" r:id="rId5"/>
    <p:sldId id="346" r:id="rId6"/>
    <p:sldId id="322" r:id="rId7"/>
    <p:sldId id="323" r:id="rId8"/>
    <p:sldId id="326" r:id="rId9"/>
    <p:sldId id="325" r:id="rId10"/>
    <p:sldId id="328" r:id="rId11"/>
    <p:sldId id="329" r:id="rId12"/>
    <p:sldId id="338" r:id="rId13"/>
    <p:sldId id="343" r:id="rId14"/>
    <p:sldId id="331" r:id="rId15"/>
    <p:sldId id="332" r:id="rId16"/>
    <p:sldId id="334" r:id="rId17"/>
    <p:sldId id="349" r:id="rId18"/>
    <p:sldId id="341" r:id="rId19"/>
    <p:sldId id="342" r:id="rId20"/>
    <p:sldId id="340" r:id="rId21"/>
    <p:sldId id="344" r:id="rId22"/>
    <p:sldId id="347" r:id="rId23"/>
    <p:sldId id="348" r:id="rId24"/>
    <p:sldId id="345" r:id="rId25"/>
    <p:sldId id="318" r:id="rId2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AC"/>
    <a:srgbClr val="008080"/>
    <a:srgbClr val="C0C0C0"/>
    <a:srgbClr val="574500"/>
    <a:srgbClr val="221644"/>
    <a:srgbClr val="004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image" Target="../media/image6.png"/><Relationship Id="rId2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image" Target="../media/image6.png"/><Relationship Id="rId2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834505-D6EA-9740-BBF7-BEB2FC7A573A}" type="doc">
      <dgm:prSet loTypeId="urn:microsoft.com/office/officeart/2008/layout/PictureLineup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36584C7-4889-F44E-8389-C82AA62135EA}">
      <dgm:prSet phldrT="[Text]"/>
      <dgm:spPr/>
      <dgm:t>
        <a:bodyPr/>
        <a:lstStyle/>
        <a:p>
          <a:r>
            <a:rPr lang="en-US" dirty="0" smtClean="0"/>
            <a:t>Primordial Soup</a:t>
          </a:r>
          <a:endParaRPr lang="en-US" dirty="0"/>
        </a:p>
      </dgm:t>
    </dgm:pt>
    <dgm:pt modelId="{7A43CA9F-A234-734E-AC3E-FF9DBA4FD39A}" type="parTrans" cxnId="{5801D9C5-C3E5-504A-ACD0-06126B524508}">
      <dgm:prSet/>
      <dgm:spPr/>
      <dgm:t>
        <a:bodyPr/>
        <a:lstStyle/>
        <a:p>
          <a:endParaRPr lang="en-US"/>
        </a:p>
      </dgm:t>
    </dgm:pt>
    <dgm:pt modelId="{C49D2124-137B-9348-A4C0-9B6DC302AAD8}" type="sibTrans" cxnId="{5801D9C5-C3E5-504A-ACD0-06126B524508}">
      <dgm:prSet/>
      <dgm:spPr/>
      <dgm:t>
        <a:bodyPr/>
        <a:lstStyle/>
        <a:p>
          <a:endParaRPr lang="en-US"/>
        </a:p>
      </dgm:t>
    </dgm:pt>
    <dgm:pt modelId="{89C6B5C5-824B-C94B-B62A-910471AE6960}">
      <dgm:prSet phldrT="[Text]"/>
      <dgm:spPr/>
      <dgm:t>
        <a:bodyPr/>
        <a:lstStyle/>
        <a:p>
          <a:r>
            <a:rPr lang="en-US" dirty="0" smtClean="0"/>
            <a:t>Nothing yet!</a:t>
          </a:r>
          <a:endParaRPr lang="en-US" dirty="0"/>
        </a:p>
      </dgm:t>
    </dgm:pt>
    <dgm:pt modelId="{F88E8734-9755-2748-BC85-8C259A82B4A1}" type="parTrans" cxnId="{BC82DE12-C0C4-1E44-A90E-9D517067098B}">
      <dgm:prSet/>
      <dgm:spPr/>
      <dgm:t>
        <a:bodyPr/>
        <a:lstStyle/>
        <a:p>
          <a:endParaRPr lang="en-US"/>
        </a:p>
      </dgm:t>
    </dgm:pt>
    <dgm:pt modelId="{EA96D154-AE8F-6F41-B2B5-4C166467DABB}" type="sibTrans" cxnId="{BC82DE12-C0C4-1E44-A90E-9D517067098B}">
      <dgm:prSet/>
      <dgm:spPr/>
      <dgm:t>
        <a:bodyPr/>
        <a:lstStyle/>
        <a:p>
          <a:endParaRPr lang="en-US"/>
        </a:p>
      </dgm:t>
    </dgm:pt>
    <dgm:pt modelId="{93840DA0-8845-5749-BDDC-168709A41B02}">
      <dgm:prSet phldrT="[Text]"/>
      <dgm:spPr/>
      <dgm:t>
        <a:bodyPr/>
        <a:lstStyle/>
        <a:p>
          <a:r>
            <a:rPr lang="en-US" dirty="0" smtClean="0"/>
            <a:t>Diamond Age</a:t>
          </a:r>
          <a:endParaRPr lang="en-US" dirty="0"/>
        </a:p>
      </dgm:t>
    </dgm:pt>
    <dgm:pt modelId="{D96976E5-0CD6-EA4B-888D-7651A4195AB7}" type="parTrans" cxnId="{C0D46630-C2DE-5E48-AEAB-99518EEF968E}">
      <dgm:prSet/>
      <dgm:spPr/>
      <dgm:t>
        <a:bodyPr/>
        <a:lstStyle/>
        <a:p>
          <a:endParaRPr lang="en-US"/>
        </a:p>
      </dgm:t>
    </dgm:pt>
    <dgm:pt modelId="{F23F9E8B-80A6-4149-BE6D-C62B51EF0C1B}" type="sibTrans" cxnId="{C0D46630-C2DE-5E48-AEAB-99518EEF968E}">
      <dgm:prSet/>
      <dgm:spPr/>
      <dgm:t>
        <a:bodyPr/>
        <a:lstStyle/>
        <a:p>
          <a:endParaRPr lang="en-US"/>
        </a:p>
      </dgm:t>
    </dgm:pt>
    <dgm:pt modelId="{D7C2DF0A-558F-2B4F-80FA-C1648D1F3904}">
      <dgm:prSet phldrT="[Text]"/>
      <dgm:spPr/>
      <dgm:t>
        <a:bodyPr/>
        <a:lstStyle/>
        <a:p>
          <a:r>
            <a:rPr lang="en-US" dirty="0" smtClean="0"/>
            <a:t>Federated Identity</a:t>
          </a:r>
          <a:endParaRPr lang="en-US" dirty="0"/>
        </a:p>
      </dgm:t>
    </dgm:pt>
    <dgm:pt modelId="{1821CEBB-59F1-D84F-B483-7494531E1C81}" type="parTrans" cxnId="{5778C7F5-B60F-AC44-9228-A6DD0BD70ACB}">
      <dgm:prSet/>
      <dgm:spPr/>
      <dgm:t>
        <a:bodyPr/>
        <a:lstStyle/>
        <a:p>
          <a:endParaRPr lang="en-US"/>
        </a:p>
      </dgm:t>
    </dgm:pt>
    <dgm:pt modelId="{5057D5CA-A1E9-E841-BC0D-A553C5B443FB}" type="sibTrans" cxnId="{5778C7F5-B60F-AC44-9228-A6DD0BD70ACB}">
      <dgm:prSet/>
      <dgm:spPr/>
      <dgm:t>
        <a:bodyPr/>
        <a:lstStyle/>
        <a:p>
          <a:endParaRPr lang="en-US"/>
        </a:p>
      </dgm:t>
    </dgm:pt>
    <dgm:pt modelId="{29F4F151-8A0C-CD4C-8420-319499F7AB6E}">
      <dgm:prSet phldrT="[Text]"/>
      <dgm:spPr/>
      <dgm:t>
        <a:bodyPr/>
        <a:lstStyle/>
        <a:p>
          <a:r>
            <a:rPr lang="en-US" dirty="0" smtClean="0"/>
            <a:t>Stone Age</a:t>
          </a:r>
          <a:endParaRPr lang="en-US" dirty="0"/>
        </a:p>
      </dgm:t>
    </dgm:pt>
    <dgm:pt modelId="{7B923A67-3F2D-A84B-94B5-C0E69450BDF9}" type="parTrans" cxnId="{6C040E13-2F70-C04B-AA36-2DBD03242C16}">
      <dgm:prSet/>
      <dgm:spPr/>
      <dgm:t>
        <a:bodyPr/>
        <a:lstStyle/>
        <a:p>
          <a:endParaRPr lang="en-US"/>
        </a:p>
      </dgm:t>
    </dgm:pt>
    <dgm:pt modelId="{40770FEA-CBBC-904B-8307-CBE4CB4B42D4}" type="sibTrans" cxnId="{6C040E13-2F70-C04B-AA36-2DBD03242C16}">
      <dgm:prSet/>
      <dgm:spPr/>
      <dgm:t>
        <a:bodyPr/>
        <a:lstStyle/>
        <a:p>
          <a:endParaRPr lang="en-US"/>
        </a:p>
      </dgm:t>
    </dgm:pt>
    <dgm:pt modelId="{18C8B9D6-6044-AF40-BDBE-7599B9BBE762}">
      <dgm:prSet phldrT="[Text]"/>
      <dgm:spPr/>
      <dgm:t>
        <a:bodyPr/>
        <a:lstStyle/>
        <a:p>
          <a:r>
            <a:rPr lang="en-US" dirty="0" smtClean="0"/>
            <a:t>Application holds all info</a:t>
          </a:r>
          <a:endParaRPr lang="en-US" dirty="0"/>
        </a:p>
      </dgm:t>
    </dgm:pt>
    <dgm:pt modelId="{8E688F42-483D-FD46-8DC0-B90075F5CA30}" type="parTrans" cxnId="{7450FD09-A57C-E745-9DEF-9C99FEE77081}">
      <dgm:prSet/>
      <dgm:spPr/>
      <dgm:t>
        <a:bodyPr/>
        <a:lstStyle/>
        <a:p>
          <a:endParaRPr lang="en-US"/>
        </a:p>
      </dgm:t>
    </dgm:pt>
    <dgm:pt modelId="{B9871C6F-AB33-DF40-8B94-BAFB3B2E74E0}" type="sibTrans" cxnId="{7450FD09-A57C-E745-9DEF-9C99FEE77081}">
      <dgm:prSet/>
      <dgm:spPr/>
      <dgm:t>
        <a:bodyPr/>
        <a:lstStyle/>
        <a:p>
          <a:endParaRPr lang="en-US"/>
        </a:p>
      </dgm:t>
    </dgm:pt>
    <dgm:pt modelId="{C576D5EF-9866-454E-A479-9F6BFD1B67E1}">
      <dgm:prSet phldrT="[Text]"/>
      <dgm:spPr/>
      <dgm:t>
        <a:bodyPr/>
        <a:lstStyle/>
        <a:p>
          <a:r>
            <a:rPr lang="en-US" dirty="0" smtClean="0"/>
            <a:t>Bronze Age</a:t>
          </a:r>
          <a:endParaRPr lang="en-US" dirty="0"/>
        </a:p>
      </dgm:t>
    </dgm:pt>
    <dgm:pt modelId="{1474C7AA-1204-6245-BC43-EFB88AA38417}" type="parTrans" cxnId="{1E257CAD-551B-3E47-B7A6-57D0400298E2}">
      <dgm:prSet/>
      <dgm:spPr/>
      <dgm:t>
        <a:bodyPr/>
        <a:lstStyle/>
        <a:p>
          <a:endParaRPr lang="en-US"/>
        </a:p>
      </dgm:t>
    </dgm:pt>
    <dgm:pt modelId="{3755259C-55A8-F64D-B2A4-1572DC5B46E4}" type="sibTrans" cxnId="{1E257CAD-551B-3E47-B7A6-57D0400298E2}">
      <dgm:prSet/>
      <dgm:spPr/>
      <dgm:t>
        <a:bodyPr/>
        <a:lstStyle/>
        <a:p>
          <a:endParaRPr lang="en-US"/>
        </a:p>
      </dgm:t>
    </dgm:pt>
    <dgm:pt modelId="{AE751CDA-6F0B-3A41-9491-F7D67CEEF157}">
      <dgm:prSet phldrT="[Text]"/>
      <dgm:spPr/>
      <dgm:t>
        <a:bodyPr/>
        <a:lstStyle/>
        <a:p>
          <a:r>
            <a:rPr lang="en-US" dirty="0" err="1" smtClean="0"/>
            <a:t>Centralised</a:t>
          </a:r>
          <a:r>
            <a:rPr lang="en-US" dirty="0" smtClean="0"/>
            <a:t> credential e.g. LDAP</a:t>
          </a:r>
          <a:endParaRPr lang="en-US" dirty="0"/>
        </a:p>
      </dgm:t>
    </dgm:pt>
    <dgm:pt modelId="{BDE63553-7991-F240-87AA-4B59BEACEAB0}" type="parTrans" cxnId="{C5A6D87E-8EC2-214F-949E-0D5D318CF51A}">
      <dgm:prSet/>
      <dgm:spPr/>
      <dgm:t>
        <a:bodyPr/>
        <a:lstStyle/>
        <a:p>
          <a:endParaRPr lang="en-US"/>
        </a:p>
      </dgm:t>
    </dgm:pt>
    <dgm:pt modelId="{7DD57B3B-3DD0-374D-964E-9E20A4BACA60}" type="sibTrans" cxnId="{C5A6D87E-8EC2-214F-949E-0D5D318CF51A}">
      <dgm:prSet/>
      <dgm:spPr/>
      <dgm:t>
        <a:bodyPr/>
        <a:lstStyle/>
        <a:p>
          <a:endParaRPr lang="en-US"/>
        </a:p>
      </dgm:t>
    </dgm:pt>
    <dgm:pt modelId="{A1BB7997-A95B-CB47-9F63-46DC1DD47189}">
      <dgm:prSet phldrT="[Text]"/>
      <dgm:spPr/>
      <dgm:t>
        <a:bodyPr/>
        <a:lstStyle/>
        <a:p>
          <a:r>
            <a:rPr lang="en-US" dirty="0" smtClean="0"/>
            <a:t>Iron Age</a:t>
          </a:r>
          <a:endParaRPr lang="en-US" dirty="0"/>
        </a:p>
      </dgm:t>
    </dgm:pt>
    <dgm:pt modelId="{729A2374-A678-C541-8D79-F7E9A852096B}" type="parTrans" cxnId="{4E0120D2-3E93-FF4F-AC6E-64621529987B}">
      <dgm:prSet/>
      <dgm:spPr/>
      <dgm:t>
        <a:bodyPr/>
        <a:lstStyle/>
        <a:p>
          <a:endParaRPr lang="en-US"/>
        </a:p>
      </dgm:t>
    </dgm:pt>
    <dgm:pt modelId="{FEC201EF-91BF-7A4E-A055-7781F79B493D}" type="sibTrans" cxnId="{4E0120D2-3E93-FF4F-AC6E-64621529987B}">
      <dgm:prSet/>
      <dgm:spPr/>
      <dgm:t>
        <a:bodyPr/>
        <a:lstStyle/>
        <a:p>
          <a:endParaRPr lang="en-US"/>
        </a:p>
      </dgm:t>
    </dgm:pt>
    <dgm:pt modelId="{1B2FAE7F-CEF9-1C4D-9C34-FBDD267B5136}">
      <dgm:prSet phldrT="[Text]"/>
      <dgm:spPr/>
      <dgm:t>
        <a:bodyPr/>
        <a:lstStyle/>
        <a:p>
          <a:r>
            <a:rPr lang="en-US" dirty="0" smtClean="0"/>
            <a:t>Central credentials and Identity</a:t>
          </a:r>
          <a:endParaRPr lang="en-US" dirty="0"/>
        </a:p>
      </dgm:t>
    </dgm:pt>
    <dgm:pt modelId="{EDC0BCE7-DC77-C748-B1DB-0DAD9196EC13}" type="parTrans" cxnId="{897C5DEA-6B9E-594F-BA27-D7DB45C139B1}">
      <dgm:prSet/>
      <dgm:spPr/>
      <dgm:t>
        <a:bodyPr/>
        <a:lstStyle/>
        <a:p>
          <a:endParaRPr lang="en-US"/>
        </a:p>
      </dgm:t>
    </dgm:pt>
    <dgm:pt modelId="{9D6C26C0-3EC2-2F42-A325-50755E618697}" type="sibTrans" cxnId="{897C5DEA-6B9E-594F-BA27-D7DB45C139B1}">
      <dgm:prSet/>
      <dgm:spPr/>
      <dgm:t>
        <a:bodyPr/>
        <a:lstStyle/>
        <a:p>
          <a:endParaRPr lang="en-US"/>
        </a:p>
      </dgm:t>
    </dgm:pt>
    <dgm:pt modelId="{5E9C31DF-F64C-D848-8CDA-7304FA71401A}">
      <dgm:prSet phldrT="[Text]"/>
      <dgm:spPr/>
      <dgm:t>
        <a:bodyPr/>
        <a:lstStyle/>
        <a:p>
          <a:r>
            <a:rPr lang="en-US" dirty="0" smtClean="0"/>
            <a:t>Identity in app</a:t>
          </a:r>
          <a:endParaRPr lang="en-US" dirty="0"/>
        </a:p>
      </dgm:t>
    </dgm:pt>
    <dgm:pt modelId="{74E1DE1E-34AF-9344-9950-44095B6335E2}" type="parTrans" cxnId="{7A4661E0-B4AB-454D-BDB6-8AE01D807433}">
      <dgm:prSet/>
      <dgm:spPr/>
      <dgm:t>
        <a:bodyPr/>
        <a:lstStyle/>
        <a:p>
          <a:endParaRPr lang="en-US"/>
        </a:p>
      </dgm:t>
    </dgm:pt>
    <dgm:pt modelId="{42D8D332-6B4E-F040-915B-2CCB434599E4}" type="sibTrans" cxnId="{7A4661E0-B4AB-454D-BDB6-8AE01D807433}">
      <dgm:prSet/>
      <dgm:spPr/>
      <dgm:t>
        <a:bodyPr/>
        <a:lstStyle/>
        <a:p>
          <a:endParaRPr lang="en-US"/>
        </a:p>
      </dgm:t>
    </dgm:pt>
    <dgm:pt modelId="{660394B7-86E8-B443-886E-6434C6C397C7}">
      <dgm:prSet phldrT="[Text]"/>
      <dgm:spPr/>
      <dgm:t>
        <a:bodyPr/>
        <a:lstStyle/>
        <a:p>
          <a:r>
            <a:rPr lang="en-US" dirty="0" smtClean="0"/>
            <a:t>App only has specific user data</a:t>
          </a:r>
          <a:endParaRPr lang="en-US" dirty="0"/>
        </a:p>
      </dgm:t>
    </dgm:pt>
    <dgm:pt modelId="{2FEA4910-05EA-104E-80E1-61116067F6C3}" type="parTrans" cxnId="{2A97363B-B4CD-A64C-B2FD-29BE7EF18722}">
      <dgm:prSet/>
      <dgm:spPr/>
      <dgm:t>
        <a:bodyPr/>
        <a:lstStyle/>
        <a:p>
          <a:endParaRPr lang="en-US"/>
        </a:p>
      </dgm:t>
    </dgm:pt>
    <dgm:pt modelId="{101B13F6-BE2B-7D45-8BEE-1B034F64C0F2}" type="sibTrans" cxnId="{2A97363B-B4CD-A64C-B2FD-29BE7EF18722}">
      <dgm:prSet/>
      <dgm:spPr/>
      <dgm:t>
        <a:bodyPr/>
        <a:lstStyle/>
        <a:p>
          <a:endParaRPr lang="en-US"/>
        </a:p>
      </dgm:t>
    </dgm:pt>
    <dgm:pt modelId="{579454EF-79AE-024C-A5A0-4475E4953CF1}">
      <dgm:prSet phldrT="[Text]"/>
      <dgm:spPr/>
      <dgm:t>
        <a:bodyPr/>
        <a:lstStyle/>
        <a:p>
          <a:r>
            <a:rPr lang="en-US" dirty="0" smtClean="0"/>
            <a:t>Share information outside one domain</a:t>
          </a:r>
          <a:endParaRPr lang="en-US" dirty="0"/>
        </a:p>
      </dgm:t>
    </dgm:pt>
    <dgm:pt modelId="{3EF07443-DB4C-C742-ABEF-11C9DEF32632}" type="parTrans" cxnId="{3E8D3A13-8082-BF48-A58B-4766336598EF}">
      <dgm:prSet/>
      <dgm:spPr/>
      <dgm:t>
        <a:bodyPr/>
        <a:lstStyle/>
        <a:p>
          <a:endParaRPr lang="en-US"/>
        </a:p>
      </dgm:t>
    </dgm:pt>
    <dgm:pt modelId="{308F18E0-FE17-544D-9731-16E37806E792}" type="sibTrans" cxnId="{3E8D3A13-8082-BF48-A58B-4766336598EF}">
      <dgm:prSet/>
      <dgm:spPr/>
      <dgm:t>
        <a:bodyPr/>
        <a:lstStyle/>
        <a:p>
          <a:endParaRPr lang="en-US"/>
        </a:p>
      </dgm:t>
    </dgm:pt>
    <dgm:pt modelId="{28B8D694-03FE-E443-8C12-0FB3110C9B6B}" type="pres">
      <dgm:prSet presAssocID="{13834505-D6EA-9740-BBF7-BEB2FC7A573A}" presName="Name0" presStyleCnt="0">
        <dgm:presLayoutVars>
          <dgm:chMax/>
          <dgm:chPref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97FC3E-1C7E-804A-855D-8A2FE0863784}" type="pres">
      <dgm:prSet presAssocID="{636584C7-4889-F44E-8389-C82AA62135EA}" presName="composite" presStyleCnt="0"/>
      <dgm:spPr/>
    </dgm:pt>
    <dgm:pt modelId="{E39DD5F1-8FC6-714F-AE28-C56A3A90F793}" type="pres">
      <dgm:prSet presAssocID="{636584C7-4889-F44E-8389-C82AA62135EA}" presName="Image" presStyleLbl="alignNod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A7C949AD-FD16-C746-B78D-4701C723B533}" type="pres">
      <dgm:prSet presAssocID="{636584C7-4889-F44E-8389-C82AA62135EA}" presName="Accent" presStyleLbl="parChTrans1D1" presStyleIdx="0" presStyleCnt="5"/>
      <dgm:spPr/>
    </dgm:pt>
    <dgm:pt modelId="{30C8EF39-08A5-F94B-A74D-99752601DA59}" type="pres">
      <dgm:prSet presAssocID="{636584C7-4889-F44E-8389-C82AA62135EA}" presName="Paren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8CF6CD-8917-9E4F-8FF5-C17AE0010FCD}" type="pres">
      <dgm:prSet presAssocID="{C49D2124-137B-9348-A4C0-9B6DC302AAD8}" presName="sibTrans" presStyleCnt="0"/>
      <dgm:spPr/>
    </dgm:pt>
    <dgm:pt modelId="{C6EBCF4A-7C29-304C-92EC-9765608195E1}" type="pres">
      <dgm:prSet presAssocID="{29F4F151-8A0C-CD4C-8420-319499F7AB6E}" presName="composite" presStyleCnt="0"/>
      <dgm:spPr/>
    </dgm:pt>
    <dgm:pt modelId="{9EA90895-078C-5F4A-8BD1-262F52FB0250}" type="pres">
      <dgm:prSet presAssocID="{29F4F151-8A0C-CD4C-8420-319499F7AB6E}" presName="Image" presStyleLbl="alignNod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733CF89-47E3-AA43-BD70-9077DD99D7F0}" type="pres">
      <dgm:prSet presAssocID="{29F4F151-8A0C-CD4C-8420-319499F7AB6E}" presName="Accent" presStyleLbl="parChTrans1D1" presStyleIdx="1" presStyleCnt="5" custLinFactNeighborY="-7006"/>
      <dgm:spPr/>
    </dgm:pt>
    <dgm:pt modelId="{8D356673-E773-374D-9DF0-366C73D9311F}" type="pres">
      <dgm:prSet presAssocID="{29F4F151-8A0C-CD4C-8420-319499F7AB6E}" presName="Paren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47FCB5-6AD5-954C-A9B2-2DE99587DB24}" type="pres">
      <dgm:prSet presAssocID="{40770FEA-CBBC-904B-8307-CBE4CB4B42D4}" presName="sibTrans" presStyleCnt="0"/>
      <dgm:spPr/>
    </dgm:pt>
    <dgm:pt modelId="{BC967A25-5A71-AE49-9481-5D66C374885A}" type="pres">
      <dgm:prSet presAssocID="{C576D5EF-9866-454E-A479-9F6BFD1B67E1}" presName="composite" presStyleCnt="0"/>
      <dgm:spPr/>
    </dgm:pt>
    <dgm:pt modelId="{2F0A9948-F8CB-D044-A3E1-7D8CAA80371C}" type="pres">
      <dgm:prSet presAssocID="{C576D5EF-9866-454E-A479-9F6BFD1B67E1}" presName="Image" presStyleLbl="alignNod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D1D5C26-C212-7F49-9CB6-076EB4CD8D38}" type="pres">
      <dgm:prSet presAssocID="{C576D5EF-9866-454E-A479-9F6BFD1B67E1}" presName="Accent" presStyleLbl="parChTrans1D1" presStyleIdx="2" presStyleCnt="5"/>
      <dgm:spPr/>
    </dgm:pt>
    <dgm:pt modelId="{F0BEE60E-7A3C-0747-896C-A7DAE7C428F4}" type="pres">
      <dgm:prSet presAssocID="{C576D5EF-9866-454E-A479-9F6BFD1B67E1}" presName="Paren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F2A108-A51A-E746-80FB-3BE559E8BBD5}" type="pres">
      <dgm:prSet presAssocID="{3755259C-55A8-F64D-B2A4-1572DC5B46E4}" presName="sibTrans" presStyleCnt="0"/>
      <dgm:spPr/>
    </dgm:pt>
    <dgm:pt modelId="{039E3281-EDB5-5041-9D24-A9D1651FDC37}" type="pres">
      <dgm:prSet presAssocID="{A1BB7997-A95B-CB47-9F63-46DC1DD47189}" presName="composite" presStyleCnt="0"/>
      <dgm:spPr/>
    </dgm:pt>
    <dgm:pt modelId="{5572AC03-AF52-AA41-9F96-015C49004E9A}" type="pres">
      <dgm:prSet presAssocID="{A1BB7997-A95B-CB47-9F63-46DC1DD47189}" presName="Image" presStyleLbl="alignNod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C744146A-EFA0-874B-B50B-0D7C5BEDC61F}" type="pres">
      <dgm:prSet presAssocID="{A1BB7997-A95B-CB47-9F63-46DC1DD47189}" presName="Accent" presStyleLbl="parChTrans1D1" presStyleIdx="3" presStyleCnt="5"/>
      <dgm:spPr/>
    </dgm:pt>
    <dgm:pt modelId="{265B4E5B-76B7-6B4E-8750-E211C8355434}" type="pres">
      <dgm:prSet presAssocID="{A1BB7997-A95B-CB47-9F63-46DC1DD47189}" presName="Paren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2B56EA-1DDF-B14D-8590-396143E14858}" type="pres">
      <dgm:prSet presAssocID="{FEC201EF-91BF-7A4E-A055-7781F79B493D}" presName="sibTrans" presStyleCnt="0"/>
      <dgm:spPr/>
    </dgm:pt>
    <dgm:pt modelId="{E2D98FF4-2F9A-9343-AD31-D157FA87DD3B}" type="pres">
      <dgm:prSet presAssocID="{93840DA0-8845-5749-BDDC-168709A41B02}" presName="composite" presStyleCnt="0"/>
      <dgm:spPr/>
    </dgm:pt>
    <dgm:pt modelId="{C93131CC-55D9-E74C-A963-934535341B81}" type="pres">
      <dgm:prSet presAssocID="{93840DA0-8845-5749-BDDC-168709A41B02}" presName="Image" presStyleLbl="alignNod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18B6CE0F-CE42-1346-A9A0-46446C6FB5A9}" type="pres">
      <dgm:prSet presAssocID="{93840DA0-8845-5749-BDDC-168709A41B02}" presName="Accent" presStyleLbl="parChTrans1D1" presStyleIdx="4" presStyleCnt="5"/>
      <dgm:spPr/>
    </dgm:pt>
    <dgm:pt modelId="{6B1590CE-D539-814A-8715-AA4A0A2D3EF5}" type="pres">
      <dgm:prSet presAssocID="{93840DA0-8845-5749-BDDC-168709A41B02}" presName="Paren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8D3A13-8082-BF48-A58B-4766336598EF}" srcId="{93840DA0-8845-5749-BDDC-168709A41B02}" destId="{579454EF-79AE-024C-A5A0-4475E4953CF1}" srcOrd="1" destOrd="0" parTransId="{3EF07443-DB4C-C742-ABEF-11C9DEF32632}" sibTransId="{308F18E0-FE17-544D-9731-16E37806E792}"/>
    <dgm:cxn modelId="{47B37BD3-C19A-9A49-93A5-552C51B907D4}" type="presOf" srcId="{C576D5EF-9866-454E-A479-9F6BFD1B67E1}" destId="{F0BEE60E-7A3C-0747-896C-A7DAE7C428F4}" srcOrd="0" destOrd="0" presId="urn:microsoft.com/office/officeart/2008/layout/PictureLineup"/>
    <dgm:cxn modelId="{33393D4C-27D9-034D-AF7D-F1AB14BF9CB0}" type="presOf" srcId="{D7C2DF0A-558F-2B4F-80FA-C1648D1F3904}" destId="{6B1590CE-D539-814A-8715-AA4A0A2D3EF5}" srcOrd="0" destOrd="1" presId="urn:microsoft.com/office/officeart/2008/layout/PictureLineup"/>
    <dgm:cxn modelId="{D64BD126-3FC5-CF40-8833-90368A0229D2}" type="presOf" srcId="{579454EF-79AE-024C-A5A0-4475E4953CF1}" destId="{6B1590CE-D539-814A-8715-AA4A0A2D3EF5}" srcOrd="0" destOrd="2" presId="urn:microsoft.com/office/officeart/2008/layout/PictureLineup"/>
    <dgm:cxn modelId="{4E0120D2-3E93-FF4F-AC6E-64621529987B}" srcId="{13834505-D6EA-9740-BBF7-BEB2FC7A573A}" destId="{A1BB7997-A95B-CB47-9F63-46DC1DD47189}" srcOrd="3" destOrd="0" parTransId="{729A2374-A678-C541-8D79-F7E9A852096B}" sibTransId="{FEC201EF-91BF-7A4E-A055-7781F79B493D}"/>
    <dgm:cxn modelId="{5778C7F5-B60F-AC44-9228-A6DD0BD70ACB}" srcId="{93840DA0-8845-5749-BDDC-168709A41B02}" destId="{D7C2DF0A-558F-2B4F-80FA-C1648D1F3904}" srcOrd="0" destOrd="0" parTransId="{1821CEBB-59F1-D84F-B483-7494531E1C81}" sibTransId="{5057D5CA-A1E9-E841-BC0D-A553C5B443FB}"/>
    <dgm:cxn modelId="{5801D9C5-C3E5-504A-ACD0-06126B524508}" srcId="{13834505-D6EA-9740-BBF7-BEB2FC7A573A}" destId="{636584C7-4889-F44E-8389-C82AA62135EA}" srcOrd="0" destOrd="0" parTransId="{7A43CA9F-A234-734E-AC3E-FF9DBA4FD39A}" sibTransId="{C49D2124-137B-9348-A4C0-9B6DC302AAD8}"/>
    <dgm:cxn modelId="{6C040E13-2F70-C04B-AA36-2DBD03242C16}" srcId="{13834505-D6EA-9740-BBF7-BEB2FC7A573A}" destId="{29F4F151-8A0C-CD4C-8420-319499F7AB6E}" srcOrd="1" destOrd="0" parTransId="{7B923A67-3F2D-A84B-94B5-C0E69450BDF9}" sibTransId="{40770FEA-CBBC-904B-8307-CBE4CB4B42D4}"/>
    <dgm:cxn modelId="{D623DDD9-E409-FE41-B547-5E34CDECF340}" type="presOf" srcId="{13834505-D6EA-9740-BBF7-BEB2FC7A573A}" destId="{28B8D694-03FE-E443-8C12-0FB3110C9B6B}" srcOrd="0" destOrd="0" presId="urn:microsoft.com/office/officeart/2008/layout/PictureLineup"/>
    <dgm:cxn modelId="{2A97363B-B4CD-A64C-B2FD-29BE7EF18722}" srcId="{A1BB7997-A95B-CB47-9F63-46DC1DD47189}" destId="{660394B7-86E8-B443-886E-6434C6C397C7}" srcOrd="1" destOrd="0" parTransId="{2FEA4910-05EA-104E-80E1-61116067F6C3}" sibTransId="{101B13F6-BE2B-7D45-8BEE-1B034F64C0F2}"/>
    <dgm:cxn modelId="{C0D46630-C2DE-5E48-AEAB-99518EEF968E}" srcId="{13834505-D6EA-9740-BBF7-BEB2FC7A573A}" destId="{93840DA0-8845-5749-BDDC-168709A41B02}" srcOrd="4" destOrd="0" parTransId="{D96976E5-0CD6-EA4B-888D-7651A4195AB7}" sibTransId="{F23F9E8B-80A6-4149-BE6D-C62B51EF0C1B}"/>
    <dgm:cxn modelId="{B97F8513-0FC4-A042-9205-204E141D43E7}" type="presOf" srcId="{93840DA0-8845-5749-BDDC-168709A41B02}" destId="{6B1590CE-D539-814A-8715-AA4A0A2D3EF5}" srcOrd="0" destOrd="0" presId="urn:microsoft.com/office/officeart/2008/layout/PictureLineup"/>
    <dgm:cxn modelId="{E1580274-5808-9E47-9AD9-E2072DE74569}" type="presOf" srcId="{1B2FAE7F-CEF9-1C4D-9C34-FBDD267B5136}" destId="{265B4E5B-76B7-6B4E-8750-E211C8355434}" srcOrd="0" destOrd="1" presId="urn:microsoft.com/office/officeart/2008/layout/PictureLineup"/>
    <dgm:cxn modelId="{88CF0FF7-B9B4-9C4F-9243-346BDD9965C8}" type="presOf" srcId="{AE751CDA-6F0B-3A41-9491-F7D67CEEF157}" destId="{F0BEE60E-7A3C-0747-896C-A7DAE7C428F4}" srcOrd="0" destOrd="1" presId="urn:microsoft.com/office/officeart/2008/layout/PictureLineup"/>
    <dgm:cxn modelId="{47CD0F78-4EF3-3441-8B6B-72B73C0C37B2}" type="presOf" srcId="{A1BB7997-A95B-CB47-9F63-46DC1DD47189}" destId="{265B4E5B-76B7-6B4E-8750-E211C8355434}" srcOrd="0" destOrd="0" presId="urn:microsoft.com/office/officeart/2008/layout/PictureLineup"/>
    <dgm:cxn modelId="{7450FD09-A57C-E745-9DEF-9C99FEE77081}" srcId="{29F4F151-8A0C-CD4C-8420-319499F7AB6E}" destId="{18C8B9D6-6044-AF40-BDBE-7599B9BBE762}" srcOrd="0" destOrd="0" parTransId="{8E688F42-483D-FD46-8DC0-B90075F5CA30}" sibTransId="{B9871C6F-AB33-DF40-8B94-BAFB3B2E74E0}"/>
    <dgm:cxn modelId="{7A4661E0-B4AB-454D-BDB6-8AE01D807433}" srcId="{C576D5EF-9866-454E-A479-9F6BFD1B67E1}" destId="{5E9C31DF-F64C-D848-8CDA-7304FA71401A}" srcOrd="1" destOrd="0" parTransId="{74E1DE1E-34AF-9344-9950-44095B6335E2}" sibTransId="{42D8D332-6B4E-F040-915B-2CCB434599E4}"/>
    <dgm:cxn modelId="{42F64947-5B98-3447-9F4E-8CC4D4B8647B}" type="presOf" srcId="{18C8B9D6-6044-AF40-BDBE-7599B9BBE762}" destId="{8D356673-E773-374D-9DF0-366C73D9311F}" srcOrd="0" destOrd="1" presId="urn:microsoft.com/office/officeart/2008/layout/PictureLineup"/>
    <dgm:cxn modelId="{C5A6D87E-8EC2-214F-949E-0D5D318CF51A}" srcId="{C576D5EF-9866-454E-A479-9F6BFD1B67E1}" destId="{AE751CDA-6F0B-3A41-9491-F7D67CEEF157}" srcOrd="0" destOrd="0" parTransId="{BDE63553-7991-F240-87AA-4B59BEACEAB0}" sibTransId="{7DD57B3B-3DD0-374D-964E-9E20A4BACA60}"/>
    <dgm:cxn modelId="{1E257CAD-551B-3E47-B7A6-57D0400298E2}" srcId="{13834505-D6EA-9740-BBF7-BEB2FC7A573A}" destId="{C576D5EF-9866-454E-A479-9F6BFD1B67E1}" srcOrd="2" destOrd="0" parTransId="{1474C7AA-1204-6245-BC43-EFB88AA38417}" sibTransId="{3755259C-55A8-F64D-B2A4-1572DC5B46E4}"/>
    <dgm:cxn modelId="{BC0EEBDE-BD30-4143-B32F-BA9A4ED6927D}" type="presOf" srcId="{5E9C31DF-F64C-D848-8CDA-7304FA71401A}" destId="{F0BEE60E-7A3C-0747-896C-A7DAE7C428F4}" srcOrd="0" destOrd="2" presId="urn:microsoft.com/office/officeart/2008/layout/PictureLineup"/>
    <dgm:cxn modelId="{A92453CA-1337-8D4F-8981-614B418FC973}" type="presOf" srcId="{89C6B5C5-824B-C94B-B62A-910471AE6960}" destId="{30C8EF39-08A5-F94B-A74D-99752601DA59}" srcOrd="0" destOrd="1" presId="urn:microsoft.com/office/officeart/2008/layout/PictureLineup"/>
    <dgm:cxn modelId="{897C5DEA-6B9E-594F-BA27-D7DB45C139B1}" srcId="{A1BB7997-A95B-CB47-9F63-46DC1DD47189}" destId="{1B2FAE7F-CEF9-1C4D-9C34-FBDD267B5136}" srcOrd="0" destOrd="0" parTransId="{EDC0BCE7-DC77-C748-B1DB-0DAD9196EC13}" sibTransId="{9D6C26C0-3EC2-2F42-A325-50755E618697}"/>
    <dgm:cxn modelId="{BC82DE12-C0C4-1E44-A90E-9D517067098B}" srcId="{636584C7-4889-F44E-8389-C82AA62135EA}" destId="{89C6B5C5-824B-C94B-B62A-910471AE6960}" srcOrd="0" destOrd="0" parTransId="{F88E8734-9755-2748-BC85-8C259A82B4A1}" sibTransId="{EA96D154-AE8F-6F41-B2B5-4C166467DABB}"/>
    <dgm:cxn modelId="{EF60D37E-4332-DA43-AC33-DABAFC3836F3}" type="presOf" srcId="{636584C7-4889-F44E-8389-C82AA62135EA}" destId="{30C8EF39-08A5-F94B-A74D-99752601DA59}" srcOrd="0" destOrd="0" presId="urn:microsoft.com/office/officeart/2008/layout/PictureLineup"/>
    <dgm:cxn modelId="{88B7A7D4-41C8-A948-92CA-896727A0AE21}" type="presOf" srcId="{29F4F151-8A0C-CD4C-8420-319499F7AB6E}" destId="{8D356673-E773-374D-9DF0-366C73D9311F}" srcOrd="0" destOrd="0" presId="urn:microsoft.com/office/officeart/2008/layout/PictureLineup"/>
    <dgm:cxn modelId="{619D207A-86BB-AD46-A896-73BC1F890851}" type="presOf" srcId="{660394B7-86E8-B443-886E-6434C6C397C7}" destId="{265B4E5B-76B7-6B4E-8750-E211C8355434}" srcOrd="0" destOrd="2" presId="urn:microsoft.com/office/officeart/2008/layout/PictureLineup"/>
    <dgm:cxn modelId="{BC97D088-F4CC-AC45-B0AA-8A2C3F99EA21}" type="presParOf" srcId="{28B8D694-03FE-E443-8C12-0FB3110C9B6B}" destId="{8497FC3E-1C7E-804A-855D-8A2FE0863784}" srcOrd="0" destOrd="0" presId="urn:microsoft.com/office/officeart/2008/layout/PictureLineup"/>
    <dgm:cxn modelId="{6FBC849E-2BF7-F44B-A775-173BD1046AF5}" type="presParOf" srcId="{8497FC3E-1C7E-804A-855D-8A2FE0863784}" destId="{E39DD5F1-8FC6-714F-AE28-C56A3A90F793}" srcOrd="0" destOrd="0" presId="urn:microsoft.com/office/officeart/2008/layout/PictureLineup"/>
    <dgm:cxn modelId="{9B0845D7-7401-D542-AF89-8E99754AEFEC}" type="presParOf" srcId="{8497FC3E-1C7E-804A-855D-8A2FE0863784}" destId="{A7C949AD-FD16-C746-B78D-4701C723B533}" srcOrd="1" destOrd="0" presId="urn:microsoft.com/office/officeart/2008/layout/PictureLineup"/>
    <dgm:cxn modelId="{2E7A9736-9F8F-3D4F-932D-87DB2F18D87E}" type="presParOf" srcId="{8497FC3E-1C7E-804A-855D-8A2FE0863784}" destId="{30C8EF39-08A5-F94B-A74D-99752601DA59}" srcOrd="2" destOrd="0" presId="urn:microsoft.com/office/officeart/2008/layout/PictureLineup"/>
    <dgm:cxn modelId="{CD91532A-E4E1-C14B-8CEB-B1EFF58DECB9}" type="presParOf" srcId="{28B8D694-03FE-E443-8C12-0FB3110C9B6B}" destId="{E18CF6CD-8917-9E4F-8FF5-C17AE0010FCD}" srcOrd="1" destOrd="0" presId="urn:microsoft.com/office/officeart/2008/layout/PictureLineup"/>
    <dgm:cxn modelId="{B99118AF-0D9D-474D-85AB-6CB1B1E517A9}" type="presParOf" srcId="{28B8D694-03FE-E443-8C12-0FB3110C9B6B}" destId="{C6EBCF4A-7C29-304C-92EC-9765608195E1}" srcOrd="2" destOrd="0" presId="urn:microsoft.com/office/officeart/2008/layout/PictureLineup"/>
    <dgm:cxn modelId="{28B9C13D-AB01-4948-AECB-2617A88BBC8E}" type="presParOf" srcId="{C6EBCF4A-7C29-304C-92EC-9765608195E1}" destId="{9EA90895-078C-5F4A-8BD1-262F52FB0250}" srcOrd="0" destOrd="0" presId="urn:microsoft.com/office/officeart/2008/layout/PictureLineup"/>
    <dgm:cxn modelId="{BD0906C2-9460-B44D-9442-9C8D6272C027}" type="presParOf" srcId="{C6EBCF4A-7C29-304C-92EC-9765608195E1}" destId="{8733CF89-47E3-AA43-BD70-9077DD99D7F0}" srcOrd="1" destOrd="0" presId="urn:microsoft.com/office/officeart/2008/layout/PictureLineup"/>
    <dgm:cxn modelId="{BFD124C7-3572-2148-B881-4D72578C8F01}" type="presParOf" srcId="{C6EBCF4A-7C29-304C-92EC-9765608195E1}" destId="{8D356673-E773-374D-9DF0-366C73D9311F}" srcOrd="2" destOrd="0" presId="urn:microsoft.com/office/officeart/2008/layout/PictureLineup"/>
    <dgm:cxn modelId="{1A509593-7CD0-094E-B568-0462641E1DE5}" type="presParOf" srcId="{28B8D694-03FE-E443-8C12-0FB3110C9B6B}" destId="{7D47FCB5-6AD5-954C-A9B2-2DE99587DB24}" srcOrd="3" destOrd="0" presId="urn:microsoft.com/office/officeart/2008/layout/PictureLineup"/>
    <dgm:cxn modelId="{ED6B808E-B545-DA4A-9945-4CAC138039B0}" type="presParOf" srcId="{28B8D694-03FE-E443-8C12-0FB3110C9B6B}" destId="{BC967A25-5A71-AE49-9481-5D66C374885A}" srcOrd="4" destOrd="0" presId="urn:microsoft.com/office/officeart/2008/layout/PictureLineup"/>
    <dgm:cxn modelId="{097E2A25-B0FD-7742-B9C0-B24437E4CC3F}" type="presParOf" srcId="{BC967A25-5A71-AE49-9481-5D66C374885A}" destId="{2F0A9948-F8CB-D044-A3E1-7D8CAA80371C}" srcOrd="0" destOrd="0" presId="urn:microsoft.com/office/officeart/2008/layout/PictureLineup"/>
    <dgm:cxn modelId="{26FB0444-C39A-3543-BB0D-A903F465E05B}" type="presParOf" srcId="{BC967A25-5A71-AE49-9481-5D66C374885A}" destId="{0D1D5C26-C212-7F49-9CB6-076EB4CD8D38}" srcOrd="1" destOrd="0" presId="urn:microsoft.com/office/officeart/2008/layout/PictureLineup"/>
    <dgm:cxn modelId="{A879EF9E-B78C-6043-B823-7F223433DC1E}" type="presParOf" srcId="{BC967A25-5A71-AE49-9481-5D66C374885A}" destId="{F0BEE60E-7A3C-0747-896C-A7DAE7C428F4}" srcOrd="2" destOrd="0" presId="urn:microsoft.com/office/officeart/2008/layout/PictureLineup"/>
    <dgm:cxn modelId="{D03B0DB5-63FF-A448-B62C-4EDB4443BEAA}" type="presParOf" srcId="{28B8D694-03FE-E443-8C12-0FB3110C9B6B}" destId="{BFF2A108-A51A-E746-80FB-3BE559E8BBD5}" srcOrd="5" destOrd="0" presId="urn:microsoft.com/office/officeart/2008/layout/PictureLineup"/>
    <dgm:cxn modelId="{1C2E17C4-9234-EE4C-BF00-9A42DE02EF52}" type="presParOf" srcId="{28B8D694-03FE-E443-8C12-0FB3110C9B6B}" destId="{039E3281-EDB5-5041-9D24-A9D1651FDC37}" srcOrd="6" destOrd="0" presId="urn:microsoft.com/office/officeart/2008/layout/PictureLineup"/>
    <dgm:cxn modelId="{9A186048-EFB8-A34D-8A09-25F2CE161813}" type="presParOf" srcId="{039E3281-EDB5-5041-9D24-A9D1651FDC37}" destId="{5572AC03-AF52-AA41-9F96-015C49004E9A}" srcOrd="0" destOrd="0" presId="urn:microsoft.com/office/officeart/2008/layout/PictureLineup"/>
    <dgm:cxn modelId="{D3A6B94C-637F-544C-BEC8-ED447D7F6D29}" type="presParOf" srcId="{039E3281-EDB5-5041-9D24-A9D1651FDC37}" destId="{C744146A-EFA0-874B-B50B-0D7C5BEDC61F}" srcOrd="1" destOrd="0" presId="urn:microsoft.com/office/officeart/2008/layout/PictureLineup"/>
    <dgm:cxn modelId="{CC6615A0-384F-D44C-8E97-F5FB2DFB390D}" type="presParOf" srcId="{039E3281-EDB5-5041-9D24-A9D1651FDC37}" destId="{265B4E5B-76B7-6B4E-8750-E211C8355434}" srcOrd="2" destOrd="0" presId="urn:microsoft.com/office/officeart/2008/layout/PictureLineup"/>
    <dgm:cxn modelId="{42CB2EBB-4D48-8048-B00A-FD264027127E}" type="presParOf" srcId="{28B8D694-03FE-E443-8C12-0FB3110C9B6B}" destId="{8D2B56EA-1DDF-B14D-8590-396143E14858}" srcOrd="7" destOrd="0" presId="urn:microsoft.com/office/officeart/2008/layout/PictureLineup"/>
    <dgm:cxn modelId="{3F6BF3DB-2A99-6547-906D-EE4D21410C56}" type="presParOf" srcId="{28B8D694-03FE-E443-8C12-0FB3110C9B6B}" destId="{E2D98FF4-2F9A-9343-AD31-D157FA87DD3B}" srcOrd="8" destOrd="0" presId="urn:microsoft.com/office/officeart/2008/layout/PictureLineup"/>
    <dgm:cxn modelId="{BBBD094E-92C5-6F46-82CF-A914C5D70CA5}" type="presParOf" srcId="{E2D98FF4-2F9A-9343-AD31-D157FA87DD3B}" destId="{C93131CC-55D9-E74C-A963-934535341B81}" srcOrd="0" destOrd="0" presId="urn:microsoft.com/office/officeart/2008/layout/PictureLineup"/>
    <dgm:cxn modelId="{A8109B4B-5F7E-9240-A527-883DFCDD9E05}" type="presParOf" srcId="{E2D98FF4-2F9A-9343-AD31-D157FA87DD3B}" destId="{18B6CE0F-CE42-1346-A9A0-46446C6FB5A9}" srcOrd="1" destOrd="0" presId="urn:microsoft.com/office/officeart/2008/layout/PictureLineup"/>
    <dgm:cxn modelId="{E3FC1EB4-D814-7047-B359-0E6666BA05BA}" type="presParOf" srcId="{E2D98FF4-2F9A-9343-AD31-D157FA87DD3B}" destId="{6B1590CE-D539-814A-8715-AA4A0A2D3EF5}" srcOrd="2" destOrd="0" presId="urn:microsoft.com/office/officeart/2008/layout/PictureLineu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4323B2-6864-A149-976F-8D11BD333CFB}" type="doc">
      <dgm:prSet loTypeId="urn:microsoft.com/office/officeart/2005/8/layout/StepDown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3177B97-25F4-5948-B8F3-ED9D174FF3F9}">
      <dgm:prSet/>
      <dgm:spPr/>
      <dgm:t>
        <a:bodyPr/>
        <a:lstStyle/>
        <a:p>
          <a:pPr rtl="0"/>
          <a:r>
            <a:rPr lang="en-US" dirty="0" smtClean="0"/>
            <a:t>The first principle within federated identity management is the active protection of user information</a:t>
          </a:r>
          <a:endParaRPr lang="en-US" dirty="0"/>
        </a:p>
      </dgm:t>
    </dgm:pt>
    <dgm:pt modelId="{50F87D62-782C-E641-94D6-68F8542C7309}" type="parTrans" cxnId="{07036F8F-FDA6-4646-8DF6-667E1790A974}">
      <dgm:prSet/>
      <dgm:spPr/>
      <dgm:t>
        <a:bodyPr/>
        <a:lstStyle/>
        <a:p>
          <a:endParaRPr lang="en-GB"/>
        </a:p>
      </dgm:t>
    </dgm:pt>
    <dgm:pt modelId="{E9AB0517-9846-8D46-877F-CF2B3DB9AADA}" type="sibTrans" cxnId="{07036F8F-FDA6-4646-8DF6-667E1790A974}">
      <dgm:prSet/>
      <dgm:spPr/>
      <dgm:t>
        <a:bodyPr/>
        <a:lstStyle/>
        <a:p>
          <a:endParaRPr lang="en-GB"/>
        </a:p>
      </dgm:t>
    </dgm:pt>
    <dgm:pt modelId="{AFC91D9F-D98C-6446-B033-FD72AE8C52F7}">
      <dgm:prSet/>
      <dgm:spPr/>
      <dgm:t>
        <a:bodyPr/>
        <a:lstStyle/>
        <a:p>
          <a:pPr rtl="0"/>
          <a:r>
            <a:rPr lang="en-US" dirty="0" smtClean="0"/>
            <a:t>Protect the user</a:t>
          </a:r>
          <a:r>
            <a:rPr lang="en-US" altLang="ja-JP" dirty="0" smtClean="0"/>
            <a:t>’</a:t>
          </a:r>
          <a:r>
            <a:rPr lang="en-US" dirty="0" smtClean="0"/>
            <a:t>s credentials - </a:t>
          </a:r>
          <a:r>
            <a:rPr lang="en-US" i="1" dirty="0" smtClean="0"/>
            <a:t>only the IdP ever handles the credential</a:t>
          </a:r>
          <a:endParaRPr lang="en-US" dirty="0"/>
        </a:p>
      </dgm:t>
    </dgm:pt>
    <dgm:pt modelId="{6204A903-A381-7544-8D48-9B2E4DF3294D}" type="parTrans" cxnId="{294E4754-FB61-844F-A1B2-E00CBA803C6F}">
      <dgm:prSet/>
      <dgm:spPr/>
      <dgm:t>
        <a:bodyPr/>
        <a:lstStyle/>
        <a:p>
          <a:endParaRPr lang="en-GB"/>
        </a:p>
      </dgm:t>
    </dgm:pt>
    <dgm:pt modelId="{31AFF426-256C-B54A-B321-FA6B147BA429}" type="sibTrans" cxnId="{294E4754-FB61-844F-A1B2-E00CBA803C6F}">
      <dgm:prSet/>
      <dgm:spPr/>
      <dgm:t>
        <a:bodyPr/>
        <a:lstStyle/>
        <a:p>
          <a:endParaRPr lang="en-GB"/>
        </a:p>
      </dgm:t>
    </dgm:pt>
    <dgm:pt modelId="{DB347DBF-3E34-CB4F-B6E9-70B145802ACB}">
      <dgm:prSet/>
      <dgm:spPr/>
      <dgm:t>
        <a:bodyPr/>
        <a:lstStyle/>
        <a:p>
          <a:pPr rtl="0"/>
          <a:r>
            <a:rPr lang="en-US" dirty="0" smtClean="0"/>
            <a:t>Protect the user</a:t>
          </a:r>
          <a:r>
            <a:rPr lang="en-US" altLang="ja-JP" dirty="0" smtClean="0"/>
            <a:t>’</a:t>
          </a:r>
          <a:r>
            <a:rPr lang="en-US" dirty="0" smtClean="0"/>
            <a:t>s identity information, including identifier - </a:t>
          </a:r>
          <a:r>
            <a:rPr lang="en-US" i="1" dirty="0" smtClean="0"/>
            <a:t>customized set of information released to each SP</a:t>
          </a:r>
          <a:endParaRPr lang="en-US" dirty="0"/>
        </a:p>
      </dgm:t>
    </dgm:pt>
    <dgm:pt modelId="{AE2D9B2E-6778-694D-BF84-73132779E923}" type="parTrans" cxnId="{D181C569-BBA9-4A46-8C22-05E1EA3B3D2A}">
      <dgm:prSet/>
      <dgm:spPr/>
      <dgm:t>
        <a:bodyPr/>
        <a:lstStyle/>
        <a:p>
          <a:endParaRPr lang="en-GB"/>
        </a:p>
      </dgm:t>
    </dgm:pt>
    <dgm:pt modelId="{EAE4B821-EAD2-1345-A7AC-0AE46E65527F}" type="sibTrans" cxnId="{D181C569-BBA9-4A46-8C22-05E1EA3B3D2A}">
      <dgm:prSet/>
      <dgm:spPr/>
      <dgm:t>
        <a:bodyPr/>
        <a:lstStyle/>
        <a:p>
          <a:endParaRPr lang="en-GB"/>
        </a:p>
      </dgm:t>
    </dgm:pt>
    <dgm:pt modelId="{C54D5C4B-7B8B-7B4D-8BD8-2084B7F4B1DE}" type="pres">
      <dgm:prSet presAssocID="{D84323B2-6864-A149-976F-8D11BD333CFB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C9D8B8D9-CB07-D840-8A27-0F35CA1DAF6F}" type="pres">
      <dgm:prSet presAssocID="{E3177B97-25F4-5948-B8F3-ED9D174FF3F9}" presName="composite" presStyleCnt="0"/>
      <dgm:spPr/>
    </dgm:pt>
    <dgm:pt modelId="{12FF9D76-E546-4548-87F1-34792432DF3A}" type="pres">
      <dgm:prSet presAssocID="{E3177B97-25F4-5948-B8F3-ED9D174FF3F9}" presName="bentUpArrow1" presStyleLbl="alignImgPlace1" presStyleIdx="0" presStyleCnt="2"/>
      <dgm:spPr/>
    </dgm:pt>
    <dgm:pt modelId="{81F54845-9715-D947-9B13-800FB4A0A4C8}" type="pres">
      <dgm:prSet presAssocID="{E3177B97-25F4-5948-B8F3-ED9D174FF3F9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20B3E6-454B-554B-B26D-6A0FF1171981}" type="pres">
      <dgm:prSet presAssocID="{E3177B97-25F4-5948-B8F3-ED9D174FF3F9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1B711B82-6020-B04E-A9D9-AE65C7AA4E71}" type="pres">
      <dgm:prSet presAssocID="{E9AB0517-9846-8D46-877F-CF2B3DB9AADA}" presName="sibTrans" presStyleCnt="0"/>
      <dgm:spPr/>
    </dgm:pt>
    <dgm:pt modelId="{0E33132E-B052-D54F-BAF2-1173145237C9}" type="pres">
      <dgm:prSet presAssocID="{AFC91D9F-D98C-6446-B033-FD72AE8C52F7}" presName="composite" presStyleCnt="0"/>
      <dgm:spPr/>
    </dgm:pt>
    <dgm:pt modelId="{62CD6324-1153-3648-8654-DF94ACBB0C8B}" type="pres">
      <dgm:prSet presAssocID="{AFC91D9F-D98C-6446-B033-FD72AE8C52F7}" presName="bentUpArrow1" presStyleLbl="alignImgPlace1" presStyleIdx="1" presStyleCnt="2"/>
      <dgm:spPr/>
    </dgm:pt>
    <dgm:pt modelId="{2FCCE555-780C-9444-A966-C1455BD0CC09}" type="pres">
      <dgm:prSet presAssocID="{AFC91D9F-D98C-6446-B033-FD72AE8C52F7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360179-EE88-5741-BD04-EFF271D36524}" type="pres">
      <dgm:prSet presAssocID="{AFC91D9F-D98C-6446-B033-FD72AE8C52F7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E99102F-B582-4848-A676-D4E2DBC97BF3}" type="pres">
      <dgm:prSet presAssocID="{31AFF426-256C-B54A-B321-FA6B147BA429}" presName="sibTrans" presStyleCnt="0"/>
      <dgm:spPr/>
    </dgm:pt>
    <dgm:pt modelId="{4CA4445A-B4E7-5C4D-9326-F5CD1708BE38}" type="pres">
      <dgm:prSet presAssocID="{DB347DBF-3E34-CB4F-B6E9-70B145802ACB}" presName="composite" presStyleCnt="0"/>
      <dgm:spPr/>
    </dgm:pt>
    <dgm:pt modelId="{89FEC3B5-D4A3-EB4D-8C61-E17E66F268C9}" type="pres">
      <dgm:prSet presAssocID="{DB347DBF-3E34-CB4F-B6E9-70B145802ACB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D512B1D-5E2E-394D-9279-F89DB278523A}" type="presOf" srcId="{D84323B2-6864-A149-976F-8D11BD333CFB}" destId="{C54D5C4B-7B8B-7B4D-8BD8-2084B7F4B1DE}" srcOrd="0" destOrd="0" presId="urn:microsoft.com/office/officeart/2005/8/layout/StepDownProcess"/>
    <dgm:cxn modelId="{07036F8F-FDA6-4646-8DF6-667E1790A974}" srcId="{D84323B2-6864-A149-976F-8D11BD333CFB}" destId="{E3177B97-25F4-5948-B8F3-ED9D174FF3F9}" srcOrd="0" destOrd="0" parTransId="{50F87D62-782C-E641-94D6-68F8542C7309}" sibTransId="{E9AB0517-9846-8D46-877F-CF2B3DB9AADA}"/>
    <dgm:cxn modelId="{18060DF3-C088-F848-A0E9-B2984C6932DA}" type="presOf" srcId="{AFC91D9F-D98C-6446-B033-FD72AE8C52F7}" destId="{2FCCE555-780C-9444-A966-C1455BD0CC09}" srcOrd="0" destOrd="0" presId="urn:microsoft.com/office/officeart/2005/8/layout/StepDownProcess"/>
    <dgm:cxn modelId="{F722BE25-D056-BC43-88A3-2F7E93DE161B}" type="presOf" srcId="{E3177B97-25F4-5948-B8F3-ED9D174FF3F9}" destId="{81F54845-9715-D947-9B13-800FB4A0A4C8}" srcOrd="0" destOrd="0" presId="urn:microsoft.com/office/officeart/2005/8/layout/StepDownProcess"/>
    <dgm:cxn modelId="{294E4754-FB61-844F-A1B2-E00CBA803C6F}" srcId="{D84323B2-6864-A149-976F-8D11BD333CFB}" destId="{AFC91D9F-D98C-6446-B033-FD72AE8C52F7}" srcOrd="1" destOrd="0" parTransId="{6204A903-A381-7544-8D48-9B2E4DF3294D}" sibTransId="{31AFF426-256C-B54A-B321-FA6B147BA429}"/>
    <dgm:cxn modelId="{D181C569-BBA9-4A46-8C22-05E1EA3B3D2A}" srcId="{D84323B2-6864-A149-976F-8D11BD333CFB}" destId="{DB347DBF-3E34-CB4F-B6E9-70B145802ACB}" srcOrd="2" destOrd="0" parTransId="{AE2D9B2E-6778-694D-BF84-73132779E923}" sibTransId="{EAE4B821-EAD2-1345-A7AC-0AE46E65527F}"/>
    <dgm:cxn modelId="{CCB90FD8-2076-6840-A501-4811C2B6E6BB}" type="presOf" srcId="{DB347DBF-3E34-CB4F-B6E9-70B145802ACB}" destId="{89FEC3B5-D4A3-EB4D-8C61-E17E66F268C9}" srcOrd="0" destOrd="0" presId="urn:microsoft.com/office/officeart/2005/8/layout/StepDownProcess"/>
    <dgm:cxn modelId="{A641911A-46CE-3149-9553-BFC507061C0A}" type="presParOf" srcId="{C54D5C4B-7B8B-7B4D-8BD8-2084B7F4B1DE}" destId="{C9D8B8D9-CB07-D840-8A27-0F35CA1DAF6F}" srcOrd="0" destOrd="0" presId="urn:microsoft.com/office/officeart/2005/8/layout/StepDownProcess"/>
    <dgm:cxn modelId="{C18FD7DA-C474-4A45-986C-A70070CAA852}" type="presParOf" srcId="{C9D8B8D9-CB07-D840-8A27-0F35CA1DAF6F}" destId="{12FF9D76-E546-4548-87F1-34792432DF3A}" srcOrd="0" destOrd="0" presId="urn:microsoft.com/office/officeart/2005/8/layout/StepDownProcess"/>
    <dgm:cxn modelId="{B40D7E51-8AD0-3442-AC3B-2BD97FFAC6C2}" type="presParOf" srcId="{C9D8B8D9-CB07-D840-8A27-0F35CA1DAF6F}" destId="{81F54845-9715-D947-9B13-800FB4A0A4C8}" srcOrd="1" destOrd="0" presId="urn:microsoft.com/office/officeart/2005/8/layout/StepDownProcess"/>
    <dgm:cxn modelId="{5EB77D71-FDB9-5B45-8A00-B9A331F63392}" type="presParOf" srcId="{C9D8B8D9-CB07-D840-8A27-0F35CA1DAF6F}" destId="{7120B3E6-454B-554B-B26D-6A0FF1171981}" srcOrd="2" destOrd="0" presId="urn:microsoft.com/office/officeart/2005/8/layout/StepDownProcess"/>
    <dgm:cxn modelId="{9353176F-18F0-B542-98BA-50CEDCD5C839}" type="presParOf" srcId="{C54D5C4B-7B8B-7B4D-8BD8-2084B7F4B1DE}" destId="{1B711B82-6020-B04E-A9D9-AE65C7AA4E71}" srcOrd="1" destOrd="0" presId="urn:microsoft.com/office/officeart/2005/8/layout/StepDownProcess"/>
    <dgm:cxn modelId="{B710AA6B-DCEC-884F-9C16-26F8BB6F59C3}" type="presParOf" srcId="{C54D5C4B-7B8B-7B4D-8BD8-2084B7F4B1DE}" destId="{0E33132E-B052-D54F-BAF2-1173145237C9}" srcOrd="2" destOrd="0" presId="urn:microsoft.com/office/officeart/2005/8/layout/StepDownProcess"/>
    <dgm:cxn modelId="{E11564C7-9B26-9A42-A3B3-90DF03591117}" type="presParOf" srcId="{0E33132E-B052-D54F-BAF2-1173145237C9}" destId="{62CD6324-1153-3648-8654-DF94ACBB0C8B}" srcOrd="0" destOrd="0" presId="urn:microsoft.com/office/officeart/2005/8/layout/StepDownProcess"/>
    <dgm:cxn modelId="{0230C625-77B8-794A-9530-F079002DA434}" type="presParOf" srcId="{0E33132E-B052-D54F-BAF2-1173145237C9}" destId="{2FCCE555-780C-9444-A966-C1455BD0CC09}" srcOrd="1" destOrd="0" presId="urn:microsoft.com/office/officeart/2005/8/layout/StepDownProcess"/>
    <dgm:cxn modelId="{B7170077-AE9D-7C4F-98BC-562536AF76EA}" type="presParOf" srcId="{0E33132E-B052-D54F-BAF2-1173145237C9}" destId="{97360179-EE88-5741-BD04-EFF271D36524}" srcOrd="2" destOrd="0" presId="urn:microsoft.com/office/officeart/2005/8/layout/StepDownProcess"/>
    <dgm:cxn modelId="{11B6EC97-AE63-6D4A-A289-3F62F63D7ABA}" type="presParOf" srcId="{C54D5C4B-7B8B-7B4D-8BD8-2084B7F4B1DE}" destId="{BE99102F-B582-4848-A676-D4E2DBC97BF3}" srcOrd="3" destOrd="0" presId="urn:microsoft.com/office/officeart/2005/8/layout/StepDownProcess"/>
    <dgm:cxn modelId="{767A2173-EA5D-724E-A557-B2172C1C5CFD}" type="presParOf" srcId="{C54D5C4B-7B8B-7B4D-8BD8-2084B7F4B1DE}" destId="{4CA4445A-B4E7-5C4D-9326-F5CD1708BE38}" srcOrd="4" destOrd="0" presId="urn:microsoft.com/office/officeart/2005/8/layout/StepDownProcess"/>
    <dgm:cxn modelId="{50D5C6DB-415F-424F-BACE-8D899D2952AB}" type="presParOf" srcId="{4CA4445A-B4E7-5C4D-9326-F5CD1708BE38}" destId="{89FEC3B5-D4A3-EB4D-8C61-E17E66F268C9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0D3DA3-EBC8-1948-A7B7-2EF63A19BB0D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AA6781B4-C74F-B64B-B735-6C8E6D814650}">
      <dgm:prSet/>
      <dgm:spPr/>
      <dgm:t>
        <a:bodyPr/>
        <a:lstStyle/>
        <a:p>
          <a:pPr rtl="0"/>
          <a:r>
            <a:rPr lang="en-GB" smtClean="0"/>
            <a:t>Reduces work</a:t>
          </a:r>
          <a:endParaRPr lang="en-GB"/>
        </a:p>
      </dgm:t>
    </dgm:pt>
    <dgm:pt modelId="{BFDE0ADA-7B93-0547-871D-1B9E38CDF411}" type="parTrans" cxnId="{48E0C690-0B11-044F-9DC4-EF7D9940820C}">
      <dgm:prSet/>
      <dgm:spPr/>
      <dgm:t>
        <a:bodyPr/>
        <a:lstStyle/>
        <a:p>
          <a:endParaRPr lang="en-GB"/>
        </a:p>
      </dgm:t>
    </dgm:pt>
    <dgm:pt modelId="{1BDB3A6F-7828-AA4B-87E3-052831FD346D}" type="sibTrans" cxnId="{48E0C690-0B11-044F-9DC4-EF7D9940820C}">
      <dgm:prSet/>
      <dgm:spPr/>
      <dgm:t>
        <a:bodyPr/>
        <a:lstStyle/>
        <a:p>
          <a:endParaRPr lang="en-GB"/>
        </a:p>
      </dgm:t>
    </dgm:pt>
    <dgm:pt modelId="{6C4D2485-5179-9D48-B691-C3D361CE27C8}">
      <dgm:prSet/>
      <dgm:spPr/>
      <dgm:t>
        <a:bodyPr/>
        <a:lstStyle/>
        <a:p>
          <a:pPr rtl="0"/>
          <a:r>
            <a:rPr lang="en-GB" smtClean="0"/>
            <a:t>Authentication-related calls to Penn State University’s helpdesk dropped by 85% after they installed Shibboleth</a:t>
          </a:r>
          <a:endParaRPr lang="en-GB"/>
        </a:p>
      </dgm:t>
    </dgm:pt>
    <dgm:pt modelId="{C0447DD3-B75F-EA4E-B405-8AAA2CEB3E35}" type="parTrans" cxnId="{672923C7-6F61-D249-9C30-9676FC23D97D}">
      <dgm:prSet/>
      <dgm:spPr/>
      <dgm:t>
        <a:bodyPr/>
        <a:lstStyle/>
        <a:p>
          <a:endParaRPr lang="en-GB"/>
        </a:p>
      </dgm:t>
    </dgm:pt>
    <dgm:pt modelId="{1D100BFD-60FD-8440-843C-79A78E77C27C}" type="sibTrans" cxnId="{672923C7-6F61-D249-9C30-9676FC23D97D}">
      <dgm:prSet/>
      <dgm:spPr/>
      <dgm:t>
        <a:bodyPr/>
        <a:lstStyle/>
        <a:p>
          <a:endParaRPr lang="en-GB"/>
        </a:p>
      </dgm:t>
    </dgm:pt>
    <dgm:pt modelId="{BDA46B01-BDB0-2046-96E7-D8451418244C}">
      <dgm:prSet/>
      <dgm:spPr/>
      <dgm:t>
        <a:bodyPr/>
        <a:lstStyle/>
        <a:p>
          <a:pPr rtl="0"/>
          <a:r>
            <a:rPr lang="en-GB" smtClean="0"/>
            <a:t>Provides current data</a:t>
          </a:r>
          <a:endParaRPr lang="en-GB"/>
        </a:p>
      </dgm:t>
    </dgm:pt>
    <dgm:pt modelId="{9C07BC9E-781D-AD47-99D7-B14775380753}" type="parTrans" cxnId="{CD5D92A0-1623-4449-90EA-D9E4815280C5}">
      <dgm:prSet/>
      <dgm:spPr/>
      <dgm:t>
        <a:bodyPr/>
        <a:lstStyle/>
        <a:p>
          <a:endParaRPr lang="en-GB"/>
        </a:p>
      </dgm:t>
    </dgm:pt>
    <dgm:pt modelId="{FF5FBAAE-298F-524C-96F2-6BAD4C463C10}" type="sibTrans" cxnId="{CD5D92A0-1623-4449-90EA-D9E4815280C5}">
      <dgm:prSet/>
      <dgm:spPr/>
      <dgm:t>
        <a:bodyPr/>
        <a:lstStyle/>
        <a:p>
          <a:endParaRPr lang="en-GB"/>
        </a:p>
      </dgm:t>
    </dgm:pt>
    <dgm:pt modelId="{CDEC0A34-BD1E-FA41-A562-55ED069547DB}">
      <dgm:prSet/>
      <dgm:spPr/>
      <dgm:t>
        <a:bodyPr/>
        <a:lstStyle/>
        <a:p>
          <a:pPr rtl="0"/>
          <a:r>
            <a:rPr lang="en-GB" smtClean="0"/>
            <a:t>Studies of applications that maintain user data show that the majority of data is out of date.  Are you “protecting” your app with stale data?</a:t>
          </a:r>
          <a:endParaRPr lang="en-GB"/>
        </a:p>
      </dgm:t>
    </dgm:pt>
    <dgm:pt modelId="{7D6D6095-098E-B04E-8A8C-1F9651682650}" type="parTrans" cxnId="{1131DFC1-8ED0-BC48-BBA5-A63E06716E42}">
      <dgm:prSet/>
      <dgm:spPr/>
      <dgm:t>
        <a:bodyPr/>
        <a:lstStyle/>
        <a:p>
          <a:endParaRPr lang="en-GB"/>
        </a:p>
      </dgm:t>
    </dgm:pt>
    <dgm:pt modelId="{8C69EEA4-B4DB-404F-A588-C26A8173ED52}" type="sibTrans" cxnId="{1131DFC1-8ED0-BC48-BBA5-A63E06716E42}">
      <dgm:prSet/>
      <dgm:spPr/>
      <dgm:t>
        <a:bodyPr/>
        <a:lstStyle/>
        <a:p>
          <a:endParaRPr lang="en-GB"/>
        </a:p>
      </dgm:t>
    </dgm:pt>
    <dgm:pt modelId="{E0C0D285-B65A-774A-AA63-1F025B13CC93}">
      <dgm:prSet/>
      <dgm:spPr/>
      <dgm:t>
        <a:bodyPr/>
        <a:lstStyle/>
        <a:p>
          <a:pPr rtl="0"/>
          <a:r>
            <a:rPr lang="en-GB" smtClean="0"/>
            <a:t>Insulation from service compromises</a:t>
          </a:r>
          <a:endParaRPr lang="en-GB"/>
        </a:p>
      </dgm:t>
    </dgm:pt>
    <dgm:pt modelId="{10B165AA-E69B-9648-B647-5678D18122DF}" type="parTrans" cxnId="{0BF22581-4C59-1644-A0BF-71713652E8A5}">
      <dgm:prSet/>
      <dgm:spPr/>
      <dgm:t>
        <a:bodyPr/>
        <a:lstStyle/>
        <a:p>
          <a:endParaRPr lang="en-GB"/>
        </a:p>
      </dgm:t>
    </dgm:pt>
    <dgm:pt modelId="{780D8590-79BC-654F-B40E-C9A43EDD6AFB}" type="sibTrans" cxnId="{0BF22581-4C59-1644-A0BF-71713652E8A5}">
      <dgm:prSet/>
      <dgm:spPr/>
      <dgm:t>
        <a:bodyPr/>
        <a:lstStyle/>
        <a:p>
          <a:endParaRPr lang="en-GB"/>
        </a:p>
      </dgm:t>
    </dgm:pt>
    <dgm:pt modelId="{77C61E87-FFBA-BD49-85CA-6AC93F308017}">
      <dgm:prSet/>
      <dgm:spPr/>
      <dgm:t>
        <a:bodyPr/>
        <a:lstStyle/>
        <a:p>
          <a:pPr rtl="0"/>
          <a:r>
            <a:rPr lang="en-GB" smtClean="0"/>
            <a:t>In FIM data is pushed to services as needed.  If those services are compromised the attacker can’t get everyone’s data.</a:t>
          </a:r>
          <a:endParaRPr lang="en-GB"/>
        </a:p>
      </dgm:t>
    </dgm:pt>
    <dgm:pt modelId="{9086DF5E-5E35-DE46-AAF1-D0B8376478E3}" type="parTrans" cxnId="{9118E38F-DFB9-5C41-B05C-FE9138116956}">
      <dgm:prSet/>
      <dgm:spPr/>
      <dgm:t>
        <a:bodyPr/>
        <a:lstStyle/>
        <a:p>
          <a:endParaRPr lang="en-GB"/>
        </a:p>
      </dgm:t>
    </dgm:pt>
    <dgm:pt modelId="{1F330A2E-CF97-0F49-8D2D-B720EBDCD85F}" type="sibTrans" cxnId="{9118E38F-DFB9-5C41-B05C-FE9138116956}">
      <dgm:prSet/>
      <dgm:spPr/>
      <dgm:t>
        <a:bodyPr/>
        <a:lstStyle/>
        <a:p>
          <a:endParaRPr lang="en-GB"/>
        </a:p>
      </dgm:t>
    </dgm:pt>
    <dgm:pt modelId="{19827DA9-6E59-0045-B2DE-31E72373B687}">
      <dgm:prSet/>
      <dgm:spPr/>
      <dgm:t>
        <a:bodyPr/>
        <a:lstStyle/>
        <a:p>
          <a:pPr rtl="0"/>
          <a:r>
            <a:rPr lang="en-GB" smtClean="0"/>
            <a:t>Minimize attack surface area</a:t>
          </a:r>
          <a:endParaRPr lang="en-GB"/>
        </a:p>
      </dgm:t>
    </dgm:pt>
    <dgm:pt modelId="{E045C2C5-F892-5946-9B9B-91851C98D1BE}" type="parTrans" cxnId="{F28A4EA8-AA68-E848-B564-2FB05F5ABCF2}">
      <dgm:prSet/>
      <dgm:spPr/>
      <dgm:t>
        <a:bodyPr/>
        <a:lstStyle/>
        <a:p>
          <a:endParaRPr lang="en-GB"/>
        </a:p>
      </dgm:t>
    </dgm:pt>
    <dgm:pt modelId="{C6795729-049E-0446-955C-7B47D1428C5C}" type="sibTrans" cxnId="{F28A4EA8-AA68-E848-B564-2FB05F5ABCF2}">
      <dgm:prSet/>
      <dgm:spPr/>
      <dgm:t>
        <a:bodyPr/>
        <a:lstStyle/>
        <a:p>
          <a:endParaRPr lang="en-GB"/>
        </a:p>
      </dgm:t>
    </dgm:pt>
    <dgm:pt modelId="{EA1EF1B8-FB67-D24D-8C30-13ED63A21309}">
      <dgm:prSet/>
      <dgm:spPr/>
      <dgm:t>
        <a:bodyPr/>
        <a:lstStyle/>
        <a:p>
          <a:pPr rtl="0"/>
          <a:r>
            <a:rPr lang="en-GB" smtClean="0"/>
            <a:t>Only the IdP needs to be able to contact user data stores.  All effort can be focused on securing this one connection instead of one or more connections per service.</a:t>
          </a:r>
          <a:endParaRPr lang="en-GB"/>
        </a:p>
      </dgm:t>
    </dgm:pt>
    <dgm:pt modelId="{3CF2FE6D-AAB5-8747-A77E-D12E22B3C472}" type="parTrans" cxnId="{91F9CE45-369C-BA42-B761-028952438B99}">
      <dgm:prSet/>
      <dgm:spPr/>
      <dgm:t>
        <a:bodyPr/>
        <a:lstStyle/>
        <a:p>
          <a:endParaRPr lang="en-GB"/>
        </a:p>
      </dgm:t>
    </dgm:pt>
    <dgm:pt modelId="{8AF4EB57-EED9-0645-9F32-1FD0EC1C8B70}" type="sibTrans" cxnId="{91F9CE45-369C-BA42-B761-028952438B99}">
      <dgm:prSet/>
      <dgm:spPr/>
      <dgm:t>
        <a:bodyPr/>
        <a:lstStyle/>
        <a:p>
          <a:endParaRPr lang="en-GB"/>
        </a:p>
      </dgm:t>
    </dgm:pt>
    <dgm:pt modelId="{68A4A1E4-ED08-6645-BA5B-082C00F686E7}" type="pres">
      <dgm:prSet presAssocID="{690D3DA3-EBC8-1948-A7B7-2EF63A19BB0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D3D7A94-8F76-694E-A5CC-9ED793743FFE}" type="pres">
      <dgm:prSet presAssocID="{AA6781B4-C74F-B64B-B735-6C8E6D814650}" presName="linNode" presStyleCnt="0"/>
      <dgm:spPr/>
    </dgm:pt>
    <dgm:pt modelId="{37883D5E-47A1-0744-9D17-9AE64D3A4D23}" type="pres">
      <dgm:prSet presAssocID="{AA6781B4-C74F-B64B-B735-6C8E6D814650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F32ED59-3F6E-CA46-ADF0-301D7F5B7DDC}" type="pres">
      <dgm:prSet presAssocID="{AA6781B4-C74F-B64B-B735-6C8E6D814650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63520A-F84A-204A-928E-02D3FD7094A1}" type="pres">
      <dgm:prSet presAssocID="{1BDB3A6F-7828-AA4B-87E3-052831FD346D}" presName="sp" presStyleCnt="0"/>
      <dgm:spPr/>
    </dgm:pt>
    <dgm:pt modelId="{299812BF-3CCE-6C45-9E2F-397043383405}" type="pres">
      <dgm:prSet presAssocID="{BDA46B01-BDB0-2046-96E7-D8451418244C}" presName="linNode" presStyleCnt="0"/>
      <dgm:spPr/>
    </dgm:pt>
    <dgm:pt modelId="{E39BAF01-F473-6440-8233-D0E5ABD64E2F}" type="pres">
      <dgm:prSet presAssocID="{BDA46B01-BDB0-2046-96E7-D8451418244C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098C7C-BB8F-E24D-BE8B-D46220CFBC36}" type="pres">
      <dgm:prSet presAssocID="{BDA46B01-BDB0-2046-96E7-D8451418244C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8E6EF6-5D1F-0141-9880-4E82315D25A9}" type="pres">
      <dgm:prSet presAssocID="{FF5FBAAE-298F-524C-96F2-6BAD4C463C10}" presName="sp" presStyleCnt="0"/>
      <dgm:spPr/>
    </dgm:pt>
    <dgm:pt modelId="{91C86B9D-1BD8-5D41-A9B9-D3FD1F11681C}" type="pres">
      <dgm:prSet presAssocID="{E0C0D285-B65A-774A-AA63-1F025B13CC93}" presName="linNode" presStyleCnt="0"/>
      <dgm:spPr/>
    </dgm:pt>
    <dgm:pt modelId="{ED95B48B-C088-AE40-8D07-486404D3D583}" type="pres">
      <dgm:prSet presAssocID="{E0C0D285-B65A-774A-AA63-1F025B13CC93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6EE7BBB-11CB-C549-B412-C2943F05B206}" type="pres">
      <dgm:prSet presAssocID="{E0C0D285-B65A-774A-AA63-1F025B13CC93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34E5C49-E750-3040-90AB-D0F45D6A451D}" type="pres">
      <dgm:prSet presAssocID="{780D8590-79BC-654F-B40E-C9A43EDD6AFB}" presName="sp" presStyleCnt="0"/>
      <dgm:spPr/>
    </dgm:pt>
    <dgm:pt modelId="{AAEB1F12-5524-7A41-9960-F443BA47F47A}" type="pres">
      <dgm:prSet presAssocID="{19827DA9-6E59-0045-B2DE-31E72373B687}" presName="linNode" presStyleCnt="0"/>
      <dgm:spPr/>
    </dgm:pt>
    <dgm:pt modelId="{852AC0B8-4946-E044-BC55-291D8A791D3F}" type="pres">
      <dgm:prSet presAssocID="{19827DA9-6E59-0045-B2DE-31E72373B687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34AF0B0-55EE-7D48-953C-A5C8FF9EFCF7}" type="pres">
      <dgm:prSet presAssocID="{19827DA9-6E59-0045-B2DE-31E72373B687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118E38F-DFB9-5C41-B05C-FE9138116956}" srcId="{E0C0D285-B65A-774A-AA63-1F025B13CC93}" destId="{77C61E87-FFBA-BD49-85CA-6AC93F308017}" srcOrd="0" destOrd="0" parTransId="{9086DF5E-5E35-DE46-AAF1-D0B8376478E3}" sibTransId="{1F330A2E-CF97-0F49-8D2D-B720EBDCD85F}"/>
    <dgm:cxn modelId="{2DE80A38-F124-EC48-BB81-FC1FBB5C73FA}" type="presOf" srcId="{E0C0D285-B65A-774A-AA63-1F025B13CC93}" destId="{ED95B48B-C088-AE40-8D07-486404D3D583}" srcOrd="0" destOrd="0" presId="urn:microsoft.com/office/officeart/2005/8/layout/vList5"/>
    <dgm:cxn modelId="{F28A4EA8-AA68-E848-B564-2FB05F5ABCF2}" srcId="{690D3DA3-EBC8-1948-A7B7-2EF63A19BB0D}" destId="{19827DA9-6E59-0045-B2DE-31E72373B687}" srcOrd="3" destOrd="0" parTransId="{E045C2C5-F892-5946-9B9B-91851C98D1BE}" sibTransId="{C6795729-049E-0446-955C-7B47D1428C5C}"/>
    <dgm:cxn modelId="{C3B8EFBE-654B-0D48-AF18-1BEA723D9C04}" type="presOf" srcId="{690D3DA3-EBC8-1948-A7B7-2EF63A19BB0D}" destId="{68A4A1E4-ED08-6645-BA5B-082C00F686E7}" srcOrd="0" destOrd="0" presId="urn:microsoft.com/office/officeart/2005/8/layout/vList5"/>
    <dgm:cxn modelId="{91F9CE45-369C-BA42-B761-028952438B99}" srcId="{19827DA9-6E59-0045-B2DE-31E72373B687}" destId="{EA1EF1B8-FB67-D24D-8C30-13ED63A21309}" srcOrd="0" destOrd="0" parTransId="{3CF2FE6D-AAB5-8747-A77E-D12E22B3C472}" sibTransId="{8AF4EB57-EED9-0645-9F32-1FD0EC1C8B70}"/>
    <dgm:cxn modelId="{CD5D92A0-1623-4449-90EA-D9E4815280C5}" srcId="{690D3DA3-EBC8-1948-A7B7-2EF63A19BB0D}" destId="{BDA46B01-BDB0-2046-96E7-D8451418244C}" srcOrd="1" destOrd="0" parTransId="{9C07BC9E-781D-AD47-99D7-B14775380753}" sibTransId="{FF5FBAAE-298F-524C-96F2-6BAD4C463C10}"/>
    <dgm:cxn modelId="{F192CB33-40D6-CB4C-B0AA-CC0A5951578F}" type="presOf" srcId="{EA1EF1B8-FB67-D24D-8C30-13ED63A21309}" destId="{A34AF0B0-55EE-7D48-953C-A5C8FF9EFCF7}" srcOrd="0" destOrd="0" presId="urn:microsoft.com/office/officeart/2005/8/layout/vList5"/>
    <dgm:cxn modelId="{1131DFC1-8ED0-BC48-BBA5-A63E06716E42}" srcId="{BDA46B01-BDB0-2046-96E7-D8451418244C}" destId="{CDEC0A34-BD1E-FA41-A562-55ED069547DB}" srcOrd="0" destOrd="0" parTransId="{7D6D6095-098E-B04E-8A8C-1F9651682650}" sibTransId="{8C69EEA4-B4DB-404F-A588-C26A8173ED52}"/>
    <dgm:cxn modelId="{8EB770DE-5135-DB42-90BC-9AB78FAA9B42}" type="presOf" srcId="{CDEC0A34-BD1E-FA41-A562-55ED069547DB}" destId="{85098C7C-BB8F-E24D-BE8B-D46220CFBC36}" srcOrd="0" destOrd="0" presId="urn:microsoft.com/office/officeart/2005/8/layout/vList5"/>
    <dgm:cxn modelId="{A7E0712D-B6BC-D14B-9200-6474A1FD70C2}" type="presOf" srcId="{77C61E87-FFBA-BD49-85CA-6AC93F308017}" destId="{86EE7BBB-11CB-C549-B412-C2943F05B206}" srcOrd="0" destOrd="0" presId="urn:microsoft.com/office/officeart/2005/8/layout/vList5"/>
    <dgm:cxn modelId="{90119621-AAE6-3C4E-9982-47A78C61DE46}" type="presOf" srcId="{AA6781B4-C74F-B64B-B735-6C8E6D814650}" destId="{37883D5E-47A1-0744-9D17-9AE64D3A4D23}" srcOrd="0" destOrd="0" presId="urn:microsoft.com/office/officeart/2005/8/layout/vList5"/>
    <dgm:cxn modelId="{48E0C690-0B11-044F-9DC4-EF7D9940820C}" srcId="{690D3DA3-EBC8-1948-A7B7-2EF63A19BB0D}" destId="{AA6781B4-C74F-B64B-B735-6C8E6D814650}" srcOrd="0" destOrd="0" parTransId="{BFDE0ADA-7B93-0547-871D-1B9E38CDF411}" sibTransId="{1BDB3A6F-7828-AA4B-87E3-052831FD346D}"/>
    <dgm:cxn modelId="{3E4B5F6F-BE30-0D49-9ADB-0B44E5F2EB06}" type="presOf" srcId="{19827DA9-6E59-0045-B2DE-31E72373B687}" destId="{852AC0B8-4946-E044-BC55-291D8A791D3F}" srcOrd="0" destOrd="0" presId="urn:microsoft.com/office/officeart/2005/8/layout/vList5"/>
    <dgm:cxn modelId="{672923C7-6F61-D249-9C30-9676FC23D97D}" srcId="{AA6781B4-C74F-B64B-B735-6C8E6D814650}" destId="{6C4D2485-5179-9D48-B691-C3D361CE27C8}" srcOrd="0" destOrd="0" parTransId="{C0447DD3-B75F-EA4E-B405-8AAA2CEB3E35}" sibTransId="{1D100BFD-60FD-8440-843C-79A78E77C27C}"/>
    <dgm:cxn modelId="{8CB9EA3C-415B-6048-8293-8EE7D3E55632}" type="presOf" srcId="{BDA46B01-BDB0-2046-96E7-D8451418244C}" destId="{E39BAF01-F473-6440-8233-D0E5ABD64E2F}" srcOrd="0" destOrd="0" presId="urn:microsoft.com/office/officeart/2005/8/layout/vList5"/>
    <dgm:cxn modelId="{0BF22581-4C59-1644-A0BF-71713652E8A5}" srcId="{690D3DA3-EBC8-1948-A7B7-2EF63A19BB0D}" destId="{E0C0D285-B65A-774A-AA63-1F025B13CC93}" srcOrd="2" destOrd="0" parTransId="{10B165AA-E69B-9648-B647-5678D18122DF}" sibTransId="{780D8590-79BC-654F-B40E-C9A43EDD6AFB}"/>
    <dgm:cxn modelId="{73ED5503-6058-0849-AF5E-C8461EA0FD83}" type="presOf" srcId="{6C4D2485-5179-9D48-B691-C3D361CE27C8}" destId="{2F32ED59-3F6E-CA46-ADF0-301D7F5B7DDC}" srcOrd="0" destOrd="0" presId="urn:microsoft.com/office/officeart/2005/8/layout/vList5"/>
    <dgm:cxn modelId="{AD7F7A01-7DC6-054A-A5A2-CE3ABC2F098D}" type="presParOf" srcId="{68A4A1E4-ED08-6645-BA5B-082C00F686E7}" destId="{7D3D7A94-8F76-694E-A5CC-9ED793743FFE}" srcOrd="0" destOrd="0" presId="urn:microsoft.com/office/officeart/2005/8/layout/vList5"/>
    <dgm:cxn modelId="{AA6F3958-ABA0-7D4A-9BD3-4E09B7CE509A}" type="presParOf" srcId="{7D3D7A94-8F76-694E-A5CC-9ED793743FFE}" destId="{37883D5E-47A1-0744-9D17-9AE64D3A4D23}" srcOrd="0" destOrd="0" presId="urn:microsoft.com/office/officeart/2005/8/layout/vList5"/>
    <dgm:cxn modelId="{98CEBB04-31CF-E04B-BEA1-C89969CF2F68}" type="presParOf" srcId="{7D3D7A94-8F76-694E-A5CC-9ED793743FFE}" destId="{2F32ED59-3F6E-CA46-ADF0-301D7F5B7DDC}" srcOrd="1" destOrd="0" presId="urn:microsoft.com/office/officeart/2005/8/layout/vList5"/>
    <dgm:cxn modelId="{692D9FF3-44D0-F34E-8F06-68914A010A19}" type="presParOf" srcId="{68A4A1E4-ED08-6645-BA5B-082C00F686E7}" destId="{EE63520A-F84A-204A-928E-02D3FD7094A1}" srcOrd="1" destOrd="0" presId="urn:microsoft.com/office/officeart/2005/8/layout/vList5"/>
    <dgm:cxn modelId="{50B91DF0-93A2-534B-9533-1D0F15F16297}" type="presParOf" srcId="{68A4A1E4-ED08-6645-BA5B-082C00F686E7}" destId="{299812BF-3CCE-6C45-9E2F-397043383405}" srcOrd="2" destOrd="0" presId="urn:microsoft.com/office/officeart/2005/8/layout/vList5"/>
    <dgm:cxn modelId="{96400DB8-B638-204E-AB0E-80EC0FB432C8}" type="presParOf" srcId="{299812BF-3CCE-6C45-9E2F-397043383405}" destId="{E39BAF01-F473-6440-8233-D0E5ABD64E2F}" srcOrd="0" destOrd="0" presId="urn:microsoft.com/office/officeart/2005/8/layout/vList5"/>
    <dgm:cxn modelId="{DF337322-02D0-FF47-B46A-591CA9B83C04}" type="presParOf" srcId="{299812BF-3CCE-6C45-9E2F-397043383405}" destId="{85098C7C-BB8F-E24D-BE8B-D46220CFBC36}" srcOrd="1" destOrd="0" presId="urn:microsoft.com/office/officeart/2005/8/layout/vList5"/>
    <dgm:cxn modelId="{899EF340-8D79-164B-9E48-7F29F71FCA7E}" type="presParOf" srcId="{68A4A1E4-ED08-6645-BA5B-082C00F686E7}" destId="{D08E6EF6-5D1F-0141-9880-4E82315D25A9}" srcOrd="3" destOrd="0" presId="urn:microsoft.com/office/officeart/2005/8/layout/vList5"/>
    <dgm:cxn modelId="{AC5A8B33-B587-524D-B6FD-7DEAF0805C0A}" type="presParOf" srcId="{68A4A1E4-ED08-6645-BA5B-082C00F686E7}" destId="{91C86B9D-1BD8-5D41-A9B9-D3FD1F11681C}" srcOrd="4" destOrd="0" presId="urn:microsoft.com/office/officeart/2005/8/layout/vList5"/>
    <dgm:cxn modelId="{B8414267-C7AF-0E4F-AFD0-7F19E04B017C}" type="presParOf" srcId="{91C86B9D-1BD8-5D41-A9B9-D3FD1F11681C}" destId="{ED95B48B-C088-AE40-8D07-486404D3D583}" srcOrd="0" destOrd="0" presId="urn:microsoft.com/office/officeart/2005/8/layout/vList5"/>
    <dgm:cxn modelId="{3EBA040E-2070-3E4B-8A84-09203CEAB0FC}" type="presParOf" srcId="{91C86B9D-1BD8-5D41-A9B9-D3FD1F11681C}" destId="{86EE7BBB-11CB-C549-B412-C2943F05B206}" srcOrd="1" destOrd="0" presId="urn:microsoft.com/office/officeart/2005/8/layout/vList5"/>
    <dgm:cxn modelId="{9F169DDA-0FF8-2E46-881E-29EB063B52A7}" type="presParOf" srcId="{68A4A1E4-ED08-6645-BA5B-082C00F686E7}" destId="{E34E5C49-E750-3040-90AB-D0F45D6A451D}" srcOrd="5" destOrd="0" presId="urn:microsoft.com/office/officeart/2005/8/layout/vList5"/>
    <dgm:cxn modelId="{7D0C11C3-C2E8-B249-B88E-F59C4A96CF51}" type="presParOf" srcId="{68A4A1E4-ED08-6645-BA5B-082C00F686E7}" destId="{AAEB1F12-5524-7A41-9960-F443BA47F47A}" srcOrd="6" destOrd="0" presId="urn:microsoft.com/office/officeart/2005/8/layout/vList5"/>
    <dgm:cxn modelId="{7B166E13-F631-0048-BA93-AB0AD11816BE}" type="presParOf" srcId="{AAEB1F12-5524-7A41-9960-F443BA47F47A}" destId="{852AC0B8-4946-E044-BC55-291D8A791D3F}" srcOrd="0" destOrd="0" presId="urn:microsoft.com/office/officeart/2005/8/layout/vList5"/>
    <dgm:cxn modelId="{18090053-C389-184A-80C4-7F384ADE7E54}" type="presParOf" srcId="{AAEB1F12-5524-7A41-9960-F443BA47F47A}" destId="{A34AF0B0-55EE-7D48-953C-A5C8FF9EFCF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D6F6E32-13E0-9040-B927-B3496C97A8D6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0857DA7-933D-864D-A905-6BE02C8C2223}">
      <dgm:prSet/>
      <dgm:spPr/>
      <dgm:t>
        <a:bodyPr/>
        <a:lstStyle/>
        <a:p>
          <a:pPr rtl="0"/>
          <a:r>
            <a:rPr lang="en-US" smtClean="0"/>
            <a:t>Technical Interoperability</a:t>
          </a:r>
          <a:endParaRPr lang="en-US"/>
        </a:p>
      </dgm:t>
    </dgm:pt>
    <dgm:pt modelId="{2ABD36DC-F447-7447-AD90-3F96B9F7FDE1}" type="parTrans" cxnId="{0E5CB950-FF08-DF48-8334-494D422D0E4E}">
      <dgm:prSet/>
      <dgm:spPr/>
      <dgm:t>
        <a:bodyPr/>
        <a:lstStyle/>
        <a:p>
          <a:endParaRPr lang="en-GB"/>
        </a:p>
      </dgm:t>
    </dgm:pt>
    <dgm:pt modelId="{3A52D89C-5A27-B445-8FC2-362F8225583A}" type="sibTrans" cxnId="{0E5CB950-FF08-DF48-8334-494D422D0E4E}">
      <dgm:prSet/>
      <dgm:spPr/>
      <dgm:t>
        <a:bodyPr/>
        <a:lstStyle/>
        <a:p>
          <a:endParaRPr lang="en-GB"/>
        </a:p>
      </dgm:t>
    </dgm:pt>
    <dgm:pt modelId="{892B5627-457F-6D49-BAAC-613205347646}">
      <dgm:prSet/>
      <dgm:spPr/>
      <dgm:t>
        <a:bodyPr/>
        <a:lstStyle/>
        <a:p>
          <a:pPr rtl="0"/>
          <a:r>
            <a:rPr lang="en-US" smtClean="0"/>
            <a:t>Supported protocols</a:t>
          </a:r>
          <a:endParaRPr lang="en-US"/>
        </a:p>
      </dgm:t>
    </dgm:pt>
    <dgm:pt modelId="{0E845624-A08D-7841-B5B4-1AB9E80216E3}" type="parTrans" cxnId="{1A22FB6F-C994-654F-B7E1-917D95A6F361}">
      <dgm:prSet/>
      <dgm:spPr/>
      <dgm:t>
        <a:bodyPr/>
        <a:lstStyle/>
        <a:p>
          <a:endParaRPr lang="en-GB"/>
        </a:p>
      </dgm:t>
    </dgm:pt>
    <dgm:pt modelId="{98D91D0C-4042-6F4E-ADAD-E5F0039CDF5B}" type="sibTrans" cxnId="{1A22FB6F-C994-654F-B7E1-917D95A6F361}">
      <dgm:prSet/>
      <dgm:spPr/>
      <dgm:t>
        <a:bodyPr/>
        <a:lstStyle/>
        <a:p>
          <a:endParaRPr lang="en-GB"/>
        </a:p>
      </dgm:t>
    </dgm:pt>
    <dgm:pt modelId="{A5A5C1A8-727C-F24F-93EE-1E18F1CD8569}">
      <dgm:prSet/>
      <dgm:spPr/>
      <dgm:t>
        <a:bodyPr/>
        <a:lstStyle/>
        <a:p>
          <a:pPr rtl="0"/>
          <a:r>
            <a:rPr lang="en-US" smtClean="0"/>
            <a:t>User authentication mechanisms</a:t>
          </a:r>
          <a:endParaRPr lang="en-US"/>
        </a:p>
      </dgm:t>
    </dgm:pt>
    <dgm:pt modelId="{D536AFA0-A1B1-9C48-A88F-E6B86F8D8DA6}" type="parTrans" cxnId="{3F8A5027-370C-7244-A4AE-C382A24B6D30}">
      <dgm:prSet/>
      <dgm:spPr/>
      <dgm:t>
        <a:bodyPr/>
        <a:lstStyle/>
        <a:p>
          <a:endParaRPr lang="en-GB"/>
        </a:p>
      </dgm:t>
    </dgm:pt>
    <dgm:pt modelId="{BC9431E6-8B37-0E43-8420-2F8F4CE8B80C}" type="sibTrans" cxnId="{3F8A5027-370C-7244-A4AE-C382A24B6D30}">
      <dgm:prSet/>
      <dgm:spPr/>
      <dgm:t>
        <a:bodyPr/>
        <a:lstStyle/>
        <a:p>
          <a:endParaRPr lang="en-GB"/>
        </a:p>
      </dgm:t>
    </dgm:pt>
    <dgm:pt modelId="{176C31EA-F27B-B14B-9D16-161D7FAA50D4}">
      <dgm:prSet/>
      <dgm:spPr/>
      <dgm:t>
        <a:bodyPr/>
        <a:lstStyle/>
        <a:p>
          <a:pPr rtl="0"/>
          <a:r>
            <a:rPr lang="en-US" smtClean="0"/>
            <a:t>User attribute specifications</a:t>
          </a:r>
          <a:endParaRPr lang="en-US"/>
        </a:p>
      </dgm:t>
    </dgm:pt>
    <dgm:pt modelId="{59CD928B-39EA-234C-9ED9-8A2238BF0153}" type="parTrans" cxnId="{ABAFD49B-F31F-354D-BC19-5134269ED668}">
      <dgm:prSet/>
      <dgm:spPr/>
      <dgm:t>
        <a:bodyPr/>
        <a:lstStyle/>
        <a:p>
          <a:endParaRPr lang="en-GB"/>
        </a:p>
      </dgm:t>
    </dgm:pt>
    <dgm:pt modelId="{FC58676C-63D2-E443-9D12-6FEC9BED870D}" type="sibTrans" cxnId="{ABAFD49B-F31F-354D-BC19-5134269ED668}">
      <dgm:prSet/>
      <dgm:spPr/>
      <dgm:t>
        <a:bodyPr/>
        <a:lstStyle/>
        <a:p>
          <a:endParaRPr lang="en-GB"/>
        </a:p>
      </dgm:t>
    </dgm:pt>
    <dgm:pt modelId="{4A325C6A-11DA-824E-9E9A-671173B7FFC3}">
      <dgm:prSet/>
      <dgm:spPr/>
      <dgm:t>
        <a:bodyPr/>
        <a:lstStyle/>
        <a:p>
          <a:pPr rtl="0"/>
          <a:r>
            <a:rPr lang="en-US" smtClean="0"/>
            <a:t>Accepted X.509 server certificates</a:t>
          </a:r>
          <a:endParaRPr lang="en-US"/>
        </a:p>
      </dgm:t>
    </dgm:pt>
    <dgm:pt modelId="{1F2ACDAE-9BF5-D944-8171-152029A3CEF9}" type="parTrans" cxnId="{D7D3B4A4-53BF-FE44-9B73-2663D34E1931}">
      <dgm:prSet/>
      <dgm:spPr/>
      <dgm:t>
        <a:bodyPr/>
        <a:lstStyle/>
        <a:p>
          <a:endParaRPr lang="en-GB"/>
        </a:p>
      </dgm:t>
    </dgm:pt>
    <dgm:pt modelId="{1B0726AE-9429-0F4C-AA49-A5A55655D854}" type="sibTrans" cxnId="{D7D3B4A4-53BF-FE44-9B73-2663D34E1931}">
      <dgm:prSet/>
      <dgm:spPr/>
      <dgm:t>
        <a:bodyPr/>
        <a:lstStyle/>
        <a:p>
          <a:endParaRPr lang="en-GB"/>
        </a:p>
      </dgm:t>
    </dgm:pt>
    <dgm:pt modelId="{ABAB633A-B219-7246-BDB4-66C68BB570E3}">
      <dgm:prSet/>
      <dgm:spPr/>
      <dgm:t>
        <a:bodyPr/>
        <a:lstStyle/>
        <a:p>
          <a:pPr rtl="0"/>
          <a:r>
            <a:rPr lang="en-US" smtClean="0"/>
            <a:t>Legal Interoperability</a:t>
          </a:r>
          <a:endParaRPr lang="en-US"/>
        </a:p>
      </dgm:t>
    </dgm:pt>
    <dgm:pt modelId="{FF1DFEA8-FDAB-6D4D-92D6-97B4651DE7D0}" type="parTrans" cxnId="{1BA934FD-7AAD-5C4A-844F-2A387033023F}">
      <dgm:prSet/>
      <dgm:spPr/>
      <dgm:t>
        <a:bodyPr/>
        <a:lstStyle/>
        <a:p>
          <a:endParaRPr lang="en-GB"/>
        </a:p>
      </dgm:t>
    </dgm:pt>
    <dgm:pt modelId="{2957491A-8467-BC43-8942-437CC6ABE2F8}" type="sibTrans" cxnId="{1BA934FD-7AAD-5C4A-844F-2A387033023F}">
      <dgm:prSet/>
      <dgm:spPr/>
      <dgm:t>
        <a:bodyPr/>
        <a:lstStyle/>
        <a:p>
          <a:endParaRPr lang="en-GB"/>
        </a:p>
      </dgm:t>
    </dgm:pt>
    <dgm:pt modelId="{E17B2B0C-2D14-9040-8603-D40EEF30D80D}">
      <dgm:prSet/>
      <dgm:spPr/>
      <dgm:t>
        <a:bodyPr/>
        <a:lstStyle/>
        <a:p>
          <a:pPr rtl="0"/>
          <a:r>
            <a:rPr lang="en-US" dirty="0" smtClean="0"/>
            <a:t>Membership agreement or contract</a:t>
          </a:r>
          <a:endParaRPr lang="en-US" dirty="0"/>
        </a:p>
      </dgm:t>
    </dgm:pt>
    <dgm:pt modelId="{9351ED18-EB8C-F848-9E71-C2F00B830226}" type="parTrans" cxnId="{24780C91-3F9D-5C4D-A817-06DA556BB985}">
      <dgm:prSet/>
      <dgm:spPr/>
      <dgm:t>
        <a:bodyPr/>
        <a:lstStyle/>
        <a:p>
          <a:endParaRPr lang="en-GB"/>
        </a:p>
      </dgm:t>
    </dgm:pt>
    <dgm:pt modelId="{39DE0128-22F5-224A-A53F-0DB309CF6614}" type="sibTrans" cxnId="{24780C91-3F9D-5C4D-A817-06DA556BB985}">
      <dgm:prSet/>
      <dgm:spPr/>
      <dgm:t>
        <a:bodyPr/>
        <a:lstStyle/>
        <a:p>
          <a:endParaRPr lang="en-GB"/>
        </a:p>
      </dgm:t>
    </dgm:pt>
    <dgm:pt modelId="{7C62AF07-0D62-B240-832F-1ADF10236AB9}">
      <dgm:prSet/>
      <dgm:spPr/>
      <dgm:t>
        <a:bodyPr/>
        <a:lstStyle/>
        <a:p>
          <a:pPr rtl="0"/>
          <a:r>
            <a:rPr lang="en-US" smtClean="0"/>
            <a:t>Federation operation policies</a:t>
          </a:r>
          <a:endParaRPr lang="en-US"/>
        </a:p>
      </dgm:t>
    </dgm:pt>
    <dgm:pt modelId="{8231DA8B-0BDD-9B42-A9C0-31F138146406}" type="parTrans" cxnId="{CFE064D6-9174-504B-A4C9-FFD37198AF76}">
      <dgm:prSet/>
      <dgm:spPr/>
      <dgm:t>
        <a:bodyPr/>
        <a:lstStyle/>
        <a:p>
          <a:endParaRPr lang="en-GB"/>
        </a:p>
      </dgm:t>
    </dgm:pt>
    <dgm:pt modelId="{B4C76FD9-A764-234A-A15A-9BEB22666885}" type="sibTrans" cxnId="{CFE064D6-9174-504B-A4C9-FFD37198AF76}">
      <dgm:prSet/>
      <dgm:spPr/>
      <dgm:t>
        <a:bodyPr/>
        <a:lstStyle/>
        <a:p>
          <a:endParaRPr lang="en-GB"/>
        </a:p>
      </dgm:t>
    </dgm:pt>
    <dgm:pt modelId="{29020BB4-11BD-0248-9590-EE97041F64E6}">
      <dgm:prSet/>
      <dgm:spPr/>
      <dgm:t>
        <a:bodyPr/>
        <a:lstStyle/>
        <a:p>
          <a:pPr rtl="0"/>
          <a:r>
            <a:rPr lang="en-US" dirty="0" smtClean="0"/>
            <a:t>Requirements on identity management practices</a:t>
          </a:r>
          <a:endParaRPr lang="en-US" dirty="0"/>
        </a:p>
      </dgm:t>
    </dgm:pt>
    <dgm:pt modelId="{267D4643-F36E-0642-9096-FAC5C7A86425}" type="parTrans" cxnId="{295D86D9-BF20-8A48-A3FF-401EA28990F0}">
      <dgm:prSet/>
      <dgm:spPr/>
      <dgm:t>
        <a:bodyPr/>
        <a:lstStyle/>
        <a:p>
          <a:endParaRPr lang="en-GB"/>
        </a:p>
      </dgm:t>
    </dgm:pt>
    <dgm:pt modelId="{F00CD876-37B4-CF49-AA66-2908B2DDCA7B}" type="sibTrans" cxnId="{295D86D9-BF20-8A48-A3FF-401EA28990F0}">
      <dgm:prSet/>
      <dgm:spPr/>
      <dgm:t>
        <a:bodyPr/>
        <a:lstStyle/>
        <a:p>
          <a:endParaRPr lang="en-GB"/>
        </a:p>
      </dgm:t>
    </dgm:pt>
    <dgm:pt modelId="{6BA49BBE-6B41-DD46-8009-8AF93A26EC3D}">
      <dgm:prSet/>
      <dgm:spPr/>
      <dgm:t>
        <a:bodyPr/>
        <a:lstStyle/>
        <a:p>
          <a:pPr rtl="0"/>
          <a:r>
            <a:rPr lang="en-US" smtClean="0"/>
            <a:t>Others</a:t>
          </a:r>
          <a:endParaRPr lang="en-US"/>
        </a:p>
      </dgm:t>
    </dgm:pt>
    <dgm:pt modelId="{1458E6F8-5E01-504A-B1E7-20C616778AA8}" type="parTrans" cxnId="{4D9D1DCE-0E8A-5342-AA25-B42DFA13CD65}">
      <dgm:prSet/>
      <dgm:spPr/>
      <dgm:t>
        <a:bodyPr/>
        <a:lstStyle/>
        <a:p>
          <a:endParaRPr lang="en-GB"/>
        </a:p>
      </dgm:t>
    </dgm:pt>
    <dgm:pt modelId="{D17CEEB1-F762-7646-A414-2520897E7BC3}" type="sibTrans" cxnId="{4D9D1DCE-0E8A-5342-AA25-B42DFA13CD65}">
      <dgm:prSet/>
      <dgm:spPr/>
      <dgm:t>
        <a:bodyPr/>
        <a:lstStyle/>
        <a:p>
          <a:endParaRPr lang="en-GB"/>
        </a:p>
      </dgm:t>
    </dgm:pt>
    <dgm:pt modelId="{40676328-4F1D-7344-9434-55C92292B483}">
      <dgm:prSet/>
      <dgm:spPr/>
      <dgm:t>
        <a:bodyPr/>
        <a:lstStyle/>
        <a:p>
          <a:pPr rtl="0"/>
          <a:r>
            <a:rPr lang="en-US" dirty="0" smtClean="0"/>
            <a:t>Common/best operational practices e.g. http://</a:t>
          </a:r>
          <a:r>
            <a:rPr lang="en-US" dirty="0" err="1" smtClean="0"/>
            <a:t>switch.ch</a:t>
          </a:r>
          <a:r>
            <a:rPr lang="en-US" dirty="0" smtClean="0"/>
            <a:t>/</a:t>
          </a:r>
          <a:r>
            <a:rPr lang="en-US" dirty="0" err="1" smtClean="0"/>
            <a:t>aai</a:t>
          </a:r>
          <a:r>
            <a:rPr lang="en-US" dirty="0" smtClean="0"/>
            <a:t>/</a:t>
          </a:r>
          <a:r>
            <a:rPr lang="en-US" dirty="0" err="1" smtClean="0"/>
            <a:t>bcp</a:t>
          </a:r>
          <a:endParaRPr lang="en-US" dirty="0"/>
        </a:p>
      </dgm:t>
    </dgm:pt>
    <dgm:pt modelId="{285A5A48-4B56-EA45-8329-737861A73B3B}" type="parTrans" cxnId="{998A4438-0DBF-724B-9222-804C3341366F}">
      <dgm:prSet/>
      <dgm:spPr/>
      <dgm:t>
        <a:bodyPr/>
        <a:lstStyle/>
        <a:p>
          <a:endParaRPr lang="en-GB"/>
        </a:p>
      </dgm:t>
    </dgm:pt>
    <dgm:pt modelId="{BAA64CF4-9A28-A24E-9974-C32148FBFDE4}" type="sibTrans" cxnId="{998A4438-0DBF-724B-9222-804C3341366F}">
      <dgm:prSet/>
      <dgm:spPr/>
      <dgm:t>
        <a:bodyPr/>
        <a:lstStyle/>
        <a:p>
          <a:endParaRPr lang="en-GB"/>
        </a:p>
      </dgm:t>
    </dgm:pt>
    <dgm:pt modelId="{CC91915D-91FC-C343-B4B8-31B9129794CE}" type="pres">
      <dgm:prSet presAssocID="{1D6F6E32-13E0-9040-B927-B3496C97A8D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FBEF2B3-168E-9A4F-88DD-5D23B58690D8}" type="pres">
      <dgm:prSet presAssocID="{70857DA7-933D-864D-A905-6BE02C8C2223}" presName="composite" presStyleCnt="0"/>
      <dgm:spPr/>
    </dgm:pt>
    <dgm:pt modelId="{0F556BF7-9C62-564D-94DB-015558B9FFDF}" type="pres">
      <dgm:prSet presAssocID="{70857DA7-933D-864D-A905-6BE02C8C222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555578-6329-E946-913F-A5BAE4EAA8A2}" type="pres">
      <dgm:prSet presAssocID="{70857DA7-933D-864D-A905-6BE02C8C222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8237966-6E7E-4542-8751-C9EE713AA50C}" type="pres">
      <dgm:prSet presAssocID="{3A52D89C-5A27-B445-8FC2-362F8225583A}" presName="space" presStyleCnt="0"/>
      <dgm:spPr/>
    </dgm:pt>
    <dgm:pt modelId="{207D1684-9D5B-3A49-896E-2DB0F1B35D2C}" type="pres">
      <dgm:prSet presAssocID="{ABAB633A-B219-7246-BDB4-66C68BB570E3}" presName="composite" presStyleCnt="0"/>
      <dgm:spPr/>
    </dgm:pt>
    <dgm:pt modelId="{E9A48206-7BF3-8A4E-BDA6-53C700442949}" type="pres">
      <dgm:prSet presAssocID="{ABAB633A-B219-7246-BDB4-66C68BB570E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15F23E2-ED76-0F4F-BA30-AC644F00614D}" type="pres">
      <dgm:prSet presAssocID="{ABAB633A-B219-7246-BDB4-66C68BB570E3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09EDE11-E023-734A-87A2-4E0FCA600EE3}" type="pres">
      <dgm:prSet presAssocID="{2957491A-8467-BC43-8942-437CC6ABE2F8}" presName="space" presStyleCnt="0"/>
      <dgm:spPr/>
    </dgm:pt>
    <dgm:pt modelId="{F33FE3CF-B59E-AB4A-B66A-580812D23AB9}" type="pres">
      <dgm:prSet presAssocID="{6BA49BBE-6B41-DD46-8009-8AF93A26EC3D}" presName="composite" presStyleCnt="0"/>
      <dgm:spPr/>
    </dgm:pt>
    <dgm:pt modelId="{FBACDBB1-ADBD-4941-9378-F06C84441ACA}" type="pres">
      <dgm:prSet presAssocID="{6BA49BBE-6B41-DD46-8009-8AF93A26EC3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E95F64E-F7EB-5A47-9C5A-CC4782758C98}" type="pres">
      <dgm:prSet presAssocID="{6BA49BBE-6B41-DD46-8009-8AF93A26EC3D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145FE62-C8E9-784A-B9B4-0AB413A5B5ED}" type="presOf" srcId="{1D6F6E32-13E0-9040-B927-B3496C97A8D6}" destId="{CC91915D-91FC-C343-B4B8-31B9129794CE}" srcOrd="0" destOrd="0" presId="urn:microsoft.com/office/officeart/2005/8/layout/hList1"/>
    <dgm:cxn modelId="{D7D3B4A4-53BF-FE44-9B73-2663D34E1931}" srcId="{70857DA7-933D-864D-A905-6BE02C8C2223}" destId="{4A325C6A-11DA-824E-9E9A-671173B7FFC3}" srcOrd="3" destOrd="0" parTransId="{1F2ACDAE-9BF5-D944-8171-152029A3CEF9}" sibTransId="{1B0726AE-9429-0F4C-AA49-A5A55655D854}"/>
    <dgm:cxn modelId="{A341F420-0F75-3148-A2FA-92DC565E2A29}" type="presOf" srcId="{892B5627-457F-6D49-BAAC-613205347646}" destId="{FA555578-6329-E946-913F-A5BAE4EAA8A2}" srcOrd="0" destOrd="0" presId="urn:microsoft.com/office/officeart/2005/8/layout/hList1"/>
    <dgm:cxn modelId="{1BA934FD-7AAD-5C4A-844F-2A387033023F}" srcId="{1D6F6E32-13E0-9040-B927-B3496C97A8D6}" destId="{ABAB633A-B219-7246-BDB4-66C68BB570E3}" srcOrd="1" destOrd="0" parTransId="{FF1DFEA8-FDAB-6D4D-92D6-97B4651DE7D0}" sibTransId="{2957491A-8467-BC43-8942-437CC6ABE2F8}"/>
    <dgm:cxn modelId="{ABAFD49B-F31F-354D-BC19-5134269ED668}" srcId="{70857DA7-933D-864D-A905-6BE02C8C2223}" destId="{176C31EA-F27B-B14B-9D16-161D7FAA50D4}" srcOrd="2" destOrd="0" parTransId="{59CD928B-39EA-234C-9ED9-8A2238BF0153}" sibTransId="{FC58676C-63D2-E443-9D12-6FEC9BED870D}"/>
    <dgm:cxn modelId="{0E5CB950-FF08-DF48-8334-494D422D0E4E}" srcId="{1D6F6E32-13E0-9040-B927-B3496C97A8D6}" destId="{70857DA7-933D-864D-A905-6BE02C8C2223}" srcOrd="0" destOrd="0" parTransId="{2ABD36DC-F447-7447-AD90-3F96B9F7FDE1}" sibTransId="{3A52D89C-5A27-B445-8FC2-362F8225583A}"/>
    <dgm:cxn modelId="{1A22FB6F-C994-654F-B7E1-917D95A6F361}" srcId="{70857DA7-933D-864D-A905-6BE02C8C2223}" destId="{892B5627-457F-6D49-BAAC-613205347646}" srcOrd="0" destOrd="0" parTransId="{0E845624-A08D-7841-B5B4-1AB9E80216E3}" sibTransId="{98D91D0C-4042-6F4E-ADAD-E5F0039CDF5B}"/>
    <dgm:cxn modelId="{24780C91-3F9D-5C4D-A817-06DA556BB985}" srcId="{ABAB633A-B219-7246-BDB4-66C68BB570E3}" destId="{E17B2B0C-2D14-9040-8603-D40EEF30D80D}" srcOrd="0" destOrd="0" parTransId="{9351ED18-EB8C-F848-9E71-C2F00B830226}" sibTransId="{39DE0128-22F5-224A-A53F-0DB309CF6614}"/>
    <dgm:cxn modelId="{3F8A5027-370C-7244-A4AE-C382A24B6D30}" srcId="{70857DA7-933D-864D-A905-6BE02C8C2223}" destId="{A5A5C1A8-727C-F24F-93EE-1E18F1CD8569}" srcOrd="1" destOrd="0" parTransId="{D536AFA0-A1B1-9C48-A88F-E6B86F8D8DA6}" sibTransId="{BC9431E6-8B37-0E43-8420-2F8F4CE8B80C}"/>
    <dgm:cxn modelId="{BAB429DD-1FD4-0642-A515-46E7669DA39C}" type="presOf" srcId="{7C62AF07-0D62-B240-832F-1ADF10236AB9}" destId="{E15F23E2-ED76-0F4F-BA30-AC644F00614D}" srcOrd="0" destOrd="1" presId="urn:microsoft.com/office/officeart/2005/8/layout/hList1"/>
    <dgm:cxn modelId="{FD16280D-8154-7146-8183-F2B7BE7C93AE}" type="presOf" srcId="{E17B2B0C-2D14-9040-8603-D40EEF30D80D}" destId="{E15F23E2-ED76-0F4F-BA30-AC644F00614D}" srcOrd="0" destOrd="0" presId="urn:microsoft.com/office/officeart/2005/8/layout/hList1"/>
    <dgm:cxn modelId="{510611CB-385C-1C4A-9F23-30141DA5440D}" type="presOf" srcId="{ABAB633A-B219-7246-BDB4-66C68BB570E3}" destId="{E9A48206-7BF3-8A4E-BDA6-53C700442949}" srcOrd="0" destOrd="0" presId="urn:microsoft.com/office/officeart/2005/8/layout/hList1"/>
    <dgm:cxn modelId="{998A4438-0DBF-724B-9222-804C3341366F}" srcId="{6BA49BBE-6B41-DD46-8009-8AF93A26EC3D}" destId="{40676328-4F1D-7344-9434-55C92292B483}" srcOrd="0" destOrd="0" parTransId="{285A5A48-4B56-EA45-8329-737861A73B3B}" sibTransId="{BAA64CF4-9A28-A24E-9974-C32148FBFDE4}"/>
    <dgm:cxn modelId="{6A83710E-94E0-5946-8634-FB93070967F7}" type="presOf" srcId="{176C31EA-F27B-B14B-9D16-161D7FAA50D4}" destId="{FA555578-6329-E946-913F-A5BAE4EAA8A2}" srcOrd="0" destOrd="2" presId="urn:microsoft.com/office/officeart/2005/8/layout/hList1"/>
    <dgm:cxn modelId="{CF24C6D6-E260-D645-86F7-449C31F5EDA6}" type="presOf" srcId="{40676328-4F1D-7344-9434-55C92292B483}" destId="{BE95F64E-F7EB-5A47-9C5A-CC4782758C98}" srcOrd="0" destOrd="0" presId="urn:microsoft.com/office/officeart/2005/8/layout/hList1"/>
    <dgm:cxn modelId="{CFE064D6-9174-504B-A4C9-FFD37198AF76}" srcId="{ABAB633A-B219-7246-BDB4-66C68BB570E3}" destId="{7C62AF07-0D62-B240-832F-1ADF10236AB9}" srcOrd="1" destOrd="0" parTransId="{8231DA8B-0BDD-9B42-A9C0-31F138146406}" sibTransId="{B4C76FD9-A764-234A-A15A-9BEB22666885}"/>
    <dgm:cxn modelId="{01867423-DF13-C241-9FD7-6489F61CCCFE}" type="presOf" srcId="{6BA49BBE-6B41-DD46-8009-8AF93A26EC3D}" destId="{FBACDBB1-ADBD-4941-9378-F06C84441ACA}" srcOrd="0" destOrd="0" presId="urn:microsoft.com/office/officeart/2005/8/layout/hList1"/>
    <dgm:cxn modelId="{4D9D1DCE-0E8A-5342-AA25-B42DFA13CD65}" srcId="{1D6F6E32-13E0-9040-B927-B3496C97A8D6}" destId="{6BA49BBE-6B41-DD46-8009-8AF93A26EC3D}" srcOrd="2" destOrd="0" parTransId="{1458E6F8-5E01-504A-B1E7-20C616778AA8}" sibTransId="{D17CEEB1-F762-7646-A414-2520897E7BC3}"/>
    <dgm:cxn modelId="{B77972FA-16F4-7F47-A46D-AD86CEFC818C}" type="presOf" srcId="{29020BB4-11BD-0248-9590-EE97041F64E6}" destId="{E15F23E2-ED76-0F4F-BA30-AC644F00614D}" srcOrd="0" destOrd="2" presId="urn:microsoft.com/office/officeart/2005/8/layout/hList1"/>
    <dgm:cxn modelId="{F933A909-9BC2-2D41-A5E4-28460DA0877C}" type="presOf" srcId="{A5A5C1A8-727C-F24F-93EE-1E18F1CD8569}" destId="{FA555578-6329-E946-913F-A5BAE4EAA8A2}" srcOrd="0" destOrd="1" presId="urn:microsoft.com/office/officeart/2005/8/layout/hList1"/>
    <dgm:cxn modelId="{04824318-1135-FB4F-9333-5732B440E0F7}" type="presOf" srcId="{4A325C6A-11DA-824E-9E9A-671173B7FFC3}" destId="{FA555578-6329-E946-913F-A5BAE4EAA8A2}" srcOrd="0" destOrd="3" presId="urn:microsoft.com/office/officeart/2005/8/layout/hList1"/>
    <dgm:cxn modelId="{B4FB90F3-7D88-9945-8ADD-2C9DE8EC4421}" type="presOf" srcId="{70857DA7-933D-864D-A905-6BE02C8C2223}" destId="{0F556BF7-9C62-564D-94DB-015558B9FFDF}" srcOrd="0" destOrd="0" presId="urn:microsoft.com/office/officeart/2005/8/layout/hList1"/>
    <dgm:cxn modelId="{295D86D9-BF20-8A48-A3FF-401EA28990F0}" srcId="{ABAB633A-B219-7246-BDB4-66C68BB570E3}" destId="{29020BB4-11BD-0248-9590-EE97041F64E6}" srcOrd="2" destOrd="0" parTransId="{267D4643-F36E-0642-9096-FAC5C7A86425}" sibTransId="{F00CD876-37B4-CF49-AA66-2908B2DDCA7B}"/>
    <dgm:cxn modelId="{1506978C-DB68-0947-906C-37EE306DB258}" type="presParOf" srcId="{CC91915D-91FC-C343-B4B8-31B9129794CE}" destId="{BFBEF2B3-168E-9A4F-88DD-5D23B58690D8}" srcOrd="0" destOrd="0" presId="urn:microsoft.com/office/officeart/2005/8/layout/hList1"/>
    <dgm:cxn modelId="{6E12FF7E-FCBB-C449-B07E-0F199EDEFB88}" type="presParOf" srcId="{BFBEF2B3-168E-9A4F-88DD-5D23B58690D8}" destId="{0F556BF7-9C62-564D-94DB-015558B9FFDF}" srcOrd="0" destOrd="0" presId="urn:microsoft.com/office/officeart/2005/8/layout/hList1"/>
    <dgm:cxn modelId="{5E02D50C-E0A1-CC43-8807-845CFE89EDA6}" type="presParOf" srcId="{BFBEF2B3-168E-9A4F-88DD-5D23B58690D8}" destId="{FA555578-6329-E946-913F-A5BAE4EAA8A2}" srcOrd="1" destOrd="0" presId="urn:microsoft.com/office/officeart/2005/8/layout/hList1"/>
    <dgm:cxn modelId="{F182F9E2-6364-D64B-8D77-39FD7FE66CA2}" type="presParOf" srcId="{CC91915D-91FC-C343-B4B8-31B9129794CE}" destId="{C8237966-6E7E-4542-8751-C9EE713AA50C}" srcOrd="1" destOrd="0" presId="urn:microsoft.com/office/officeart/2005/8/layout/hList1"/>
    <dgm:cxn modelId="{EDB8F129-E67B-D646-B8EE-2FB57D4B2B26}" type="presParOf" srcId="{CC91915D-91FC-C343-B4B8-31B9129794CE}" destId="{207D1684-9D5B-3A49-896E-2DB0F1B35D2C}" srcOrd="2" destOrd="0" presId="urn:microsoft.com/office/officeart/2005/8/layout/hList1"/>
    <dgm:cxn modelId="{63723980-6548-6844-A103-9105E939A92F}" type="presParOf" srcId="{207D1684-9D5B-3A49-896E-2DB0F1B35D2C}" destId="{E9A48206-7BF3-8A4E-BDA6-53C700442949}" srcOrd="0" destOrd="0" presId="urn:microsoft.com/office/officeart/2005/8/layout/hList1"/>
    <dgm:cxn modelId="{D16069E1-A016-9144-894E-682055AE51A9}" type="presParOf" srcId="{207D1684-9D5B-3A49-896E-2DB0F1B35D2C}" destId="{E15F23E2-ED76-0F4F-BA30-AC644F00614D}" srcOrd="1" destOrd="0" presId="urn:microsoft.com/office/officeart/2005/8/layout/hList1"/>
    <dgm:cxn modelId="{81D1B12E-136C-9946-B4FF-8A2E5694E11C}" type="presParOf" srcId="{CC91915D-91FC-C343-B4B8-31B9129794CE}" destId="{509EDE11-E023-734A-87A2-4E0FCA600EE3}" srcOrd="3" destOrd="0" presId="urn:microsoft.com/office/officeart/2005/8/layout/hList1"/>
    <dgm:cxn modelId="{B22B21A9-CCC4-1441-927D-CBE27008D648}" type="presParOf" srcId="{CC91915D-91FC-C343-B4B8-31B9129794CE}" destId="{F33FE3CF-B59E-AB4A-B66A-580812D23AB9}" srcOrd="4" destOrd="0" presId="urn:microsoft.com/office/officeart/2005/8/layout/hList1"/>
    <dgm:cxn modelId="{4E1829F4-F078-B343-BBA1-678F5673EF49}" type="presParOf" srcId="{F33FE3CF-B59E-AB4A-B66A-580812D23AB9}" destId="{FBACDBB1-ADBD-4941-9378-F06C84441ACA}" srcOrd="0" destOrd="0" presId="urn:microsoft.com/office/officeart/2005/8/layout/hList1"/>
    <dgm:cxn modelId="{B7CBD63D-56A3-9245-87C4-CEBC1CB9A9C6}" type="presParOf" srcId="{F33FE3CF-B59E-AB4A-B66A-580812D23AB9}" destId="{BE95F64E-F7EB-5A47-9C5A-CC4782758C9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E840E44-B86A-554A-A973-974390A8BD12}" type="doc">
      <dgm:prSet loTypeId="urn:microsoft.com/office/officeart/2005/8/layout/defaul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DA524BB-D3C8-164E-801B-6F9872425257}">
      <dgm:prSet/>
      <dgm:spPr/>
      <dgm:t>
        <a:bodyPr/>
        <a:lstStyle/>
        <a:p>
          <a:pPr rtl="0"/>
          <a:r>
            <a:rPr lang="en-US" smtClean="0"/>
            <a:t>eduGAIN provides policy framework and standards</a:t>
          </a:r>
          <a:br>
            <a:rPr lang="en-US" smtClean="0"/>
          </a:br>
          <a:r>
            <a:rPr lang="en-US" smtClean="0"/>
            <a:t>to build trust</a:t>
          </a:r>
          <a:endParaRPr lang="en-US"/>
        </a:p>
      </dgm:t>
    </dgm:pt>
    <dgm:pt modelId="{D5A72749-248F-7444-B6F1-0EC26A867DD9}" type="parTrans" cxnId="{C5CAA76D-827C-F14B-816D-7B63A3939146}">
      <dgm:prSet/>
      <dgm:spPr/>
      <dgm:t>
        <a:bodyPr/>
        <a:lstStyle/>
        <a:p>
          <a:endParaRPr lang="en-GB"/>
        </a:p>
      </dgm:t>
    </dgm:pt>
    <dgm:pt modelId="{8246E28D-0A0D-E942-A3E0-32A734FF2CF9}" type="sibTrans" cxnId="{C5CAA76D-827C-F14B-816D-7B63A3939146}">
      <dgm:prSet/>
      <dgm:spPr/>
      <dgm:t>
        <a:bodyPr/>
        <a:lstStyle/>
        <a:p>
          <a:endParaRPr lang="en-GB"/>
        </a:p>
      </dgm:t>
    </dgm:pt>
    <dgm:pt modelId="{8D106669-C318-7247-AD94-6E2A26F9DECC}">
      <dgm:prSet/>
      <dgm:spPr/>
      <dgm:t>
        <a:bodyPr/>
        <a:lstStyle/>
        <a:p>
          <a:pPr rtl="0"/>
          <a:r>
            <a:rPr lang="en-US" dirty="0" smtClean="0"/>
            <a:t>SPs and </a:t>
          </a:r>
          <a:r>
            <a:rPr lang="en-US" dirty="0" err="1" smtClean="0"/>
            <a:t>IdPs</a:t>
          </a:r>
          <a:r>
            <a:rPr lang="en-US" dirty="0" smtClean="0"/>
            <a:t> of participating federations  </a:t>
          </a:r>
          <a:r>
            <a:rPr lang="en-US" b="1" dirty="0" smtClean="0"/>
            <a:t>opt-in </a:t>
          </a:r>
          <a:r>
            <a:rPr lang="en-US" dirty="0" smtClean="0"/>
            <a:t>for eduGAIN</a:t>
          </a:r>
          <a:endParaRPr lang="en-US" dirty="0"/>
        </a:p>
      </dgm:t>
    </dgm:pt>
    <dgm:pt modelId="{01E5F76D-670C-E444-A446-C04BF411FB07}" type="parTrans" cxnId="{5EE9282E-F96F-AB47-9458-2493E6BC9A16}">
      <dgm:prSet/>
      <dgm:spPr/>
      <dgm:t>
        <a:bodyPr/>
        <a:lstStyle/>
        <a:p>
          <a:endParaRPr lang="en-GB"/>
        </a:p>
      </dgm:t>
    </dgm:pt>
    <dgm:pt modelId="{1C0D3A47-39B1-5848-8E70-84E79D21F1EF}" type="sibTrans" cxnId="{5EE9282E-F96F-AB47-9458-2493E6BC9A16}">
      <dgm:prSet/>
      <dgm:spPr/>
      <dgm:t>
        <a:bodyPr/>
        <a:lstStyle/>
        <a:p>
          <a:endParaRPr lang="en-GB"/>
        </a:p>
      </dgm:t>
    </dgm:pt>
    <dgm:pt modelId="{46F24FC0-827C-2143-B0AA-A170FFEB16F6}">
      <dgm:prSet/>
      <dgm:spPr/>
      <dgm:t>
        <a:bodyPr/>
        <a:lstStyle/>
        <a:p>
          <a:pPr rtl="0"/>
          <a:r>
            <a:rPr lang="en-US" dirty="0" smtClean="0"/>
            <a:t>Various local processes for what this means</a:t>
          </a:r>
          <a:endParaRPr lang="en-US" dirty="0"/>
        </a:p>
      </dgm:t>
    </dgm:pt>
    <dgm:pt modelId="{5994FC37-AA81-864A-8A1B-8312A1512806}" type="parTrans" cxnId="{FC3A2119-638B-D649-9290-75B1B3FE5645}">
      <dgm:prSet/>
      <dgm:spPr/>
      <dgm:t>
        <a:bodyPr/>
        <a:lstStyle/>
        <a:p>
          <a:endParaRPr lang="en-GB"/>
        </a:p>
      </dgm:t>
    </dgm:pt>
    <dgm:pt modelId="{510924F9-C46B-C24A-ACE8-62358C26318B}" type="sibTrans" cxnId="{FC3A2119-638B-D649-9290-75B1B3FE5645}">
      <dgm:prSet/>
      <dgm:spPr/>
      <dgm:t>
        <a:bodyPr/>
        <a:lstStyle/>
        <a:p>
          <a:endParaRPr lang="en-GB"/>
        </a:p>
      </dgm:t>
    </dgm:pt>
    <dgm:pt modelId="{7606B0B4-FEE6-EF4E-A294-26206A6A86A6}">
      <dgm:prSet/>
      <dgm:spPr/>
      <dgm:t>
        <a:bodyPr/>
        <a:lstStyle/>
        <a:p>
          <a:pPr rtl="0"/>
          <a:r>
            <a:rPr lang="en-US" smtClean="0"/>
            <a:t>MDS fetches, aggregates and republishes metadata</a:t>
          </a:r>
          <a:endParaRPr lang="en-US"/>
        </a:p>
      </dgm:t>
    </dgm:pt>
    <dgm:pt modelId="{469E2691-2FF4-C54B-9DF5-624230D8141F}" type="parTrans" cxnId="{20244374-B68E-F746-B21F-ED8F9472C438}">
      <dgm:prSet/>
      <dgm:spPr/>
      <dgm:t>
        <a:bodyPr/>
        <a:lstStyle/>
        <a:p>
          <a:endParaRPr lang="en-GB"/>
        </a:p>
      </dgm:t>
    </dgm:pt>
    <dgm:pt modelId="{E6FC9FCE-B6C2-BA45-AF73-E70B6B095DCE}" type="sibTrans" cxnId="{20244374-B68E-F746-B21F-ED8F9472C438}">
      <dgm:prSet/>
      <dgm:spPr/>
      <dgm:t>
        <a:bodyPr/>
        <a:lstStyle/>
        <a:p>
          <a:endParaRPr lang="en-GB"/>
        </a:p>
      </dgm:t>
    </dgm:pt>
    <dgm:pt modelId="{FCE35BBE-CBF3-2D48-B57B-CAD2DB2ABBD9}">
      <dgm:prSet/>
      <dgm:spPr/>
      <dgm:t>
        <a:bodyPr/>
        <a:lstStyle/>
        <a:p>
          <a:pPr rtl="0"/>
          <a:r>
            <a:rPr lang="en-US" dirty="0" smtClean="0"/>
            <a:t>Opt out being piloted by some</a:t>
          </a:r>
          <a:endParaRPr lang="en-US" dirty="0"/>
        </a:p>
      </dgm:t>
    </dgm:pt>
    <dgm:pt modelId="{DE8949DD-79EB-F346-A77E-BFA1A7F0711F}" type="parTrans" cxnId="{247C9746-E6D3-5D42-AD17-3319E5A98824}">
      <dgm:prSet/>
      <dgm:spPr/>
      <dgm:t>
        <a:bodyPr/>
        <a:lstStyle/>
        <a:p>
          <a:endParaRPr lang="en-GB"/>
        </a:p>
      </dgm:t>
    </dgm:pt>
    <dgm:pt modelId="{310DFE93-1CE3-F347-9175-845308AC1A1C}" type="sibTrans" cxnId="{247C9746-E6D3-5D42-AD17-3319E5A98824}">
      <dgm:prSet/>
      <dgm:spPr/>
      <dgm:t>
        <a:bodyPr/>
        <a:lstStyle/>
        <a:p>
          <a:endParaRPr lang="en-GB"/>
        </a:p>
      </dgm:t>
    </dgm:pt>
    <dgm:pt modelId="{29030B95-2129-CA46-8123-C572814887C3}" type="pres">
      <dgm:prSet presAssocID="{0E840E44-B86A-554A-A973-974390A8BD1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065C0BA-6D6C-1046-8A9B-58C8CE55380C}" type="pres">
      <dgm:prSet presAssocID="{3DA524BB-D3C8-164E-801B-6F987242525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5EA6920-8C68-0243-99DB-117700CB8D07}" type="pres">
      <dgm:prSet presAssocID="{8246E28D-0A0D-E942-A3E0-32A734FF2CF9}" presName="sibTrans" presStyleCnt="0"/>
      <dgm:spPr/>
    </dgm:pt>
    <dgm:pt modelId="{6942D5D5-8714-BA42-8725-4B97C6495F10}" type="pres">
      <dgm:prSet presAssocID="{8D106669-C318-7247-AD94-6E2A26F9DEC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5FF5DA-76F0-E346-B789-8A1DA0D5CC42}" type="pres">
      <dgm:prSet presAssocID="{1C0D3A47-39B1-5848-8E70-84E79D21F1EF}" presName="sibTrans" presStyleCnt="0"/>
      <dgm:spPr/>
    </dgm:pt>
    <dgm:pt modelId="{354846E3-20AA-2B4C-9A21-F0633C4169E0}" type="pres">
      <dgm:prSet presAssocID="{7606B0B4-FEE6-EF4E-A294-26206A6A86A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46E5A00-F442-364D-828D-8BB34AC6B662}" type="presOf" srcId="{46F24FC0-827C-2143-B0AA-A170FFEB16F6}" destId="{6942D5D5-8714-BA42-8725-4B97C6495F10}" srcOrd="0" destOrd="1" presId="urn:microsoft.com/office/officeart/2005/8/layout/default"/>
    <dgm:cxn modelId="{B8F3F43B-4F5B-7C41-B09E-A00DF625B22B}" type="presOf" srcId="{FCE35BBE-CBF3-2D48-B57B-CAD2DB2ABBD9}" destId="{6942D5D5-8714-BA42-8725-4B97C6495F10}" srcOrd="0" destOrd="2" presId="urn:microsoft.com/office/officeart/2005/8/layout/default"/>
    <dgm:cxn modelId="{5EE9282E-F96F-AB47-9458-2493E6BC9A16}" srcId="{0E840E44-B86A-554A-A973-974390A8BD12}" destId="{8D106669-C318-7247-AD94-6E2A26F9DECC}" srcOrd="1" destOrd="0" parTransId="{01E5F76D-670C-E444-A446-C04BF411FB07}" sibTransId="{1C0D3A47-39B1-5848-8E70-84E79D21F1EF}"/>
    <dgm:cxn modelId="{F044D9FB-3E6A-FE40-AB16-43605199A002}" type="presOf" srcId="{0E840E44-B86A-554A-A973-974390A8BD12}" destId="{29030B95-2129-CA46-8123-C572814887C3}" srcOrd="0" destOrd="0" presId="urn:microsoft.com/office/officeart/2005/8/layout/default"/>
    <dgm:cxn modelId="{247C9746-E6D3-5D42-AD17-3319E5A98824}" srcId="{8D106669-C318-7247-AD94-6E2A26F9DECC}" destId="{FCE35BBE-CBF3-2D48-B57B-CAD2DB2ABBD9}" srcOrd="1" destOrd="0" parTransId="{DE8949DD-79EB-F346-A77E-BFA1A7F0711F}" sibTransId="{310DFE93-1CE3-F347-9175-845308AC1A1C}"/>
    <dgm:cxn modelId="{FC3A2119-638B-D649-9290-75B1B3FE5645}" srcId="{8D106669-C318-7247-AD94-6E2A26F9DECC}" destId="{46F24FC0-827C-2143-B0AA-A170FFEB16F6}" srcOrd="0" destOrd="0" parTransId="{5994FC37-AA81-864A-8A1B-8312A1512806}" sibTransId="{510924F9-C46B-C24A-ACE8-62358C26318B}"/>
    <dgm:cxn modelId="{2839462D-FED4-8341-B731-2EC6CBCE6CEE}" type="presOf" srcId="{8D106669-C318-7247-AD94-6E2A26F9DECC}" destId="{6942D5D5-8714-BA42-8725-4B97C6495F10}" srcOrd="0" destOrd="0" presId="urn:microsoft.com/office/officeart/2005/8/layout/default"/>
    <dgm:cxn modelId="{DD762015-FE6E-7B41-BD0B-51317EEEE946}" type="presOf" srcId="{7606B0B4-FEE6-EF4E-A294-26206A6A86A6}" destId="{354846E3-20AA-2B4C-9A21-F0633C4169E0}" srcOrd="0" destOrd="0" presId="urn:microsoft.com/office/officeart/2005/8/layout/default"/>
    <dgm:cxn modelId="{D62D704A-B934-E14C-B322-913308D99599}" type="presOf" srcId="{3DA524BB-D3C8-164E-801B-6F9872425257}" destId="{F065C0BA-6D6C-1046-8A9B-58C8CE55380C}" srcOrd="0" destOrd="0" presId="urn:microsoft.com/office/officeart/2005/8/layout/default"/>
    <dgm:cxn modelId="{C5CAA76D-827C-F14B-816D-7B63A3939146}" srcId="{0E840E44-B86A-554A-A973-974390A8BD12}" destId="{3DA524BB-D3C8-164E-801B-6F9872425257}" srcOrd="0" destOrd="0" parTransId="{D5A72749-248F-7444-B6F1-0EC26A867DD9}" sibTransId="{8246E28D-0A0D-E942-A3E0-32A734FF2CF9}"/>
    <dgm:cxn modelId="{20244374-B68E-F746-B21F-ED8F9472C438}" srcId="{0E840E44-B86A-554A-A973-974390A8BD12}" destId="{7606B0B4-FEE6-EF4E-A294-26206A6A86A6}" srcOrd="2" destOrd="0" parTransId="{469E2691-2FF4-C54B-9DF5-624230D8141F}" sibTransId="{E6FC9FCE-B6C2-BA45-AF73-E70B6B095DCE}"/>
    <dgm:cxn modelId="{82E3A12A-D7DE-AD4A-887B-57F773953A1B}" type="presParOf" srcId="{29030B95-2129-CA46-8123-C572814887C3}" destId="{F065C0BA-6D6C-1046-8A9B-58C8CE55380C}" srcOrd="0" destOrd="0" presId="urn:microsoft.com/office/officeart/2005/8/layout/default"/>
    <dgm:cxn modelId="{C4391571-778B-304A-BF14-3147AE5B50BC}" type="presParOf" srcId="{29030B95-2129-CA46-8123-C572814887C3}" destId="{75EA6920-8C68-0243-99DB-117700CB8D07}" srcOrd="1" destOrd="0" presId="urn:microsoft.com/office/officeart/2005/8/layout/default"/>
    <dgm:cxn modelId="{24637773-3EA5-9445-9738-6D7619E6DF76}" type="presParOf" srcId="{29030B95-2129-CA46-8123-C572814887C3}" destId="{6942D5D5-8714-BA42-8725-4B97C6495F10}" srcOrd="2" destOrd="0" presId="urn:microsoft.com/office/officeart/2005/8/layout/default"/>
    <dgm:cxn modelId="{03CE1D8F-8240-274E-A8D7-79F687EA024C}" type="presParOf" srcId="{29030B95-2129-CA46-8123-C572814887C3}" destId="{E75FF5DA-76F0-E346-B789-8A1DA0D5CC42}" srcOrd="3" destOrd="0" presId="urn:microsoft.com/office/officeart/2005/8/layout/default"/>
    <dgm:cxn modelId="{4FE2EB43-7B27-0543-B366-EC2FF3F97CD1}" type="presParOf" srcId="{29030B95-2129-CA46-8123-C572814887C3}" destId="{354846E3-20AA-2B4C-9A21-F0633C4169E0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9DD5F1-8FC6-714F-AE28-C56A3A90F793}">
      <dsp:nvSpPr>
        <dsp:cNvPr id="0" name=""/>
        <dsp:cNvSpPr/>
      </dsp:nvSpPr>
      <dsp:spPr>
        <a:xfrm>
          <a:off x="3744" y="930865"/>
          <a:ext cx="1769434" cy="176943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C949AD-FD16-C746-B78D-4701C723B533}">
      <dsp:nvSpPr>
        <dsp:cNvPr id="0" name=""/>
        <dsp:cNvSpPr/>
      </dsp:nvSpPr>
      <dsp:spPr>
        <a:xfrm>
          <a:off x="3744" y="930865"/>
          <a:ext cx="176" cy="3538869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C8EF39-08A5-F94B-A74D-99752601DA59}">
      <dsp:nvSpPr>
        <dsp:cNvPr id="0" name=""/>
        <dsp:cNvSpPr/>
      </dsp:nvSpPr>
      <dsp:spPr>
        <a:xfrm>
          <a:off x="3744" y="2700300"/>
          <a:ext cx="1769434" cy="17694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Primordial Soup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Nothing yet!</a:t>
          </a:r>
          <a:endParaRPr lang="en-US" sz="1500" kern="1200" dirty="0"/>
        </a:p>
      </dsp:txBody>
      <dsp:txXfrm>
        <a:off x="3744" y="2700300"/>
        <a:ext cx="1769434" cy="1769434"/>
      </dsp:txXfrm>
    </dsp:sp>
    <dsp:sp modelId="{9EA90895-078C-5F4A-8BD1-262F52FB0250}">
      <dsp:nvSpPr>
        <dsp:cNvPr id="0" name=""/>
        <dsp:cNvSpPr/>
      </dsp:nvSpPr>
      <dsp:spPr>
        <a:xfrm>
          <a:off x="1773759" y="930865"/>
          <a:ext cx="1769434" cy="1769434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33CF89-47E3-AA43-BD70-9077DD99D7F0}">
      <dsp:nvSpPr>
        <dsp:cNvPr id="0" name=""/>
        <dsp:cNvSpPr/>
      </dsp:nvSpPr>
      <dsp:spPr>
        <a:xfrm>
          <a:off x="1773759" y="682931"/>
          <a:ext cx="176" cy="3538869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56673-E773-374D-9DF0-366C73D9311F}">
      <dsp:nvSpPr>
        <dsp:cNvPr id="0" name=""/>
        <dsp:cNvSpPr/>
      </dsp:nvSpPr>
      <dsp:spPr>
        <a:xfrm>
          <a:off x="1773759" y="2700300"/>
          <a:ext cx="1769434" cy="17694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Stone Age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Application holds all info</a:t>
          </a:r>
          <a:endParaRPr lang="en-US" sz="1500" kern="1200" dirty="0"/>
        </a:p>
      </dsp:txBody>
      <dsp:txXfrm>
        <a:off x="1773759" y="2700300"/>
        <a:ext cx="1769434" cy="1769434"/>
      </dsp:txXfrm>
    </dsp:sp>
    <dsp:sp modelId="{2F0A9948-F8CB-D044-A3E1-7D8CAA80371C}">
      <dsp:nvSpPr>
        <dsp:cNvPr id="0" name=""/>
        <dsp:cNvSpPr/>
      </dsp:nvSpPr>
      <dsp:spPr>
        <a:xfrm>
          <a:off x="3543774" y="930865"/>
          <a:ext cx="1769434" cy="1769434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1D5C26-C212-7F49-9CB6-076EB4CD8D38}">
      <dsp:nvSpPr>
        <dsp:cNvPr id="0" name=""/>
        <dsp:cNvSpPr/>
      </dsp:nvSpPr>
      <dsp:spPr>
        <a:xfrm>
          <a:off x="3543774" y="930865"/>
          <a:ext cx="176" cy="3538869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BEE60E-7A3C-0747-896C-A7DAE7C428F4}">
      <dsp:nvSpPr>
        <dsp:cNvPr id="0" name=""/>
        <dsp:cNvSpPr/>
      </dsp:nvSpPr>
      <dsp:spPr>
        <a:xfrm>
          <a:off x="3543774" y="2700300"/>
          <a:ext cx="1769434" cy="17694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Bronze Age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err="1" smtClean="0"/>
            <a:t>Centralised</a:t>
          </a:r>
          <a:r>
            <a:rPr lang="en-US" sz="1500" kern="1200" dirty="0" smtClean="0"/>
            <a:t> credential e.g. LDAP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Identity in app</a:t>
          </a:r>
          <a:endParaRPr lang="en-US" sz="1500" kern="1200" dirty="0"/>
        </a:p>
      </dsp:txBody>
      <dsp:txXfrm>
        <a:off x="3543774" y="2700300"/>
        <a:ext cx="1769434" cy="1769434"/>
      </dsp:txXfrm>
    </dsp:sp>
    <dsp:sp modelId="{5572AC03-AF52-AA41-9F96-015C49004E9A}">
      <dsp:nvSpPr>
        <dsp:cNvPr id="0" name=""/>
        <dsp:cNvSpPr/>
      </dsp:nvSpPr>
      <dsp:spPr>
        <a:xfrm>
          <a:off x="5313789" y="930865"/>
          <a:ext cx="1769434" cy="1769434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44146A-EFA0-874B-B50B-0D7C5BEDC61F}">
      <dsp:nvSpPr>
        <dsp:cNvPr id="0" name=""/>
        <dsp:cNvSpPr/>
      </dsp:nvSpPr>
      <dsp:spPr>
        <a:xfrm>
          <a:off x="5313789" y="930865"/>
          <a:ext cx="176" cy="3538869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5B4E5B-76B7-6B4E-8750-E211C8355434}">
      <dsp:nvSpPr>
        <dsp:cNvPr id="0" name=""/>
        <dsp:cNvSpPr/>
      </dsp:nvSpPr>
      <dsp:spPr>
        <a:xfrm>
          <a:off x="5313789" y="2700300"/>
          <a:ext cx="1769434" cy="17694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Iron Age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Central credentials and Identity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App only has specific user data</a:t>
          </a:r>
          <a:endParaRPr lang="en-US" sz="1500" kern="1200" dirty="0"/>
        </a:p>
      </dsp:txBody>
      <dsp:txXfrm>
        <a:off x="5313789" y="2700300"/>
        <a:ext cx="1769434" cy="1769434"/>
      </dsp:txXfrm>
    </dsp:sp>
    <dsp:sp modelId="{C93131CC-55D9-E74C-A963-934535341B81}">
      <dsp:nvSpPr>
        <dsp:cNvPr id="0" name=""/>
        <dsp:cNvSpPr/>
      </dsp:nvSpPr>
      <dsp:spPr>
        <a:xfrm>
          <a:off x="7083805" y="930865"/>
          <a:ext cx="1769434" cy="1769434"/>
        </a:xfrm>
        <a:prstGeom prst="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B6CE0F-CE42-1346-A9A0-46446C6FB5A9}">
      <dsp:nvSpPr>
        <dsp:cNvPr id="0" name=""/>
        <dsp:cNvSpPr/>
      </dsp:nvSpPr>
      <dsp:spPr>
        <a:xfrm>
          <a:off x="7083805" y="930865"/>
          <a:ext cx="176" cy="3538869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1590CE-D539-814A-8715-AA4A0A2D3EF5}">
      <dsp:nvSpPr>
        <dsp:cNvPr id="0" name=""/>
        <dsp:cNvSpPr/>
      </dsp:nvSpPr>
      <dsp:spPr>
        <a:xfrm>
          <a:off x="7083805" y="2700300"/>
          <a:ext cx="1769434" cy="17694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Diamond Age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Federated Identity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Share information outside one domain</a:t>
          </a:r>
          <a:endParaRPr lang="en-US" sz="1500" kern="1200" dirty="0"/>
        </a:p>
      </dsp:txBody>
      <dsp:txXfrm>
        <a:off x="7083805" y="2700300"/>
        <a:ext cx="1769434" cy="17694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FF9D76-E546-4548-87F1-34792432DF3A}">
      <dsp:nvSpPr>
        <dsp:cNvPr id="0" name=""/>
        <dsp:cNvSpPr/>
      </dsp:nvSpPr>
      <dsp:spPr>
        <a:xfrm rot="5400000">
          <a:off x="1897217" y="1493734"/>
          <a:ext cx="1321079" cy="150400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1F54845-9715-D947-9B13-800FB4A0A4C8}">
      <dsp:nvSpPr>
        <dsp:cNvPr id="0" name=""/>
        <dsp:cNvSpPr/>
      </dsp:nvSpPr>
      <dsp:spPr>
        <a:xfrm>
          <a:off x="1547212" y="29291"/>
          <a:ext cx="2223920" cy="155667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first principle within federated identity management is the active protection of user information</a:t>
          </a:r>
          <a:endParaRPr lang="en-US" sz="1500" kern="1200" dirty="0"/>
        </a:p>
      </dsp:txBody>
      <dsp:txXfrm>
        <a:off x="1623216" y="105295"/>
        <a:ext cx="2071912" cy="1404664"/>
      </dsp:txXfrm>
    </dsp:sp>
    <dsp:sp modelId="{7120B3E6-454B-554B-B26D-6A0FF1171981}">
      <dsp:nvSpPr>
        <dsp:cNvPr id="0" name=""/>
        <dsp:cNvSpPr/>
      </dsp:nvSpPr>
      <dsp:spPr>
        <a:xfrm>
          <a:off x="3771132" y="177755"/>
          <a:ext cx="1617467" cy="1258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CD6324-1153-3648-8654-DF94ACBB0C8B}">
      <dsp:nvSpPr>
        <dsp:cNvPr id="0" name=""/>
        <dsp:cNvSpPr/>
      </dsp:nvSpPr>
      <dsp:spPr>
        <a:xfrm rot="5400000">
          <a:off x="3741084" y="3242391"/>
          <a:ext cx="1321079" cy="150400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FCCE555-780C-9444-A966-C1455BD0CC09}">
      <dsp:nvSpPr>
        <dsp:cNvPr id="0" name=""/>
        <dsp:cNvSpPr/>
      </dsp:nvSpPr>
      <dsp:spPr>
        <a:xfrm>
          <a:off x="3391078" y="1777947"/>
          <a:ext cx="2223920" cy="155667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Protect the user</a:t>
          </a:r>
          <a:r>
            <a:rPr lang="en-US" altLang="ja-JP" sz="1500" kern="1200" dirty="0" smtClean="0"/>
            <a:t>’</a:t>
          </a:r>
          <a:r>
            <a:rPr lang="en-US" sz="1500" kern="1200" dirty="0" smtClean="0"/>
            <a:t>s credentials - </a:t>
          </a:r>
          <a:r>
            <a:rPr lang="en-US" sz="1500" i="1" kern="1200" dirty="0" smtClean="0"/>
            <a:t>only the IdP ever handles the credential</a:t>
          </a:r>
          <a:endParaRPr lang="en-US" sz="1500" kern="1200" dirty="0"/>
        </a:p>
      </dsp:txBody>
      <dsp:txXfrm>
        <a:off x="3467082" y="1853951"/>
        <a:ext cx="2071912" cy="1404664"/>
      </dsp:txXfrm>
    </dsp:sp>
    <dsp:sp modelId="{97360179-EE88-5741-BD04-EFF271D36524}">
      <dsp:nvSpPr>
        <dsp:cNvPr id="0" name=""/>
        <dsp:cNvSpPr/>
      </dsp:nvSpPr>
      <dsp:spPr>
        <a:xfrm>
          <a:off x="5614998" y="1926412"/>
          <a:ext cx="1617467" cy="1258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FEC3B5-D4A3-EB4D-8C61-E17E66F268C9}">
      <dsp:nvSpPr>
        <dsp:cNvPr id="0" name=""/>
        <dsp:cNvSpPr/>
      </dsp:nvSpPr>
      <dsp:spPr>
        <a:xfrm>
          <a:off x="5234944" y="3526604"/>
          <a:ext cx="2223920" cy="155667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Protect the user</a:t>
          </a:r>
          <a:r>
            <a:rPr lang="en-US" altLang="ja-JP" sz="1500" kern="1200" dirty="0" smtClean="0"/>
            <a:t>’</a:t>
          </a:r>
          <a:r>
            <a:rPr lang="en-US" sz="1500" kern="1200" dirty="0" smtClean="0"/>
            <a:t>s identity information, including identifier - </a:t>
          </a:r>
          <a:r>
            <a:rPr lang="en-US" sz="1500" i="1" kern="1200" dirty="0" smtClean="0"/>
            <a:t>customized set of information released to each SP</a:t>
          </a:r>
          <a:endParaRPr lang="en-US" sz="1500" kern="1200" dirty="0"/>
        </a:p>
      </dsp:txBody>
      <dsp:txXfrm>
        <a:off x="5310948" y="3602608"/>
        <a:ext cx="2071912" cy="14046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32ED59-3F6E-CA46-ADF0-301D7F5B7DDC}">
      <dsp:nvSpPr>
        <dsp:cNvPr id="0" name=""/>
        <dsp:cNvSpPr/>
      </dsp:nvSpPr>
      <dsp:spPr>
        <a:xfrm rot="5400000">
          <a:off x="5290147" y="-2127440"/>
          <a:ext cx="922856" cy="54132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smtClean="0"/>
            <a:t>Authentication-related calls to Penn State University’s helpdesk dropped by 85% after they installed Shibboleth</a:t>
          </a:r>
          <a:endParaRPr lang="en-GB" sz="1500" kern="1200"/>
        </a:p>
      </dsp:txBody>
      <dsp:txXfrm rot="-5400000">
        <a:off x="3044951" y="162806"/>
        <a:ext cx="5368198" cy="832756"/>
      </dsp:txXfrm>
    </dsp:sp>
    <dsp:sp modelId="{37883D5E-47A1-0744-9D17-9AE64D3A4D23}">
      <dsp:nvSpPr>
        <dsp:cNvPr id="0" name=""/>
        <dsp:cNvSpPr/>
      </dsp:nvSpPr>
      <dsp:spPr>
        <a:xfrm>
          <a:off x="0" y="2398"/>
          <a:ext cx="3044952" cy="11535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smtClean="0"/>
            <a:t>Reduces work</a:t>
          </a:r>
          <a:endParaRPr lang="en-GB" sz="2300" kern="1200"/>
        </a:p>
      </dsp:txBody>
      <dsp:txXfrm>
        <a:off x="56313" y="58711"/>
        <a:ext cx="2932326" cy="1040944"/>
      </dsp:txXfrm>
    </dsp:sp>
    <dsp:sp modelId="{85098C7C-BB8F-E24D-BE8B-D46220CFBC36}">
      <dsp:nvSpPr>
        <dsp:cNvPr id="0" name=""/>
        <dsp:cNvSpPr/>
      </dsp:nvSpPr>
      <dsp:spPr>
        <a:xfrm rot="5400000">
          <a:off x="5290147" y="-916190"/>
          <a:ext cx="922856" cy="54132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smtClean="0"/>
            <a:t>Studies of applications that maintain user data show that the majority of data is out of date.  Are you “protecting” your app with stale data?</a:t>
          </a:r>
          <a:endParaRPr lang="en-GB" sz="1500" kern="1200"/>
        </a:p>
      </dsp:txBody>
      <dsp:txXfrm rot="-5400000">
        <a:off x="3044951" y="1374056"/>
        <a:ext cx="5368198" cy="832756"/>
      </dsp:txXfrm>
    </dsp:sp>
    <dsp:sp modelId="{E39BAF01-F473-6440-8233-D0E5ABD64E2F}">
      <dsp:nvSpPr>
        <dsp:cNvPr id="0" name=""/>
        <dsp:cNvSpPr/>
      </dsp:nvSpPr>
      <dsp:spPr>
        <a:xfrm>
          <a:off x="0" y="1213647"/>
          <a:ext cx="3044952" cy="11535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smtClean="0"/>
            <a:t>Provides current data</a:t>
          </a:r>
          <a:endParaRPr lang="en-GB" sz="2300" kern="1200"/>
        </a:p>
      </dsp:txBody>
      <dsp:txXfrm>
        <a:off x="56313" y="1269960"/>
        <a:ext cx="2932326" cy="1040944"/>
      </dsp:txXfrm>
    </dsp:sp>
    <dsp:sp modelId="{86EE7BBB-11CB-C549-B412-C2943F05B206}">
      <dsp:nvSpPr>
        <dsp:cNvPr id="0" name=""/>
        <dsp:cNvSpPr/>
      </dsp:nvSpPr>
      <dsp:spPr>
        <a:xfrm rot="5400000">
          <a:off x="5290147" y="295058"/>
          <a:ext cx="922856" cy="54132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smtClean="0"/>
            <a:t>In FIM data is pushed to services as needed.  If those services are compromised the attacker can’t get everyone’s data.</a:t>
          </a:r>
          <a:endParaRPr lang="en-GB" sz="1500" kern="1200"/>
        </a:p>
      </dsp:txBody>
      <dsp:txXfrm rot="-5400000">
        <a:off x="3044951" y="2585304"/>
        <a:ext cx="5368198" cy="832756"/>
      </dsp:txXfrm>
    </dsp:sp>
    <dsp:sp modelId="{ED95B48B-C088-AE40-8D07-486404D3D583}">
      <dsp:nvSpPr>
        <dsp:cNvPr id="0" name=""/>
        <dsp:cNvSpPr/>
      </dsp:nvSpPr>
      <dsp:spPr>
        <a:xfrm>
          <a:off x="0" y="2424897"/>
          <a:ext cx="3044952" cy="11535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smtClean="0"/>
            <a:t>Insulation from service compromises</a:t>
          </a:r>
          <a:endParaRPr lang="en-GB" sz="2300" kern="1200"/>
        </a:p>
      </dsp:txBody>
      <dsp:txXfrm>
        <a:off x="56313" y="2481210"/>
        <a:ext cx="2932326" cy="1040944"/>
      </dsp:txXfrm>
    </dsp:sp>
    <dsp:sp modelId="{A34AF0B0-55EE-7D48-953C-A5C8FF9EFCF7}">
      <dsp:nvSpPr>
        <dsp:cNvPr id="0" name=""/>
        <dsp:cNvSpPr/>
      </dsp:nvSpPr>
      <dsp:spPr>
        <a:xfrm rot="5400000">
          <a:off x="5290147" y="1506308"/>
          <a:ext cx="922856" cy="54132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smtClean="0"/>
            <a:t>Only the IdP needs to be able to contact user data stores.  All effort can be focused on securing this one connection instead of one or more connections per service.</a:t>
          </a:r>
          <a:endParaRPr lang="en-GB" sz="1500" kern="1200"/>
        </a:p>
      </dsp:txBody>
      <dsp:txXfrm rot="-5400000">
        <a:off x="3044951" y="3796554"/>
        <a:ext cx="5368198" cy="832756"/>
      </dsp:txXfrm>
    </dsp:sp>
    <dsp:sp modelId="{852AC0B8-4946-E044-BC55-291D8A791D3F}">
      <dsp:nvSpPr>
        <dsp:cNvPr id="0" name=""/>
        <dsp:cNvSpPr/>
      </dsp:nvSpPr>
      <dsp:spPr>
        <a:xfrm>
          <a:off x="0" y="3636146"/>
          <a:ext cx="3044952" cy="11535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smtClean="0"/>
            <a:t>Minimize attack surface area</a:t>
          </a:r>
          <a:endParaRPr lang="en-GB" sz="2300" kern="1200"/>
        </a:p>
      </dsp:txBody>
      <dsp:txXfrm>
        <a:off x="56313" y="3692459"/>
        <a:ext cx="2932326" cy="10409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556BF7-9C62-564D-94DB-015558B9FFDF}">
      <dsp:nvSpPr>
        <dsp:cNvPr id="0" name=""/>
        <dsp:cNvSpPr/>
      </dsp:nvSpPr>
      <dsp:spPr>
        <a:xfrm>
          <a:off x="2745" y="65790"/>
          <a:ext cx="2676672" cy="7305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Technical Interoperability</a:t>
          </a:r>
          <a:endParaRPr lang="en-US" sz="2000" kern="1200"/>
        </a:p>
      </dsp:txBody>
      <dsp:txXfrm>
        <a:off x="2745" y="65790"/>
        <a:ext cx="2676672" cy="730584"/>
      </dsp:txXfrm>
    </dsp:sp>
    <dsp:sp modelId="{FA555578-6329-E946-913F-A5BAE4EAA8A2}">
      <dsp:nvSpPr>
        <dsp:cNvPr id="0" name=""/>
        <dsp:cNvSpPr/>
      </dsp:nvSpPr>
      <dsp:spPr>
        <a:xfrm>
          <a:off x="2745" y="796375"/>
          <a:ext cx="2676672" cy="28822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smtClean="0"/>
            <a:t>Supported protocols</a:t>
          </a:r>
          <a:endParaRPr 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smtClean="0"/>
            <a:t>User authentication mechanisms</a:t>
          </a:r>
          <a:endParaRPr 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smtClean="0"/>
            <a:t>User attribute specifications</a:t>
          </a:r>
          <a:endParaRPr 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smtClean="0"/>
            <a:t>Accepted X.509 server certificates</a:t>
          </a:r>
          <a:endParaRPr lang="en-US" sz="2000" kern="1200"/>
        </a:p>
      </dsp:txBody>
      <dsp:txXfrm>
        <a:off x="2745" y="796375"/>
        <a:ext cx="2676672" cy="2882249"/>
      </dsp:txXfrm>
    </dsp:sp>
    <dsp:sp modelId="{E9A48206-7BF3-8A4E-BDA6-53C700442949}">
      <dsp:nvSpPr>
        <dsp:cNvPr id="0" name=""/>
        <dsp:cNvSpPr/>
      </dsp:nvSpPr>
      <dsp:spPr>
        <a:xfrm>
          <a:off x="3054151" y="65790"/>
          <a:ext cx="2676672" cy="7305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Legal Interoperability</a:t>
          </a:r>
          <a:endParaRPr lang="en-US" sz="2000" kern="1200"/>
        </a:p>
      </dsp:txBody>
      <dsp:txXfrm>
        <a:off x="3054151" y="65790"/>
        <a:ext cx="2676672" cy="730584"/>
      </dsp:txXfrm>
    </dsp:sp>
    <dsp:sp modelId="{E15F23E2-ED76-0F4F-BA30-AC644F00614D}">
      <dsp:nvSpPr>
        <dsp:cNvPr id="0" name=""/>
        <dsp:cNvSpPr/>
      </dsp:nvSpPr>
      <dsp:spPr>
        <a:xfrm>
          <a:off x="3054151" y="796375"/>
          <a:ext cx="2676672" cy="28822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Membership agreement or contract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smtClean="0"/>
            <a:t>Federation operation policies</a:t>
          </a:r>
          <a:endParaRPr 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Requirements on identity management practices</a:t>
          </a:r>
          <a:endParaRPr lang="en-US" sz="2000" kern="1200" dirty="0"/>
        </a:p>
      </dsp:txBody>
      <dsp:txXfrm>
        <a:off x="3054151" y="796375"/>
        <a:ext cx="2676672" cy="2882249"/>
      </dsp:txXfrm>
    </dsp:sp>
    <dsp:sp modelId="{FBACDBB1-ADBD-4941-9378-F06C84441ACA}">
      <dsp:nvSpPr>
        <dsp:cNvPr id="0" name=""/>
        <dsp:cNvSpPr/>
      </dsp:nvSpPr>
      <dsp:spPr>
        <a:xfrm>
          <a:off x="6105558" y="65790"/>
          <a:ext cx="2676672" cy="7305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Others</a:t>
          </a:r>
          <a:endParaRPr lang="en-US" sz="2000" kern="1200"/>
        </a:p>
      </dsp:txBody>
      <dsp:txXfrm>
        <a:off x="6105558" y="65790"/>
        <a:ext cx="2676672" cy="730584"/>
      </dsp:txXfrm>
    </dsp:sp>
    <dsp:sp modelId="{BE95F64E-F7EB-5A47-9C5A-CC4782758C98}">
      <dsp:nvSpPr>
        <dsp:cNvPr id="0" name=""/>
        <dsp:cNvSpPr/>
      </dsp:nvSpPr>
      <dsp:spPr>
        <a:xfrm>
          <a:off x="6105558" y="796375"/>
          <a:ext cx="2676672" cy="28822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Common/best operational practices e.g. http://</a:t>
          </a:r>
          <a:r>
            <a:rPr lang="en-US" sz="2000" kern="1200" dirty="0" err="1" smtClean="0"/>
            <a:t>switch.ch</a:t>
          </a:r>
          <a:r>
            <a:rPr lang="en-US" sz="2000" kern="1200" dirty="0" smtClean="0"/>
            <a:t>/</a:t>
          </a:r>
          <a:r>
            <a:rPr lang="en-US" sz="2000" kern="1200" dirty="0" err="1" smtClean="0"/>
            <a:t>aai</a:t>
          </a:r>
          <a:r>
            <a:rPr lang="en-US" sz="2000" kern="1200" dirty="0" smtClean="0"/>
            <a:t>/</a:t>
          </a:r>
          <a:r>
            <a:rPr lang="en-US" sz="2000" kern="1200" dirty="0" err="1" smtClean="0"/>
            <a:t>bcp</a:t>
          </a:r>
          <a:endParaRPr lang="en-US" sz="2000" kern="1200" dirty="0"/>
        </a:p>
      </dsp:txBody>
      <dsp:txXfrm>
        <a:off x="6105558" y="796375"/>
        <a:ext cx="2676672" cy="288224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65C0BA-6D6C-1046-8A9B-58C8CE55380C}">
      <dsp:nvSpPr>
        <dsp:cNvPr id="0" name=""/>
        <dsp:cNvSpPr/>
      </dsp:nvSpPr>
      <dsp:spPr>
        <a:xfrm>
          <a:off x="0" y="65008"/>
          <a:ext cx="2609592" cy="156575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eduGAIN provides policy framework and standards</a:t>
          </a:r>
          <a:br>
            <a:rPr lang="en-US" sz="1700" kern="1200" smtClean="0"/>
          </a:br>
          <a:r>
            <a:rPr lang="en-US" sz="1700" kern="1200" smtClean="0"/>
            <a:t>to build trust</a:t>
          </a:r>
          <a:endParaRPr lang="en-US" sz="1700" kern="1200"/>
        </a:p>
      </dsp:txBody>
      <dsp:txXfrm>
        <a:off x="0" y="65008"/>
        <a:ext cx="2609592" cy="1565755"/>
      </dsp:txXfrm>
    </dsp:sp>
    <dsp:sp modelId="{6942D5D5-8714-BA42-8725-4B97C6495F10}">
      <dsp:nvSpPr>
        <dsp:cNvPr id="0" name=""/>
        <dsp:cNvSpPr/>
      </dsp:nvSpPr>
      <dsp:spPr>
        <a:xfrm>
          <a:off x="2870551" y="65008"/>
          <a:ext cx="2609592" cy="156575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SPs and </a:t>
          </a:r>
          <a:r>
            <a:rPr lang="en-US" sz="1700" kern="1200" dirty="0" err="1" smtClean="0"/>
            <a:t>IdPs</a:t>
          </a:r>
          <a:r>
            <a:rPr lang="en-US" sz="1700" kern="1200" dirty="0" smtClean="0"/>
            <a:t> of participating federations  </a:t>
          </a:r>
          <a:r>
            <a:rPr lang="en-US" sz="1700" b="1" kern="1200" dirty="0" smtClean="0"/>
            <a:t>opt-in </a:t>
          </a:r>
          <a:r>
            <a:rPr lang="en-US" sz="1700" kern="1200" dirty="0" smtClean="0"/>
            <a:t>for eduGAIN</a:t>
          </a:r>
          <a:endParaRPr lang="en-US" sz="17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Various local processes for what this means</a:t>
          </a:r>
          <a:endParaRPr lang="en-US" sz="13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Opt out being piloted by some</a:t>
          </a:r>
          <a:endParaRPr lang="en-US" sz="1300" kern="1200" dirty="0"/>
        </a:p>
      </dsp:txBody>
      <dsp:txXfrm>
        <a:off x="2870551" y="65008"/>
        <a:ext cx="2609592" cy="1565755"/>
      </dsp:txXfrm>
    </dsp:sp>
    <dsp:sp modelId="{354846E3-20AA-2B4C-9A21-F0633C4169E0}">
      <dsp:nvSpPr>
        <dsp:cNvPr id="0" name=""/>
        <dsp:cNvSpPr/>
      </dsp:nvSpPr>
      <dsp:spPr>
        <a:xfrm>
          <a:off x="5741103" y="65008"/>
          <a:ext cx="2609592" cy="156575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MDS fetches, aggregates and republishes metadata</a:t>
          </a:r>
          <a:endParaRPr lang="en-US" sz="1700" kern="1200"/>
        </a:p>
      </dsp:txBody>
      <dsp:txXfrm>
        <a:off x="5741103" y="65008"/>
        <a:ext cx="2609592" cy="15657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Lineup">
  <dgm:title val=""/>
  <dgm:desc val=""/>
  <dgm:catLst>
    <dgm:cat type="picture" pri="19000"/>
    <dgm:cat type="pictureconvert" pri="1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3" destOrd="0"/>
        <dgm:cxn modelId="42" srcId="30" destId="41" srcOrd="0" destOrd="0"/>
      </dgm:cxnLst>
      <dgm:bg/>
      <dgm:whole/>
    </dgm:dataModel>
  </dgm:clrData>
  <dgm:layoutNode name="Name0">
    <dgm:varLst>
      <dgm:chMax/>
      <dgm:chPref/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 val="65"/>
      <dgm:constr type="primFontSz" for="des" forName="Parent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"/>
      <dgm:constr type="w" for="ch" forName="sibTrans" refType="w" refFor="ch" refForName="composite" op="equ" fact="0.000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h" fact="0.5"/>
              <dgm:constr type="h" for="ch" forName="Image" refType="w"/>
              <dgm:constr type="l" for="ch" forName="Accent" refType="w" fact="0"/>
              <dgm:constr type="t" for="ch" forName="Accent" refType="h" fact="0"/>
              <dgm:constr type="w" for="ch" forName="Accent" refType="w" fact="0.0001"/>
              <dgm:constr type="h" for="ch" forName="Accent" refType="h"/>
              <dgm:constr type="l" for="ch" forName="Parent" refType="w" fact="0"/>
              <dgm:constr type="t" for="ch" forName="Parent" refType="h" fact="0.5"/>
              <dgm:constr type="w" for="ch" forName="Parent" refType="w"/>
            </dgm:constrLst>
          </dgm:if>
          <dgm:else name="Name6">
            <dgm:constrLst>
              <dgm:constr type="l" for="ch" forName="Image" refType="w" fact="0"/>
              <dgm:constr type="t" for="ch" forName="Image" refType="h" fact="0"/>
              <dgm:constr type="w" for="ch" forName="Image" refType="h" fact="0.5"/>
              <dgm:constr type="h" for="ch" forName="Image" refType="w"/>
              <dgm:constr type="r" for="ch" forName="Accent" refType="w"/>
              <dgm:constr type="t" for="ch" forName="Accent" refType="h" fact="0"/>
              <dgm:constr type="w" for="ch" forName="Accent" refType="w" fact="0.0001"/>
              <dgm:constr type="h" for="ch" forName="Accent" refType="h"/>
              <dgm:constr type="l" for="ch" forName="Parent" refType="w" fact="0"/>
              <dgm:constr type="t" for="ch" forName="Parent" refType="h" fact="0.5"/>
              <dgm:constr type="w" for="ch" forName="Parent" refType="w"/>
            </dgm:constrLst>
          </dgm:else>
        </dgm:choose>
        <dgm:layoutNode name="Image" styleLbl="alig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Accent" styleLbl="parChTrans1D1">
          <dgm:alg type="sp"/>
          <dgm:shape xmlns:r="http://schemas.openxmlformats.org/officeDocument/2006/relationships" type="line" r:blip="">
            <dgm:adjLst/>
          </dgm:shape>
          <dgm:presOf/>
        </dgm:layoutNode>
        <dgm:layoutNode name="Paren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397B2A7-80BE-DA4B-847E-E956913D1A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961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7C3B6F8-5318-DA4D-A1B1-9DA5B50C3B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0064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Fix image</a:t>
            </a:r>
          </a:p>
          <a:p>
            <a:pPr lvl="0"/>
            <a:r>
              <a:rPr lang="en-GB" dirty="0" smtClean="0"/>
              <a:t>Learn the principles behind eduGAIN, FaaS, Enabling Users, </a:t>
            </a:r>
          </a:p>
          <a:p>
            <a:pPr lvl="0"/>
            <a:r>
              <a:rPr lang="en-GB" dirty="0" smtClean="0"/>
              <a:t>Highlight differences with eduroam and </a:t>
            </a:r>
            <a:r>
              <a:rPr lang="en-GB" dirty="0" err="1" smtClean="0"/>
              <a:t>moonshot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C3B6F8-5318-DA4D-A1B1-9DA5B50C3BEA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841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 federation is not equivalent to a</a:t>
            </a:r>
            <a:r>
              <a:rPr lang="en-GB" baseline="0" dirty="0" smtClean="0"/>
              <a:t> network 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C3B6F8-5318-DA4D-A1B1-9DA5B50C3BEA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256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C3B6F8-5318-DA4D-A1B1-9DA5B50C3BEA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086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/>
            <a:fld id="{E43D7A01-58F4-DF42-AC42-52469212CBAB}" type="slidenum">
              <a:rPr lang="en-GB" sz="1200">
                <a:latin typeface="Arial" charset="0"/>
              </a:rPr>
              <a:pPr eaLnBrk="1" hangingPunct="1"/>
              <a:t>9</a:t>
            </a:fld>
            <a:endParaRPr lang="en-GB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C3B6F8-5318-DA4D-A1B1-9DA5B50C3BEA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537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Quiz – what do people think the service an SP provides 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C3B6F8-5318-DA4D-A1B1-9DA5B50C3BEA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567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Arial" charset="0"/>
              </a:rPr>
              <a:t>Different sets of attributes used internationally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C3B6F8-5318-DA4D-A1B1-9DA5B50C3BEA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2925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C3B6F8-5318-DA4D-A1B1-9DA5B50C3BEA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234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439863" y="1989138"/>
            <a:ext cx="6859587" cy="11668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39863" y="3430588"/>
            <a:ext cx="6859587" cy="1714500"/>
          </a:xfrm>
        </p:spPr>
        <p:txBody>
          <a:bodyPr/>
          <a:lstStyle>
            <a:lvl1pPr marL="0" indent="0">
              <a:buFont typeface="Times" charset="0"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915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01660"/>
            <a:ext cx="6035675" cy="864096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7088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80513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0" y="5164138"/>
            <a:ext cx="91440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ctr" eaLnBrk="0" hangingPunct="0">
              <a:defRPr/>
            </a:pPr>
            <a:r>
              <a:rPr lang="en-GB" sz="1400" dirty="0" smtClean="0">
                <a:solidFill>
                  <a:srgbClr val="00B0AC"/>
                </a:solidFill>
                <a:latin typeface="Arial" charset="0"/>
                <a:ea typeface="+mn-ea"/>
                <a:cs typeface="Arial" charset="0"/>
              </a:rPr>
              <a:t>www.geant.net</a:t>
            </a:r>
          </a:p>
          <a:p>
            <a:pPr algn="ctr" eaLnBrk="0" hangingPunct="0">
              <a:defRPr/>
            </a:pPr>
            <a:endParaRPr lang="en-GB" sz="400" dirty="0" smtClean="0">
              <a:solidFill>
                <a:srgbClr val="00B0AC"/>
              </a:solidFill>
              <a:latin typeface="Arial" charset="0"/>
              <a:ea typeface="+mn-ea"/>
              <a:cs typeface="Arial" charset="0"/>
            </a:endParaRPr>
          </a:p>
          <a:p>
            <a:pPr algn="ctr" eaLnBrk="0" hangingPunct="0">
              <a:defRPr/>
            </a:pPr>
            <a:r>
              <a:rPr lang="en-GB" sz="300" dirty="0" smtClean="0">
                <a:solidFill>
                  <a:srgbClr val="00B0AC"/>
                </a:solidFill>
                <a:latin typeface="Arial" charset="0"/>
                <a:ea typeface="+mn-ea"/>
                <a:cs typeface="Arial" charset="0"/>
              </a:rPr>
              <a:t> </a:t>
            </a:r>
          </a:p>
          <a:p>
            <a:pPr algn="ctr" eaLnBrk="0" hangingPunct="0">
              <a:defRPr/>
            </a:pPr>
            <a:r>
              <a:rPr lang="en-GB" sz="1000" dirty="0" smtClean="0">
                <a:solidFill>
                  <a:srgbClr val="00B0AC"/>
                </a:solidFill>
                <a:latin typeface="Arial" charset="0"/>
                <a:ea typeface="+mn-ea"/>
                <a:cs typeface="Arial" charset="0"/>
              </a:rPr>
              <a:t>www.twitter.com/GEANTnews  |  www.facebook.com/GEANTnetwork  |  www.youtube.com/GEANTtv</a:t>
            </a:r>
          </a:p>
        </p:txBody>
      </p:sp>
      <p:sp>
        <p:nvSpPr>
          <p:cNvPr id="4" name="Text Placeholder 2"/>
          <p:cNvSpPr txBox="1">
            <a:spLocks/>
          </p:cNvSpPr>
          <p:nvPr userDrawn="1"/>
        </p:nvSpPr>
        <p:spPr>
          <a:xfrm>
            <a:off x="0" y="4724400"/>
            <a:ext cx="9180513" cy="3381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4000" kern="1200" baseline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srgbClr val="00B0AC"/>
                </a:solidFill>
                <a:cs typeface="Arial" pitchFamily="34" charset="0"/>
              </a:rPr>
              <a:t>Connect | Communicate | Collaborate</a:t>
            </a:r>
          </a:p>
        </p:txBody>
      </p:sp>
    </p:spTree>
    <p:extLst>
      <p:ext uri="{BB962C8B-B14F-4D97-AF65-F5344CB8AC3E}">
        <p14:creationId xmlns:p14="http://schemas.microsoft.com/office/powerpoint/2010/main" val="4234566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80513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318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3375"/>
            <a:ext cx="60356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/>
            </a:r>
            <a:br>
              <a:rPr lang="en-GB"/>
            </a:br>
            <a:r>
              <a:rPr lang="en-GB"/>
              <a:t>Click to edit Master title style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8583613" y="6556375"/>
            <a:ext cx="4524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fld id="{FD4FC7E9-FF4C-B748-889B-E93FC545F888}" type="slidenum">
              <a:rPr lang="en-GB" sz="1100">
                <a:solidFill>
                  <a:schemeClr val="bg1"/>
                </a:solidFill>
                <a:latin typeface="Arial" charset="0"/>
              </a:rPr>
              <a:pPr eaLnBrk="0" hangingPunct="0"/>
              <a:t>‹#›</a:t>
            </a:fld>
            <a:endParaRPr lang="en-GB" sz="11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30" name="TextBox 3"/>
          <p:cNvSpPr txBox="1">
            <a:spLocks noChangeArrowheads="1"/>
          </p:cNvSpPr>
          <p:nvPr/>
        </p:nvSpPr>
        <p:spPr bwMode="auto">
          <a:xfrm>
            <a:off x="481013" y="6575425"/>
            <a:ext cx="287972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0" hangingPunct="0">
              <a:defRPr/>
            </a:pPr>
            <a:r>
              <a:rPr lang="en-GB" sz="1000" dirty="0" smtClean="0">
                <a:solidFill>
                  <a:srgbClr val="0A6877"/>
                </a:solidFill>
                <a:latin typeface="Arial" charset="0"/>
                <a:ea typeface="+mn-ea"/>
                <a:cs typeface="+mn-cs"/>
              </a:rPr>
              <a:t>Connect | Communicate | Collaborate</a:t>
            </a:r>
          </a:p>
          <a:p>
            <a:pPr eaLnBrk="0" hangingPunct="0">
              <a:defRPr/>
            </a:pPr>
            <a:endParaRPr lang="en-GB" dirty="0" smtClean="0"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2" r:id="rId2"/>
    <p:sldLayoutId id="2147483824" r:id="rId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00000"/>
        <a:buFont typeface="Times" charset="0"/>
        <a:buBlip>
          <a:blip r:embed="rId6"/>
        </a:buBlip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76288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Times" charset="0"/>
        <a:buBlip>
          <a:blip r:embed="rId6"/>
        </a:buBlip>
        <a:defRPr>
          <a:solidFill>
            <a:schemeClr val="tx1"/>
          </a:solidFill>
          <a:latin typeface="+mn-lt"/>
          <a:ea typeface="ＭＳ Ｐゴシック" charset="0"/>
        </a:defRPr>
      </a:lvl2pPr>
      <a:lvl3pPr marL="1200150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  <a:ea typeface="ＭＳ Ｐゴシック" charset="0"/>
        </a:defRPr>
      </a:lvl3pPr>
      <a:lvl4pPr marL="1633538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  <a:ea typeface="ＭＳ Ｐゴシック" charset="0"/>
        </a:defRPr>
      </a:lvl4pPr>
      <a:lvl5pPr marL="2054225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  <a:ea typeface="ＭＳ Ｐゴシック" charset="0"/>
        </a:defRPr>
      </a:lvl5pPr>
      <a:lvl6pPr marL="25114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6pPr>
      <a:lvl7pPr marL="29686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7pPr>
      <a:lvl8pPr marL="34258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8pPr>
      <a:lvl9pPr marL="38830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jp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Relationship Id="rId3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eant.net/service/eduGAIN/resources/Pages/home.aspx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>
                <a:latin typeface="Arial" charset="0"/>
              </a:rPr>
              <a:t>Federated Identity Fundamentals</a:t>
            </a:r>
            <a:endParaRPr lang="en-GB" sz="2800" dirty="0">
              <a:latin typeface="Arial" charset="0"/>
            </a:endParaRPr>
          </a:p>
        </p:txBody>
      </p:sp>
      <p:sp>
        <p:nvSpPr>
          <p:cNvPr id="6146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>
                <a:latin typeface="Arial" charset="0"/>
              </a:rPr>
              <a:t>Ann Harding, SWITCH</a:t>
            </a:r>
          </a:p>
          <a:p>
            <a:pPr eaLnBrk="1" hangingPunct="1"/>
            <a:r>
              <a:rPr lang="en-GB" dirty="0" smtClean="0">
                <a:latin typeface="Arial" charset="0"/>
              </a:rPr>
              <a:t>Cambridge</a:t>
            </a:r>
          </a:p>
          <a:p>
            <a:pPr eaLnBrk="1" hangingPunct="1"/>
            <a:r>
              <a:rPr lang="en-GB" dirty="0" smtClean="0">
                <a:latin typeface="Arial" charset="0"/>
              </a:rPr>
              <a:t>July 2014</a:t>
            </a:r>
            <a:endParaRPr lang="en-GB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6035675" cy="863600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SWITCHaai Example</a:t>
            </a:r>
            <a:r>
              <a:rPr lang="en-US" sz="2800">
                <a:latin typeface="Arial" charset="0"/>
              </a:rPr>
              <a:t/>
            </a:r>
            <a:br>
              <a:rPr lang="en-US" sz="2800">
                <a:latin typeface="Arial" charset="0"/>
              </a:rPr>
            </a:br>
            <a:r>
              <a:rPr lang="en-US" sz="2800">
                <a:latin typeface="Arial" charset="0"/>
              </a:rPr>
              <a:t/>
            </a:r>
            <a:br>
              <a:rPr lang="en-US" sz="2800">
                <a:latin typeface="Arial" charset="0"/>
              </a:rPr>
            </a:br>
            <a:r>
              <a:rPr lang="en-US" sz="2800">
                <a:latin typeface="Arial" charset="0"/>
              </a:rPr>
              <a:t/>
            </a:r>
            <a:br>
              <a:rPr lang="en-US" sz="2800">
                <a:latin typeface="Arial" charset="0"/>
              </a:rPr>
            </a:br>
            <a:r>
              <a:rPr lang="en-US" sz="2800">
                <a:latin typeface="Arial" charset="0"/>
              </a:rPr>
              <a:t/>
            </a:r>
            <a:br>
              <a:rPr lang="en-US" sz="2800">
                <a:latin typeface="Arial" charset="0"/>
              </a:rPr>
            </a:br>
            <a:r>
              <a:rPr lang="en-US" sz="2800">
                <a:latin typeface="Arial" charset="0"/>
              </a:rPr>
              <a:t/>
            </a:r>
            <a:br>
              <a:rPr lang="en-US" sz="2800">
                <a:latin typeface="Arial" charset="0"/>
              </a:rPr>
            </a:br>
            <a:r>
              <a:rPr lang="en-US" sz="2800">
                <a:latin typeface="Arial" charset="0"/>
              </a:rPr>
              <a:t/>
            </a:r>
            <a:br>
              <a:rPr lang="en-US" sz="2800">
                <a:latin typeface="Arial" charset="0"/>
              </a:rPr>
            </a:br>
            <a:r>
              <a:rPr lang="en-US" sz="2800">
                <a:latin typeface="Arial" charset="0"/>
              </a:rPr>
              <a:t/>
            </a:r>
            <a:br>
              <a:rPr lang="en-US" sz="2800">
                <a:latin typeface="Arial" charset="0"/>
              </a:rPr>
            </a:br>
            <a:r>
              <a:rPr lang="en-US" sz="2800">
                <a:latin typeface="Arial" charset="0"/>
              </a:rPr>
              <a:t/>
            </a:r>
            <a:br>
              <a:rPr lang="en-US" sz="2800">
                <a:latin typeface="Arial" charset="0"/>
              </a:rPr>
            </a:br>
            <a:r>
              <a:rPr lang="en-US" sz="2800">
                <a:latin typeface="Arial" charset="0"/>
              </a:rPr>
              <a:t/>
            </a:r>
            <a:br>
              <a:rPr lang="en-US" sz="2800">
                <a:latin typeface="Arial" charset="0"/>
              </a:rPr>
            </a:br>
            <a:r>
              <a:rPr lang="en-US" sz="2800">
                <a:latin typeface="Arial" charset="0"/>
              </a:rPr>
              <a:t/>
            </a:r>
            <a:br>
              <a:rPr lang="en-US" sz="2800">
                <a:latin typeface="Arial" charset="0"/>
              </a:rPr>
            </a:br>
            <a:r>
              <a:rPr lang="en-US" sz="2800">
                <a:latin typeface="Arial" charset="0"/>
              </a:rPr>
              <a:t/>
            </a:r>
            <a:br>
              <a:rPr lang="en-US" sz="2800">
                <a:latin typeface="Arial" charset="0"/>
              </a:rPr>
            </a:br>
            <a:r>
              <a:rPr lang="en-US" sz="2400">
                <a:latin typeface="Arial" charset="0"/>
              </a:rPr>
              <a:t>SWITCH operates the SWITCHaai Federation</a:t>
            </a:r>
            <a:br>
              <a:rPr lang="en-US" sz="2400">
                <a:latin typeface="Arial" charset="0"/>
              </a:rPr>
            </a:br>
            <a:r>
              <a:rPr lang="en-US" sz="2400">
                <a:latin typeface="Arial" charset="0"/>
              </a:rPr>
              <a:t>AAI is a Basic Service for the SWITCH Community</a:t>
            </a:r>
            <a:br>
              <a:rPr lang="en-US" sz="2400">
                <a:latin typeface="Arial" charset="0"/>
              </a:rPr>
            </a:br>
            <a:endParaRPr lang="en-GB">
              <a:latin typeface="Arial" charset="0"/>
            </a:endParaRPr>
          </a:p>
        </p:txBody>
      </p:sp>
      <p:pic>
        <p:nvPicPr>
          <p:cNvPr id="16386" name="Picture 4" descr="FederationStru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196975"/>
            <a:ext cx="8153400" cy="526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13004800" y="2860675"/>
            <a:ext cx="3384550" cy="5472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GB"/>
          </a:p>
        </p:txBody>
      </p:sp>
      <p:sp>
        <p:nvSpPr>
          <p:cNvPr id="16388" name="Rectangle 7"/>
          <p:cNvSpPr>
            <a:spLocks noChangeArrowheads="1"/>
          </p:cNvSpPr>
          <p:nvPr/>
        </p:nvSpPr>
        <p:spPr bwMode="auto">
          <a:xfrm>
            <a:off x="5940425" y="1268413"/>
            <a:ext cx="2879725" cy="43211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915988" eaLnBrk="0" hangingPunct="0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5940152" y="1412776"/>
            <a:ext cx="3024336" cy="3960438"/>
            <a:chOff x="5940152" y="1412776"/>
            <a:chExt cx="3024336" cy="3960438"/>
          </a:xfrm>
        </p:grpSpPr>
        <p:sp>
          <p:nvSpPr>
            <p:cNvPr id="4" name="Freeform 3"/>
            <p:cNvSpPr/>
            <p:nvPr/>
          </p:nvSpPr>
          <p:spPr>
            <a:xfrm>
              <a:off x="5940427" y="1412776"/>
              <a:ext cx="3024061" cy="575027"/>
            </a:xfrm>
            <a:custGeom>
              <a:avLst/>
              <a:gdLst>
                <a:gd name="connsiteX0" fmla="*/ 0 w 3203570"/>
                <a:gd name="connsiteY0" fmla="*/ 0 h 575027"/>
                <a:gd name="connsiteX1" fmla="*/ 3203570 w 3203570"/>
                <a:gd name="connsiteY1" fmla="*/ 0 h 575027"/>
                <a:gd name="connsiteX2" fmla="*/ 3203570 w 3203570"/>
                <a:gd name="connsiteY2" fmla="*/ 575027 h 575027"/>
                <a:gd name="connsiteX3" fmla="*/ 0 w 3203570"/>
                <a:gd name="connsiteY3" fmla="*/ 575027 h 575027"/>
                <a:gd name="connsiteX4" fmla="*/ 0 w 3203570"/>
                <a:gd name="connsiteY4" fmla="*/ 0 h 57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3570" h="575027">
                  <a:moveTo>
                    <a:pt x="0" y="0"/>
                  </a:moveTo>
                  <a:lnTo>
                    <a:pt x="3203570" y="0"/>
                  </a:lnTo>
                  <a:lnTo>
                    <a:pt x="3203570" y="575027"/>
                  </a:lnTo>
                  <a:lnTo>
                    <a:pt x="0" y="57502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Two classes of SWITCHaai Participants:</a:t>
              </a:r>
              <a:endParaRPr lang="en-US" sz="1800" kern="1200" dirty="0"/>
            </a:p>
          </p:txBody>
        </p:sp>
        <p:sp>
          <p:nvSpPr>
            <p:cNvPr id="5" name="Freeform 4"/>
            <p:cNvSpPr/>
            <p:nvPr/>
          </p:nvSpPr>
          <p:spPr>
            <a:xfrm>
              <a:off x="5940152" y="2203043"/>
              <a:ext cx="3024335" cy="1153947"/>
            </a:xfrm>
            <a:custGeom>
              <a:avLst/>
              <a:gdLst>
                <a:gd name="connsiteX0" fmla="*/ 0 w 2152401"/>
                <a:gd name="connsiteY0" fmla="*/ 0 h 1291441"/>
                <a:gd name="connsiteX1" fmla="*/ 2152401 w 2152401"/>
                <a:gd name="connsiteY1" fmla="*/ 0 h 1291441"/>
                <a:gd name="connsiteX2" fmla="*/ 2152401 w 2152401"/>
                <a:gd name="connsiteY2" fmla="*/ 1291441 h 1291441"/>
                <a:gd name="connsiteX3" fmla="*/ 0 w 2152401"/>
                <a:gd name="connsiteY3" fmla="*/ 1291441 h 1291441"/>
                <a:gd name="connsiteX4" fmla="*/ 0 w 2152401"/>
                <a:gd name="connsiteY4" fmla="*/ 0 h 1291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2401" h="1291441">
                  <a:moveTo>
                    <a:pt x="0" y="0"/>
                  </a:moveTo>
                  <a:lnTo>
                    <a:pt x="2152401" y="0"/>
                  </a:lnTo>
                  <a:lnTo>
                    <a:pt x="2152401" y="1291441"/>
                  </a:lnTo>
                  <a:lnTo>
                    <a:pt x="0" y="129144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SWITCH Community</a:t>
              </a:r>
              <a:endParaRPr lang="en-US" sz="2000" kern="1200" dirty="0"/>
            </a:p>
            <a:p>
              <a:pPr marL="57150" lvl="1" indent="-57150" algn="l" defTabSz="4889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kern="1200" dirty="0" smtClean="0"/>
                <a:t>Organization fits the definition from the SWITCH Service Regulations</a:t>
              </a:r>
              <a:endParaRPr lang="en-US" sz="1600" kern="1200" dirty="0"/>
            </a:p>
            <a:p>
              <a:pPr marL="57150" lvl="1" indent="-57150" algn="l" defTabSz="4889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kern="1200" dirty="0" smtClean="0"/>
                <a:t>May incur costs</a:t>
              </a:r>
              <a:endParaRPr lang="en-US" sz="1600" kern="1200" dirty="0"/>
            </a:p>
          </p:txBody>
        </p:sp>
        <p:sp>
          <p:nvSpPr>
            <p:cNvPr id="6" name="Freeform 5"/>
            <p:cNvSpPr/>
            <p:nvPr/>
          </p:nvSpPr>
          <p:spPr>
            <a:xfrm>
              <a:off x="5940152" y="3505709"/>
              <a:ext cx="3024336" cy="1867505"/>
            </a:xfrm>
            <a:custGeom>
              <a:avLst/>
              <a:gdLst>
                <a:gd name="connsiteX0" fmla="*/ 0 w 2152401"/>
                <a:gd name="connsiteY0" fmla="*/ 0 h 1291441"/>
                <a:gd name="connsiteX1" fmla="*/ 2152401 w 2152401"/>
                <a:gd name="connsiteY1" fmla="*/ 0 h 1291441"/>
                <a:gd name="connsiteX2" fmla="*/ 2152401 w 2152401"/>
                <a:gd name="connsiteY2" fmla="*/ 1291441 h 1291441"/>
                <a:gd name="connsiteX3" fmla="*/ 0 w 2152401"/>
                <a:gd name="connsiteY3" fmla="*/ 1291441 h 1291441"/>
                <a:gd name="connsiteX4" fmla="*/ 0 w 2152401"/>
                <a:gd name="connsiteY4" fmla="*/ 0 h 1291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2401" h="1291441">
                  <a:moveTo>
                    <a:pt x="0" y="0"/>
                  </a:moveTo>
                  <a:lnTo>
                    <a:pt x="2152401" y="0"/>
                  </a:lnTo>
                  <a:lnTo>
                    <a:pt x="2152401" y="1291441"/>
                  </a:lnTo>
                  <a:lnTo>
                    <a:pt x="0" y="129144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Federation Partner</a:t>
              </a:r>
              <a:endParaRPr lang="en-US" sz="2000" kern="1200" dirty="0"/>
            </a:p>
            <a:p>
              <a:pPr marL="57150" lvl="1" indent="-57150" algn="l" defTabSz="4889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kern="1200" dirty="0" smtClean="0"/>
                <a:t>Organization sponsored by a SWITCHaai Participant from the SWITCH Community</a:t>
              </a:r>
              <a:endParaRPr lang="en-US" sz="1600" kern="1200" dirty="0"/>
            </a:p>
            <a:p>
              <a:pPr marL="57150" lvl="1" indent="-57150" algn="l" defTabSz="4889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kern="1200" dirty="0" smtClean="0"/>
                <a:t>Includes commercials</a:t>
              </a:r>
              <a:endParaRPr lang="en-US" sz="1600" kern="1200" dirty="0"/>
            </a:p>
            <a:p>
              <a:pPr marL="57150" lvl="1" indent="-57150" algn="l" defTabSz="4889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kern="1200" dirty="0" smtClean="0"/>
                <a:t>Typically incurs costs</a:t>
              </a:r>
              <a:endParaRPr lang="en-US" sz="1600" kern="12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6035675" cy="863600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SWITCHaai Example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  <p:grpSp>
        <p:nvGrpSpPr>
          <p:cNvPr id="17411" name="Group 11"/>
          <p:cNvGrpSpPr>
            <a:grpSpLocks/>
          </p:cNvGrpSpPr>
          <p:nvPr/>
        </p:nvGrpSpPr>
        <p:grpSpPr bwMode="auto">
          <a:xfrm>
            <a:off x="395288" y="1268413"/>
            <a:ext cx="8137525" cy="5095875"/>
            <a:chOff x="1245816" y="1708448"/>
            <a:chExt cx="10369152" cy="6624736"/>
          </a:xfrm>
        </p:grpSpPr>
        <p:sp>
          <p:nvSpPr>
            <p:cNvPr id="17412" name="Rounded Rectangle 3"/>
            <p:cNvSpPr>
              <a:spLocks noChangeArrowheads="1"/>
            </p:cNvSpPr>
            <p:nvPr/>
          </p:nvSpPr>
          <p:spPr bwMode="auto">
            <a:xfrm>
              <a:off x="1245816" y="1708448"/>
              <a:ext cx="10369152" cy="6624736"/>
            </a:xfrm>
            <a:prstGeom prst="roundRect">
              <a:avLst>
                <a:gd name="adj" fmla="val 5569"/>
              </a:avLst>
            </a:prstGeom>
            <a:solidFill>
              <a:srgbClr val="DFE8ED"/>
            </a:solidFill>
            <a:ln w="12700">
              <a:solidFill>
                <a:srgbClr val="364B97"/>
              </a:solidFill>
              <a:round/>
              <a:headEnd/>
              <a:tailEnd/>
            </a:ln>
          </p:spPr>
          <p:txBody>
            <a:bodyPr/>
            <a:lstStyle/>
            <a:p>
              <a:pPr marL="220663" indent="-182563" eaLnBrk="0" hangingPunct="0"/>
              <a:r>
                <a:rPr lang="en-US" sz="1600" b="1">
                  <a:latin typeface="Helvetica" charset="0"/>
                  <a:sym typeface="Helvetica" charset="0"/>
                </a:rPr>
                <a:t>Federal Law, Cantonal Law</a:t>
              </a:r>
            </a:p>
            <a:p>
              <a:pPr marL="220663" indent="-182563" eaLnBrk="0" hangingPunct="0"/>
              <a:r>
                <a:rPr lang="en-US" sz="1600" b="1">
                  <a:latin typeface="Helvetica" charset="0"/>
                  <a:sym typeface="Helvetica" charset="0"/>
                </a:rPr>
                <a:t>(e.g. data protection)</a:t>
              </a:r>
            </a:p>
          </p:txBody>
        </p:sp>
        <p:sp>
          <p:nvSpPr>
            <p:cNvPr id="17413" name="Rounded Rectangle 100"/>
            <p:cNvSpPr>
              <a:spLocks noChangeArrowheads="1"/>
            </p:cNvSpPr>
            <p:nvPr/>
          </p:nvSpPr>
          <p:spPr bwMode="auto">
            <a:xfrm>
              <a:off x="1677864" y="2572544"/>
              <a:ext cx="9505056" cy="2952328"/>
            </a:xfrm>
            <a:prstGeom prst="roundRect">
              <a:avLst>
                <a:gd name="adj" fmla="val 5569"/>
              </a:avLst>
            </a:prstGeom>
            <a:solidFill>
              <a:srgbClr val="F7F7A8"/>
            </a:solidFill>
            <a:ln w="12700">
              <a:solidFill>
                <a:srgbClr val="364B97"/>
              </a:solidFill>
              <a:round/>
              <a:headEnd/>
              <a:tailEnd/>
            </a:ln>
          </p:spPr>
          <p:txBody>
            <a:bodyPr/>
            <a:lstStyle/>
            <a:p>
              <a:pPr marL="220663" indent="-182563" eaLnBrk="0" hangingPunct="0"/>
              <a:r>
                <a:rPr lang="en-US" sz="1400" b="1">
                  <a:latin typeface="Helvetica" charset="0"/>
                  <a:sym typeface="Helvetica" charset="0"/>
                </a:rPr>
                <a:t>SWITCHaai Service Description</a:t>
              </a:r>
            </a:p>
            <a:p>
              <a:pPr marL="220663" indent="-182563" eaLnBrk="0" hangingPunct="0"/>
              <a:r>
                <a:rPr lang="en-US" sz="1400" b="1">
                  <a:latin typeface="Helvetica" charset="0"/>
                  <a:sym typeface="Helvetica" charset="0"/>
                </a:rPr>
                <a:t>(includes Policy)</a:t>
              </a:r>
            </a:p>
          </p:txBody>
        </p:sp>
        <p:sp>
          <p:nvSpPr>
            <p:cNvPr id="17414" name="Line 15"/>
            <p:cNvSpPr>
              <a:spLocks noChangeShapeType="1"/>
            </p:cNvSpPr>
            <p:nvPr/>
          </p:nvSpPr>
          <p:spPr bwMode="auto">
            <a:xfrm>
              <a:off x="6380733" y="3424932"/>
              <a:ext cx="1258888" cy="12461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17415" name="Line 16"/>
            <p:cNvSpPr>
              <a:spLocks noChangeShapeType="1"/>
            </p:cNvSpPr>
            <p:nvPr/>
          </p:nvSpPr>
          <p:spPr bwMode="auto">
            <a:xfrm>
              <a:off x="6368033" y="3445570"/>
              <a:ext cx="3648075" cy="12096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17416" name="Line 17"/>
            <p:cNvSpPr>
              <a:spLocks noChangeShapeType="1"/>
            </p:cNvSpPr>
            <p:nvPr/>
          </p:nvSpPr>
          <p:spPr bwMode="auto">
            <a:xfrm flipH="1">
              <a:off x="5199633" y="3424932"/>
              <a:ext cx="1258888" cy="12430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17417" name="Line 18"/>
            <p:cNvSpPr>
              <a:spLocks noChangeShapeType="1"/>
            </p:cNvSpPr>
            <p:nvPr/>
          </p:nvSpPr>
          <p:spPr bwMode="auto">
            <a:xfrm flipH="1">
              <a:off x="2823146" y="3445570"/>
              <a:ext cx="3648075" cy="11969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GB"/>
            </a:p>
          </p:txBody>
        </p:sp>
        <p:grpSp>
          <p:nvGrpSpPr>
            <p:cNvPr id="17418" name="Group 19"/>
            <p:cNvGrpSpPr>
              <a:grpSpLocks/>
            </p:cNvGrpSpPr>
            <p:nvPr/>
          </p:nvGrpSpPr>
          <p:grpSpPr bwMode="auto">
            <a:xfrm>
              <a:off x="3995168" y="3848298"/>
              <a:ext cx="2219200" cy="452438"/>
              <a:chOff x="0" y="0"/>
              <a:chExt cx="2859" cy="284"/>
            </a:xfrm>
          </p:grpSpPr>
          <p:sp>
            <p:nvSpPr>
              <p:cNvPr id="17478" name="Rectangle 20"/>
              <p:cNvSpPr>
                <a:spLocks/>
              </p:cNvSpPr>
              <p:nvPr/>
            </p:nvSpPr>
            <p:spPr bwMode="auto">
              <a:xfrm>
                <a:off x="0" y="24"/>
                <a:ext cx="2859" cy="236"/>
              </a:xfrm>
              <a:prstGeom prst="rect">
                <a:avLst/>
              </a:prstGeom>
              <a:solidFill>
                <a:srgbClr val="D6DB19"/>
              </a:solidFill>
              <a:ln w="12700">
                <a:solidFill>
                  <a:srgbClr val="F39900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endParaRPr lang="en-GB"/>
              </a:p>
            </p:txBody>
          </p:sp>
          <p:sp>
            <p:nvSpPr>
              <p:cNvPr id="17479" name="Rectangle 21"/>
              <p:cNvSpPr>
                <a:spLocks/>
              </p:cNvSpPr>
              <p:nvPr/>
            </p:nvSpPr>
            <p:spPr bwMode="auto">
              <a:xfrm>
                <a:off x="1" y="0"/>
                <a:ext cx="2858" cy="2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38984" bIns="0" anchor="ctr"/>
              <a:lstStyle/>
              <a:p>
                <a:pPr marL="220663" indent="-182563" algn="ctr" eaLnBrk="0" hangingPunct="0"/>
                <a:r>
                  <a:rPr lang="en-US" sz="1200" b="1">
                    <a:latin typeface="Helvetica" charset="0"/>
                    <a:sym typeface="Helvetica" charset="0"/>
                  </a:rPr>
                  <a:t>Service Regulations</a:t>
                </a:r>
              </a:p>
            </p:txBody>
          </p:sp>
        </p:grpSp>
        <p:sp>
          <p:nvSpPr>
            <p:cNvPr id="17419" name="Rounded Rectangle 106"/>
            <p:cNvSpPr>
              <a:spLocks noChangeArrowheads="1"/>
            </p:cNvSpPr>
            <p:nvPr/>
          </p:nvSpPr>
          <p:spPr bwMode="auto">
            <a:xfrm>
              <a:off x="6502400" y="4516760"/>
              <a:ext cx="4536504" cy="3672408"/>
            </a:xfrm>
            <a:prstGeom prst="roundRect">
              <a:avLst>
                <a:gd name="adj" fmla="val 5569"/>
              </a:avLst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b"/>
            <a:lstStyle/>
            <a:p>
              <a:pPr marL="220663" indent="-182563" algn="r" eaLnBrk="0" hangingPunct="0"/>
              <a:r>
                <a:rPr lang="en-US" sz="1600" b="1">
                  <a:latin typeface="Helvetica" charset="0"/>
                  <a:sym typeface="Helvetica" charset="0"/>
                </a:rPr>
                <a:t>Federation Partners</a:t>
              </a:r>
            </a:p>
          </p:txBody>
        </p:sp>
        <p:grpSp>
          <p:nvGrpSpPr>
            <p:cNvPr id="17420" name="Group 24"/>
            <p:cNvGrpSpPr>
              <a:grpSpLocks/>
            </p:cNvGrpSpPr>
            <p:nvPr/>
          </p:nvGrpSpPr>
          <p:grpSpPr bwMode="auto">
            <a:xfrm>
              <a:off x="9267141" y="4637782"/>
              <a:ext cx="1391570" cy="698500"/>
              <a:chOff x="0" y="0"/>
              <a:chExt cx="875" cy="440"/>
            </a:xfrm>
          </p:grpSpPr>
          <p:sp>
            <p:nvSpPr>
              <p:cNvPr id="17476" name="Rectangle 25"/>
              <p:cNvSpPr>
                <a:spLocks/>
              </p:cNvSpPr>
              <p:nvPr/>
            </p:nvSpPr>
            <p:spPr bwMode="auto">
              <a:xfrm>
                <a:off x="0" y="0"/>
                <a:ext cx="875" cy="440"/>
              </a:xfrm>
              <a:prstGeom prst="rect">
                <a:avLst/>
              </a:prstGeom>
              <a:solidFill>
                <a:srgbClr val="A6BE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endParaRPr lang="en-GB"/>
              </a:p>
            </p:txBody>
          </p:sp>
          <p:sp>
            <p:nvSpPr>
              <p:cNvPr id="17477" name="Rectangle 26"/>
              <p:cNvSpPr>
                <a:spLocks/>
              </p:cNvSpPr>
              <p:nvPr/>
            </p:nvSpPr>
            <p:spPr bwMode="auto">
              <a:xfrm>
                <a:off x="150" y="77"/>
                <a:ext cx="575" cy="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37487" bIns="0" anchor="ctr"/>
              <a:lstStyle/>
              <a:p>
                <a:pPr marL="36513" algn="ctr" eaLnBrk="0" hangingPunct="0"/>
                <a:r>
                  <a:rPr lang="en-US" sz="1600" b="1">
                    <a:latin typeface="Helvetica" charset="0"/>
                    <a:sym typeface="Helvetica" charset="0"/>
                  </a:rPr>
                  <a:t>Org n</a:t>
                </a:r>
              </a:p>
            </p:txBody>
          </p:sp>
        </p:grpSp>
        <p:sp>
          <p:nvSpPr>
            <p:cNvPr id="17421" name="Rounded Rectangle 105"/>
            <p:cNvSpPr>
              <a:spLocks noChangeArrowheads="1"/>
            </p:cNvSpPr>
            <p:nvPr/>
          </p:nvSpPr>
          <p:spPr bwMode="auto">
            <a:xfrm>
              <a:off x="1821880" y="4516760"/>
              <a:ext cx="4536504" cy="3672408"/>
            </a:xfrm>
            <a:prstGeom prst="roundRect">
              <a:avLst>
                <a:gd name="adj" fmla="val 5569"/>
              </a:avLst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b"/>
            <a:lstStyle/>
            <a:p>
              <a:pPr marL="220663" indent="-182563" eaLnBrk="0" hangingPunct="0"/>
              <a:r>
                <a:rPr lang="en-US" sz="1600" b="1">
                  <a:latin typeface="Helvetica" charset="0"/>
                  <a:sym typeface="Helvetica" charset="0"/>
                </a:rPr>
                <a:t>SWITCH Community</a:t>
              </a:r>
            </a:p>
          </p:txBody>
        </p:sp>
        <p:grpSp>
          <p:nvGrpSpPr>
            <p:cNvPr id="17422" name="Group 19"/>
            <p:cNvGrpSpPr>
              <a:grpSpLocks/>
            </p:cNvGrpSpPr>
            <p:nvPr/>
          </p:nvGrpSpPr>
          <p:grpSpPr bwMode="auto">
            <a:xfrm>
              <a:off x="6947496" y="3796680"/>
              <a:ext cx="2147192" cy="664856"/>
              <a:chOff x="0" y="0"/>
              <a:chExt cx="2859" cy="284"/>
            </a:xfrm>
          </p:grpSpPr>
          <p:sp>
            <p:nvSpPr>
              <p:cNvPr id="17474" name="Rectangle 20"/>
              <p:cNvSpPr>
                <a:spLocks/>
              </p:cNvSpPr>
              <p:nvPr/>
            </p:nvSpPr>
            <p:spPr bwMode="auto">
              <a:xfrm>
                <a:off x="0" y="24"/>
                <a:ext cx="2859" cy="236"/>
              </a:xfrm>
              <a:prstGeom prst="rect">
                <a:avLst/>
              </a:prstGeom>
              <a:solidFill>
                <a:srgbClr val="D6DB19"/>
              </a:solidFill>
              <a:ln w="12700">
                <a:solidFill>
                  <a:srgbClr val="F39900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endParaRPr lang="en-GB"/>
              </a:p>
            </p:txBody>
          </p:sp>
          <p:sp>
            <p:nvSpPr>
              <p:cNvPr id="17475" name="Rectangle 21"/>
              <p:cNvSpPr>
                <a:spLocks/>
              </p:cNvSpPr>
              <p:nvPr/>
            </p:nvSpPr>
            <p:spPr bwMode="auto">
              <a:xfrm>
                <a:off x="1" y="0"/>
                <a:ext cx="2858" cy="2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38984" bIns="0" anchor="ctr"/>
              <a:lstStyle/>
              <a:p>
                <a:pPr marL="220663" indent="-182563" algn="ctr" eaLnBrk="0" hangingPunct="0"/>
                <a:r>
                  <a:rPr lang="en-US" sz="1200" b="1">
                    <a:latin typeface="Helvetica" charset="0"/>
                    <a:sym typeface="Helvetica" charset="0"/>
                  </a:rPr>
                  <a:t>Federation Partner Agreement &amp; GTC</a:t>
                </a:r>
              </a:p>
            </p:txBody>
          </p:sp>
        </p:grpSp>
        <p:grpSp>
          <p:nvGrpSpPr>
            <p:cNvPr id="17423" name="Group 5"/>
            <p:cNvGrpSpPr>
              <a:grpSpLocks/>
            </p:cNvGrpSpPr>
            <p:nvPr/>
          </p:nvGrpSpPr>
          <p:grpSpPr bwMode="auto">
            <a:xfrm>
              <a:off x="1902272" y="4625082"/>
              <a:ext cx="1935832" cy="3258319"/>
              <a:chOff x="1830264" y="4481066"/>
              <a:chExt cx="1935832" cy="3258319"/>
            </a:xfrm>
          </p:grpSpPr>
          <p:sp>
            <p:nvSpPr>
              <p:cNvPr id="17459" name="Line 77"/>
              <p:cNvSpPr>
                <a:spLocks noChangeShapeType="1"/>
              </p:cNvSpPr>
              <p:nvPr/>
            </p:nvSpPr>
            <p:spPr bwMode="auto">
              <a:xfrm>
                <a:off x="2805113" y="5092824"/>
                <a:ext cx="0" cy="1446411"/>
              </a:xfrm>
              <a:prstGeom prst="line">
                <a:avLst/>
              </a:prstGeom>
              <a:noFill/>
              <a:ln w="25400">
                <a:solidFill>
                  <a:srgbClr val="F3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/>
              </a:p>
            </p:txBody>
          </p:sp>
          <p:grpSp>
            <p:nvGrpSpPr>
              <p:cNvPr id="17460" name="Group 78"/>
              <p:cNvGrpSpPr>
                <a:grpSpLocks/>
              </p:cNvGrpSpPr>
              <p:nvPr/>
            </p:nvGrpSpPr>
            <p:grpSpPr bwMode="auto">
              <a:xfrm>
                <a:off x="2106613" y="4481066"/>
                <a:ext cx="1390650" cy="698500"/>
                <a:chOff x="0" y="0"/>
                <a:chExt cx="875" cy="440"/>
              </a:xfrm>
            </p:grpSpPr>
            <p:sp>
              <p:nvSpPr>
                <p:cNvPr id="17472" name="Rectangle 79"/>
                <p:cNvSpPr>
                  <a:spLocks/>
                </p:cNvSpPr>
                <p:nvPr/>
              </p:nvSpPr>
              <p:spPr bwMode="auto">
                <a:xfrm>
                  <a:off x="0" y="0"/>
                  <a:ext cx="875" cy="440"/>
                </a:xfrm>
                <a:prstGeom prst="rect">
                  <a:avLst/>
                </a:prstGeom>
                <a:solidFill>
                  <a:srgbClr val="A6BE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0" hangingPunct="0"/>
                  <a:endParaRPr lang="en-GB"/>
                </a:p>
              </p:txBody>
            </p:sp>
            <p:sp>
              <p:nvSpPr>
                <p:cNvPr id="17473" name="Rectangle 80"/>
                <p:cNvSpPr>
                  <a:spLocks/>
                </p:cNvSpPr>
                <p:nvPr/>
              </p:nvSpPr>
              <p:spPr bwMode="auto">
                <a:xfrm>
                  <a:off x="154" y="77"/>
                  <a:ext cx="567" cy="2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37487" bIns="0" anchor="ctr"/>
                <a:lstStyle/>
                <a:p>
                  <a:pPr marL="36513" algn="ctr" eaLnBrk="0" hangingPunct="0"/>
                  <a:r>
                    <a:rPr lang="en-US" sz="1600" b="1">
                      <a:latin typeface="Helvetica" charset="0"/>
                      <a:sym typeface="Helvetica" charset="0"/>
                    </a:rPr>
                    <a:t>Org 1</a:t>
                  </a:r>
                </a:p>
              </p:txBody>
            </p:sp>
          </p:grpSp>
          <p:grpSp>
            <p:nvGrpSpPr>
              <p:cNvPr id="17461" name="Group 84"/>
              <p:cNvGrpSpPr>
                <a:grpSpLocks/>
              </p:cNvGrpSpPr>
              <p:nvPr/>
            </p:nvGrpSpPr>
            <p:grpSpPr bwMode="auto">
              <a:xfrm>
                <a:off x="2363788" y="6447160"/>
                <a:ext cx="892175" cy="1292225"/>
                <a:chOff x="0" y="0"/>
                <a:chExt cx="562" cy="813"/>
              </a:xfrm>
            </p:grpSpPr>
            <p:grpSp>
              <p:nvGrpSpPr>
                <p:cNvPr id="17463" name="Group 85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309" cy="662"/>
                  <a:chOff x="0" y="0"/>
                  <a:chExt cx="309" cy="662"/>
                </a:xfrm>
              </p:grpSpPr>
              <p:sp>
                <p:nvSpPr>
                  <p:cNvPr id="17470" name="AutoShape 86"/>
                  <p:cNvSpPr>
                    <a:spLocks/>
                  </p:cNvSpPr>
                  <p:nvPr/>
                </p:nvSpPr>
                <p:spPr bwMode="auto">
                  <a:xfrm>
                    <a:off x="20" y="132"/>
                    <a:ext cx="268" cy="397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39900"/>
                  </a:solidFill>
                  <a:ln w="12700">
                    <a:solidFill>
                      <a:srgbClr val="3B5A69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eaLnBrk="0" hangingPunct="0"/>
                    <a:endParaRPr lang="en-GB"/>
                  </a:p>
                </p:txBody>
              </p:sp>
              <p:sp>
                <p:nvSpPr>
                  <p:cNvPr id="17471" name="Oval 87"/>
                  <p:cNvSpPr>
                    <a:spLocks/>
                  </p:cNvSpPr>
                  <p:nvPr/>
                </p:nvSpPr>
                <p:spPr bwMode="auto">
                  <a:xfrm>
                    <a:off x="47" y="0"/>
                    <a:ext cx="214" cy="212"/>
                  </a:xfrm>
                  <a:prstGeom prst="ellipse">
                    <a:avLst/>
                  </a:prstGeom>
                  <a:solidFill>
                    <a:srgbClr val="F39900"/>
                  </a:solidFill>
                  <a:ln w="12700">
                    <a:solidFill>
                      <a:srgbClr val="3B5A69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eaLnBrk="0" hangingPunct="0"/>
                    <a:endParaRPr lang="en-GB"/>
                  </a:p>
                </p:txBody>
              </p:sp>
            </p:grpSp>
            <p:grpSp>
              <p:nvGrpSpPr>
                <p:cNvPr id="17464" name="Group 88"/>
                <p:cNvGrpSpPr>
                  <a:grpSpLocks/>
                </p:cNvGrpSpPr>
                <p:nvPr/>
              </p:nvGrpSpPr>
              <p:grpSpPr bwMode="auto">
                <a:xfrm>
                  <a:off x="252" y="23"/>
                  <a:ext cx="310" cy="663"/>
                  <a:chOff x="0" y="0"/>
                  <a:chExt cx="309" cy="662"/>
                </a:xfrm>
              </p:grpSpPr>
              <p:sp>
                <p:nvSpPr>
                  <p:cNvPr id="17468" name="AutoShape 89"/>
                  <p:cNvSpPr>
                    <a:spLocks/>
                  </p:cNvSpPr>
                  <p:nvPr/>
                </p:nvSpPr>
                <p:spPr bwMode="auto">
                  <a:xfrm>
                    <a:off x="20" y="132"/>
                    <a:ext cx="268" cy="397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39900"/>
                  </a:solidFill>
                  <a:ln w="12700">
                    <a:solidFill>
                      <a:srgbClr val="3B5A69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eaLnBrk="0" hangingPunct="0"/>
                    <a:endParaRPr lang="en-GB"/>
                  </a:p>
                </p:txBody>
              </p:sp>
              <p:sp>
                <p:nvSpPr>
                  <p:cNvPr id="17469" name="Oval 90"/>
                  <p:cNvSpPr>
                    <a:spLocks/>
                  </p:cNvSpPr>
                  <p:nvPr/>
                </p:nvSpPr>
                <p:spPr bwMode="auto">
                  <a:xfrm>
                    <a:off x="47" y="0"/>
                    <a:ext cx="214" cy="212"/>
                  </a:xfrm>
                  <a:prstGeom prst="ellipse">
                    <a:avLst/>
                  </a:prstGeom>
                  <a:solidFill>
                    <a:srgbClr val="F39900"/>
                  </a:solidFill>
                  <a:ln w="12700">
                    <a:solidFill>
                      <a:srgbClr val="3B5A69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eaLnBrk="0" hangingPunct="0"/>
                    <a:endParaRPr lang="en-GB"/>
                  </a:p>
                </p:txBody>
              </p:sp>
            </p:grpSp>
            <p:grpSp>
              <p:nvGrpSpPr>
                <p:cNvPr id="17465" name="Group 91"/>
                <p:cNvGrpSpPr>
                  <a:grpSpLocks/>
                </p:cNvGrpSpPr>
                <p:nvPr/>
              </p:nvGrpSpPr>
              <p:grpSpPr bwMode="auto">
                <a:xfrm>
                  <a:off x="133" y="150"/>
                  <a:ext cx="309" cy="663"/>
                  <a:chOff x="0" y="0"/>
                  <a:chExt cx="309" cy="662"/>
                </a:xfrm>
              </p:grpSpPr>
              <p:sp>
                <p:nvSpPr>
                  <p:cNvPr id="17466" name="AutoShape 92"/>
                  <p:cNvSpPr>
                    <a:spLocks/>
                  </p:cNvSpPr>
                  <p:nvPr/>
                </p:nvSpPr>
                <p:spPr bwMode="auto">
                  <a:xfrm>
                    <a:off x="20" y="132"/>
                    <a:ext cx="268" cy="397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39900"/>
                  </a:solidFill>
                  <a:ln w="12700">
                    <a:solidFill>
                      <a:srgbClr val="3B5A69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eaLnBrk="0" hangingPunct="0"/>
                    <a:endParaRPr lang="en-GB"/>
                  </a:p>
                </p:txBody>
              </p:sp>
              <p:sp>
                <p:nvSpPr>
                  <p:cNvPr id="17467" name="Oval 93"/>
                  <p:cNvSpPr>
                    <a:spLocks/>
                  </p:cNvSpPr>
                  <p:nvPr/>
                </p:nvSpPr>
                <p:spPr bwMode="auto">
                  <a:xfrm>
                    <a:off x="47" y="0"/>
                    <a:ext cx="214" cy="212"/>
                  </a:xfrm>
                  <a:prstGeom prst="ellipse">
                    <a:avLst/>
                  </a:prstGeom>
                  <a:solidFill>
                    <a:srgbClr val="F39900"/>
                  </a:solidFill>
                  <a:ln w="12700">
                    <a:solidFill>
                      <a:srgbClr val="3B5A69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eaLnBrk="0" hangingPunct="0"/>
                    <a:endParaRPr lang="en-GB"/>
                  </a:p>
                </p:txBody>
              </p:sp>
            </p:grpSp>
          </p:grpSp>
          <p:sp>
            <p:nvSpPr>
              <p:cNvPr id="17462" name="Rounded Rectangle 101"/>
              <p:cNvSpPr>
                <a:spLocks noChangeArrowheads="1"/>
              </p:cNvSpPr>
              <p:nvPr/>
            </p:nvSpPr>
            <p:spPr bwMode="auto">
              <a:xfrm>
                <a:off x="1830264" y="5726162"/>
                <a:ext cx="1935832" cy="360040"/>
              </a:xfrm>
              <a:prstGeom prst="roundRect">
                <a:avLst>
                  <a:gd name="adj" fmla="val 5569"/>
                </a:avLst>
              </a:prstGeom>
              <a:solidFill>
                <a:srgbClr val="D9E063"/>
              </a:solidFill>
              <a:ln w="12700">
                <a:solidFill>
                  <a:srgbClr val="364B97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220663" indent="-182563" algn="ctr" eaLnBrk="0" hangingPunct="0"/>
                <a:r>
                  <a:rPr lang="en-US" sz="1200" b="1">
                    <a:latin typeface="Helvetica" charset="0"/>
                    <a:sym typeface="Helvetica" charset="0"/>
                  </a:rPr>
                  <a:t>User Regulations</a:t>
                </a:r>
              </a:p>
            </p:txBody>
          </p:sp>
        </p:grpSp>
        <p:grpSp>
          <p:nvGrpSpPr>
            <p:cNvPr id="17424" name="Group 6"/>
            <p:cNvGrpSpPr>
              <a:grpSpLocks/>
            </p:cNvGrpSpPr>
            <p:nvPr/>
          </p:nvGrpSpPr>
          <p:grpSpPr bwMode="auto">
            <a:xfrm>
              <a:off x="4273975" y="4628257"/>
              <a:ext cx="1935832" cy="3259907"/>
              <a:chOff x="4201967" y="4484241"/>
              <a:chExt cx="1935832" cy="3259907"/>
            </a:xfrm>
          </p:grpSpPr>
          <p:sp>
            <p:nvSpPr>
              <p:cNvPr id="17444" name="Line 59"/>
              <p:cNvSpPr>
                <a:spLocks noChangeShapeType="1"/>
              </p:cNvSpPr>
              <p:nvPr/>
            </p:nvSpPr>
            <p:spPr bwMode="auto">
              <a:xfrm>
                <a:off x="5168108" y="5092824"/>
                <a:ext cx="0" cy="1450688"/>
              </a:xfrm>
              <a:prstGeom prst="line">
                <a:avLst/>
              </a:prstGeom>
              <a:noFill/>
              <a:ln w="25400">
                <a:solidFill>
                  <a:srgbClr val="F3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/>
              </a:p>
            </p:txBody>
          </p:sp>
          <p:grpSp>
            <p:nvGrpSpPr>
              <p:cNvPr id="17445" name="Group 60"/>
              <p:cNvGrpSpPr>
                <a:grpSpLocks/>
              </p:cNvGrpSpPr>
              <p:nvPr/>
            </p:nvGrpSpPr>
            <p:grpSpPr bwMode="auto">
              <a:xfrm>
                <a:off x="4469145" y="4484241"/>
                <a:ext cx="1391570" cy="698783"/>
                <a:chOff x="0" y="0"/>
                <a:chExt cx="875" cy="440"/>
              </a:xfrm>
            </p:grpSpPr>
            <p:sp>
              <p:nvSpPr>
                <p:cNvPr id="17457" name="Rectangle 61"/>
                <p:cNvSpPr>
                  <a:spLocks/>
                </p:cNvSpPr>
                <p:nvPr/>
              </p:nvSpPr>
              <p:spPr bwMode="auto">
                <a:xfrm>
                  <a:off x="0" y="0"/>
                  <a:ext cx="875" cy="440"/>
                </a:xfrm>
                <a:prstGeom prst="rect">
                  <a:avLst/>
                </a:prstGeom>
                <a:solidFill>
                  <a:srgbClr val="A6BE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0" hangingPunct="0"/>
                  <a:endParaRPr lang="en-GB"/>
                </a:p>
              </p:txBody>
            </p:sp>
            <p:sp>
              <p:nvSpPr>
                <p:cNvPr id="17458" name="Rectangle 62"/>
                <p:cNvSpPr>
                  <a:spLocks/>
                </p:cNvSpPr>
                <p:nvPr/>
              </p:nvSpPr>
              <p:spPr bwMode="auto">
                <a:xfrm>
                  <a:off x="154" y="77"/>
                  <a:ext cx="567" cy="2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37487" bIns="0" anchor="ctr"/>
                <a:lstStyle/>
                <a:p>
                  <a:pPr marL="36513" algn="ctr" eaLnBrk="0" hangingPunct="0"/>
                  <a:r>
                    <a:rPr lang="en-US" sz="1600" b="1">
                      <a:latin typeface="Helvetica" charset="0"/>
                      <a:sym typeface="Helvetica" charset="0"/>
                    </a:rPr>
                    <a:t>Org 2</a:t>
                  </a:r>
                </a:p>
              </p:txBody>
            </p:sp>
          </p:grpSp>
          <p:grpSp>
            <p:nvGrpSpPr>
              <p:cNvPr id="17446" name="Group 66"/>
              <p:cNvGrpSpPr>
                <a:grpSpLocks/>
              </p:cNvGrpSpPr>
              <p:nvPr/>
            </p:nvGrpSpPr>
            <p:grpSpPr bwMode="auto">
              <a:xfrm>
                <a:off x="4726491" y="6451400"/>
                <a:ext cx="892765" cy="1292748"/>
                <a:chOff x="0" y="0"/>
                <a:chExt cx="562" cy="813"/>
              </a:xfrm>
            </p:grpSpPr>
            <p:grpSp>
              <p:nvGrpSpPr>
                <p:cNvPr id="17448" name="Group 67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309" cy="662"/>
                  <a:chOff x="0" y="0"/>
                  <a:chExt cx="309" cy="662"/>
                </a:xfrm>
              </p:grpSpPr>
              <p:sp>
                <p:nvSpPr>
                  <p:cNvPr id="17455" name="AutoShape 68"/>
                  <p:cNvSpPr>
                    <a:spLocks/>
                  </p:cNvSpPr>
                  <p:nvPr/>
                </p:nvSpPr>
                <p:spPr bwMode="auto">
                  <a:xfrm>
                    <a:off x="20" y="132"/>
                    <a:ext cx="268" cy="397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39900"/>
                  </a:solidFill>
                  <a:ln w="12700">
                    <a:solidFill>
                      <a:srgbClr val="3B5A69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eaLnBrk="0" hangingPunct="0"/>
                    <a:endParaRPr lang="en-GB"/>
                  </a:p>
                </p:txBody>
              </p:sp>
              <p:sp>
                <p:nvSpPr>
                  <p:cNvPr id="17456" name="Oval 69"/>
                  <p:cNvSpPr>
                    <a:spLocks/>
                  </p:cNvSpPr>
                  <p:nvPr/>
                </p:nvSpPr>
                <p:spPr bwMode="auto">
                  <a:xfrm>
                    <a:off x="47" y="0"/>
                    <a:ext cx="214" cy="212"/>
                  </a:xfrm>
                  <a:prstGeom prst="ellipse">
                    <a:avLst/>
                  </a:prstGeom>
                  <a:solidFill>
                    <a:srgbClr val="F39900"/>
                  </a:solidFill>
                  <a:ln w="12700">
                    <a:solidFill>
                      <a:srgbClr val="3B5A69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eaLnBrk="0" hangingPunct="0"/>
                    <a:endParaRPr lang="en-GB"/>
                  </a:p>
                </p:txBody>
              </p:sp>
            </p:grpSp>
            <p:grpSp>
              <p:nvGrpSpPr>
                <p:cNvPr id="17449" name="Group 70"/>
                <p:cNvGrpSpPr>
                  <a:grpSpLocks/>
                </p:cNvGrpSpPr>
                <p:nvPr/>
              </p:nvGrpSpPr>
              <p:grpSpPr bwMode="auto">
                <a:xfrm>
                  <a:off x="252" y="23"/>
                  <a:ext cx="310" cy="663"/>
                  <a:chOff x="0" y="0"/>
                  <a:chExt cx="309" cy="662"/>
                </a:xfrm>
              </p:grpSpPr>
              <p:sp>
                <p:nvSpPr>
                  <p:cNvPr id="17453" name="AutoShape 71"/>
                  <p:cNvSpPr>
                    <a:spLocks/>
                  </p:cNvSpPr>
                  <p:nvPr/>
                </p:nvSpPr>
                <p:spPr bwMode="auto">
                  <a:xfrm>
                    <a:off x="20" y="132"/>
                    <a:ext cx="268" cy="397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39900"/>
                  </a:solidFill>
                  <a:ln w="12700">
                    <a:solidFill>
                      <a:srgbClr val="3B5A69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eaLnBrk="0" hangingPunct="0"/>
                    <a:endParaRPr lang="en-GB"/>
                  </a:p>
                </p:txBody>
              </p:sp>
              <p:sp>
                <p:nvSpPr>
                  <p:cNvPr id="17454" name="Oval 72"/>
                  <p:cNvSpPr>
                    <a:spLocks/>
                  </p:cNvSpPr>
                  <p:nvPr/>
                </p:nvSpPr>
                <p:spPr bwMode="auto">
                  <a:xfrm>
                    <a:off x="47" y="0"/>
                    <a:ext cx="214" cy="212"/>
                  </a:xfrm>
                  <a:prstGeom prst="ellipse">
                    <a:avLst/>
                  </a:prstGeom>
                  <a:solidFill>
                    <a:srgbClr val="F39900"/>
                  </a:solidFill>
                  <a:ln w="12700">
                    <a:solidFill>
                      <a:srgbClr val="3B5A69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eaLnBrk="0" hangingPunct="0"/>
                    <a:endParaRPr lang="en-GB"/>
                  </a:p>
                </p:txBody>
              </p:sp>
            </p:grpSp>
            <p:grpSp>
              <p:nvGrpSpPr>
                <p:cNvPr id="17450" name="Group 73"/>
                <p:cNvGrpSpPr>
                  <a:grpSpLocks/>
                </p:cNvGrpSpPr>
                <p:nvPr/>
              </p:nvGrpSpPr>
              <p:grpSpPr bwMode="auto">
                <a:xfrm>
                  <a:off x="133" y="150"/>
                  <a:ext cx="309" cy="663"/>
                  <a:chOff x="0" y="0"/>
                  <a:chExt cx="309" cy="662"/>
                </a:xfrm>
              </p:grpSpPr>
              <p:sp>
                <p:nvSpPr>
                  <p:cNvPr id="17451" name="AutoShape 74"/>
                  <p:cNvSpPr>
                    <a:spLocks/>
                  </p:cNvSpPr>
                  <p:nvPr/>
                </p:nvSpPr>
                <p:spPr bwMode="auto">
                  <a:xfrm>
                    <a:off x="20" y="132"/>
                    <a:ext cx="268" cy="397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39900"/>
                  </a:solidFill>
                  <a:ln w="12700">
                    <a:solidFill>
                      <a:srgbClr val="3B5A69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eaLnBrk="0" hangingPunct="0"/>
                    <a:endParaRPr lang="en-GB"/>
                  </a:p>
                </p:txBody>
              </p:sp>
              <p:sp>
                <p:nvSpPr>
                  <p:cNvPr id="17452" name="Oval 75"/>
                  <p:cNvSpPr>
                    <a:spLocks/>
                  </p:cNvSpPr>
                  <p:nvPr/>
                </p:nvSpPr>
                <p:spPr bwMode="auto">
                  <a:xfrm>
                    <a:off x="47" y="0"/>
                    <a:ext cx="214" cy="212"/>
                  </a:xfrm>
                  <a:prstGeom prst="ellipse">
                    <a:avLst/>
                  </a:prstGeom>
                  <a:solidFill>
                    <a:srgbClr val="F39900"/>
                  </a:solidFill>
                  <a:ln w="12700">
                    <a:solidFill>
                      <a:srgbClr val="3B5A69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eaLnBrk="0" hangingPunct="0"/>
                    <a:endParaRPr lang="en-GB"/>
                  </a:p>
                </p:txBody>
              </p:sp>
            </p:grpSp>
          </p:grpSp>
          <p:sp>
            <p:nvSpPr>
              <p:cNvPr id="17447" name="Rounded Rectangle 102"/>
              <p:cNvSpPr>
                <a:spLocks noChangeArrowheads="1"/>
              </p:cNvSpPr>
              <p:nvPr/>
            </p:nvSpPr>
            <p:spPr bwMode="auto">
              <a:xfrm>
                <a:off x="4201967" y="5777800"/>
                <a:ext cx="1935832" cy="360040"/>
              </a:xfrm>
              <a:prstGeom prst="roundRect">
                <a:avLst>
                  <a:gd name="adj" fmla="val 5569"/>
                </a:avLst>
              </a:prstGeom>
              <a:solidFill>
                <a:srgbClr val="D9E063"/>
              </a:solidFill>
              <a:ln w="12700">
                <a:solidFill>
                  <a:srgbClr val="364B97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220663" indent="-182563" algn="ctr" eaLnBrk="0" hangingPunct="0"/>
                <a:r>
                  <a:rPr lang="en-US" sz="1200" b="1">
                    <a:latin typeface="Helvetica" charset="0"/>
                    <a:sym typeface="Helvetica" charset="0"/>
                  </a:rPr>
                  <a:t>User Regulations</a:t>
                </a:r>
              </a:p>
            </p:txBody>
          </p:sp>
        </p:grpSp>
        <p:grpSp>
          <p:nvGrpSpPr>
            <p:cNvPr id="17425" name="Group 7"/>
            <p:cNvGrpSpPr>
              <a:grpSpLocks/>
            </p:cNvGrpSpPr>
            <p:nvPr/>
          </p:nvGrpSpPr>
          <p:grpSpPr bwMode="auto">
            <a:xfrm>
              <a:off x="6646416" y="4633020"/>
              <a:ext cx="1935832" cy="3258319"/>
              <a:chOff x="6574408" y="4489004"/>
              <a:chExt cx="1935832" cy="3258319"/>
            </a:xfrm>
          </p:grpSpPr>
          <p:sp>
            <p:nvSpPr>
              <p:cNvPr id="17429" name="Line 41"/>
              <p:cNvSpPr>
                <a:spLocks noChangeShapeType="1"/>
              </p:cNvSpPr>
              <p:nvPr/>
            </p:nvSpPr>
            <p:spPr bwMode="auto">
              <a:xfrm>
                <a:off x="7531101" y="5092824"/>
                <a:ext cx="0" cy="1454349"/>
              </a:xfrm>
              <a:prstGeom prst="line">
                <a:avLst/>
              </a:prstGeom>
              <a:noFill/>
              <a:ln w="25400">
                <a:solidFill>
                  <a:srgbClr val="F3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/>
              </a:p>
            </p:txBody>
          </p:sp>
          <p:grpSp>
            <p:nvGrpSpPr>
              <p:cNvPr id="17430" name="Group 42"/>
              <p:cNvGrpSpPr>
                <a:grpSpLocks/>
              </p:cNvGrpSpPr>
              <p:nvPr/>
            </p:nvGrpSpPr>
            <p:grpSpPr bwMode="auto">
              <a:xfrm>
                <a:off x="6832601" y="4489004"/>
                <a:ext cx="1390650" cy="698500"/>
                <a:chOff x="0" y="0"/>
                <a:chExt cx="875" cy="440"/>
              </a:xfrm>
            </p:grpSpPr>
            <p:sp>
              <p:nvSpPr>
                <p:cNvPr id="17442" name="Rectangle 43"/>
                <p:cNvSpPr>
                  <a:spLocks/>
                </p:cNvSpPr>
                <p:nvPr/>
              </p:nvSpPr>
              <p:spPr bwMode="auto">
                <a:xfrm>
                  <a:off x="0" y="0"/>
                  <a:ext cx="875" cy="440"/>
                </a:xfrm>
                <a:prstGeom prst="rect">
                  <a:avLst/>
                </a:prstGeom>
                <a:solidFill>
                  <a:srgbClr val="A6BE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0" hangingPunct="0"/>
                  <a:endParaRPr lang="en-GB"/>
                </a:p>
              </p:txBody>
            </p:sp>
            <p:sp>
              <p:nvSpPr>
                <p:cNvPr id="17443" name="Rectangle 44"/>
                <p:cNvSpPr>
                  <a:spLocks/>
                </p:cNvSpPr>
                <p:nvPr/>
              </p:nvSpPr>
              <p:spPr bwMode="auto">
                <a:xfrm>
                  <a:off x="131" y="77"/>
                  <a:ext cx="613" cy="2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37487" bIns="0" anchor="ctr"/>
                <a:lstStyle/>
                <a:p>
                  <a:pPr marL="36513" algn="ctr" eaLnBrk="0" hangingPunct="0"/>
                  <a:r>
                    <a:rPr lang="en-US" sz="1600" b="1">
                      <a:latin typeface="Helvetica" charset="0"/>
                      <a:sym typeface="Helvetica" charset="0"/>
                    </a:rPr>
                    <a:t>Org ...</a:t>
                  </a:r>
                </a:p>
              </p:txBody>
            </p:sp>
          </p:grpSp>
          <p:grpSp>
            <p:nvGrpSpPr>
              <p:cNvPr id="17431" name="Group 48"/>
              <p:cNvGrpSpPr>
                <a:grpSpLocks/>
              </p:cNvGrpSpPr>
              <p:nvPr/>
            </p:nvGrpSpPr>
            <p:grpSpPr bwMode="auto">
              <a:xfrm>
                <a:off x="7089776" y="6455098"/>
                <a:ext cx="892175" cy="1292225"/>
                <a:chOff x="0" y="0"/>
                <a:chExt cx="562" cy="813"/>
              </a:xfrm>
            </p:grpSpPr>
            <p:grpSp>
              <p:nvGrpSpPr>
                <p:cNvPr id="17433" name="Group 49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309" cy="662"/>
                  <a:chOff x="0" y="0"/>
                  <a:chExt cx="309" cy="662"/>
                </a:xfrm>
              </p:grpSpPr>
              <p:sp>
                <p:nvSpPr>
                  <p:cNvPr id="17440" name="AutoShape 50"/>
                  <p:cNvSpPr>
                    <a:spLocks/>
                  </p:cNvSpPr>
                  <p:nvPr/>
                </p:nvSpPr>
                <p:spPr bwMode="auto">
                  <a:xfrm>
                    <a:off x="20" y="132"/>
                    <a:ext cx="268" cy="397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39900"/>
                  </a:solidFill>
                  <a:ln w="12700">
                    <a:solidFill>
                      <a:srgbClr val="3B5A69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eaLnBrk="0" hangingPunct="0"/>
                    <a:endParaRPr lang="en-GB"/>
                  </a:p>
                </p:txBody>
              </p:sp>
              <p:sp>
                <p:nvSpPr>
                  <p:cNvPr id="17441" name="Oval 51"/>
                  <p:cNvSpPr>
                    <a:spLocks/>
                  </p:cNvSpPr>
                  <p:nvPr/>
                </p:nvSpPr>
                <p:spPr bwMode="auto">
                  <a:xfrm>
                    <a:off x="47" y="0"/>
                    <a:ext cx="214" cy="212"/>
                  </a:xfrm>
                  <a:prstGeom prst="ellipse">
                    <a:avLst/>
                  </a:prstGeom>
                  <a:solidFill>
                    <a:srgbClr val="F39900"/>
                  </a:solidFill>
                  <a:ln w="12700">
                    <a:solidFill>
                      <a:srgbClr val="3B5A69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eaLnBrk="0" hangingPunct="0"/>
                    <a:endParaRPr lang="en-GB"/>
                  </a:p>
                </p:txBody>
              </p:sp>
            </p:grpSp>
            <p:grpSp>
              <p:nvGrpSpPr>
                <p:cNvPr id="17434" name="Group 52"/>
                <p:cNvGrpSpPr>
                  <a:grpSpLocks/>
                </p:cNvGrpSpPr>
                <p:nvPr/>
              </p:nvGrpSpPr>
              <p:grpSpPr bwMode="auto">
                <a:xfrm>
                  <a:off x="252" y="23"/>
                  <a:ext cx="310" cy="663"/>
                  <a:chOff x="0" y="0"/>
                  <a:chExt cx="309" cy="662"/>
                </a:xfrm>
              </p:grpSpPr>
              <p:sp>
                <p:nvSpPr>
                  <p:cNvPr id="17438" name="AutoShape 53"/>
                  <p:cNvSpPr>
                    <a:spLocks/>
                  </p:cNvSpPr>
                  <p:nvPr/>
                </p:nvSpPr>
                <p:spPr bwMode="auto">
                  <a:xfrm>
                    <a:off x="20" y="132"/>
                    <a:ext cx="268" cy="397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39900"/>
                  </a:solidFill>
                  <a:ln w="12700">
                    <a:solidFill>
                      <a:srgbClr val="3B5A69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eaLnBrk="0" hangingPunct="0"/>
                    <a:endParaRPr lang="en-GB"/>
                  </a:p>
                </p:txBody>
              </p:sp>
              <p:sp>
                <p:nvSpPr>
                  <p:cNvPr id="17439" name="Oval 54"/>
                  <p:cNvSpPr>
                    <a:spLocks/>
                  </p:cNvSpPr>
                  <p:nvPr/>
                </p:nvSpPr>
                <p:spPr bwMode="auto">
                  <a:xfrm>
                    <a:off x="47" y="0"/>
                    <a:ext cx="214" cy="212"/>
                  </a:xfrm>
                  <a:prstGeom prst="ellipse">
                    <a:avLst/>
                  </a:prstGeom>
                  <a:solidFill>
                    <a:srgbClr val="F39900"/>
                  </a:solidFill>
                  <a:ln w="12700">
                    <a:solidFill>
                      <a:srgbClr val="3B5A69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eaLnBrk="0" hangingPunct="0"/>
                    <a:endParaRPr lang="en-GB"/>
                  </a:p>
                </p:txBody>
              </p:sp>
            </p:grpSp>
            <p:grpSp>
              <p:nvGrpSpPr>
                <p:cNvPr id="17435" name="Group 55"/>
                <p:cNvGrpSpPr>
                  <a:grpSpLocks/>
                </p:cNvGrpSpPr>
                <p:nvPr/>
              </p:nvGrpSpPr>
              <p:grpSpPr bwMode="auto">
                <a:xfrm>
                  <a:off x="133" y="150"/>
                  <a:ext cx="309" cy="663"/>
                  <a:chOff x="0" y="0"/>
                  <a:chExt cx="309" cy="662"/>
                </a:xfrm>
              </p:grpSpPr>
              <p:sp>
                <p:nvSpPr>
                  <p:cNvPr id="17436" name="AutoShape 56"/>
                  <p:cNvSpPr>
                    <a:spLocks/>
                  </p:cNvSpPr>
                  <p:nvPr/>
                </p:nvSpPr>
                <p:spPr bwMode="auto">
                  <a:xfrm>
                    <a:off x="20" y="132"/>
                    <a:ext cx="268" cy="397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39900"/>
                  </a:solidFill>
                  <a:ln w="12700">
                    <a:solidFill>
                      <a:srgbClr val="3B5A69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eaLnBrk="0" hangingPunct="0"/>
                    <a:endParaRPr lang="en-GB"/>
                  </a:p>
                </p:txBody>
              </p:sp>
              <p:sp>
                <p:nvSpPr>
                  <p:cNvPr id="17437" name="Oval 57"/>
                  <p:cNvSpPr>
                    <a:spLocks/>
                  </p:cNvSpPr>
                  <p:nvPr/>
                </p:nvSpPr>
                <p:spPr bwMode="auto">
                  <a:xfrm>
                    <a:off x="47" y="0"/>
                    <a:ext cx="214" cy="212"/>
                  </a:xfrm>
                  <a:prstGeom prst="ellipse">
                    <a:avLst/>
                  </a:prstGeom>
                  <a:solidFill>
                    <a:srgbClr val="F39900"/>
                  </a:solidFill>
                  <a:ln w="12700">
                    <a:solidFill>
                      <a:srgbClr val="3B5A69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eaLnBrk="0" hangingPunct="0"/>
                    <a:endParaRPr lang="en-GB"/>
                  </a:p>
                </p:txBody>
              </p:sp>
            </p:grpSp>
          </p:grpSp>
          <p:sp>
            <p:nvSpPr>
              <p:cNvPr id="17432" name="Rounded Rectangle 103"/>
              <p:cNvSpPr>
                <a:spLocks noChangeArrowheads="1"/>
              </p:cNvSpPr>
              <p:nvPr/>
            </p:nvSpPr>
            <p:spPr bwMode="auto">
              <a:xfrm>
                <a:off x="6574408" y="5726162"/>
                <a:ext cx="1935832" cy="360040"/>
              </a:xfrm>
              <a:prstGeom prst="roundRect">
                <a:avLst>
                  <a:gd name="adj" fmla="val 5569"/>
                </a:avLst>
              </a:prstGeom>
              <a:solidFill>
                <a:srgbClr val="D9E063"/>
              </a:solidFill>
              <a:ln w="12700">
                <a:solidFill>
                  <a:srgbClr val="364B97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220663" indent="-182563" algn="ctr" eaLnBrk="0" hangingPunct="0"/>
                <a:r>
                  <a:rPr lang="en-US" sz="1200" b="1">
                    <a:latin typeface="Helvetica" charset="0"/>
                    <a:sym typeface="Helvetica" charset="0"/>
                  </a:rPr>
                  <a:t>User Regulations</a:t>
                </a:r>
              </a:p>
            </p:txBody>
          </p:sp>
        </p:grpSp>
        <p:grpSp>
          <p:nvGrpSpPr>
            <p:cNvPr id="17426" name="Group 11"/>
            <p:cNvGrpSpPr>
              <a:grpSpLocks/>
            </p:cNvGrpSpPr>
            <p:nvPr/>
          </p:nvGrpSpPr>
          <p:grpSpPr bwMode="auto">
            <a:xfrm>
              <a:off x="5278265" y="2761357"/>
              <a:ext cx="2482969" cy="701675"/>
              <a:chOff x="0" y="0"/>
              <a:chExt cx="1959" cy="441"/>
            </a:xfrm>
          </p:grpSpPr>
          <p:sp>
            <p:nvSpPr>
              <p:cNvPr id="17427" name="Rectangle 12"/>
              <p:cNvSpPr>
                <a:spLocks/>
              </p:cNvSpPr>
              <p:nvPr/>
            </p:nvSpPr>
            <p:spPr bwMode="auto">
              <a:xfrm>
                <a:off x="0" y="0"/>
                <a:ext cx="1959" cy="441"/>
              </a:xfrm>
              <a:prstGeom prst="rect">
                <a:avLst/>
              </a:prstGeom>
              <a:solidFill>
                <a:srgbClr val="A6BE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endParaRPr lang="en-GB"/>
              </a:p>
            </p:txBody>
          </p:sp>
          <p:sp>
            <p:nvSpPr>
              <p:cNvPr id="17428" name="Rectangle 13"/>
              <p:cNvSpPr>
                <a:spLocks/>
              </p:cNvSpPr>
              <p:nvPr/>
            </p:nvSpPr>
            <p:spPr bwMode="auto">
              <a:xfrm>
                <a:off x="513" y="44"/>
                <a:ext cx="1011" cy="3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38984" bIns="0" anchor="ctr"/>
              <a:lstStyle/>
              <a:p>
                <a:pPr marL="38100" algn="ctr" eaLnBrk="0" hangingPunct="0"/>
                <a:r>
                  <a:rPr lang="en-US" sz="1600" b="1">
                    <a:latin typeface="Helvetica" charset="0"/>
                    <a:sym typeface="Helvetica" charset="0"/>
                  </a:rPr>
                  <a:t>SWITCH</a:t>
                </a:r>
              </a:p>
            </p:txBody>
          </p:sp>
        </p:grp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SURFconext</a:t>
            </a:r>
            <a:r>
              <a:rPr lang="en-GB" dirty="0" smtClean="0"/>
              <a:t> example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17649" r="-17649"/>
          <a:stretch>
            <a:fillRect/>
          </a:stretch>
        </p:blipFill>
        <p:spPr>
          <a:xfrm>
            <a:off x="2051720" y="1196752"/>
            <a:ext cx="7827639" cy="4144044"/>
          </a:xfrm>
        </p:spPr>
      </p:pic>
      <p:sp>
        <p:nvSpPr>
          <p:cNvPr id="9" name="Freeform 8"/>
          <p:cNvSpPr/>
          <p:nvPr/>
        </p:nvSpPr>
        <p:spPr>
          <a:xfrm>
            <a:off x="251520" y="3429000"/>
            <a:ext cx="2615480" cy="1569288"/>
          </a:xfrm>
          <a:custGeom>
            <a:avLst/>
            <a:gdLst>
              <a:gd name="connsiteX0" fmla="*/ 0 w 2615480"/>
              <a:gd name="connsiteY0" fmla="*/ 0 h 1569288"/>
              <a:gd name="connsiteX1" fmla="*/ 2615480 w 2615480"/>
              <a:gd name="connsiteY1" fmla="*/ 0 h 1569288"/>
              <a:gd name="connsiteX2" fmla="*/ 2615480 w 2615480"/>
              <a:gd name="connsiteY2" fmla="*/ 1569288 h 1569288"/>
              <a:gd name="connsiteX3" fmla="*/ 0 w 2615480"/>
              <a:gd name="connsiteY3" fmla="*/ 1569288 h 1569288"/>
              <a:gd name="connsiteX4" fmla="*/ 0 w 2615480"/>
              <a:gd name="connsiteY4" fmla="*/ 0 h 1569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5480" h="1569288">
                <a:moveTo>
                  <a:pt x="0" y="0"/>
                </a:moveTo>
                <a:lnTo>
                  <a:pt x="2615480" y="0"/>
                </a:lnTo>
                <a:lnTo>
                  <a:pt x="2615480" y="1569288"/>
                </a:lnTo>
                <a:lnTo>
                  <a:pt x="0" y="156928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err="1" smtClean="0"/>
              <a:t>SURFconext</a:t>
            </a:r>
            <a:r>
              <a:rPr lang="en-US" sz="1900" kern="1200" dirty="0" smtClean="0"/>
              <a:t> is the central point where the connection between a service and it's users is made. </a:t>
            </a:r>
            <a:endParaRPr lang="en-US" sz="1900" kern="1200" dirty="0"/>
          </a:p>
        </p:txBody>
      </p:sp>
      <p:sp>
        <p:nvSpPr>
          <p:cNvPr id="10" name="Freeform 9"/>
          <p:cNvSpPr/>
          <p:nvPr/>
        </p:nvSpPr>
        <p:spPr>
          <a:xfrm>
            <a:off x="251520" y="1412776"/>
            <a:ext cx="2615480" cy="1569288"/>
          </a:xfrm>
          <a:custGeom>
            <a:avLst/>
            <a:gdLst>
              <a:gd name="connsiteX0" fmla="*/ 0 w 2615480"/>
              <a:gd name="connsiteY0" fmla="*/ 0 h 1569288"/>
              <a:gd name="connsiteX1" fmla="*/ 2615480 w 2615480"/>
              <a:gd name="connsiteY1" fmla="*/ 0 h 1569288"/>
              <a:gd name="connsiteX2" fmla="*/ 2615480 w 2615480"/>
              <a:gd name="connsiteY2" fmla="*/ 1569288 h 1569288"/>
              <a:gd name="connsiteX3" fmla="*/ 0 w 2615480"/>
              <a:gd name="connsiteY3" fmla="*/ 1569288 h 1569288"/>
              <a:gd name="connsiteX4" fmla="*/ 0 w 2615480"/>
              <a:gd name="connsiteY4" fmla="*/ 0 h 1569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5480" h="1569288">
                <a:moveTo>
                  <a:pt x="0" y="0"/>
                </a:moveTo>
                <a:lnTo>
                  <a:pt x="2615480" y="0"/>
                </a:lnTo>
                <a:lnTo>
                  <a:pt x="2615480" y="1569288"/>
                </a:lnTo>
                <a:lnTo>
                  <a:pt x="0" y="156928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err="1" smtClean="0"/>
              <a:t>SURFconext</a:t>
            </a:r>
            <a:r>
              <a:rPr lang="en-US" sz="1900" kern="1200" dirty="0" smtClean="0"/>
              <a:t> manages the mutual authentication and authorization between them.</a:t>
            </a:r>
            <a:endParaRPr lang="en-US" sz="1900" kern="1200" dirty="0"/>
          </a:p>
        </p:txBody>
      </p:sp>
      <p:sp>
        <p:nvSpPr>
          <p:cNvPr id="11" name="Freeform 10"/>
          <p:cNvSpPr/>
          <p:nvPr/>
        </p:nvSpPr>
        <p:spPr>
          <a:xfrm>
            <a:off x="251520" y="5445224"/>
            <a:ext cx="3960440" cy="936104"/>
          </a:xfrm>
          <a:custGeom>
            <a:avLst/>
            <a:gdLst>
              <a:gd name="connsiteX0" fmla="*/ 0 w 2615480"/>
              <a:gd name="connsiteY0" fmla="*/ 0 h 1569288"/>
              <a:gd name="connsiteX1" fmla="*/ 2615480 w 2615480"/>
              <a:gd name="connsiteY1" fmla="*/ 0 h 1569288"/>
              <a:gd name="connsiteX2" fmla="*/ 2615480 w 2615480"/>
              <a:gd name="connsiteY2" fmla="*/ 1569288 h 1569288"/>
              <a:gd name="connsiteX3" fmla="*/ 0 w 2615480"/>
              <a:gd name="connsiteY3" fmla="*/ 1569288 h 1569288"/>
              <a:gd name="connsiteX4" fmla="*/ 0 w 2615480"/>
              <a:gd name="connsiteY4" fmla="*/ 0 h 1569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5480" h="1569288">
                <a:moveTo>
                  <a:pt x="0" y="0"/>
                </a:moveTo>
                <a:lnTo>
                  <a:pt x="2615480" y="0"/>
                </a:lnTo>
                <a:lnTo>
                  <a:pt x="2615480" y="1569288"/>
                </a:lnTo>
                <a:lnTo>
                  <a:pt x="0" y="156928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/>
              <a:t>Commercial SPs have contractual arrangements via </a:t>
            </a:r>
            <a:r>
              <a:rPr lang="en-US" sz="1900" kern="1200" dirty="0" err="1" smtClean="0"/>
              <a:t>SURFmarket</a:t>
            </a:r>
            <a:endParaRPr lang="en-US" sz="1900" kern="1200" dirty="0"/>
          </a:p>
        </p:txBody>
      </p:sp>
      <p:sp>
        <p:nvSpPr>
          <p:cNvPr id="12" name="Freeform 11"/>
          <p:cNvSpPr/>
          <p:nvPr/>
        </p:nvSpPr>
        <p:spPr>
          <a:xfrm>
            <a:off x="5076056" y="5445224"/>
            <a:ext cx="3888432" cy="936104"/>
          </a:xfrm>
          <a:custGeom>
            <a:avLst/>
            <a:gdLst>
              <a:gd name="connsiteX0" fmla="*/ 0 w 2615480"/>
              <a:gd name="connsiteY0" fmla="*/ 0 h 1569288"/>
              <a:gd name="connsiteX1" fmla="*/ 2615480 w 2615480"/>
              <a:gd name="connsiteY1" fmla="*/ 0 h 1569288"/>
              <a:gd name="connsiteX2" fmla="*/ 2615480 w 2615480"/>
              <a:gd name="connsiteY2" fmla="*/ 1569288 h 1569288"/>
              <a:gd name="connsiteX3" fmla="*/ 0 w 2615480"/>
              <a:gd name="connsiteY3" fmla="*/ 1569288 h 1569288"/>
              <a:gd name="connsiteX4" fmla="*/ 0 w 2615480"/>
              <a:gd name="connsiteY4" fmla="*/ 0 h 1569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5480" h="1569288">
                <a:moveTo>
                  <a:pt x="0" y="0"/>
                </a:moveTo>
                <a:lnTo>
                  <a:pt x="2615480" y="0"/>
                </a:lnTo>
                <a:lnTo>
                  <a:pt x="2615480" y="1569288"/>
                </a:lnTo>
                <a:lnTo>
                  <a:pt x="0" y="156928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/>
              <a:t>Community AND free SPs have contracts via </a:t>
            </a:r>
            <a:r>
              <a:rPr lang="en-US" sz="1900" kern="1200" dirty="0" err="1" smtClean="0"/>
              <a:t>SURFnet</a:t>
            </a:r>
            <a:endParaRPr lang="en-US" sz="1900" kern="1200" dirty="0"/>
          </a:p>
        </p:txBody>
      </p:sp>
    </p:spTree>
    <p:extLst>
      <p:ext uri="{BB962C8B-B14F-4D97-AF65-F5344CB8AC3E}">
        <p14:creationId xmlns:p14="http://schemas.microsoft.com/office/powerpoint/2010/main" val="3539390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196752"/>
            <a:ext cx="6336703" cy="532859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technology example - eduroam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4653136"/>
            <a:ext cx="7772400" cy="4114800"/>
          </a:xfrm>
        </p:spPr>
        <p:txBody>
          <a:bodyPr/>
          <a:lstStyle/>
          <a:p>
            <a:r>
              <a:rPr lang="en-GB" sz="1600" dirty="0"/>
              <a:t>HI = Home Institution</a:t>
            </a:r>
            <a:endParaRPr lang="en-US" sz="1600" dirty="0"/>
          </a:p>
          <a:p>
            <a:r>
              <a:rPr lang="en-GB" sz="1600" dirty="0"/>
              <a:t>VI = Visited Institution</a:t>
            </a:r>
            <a:endParaRPr lang="en-US" sz="1600" dirty="0"/>
          </a:p>
          <a:p>
            <a:r>
              <a:rPr lang="en-GB" sz="1600" dirty="0"/>
              <a:t>IdP = Identity Provider</a:t>
            </a:r>
            <a:endParaRPr lang="en-US" sz="1600" dirty="0"/>
          </a:p>
          <a:p>
            <a:r>
              <a:rPr lang="en-GB" sz="1600" dirty="0"/>
              <a:t>SP = Service Provider 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59758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6035675" cy="863600"/>
          </a:xfrm>
        </p:spPr>
        <p:txBody>
          <a:bodyPr/>
          <a:lstStyle/>
          <a:p>
            <a:pPr eaLnBrk="1" hangingPunct="1"/>
            <a:r>
              <a:rPr lang="en-GB" dirty="0" smtClean="0">
                <a:latin typeface="Arial" charset="0"/>
              </a:rPr>
              <a:t>Interfederation</a:t>
            </a:r>
            <a:endParaRPr lang="en-GB" dirty="0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864096"/>
          </a:xfrm>
          <a:solidFill>
            <a:schemeClr val="bg2"/>
          </a:solidFill>
        </p:spPr>
        <p:txBody>
          <a:bodyPr/>
          <a:lstStyle/>
          <a:p>
            <a:pPr marL="0" indent="0" algn="ctr" eaLnBrk="1" hangingPunct="1">
              <a:buFont typeface="Times" charset="0"/>
              <a:buNone/>
              <a:defRPr/>
            </a:pPr>
            <a:r>
              <a:rPr lang="en-US" b="1" dirty="0">
                <a:solidFill>
                  <a:schemeClr val="bg1"/>
                </a:solidFill>
                <a:ea typeface="+mn-ea"/>
                <a:cs typeface="+mn-cs"/>
              </a:rPr>
              <a:t>Interconnecting national federations </a:t>
            </a:r>
            <a:endParaRPr lang="en-US" b="1" dirty="0" smtClean="0">
              <a:solidFill>
                <a:schemeClr val="bg1"/>
              </a:solidFill>
              <a:ea typeface="+mn-ea"/>
              <a:cs typeface="+mn-cs"/>
            </a:endParaRPr>
          </a:p>
          <a:p>
            <a:pPr marL="0" indent="0" algn="ctr" eaLnBrk="1" hangingPunct="1">
              <a:buNone/>
              <a:defRPr/>
            </a:pPr>
            <a:r>
              <a:rPr lang="en-US" b="1" dirty="0" smtClean="0">
                <a:solidFill>
                  <a:schemeClr val="bg1"/>
                </a:solidFill>
                <a:ea typeface="+mn-ea"/>
                <a:cs typeface="+mn-cs"/>
              </a:rPr>
              <a:t>eduGAIN → Interfederation, eduroam </a:t>
            </a:r>
            <a:r>
              <a:rPr lang="en-US" b="1" dirty="0" smtClean="0">
                <a:solidFill>
                  <a:schemeClr val="bg1"/>
                </a:solidFill>
              </a:rPr>
              <a:t>→ Confederation</a:t>
            </a:r>
            <a:endParaRPr lang="en-US" b="1" dirty="0">
              <a:solidFill>
                <a:schemeClr val="bg1"/>
              </a:solidFill>
              <a:ea typeface="+mn-ea"/>
              <a:cs typeface="+mn-cs"/>
            </a:endParaRPr>
          </a:p>
          <a:p>
            <a:pPr marL="433388" lvl="1" indent="0" algn="ctr" eaLnBrk="1" hangingPunct="1">
              <a:buFont typeface="Times" charset="0"/>
              <a:buNone/>
              <a:defRPr/>
            </a:pPr>
            <a:endParaRPr lang="en-GB" dirty="0" smtClean="0">
              <a:solidFill>
                <a:schemeClr val="bg1"/>
              </a:solidFill>
              <a:latin typeface="Arial" charset="0"/>
              <a:cs typeface="ＭＳ Ｐゴシック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399397"/>
            <a:ext cx="2448272" cy="2246769"/>
          </a:xfrm>
          <a:prstGeom prst="rect">
            <a:avLst/>
          </a:prstGeom>
          <a:solidFill>
            <a:srgbClr val="0D8B9F"/>
          </a:solidFill>
        </p:spPr>
        <p:txBody>
          <a:bodyPr wrap="square" rtlCol="0">
            <a:spAutoFit/>
          </a:bodyPr>
          <a:lstStyle/>
          <a:p>
            <a:pPr marL="342900" indent="-342900" eaLnBrk="1" hangingPunct="1">
              <a:buFont typeface="Arial"/>
              <a:buChar char="•"/>
              <a:defRPr/>
            </a:pPr>
            <a:r>
              <a:rPr lang="en-GB" sz="2000" dirty="0">
                <a:solidFill>
                  <a:srgbClr val="FFFFFF"/>
                </a:solidFill>
                <a:latin typeface="Arial" charset="0"/>
              </a:rPr>
              <a:t>No longer a single legal or policy </a:t>
            </a:r>
            <a:r>
              <a:rPr lang="en-GB" sz="2000" dirty="0" smtClean="0">
                <a:solidFill>
                  <a:srgbClr val="FFFFFF"/>
                </a:solidFill>
                <a:latin typeface="Arial" charset="0"/>
              </a:rPr>
              <a:t>framework</a:t>
            </a:r>
          </a:p>
          <a:p>
            <a:pPr marL="342900" indent="-342900" eaLnBrk="1" hangingPunct="1">
              <a:buFont typeface="Arial"/>
              <a:buChar char="•"/>
              <a:defRPr/>
            </a:pPr>
            <a:r>
              <a:rPr lang="en-GB" sz="2000" dirty="0" smtClean="0">
                <a:solidFill>
                  <a:srgbClr val="FFFFFF"/>
                </a:solidFill>
                <a:latin typeface="Arial" charset="0"/>
              </a:rPr>
              <a:t>Each </a:t>
            </a:r>
            <a:r>
              <a:rPr lang="en-GB" sz="2000" dirty="0">
                <a:solidFill>
                  <a:srgbClr val="FFFFFF"/>
                </a:solidFill>
                <a:latin typeface="Arial" charset="0"/>
              </a:rPr>
              <a:t>federation has its </a:t>
            </a:r>
            <a:r>
              <a:rPr lang="en-GB" sz="2000" dirty="0" smtClean="0">
                <a:solidFill>
                  <a:srgbClr val="FFFFFF"/>
                </a:solidFill>
                <a:latin typeface="Arial" charset="0"/>
              </a:rPr>
              <a:t>own eduGAIN </a:t>
            </a:r>
            <a:r>
              <a:rPr lang="en-GB" sz="2000" dirty="0">
                <a:solidFill>
                  <a:srgbClr val="FFFFFF"/>
                </a:solidFill>
                <a:latin typeface="Arial" charset="0"/>
              </a:rPr>
              <a:t>has one as well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03848" y="2399397"/>
            <a:ext cx="2664296" cy="3477875"/>
          </a:xfrm>
          <a:prstGeom prst="rect">
            <a:avLst/>
          </a:prstGeom>
          <a:solidFill>
            <a:srgbClr val="0D8B9F"/>
          </a:solidFill>
        </p:spPr>
        <p:txBody>
          <a:bodyPr wrap="square" rtlCol="0">
            <a:spAutoFit/>
          </a:bodyPr>
          <a:lstStyle/>
          <a:p>
            <a:pPr marL="342900" indent="-342900" eaLnBrk="1" hangingPunct="1">
              <a:buFont typeface="Arial"/>
              <a:buChar char="•"/>
              <a:defRPr/>
            </a:pPr>
            <a:r>
              <a:rPr lang="en-GB" sz="2000" dirty="0">
                <a:solidFill>
                  <a:srgbClr val="FFFFFF"/>
                </a:solidFill>
                <a:latin typeface="Arial" charset="0"/>
              </a:rPr>
              <a:t>No single 'interfederation helpdesk' in case of problems</a:t>
            </a:r>
          </a:p>
          <a:p>
            <a:pPr marL="342900" indent="-342900" eaLnBrk="1" hangingPunct="1">
              <a:buFont typeface="Arial"/>
              <a:buChar char="•"/>
              <a:defRPr/>
            </a:pPr>
            <a:r>
              <a:rPr lang="en-GB" sz="2000" dirty="0">
                <a:solidFill>
                  <a:srgbClr val="FFFFFF"/>
                </a:solidFill>
                <a:latin typeface="Arial" charset="0"/>
              </a:rPr>
              <a:t>Debugging involves probably more parties</a:t>
            </a:r>
          </a:p>
          <a:p>
            <a:pPr marL="342900" indent="-342900" eaLnBrk="1" hangingPunct="1">
              <a:buFont typeface="Arial"/>
              <a:buChar char="•"/>
              <a:defRPr/>
            </a:pPr>
            <a:r>
              <a:rPr lang="en-GB" sz="2000" dirty="0">
                <a:solidFill>
                  <a:srgbClr val="FFFFFF"/>
                </a:solidFill>
                <a:latin typeface="Arial" charset="0"/>
              </a:rPr>
              <a:t>Involved parties will generally know less about each </a:t>
            </a:r>
            <a:r>
              <a:rPr lang="en-GB" sz="2000" dirty="0" smtClean="0">
                <a:solidFill>
                  <a:srgbClr val="FFFFFF"/>
                </a:solidFill>
                <a:latin typeface="Arial" charset="0"/>
              </a:rPr>
              <a:t>other</a:t>
            </a:r>
            <a:endParaRPr lang="en-GB" sz="20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512" y="4847669"/>
            <a:ext cx="2448272" cy="1015663"/>
          </a:xfrm>
          <a:prstGeom prst="rect">
            <a:avLst/>
          </a:prstGeom>
          <a:solidFill>
            <a:srgbClr val="0D8B9F"/>
          </a:solidFill>
        </p:spPr>
        <p:txBody>
          <a:bodyPr wrap="square">
            <a:spAutoFit/>
          </a:bodyPr>
          <a:lstStyle/>
          <a:p>
            <a:pPr marL="342900" indent="-342900" eaLnBrk="1" hangingPunct="1">
              <a:buFont typeface="Arial"/>
              <a:buChar char="•"/>
              <a:defRPr/>
            </a:pPr>
            <a:r>
              <a:rPr lang="en-GB" sz="2000" dirty="0">
                <a:solidFill>
                  <a:srgbClr val="FFFFFF"/>
                </a:solidFill>
                <a:latin typeface="Arial" charset="0"/>
              </a:rPr>
              <a:t>Different sets of attributes used </a:t>
            </a:r>
            <a:r>
              <a:rPr lang="en-GB" sz="2000" dirty="0" smtClean="0">
                <a:solidFill>
                  <a:srgbClr val="FFFFFF"/>
                </a:solidFill>
                <a:latin typeface="Arial" charset="0"/>
              </a:rPr>
              <a:t>internationally</a:t>
            </a:r>
            <a:endParaRPr lang="en-GB" sz="2000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9" name="Picture Placeholder 7" descr="eduroamtrans.e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2930" b="-52930"/>
          <a:stretch>
            <a:fillRect/>
          </a:stretch>
        </p:blipFill>
        <p:spPr bwMode="auto">
          <a:xfrm>
            <a:off x="6683305" y="1844971"/>
            <a:ext cx="2209175" cy="165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099" y="5517232"/>
            <a:ext cx="2131651" cy="508757"/>
          </a:xfrm>
          <a:prstGeom prst="rect">
            <a:avLst/>
          </a:prstGeom>
        </p:spPr>
      </p:pic>
      <p:pic>
        <p:nvPicPr>
          <p:cNvPr id="11" name="Picture 10" descr="Verschiedenes_Icon_weltkugel_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947" y="3212976"/>
            <a:ext cx="2195904" cy="21918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6035675" cy="863600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eduGAIN Example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6770702"/>
              </p:ext>
            </p:extLst>
          </p:nvPr>
        </p:nvGraphicFramePr>
        <p:xfrm>
          <a:off x="541784" y="1373188"/>
          <a:ext cx="8350696" cy="1695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9460" name="Picture 2" descr="eduGAIN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293195"/>
            <a:ext cx="137477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eduGAIN-BASIC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439244"/>
            <a:ext cx="6146800" cy="308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duGAIN-MD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780928"/>
            <a:ext cx="6743700" cy="2743200"/>
          </a:xfrm>
          <a:prstGeom prst="rect">
            <a:avLst/>
          </a:prstGeom>
        </p:spPr>
      </p:pic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6035675" cy="863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Metadata Exchange for eduGAIN</a:t>
            </a:r>
            <a:endParaRPr lang="en-US" dirty="0">
              <a:latin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1437" y="1340768"/>
            <a:ext cx="8893144" cy="5040560"/>
            <a:chOff x="91437" y="1340768"/>
            <a:chExt cx="8893144" cy="5040560"/>
          </a:xfrm>
        </p:grpSpPr>
        <p:sp>
          <p:nvSpPr>
            <p:cNvPr id="5" name="Freeform 4"/>
            <p:cNvSpPr/>
            <p:nvPr/>
          </p:nvSpPr>
          <p:spPr>
            <a:xfrm>
              <a:off x="179512" y="1340768"/>
              <a:ext cx="2756397" cy="1368152"/>
            </a:xfrm>
            <a:custGeom>
              <a:avLst/>
              <a:gdLst>
                <a:gd name="connsiteX0" fmla="*/ 0 w 2756397"/>
                <a:gd name="connsiteY0" fmla="*/ 0 h 1653838"/>
                <a:gd name="connsiteX1" fmla="*/ 2756397 w 2756397"/>
                <a:gd name="connsiteY1" fmla="*/ 0 h 1653838"/>
                <a:gd name="connsiteX2" fmla="*/ 2756397 w 2756397"/>
                <a:gd name="connsiteY2" fmla="*/ 1653838 h 1653838"/>
                <a:gd name="connsiteX3" fmla="*/ 0 w 2756397"/>
                <a:gd name="connsiteY3" fmla="*/ 1653838 h 1653838"/>
                <a:gd name="connsiteX4" fmla="*/ 0 w 2756397"/>
                <a:gd name="connsiteY4" fmla="*/ 0 h 165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6397" h="1653838">
                  <a:moveTo>
                    <a:pt x="0" y="0"/>
                  </a:moveTo>
                  <a:lnTo>
                    <a:pt x="2756397" y="0"/>
                  </a:lnTo>
                  <a:lnTo>
                    <a:pt x="2756397" y="1653838"/>
                  </a:lnTo>
                  <a:lnTo>
                    <a:pt x="0" y="165383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933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Each Federation publishes a Metadata file with the entities that want to </a:t>
              </a:r>
              <a:r>
                <a:rPr lang="en-US" sz="1800" kern="1200" dirty="0" err="1" smtClean="0"/>
                <a:t>interfederate</a:t>
              </a:r>
              <a:r>
                <a:rPr lang="en-US" sz="1800" kern="1200" dirty="0" smtClean="0"/>
                <a:t>.</a:t>
              </a:r>
              <a:endParaRPr lang="en-US" sz="1800" kern="1200" dirty="0"/>
            </a:p>
          </p:txBody>
        </p:sp>
        <p:sp>
          <p:nvSpPr>
            <p:cNvPr id="6" name="Freeform 5"/>
            <p:cNvSpPr/>
            <p:nvPr/>
          </p:nvSpPr>
          <p:spPr>
            <a:xfrm>
              <a:off x="3275856" y="1340768"/>
              <a:ext cx="2756397" cy="1368152"/>
            </a:xfrm>
            <a:custGeom>
              <a:avLst/>
              <a:gdLst>
                <a:gd name="connsiteX0" fmla="*/ 0 w 2756397"/>
                <a:gd name="connsiteY0" fmla="*/ 0 h 1653838"/>
                <a:gd name="connsiteX1" fmla="*/ 2756397 w 2756397"/>
                <a:gd name="connsiteY1" fmla="*/ 0 h 1653838"/>
                <a:gd name="connsiteX2" fmla="*/ 2756397 w 2756397"/>
                <a:gd name="connsiteY2" fmla="*/ 1653838 h 1653838"/>
                <a:gd name="connsiteX3" fmla="*/ 0 w 2756397"/>
                <a:gd name="connsiteY3" fmla="*/ 1653838 h 1653838"/>
                <a:gd name="connsiteX4" fmla="*/ 0 w 2756397"/>
                <a:gd name="connsiteY4" fmla="*/ 0 h 165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6397" h="1653838">
                  <a:moveTo>
                    <a:pt x="0" y="0"/>
                  </a:moveTo>
                  <a:lnTo>
                    <a:pt x="2756397" y="0"/>
                  </a:lnTo>
                  <a:lnTo>
                    <a:pt x="2756397" y="1653838"/>
                  </a:lnTo>
                  <a:lnTo>
                    <a:pt x="0" y="165383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933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The eduGAIN Metadata Data Service fetches them</a:t>
              </a:r>
              <a:endParaRPr lang="en-US" sz="1800" kern="1200" dirty="0"/>
            </a:p>
          </p:txBody>
        </p:sp>
        <p:sp>
          <p:nvSpPr>
            <p:cNvPr id="7" name="Freeform 6"/>
            <p:cNvSpPr/>
            <p:nvPr/>
          </p:nvSpPr>
          <p:spPr>
            <a:xfrm>
              <a:off x="6228184" y="1340768"/>
              <a:ext cx="2756397" cy="1368152"/>
            </a:xfrm>
            <a:custGeom>
              <a:avLst/>
              <a:gdLst>
                <a:gd name="connsiteX0" fmla="*/ 0 w 2756397"/>
                <a:gd name="connsiteY0" fmla="*/ 0 h 1653838"/>
                <a:gd name="connsiteX1" fmla="*/ 2756397 w 2756397"/>
                <a:gd name="connsiteY1" fmla="*/ 0 h 1653838"/>
                <a:gd name="connsiteX2" fmla="*/ 2756397 w 2756397"/>
                <a:gd name="connsiteY2" fmla="*/ 1653838 h 1653838"/>
                <a:gd name="connsiteX3" fmla="*/ 0 w 2756397"/>
                <a:gd name="connsiteY3" fmla="*/ 1653838 h 1653838"/>
                <a:gd name="connsiteX4" fmla="*/ 0 w 2756397"/>
                <a:gd name="connsiteY4" fmla="*/ 0 h 165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6397" h="1653838">
                  <a:moveTo>
                    <a:pt x="0" y="0"/>
                  </a:moveTo>
                  <a:lnTo>
                    <a:pt x="2756397" y="0"/>
                  </a:lnTo>
                  <a:lnTo>
                    <a:pt x="2756397" y="1653838"/>
                  </a:lnTo>
                  <a:lnTo>
                    <a:pt x="0" y="165383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933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eduGAIN MDS aggregates all metadata and republishes it</a:t>
              </a:r>
              <a:endParaRPr lang="en-US" sz="1800" kern="120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91437" y="5447570"/>
              <a:ext cx="4264539" cy="933758"/>
            </a:xfrm>
            <a:custGeom>
              <a:avLst/>
              <a:gdLst>
                <a:gd name="connsiteX0" fmla="*/ 0 w 2756397"/>
                <a:gd name="connsiteY0" fmla="*/ 0 h 1653838"/>
                <a:gd name="connsiteX1" fmla="*/ 2756397 w 2756397"/>
                <a:gd name="connsiteY1" fmla="*/ 0 h 1653838"/>
                <a:gd name="connsiteX2" fmla="*/ 2756397 w 2756397"/>
                <a:gd name="connsiteY2" fmla="*/ 1653838 h 1653838"/>
                <a:gd name="connsiteX3" fmla="*/ 0 w 2756397"/>
                <a:gd name="connsiteY3" fmla="*/ 1653838 h 1653838"/>
                <a:gd name="connsiteX4" fmla="*/ 0 w 2756397"/>
                <a:gd name="connsiteY4" fmla="*/ 0 h 165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6397" h="1653838">
                  <a:moveTo>
                    <a:pt x="0" y="0"/>
                  </a:moveTo>
                  <a:lnTo>
                    <a:pt x="2756397" y="0"/>
                  </a:lnTo>
                  <a:lnTo>
                    <a:pt x="2756397" y="1653838"/>
                  </a:lnTo>
                  <a:lnTo>
                    <a:pt x="0" y="165383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933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Federations fetch it and filter-out their own entities</a:t>
              </a:r>
              <a:endParaRPr lang="en-US" sz="1600" kern="1200" dirty="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5148064" y="5447570"/>
              <a:ext cx="3836517" cy="933758"/>
            </a:xfrm>
            <a:custGeom>
              <a:avLst/>
              <a:gdLst>
                <a:gd name="connsiteX0" fmla="*/ 0 w 2756397"/>
                <a:gd name="connsiteY0" fmla="*/ 0 h 1653838"/>
                <a:gd name="connsiteX1" fmla="*/ 2756397 w 2756397"/>
                <a:gd name="connsiteY1" fmla="*/ 0 h 1653838"/>
                <a:gd name="connsiteX2" fmla="*/ 2756397 w 2756397"/>
                <a:gd name="connsiteY2" fmla="*/ 1653838 h 1653838"/>
                <a:gd name="connsiteX3" fmla="*/ 0 w 2756397"/>
                <a:gd name="connsiteY3" fmla="*/ 1653838 h 1653838"/>
                <a:gd name="connsiteX4" fmla="*/ 0 w 2756397"/>
                <a:gd name="connsiteY4" fmla="*/ 0 h 165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6397" h="1653838">
                  <a:moveTo>
                    <a:pt x="0" y="0"/>
                  </a:moveTo>
                  <a:lnTo>
                    <a:pt x="2756397" y="0"/>
                  </a:lnTo>
                  <a:lnTo>
                    <a:pt x="2756397" y="1653838"/>
                  </a:lnTo>
                  <a:lnTo>
                    <a:pt x="0" y="165383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933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Entities consume the filtered eduGAIN metadata file</a:t>
              </a:r>
              <a:br>
                <a:rPr lang="en-US" sz="1600" kern="1200" dirty="0" smtClean="0"/>
              </a:br>
              <a:r>
                <a:rPr lang="en-US" sz="1600" kern="1200" dirty="0" smtClean="0"/>
                <a:t>in addition to the one from the federation</a:t>
              </a:r>
              <a:endParaRPr lang="en-US" sz="1600" kern="1200" dirty="0"/>
            </a:p>
          </p:txBody>
        </p:sp>
      </p:grp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eduGAIN technical infrastructure in a nutshell</a:t>
            </a:r>
            <a:endParaRPr lang="en-GB" dirty="0"/>
          </a:p>
        </p:txBody>
      </p:sp>
      <p:pic>
        <p:nvPicPr>
          <p:cNvPr id="4" name="Picture 3" descr="MetadataCloud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472" y="2430270"/>
            <a:ext cx="4788024" cy="3591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420888"/>
            <a:ext cx="3573016" cy="3573016"/>
          </a:xfrm>
          <a:prstGeom prst="rect">
            <a:avLst/>
          </a:prstGeom>
          <a:scene3d>
            <a:camera prst="orthographicFront">
              <a:rot lat="0" lon="0" rev="165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0074828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eduGAIN Constitution and Policy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542162" y="1988840"/>
            <a:ext cx="8347706" cy="3947224"/>
            <a:chOff x="542162" y="2262451"/>
            <a:chExt cx="8347706" cy="3947224"/>
          </a:xfrm>
        </p:grpSpPr>
        <p:sp>
          <p:nvSpPr>
            <p:cNvPr id="7" name="Freeform 6"/>
            <p:cNvSpPr/>
            <p:nvPr/>
          </p:nvSpPr>
          <p:spPr>
            <a:xfrm>
              <a:off x="542162" y="2262451"/>
              <a:ext cx="2545032" cy="518477"/>
            </a:xfrm>
            <a:custGeom>
              <a:avLst/>
              <a:gdLst>
                <a:gd name="connsiteX0" fmla="*/ 0 w 2545032"/>
                <a:gd name="connsiteY0" fmla="*/ 0 h 518477"/>
                <a:gd name="connsiteX1" fmla="*/ 2545032 w 2545032"/>
                <a:gd name="connsiteY1" fmla="*/ 0 h 518477"/>
                <a:gd name="connsiteX2" fmla="*/ 2545032 w 2545032"/>
                <a:gd name="connsiteY2" fmla="*/ 518477 h 518477"/>
                <a:gd name="connsiteX3" fmla="*/ 0 w 2545032"/>
                <a:gd name="connsiteY3" fmla="*/ 518477 h 518477"/>
                <a:gd name="connsiteX4" fmla="*/ 0 w 2545032"/>
                <a:gd name="connsiteY4" fmla="*/ 0 h 51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5032" h="518477">
                  <a:moveTo>
                    <a:pt x="0" y="0"/>
                  </a:moveTo>
                  <a:lnTo>
                    <a:pt x="2545032" y="0"/>
                  </a:lnTo>
                  <a:lnTo>
                    <a:pt x="2545032" y="518477"/>
                  </a:lnTo>
                  <a:lnTo>
                    <a:pt x="0" y="51847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568" tIns="56896" rIns="99568" bIns="56896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/>
                <a:t>Governance and Governing Bodies </a:t>
              </a:r>
              <a:endParaRPr lang="en-GB" sz="1400" kern="1200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542162" y="2750977"/>
              <a:ext cx="2545032" cy="1686136"/>
            </a:xfrm>
            <a:custGeom>
              <a:avLst/>
              <a:gdLst>
                <a:gd name="connsiteX0" fmla="*/ 0 w 2545032"/>
                <a:gd name="connsiteY0" fmla="*/ 0 h 3458699"/>
                <a:gd name="connsiteX1" fmla="*/ 2545032 w 2545032"/>
                <a:gd name="connsiteY1" fmla="*/ 0 h 3458699"/>
                <a:gd name="connsiteX2" fmla="*/ 2545032 w 2545032"/>
                <a:gd name="connsiteY2" fmla="*/ 3458699 h 3458699"/>
                <a:gd name="connsiteX3" fmla="*/ 0 w 2545032"/>
                <a:gd name="connsiteY3" fmla="*/ 3458699 h 3458699"/>
                <a:gd name="connsiteX4" fmla="*/ 0 w 2545032"/>
                <a:gd name="connsiteY4" fmla="*/ 0 h 3458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5032" h="3458699">
                  <a:moveTo>
                    <a:pt x="0" y="0"/>
                  </a:moveTo>
                  <a:lnTo>
                    <a:pt x="2545032" y="0"/>
                  </a:lnTo>
                  <a:lnTo>
                    <a:pt x="2545032" y="3458699"/>
                  </a:lnTo>
                  <a:lnTo>
                    <a:pt x="0" y="345869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eduGAIN Executive Committee (</a:t>
              </a:r>
              <a:r>
                <a:rPr lang="en-GB" sz="1400" kern="1200" dirty="0" err="1" smtClean="0"/>
                <a:t>eEC</a:t>
              </a:r>
              <a:r>
                <a:rPr lang="en-GB" sz="1400" kern="1200" dirty="0" smtClean="0"/>
                <a:t>)</a:t>
              </a:r>
              <a:endParaRPr lang="en-GB" sz="1400" kern="1200" dirty="0"/>
            </a:p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eduGAIN Steering Group (</a:t>
              </a:r>
              <a:r>
                <a:rPr lang="en-GB" sz="1400" kern="1200" dirty="0" err="1" smtClean="0"/>
                <a:t>eSG</a:t>
              </a:r>
              <a:r>
                <a:rPr lang="en-GB" sz="1400" kern="1200" dirty="0" smtClean="0"/>
                <a:t>) </a:t>
              </a:r>
              <a:endParaRPr lang="en-GB" sz="1400" kern="1200" dirty="0"/>
            </a:p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Operational Team (OT) </a:t>
              </a:r>
              <a:endParaRPr lang="en-GB" sz="1400" kern="120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3443499" y="2262451"/>
              <a:ext cx="2545032" cy="518477"/>
            </a:xfrm>
            <a:custGeom>
              <a:avLst/>
              <a:gdLst>
                <a:gd name="connsiteX0" fmla="*/ 0 w 2545032"/>
                <a:gd name="connsiteY0" fmla="*/ 0 h 518477"/>
                <a:gd name="connsiteX1" fmla="*/ 2545032 w 2545032"/>
                <a:gd name="connsiteY1" fmla="*/ 0 h 518477"/>
                <a:gd name="connsiteX2" fmla="*/ 2545032 w 2545032"/>
                <a:gd name="connsiteY2" fmla="*/ 518477 h 518477"/>
                <a:gd name="connsiteX3" fmla="*/ 0 w 2545032"/>
                <a:gd name="connsiteY3" fmla="*/ 518477 h 518477"/>
                <a:gd name="connsiteX4" fmla="*/ 0 w 2545032"/>
                <a:gd name="connsiteY4" fmla="*/ 0 h 51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5032" h="518477">
                  <a:moveTo>
                    <a:pt x="0" y="0"/>
                  </a:moveTo>
                  <a:lnTo>
                    <a:pt x="2545032" y="0"/>
                  </a:lnTo>
                  <a:lnTo>
                    <a:pt x="2545032" y="518477"/>
                  </a:lnTo>
                  <a:lnTo>
                    <a:pt x="0" y="51847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568" tIns="56896" rIns="99568" bIns="56896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/>
                <a:t>Participant Federations MUST: </a:t>
              </a:r>
              <a:endParaRPr lang="en-GB" sz="1400" kern="1200" dirty="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3443499" y="2750976"/>
              <a:ext cx="2545032" cy="3458699"/>
            </a:xfrm>
            <a:custGeom>
              <a:avLst/>
              <a:gdLst>
                <a:gd name="connsiteX0" fmla="*/ 0 w 2545032"/>
                <a:gd name="connsiteY0" fmla="*/ 0 h 3458699"/>
                <a:gd name="connsiteX1" fmla="*/ 2545032 w 2545032"/>
                <a:gd name="connsiteY1" fmla="*/ 0 h 3458699"/>
                <a:gd name="connsiteX2" fmla="*/ 2545032 w 2545032"/>
                <a:gd name="connsiteY2" fmla="*/ 3458699 h 3458699"/>
                <a:gd name="connsiteX3" fmla="*/ 0 w 2545032"/>
                <a:gd name="connsiteY3" fmla="*/ 3458699 h 3458699"/>
                <a:gd name="connsiteX4" fmla="*/ 0 w 2545032"/>
                <a:gd name="connsiteY4" fmla="*/ 0 h 3458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5032" h="3458699">
                  <a:moveTo>
                    <a:pt x="0" y="0"/>
                  </a:moveTo>
                  <a:lnTo>
                    <a:pt x="2545032" y="0"/>
                  </a:lnTo>
                  <a:lnTo>
                    <a:pt x="2545032" y="3458699"/>
                  </a:lnTo>
                  <a:lnTo>
                    <a:pt x="0" y="345869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Primarily serve the interests of the education and research sector. </a:t>
              </a:r>
              <a:endParaRPr lang="en-GB" sz="1400" kern="1200" dirty="0"/>
            </a:p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Provide a point of contact for their Members for dealing with technical issues. </a:t>
              </a:r>
              <a:endParaRPr lang="en-GB" sz="1400" kern="1200" dirty="0"/>
            </a:p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Provide processes for handling complaints and incidents involving their Members. </a:t>
              </a:r>
              <a:endParaRPr lang="en-GB" sz="1400" kern="1200" dirty="0"/>
            </a:p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Have a published Metadata registration practice statement. </a:t>
              </a:r>
              <a:endParaRPr lang="en-GB" sz="1400" kern="1200" dirty="0"/>
            </a:p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Follow the eduGAIN SAML 2.0 Metadata Profile </a:t>
              </a:r>
              <a:endParaRPr lang="en-GB" sz="1400" kern="1200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6344836" y="2262451"/>
              <a:ext cx="2545032" cy="518477"/>
            </a:xfrm>
            <a:custGeom>
              <a:avLst/>
              <a:gdLst>
                <a:gd name="connsiteX0" fmla="*/ 0 w 2545032"/>
                <a:gd name="connsiteY0" fmla="*/ 0 h 518477"/>
                <a:gd name="connsiteX1" fmla="*/ 2545032 w 2545032"/>
                <a:gd name="connsiteY1" fmla="*/ 0 h 518477"/>
                <a:gd name="connsiteX2" fmla="*/ 2545032 w 2545032"/>
                <a:gd name="connsiteY2" fmla="*/ 518477 h 518477"/>
                <a:gd name="connsiteX3" fmla="*/ 0 w 2545032"/>
                <a:gd name="connsiteY3" fmla="*/ 518477 h 518477"/>
                <a:gd name="connsiteX4" fmla="*/ 0 w 2545032"/>
                <a:gd name="connsiteY4" fmla="*/ 0 h 51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5032" h="518477">
                  <a:moveTo>
                    <a:pt x="0" y="0"/>
                  </a:moveTo>
                  <a:lnTo>
                    <a:pt x="2545032" y="0"/>
                  </a:lnTo>
                  <a:lnTo>
                    <a:pt x="2545032" y="518477"/>
                  </a:lnTo>
                  <a:lnTo>
                    <a:pt x="0" y="51847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568" tIns="56896" rIns="99568" bIns="56896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/>
                <a:t>No express right of communication</a:t>
              </a:r>
              <a:endParaRPr lang="en-GB" sz="1400" kern="1200" dirty="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6344836" y="2750977"/>
              <a:ext cx="2545032" cy="1686136"/>
            </a:xfrm>
            <a:custGeom>
              <a:avLst/>
              <a:gdLst>
                <a:gd name="connsiteX0" fmla="*/ 0 w 2545032"/>
                <a:gd name="connsiteY0" fmla="*/ 0 h 3458699"/>
                <a:gd name="connsiteX1" fmla="*/ 2545032 w 2545032"/>
                <a:gd name="connsiteY1" fmla="*/ 0 h 3458699"/>
                <a:gd name="connsiteX2" fmla="*/ 2545032 w 2545032"/>
                <a:gd name="connsiteY2" fmla="*/ 3458699 h 3458699"/>
                <a:gd name="connsiteX3" fmla="*/ 0 w 2545032"/>
                <a:gd name="connsiteY3" fmla="*/ 3458699 h 3458699"/>
                <a:gd name="connsiteX4" fmla="*/ 0 w 2545032"/>
                <a:gd name="connsiteY4" fmla="*/ 0 h 3458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5032" h="3458699">
                  <a:moveTo>
                    <a:pt x="0" y="0"/>
                  </a:moveTo>
                  <a:lnTo>
                    <a:pt x="2545032" y="0"/>
                  </a:lnTo>
                  <a:lnTo>
                    <a:pt x="2545032" y="3458699"/>
                  </a:lnTo>
                  <a:lnTo>
                    <a:pt x="0" y="345869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For an Entity registered in an eduGAIN Participant Federation it does not imply any right of communication with any other Entity exchanged through eduGAIN. </a:t>
              </a:r>
              <a:endParaRPr lang="en-GB" sz="1400" kern="1200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67545" y="1311151"/>
            <a:ext cx="8424936" cy="4001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lvl="0"/>
            <a:r>
              <a:rPr lang="en-GB" sz="2000" dirty="0">
                <a:solidFill>
                  <a:schemeClr val="accent5"/>
                </a:solidFill>
                <a:latin typeface="+mn-lt"/>
                <a:hlinkClick r:id="rId2"/>
              </a:rPr>
              <a:t>http://www.geant.net/service/eduGAIN/resources/Pages/</a:t>
            </a:r>
            <a:r>
              <a:rPr lang="en-GB" sz="2000" dirty="0" smtClean="0">
                <a:solidFill>
                  <a:schemeClr val="accent5"/>
                </a:solidFill>
                <a:latin typeface="+mn-lt"/>
                <a:hlinkClick r:id="rId2"/>
              </a:rPr>
              <a:t>home.aspx</a:t>
            </a:r>
            <a:endParaRPr lang="en-GB" sz="2000" dirty="0">
              <a:solidFill>
                <a:schemeClr val="accent5"/>
              </a:solidFill>
              <a:latin typeface="+mn-lt"/>
            </a:endParaRPr>
          </a:p>
        </p:txBody>
      </p:sp>
      <p:pic>
        <p:nvPicPr>
          <p:cNvPr id="13" name="Picture 12" descr="Icon_switchonaut_gruppe_mitte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293096"/>
            <a:ext cx="2302148" cy="2134864"/>
          </a:xfrm>
          <a:prstGeom prst="rect">
            <a:avLst/>
          </a:prstGeom>
        </p:spPr>
      </p:pic>
      <p:pic>
        <p:nvPicPr>
          <p:cNvPr id="14" name="Picture 13" descr="Arbeit_Icon_hand_stif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223593"/>
            <a:ext cx="1728192" cy="2013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634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Federation as a Service fits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faa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405" r="-27405"/>
          <a:stretch>
            <a:fillRect/>
          </a:stretch>
        </p:blipFill>
        <p:spPr bwMode="auto">
          <a:xfrm>
            <a:off x="-1548680" y="1196752"/>
            <a:ext cx="12457384" cy="533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1026762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intergrund_Login2_tra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1196752"/>
            <a:ext cx="9144000" cy="6858000"/>
          </a:xfrm>
          <a:prstGeom prst="rect">
            <a:avLst/>
          </a:prstGeom>
        </p:spPr>
      </p:pic>
      <p:sp>
        <p:nvSpPr>
          <p:cNvPr id="716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6035675" cy="868363"/>
          </a:xfrm>
        </p:spPr>
        <p:txBody>
          <a:bodyPr/>
          <a:lstStyle/>
          <a:p>
            <a:pPr eaLnBrk="1" hangingPunct="1"/>
            <a:r>
              <a:rPr lang="en-GB" dirty="0" smtClean="0">
                <a:latin typeface="Arial" charset="0"/>
              </a:rPr>
              <a:t>Learning Objectives</a:t>
            </a:r>
            <a:endParaRPr lang="en-GB" dirty="0">
              <a:latin typeface="Arial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95536" y="4614210"/>
            <a:ext cx="2632792" cy="1579675"/>
          </a:xfrm>
          <a:custGeom>
            <a:avLst/>
            <a:gdLst>
              <a:gd name="connsiteX0" fmla="*/ 0 w 2632792"/>
              <a:gd name="connsiteY0" fmla="*/ 0 h 1579675"/>
              <a:gd name="connsiteX1" fmla="*/ 2632792 w 2632792"/>
              <a:gd name="connsiteY1" fmla="*/ 0 h 1579675"/>
              <a:gd name="connsiteX2" fmla="*/ 2632792 w 2632792"/>
              <a:gd name="connsiteY2" fmla="*/ 1579675 h 1579675"/>
              <a:gd name="connsiteX3" fmla="*/ 0 w 2632792"/>
              <a:gd name="connsiteY3" fmla="*/ 1579675 h 1579675"/>
              <a:gd name="connsiteX4" fmla="*/ 0 w 2632792"/>
              <a:gd name="connsiteY4" fmla="*/ 0 h 1579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2792" h="1579675">
                <a:moveTo>
                  <a:pt x="0" y="0"/>
                </a:moveTo>
                <a:lnTo>
                  <a:pt x="2632792" y="0"/>
                </a:lnTo>
                <a:lnTo>
                  <a:pt x="2632792" y="1579675"/>
                </a:lnTo>
                <a:lnTo>
                  <a:pt x="0" y="15796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 smtClean="0"/>
              <a:t>What is Federated Identity Management? </a:t>
            </a:r>
            <a:endParaRPr lang="en-US" sz="1800" kern="1200" dirty="0"/>
          </a:p>
        </p:txBody>
      </p:sp>
      <p:sp>
        <p:nvSpPr>
          <p:cNvPr id="7" name="Freeform 6"/>
          <p:cNvSpPr/>
          <p:nvPr/>
        </p:nvSpPr>
        <p:spPr>
          <a:xfrm>
            <a:off x="3291607" y="4614210"/>
            <a:ext cx="2632792" cy="1579675"/>
          </a:xfrm>
          <a:custGeom>
            <a:avLst/>
            <a:gdLst>
              <a:gd name="connsiteX0" fmla="*/ 0 w 2632792"/>
              <a:gd name="connsiteY0" fmla="*/ 0 h 1579675"/>
              <a:gd name="connsiteX1" fmla="*/ 2632792 w 2632792"/>
              <a:gd name="connsiteY1" fmla="*/ 0 h 1579675"/>
              <a:gd name="connsiteX2" fmla="*/ 2632792 w 2632792"/>
              <a:gd name="connsiteY2" fmla="*/ 1579675 h 1579675"/>
              <a:gd name="connsiteX3" fmla="*/ 0 w 2632792"/>
              <a:gd name="connsiteY3" fmla="*/ 1579675 h 1579675"/>
              <a:gd name="connsiteX4" fmla="*/ 0 w 2632792"/>
              <a:gd name="connsiteY4" fmla="*/ 0 h 1579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2792" h="1579675">
                <a:moveTo>
                  <a:pt x="0" y="0"/>
                </a:moveTo>
                <a:lnTo>
                  <a:pt x="2632792" y="0"/>
                </a:lnTo>
                <a:lnTo>
                  <a:pt x="2632792" y="1579675"/>
                </a:lnTo>
                <a:lnTo>
                  <a:pt x="0" y="15796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t" anchorCtr="0">
            <a:noAutofit/>
          </a:bodyPr>
          <a:lstStyle/>
          <a:p>
            <a:pPr lvl="0" algn="l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 smtClean="0"/>
              <a:t>What is a Federation?</a:t>
            </a:r>
            <a:endParaRPr lang="en-GB" sz="1800" kern="1200" dirty="0"/>
          </a:p>
          <a:p>
            <a:pPr marL="114300" lvl="1" indent="-114300" algn="l" defTabSz="6223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kern="1200" dirty="0" smtClean="0"/>
              <a:t>Full mesh example (SWITCHaai)</a:t>
            </a:r>
            <a:endParaRPr lang="en-GB" sz="1400" kern="1200" dirty="0"/>
          </a:p>
          <a:p>
            <a:pPr marL="114300" lvl="1" indent="-114300" algn="l" defTabSz="6223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kern="1200" dirty="0" smtClean="0"/>
              <a:t>Hub and spoke federation example</a:t>
            </a:r>
            <a:endParaRPr lang="en-GB" sz="1400" kern="1200" dirty="0"/>
          </a:p>
          <a:p>
            <a:pPr marL="114300" lvl="1" indent="-114300" algn="l" defTabSz="6223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kern="1200" dirty="0" smtClean="0"/>
              <a:t>eduroam example</a:t>
            </a:r>
            <a:endParaRPr lang="en-GB" sz="1400" kern="1200" dirty="0"/>
          </a:p>
        </p:txBody>
      </p:sp>
      <p:sp>
        <p:nvSpPr>
          <p:cNvPr id="8" name="Freeform 7"/>
          <p:cNvSpPr/>
          <p:nvPr/>
        </p:nvSpPr>
        <p:spPr>
          <a:xfrm>
            <a:off x="6187679" y="4614210"/>
            <a:ext cx="2632792" cy="1579675"/>
          </a:xfrm>
          <a:custGeom>
            <a:avLst/>
            <a:gdLst>
              <a:gd name="connsiteX0" fmla="*/ 0 w 2632792"/>
              <a:gd name="connsiteY0" fmla="*/ 0 h 1579675"/>
              <a:gd name="connsiteX1" fmla="*/ 2632792 w 2632792"/>
              <a:gd name="connsiteY1" fmla="*/ 0 h 1579675"/>
              <a:gd name="connsiteX2" fmla="*/ 2632792 w 2632792"/>
              <a:gd name="connsiteY2" fmla="*/ 1579675 h 1579675"/>
              <a:gd name="connsiteX3" fmla="*/ 0 w 2632792"/>
              <a:gd name="connsiteY3" fmla="*/ 1579675 h 1579675"/>
              <a:gd name="connsiteX4" fmla="*/ 0 w 2632792"/>
              <a:gd name="connsiteY4" fmla="*/ 0 h 1579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2792" h="1579675">
                <a:moveTo>
                  <a:pt x="0" y="0"/>
                </a:moveTo>
                <a:lnTo>
                  <a:pt x="2632792" y="0"/>
                </a:lnTo>
                <a:lnTo>
                  <a:pt x="2632792" y="1579675"/>
                </a:lnTo>
                <a:lnTo>
                  <a:pt x="0" y="15796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l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 smtClean="0"/>
              <a:t>What is Interfederation? </a:t>
            </a:r>
            <a:endParaRPr lang="en-GB" sz="1800" kern="1200" dirty="0"/>
          </a:p>
          <a:p>
            <a:pPr marL="114300" lvl="1" indent="-114300" algn="l" defTabSz="6223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kern="1200" dirty="0" smtClean="0"/>
              <a:t>eduGAIN example</a:t>
            </a:r>
            <a:endParaRPr lang="en-GB" sz="1400" kern="1200" dirty="0"/>
          </a:p>
          <a:p>
            <a:pPr marL="114300" lvl="1" indent="-114300" algn="l" defTabSz="6223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kern="1200" dirty="0" smtClean="0"/>
              <a:t>Positioning Federation as a Service</a:t>
            </a:r>
            <a:endParaRPr lang="en-GB" sz="1400" kern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7772" y="1355272"/>
            <a:ext cx="5652740" cy="47380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Interfederation Challenges</a:t>
            </a:r>
            <a:endParaRPr lang="en-GB" dirty="0"/>
          </a:p>
        </p:txBody>
      </p:sp>
      <p:sp>
        <p:nvSpPr>
          <p:cNvPr id="7" name="Freeform 6"/>
          <p:cNvSpPr/>
          <p:nvPr/>
        </p:nvSpPr>
        <p:spPr>
          <a:xfrm>
            <a:off x="179512" y="1340768"/>
            <a:ext cx="2685037" cy="1224136"/>
          </a:xfrm>
          <a:custGeom>
            <a:avLst/>
            <a:gdLst>
              <a:gd name="connsiteX0" fmla="*/ 0 w 2685037"/>
              <a:gd name="connsiteY0" fmla="*/ 0 h 1611022"/>
              <a:gd name="connsiteX1" fmla="*/ 2685037 w 2685037"/>
              <a:gd name="connsiteY1" fmla="*/ 0 h 1611022"/>
              <a:gd name="connsiteX2" fmla="*/ 2685037 w 2685037"/>
              <a:gd name="connsiteY2" fmla="*/ 1611022 h 1611022"/>
              <a:gd name="connsiteX3" fmla="*/ 0 w 2685037"/>
              <a:gd name="connsiteY3" fmla="*/ 1611022 h 1611022"/>
              <a:gd name="connsiteX4" fmla="*/ 0 w 2685037"/>
              <a:gd name="connsiteY4" fmla="*/ 0 h 1611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5037" h="1611022">
                <a:moveTo>
                  <a:pt x="0" y="0"/>
                </a:moveTo>
                <a:lnTo>
                  <a:pt x="2685037" y="0"/>
                </a:lnTo>
                <a:lnTo>
                  <a:pt x="2685037" y="1611022"/>
                </a:lnTo>
                <a:lnTo>
                  <a:pt x="0" y="161102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0" tIns="95250" rIns="95250" bIns="95250" numCol="1" spcCol="1270" anchor="t" anchorCtr="0">
            <a:noAutofit/>
          </a:bodyPr>
          <a:lstStyle/>
          <a:p>
            <a:pPr lvl="0" algn="l" defTabSz="11112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 smtClean="0"/>
              <a:t>Coverage</a:t>
            </a:r>
            <a:endParaRPr lang="en-GB" sz="1800" kern="1200" dirty="0"/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800" kern="1200" dirty="0" smtClean="0"/>
              <a:t>Number of federations</a:t>
            </a:r>
            <a:endParaRPr lang="en-GB" sz="1800" kern="1200" dirty="0"/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800" kern="1200" dirty="0" smtClean="0"/>
              <a:t>Depth of adoption</a:t>
            </a:r>
            <a:endParaRPr lang="en-GB" sz="1800" kern="1200" dirty="0"/>
          </a:p>
        </p:txBody>
      </p:sp>
      <p:sp>
        <p:nvSpPr>
          <p:cNvPr id="8" name="Freeform 7"/>
          <p:cNvSpPr/>
          <p:nvPr/>
        </p:nvSpPr>
        <p:spPr>
          <a:xfrm>
            <a:off x="179512" y="2852936"/>
            <a:ext cx="2685037" cy="1152128"/>
          </a:xfrm>
          <a:custGeom>
            <a:avLst/>
            <a:gdLst>
              <a:gd name="connsiteX0" fmla="*/ 0 w 2685037"/>
              <a:gd name="connsiteY0" fmla="*/ 0 h 1611022"/>
              <a:gd name="connsiteX1" fmla="*/ 2685037 w 2685037"/>
              <a:gd name="connsiteY1" fmla="*/ 0 h 1611022"/>
              <a:gd name="connsiteX2" fmla="*/ 2685037 w 2685037"/>
              <a:gd name="connsiteY2" fmla="*/ 1611022 h 1611022"/>
              <a:gd name="connsiteX3" fmla="*/ 0 w 2685037"/>
              <a:gd name="connsiteY3" fmla="*/ 1611022 h 1611022"/>
              <a:gd name="connsiteX4" fmla="*/ 0 w 2685037"/>
              <a:gd name="connsiteY4" fmla="*/ 0 h 1611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5037" h="1611022">
                <a:moveTo>
                  <a:pt x="0" y="0"/>
                </a:moveTo>
                <a:lnTo>
                  <a:pt x="2685037" y="0"/>
                </a:lnTo>
                <a:lnTo>
                  <a:pt x="2685037" y="1611022"/>
                </a:lnTo>
                <a:lnTo>
                  <a:pt x="0" y="161102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0" tIns="95250" rIns="95250" bIns="95250" numCol="1" spcCol="1270" anchor="t" anchorCtr="0">
            <a:noAutofit/>
          </a:bodyPr>
          <a:lstStyle/>
          <a:p>
            <a:pPr lvl="0" algn="l" defTabSz="11112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 smtClean="0"/>
              <a:t>Policy and requirements</a:t>
            </a:r>
            <a:endParaRPr lang="en-GB" sz="1800" kern="1200" dirty="0"/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800" kern="1200" dirty="0" smtClean="0"/>
              <a:t>Cannot mandate much for entities</a:t>
            </a:r>
            <a:endParaRPr lang="en-GB" sz="1800" kern="1200" dirty="0"/>
          </a:p>
        </p:txBody>
      </p:sp>
      <p:sp>
        <p:nvSpPr>
          <p:cNvPr id="10" name="Freeform 9"/>
          <p:cNvSpPr/>
          <p:nvPr/>
        </p:nvSpPr>
        <p:spPr>
          <a:xfrm>
            <a:off x="179512" y="5589240"/>
            <a:ext cx="2685037" cy="819472"/>
          </a:xfrm>
          <a:custGeom>
            <a:avLst/>
            <a:gdLst>
              <a:gd name="connsiteX0" fmla="*/ 0 w 2685037"/>
              <a:gd name="connsiteY0" fmla="*/ 0 h 1611022"/>
              <a:gd name="connsiteX1" fmla="*/ 2685037 w 2685037"/>
              <a:gd name="connsiteY1" fmla="*/ 0 h 1611022"/>
              <a:gd name="connsiteX2" fmla="*/ 2685037 w 2685037"/>
              <a:gd name="connsiteY2" fmla="*/ 1611022 h 1611022"/>
              <a:gd name="connsiteX3" fmla="*/ 0 w 2685037"/>
              <a:gd name="connsiteY3" fmla="*/ 1611022 h 1611022"/>
              <a:gd name="connsiteX4" fmla="*/ 0 w 2685037"/>
              <a:gd name="connsiteY4" fmla="*/ 0 h 1611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5037" h="1611022">
                <a:moveTo>
                  <a:pt x="0" y="0"/>
                </a:moveTo>
                <a:lnTo>
                  <a:pt x="2685037" y="0"/>
                </a:lnTo>
                <a:lnTo>
                  <a:pt x="2685037" y="1611022"/>
                </a:lnTo>
                <a:lnTo>
                  <a:pt x="0" y="161102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0" tIns="95250" rIns="95250" bIns="95250" numCol="1" spcCol="1270" anchor="t" anchorCtr="0">
            <a:noAutofit/>
          </a:bodyPr>
          <a:lstStyle/>
          <a:p>
            <a:pPr lvl="0" algn="l" defTabSz="11112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 smtClean="0"/>
              <a:t>Branding</a:t>
            </a:r>
          </a:p>
          <a:p>
            <a:pPr marL="342900" lvl="0" indent="-342900" algn="l" defTabSz="11112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r>
              <a:rPr lang="en-GB" sz="1800" dirty="0" smtClean="0"/>
              <a:t>Visibility vs. trust</a:t>
            </a:r>
            <a:endParaRPr lang="en-GB" sz="1800" kern="1200" dirty="0"/>
          </a:p>
        </p:txBody>
      </p:sp>
      <p:sp>
        <p:nvSpPr>
          <p:cNvPr id="11" name="Freeform 10"/>
          <p:cNvSpPr/>
          <p:nvPr/>
        </p:nvSpPr>
        <p:spPr>
          <a:xfrm>
            <a:off x="179512" y="4293096"/>
            <a:ext cx="2685037" cy="1034958"/>
          </a:xfrm>
          <a:custGeom>
            <a:avLst/>
            <a:gdLst>
              <a:gd name="connsiteX0" fmla="*/ 0 w 2685037"/>
              <a:gd name="connsiteY0" fmla="*/ 0 h 1611022"/>
              <a:gd name="connsiteX1" fmla="*/ 2685037 w 2685037"/>
              <a:gd name="connsiteY1" fmla="*/ 0 h 1611022"/>
              <a:gd name="connsiteX2" fmla="*/ 2685037 w 2685037"/>
              <a:gd name="connsiteY2" fmla="*/ 1611022 h 1611022"/>
              <a:gd name="connsiteX3" fmla="*/ 0 w 2685037"/>
              <a:gd name="connsiteY3" fmla="*/ 1611022 h 1611022"/>
              <a:gd name="connsiteX4" fmla="*/ 0 w 2685037"/>
              <a:gd name="connsiteY4" fmla="*/ 0 h 1611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5037" h="1611022">
                <a:moveTo>
                  <a:pt x="0" y="0"/>
                </a:moveTo>
                <a:lnTo>
                  <a:pt x="2685037" y="0"/>
                </a:lnTo>
                <a:lnTo>
                  <a:pt x="2685037" y="1611022"/>
                </a:lnTo>
                <a:lnTo>
                  <a:pt x="0" y="161102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0" tIns="95250" rIns="95250" bIns="95250" numCol="1" spcCol="1270" anchor="ctr" anchorCtr="0">
            <a:noAutofit/>
          </a:bodyPr>
          <a:lstStyle/>
          <a:p>
            <a:pPr lvl="0" algn="ctr" defTabSz="11112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 smtClean="0"/>
              <a:t>Reputation of the overall service depends on that of the members</a:t>
            </a:r>
            <a:endParaRPr lang="en-GB" sz="1800" kern="1200" dirty="0"/>
          </a:p>
        </p:txBody>
      </p:sp>
    </p:spTree>
    <p:extLst>
      <p:ext uri="{BB962C8B-B14F-4D97-AF65-F5344CB8AC3E}">
        <p14:creationId xmlns:p14="http://schemas.microsoft.com/office/powerpoint/2010/main" val="2414321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Quiz Time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359" y="1196752"/>
            <a:ext cx="3971849" cy="527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000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Quiz Time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GB" dirty="0" smtClean="0"/>
              <a:t>Which of the following is NOT an entity?</a:t>
            </a:r>
          </a:p>
          <a:p>
            <a:pPr lvl="1">
              <a:buFont typeface="+mj-lt"/>
              <a:buAutoNum type="alphaLcParenR"/>
            </a:pPr>
            <a:r>
              <a:rPr lang="en-GB" dirty="0" smtClean="0"/>
              <a:t>IdP</a:t>
            </a:r>
          </a:p>
          <a:p>
            <a:pPr lvl="1">
              <a:buFont typeface="+mj-lt"/>
              <a:buAutoNum type="alphaLcParenR"/>
            </a:pPr>
            <a:r>
              <a:rPr lang="en-GB" dirty="0" smtClean="0"/>
              <a:t>RR</a:t>
            </a:r>
          </a:p>
          <a:p>
            <a:pPr lvl="1">
              <a:buFont typeface="+mj-lt"/>
              <a:buAutoNum type="alphaLcParenR"/>
            </a:pPr>
            <a:r>
              <a:rPr lang="en-GB" dirty="0" smtClean="0"/>
              <a:t>SP</a:t>
            </a:r>
          </a:p>
          <a:p>
            <a:pPr lvl="1">
              <a:buFont typeface="+mj-lt"/>
              <a:buAutoNum type="alphaLcParenR"/>
            </a:pPr>
            <a:r>
              <a:rPr lang="en-GB" dirty="0" smtClean="0"/>
              <a:t>MDS</a:t>
            </a:r>
          </a:p>
          <a:p>
            <a:pPr marL="433388" lvl="1" indent="0">
              <a:buNone/>
            </a:pPr>
            <a:endParaRPr lang="en-GB" dirty="0" smtClean="0"/>
          </a:p>
          <a:p>
            <a:pPr>
              <a:buFont typeface="+mj-lt"/>
              <a:buAutoNum type="arabicPeriod"/>
            </a:pPr>
            <a:r>
              <a:rPr lang="en-GB" dirty="0" smtClean="0"/>
              <a:t>Which of the following statements are true in Federated Identity Management?</a:t>
            </a:r>
          </a:p>
          <a:p>
            <a:pPr lvl="1">
              <a:buFont typeface="+mj-lt"/>
              <a:buAutoNum type="alphaLcParenR"/>
            </a:pPr>
            <a:r>
              <a:rPr lang="en-GB" dirty="0" smtClean="0"/>
              <a:t>Only the IdP holds the user credentials</a:t>
            </a:r>
          </a:p>
          <a:p>
            <a:pPr lvl="1">
              <a:buFont typeface="+mj-lt"/>
              <a:buAutoNum type="alphaLcParenR"/>
            </a:pPr>
            <a:r>
              <a:rPr lang="en-GB" dirty="0" smtClean="0"/>
              <a:t>Federations route credentials to SPs</a:t>
            </a:r>
          </a:p>
          <a:p>
            <a:pPr lvl="1">
              <a:buFont typeface="+mj-lt"/>
              <a:buAutoNum type="alphaLcParenR"/>
            </a:pPr>
            <a:r>
              <a:rPr lang="en-GB" dirty="0" smtClean="0"/>
              <a:t>Per service credentials are held in applications</a:t>
            </a:r>
          </a:p>
          <a:p>
            <a:pPr lvl="1">
              <a:buFont typeface="+mj-lt"/>
              <a:buAutoNum type="alphaLcParenR"/>
            </a:pPr>
            <a:r>
              <a:rPr lang="en-GB" dirty="0" smtClean="0"/>
              <a:t>The SP needs all information about a user to be released</a:t>
            </a:r>
          </a:p>
          <a:p>
            <a:pPr marL="433388" lvl="1" indent="0">
              <a:buNone/>
            </a:pPr>
            <a:endParaRPr lang="en-GB" dirty="0" smtClean="0"/>
          </a:p>
          <a:p>
            <a:pPr>
              <a:buFont typeface="+mj-lt"/>
              <a:buAutoNum type="arabicPeriod"/>
            </a:pPr>
            <a:r>
              <a:rPr lang="en-GB" dirty="0" smtClean="0"/>
              <a:t>Name an advantage of Federated Identity Management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40971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Quiz Time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86408"/>
            <a:ext cx="7772400" cy="4114800"/>
          </a:xfrm>
        </p:spPr>
        <p:txBody>
          <a:bodyPr/>
          <a:lstStyle/>
          <a:p>
            <a:pPr>
              <a:buFont typeface="+mj-lt"/>
              <a:buAutoNum type="arabicPeriod" startAt="4"/>
            </a:pPr>
            <a:r>
              <a:rPr lang="en-GB" dirty="0" smtClean="0"/>
              <a:t>Which of the following are offered by most federations?</a:t>
            </a:r>
          </a:p>
          <a:p>
            <a:pPr lvl="1">
              <a:buFont typeface="+mj-lt"/>
              <a:buAutoNum type="alphaLcParenR"/>
            </a:pPr>
            <a:r>
              <a:rPr lang="en-GB" dirty="0" smtClean="0"/>
              <a:t>Discovery Service</a:t>
            </a:r>
          </a:p>
          <a:p>
            <a:pPr lvl="1">
              <a:buFont typeface="+mj-lt"/>
              <a:buAutoNum type="alphaLcParenR"/>
            </a:pPr>
            <a:r>
              <a:rPr lang="en-GB" dirty="0" smtClean="0"/>
              <a:t>List of entities</a:t>
            </a:r>
          </a:p>
          <a:p>
            <a:pPr lvl="1">
              <a:buFont typeface="+mj-lt"/>
              <a:buAutoNum type="alphaLcParenR"/>
            </a:pPr>
            <a:r>
              <a:rPr lang="en-GB" dirty="0" smtClean="0"/>
              <a:t>Policies and Guidelines</a:t>
            </a:r>
          </a:p>
          <a:p>
            <a:pPr lvl="1">
              <a:buFont typeface="+mj-lt"/>
              <a:buAutoNum type="alphaLcParenR"/>
            </a:pPr>
            <a:r>
              <a:rPr lang="en-GB" dirty="0" smtClean="0"/>
              <a:t>Managed IdP</a:t>
            </a:r>
          </a:p>
          <a:p>
            <a:pPr marL="433388" lvl="1" indent="0">
              <a:buNone/>
            </a:pPr>
            <a:endParaRPr lang="en-GB" dirty="0" smtClean="0"/>
          </a:p>
          <a:p>
            <a:pPr>
              <a:buFont typeface="+mj-lt"/>
              <a:buAutoNum type="arabicPeriod" startAt="4"/>
            </a:pPr>
            <a:r>
              <a:rPr lang="en-GB" dirty="0" smtClean="0"/>
              <a:t>Full mesh or hub and spoke?</a:t>
            </a:r>
          </a:p>
          <a:p>
            <a:pPr lvl="1">
              <a:buFont typeface="+mj-lt"/>
              <a:buAutoNum type="alphaLcParenR"/>
            </a:pPr>
            <a:r>
              <a:rPr lang="en-GB" dirty="0" smtClean="0"/>
              <a:t>Operated by most federations</a:t>
            </a:r>
          </a:p>
          <a:p>
            <a:pPr lvl="1">
              <a:buFont typeface="+mj-lt"/>
              <a:buAutoNum type="alphaLcParenR"/>
            </a:pPr>
            <a:r>
              <a:rPr lang="en-GB" dirty="0" smtClean="0"/>
              <a:t>Connections between entities managed by the federation</a:t>
            </a:r>
          </a:p>
          <a:p>
            <a:pPr lvl="1">
              <a:buFont typeface="+mj-lt"/>
              <a:buAutoNum type="alphaLcParenR"/>
            </a:pPr>
            <a:r>
              <a:rPr lang="en-GB" dirty="0"/>
              <a:t>Every entity </a:t>
            </a:r>
            <a:r>
              <a:rPr lang="en-GB" dirty="0" smtClean="0"/>
              <a:t>has a </a:t>
            </a:r>
            <a:r>
              <a:rPr lang="en-GB" dirty="0"/>
              <a:t>copy of the trusted federation metadata </a:t>
            </a:r>
            <a:r>
              <a:rPr lang="en-GB" dirty="0" smtClean="0"/>
              <a:t>listing </a:t>
            </a:r>
            <a:r>
              <a:rPr lang="en-GB" dirty="0"/>
              <a:t>all federation </a:t>
            </a:r>
            <a:r>
              <a:rPr lang="en-GB" dirty="0" smtClean="0"/>
              <a:t>members</a:t>
            </a:r>
          </a:p>
          <a:p>
            <a:pPr lvl="1">
              <a:buFont typeface="+mj-lt"/>
              <a:buAutoNum type="alphaLcParenR"/>
            </a:pPr>
            <a:endParaRPr lang="en-GB" dirty="0"/>
          </a:p>
          <a:p>
            <a:pPr>
              <a:buFont typeface="+mj-lt"/>
              <a:buAutoNum type="arabicPeriod" startAt="4"/>
            </a:pPr>
            <a:r>
              <a:rPr lang="en-GB" dirty="0" smtClean="0"/>
              <a:t>True or False? Participating eduGAIN members must</a:t>
            </a:r>
          </a:p>
          <a:p>
            <a:pPr marL="766762" lvl="2">
              <a:buSzPct val="100000"/>
              <a:buFont typeface="+mj-lt"/>
              <a:buAutoNum type="alphaLcParenR"/>
            </a:pPr>
            <a:r>
              <a:rPr lang="en-GB" sz="1400" i="0" kern="1200" dirty="0"/>
              <a:t>Primarily serve the interests of the education and research sector. </a:t>
            </a:r>
            <a:endParaRPr lang="en-GB" sz="1400" i="0" kern="1200" dirty="0" smtClean="0"/>
          </a:p>
          <a:p>
            <a:pPr marL="766762" lvl="2">
              <a:buSzPct val="100000"/>
              <a:buFont typeface="+mj-lt"/>
              <a:buAutoNum type="alphaLcParenR"/>
            </a:pPr>
            <a:r>
              <a:rPr lang="en-GB" sz="1400" i="0" kern="1200" dirty="0" smtClean="0"/>
              <a:t>Provide a minimum standard attribute release between entities</a:t>
            </a:r>
          </a:p>
          <a:p>
            <a:pPr marL="766762" lvl="2">
              <a:buSzPct val="100000"/>
              <a:buFont typeface="+mj-lt"/>
              <a:buAutoNum type="alphaLcParenR"/>
            </a:pPr>
            <a:r>
              <a:rPr lang="en-GB" sz="1400" i="0" kern="1200" dirty="0" smtClean="0"/>
              <a:t>Get approval of the eduGAIN SG for commercial entities in eduGAIN</a:t>
            </a:r>
          </a:p>
          <a:p>
            <a:pPr marL="766762" lvl="2">
              <a:buSzPct val="100000"/>
              <a:buFont typeface="+mj-lt"/>
              <a:buAutoNum type="alphaLcParenR"/>
            </a:pPr>
            <a:r>
              <a:rPr lang="en-GB" sz="1400" i="0" kern="1200" dirty="0"/>
              <a:t>Provide processes for handling complaints and incidents involving their Members. </a:t>
            </a:r>
          </a:p>
          <a:p>
            <a:pPr marL="766762" lvl="2">
              <a:buSzPct val="100000"/>
              <a:buFont typeface="+mj-lt"/>
              <a:buAutoNum type="alphaLcParenR"/>
            </a:pPr>
            <a:endParaRPr lang="en-GB" sz="1400" i="0" kern="1200" dirty="0" smtClean="0"/>
          </a:p>
          <a:p>
            <a:pPr marL="766762" lvl="2">
              <a:buSzPct val="100000"/>
              <a:buFont typeface="+mj-lt"/>
              <a:buAutoNum type="alphaLcParenR"/>
            </a:pPr>
            <a:endParaRPr lang="en-GB" sz="1400" kern="1200" dirty="0"/>
          </a:p>
          <a:p>
            <a:pPr>
              <a:buFont typeface="+mj-lt"/>
              <a:buAutoNum type="arabicPeriod" startAt="4"/>
            </a:pPr>
            <a:endParaRPr lang="en-GB" dirty="0" smtClean="0"/>
          </a:p>
          <a:p>
            <a:pPr lvl="1">
              <a:buFont typeface="+mj-lt"/>
              <a:buAutoNum type="arabicPeriod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5107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 at 11:30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43707" r="-43707"/>
          <a:stretch>
            <a:fillRect/>
          </a:stretch>
        </p:blipFill>
        <p:spPr>
          <a:xfrm>
            <a:off x="-599343" y="1157164"/>
            <a:ext cx="10139895" cy="5368180"/>
          </a:xfrm>
        </p:spPr>
      </p:pic>
    </p:spTree>
    <p:extLst>
      <p:ext uri="{BB962C8B-B14F-4D97-AF65-F5344CB8AC3E}">
        <p14:creationId xmlns:p14="http://schemas.microsoft.com/office/powerpoint/2010/main" val="1381108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3"/>
          <p:cNvSpPr txBox="1">
            <a:spLocks noChangeArrowheads="1"/>
          </p:cNvSpPr>
          <p:nvPr/>
        </p:nvSpPr>
        <p:spPr bwMode="auto">
          <a:xfrm>
            <a:off x="0" y="2782888"/>
            <a:ext cx="914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en-GB" sz="3600">
                <a:solidFill>
                  <a:srgbClr val="FFFF00"/>
                </a:solidFill>
                <a:latin typeface="Arial" charset="0"/>
                <a:cs typeface="Arial" charset="0"/>
              </a:rPr>
              <a:t>Thank you!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6035675" cy="863600"/>
          </a:xfrm>
        </p:spPr>
        <p:txBody>
          <a:bodyPr/>
          <a:lstStyle/>
          <a:p>
            <a:pPr eaLnBrk="1" hangingPunct="1"/>
            <a:r>
              <a:rPr lang="en-GB" dirty="0">
                <a:latin typeface="Arial" charset="0"/>
              </a:rPr>
              <a:t>Evolution of Identity Management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2749120"/>
              </p:ext>
            </p:extLst>
          </p:nvPr>
        </p:nvGraphicFramePr>
        <p:xfrm>
          <a:off x="179512" y="764704"/>
          <a:ext cx="885698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6035675" cy="863600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Federated Identity</a:t>
            </a:r>
          </a:p>
        </p:txBody>
      </p:sp>
      <p:pic>
        <p:nvPicPr>
          <p:cNvPr id="2" name="Picture 1" descr="Gebäude_Icon_gebäude2_kupp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304181"/>
            <a:ext cx="2317776" cy="2420888"/>
          </a:xfrm>
          <a:prstGeom prst="rect">
            <a:avLst/>
          </a:prstGeom>
        </p:spPr>
      </p:pic>
      <p:pic>
        <p:nvPicPr>
          <p:cNvPr id="4" name="Picture 3" descr="Arbeit_Icon_bücher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287327"/>
            <a:ext cx="3369072" cy="13931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3906921"/>
            <a:ext cx="4032448" cy="175432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800" dirty="0" smtClean="0">
                <a:solidFill>
                  <a:schemeClr val="bg1"/>
                </a:solidFill>
                <a:latin typeface="+mn-lt"/>
                <a:cs typeface="Arial Bold" charset="0"/>
                <a:sym typeface="Arial Bold" charset="0"/>
              </a:rPr>
              <a:t>Identity Provider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(IdP) asserts authentication and identity information about users.</a:t>
            </a:r>
          </a:p>
          <a:p>
            <a:pPr marL="0" lvl="1"/>
            <a:endParaRPr lang="en-US" sz="1800" dirty="0">
              <a:solidFill>
                <a:schemeClr val="bg1"/>
              </a:solidFill>
              <a:latin typeface="+mn-lt"/>
            </a:endParaRPr>
          </a:p>
          <a:p>
            <a:pPr marL="0" lvl="1"/>
            <a:r>
              <a:rPr lang="en-US" sz="1800" dirty="0" smtClean="0">
                <a:solidFill>
                  <a:schemeClr val="bg1"/>
                </a:solidFill>
                <a:latin typeface="+mn-lt"/>
              </a:rPr>
              <a:t>Home </a:t>
            </a:r>
            <a:r>
              <a:rPr lang="en-US" sz="1800" dirty="0" err="1" smtClean="0">
                <a:solidFill>
                  <a:schemeClr val="bg1"/>
                </a:solidFill>
                <a:latin typeface="+mn-lt"/>
              </a:rPr>
              <a:t>organisation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 (HO) a related term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60032" y="3906921"/>
            <a:ext cx="4104455" cy="1754327"/>
          </a:xfrm>
          <a:prstGeom prst="rect">
            <a:avLst/>
          </a:prstGeom>
          <a:solidFill>
            <a:srgbClr val="0D8B9F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800" dirty="0" smtClean="0">
                <a:solidFill>
                  <a:srgbClr val="FFFFFF"/>
                </a:solidFill>
                <a:latin typeface="+mn-lt"/>
                <a:cs typeface="Arial Bold" charset="0"/>
                <a:sym typeface="Arial Bold" charset="0"/>
              </a:rPr>
              <a:t>Service Providers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 (SP) check and consume this information for authorization and make it available to an application</a:t>
            </a:r>
          </a:p>
          <a:p>
            <a:pPr marL="0" lvl="1"/>
            <a:endParaRPr lang="en-US" sz="1800" dirty="0">
              <a:solidFill>
                <a:srgbClr val="FFFFFF"/>
              </a:solidFill>
              <a:latin typeface="+mn-lt"/>
            </a:endParaRPr>
          </a:p>
          <a:p>
            <a:pPr marL="0" lvl="1"/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Relying Part (RP) a related term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5877272"/>
            <a:ext cx="8568952" cy="369332"/>
          </a:xfrm>
          <a:prstGeom prst="rect">
            <a:avLst/>
          </a:prstGeom>
          <a:solidFill>
            <a:srgbClr val="0D8B9F"/>
          </a:solidFill>
        </p:spPr>
        <p:txBody>
          <a:bodyPr wrap="square" rtlCol="0">
            <a:spAutoFit/>
          </a:bodyPr>
          <a:lstStyle/>
          <a:p>
            <a:pPr marL="0" lvl="1" algn="ctr"/>
            <a:r>
              <a:rPr lang="en-US" sz="1800" dirty="0" smtClean="0">
                <a:solidFill>
                  <a:srgbClr val="FFFFFF"/>
                </a:solidFill>
                <a:latin typeface="+mn-lt"/>
                <a:cs typeface="Arial Bold" charset="0"/>
                <a:sym typeface="Arial Bold" charset="0"/>
              </a:rPr>
              <a:t>Identity Providers and Service Providers are collectively called entities</a:t>
            </a:r>
            <a:endParaRPr lang="en-US" sz="1800" dirty="0" smtClean="0">
              <a:solidFill>
                <a:srgbClr val="FFFFFF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Federated Identity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3800975"/>
              </p:ext>
            </p:extLst>
          </p:nvPr>
        </p:nvGraphicFramePr>
        <p:xfrm>
          <a:off x="-828600" y="1268760"/>
          <a:ext cx="9006077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Arbeit_Icon_münzen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484784"/>
            <a:ext cx="2070851" cy="1184177"/>
          </a:xfrm>
          <a:prstGeom prst="rect">
            <a:avLst/>
          </a:prstGeom>
        </p:spPr>
      </p:pic>
      <p:pic>
        <p:nvPicPr>
          <p:cNvPr id="5" name="Picture 4" descr="Sicherheit_Icon_angreifer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780928"/>
            <a:ext cx="1497160" cy="2160240"/>
          </a:xfrm>
          <a:prstGeom prst="rect">
            <a:avLst/>
          </a:prstGeom>
        </p:spPr>
      </p:pic>
      <p:pic>
        <p:nvPicPr>
          <p:cNvPr id="9" name="Picture 8" descr="Icon_mensch_eID_frau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941168"/>
            <a:ext cx="1985443" cy="134309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07904" y="548680"/>
            <a:ext cx="151216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✗</a:t>
            </a:r>
            <a:endParaRPr lang="en-GB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611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6035675" cy="863600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Benefits/Compelling Reason to Act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666806"/>
              </p:ext>
            </p:extLst>
          </p:nvPr>
        </p:nvGraphicFramePr>
        <p:xfrm>
          <a:off x="395536" y="1408501"/>
          <a:ext cx="8458200" cy="4792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9" t="4340" r="3801" b="6076"/>
          <a:stretch>
            <a:fillRect/>
          </a:stretch>
        </p:blipFill>
        <p:spPr bwMode="auto">
          <a:xfrm>
            <a:off x="2555776" y="2492896"/>
            <a:ext cx="4405313" cy="288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6035675" cy="863600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What is a Federation?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79512" y="1340769"/>
            <a:ext cx="8942784" cy="5029870"/>
            <a:chOff x="179512" y="1340769"/>
            <a:chExt cx="8942784" cy="5029870"/>
          </a:xfrm>
        </p:grpSpPr>
        <p:sp>
          <p:nvSpPr>
            <p:cNvPr id="5" name="Freeform 4"/>
            <p:cNvSpPr/>
            <p:nvPr/>
          </p:nvSpPr>
          <p:spPr>
            <a:xfrm>
              <a:off x="179512" y="1340769"/>
              <a:ext cx="4104456" cy="936103"/>
            </a:xfrm>
            <a:custGeom>
              <a:avLst/>
              <a:gdLst>
                <a:gd name="connsiteX0" fmla="*/ 0 w 2742492"/>
                <a:gd name="connsiteY0" fmla="*/ 0 h 1645495"/>
                <a:gd name="connsiteX1" fmla="*/ 2742492 w 2742492"/>
                <a:gd name="connsiteY1" fmla="*/ 0 h 1645495"/>
                <a:gd name="connsiteX2" fmla="*/ 2742492 w 2742492"/>
                <a:gd name="connsiteY2" fmla="*/ 1645495 h 1645495"/>
                <a:gd name="connsiteX3" fmla="*/ 0 w 2742492"/>
                <a:gd name="connsiteY3" fmla="*/ 1645495 h 1645495"/>
                <a:gd name="connsiteX4" fmla="*/ 0 w 2742492"/>
                <a:gd name="connsiteY4" fmla="*/ 0 h 1645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2492" h="1645495">
                  <a:moveTo>
                    <a:pt x="0" y="0"/>
                  </a:moveTo>
                  <a:lnTo>
                    <a:pt x="2742492" y="0"/>
                  </a:lnTo>
                  <a:lnTo>
                    <a:pt x="2742492" y="1645495"/>
                  </a:lnTo>
                  <a:lnTo>
                    <a:pt x="0" y="164549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/>
                <a:t>A group of organizations running </a:t>
              </a:r>
              <a:r>
                <a:rPr lang="en-US" sz="1900" kern="1200" dirty="0" err="1" smtClean="0"/>
                <a:t>IdPs</a:t>
              </a:r>
              <a:r>
                <a:rPr lang="en-US" sz="1900" kern="1200" dirty="0" smtClean="0"/>
                <a:t> and SPs that agree on a common set of rules and standards</a:t>
              </a:r>
              <a:endParaRPr lang="en-US" sz="1900" kern="1200" dirty="0"/>
            </a:p>
          </p:txBody>
        </p:sp>
        <p:sp>
          <p:nvSpPr>
            <p:cNvPr id="6" name="Freeform 5"/>
            <p:cNvSpPr/>
            <p:nvPr/>
          </p:nvSpPr>
          <p:spPr>
            <a:xfrm>
              <a:off x="4860032" y="1340769"/>
              <a:ext cx="4110644" cy="936103"/>
            </a:xfrm>
            <a:custGeom>
              <a:avLst/>
              <a:gdLst>
                <a:gd name="connsiteX0" fmla="*/ 0 w 2742492"/>
                <a:gd name="connsiteY0" fmla="*/ 0 h 1645495"/>
                <a:gd name="connsiteX1" fmla="*/ 2742492 w 2742492"/>
                <a:gd name="connsiteY1" fmla="*/ 0 h 1645495"/>
                <a:gd name="connsiteX2" fmla="*/ 2742492 w 2742492"/>
                <a:gd name="connsiteY2" fmla="*/ 1645495 h 1645495"/>
                <a:gd name="connsiteX3" fmla="*/ 0 w 2742492"/>
                <a:gd name="connsiteY3" fmla="*/ 1645495 h 1645495"/>
                <a:gd name="connsiteX4" fmla="*/ 0 w 2742492"/>
                <a:gd name="connsiteY4" fmla="*/ 0 h 1645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2492" h="1645495">
                  <a:moveTo>
                    <a:pt x="0" y="0"/>
                  </a:moveTo>
                  <a:lnTo>
                    <a:pt x="2742492" y="0"/>
                  </a:lnTo>
                  <a:lnTo>
                    <a:pt x="2742492" y="1645495"/>
                  </a:lnTo>
                  <a:lnTo>
                    <a:pt x="0" y="164549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/>
                <a:t>The grouping can be on a regional level (e.g. SWITCHaai) or on a smaller scale (e.g. large campus)</a:t>
              </a:r>
              <a:endParaRPr lang="en-US" sz="1900" kern="1200" dirty="0"/>
            </a:p>
          </p:txBody>
        </p:sp>
        <p:sp>
          <p:nvSpPr>
            <p:cNvPr id="7" name="Freeform 6"/>
            <p:cNvSpPr/>
            <p:nvPr/>
          </p:nvSpPr>
          <p:spPr>
            <a:xfrm>
              <a:off x="179512" y="5445224"/>
              <a:ext cx="4032448" cy="925415"/>
            </a:xfrm>
            <a:custGeom>
              <a:avLst/>
              <a:gdLst>
                <a:gd name="connsiteX0" fmla="*/ 0 w 2742492"/>
                <a:gd name="connsiteY0" fmla="*/ 0 h 1645495"/>
                <a:gd name="connsiteX1" fmla="*/ 2742492 w 2742492"/>
                <a:gd name="connsiteY1" fmla="*/ 0 h 1645495"/>
                <a:gd name="connsiteX2" fmla="*/ 2742492 w 2742492"/>
                <a:gd name="connsiteY2" fmla="*/ 1645495 h 1645495"/>
                <a:gd name="connsiteX3" fmla="*/ 0 w 2742492"/>
                <a:gd name="connsiteY3" fmla="*/ 1645495 h 1645495"/>
                <a:gd name="connsiteX4" fmla="*/ 0 w 2742492"/>
                <a:gd name="connsiteY4" fmla="*/ 0 h 1645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2492" h="1645495">
                  <a:moveTo>
                    <a:pt x="0" y="0"/>
                  </a:moveTo>
                  <a:lnTo>
                    <a:pt x="2742492" y="0"/>
                  </a:lnTo>
                  <a:lnTo>
                    <a:pt x="2742492" y="1645495"/>
                  </a:lnTo>
                  <a:lnTo>
                    <a:pt x="0" y="164549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err="1" smtClean="0"/>
                <a:t>IdPs</a:t>
              </a:r>
              <a:r>
                <a:rPr lang="en-US" sz="1900" kern="1200" dirty="0" smtClean="0"/>
                <a:t> and SPs "know" nothing about federations</a:t>
              </a:r>
              <a:br>
                <a:rPr lang="en-US" sz="1900" kern="1200" dirty="0" smtClean="0"/>
              </a:br>
              <a:r>
                <a:rPr lang="en-US" sz="1900" kern="1200" dirty="0" smtClean="0"/>
                <a:t>They read metadata!</a:t>
              </a:r>
              <a:endParaRPr lang="en-US" sz="1900" kern="1200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4860032" y="5445224"/>
              <a:ext cx="4262264" cy="925415"/>
            </a:xfrm>
            <a:custGeom>
              <a:avLst/>
              <a:gdLst>
                <a:gd name="connsiteX0" fmla="*/ 0 w 2742492"/>
                <a:gd name="connsiteY0" fmla="*/ 0 h 1645495"/>
                <a:gd name="connsiteX1" fmla="*/ 2742492 w 2742492"/>
                <a:gd name="connsiteY1" fmla="*/ 0 h 1645495"/>
                <a:gd name="connsiteX2" fmla="*/ 2742492 w 2742492"/>
                <a:gd name="connsiteY2" fmla="*/ 1645495 h 1645495"/>
                <a:gd name="connsiteX3" fmla="*/ 0 w 2742492"/>
                <a:gd name="connsiteY3" fmla="*/ 1645495 h 1645495"/>
                <a:gd name="connsiteX4" fmla="*/ 0 w 2742492"/>
                <a:gd name="connsiteY4" fmla="*/ 0 h 1645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2492" h="1645495">
                  <a:moveTo>
                    <a:pt x="0" y="0"/>
                  </a:moveTo>
                  <a:lnTo>
                    <a:pt x="2742492" y="0"/>
                  </a:lnTo>
                  <a:lnTo>
                    <a:pt x="2742492" y="1645495"/>
                  </a:lnTo>
                  <a:lnTo>
                    <a:pt x="0" y="164549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smtClean="0"/>
                <a:t>An organization may belong to more than one federation at a time</a:t>
              </a:r>
              <a:endParaRPr lang="en-US" sz="1900" kern="120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intergrund_Login1_tran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4944"/>
            <a:ext cx="9144000" cy="6425952"/>
          </a:xfrm>
          <a:prstGeom prst="rect">
            <a:avLst/>
          </a:prstGeom>
        </p:spPr>
      </p:pic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6035675" cy="863600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What do Federations do?</a:t>
            </a:r>
          </a:p>
        </p:txBody>
      </p:sp>
      <p:sp>
        <p:nvSpPr>
          <p:cNvPr id="5" name="Freeform 4"/>
          <p:cNvSpPr/>
          <p:nvPr/>
        </p:nvSpPr>
        <p:spPr>
          <a:xfrm>
            <a:off x="107504" y="1268760"/>
            <a:ext cx="2801402" cy="1680841"/>
          </a:xfrm>
          <a:custGeom>
            <a:avLst/>
            <a:gdLst>
              <a:gd name="connsiteX0" fmla="*/ 0 w 2801402"/>
              <a:gd name="connsiteY0" fmla="*/ 0 h 1680841"/>
              <a:gd name="connsiteX1" fmla="*/ 2801402 w 2801402"/>
              <a:gd name="connsiteY1" fmla="*/ 0 h 1680841"/>
              <a:gd name="connsiteX2" fmla="*/ 2801402 w 2801402"/>
              <a:gd name="connsiteY2" fmla="*/ 1680841 h 1680841"/>
              <a:gd name="connsiteX3" fmla="*/ 0 w 2801402"/>
              <a:gd name="connsiteY3" fmla="*/ 1680841 h 1680841"/>
              <a:gd name="connsiteX4" fmla="*/ 0 w 2801402"/>
              <a:gd name="connsiteY4" fmla="*/ 0 h 1680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1402" h="1680841">
                <a:moveTo>
                  <a:pt x="0" y="0"/>
                </a:moveTo>
                <a:lnTo>
                  <a:pt x="2801402" y="0"/>
                </a:lnTo>
                <a:lnTo>
                  <a:pt x="2801402" y="1680841"/>
                </a:lnTo>
                <a:lnTo>
                  <a:pt x="0" y="168084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lvl="0" algn="ctr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/>
              <a:t>At a minimum a federation maintains the list</a:t>
            </a:r>
            <a:br>
              <a:rPr lang="en-US" sz="2000" kern="1200" dirty="0" smtClean="0"/>
            </a:br>
            <a:r>
              <a:rPr lang="en-US" sz="2000" kern="1200" dirty="0" smtClean="0"/>
              <a:t>of which </a:t>
            </a:r>
            <a:r>
              <a:rPr lang="en-US" sz="2000" kern="1200" dirty="0" err="1" smtClean="0"/>
              <a:t>IdPs</a:t>
            </a:r>
            <a:r>
              <a:rPr lang="en-US" sz="2000" kern="1200" dirty="0" smtClean="0"/>
              <a:t> and SPs are in the federation</a:t>
            </a:r>
            <a:endParaRPr lang="en-US" sz="2000" kern="1200" dirty="0"/>
          </a:p>
        </p:txBody>
      </p:sp>
      <p:sp>
        <p:nvSpPr>
          <p:cNvPr id="6" name="Freeform 5"/>
          <p:cNvSpPr/>
          <p:nvPr/>
        </p:nvSpPr>
        <p:spPr>
          <a:xfrm>
            <a:off x="3189046" y="1268760"/>
            <a:ext cx="2801402" cy="2316585"/>
          </a:xfrm>
          <a:custGeom>
            <a:avLst/>
            <a:gdLst>
              <a:gd name="connsiteX0" fmla="*/ 0 w 2801402"/>
              <a:gd name="connsiteY0" fmla="*/ 0 h 1680841"/>
              <a:gd name="connsiteX1" fmla="*/ 2801402 w 2801402"/>
              <a:gd name="connsiteY1" fmla="*/ 0 h 1680841"/>
              <a:gd name="connsiteX2" fmla="*/ 2801402 w 2801402"/>
              <a:gd name="connsiteY2" fmla="*/ 1680841 h 1680841"/>
              <a:gd name="connsiteX3" fmla="*/ 0 w 2801402"/>
              <a:gd name="connsiteY3" fmla="*/ 1680841 h 1680841"/>
              <a:gd name="connsiteX4" fmla="*/ 0 w 2801402"/>
              <a:gd name="connsiteY4" fmla="*/ 0 h 1680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1402" h="1680841">
                <a:moveTo>
                  <a:pt x="0" y="0"/>
                </a:moveTo>
                <a:lnTo>
                  <a:pt x="2801402" y="0"/>
                </a:lnTo>
                <a:lnTo>
                  <a:pt x="2801402" y="1680841"/>
                </a:lnTo>
                <a:lnTo>
                  <a:pt x="0" y="168084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3340" tIns="53340" rIns="53340" bIns="53340" numCol="1" spcCol="1270" anchor="t" anchorCtr="0">
            <a:noAutofit/>
          </a:bodyPr>
          <a:lstStyle/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Most federations also</a:t>
            </a:r>
            <a:endParaRPr lang="en-US" sz="1600" kern="1200" dirty="0"/>
          </a:p>
          <a:p>
            <a:pPr marL="57150" lvl="1" indent="-571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600" kern="1200" dirty="0" smtClean="0"/>
              <a:t>Define agreements, rules, and policies</a:t>
            </a:r>
            <a:endParaRPr lang="en-US" sz="1600" kern="1200" dirty="0"/>
          </a:p>
          <a:p>
            <a:pPr marL="57150" lvl="1" indent="-571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600" kern="1200" dirty="0" smtClean="0"/>
              <a:t>Provide some user support (documentation, email list, etc.)</a:t>
            </a:r>
            <a:endParaRPr lang="en-US" sz="1600" kern="1200" dirty="0"/>
          </a:p>
          <a:p>
            <a:pPr marL="57150" lvl="1" indent="-571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600" dirty="0"/>
              <a:t>O</a:t>
            </a:r>
            <a:r>
              <a:rPr lang="en-US" sz="1600" kern="1200" dirty="0" smtClean="0"/>
              <a:t>perate a central discovery service and test infrastructure</a:t>
            </a:r>
            <a:endParaRPr lang="en-US" sz="1600" kern="1200" dirty="0"/>
          </a:p>
        </p:txBody>
      </p:sp>
      <p:sp>
        <p:nvSpPr>
          <p:cNvPr id="7" name="Freeform 6"/>
          <p:cNvSpPr/>
          <p:nvPr/>
        </p:nvSpPr>
        <p:spPr>
          <a:xfrm>
            <a:off x="6270589" y="1268760"/>
            <a:ext cx="2801402" cy="2892649"/>
          </a:xfrm>
          <a:custGeom>
            <a:avLst/>
            <a:gdLst>
              <a:gd name="connsiteX0" fmla="*/ 0 w 2801402"/>
              <a:gd name="connsiteY0" fmla="*/ 0 h 1680841"/>
              <a:gd name="connsiteX1" fmla="*/ 2801402 w 2801402"/>
              <a:gd name="connsiteY1" fmla="*/ 0 h 1680841"/>
              <a:gd name="connsiteX2" fmla="*/ 2801402 w 2801402"/>
              <a:gd name="connsiteY2" fmla="*/ 1680841 h 1680841"/>
              <a:gd name="connsiteX3" fmla="*/ 0 w 2801402"/>
              <a:gd name="connsiteY3" fmla="*/ 1680841 h 1680841"/>
              <a:gd name="connsiteX4" fmla="*/ 0 w 2801402"/>
              <a:gd name="connsiteY4" fmla="*/ 0 h 1680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1402" h="1680841">
                <a:moveTo>
                  <a:pt x="0" y="0"/>
                </a:moveTo>
                <a:lnTo>
                  <a:pt x="2801402" y="0"/>
                </a:lnTo>
                <a:lnTo>
                  <a:pt x="2801402" y="1680841"/>
                </a:lnTo>
                <a:lnTo>
                  <a:pt x="0" y="168084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3340" tIns="53340" rIns="53340" bIns="53340" numCol="1" spcCol="1270" anchor="t" anchorCtr="0">
            <a:noAutofit/>
          </a:bodyPr>
          <a:lstStyle/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>
                <a:latin typeface="Arial" charset="0"/>
              </a:rPr>
              <a:t>Some federations</a:t>
            </a:r>
            <a:endParaRPr lang="en-US" sz="1600" kern="1200" dirty="0"/>
          </a:p>
          <a:p>
            <a:pPr marL="57150" lvl="1" indent="-57150" algn="l" defTabSz="4889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400" dirty="0">
                <a:latin typeface="Arial" charset="0"/>
              </a:rPr>
              <a:t>P</a:t>
            </a:r>
            <a:r>
              <a:rPr lang="en-US" sz="1400" kern="1200" dirty="0" smtClean="0">
                <a:latin typeface="Arial" charset="0"/>
              </a:rPr>
              <a:t>rovide self-service tools for managing IdP and SP data (Resource Registry)</a:t>
            </a:r>
          </a:p>
          <a:p>
            <a:pPr marL="57150" lvl="1" indent="-57150" algn="l" defTabSz="4889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400" dirty="0">
                <a:latin typeface="Arial" charset="0"/>
              </a:rPr>
              <a:t>P</a:t>
            </a:r>
            <a:r>
              <a:rPr lang="en-US" sz="1400" kern="1200" dirty="0" smtClean="0">
                <a:latin typeface="Arial" charset="0"/>
              </a:rPr>
              <a:t>rovide application integration support</a:t>
            </a:r>
          </a:p>
          <a:p>
            <a:pPr marL="57150" lvl="1" indent="-57150" algn="l" defTabSz="4889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400" dirty="0">
                <a:latin typeface="Arial" charset="0"/>
              </a:rPr>
              <a:t>H</a:t>
            </a:r>
            <a:r>
              <a:rPr lang="en-US" sz="1400" kern="1200" dirty="0" smtClean="0">
                <a:latin typeface="Arial" charset="0"/>
              </a:rPr>
              <a:t>ost or help with outsourced </a:t>
            </a:r>
            <a:r>
              <a:rPr lang="en-US" sz="1400" kern="1200" dirty="0" err="1" smtClean="0">
                <a:latin typeface="Arial" charset="0"/>
              </a:rPr>
              <a:t>IdPs</a:t>
            </a:r>
            <a:r>
              <a:rPr lang="en-US" sz="1400" kern="1200" dirty="0" smtClean="0">
                <a:latin typeface="Arial" charset="0"/>
              </a:rPr>
              <a:t> (IdP in the Cloud, hosted IdP</a:t>
            </a:r>
            <a:endParaRPr lang="en-US" sz="1400" dirty="0">
              <a:latin typeface="Arial" charset="0"/>
            </a:endParaRPr>
          </a:p>
          <a:p>
            <a:pPr marL="57150" lvl="1" indent="-57150" algn="l" defTabSz="4889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400" kern="1200" dirty="0" smtClean="0">
                <a:latin typeface="Arial" charset="0"/>
              </a:rPr>
              <a:t>Provide tools for managing </a:t>
            </a:r>
            <a:r>
              <a:rPr lang="de-CH" sz="1400" kern="1200" dirty="0" smtClean="0">
                <a:latin typeface="Arial" charset="0"/>
              </a:rPr>
              <a:t>"</a:t>
            </a:r>
            <a:r>
              <a:rPr lang="en-US" sz="1400" kern="1200" dirty="0" smtClean="0">
                <a:latin typeface="Arial" charset="0"/>
              </a:rPr>
              <a:t>guest</a:t>
            </a:r>
            <a:r>
              <a:rPr lang="de-CH" sz="1400" kern="1200" dirty="0" smtClean="0">
                <a:latin typeface="Arial" charset="0"/>
              </a:rPr>
              <a:t>"</a:t>
            </a:r>
            <a:r>
              <a:rPr lang="en-US" sz="1400" kern="1200" dirty="0" smtClean="0">
                <a:latin typeface="Arial" charset="0"/>
              </a:rPr>
              <a:t> users</a:t>
            </a:r>
          </a:p>
          <a:p>
            <a:pPr marL="57150" lvl="1" indent="-57150" algn="l" defTabSz="4889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400" dirty="0">
                <a:latin typeface="Arial" charset="0"/>
              </a:rPr>
              <a:t>D</a:t>
            </a:r>
            <a:r>
              <a:rPr lang="en-US" sz="1400" kern="1200" dirty="0" smtClean="0">
                <a:latin typeface="Arial" charset="0"/>
              </a:rPr>
              <a:t>evelop custom tools for the community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6035675" cy="863600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Federation Rules?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9021090"/>
              </p:ext>
            </p:extLst>
          </p:nvPr>
        </p:nvGraphicFramePr>
        <p:xfrm>
          <a:off x="145646" y="1268760"/>
          <a:ext cx="8784976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 descr="Arbeit_Icon_Dokument_fliegend_switchblau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581128"/>
            <a:ext cx="2602384" cy="1606500"/>
          </a:xfrm>
          <a:prstGeom prst="rect">
            <a:avLst/>
          </a:prstGeom>
        </p:spPr>
      </p:pic>
      <p:pic>
        <p:nvPicPr>
          <p:cNvPr id="6" name="Picture 5" descr="Arbeit_Icon_Dokument_fliegend_switchorange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694970"/>
            <a:ext cx="2592288" cy="1600267"/>
          </a:xfrm>
          <a:prstGeom prst="rect">
            <a:avLst/>
          </a:prstGeom>
        </p:spPr>
      </p:pic>
      <p:pic>
        <p:nvPicPr>
          <p:cNvPr id="7" name="Picture 6" descr="Arbeit_Icon_buch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509120"/>
            <a:ext cx="1368152" cy="17824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ÉANT GN3plus template">
  <a:themeElements>
    <a:clrScheme name="">
      <a:dk1>
        <a:srgbClr val="074359"/>
      </a:dk1>
      <a:lt1>
        <a:srgbClr val="FFFFFF"/>
      </a:lt1>
      <a:dk2>
        <a:srgbClr val="FFFFFF"/>
      </a:dk2>
      <a:lt2>
        <a:srgbClr val="0D8B9F"/>
      </a:lt2>
      <a:accent1>
        <a:srgbClr val="00899F"/>
      </a:accent1>
      <a:accent2>
        <a:srgbClr val="E0C300"/>
      </a:accent2>
      <a:accent3>
        <a:srgbClr val="FFFFFF"/>
      </a:accent3>
      <a:accent4>
        <a:srgbClr val="05384B"/>
      </a:accent4>
      <a:accent5>
        <a:srgbClr val="AAC4CD"/>
      </a:accent5>
      <a:accent6>
        <a:srgbClr val="CBB000"/>
      </a:accent6>
      <a:hlink>
        <a:srgbClr val="EE5019"/>
      </a:hlink>
      <a:folHlink>
        <a:srgbClr val="BFDD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GÉANT GN3plus template.potx</Template>
  <TotalTime>675</TotalTime>
  <Words>1230</Words>
  <Application>Microsoft Macintosh PowerPoint</Application>
  <PresentationFormat>On-screen Show (4:3)</PresentationFormat>
  <Paragraphs>210</Paragraphs>
  <Slides>25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GÉANT GN3plus template</vt:lpstr>
      <vt:lpstr>Federated Identity Fundamentals</vt:lpstr>
      <vt:lpstr>Learning Objectives</vt:lpstr>
      <vt:lpstr>Evolution of Identity Management</vt:lpstr>
      <vt:lpstr>Federated Identity</vt:lpstr>
      <vt:lpstr>Federated Identity</vt:lpstr>
      <vt:lpstr>Benefits/Compelling Reason to Act</vt:lpstr>
      <vt:lpstr>What is a Federation?</vt:lpstr>
      <vt:lpstr>What do Federations do?</vt:lpstr>
      <vt:lpstr>Federation Rules?</vt:lpstr>
      <vt:lpstr>SWITCHaai Example           SWITCH operates the SWITCHaai Federation AAI is a Basic Service for the SWITCH Community </vt:lpstr>
      <vt:lpstr>SWITCHaai Example</vt:lpstr>
      <vt:lpstr>SURFconext example</vt:lpstr>
      <vt:lpstr>Other technology example - eduroam</vt:lpstr>
      <vt:lpstr>Interfederation</vt:lpstr>
      <vt:lpstr>eduGAIN Example</vt:lpstr>
      <vt:lpstr>Metadata Exchange for eduGAIN</vt:lpstr>
      <vt:lpstr>eduGAIN technical infrastructure in a nutshell</vt:lpstr>
      <vt:lpstr>eduGAIN Constitution and Policy</vt:lpstr>
      <vt:lpstr>Where Federation as a Service fits</vt:lpstr>
      <vt:lpstr>Key Interfederation Challenges</vt:lpstr>
      <vt:lpstr>Quiz Time</vt:lpstr>
      <vt:lpstr>Quiz Time</vt:lpstr>
      <vt:lpstr>Quiz Time</vt:lpstr>
      <vt:lpstr>Back at 11:30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Heading About GÉANT</dc:title>
  <dc:creator>Paul Maurice</dc:creator>
  <cp:lastModifiedBy>s3</cp:lastModifiedBy>
  <cp:revision>166</cp:revision>
  <dcterms:created xsi:type="dcterms:W3CDTF">2013-04-29T07:52:17Z</dcterms:created>
  <dcterms:modified xsi:type="dcterms:W3CDTF">2014-07-23T07:52:08Z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ctivity">
    <vt:lpwstr>NA2</vt:lpwstr>
  </property>
  <property fmtid="{D5CDD505-2E9C-101B-9397-08002B2CF9AE}" pid="3" name="Sub-Task">
    <vt:lpwstr/>
  </property>
  <property fmtid="{D5CDD505-2E9C-101B-9397-08002B2CF9AE}" pid="4" name="DocumentComment">
    <vt:lpwstr>A generic set of slides offered as a toolkit to project participants, from which to create individual presentations</vt:lpwstr>
  </property>
  <property fmtid="{D5CDD505-2E9C-101B-9397-08002B2CF9AE}" pid="5" name="ContentType">
    <vt:lpwstr>Geant Activity Documents</vt:lpwstr>
  </property>
  <property fmtid="{D5CDD505-2E9C-101B-9397-08002B2CF9AE}" pid="6" name="Task">
    <vt:lpwstr>Task4</vt:lpwstr>
  </property>
  <property fmtid="{D5CDD505-2E9C-101B-9397-08002B2CF9AE}" pid="7" name="ActivityDocumentType">
    <vt:lpwstr>Presentation</vt:lpwstr>
  </property>
</Properties>
</file>