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6"/>
  </p:notesMasterIdLst>
  <p:handoutMasterIdLst>
    <p:handoutMasterId r:id="rId27"/>
  </p:handoutMasterIdLst>
  <p:sldIdLst>
    <p:sldId id="313" r:id="rId2"/>
    <p:sldId id="320" r:id="rId3"/>
    <p:sldId id="319" r:id="rId4"/>
    <p:sldId id="335" r:id="rId5"/>
    <p:sldId id="321" r:id="rId6"/>
    <p:sldId id="338" r:id="rId7"/>
    <p:sldId id="341" r:id="rId8"/>
    <p:sldId id="342" r:id="rId9"/>
    <p:sldId id="343" r:id="rId10"/>
    <p:sldId id="322" r:id="rId11"/>
    <p:sldId id="323" r:id="rId12"/>
    <p:sldId id="325" r:id="rId13"/>
    <p:sldId id="326" r:id="rId14"/>
    <p:sldId id="328" r:id="rId15"/>
    <p:sldId id="329" r:id="rId16"/>
    <p:sldId id="331" r:id="rId17"/>
    <p:sldId id="332" r:id="rId18"/>
    <p:sldId id="334" r:id="rId19"/>
    <p:sldId id="337" r:id="rId20"/>
    <p:sldId id="344" r:id="rId21"/>
    <p:sldId id="346" r:id="rId22"/>
    <p:sldId id="347" r:id="rId23"/>
    <p:sldId id="345" r:id="rId24"/>
    <p:sldId id="318" r:id="rId25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AC"/>
    <a:srgbClr val="008080"/>
    <a:srgbClr val="C0C0C0"/>
    <a:srgbClr val="574500"/>
    <a:srgbClr val="221644"/>
    <a:srgbClr val="0043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87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handoutMaster" Target="handoutMasters/handout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78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78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3397B2A7-80BE-DA4B-847E-E956913D1A1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7961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09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809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09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17C3B6F8-5318-DA4D-A1B1-9DA5B50C3BE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00064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What was marketed</a:t>
            </a:r>
          </a:p>
          <a:p>
            <a:r>
              <a:rPr lang="en-GB" dirty="0" smtClean="0"/>
              <a:t>What was built</a:t>
            </a:r>
          </a:p>
          <a:p>
            <a:r>
              <a:rPr lang="en-GB" dirty="0" smtClean="0"/>
              <a:t>What we want</a:t>
            </a:r>
            <a:r>
              <a:rPr lang="en-GB" baseline="0" dirty="0" smtClean="0"/>
              <a:t> to avoid building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C3B6F8-5318-DA4D-A1B1-9DA5B50C3BEA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4170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8C2E64-B7AE-41FA-A335-489EFFF8DC00}" type="slidenum">
              <a:rPr lang="en-GB" smtClean="0"/>
              <a:pPr>
                <a:defRPr/>
              </a:pPr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81019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C3B6F8-5318-DA4D-A1B1-9DA5B50C3BEA}" type="slidenum">
              <a:rPr lang="en-GB" smtClean="0"/>
              <a:pPr>
                <a:defRPr/>
              </a:pPr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15007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http://</a:t>
            </a:r>
            <a:r>
              <a:rPr lang="en-GB" dirty="0" err="1" smtClean="0"/>
              <a:t>www.terena.org</a:t>
            </a:r>
            <a:r>
              <a:rPr lang="en-GB" dirty="0" smtClean="0"/>
              <a:t>/publications/files/2012-AAA-Study-report-final.pdf</a:t>
            </a:r>
          </a:p>
          <a:p>
            <a:r>
              <a:rPr lang="en-GB" dirty="0" smtClean="0"/>
              <a:t>https://</a:t>
            </a:r>
            <a:r>
              <a:rPr lang="en-GB" dirty="0" err="1" smtClean="0"/>
              <a:t>cdsweb.cern.ch</a:t>
            </a:r>
            <a:r>
              <a:rPr lang="en-GB" dirty="0" smtClean="0"/>
              <a:t>/record/1442597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8C2E64-B7AE-41FA-A335-489EFFF8DC00}" type="slidenum">
              <a:rPr lang="en-GB" smtClean="0"/>
              <a:pPr>
                <a:defRPr/>
              </a:pPr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3608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latin typeface="Arial" charset="0"/>
              </a:rPr>
              <a:t>Also</a:t>
            </a:r>
            <a:r>
              <a:rPr lang="en-US" baseline="0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Authorisation</a:t>
            </a:r>
            <a:r>
              <a:rPr lang="en-US" dirty="0" smtClean="0">
                <a:latin typeface="Arial" charset="0"/>
              </a:rPr>
              <a:t> under community control, open standards, well defined, </a:t>
            </a:r>
            <a:r>
              <a:rPr lang="en-US" dirty="0" err="1" smtClean="0">
                <a:latin typeface="Arial" charset="0"/>
              </a:rPr>
              <a:t>harmonised</a:t>
            </a:r>
            <a:r>
              <a:rPr lang="en-US" dirty="0" smtClean="0">
                <a:latin typeface="Arial" charset="0"/>
              </a:rPr>
              <a:t> attributes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C3B6F8-5318-DA4D-A1B1-9DA5B50C3BEA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6643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latin typeface="Arial" charset="0"/>
              </a:rPr>
              <a:t>Also</a:t>
            </a:r>
            <a:r>
              <a:rPr lang="en-US" baseline="0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Authorisation</a:t>
            </a:r>
            <a:r>
              <a:rPr lang="en-US" dirty="0" smtClean="0">
                <a:latin typeface="Arial" charset="0"/>
              </a:rPr>
              <a:t> under community control, open standards, well defined, </a:t>
            </a:r>
            <a:r>
              <a:rPr lang="en-US" dirty="0" err="1" smtClean="0">
                <a:latin typeface="Arial" charset="0"/>
              </a:rPr>
              <a:t>harmonised</a:t>
            </a:r>
            <a:r>
              <a:rPr lang="en-US" dirty="0" smtClean="0">
                <a:latin typeface="Arial" charset="0"/>
              </a:rPr>
              <a:t> attributes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C3B6F8-5318-DA4D-A1B1-9DA5B50C3BEA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6643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latin typeface="Arial" charset="0"/>
              </a:rPr>
              <a:t>Also</a:t>
            </a:r>
            <a:r>
              <a:rPr lang="en-US" baseline="0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Authorisation</a:t>
            </a:r>
            <a:r>
              <a:rPr lang="en-US" dirty="0" smtClean="0">
                <a:latin typeface="Arial" charset="0"/>
              </a:rPr>
              <a:t> under community control, open standards, well defined, </a:t>
            </a:r>
            <a:r>
              <a:rPr lang="en-US" dirty="0" err="1" smtClean="0">
                <a:latin typeface="Arial" charset="0"/>
              </a:rPr>
              <a:t>harmonised</a:t>
            </a:r>
            <a:r>
              <a:rPr lang="en-US" dirty="0" smtClean="0">
                <a:latin typeface="Arial" charset="0"/>
              </a:rPr>
              <a:t> attributes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C3B6F8-5318-DA4D-A1B1-9DA5B50C3BEA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6643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Modelling in more detail in interactive session</a:t>
            </a:r>
          </a:p>
          <a:p>
            <a:r>
              <a:rPr lang="en-GB" dirty="0" smtClean="0"/>
              <a:t>LoA</a:t>
            </a:r>
          </a:p>
          <a:p>
            <a:r>
              <a:rPr lang="en-GB" dirty="0" smtClean="0"/>
              <a:t>Attribute Release</a:t>
            </a:r>
          </a:p>
          <a:p>
            <a:r>
              <a:rPr lang="en-GB" dirty="0" smtClean="0"/>
              <a:t>Attribute Aggregation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C3B6F8-5318-DA4D-A1B1-9DA5B50C3BEA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6643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 smtClean="0"/>
              <a:t>Goal – use these pilots to address issues from FIM4R for the benefit both of the individual communities and the wider community. Both </a:t>
            </a:r>
            <a:r>
              <a:rPr lang="en-GB" baseline="0" dirty="0" err="1" smtClean="0"/>
              <a:t>geant</a:t>
            </a:r>
            <a:r>
              <a:rPr lang="en-GB" baseline="0" dirty="0" smtClean="0"/>
              <a:t> and the communities invest significant time and effort.</a:t>
            </a:r>
          </a:p>
          <a:p>
            <a:r>
              <a:rPr lang="en-GB" baseline="0" dirty="0" smtClean="0"/>
              <a:t>Pilots were a recommendation for technology providers in the FIM4R paper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8C2E64-B7AE-41FA-A335-489EFFF8DC00}" type="slidenum">
              <a:rPr lang="en-GB" smtClean="0"/>
              <a:pPr>
                <a:defRPr/>
              </a:pPr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64505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8C2E64-B7AE-41FA-A335-489EFFF8DC00}" type="slidenum">
              <a:rPr lang="en-GB" smtClean="0"/>
              <a:pPr>
                <a:defRPr/>
              </a:pPr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81019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8C2E64-B7AE-41FA-A335-489EFFF8DC00}" type="slidenum">
              <a:rPr lang="en-GB" smtClean="0"/>
              <a:pPr>
                <a:defRPr/>
              </a:pPr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81019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80513" cy="688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439863" y="1989138"/>
            <a:ext cx="6859587" cy="116681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439863" y="3430588"/>
            <a:ext cx="6859587" cy="1714500"/>
          </a:xfrm>
        </p:spPr>
        <p:txBody>
          <a:bodyPr/>
          <a:lstStyle>
            <a:lvl1pPr marL="0" indent="0">
              <a:buFont typeface="Times" charset="0"/>
              <a:buNone/>
              <a:defRPr sz="2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39150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301660"/>
            <a:ext cx="6035675" cy="864096"/>
          </a:xfrm>
        </p:spPr>
        <p:txBody>
          <a:bodyPr/>
          <a:lstStyle>
            <a:lvl1pPr>
              <a:defRPr sz="2300" b="1"/>
            </a:lvl1pPr>
          </a:lstStyle>
          <a:p>
            <a:r>
              <a:rPr lang="en-US" smtClean="0"/>
              <a:t>Click to edit Master title style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970882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9050"/>
            <a:ext cx="9180513" cy="687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>
            <a:spLocks noChangeArrowheads="1"/>
          </p:cNvSpPr>
          <p:nvPr userDrawn="1"/>
        </p:nvSpPr>
        <p:spPr bwMode="auto">
          <a:xfrm>
            <a:off x="0" y="5164138"/>
            <a:ext cx="9144000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algn="ctr" eaLnBrk="0" hangingPunct="0">
              <a:defRPr/>
            </a:pPr>
            <a:r>
              <a:rPr lang="en-GB" sz="1400" dirty="0" smtClean="0">
                <a:solidFill>
                  <a:srgbClr val="00B0AC"/>
                </a:solidFill>
                <a:latin typeface="Arial" charset="0"/>
                <a:ea typeface="+mn-ea"/>
                <a:cs typeface="Arial" charset="0"/>
              </a:rPr>
              <a:t>www.geant.net</a:t>
            </a:r>
          </a:p>
          <a:p>
            <a:pPr algn="ctr" eaLnBrk="0" hangingPunct="0">
              <a:defRPr/>
            </a:pPr>
            <a:endParaRPr lang="en-GB" sz="400" dirty="0" smtClean="0">
              <a:solidFill>
                <a:srgbClr val="00B0AC"/>
              </a:solidFill>
              <a:latin typeface="Arial" charset="0"/>
              <a:ea typeface="+mn-ea"/>
              <a:cs typeface="Arial" charset="0"/>
            </a:endParaRPr>
          </a:p>
          <a:p>
            <a:pPr algn="ctr" eaLnBrk="0" hangingPunct="0">
              <a:defRPr/>
            </a:pPr>
            <a:r>
              <a:rPr lang="en-GB" sz="300" dirty="0" smtClean="0">
                <a:solidFill>
                  <a:srgbClr val="00B0AC"/>
                </a:solidFill>
                <a:latin typeface="Arial" charset="0"/>
                <a:ea typeface="+mn-ea"/>
                <a:cs typeface="Arial" charset="0"/>
              </a:rPr>
              <a:t> </a:t>
            </a:r>
          </a:p>
          <a:p>
            <a:pPr algn="ctr" eaLnBrk="0" hangingPunct="0">
              <a:defRPr/>
            </a:pPr>
            <a:r>
              <a:rPr lang="en-GB" sz="1000" dirty="0" smtClean="0">
                <a:solidFill>
                  <a:srgbClr val="00B0AC"/>
                </a:solidFill>
                <a:latin typeface="Arial" charset="0"/>
                <a:ea typeface="+mn-ea"/>
                <a:cs typeface="Arial" charset="0"/>
              </a:rPr>
              <a:t>www.twitter.com/GEANTnews  |  www.facebook.com/GEANTnetwork  |  www.youtube.com/GEANTtv</a:t>
            </a:r>
          </a:p>
        </p:txBody>
      </p:sp>
      <p:sp>
        <p:nvSpPr>
          <p:cNvPr id="4" name="Text Placeholder 2"/>
          <p:cNvSpPr txBox="1">
            <a:spLocks/>
          </p:cNvSpPr>
          <p:nvPr userDrawn="1"/>
        </p:nvSpPr>
        <p:spPr>
          <a:xfrm>
            <a:off x="0" y="4724400"/>
            <a:ext cx="9180513" cy="3381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4000" kern="1200" baseline="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200" dirty="0" smtClean="0">
                <a:solidFill>
                  <a:srgbClr val="00B0AC"/>
                </a:solidFill>
                <a:cs typeface="Arial" pitchFamily="34" charset="0"/>
              </a:rPr>
              <a:t>Connect | Communicate | Collaborate</a:t>
            </a:r>
          </a:p>
        </p:txBody>
      </p:sp>
    </p:spTree>
    <p:extLst>
      <p:ext uri="{BB962C8B-B14F-4D97-AF65-F5344CB8AC3E}">
        <p14:creationId xmlns:p14="http://schemas.microsoft.com/office/powerpoint/2010/main" val="4234566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46163" y="1373188"/>
            <a:ext cx="8399555" cy="4792116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tx1"/>
              </a:buClr>
              <a:buSzPct val="140000"/>
              <a:buFont typeface="Arial" panose="020B0604020202020204" pitchFamily="34" charset="0"/>
              <a:buChar char="•"/>
              <a:defRPr/>
            </a:lvl1pPr>
            <a:lvl2pPr marL="776288" indent="-342900">
              <a:buFont typeface="Arial" panose="020B0604020202020204" pitchFamily="34" charset="0"/>
              <a:buChar char="–"/>
              <a:defRPr/>
            </a:lvl2pPr>
            <a:lvl3pPr marL="1200150" indent="-342900">
              <a:buSzPct val="80000"/>
              <a:buFont typeface="Arial" panose="020B0604020202020204" pitchFamily="34" charset="0"/>
              <a:buChar char="–"/>
              <a:defRPr/>
            </a:lvl3pPr>
            <a:lvl4pPr>
              <a:buSzPct val="80000"/>
              <a:defRPr/>
            </a:lvl4pPr>
            <a:lvl5pPr>
              <a:buSzPct val="80000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390279" y="193768"/>
            <a:ext cx="5902325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0" tIns="45716" rIns="91430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8202331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6" Type="http://schemas.openxmlformats.org/officeDocument/2006/relationships/image" Target="../media/image1.jpeg"/><Relationship Id="rId7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3813"/>
            <a:ext cx="9180513" cy="688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3188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30" tIns="45716" rIns="91430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33375"/>
            <a:ext cx="6035675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30" tIns="45716" rIns="91430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/>
            </a:r>
            <a:br>
              <a:rPr lang="en-GB"/>
            </a:br>
            <a:r>
              <a:rPr lang="en-GB"/>
              <a:t>Click to edit Master title style</a:t>
            </a:r>
          </a:p>
        </p:txBody>
      </p:sp>
      <p:sp>
        <p:nvSpPr>
          <p:cNvPr id="1029" name="Rectangle 8"/>
          <p:cNvSpPr>
            <a:spLocks noChangeArrowheads="1"/>
          </p:cNvSpPr>
          <p:nvPr/>
        </p:nvSpPr>
        <p:spPr bwMode="auto">
          <a:xfrm>
            <a:off x="8583613" y="6556375"/>
            <a:ext cx="452437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fld id="{FD4FC7E9-FF4C-B748-889B-E93FC545F888}" type="slidenum">
              <a:rPr lang="en-GB" sz="1100">
                <a:solidFill>
                  <a:schemeClr val="bg1"/>
                </a:solidFill>
                <a:latin typeface="Arial" charset="0"/>
              </a:rPr>
              <a:pPr eaLnBrk="0" hangingPunct="0"/>
              <a:t>‹#›</a:t>
            </a:fld>
            <a:endParaRPr lang="en-GB" sz="11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030" name="TextBox 3"/>
          <p:cNvSpPr txBox="1">
            <a:spLocks noChangeArrowheads="1"/>
          </p:cNvSpPr>
          <p:nvPr/>
        </p:nvSpPr>
        <p:spPr bwMode="auto">
          <a:xfrm>
            <a:off x="481013" y="6575425"/>
            <a:ext cx="2879725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eaLnBrk="0" hangingPunct="0">
              <a:defRPr/>
            </a:pPr>
            <a:r>
              <a:rPr lang="en-GB" sz="1000" dirty="0" smtClean="0">
                <a:solidFill>
                  <a:srgbClr val="0A6877"/>
                </a:solidFill>
                <a:latin typeface="Arial" charset="0"/>
                <a:ea typeface="+mn-ea"/>
                <a:cs typeface="+mn-cs"/>
              </a:rPr>
              <a:t>Connect | Communicate | Collaborate</a:t>
            </a:r>
          </a:p>
          <a:p>
            <a:pPr eaLnBrk="0" hangingPunct="0">
              <a:defRPr/>
            </a:pPr>
            <a:endParaRPr lang="en-GB" dirty="0" smtClean="0"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2" r:id="rId2"/>
    <p:sldLayoutId id="2147483824" r:id="rId3"/>
    <p:sldLayoutId id="2147483825" r:id="rId4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3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3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3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3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3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500" b="1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500" b="1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500" b="1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5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4359"/>
        </a:buClr>
        <a:buSzPct val="100000"/>
        <a:buFont typeface="Times" charset="0"/>
        <a:buBlip>
          <a:blip r:embed="rId7"/>
        </a:buBlip>
        <a:defRPr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76288" indent="-342900" algn="l" rtl="0" eaLnBrk="0" fontAlgn="base" hangingPunct="0">
        <a:spcBef>
          <a:spcPct val="20000"/>
        </a:spcBef>
        <a:spcAft>
          <a:spcPct val="0"/>
        </a:spcAft>
        <a:buSzPct val="80000"/>
        <a:buFont typeface="Times" charset="0"/>
        <a:buBlip>
          <a:blip r:embed="rId7"/>
        </a:buBlip>
        <a:defRPr>
          <a:solidFill>
            <a:schemeClr val="tx1"/>
          </a:solidFill>
          <a:latin typeface="+mn-lt"/>
          <a:ea typeface="ＭＳ Ｐゴシック" charset="0"/>
        </a:defRPr>
      </a:lvl2pPr>
      <a:lvl3pPr marL="1200150" indent="-342900" algn="l" rtl="0" eaLnBrk="0" fontAlgn="base" hangingPunct="0">
        <a:spcBef>
          <a:spcPct val="20000"/>
        </a:spcBef>
        <a:spcAft>
          <a:spcPct val="0"/>
        </a:spcAft>
        <a:buClr>
          <a:srgbClr val="004359"/>
        </a:buClr>
        <a:buSzPct val="125000"/>
        <a:buChar char="–"/>
        <a:defRPr i="1">
          <a:solidFill>
            <a:schemeClr val="tx1"/>
          </a:solidFill>
          <a:latin typeface="+mn-lt"/>
          <a:ea typeface="ＭＳ Ｐゴシック" charset="0"/>
        </a:defRPr>
      </a:lvl3pPr>
      <a:lvl4pPr marL="1633538" indent="-342900" algn="l" rtl="0" eaLnBrk="0" fontAlgn="base" hangingPunct="0">
        <a:spcBef>
          <a:spcPct val="20000"/>
        </a:spcBef>
        <a:spcAft>
          <a:spcPct val="0"/>
        </a:spcAft>
        <a:buClr>
          <a:srgbClr val="004359"/>
        </a:buClr>
        <a:buSzPct val="125000"/>
        <a:buChar char="–"/>
        <a:defRPr i="1">
          <a:solidFill>
            <a:schemeClr val="tx1"/>
          </a:solidFill>
          <a:latin typeface="+mn-lt"/>
          <a:ea typeface="ＭＳ Ｐゴシック" charset="0"/>
        </a:defRPr>
      </a:lvl4pPr>
      <a:lvl5pPr marL="2054225" indent="-342900" algn="l" rtl="0" eaLnBrk="0" fontAlgn="base" hangingPunct="0">
        <a:spcBef>
          <a:spcPct val="20000"/>
        </a:spcBef>
        <a:spcAft>
          <a:spcPct val="0"/>
        </a:spcAft>
        <a:buClr>
          <a:srgbClr val="004359"/>
        </a:buClr>
        <a:buSzPct val="125000"/>
        <a:buChar char="–"/>
        <a:defRPr i="1">
          <a:solidFill>
            <a:schemeClr val="tx1"/>
          </a:solidFill>
          <a:latin typeface="+mn-lt"/>
          <a:ea typeface="ＭＳ Ｐゴシック" charset="0"/>
        </a:defRPr>
      </a:lvl5pPr>
      <a:lvl6pPr marL="2511425" indent="-342900" algn="l" rtl="0" eaLnBrk="1" fontAlgn="base" hangingPunct="1">
        <a:spcBef>
          <a:spcPct val="20000"/>
        </a:spcBef>
        <a:spcAft>
          <a:spcPct val="0"/>
        </a:spcAft>
        <a:buClr>
          <a:srgbClr val="004359"/>
        </a:buClr>
        <a:buSzPct val="125000"/>
        <a:buChar char="–"/>
        <a:defRPr i="1">
          <a:solidFill>
            <a:schemeClr val="tx1"/>
          </a:solidFill>
          <a:latin typeface="+mn-lt"/>
        </a:defRPr>
      </a:lvl6pPr>
      <a:lvl7pPr marL="2968625" indent="-342900" algn="l" rtl="0" eaLnBrk="1" fontAlgn="base" hangingPunct="1">
        <a:spcBef>
          <a:spcPct val="20000"/>
        </a:spcBef>
        <a:spcAft>
          <a:spcPct val="0"/>
        </a:spcAft>
        <a:buClr>
          <a:srgbClr val="004359"/>
        </a:buClr>
        <a:buSzPct val="125000"/>
        <a:buChar char="–"/>
        <a:defRPr i="1">
          <a:solidFill>
            <a:schemeClr val="tx1"/>
          </a:solidFill>
          <a:latin typeface="+mn-lt"/>
        </a:defRPr>
      </a:lvl7pPr>
      <a:lvl8pPr marL="3425825" indent="-342900" algn="l" rtl="0" eaLnBrk="1" fontAlgn="base" hangingPunct="1">
        <a:spcBef>
          <a:spcPct val="20000"/>
        </a:spcBef>
        <a:spcAft>
          <a:spcPct val="0"/>
        </a:spcAft>
        <a:buClr>
          <a:srgbClr val="004359"/>
        </a:buClr>
        <a:buSzPct val="125000"/>
        <a:buChar char="–"/>
        <a:defRPr i="1">
          <a:solidFill>
            <a:schemeClr val="tx1"/>
          </a:solidFill>
          <a:latin typeface="+mn-lt"/>
        </a:defRPr>
      </a:lvl8pPr>
      <a:lvl9pPr marL="3883025" indent="-342900" algn="l" rtl="0" eaLnBrk="1" fontAlgn="base" hangingPunct="1">
        <a:spcBef>
          <a:spcPct val="20000"/>
        </a:spcBef>
        <a:spcAft>
          <a:spcPct val="0"/>
        </a:spcAft>
        <a:buClr>
          <a:srgbClr val="004359"/>
        </a:buClr>
        <a:buSzPct val="125000"/>
        <a:buChar char="–"/>
        <a:defRPr i="1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6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4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7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20.png"/><Relationship Id="rId5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gi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jp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2800" dirty="0" smtClean="0">
                <a:latin typeface="Arial" charset="0"/>
              </a:rPr>
              <a:t>Research Community Requirements</a:t>
            </a:r>
            <a:endParaRPr lang="en-GB" sz="2800" dirty="0">
              <a:latin typeface="Arial" charset="0"/>
            </a:endParaRPr>
          </a:p>
        </p:txBody>
      </p:sp>
      <p:sp>
        <p:nvSpPr>
          <p:cNvPr id="6146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GB" dirty="0">
                <a:latin typeface="Arial" charset="0"/>
              </a:rPr>
              <a:t>Ann Harding, SWITCH</a:t>
            </a:r>
          </a:p>
          <a:p>
            <a:pPr eaLnBrk="1" hangingPunct="1"/>
            <a:r>
              <a:rPr lang="en-GB" dirty="0" smtClean="0">
                <a:latin typeface="Arial" charset="0"/>
              </a:rPr>
              <a:t>Cambridge</a:t>
            </a:r>
          </a:p>
          <a:p>
            <a:pPr eaLnBrk="1" hangingPunct="1"/>
            <a:r>
              <a:rPr lang="en-GB" dirty="0" smtClean="0">
                <a:latin typeface="Arial" charset="0"/>
              </a:rPr>
              <a:t>July 2014</a:t>
            </a:r>
            <a:endParaRPr lang="en-GB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49" y="1751473"/>
            <a:ext cx="2697480" cy="81915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0278" y="193768"/>
            <a:ext cx="6783851" cy="868363"/>
          </a:xfrm>
        </p:spPr>
        <p:txBody>
          <a:bodyPr/>
          <a:lstStyle/>
          <a:p>
            <a:r>
              <a:rPr lang="en-GB" sz="2600" dirty="0" smtClean="0">
                <a:cs typeface="Gill Sans Light"/>
              </a:rPr>
              <a:t>Collaborative pilots between user communities and GÉANT</a:t>
            </a:r>
            <a:endParaRPr lang="en-GB" sz="2600" dirty="0">
              <a:cs typeface="Gill Sans Light"/>
            </a:endParaRPr>
          </a:p>
        </p:txBody>
      </p:sp>
      <p:pic>
        <p:nvPicPr>
          <p:cNvPr id="8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7557" y="1897050"/>
            <a:ext cx="1933575" cy="101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7623" y="2056311"/>
            <a:ext cx="2018665" cy="1215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559204" y="3105076"/>
            <a:ext cx="2375300" cy="2246769"/>
          </a:xfrm>
          <a:prstGeom prst="rect">
            <a:avLst/>
          </a:prstGeom>
          <a:solidFill>
            <a:srgbClr val="AAC4CD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000" dirty="0">
                <a:latin typeface="Gill Sans Light"/>
                <a:cs typeface="Gill Sans Light"/>
              </a:rPr>
              <a:t>“Umbrella is the Federated Identity Solution of the Photon and Neutron Community, enabling user initiated trans-facility access.”</a:t>
            </a:r>
          </a:p>
        </p:txBody>
      </p:sp>
      <p:pic>
        <p:nvPicPr>
          <p:cNvPr id="12" name="Picture 11" descr="umbrellalogo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865" y="1525252"/>
            <a:ext cx="1695450" cy="58102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80461" y="3090101"/>
            <a:ext cx="2553020" cy="2862322"/>
          </a:xfrm>
          <a:prstGeom prst="rect">
            <a:avLst/>
          </a:prstGeom>
          <a:solidFill>
            <a:srgbClr val="AAC4CD"/>
          </a:solidFill>
        </p:spPr>
        <p:txBody>
          <a:bodyPr wrap="square" rtlCol="0">
            <a:spAutoFit/>
          </a:bodyPr>
          <a:lstStyle/>
          <a:p>
            <a:pPr marL="0" lvl="1" algn="ctr"/>
            <a:r>
              <a:rPr lang="en-US" sz="2000" dirty="0">
                <a:latin typeface="Gill Sans Light"/>
                <a:cs typeface="Gill Sans Light"/>
              </a:rPr>
              <a:t>“A connected network of people, information, tools, and methodologies for investigating, exploring and supporting work across the broad spectrum of the digital humanities.”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291654" y="3102476"/>
            <a:ext cx="2845538" cy="2862322"/>
          </a:xfrm>
          <a:prstGeom prst="rect">
            <a:avLst/>
          </a:prstGeom>
          <a:solidFill>
            <a:srgbClr val="AAC4CD"/>
          </a:solidFill>
        </p:spPr>
        <p:txBody>
          <a:bodyPr wrap="square" rtlCol="0">
            <a:spAutoFit/>
          </a:bodyPr>
          <a:lstStyle/>
          <a:p>
            <a:pPr marL="0" lvl="1" algn="ctr"/>
            <a:r>
              <a:rPr lang="en-US" sz="2000" dirty="0">
                <a:latin typeface="Gill Sans Light"/>
                <a:cs typeface="Gill Sans Light"/>
              </a:rPr>
              <a:t>“Basic life science information constitutes a testament of human and natural evolution and advancement.  As such, this wealth of knowledge should be freely available for all to access, study and process</a:t>
            </a:r>
            <a:r>
              <a:rPr lang="en-US" sz="2000" dirty="0" smtClean="0">
                <a:latin typeface="Gill Sans Light"/>
                <a:cs typeface="Gill Sans Light"/>
              </a:rPr>
              <a:t>”</a:t>
            </a:r>
            <a:endParaRPr lang="en-US" sz="2000" dirty="0">
              <a:latin typeface="Gill Sans Light"/>
              <a:cs typeface="Gill Sans Light"/>
            </a:endParaRPr>
          </a:p>
        </p:txBody>
      </p:sp>
    </p:spTree>
    <p:extLst>
      <p:ext uri="{BB962C8B-B14F-4D97-AF65-F5344CB8AC3E}">
        <p14:creationId xmlns:p14="http://schemas.microsoft.com/office/powerpoint/2010/main" val="193804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600" b="0" dirty="0" smtClean="0">
                <a:latin typeface="Gill Sans Light"/>
                <a:cs typeface="Gill Sans Light"/>
              </a:rPr>
              <a:t>DARIAH Goals</a:t>
            </a:r>
            <a:endParaRPr lang="en-GB" sz="2600" b="0" dirty="0">
              <a:latin typeface="Gill Sans Light"/>
              <a:cs typeface="Gill Sans Ligh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6540" y="3902787"/>
            <a:ext cx="4630016" cy="193899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marL="342900" lvl="1" indent="-342900">
              <a:buFont typeface="Arial"/>
              <a:buChar char="•"/>
            </a:pPr>
            <a:r>
              <a:rPr lang="en-US" sz="2000" dirty="0">
                <a:solidFill>
                  <a:srgbClr val="FFFFFF"/>
                </a:solidFill>
                <a:latin typeface="Gill Sans Light"/>
                <a:cs typeface="Gill Sans Light"/>
              </a:rPr>
              <a:t>Make DARIAH </a:t>
            </a:r>
            <a:r>
              <a:rPr lang="en-US" sz="2000" dirty="0" smtClean="0">
                <a:solidFill>
                  <a:srgbClr val="FFFFFF"/>
                </a:solidFill>
                <a:latin typeface="Gill Sans Light"/>
                <a:cs typeface="Gill Sans Light"/>
              </a:rPr>
              <a:t> </a:t>
            </a:r>
            <a:r>
              <a:rPr lang="en-US" sz="2000" dirty="0">
                <a:solidFill>
                  <a:srgbClr val="FFFFFF"/>
                </a:solidFill>
                <a:latin typeface="Gill Sans Light"/>
                <a:cs typeface="Gill Sans Light"/>
              </a:rPr>
              <a:t>services available via </a:t>
            </a:r>
            <a:r>
              <a:rPr lang="en-US" sz="2000" dirty="0" smtClean="0">
                <a:solidFill>
                  <a:srgbClr val="FFFFFF"/>
                </a:solidFill>
                <a:latin typeface="Gill Sans Light"/>
                <a:cs typeface="Gill Sans Light"/>
              </a:rPr>
              <a:t>eduGAIN</a:t>
            </a:r>
          </a:p>
          <a:p>
            <a:pPr marL="342900" lvl="1" indent="-342900">
              <a:buFont typeface="Arial"/>
              <a:buChar char="•"/>
            </a:pPr>
            <a:r>
              <a:rPr lang="en-US" sz="2000" dirty="0" smtClean="0">
                <a:solidFill>
                  <a:srgbClr val="FFFFFF"/>
                </a:solidFill>
                <a:latin typeface="Gill Sans Light"/>
                <a:cs typeface="Gill Sans Light"/>
              </a:rPr>
              <a:t>Encourage </a:t>
            </a:r>
            <a:r>
              <a:rPr lang="en-US" sz="2000" dirty="0">
                <a:solidFill>
                  <a:srgbClr val="FFFFFF"/>
                </a:solidFill>
                <a:latin typeface="Gill Sans Light"/>
                <a:cs typeface="Gill Sans Light"/>
              </a:rPr>
              <a:t>attribute release based on GÉANT Code of </a:t>
            </a:r>
            <a:r>
              <a:rPr lang="en-US" sz="2000" dirty="0" smtClean="0">
                <a:solidFill>
                  <a:srgbClr val="FFFFFF"/>
                </a:solidFill>
                <a:latin typeface="Gill Sans Light"/>
                <a:cs typeface="Gill Sans Light"/>
              </a:rPr>
              <a:t>Conduct</a:t>
            </a:r>
          </a:p>
          <a:p>
            <a:pPr marL="342900" lvl="1" indent="-342900">
              <a:buFont typeface="Arial"/>
              <a:buChar char="•"/>
            </a:pPr>
            <a:r>
              <a:rPr lang="en-US" sz="2000" dirty="0" smtClean="0">
                <a:solidFill>
                  <a:srgbClr val="FFFFFF"/>
                </a:solidFill>
                <a:latin typeface="Gill Sans Light"/>
                <a:cs typeface="Gill Sans Light"/>
              </a:rPr>
              <a:t>Group and attribute management integration with DARIAH-DE</a:t>
            </a:r>
            <a:endParaRPr lang="en-US" sz="2000" dirty="0">
              <a:solidFill>
                <a:srgbClr val="FFFFFF"/>
              </a:solidFill>
              <a:latin typeface="Gill Sans Light"/>
              <a:cs typeface="Gill Sans Light"/>
            </a:endParaRPr>
          </a:p>
        </p:txBody>
      </p:sp>
      <p:pic>
        <p:nvPicPr>
          <p:cNvPr id="10" name="Picture 9" descr="tbl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6496" y="1570786"/>
            <a:ext cx="3912632" cy="293447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072545" y="4971445"/>
            <a:ext cx="3836369" cy="830997"/>
          </a:xfrm>
          <a:prstGeom prst="rect">
            <a:avLst/>
          </a:prstGeom>
          <a:solidFill>
            <a:srgbClr val="AAC4CD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err="1" smtClean="0">
                <a:latin typeface="Gill Sans Light"/>
                <a:cs typeface="Gill Sans Light"/>
              </a:rPr>
              <a:t>Textgrid</a:t>
            </a:r>
            <a:r>
              <a:rPr lang="en-GB" dirty="0" smtClean="0">
                <a:latin typeface="Gill Sans Light"/>
                <a:cs typeface="Gill Sans Light"/>
              </a:rPr>
              <a:t> Lab tools for scholarly digital editions</a:t>
            </a:r>
            <a:endParaRPr lang="en-GB" dirty="0">
              <a:latin typeface="Gill Sans Light"/>
              <a:cs typeface="Gill Sans Light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256513" y="1571761"/>
            <a:ext cx="4654153" cy="2097127"/>
          </a:xfrm>
          <a:prstGeom prst="rect">
            <a:avLst/>
          </a:prstGeom>
          <a:solidFill>
            <a:srgbClr val="BFDC00"/>
          </a:solidFill>
          <a:ln>
            <a:noFill/>
          </a:ln>
          <a:extLst/>
        </p:spPr>
        <p:txBody>
          <a:bodyPr vert="horz" wrap="square" lIns="91430" tIns="45716" rIns="91430" bIns="45716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4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76288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20015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4359"/>
              </a:buClr>
              <a:buSzPct val="80000"/>
              <a:buFont typeface="Arial" panose="020B0604020202020204" pitchFamily="34" charset="0"/>
              <a:buChar char="–"/>
              <a:defRPr i="1">
                <a:solidFill>
                  <a:schemeClr val="tx1"/>
                </a:solidFill>
                <a:latin typeface="+mn-lt"/>
              </a:defRPr>
            </a:lvl3pPr>
            <a:lvl4pPr marL="1633538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4359"/>
              </a:buClr>
              <a:buSzPct val="80000"/>
              <a:buChar char="–"/>
              <a:defRPr i="1">
                <a:solidFill>
                  <a:schemeClr val="tx1"/>
                </a:solidFill>
                <a:latin typeface="+mn-lt"/>
              </a:defRPr>
            </a:lvl4pPr>
            <a:lvl5pPr marL="2054225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4359"/>
              </a:buClr>
              <a:buSzPct val="80000"/>
              <a:buChar char="–"/>
              <a:defRPr i="1">
                <a:solidFill>
                  <a:schemeClr val="tx1"/>
                </a:solidFill>
                <a:latin typeface="+mn-lt"/>
              </a:defRPr>
            </a:lvl5pPr>
            <a:lvl6pPr marL="2511425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4359"/>
              </a:buClr>
              <a:buSzPct val="125000"/>
              <a:buChar char="–"/>
              <a:defRPr i="1">
                <a:solidFill>
                  <a:schemeClr val="tx1"/>
                </a:solidFill>
                <a:latin typeface="+mn-lt"/>
              </a:defRPr>
            </a:lvl6pPr>
            <a:lvl7pPr marL="2968625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4359"/>
              </a:buClr>
              <a:buSzPct val="125000"/>
              <a:buChar char="–"/>
              <a:defRPr i="1">
                <a:solidFill>
                  <a:schemeClr val="tx1"/>
                </a:solidFill>
                <a:latin typeface="+mn-lt"/>
              </a:defRPr>
            </a:lvl7pPr>
            <a:lvl8pPr marL="3425825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4359"/>
              </a:buClr>
              <a:buSzPct val="125000"/>
              <a:buChar char="–"/>
              <a:defRPr i="1">
                <a:solidFill>
                  <a:schemeClr val="tx1"/>
                </a:solidFill>
                <a:latin typeface="+mn-lt"/>
              </a:defRPr>
            </a:lvl8pPr>
            <a:lvl9pPr marL="3883025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4359"/>
              </a:buClr>
              <a:buSzPct val="125000"/>
              <a:buChar char="–"/>
              <a:defRPr i="1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dirty="0" smtClean="0">
                <a:solidFill>
                  <a:schemeClr val="accent4"/>
                </a:solidFill>
                <a:latin typeface="Gill Sans Light"/>
                <a:ea typeface="ＭＳ Ｐゴシック" pitchFamily="34" charset="-128"/>
                <a:cs typeface="Gill Sans Light"/>
              </a:rPr>
              <a:t>Support digital humanities researchers</a:t>
            </a:r>
          </a:p>
          <a:p>
            <a:r>
              <a:rPr lang="en-US" dirty="0" smtClean="0">
                <a:solidFill>
                  <a:schemeClr val="accent4"/>
                </a:solidFill>
                <a:latin typeface="Gill Sans Light"/>
                <a:ea typeface="ＭＳ Ｐゴシック" pitchFamily="34" charset="-128"/>
                <a:cs typeface="Gill Sans Light"/>
              </a:rPr>
              <a:t>Find </a:t>
            </a:r>
            <a:r>
              <a:rPr lang="en-US" dirty="0">
                <a:solidFill>
                  <a:schemeClr val="accent4"/>
                </a:solidFill>
                <a:latin typeface="Gill Sans Light"/>
                <a:ea typeface="ＭＳ Ｐゴシック" pitchFamily="34" charset="-128"/>
                <a:cs typeface="Gill Sans Light"/>
              </a:rPr>
              <a:t>and use a wide range of research data </a:t>
            </a:r>
          </a:p>
          <a:p>
            <a:r>
              <a:rPr lang="en-US" dirty="0" smtClean="0">
                <a:solidFill>
                  <a:schemeClr val="accent4"/>
                </a:solidFill>
                <a:latin typeface="Gill Sans Light"/>
                <a:ea typeface="ＭＳ Ｐゴシック" pitchFamily="34" charset="-128"/>
                <a:cs typeface="Gill Sans Light"/>
              </a:rPr>
              <a:t>Work across </a:t>
            </a:r>
            <a:r>
              <a:rPr lang="en-US" dirty="0">
                <a:solidFill>
                  <a:schemeClr val="accent4"/>
                </a:solidFill>
                <a:latin typeface="Gill Sans Light"/>
                <a:ea typeface="ＭＳ Ｐゴシック" pitchFamily="34" charset="-128"/>
                <a:cs typeface="Gill Sans Light"/>
              </a:rPr>
              <a:t>domains and </a:t>
            </a:r>
            <a:r>
              <a:rPr lang="en-US" dirty="0" smtClean="0">
                <a:solidFill>
                  <a:schemeClr val="accent4"/>
                </a:solidFill>
                <a:latin typeface="Gill Sans Light"/>
                <a:ea typeface="ＭＳ Ｐゴシック" pitchFamily="34" charset="-128"/>
                <a:cs typeface="Gill Sans Light"/>
              </a:rPr>
              <a:t>disciplines</a:t>
            </a:r>
          </a:p>
          <a:p>
            <a:r>
              <a:rPr lang="en-US" dirty="0" smtClean="0">
                <a:solidFill>
                  <a:schemeClr val="accent4"/>
                </a:solidFill>
                <a:latin typeface="Gill Sans Light"/>
                <a:ea typeface="ＭＳ Ｐゴシック" pitchFamily="34" charset="-128"/>
                <a:cs typeface="Gill Sans Light"/>
              </a:rPr>
              <a:t>Experiment </a:t>
            </a:r>
            <a:r>
              <a:rPr lang="en-US" dirty="0">
                <a:solidFill>
                  <a:schemeClr val="accent4"/>
                </a:solidFill>
                <a:latin typeface="Gill Sans Light"/>
                <a:ea typeface="ＭＳ Ｐゴシック" pitchFamily="34" charset="-128"/>
                <a:cs typeface="Gill Sans Light"/>
              </a:rPr>
              <a:t>and innovate in collaboration with other scholars</a:t>
            </a:r>
            <a:endParaRPr lang="en-GB" dirty="0" smtClean="0">
              <a:solidFill>
                <a:schemeClr val="accent4"/>
              </a:solidFill>
              <a:latin typeface="Gill Sans Light"/>
              <a:ea typeface="ＭＳ Ｐゴシック" pitchFamily="34" charset="-128"/>
              <a:cs typeface="Gill Sans Light"/>
            </a:endParaRPr>
          </a:p>
        </p:txBody>
      </p:sp>
    </p:spTree>
    <p:extLst>
      <p:ext uri="{BB962C8B-B14F-4D97-AF65-F5344CB8AC3E}">
        <p14:creationId xmlns:p14="http://schemas.microsoft.com/office/powerpoint/2010/main" val="38146722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221832" y="5392466"/>
            <a:ext cx="5954742" cy="852358"/>
          </a:xfrm>
          <a:prstGeom prst="rect">
            <a:avLst/>
          </a:prstGeom>
          <a:solidFill>
            <a:schemeClr val="accent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85000" lnSpcReduction="10000"/>
          </a:bodyPr>
          <a:lstStyle/>
          <a:p>
            <a:pPr marL="0" indent="0">
              <a:buNone/>
            </a:pPr>
            <a:r>
              <a:rPr lang="en-GB" dirty="0">
                <a:latin typeface="Gill Sans Light"/>
                <a:cs typeface="Gill Sans Light"/>
              </a:rPr>
              <a:t>Combination of eduGAIN and community specific</a:t>
            </a:r>
          </a:p>
          <a:p>
            <a:pPr marL="776288" lvl="1" indent="-342900">
              <a:buFont typeface="Arial"/>
              <a:buChar char="•"/>
            </a:pPr>
            <a:r>
              <a:rPr lang="en-GB" dirty="0">
                <a:latin typeface="Gill Sans Light"/>
                <a:cs typeface="Gill Sans Light"/>
              </a:rPr>
              <a:t>DARIAH homeless-IdP and attribute authority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205642" y="3666200"/>
            <a:ext cx="5985364" cy="1517527"/>
          </a:xfrm>
          <a:prstGeom prst="rect">
            <a:avLst/>
          </a:prstGeom>
          <a:solidFill>
            <a:schemeClr val="accent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marL="0" indent="0">
              <a:buNone/>
            </a:pPr>
            <a:r>
              <a:rPr lang="en-GB" sz="2000" dirty="0">
                <a:latin typeface="Gill Sans Light"/>
                <a:cs typeface="Gill Sans Light"/>
              </a:rPr>
              <a:t>DARIAH has been able to meet many requirements</a:t>
            </a:r>
          </a:p>
          <a:p>
            <a:pPr marL="776288" lvl="1" indent="-342900">
              <a:buFont typeface="Arial"/>
              <a:buChar char="•"/>
            </a:pPr>
            <a:r>
              <a:rPr lang="en-GB" sz="2000" dirty="0">
                <a:latin typeface="Gill Sans Light"/>
                <a:cs typeface="Gill Sans Light"/>
              </a:rPr>
              <a:t>Distributed user and privilege administration</a:t>
            </a:r>
          </a:p>
          <a:p>
            <a:pPr marL="776288" lvl="1" indent="-342900">
              <a:buFont typeface="Arial"/>
              <a:buChar char="•"/>
            </a:pPr>
            <a:r>
              <a:rPr lang="en-GB" sz="2000" dirty="0">
                <a:latin typeface="Gill Sans Light"/>
                <a:cs typeface="Gill Sans Light"/>
              </a:rPr>
              <a:t>Policies that allow for integration into DFN-AAI and eduGAIN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218688" y="2500729"/>
            <a:ext cx="5972318" cy="995677"/>
          </a:xfrm>
          <a:prstGeom prst="rect">
            <a:avLst/>
          </a:prstGeom>
          <a:solidFill>
            <a:schemeClr val="accent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indent="0">
              <a:buNone/>
            </a:pPr>
            <a:r>
              <a:rPr lang="en-GB" sz="2000" dirty="0">
                <a:latin typeface="Gill Sans Light"/>
                <a:cs typeface="Gill Sans Light"/>
              </a:rPr>
              <a:t>DARIAH would like to see more entities available in </a:t>
            </a:r>
            <a:r>
              <a:rPr lang="en-GB" sz="2000" dirty="0" smtClean="0">
                <a:latin typeface="Gill Sans Light"/>
                <a:cs typeface="Gill Sans Light"/>
              </a:rPr>
              <a:t>eduGAIN and </a:t>
            </a:r>
            <a:r>
              <a:rPr lang="en-GB" sz="2000" dirty="0">
                <a:latin typeface="Gill Sans Light"/>
                <a:cs typeface="Gill Sans Light"/>
              </a:rPr>
              <a:t>reasonable attributes available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247930" y="1316481"/>
            <a:ext cx="5943076" cy="852358"/>
          </a:xfrm>
          <a:prstGeom prst="rect">
            <a:avLst/>
          </a:prstGeom>
          <a:solidFill>
            <a:schemeClr val="accent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indent="0">
              <a:buNone/>
            </a:pPr>
            <a:r>
              <a:rPr lang="en-GB" sz="2000" dirty="0">
                <a:latin typeface="Gill Sans Light"/>
                <a:cs typeface="Gill Sans Light"/>
              </a:rPr>
              <a:t>eduGAIN is the best approach to pan European AAI for </a:t>
            </a:r>
            <a:r>
              <a:rPr lang="en-GB" sz="2000" dirty="0" smtClean="0">
                <a:latin typeface="Gill Sans Light"/>
                <a:cs typeface="Gill Sans Light"/>
              </a:rPr>
              <a:t>DARIAH  but some time is </a:t>
            </a:r>
            <a:r>
              <a:rPr lang="en-GB" sz="2000" dirty="0">
                <a:latin typeface="Gill Sans Light"/>
                <a:cs typeface="Gill Sans Light"/>
              </a:rPr>
              <a:t>needed to fulfil </a:t>
            </a:r>
            <a:r>
              <a:rPr lang="en-GB" sz="2000" dirty="0" smtClean="0">
                <a:latin typeface="Gill Sans Light"/>
                <a:cs typeface="Gill Sans Light"/>
              </a:rPr>
              <a:t>all needs</a:t>
            </a:r>
            <a:endParaRPr lang="en-GB" sz="2000" dirty="0">
              <a:latin typeface="Gill Sans Light"/>
              <a:cs typeface="Gill Sans Light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847607" y="695854"/>
            <a:ext cx="5933281" cy="4920368"/>
          </a:xfrm>
        </p:spPr>
        <p:txBody>
          <a:bodyPr/>
          <a:lstStyle/>
          <a:p>
            <a:pPr marL="433388" lvl="1" indent="0">
              <a:buNone/>
            </a:pPr>
            <a:endParaRPr lang="en-GB" dirty="0">
              <a:latin typeface="Gill Sans Light"/>
              <a:cs typeface="Gill Sans Light"/>
            </a:endParaRPr>
          </a:p>
          <a:p>
            <a:pPr lvl="1"/>
            <a:endParaRPr lang="en-GB" dirty="0">
              <a:latin typeface="Gill Sans Light"/>
              <a:cs typeface="Gill Sans Light"/>
            </a:endParaRPr>
          </a:p>
          <a:p>
            <a:endParaRPr lang="en-GB" dirty="0">
              <a:latin typeface="Gill Sans Light"/>
              <a:cs typeface="Gill Sans Light"/>
            </a:endParaRPr>
          </a:p>
          <a:p>
            <a:pPr lvl="1"/>
            <a:endParaRPr lang="en-GB" sz="2200" dirty="0">
              <a:latin typeface="Gill Sans Light"/>
              <a:cs typeface="Gill Sans Light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600" b="0" dirty="0" smtClean="0">
                <a:latin typeface="Gill Sans Light"/>
                <a:cs typeface="Gill Sans Light"/>
              </a:rPr>
              <a:t>DARIAH Experience</a:t>
            </a:r>
            <a:endParaRPr lang="en-GB" sz="2600" b="0" dirty="0">
              <a:latin typeface="Gill Sans Light"/>
              <a:cs typeface="Gill Sans Light"/>
            </a:endParaRPr>
          </a:p>
        </p:txBody>
      </p:sp>
      <p:pic>
        <p:nvPicPr>
          <p:cNvPr id="4" name="Picture 3" descr="Icon_switchonaut_zeigen_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2494" y="-155141"/>
            <a:ext cx="3962400" cy="800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27727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  <p:bldP spid="6" grpId="0" animBg="1"/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0" descr="ELIXIR_network_uk.jpg"/>
          <p:cNvPicPr>
            <a:picLocks noChangeAspect="1"/>
          </p:cNvPicPr>
          <p:nvPr/>
        </p:nvPicPr>
        <p:blipFill>
          <a:blip r:embed="rId3"/>
          <a:srcRect r="9052" b="11021"/>
          <a:stretch>
            <a:fillRect/>
          </a:stretch>
        </p:blipFill>
        <p:spPr bwMode="auto">
          <a:xfrm>
            <a:off x="3923795" y="1239664"/>
            <a:ext cx="4989771" cy="3661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600" b="0" dirty="0" smtClean="0">
                <a:latin typeface="Gill Sans Light"/>
                <a:cs typeface="Gill Sans Light"/>
              </a:rPr>
              <a:t>ELIXIR Goals</a:t>
            </a:r>
            <a:endParaRPr lang="en-GB" sz="2600" b="0" dirty="0">
              <a:latin typeface="Gill Sans Light"/>
              <a:cs typeface="Gill Sans Ligh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60327" y="3946711"/>
            <a:ext cx="4960784" cy="2246769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marL="342900" indent="-342900" eaLnBrk="0" hangingPunct="0">
              <a:buFont typeface="Arial"/>
              <a:buChar char="•"/>
              <a:defRPr/>
            </a:pPr>
            <a:r>
              <a:rPr lang="en-US" sz="2000" dirty="0" smtClean="0">
                <a:solidFill>
                  <a:srgbClr val="FFFFFF"/>
                </a:solidFill>
                <a:latin typeface="Gill Sans Light"/>
                <a:ea typeface="+mn-ea"/>
                <a:cs typeface="Gill Sans Light"/>
              </a:rPr>
              <a:t>Requirements for Levels </a:t>
            </a:r>
            <a:r>
              <a:rPr lang="en-US" sz="2000" dirty="0">
                <a:solidFill>
                  <a:srgbClr val="FFFFFF"/>
                </a:solidFill>
                <a:latin typeface="Gill Sans Light"/>
                <a:ea typeface="+mn-ea"/>
                <a:cs typeface="Gill Sans Light"/>
              </a:rPr>
              <a:t>of </a:t>
            </a:r>
            <a:r>
              <a:rPr lang="en-US" sz="2000" dirty="0" smtClean="0">
                <a:solidFill>
                  <a:srgbClr val="FFFFFF"/>
                </a:solidFill>
                <a:latin typeface="Gill Sans Light"/>
                <a:ea typeface="+mn-ea"/>
                <a:cs typeface="Gill Sans Light"/>
              </a:rPr>
              <a:t>Assurance</a:t>
            </a:r>
          </a:p>
          <a:p>
            <a:pPr marL="342900" indent="-342900" eaLnBrk="0" hangingPunct="0">
              <a:buFont typeface="Arial"/>
              <a:buChar char="•"/>
              <a:defRPr/>
            </a:pPr>
            <a:endParaRPr lang="en-US" sz="2000" dirty="0">
              <a:solidFill>
                <a:srgbClr val="FFFFFF"/>
              </a:solidFill>
              <a:latin typeface="Gill Sans Light"/>
              <a:cs typeface="Gill Sans Light"/>
            </a:endParaRPr>
          </a:p>
          <a:p>
            <a:pPr marL="342900" indent="-342900">
              <a:buFont typeface="Arial"/>
              <a:buChar char="•"/>
              <a:defRPr/>
            </a:pPr>
            <a:r>
              <a:rPr lang="en-US" sz="2000" dirty="0">
                <a:solidFill>
                  <a:srgbClr val="FFFFFF"/>
                </a:solidFill>
                <a:latin typeface="Gill Sans Light"/>
                <a:cs typeface="Gill Sans Light"/>
              </a:rPr>
              <a:t>Make EGA and REMS available on a pan-European basis via </a:t>
            </a:r>
            <a:r>
              <a:rPr lang="en-US" sz="2000" dirty="0" smtClean="0">
                <a:solidFill>
                  <a:srgbClr val="FFFFFF"/>
                </a:solidFill>
                <a:latin typeface="Gill Sans Light"/>
                <a:cs typeface="Gill Sans Light"/>
              </a:rPr>
              <a:t>eduGAIN</a:t>
            </a:r>
          </a:p>
          <a:p>
            <a:pPr marL="342900" indent="-342900">
              <a:buFont typeface="Arial"/>
              <a:buChar char="•"/>
              <a:defRPr/>
            </a:pPr>
            <a:endParaRPr lang="en-US" sz="2000" dirty="0">
              <a:solidFill>
                <a:srgbClr val="FFFFFF"/>
              </a:solidFill>
              <a:latin typeface="Gill Sans Light"/>
              <a:cs typeface="Gill Sans Light"/>
            </a:endParaRPr>
          </a:p>
          <a:p>
            <a:pPr marL="342900" indent="-342900">
              <a:buFont typeface="Arial"/>
              <a:buChar char="•"/>
              <a:defRPr/>
            </a:pPr>
            <a:r>
              <a:rPr lang="en-US" sz="2000" dirty="0">
                <a:solidFill>
                  <a:srgbClr val="FFFFFF"/>
                </a:solidFill>
                <a:latin typeface="Gill Sans Light"/>
                <a:cs typeface="Gill Sans Light"/>
              </a:rPr>
              <a:t>Part of a wider portfolio of ELIXIR AAI </a:t>
            </a:r>
            <a:r>
              <a:rPr lang="en-US" sz="2000" dirty="0" smtClean="0">
                <a:solidFill>
                  <a:srgbClr val="FFFFFF"/>
                </a:solidFill>
                <a:latin typeface="Gill Sans Light"/>
                <a:cs typeface="Gill Sans Light"/>
              </a:rPr>
              <a:t>work</a:t>
            </a:r>
          </a:p>
        </p:txBody>
      </p:sp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256514" y="1355077"/>
            <a:ext cx="4978708" cy="2511367"/>
          </a:xfrm>
          <a:prstGeom prst="rect">
            <a:avLst/>
          </a:prstGeom>
          <a:solidFill>
            <a:srgbClr val="BFDC00"/>
          </a:solidFill>
          <a:ln>
            <a:noFill/>
          </a:ln>
          <a:extLst/>
        </p:spPr>
        <p:txBody>
          <a:bodyPr vert="horz" wrap="square" lIns="91430" tIns="45716" rIns="91430" bIns="45716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4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76288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20015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4359"/>
              </a:buClr>
              <a:buSzPct val="80000"/>
              <a:buFont typeface="Arial" panose="020B0604020202020204" pitchFamily="34" charset="0"/>
              <a:buChar char="–"/>
              <a:defRPr i="1">
                <a:solidFill>
                  <a:schemeClr val="tx1"/>
                </a:solidFill>
                <a:latin typeface="+mn-lt"/>
              </a:defRPr>
            </a:lvl3pPr>
            <a:lvl4pPr marL="1633538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4359"/>
              </a:buClr>
              <a:buSzPct val="80000"/>
              <a:buChar char="–"/>
              <a:defRPr i="1">
                <a:solidFill>
                  <a:schemeClr val="tx1"/>
                </a:solidFill>
                <a:latin typeface="+mn-lt"/>
              </a:defRPr>
            </a:lvl4pPr>
            <a:lvl5pPr marL="2054225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4359"/>
              </a:buClr>
              <a:buSzPct val="80000"/>
              <a:buChar char="–"/>
              <a:defRPr i="1">
                <a:solidFill>
                  <a:schemeClr val="tx1"/>
                </a:solidFill>
                <a:latin typeface="+mn-lt"/>
              </a:defRPr>
            </a:lvl5pPr>
            <a:lvl6pPr marL="2511425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4359"/>
              </a:buClr>
              <a:buSzPct val="125000"/>
              <a:buChar char="–"/>
              <a:defRPr i="1">
                <a:solidFill>
                  <a:schemeClr val="tx1"/>
                </a:solidFill>
                <a:latin typeface="+mn-lt"/>
              </a:defRPr>
            </a:lvl6pPr>
            <a:lvl7pPr marL="2968625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4359"/>
              </a:buClr>
              <a:buSzPct val="125000"/>
              <a:buChar char="–"/>
              <a:defRPr i="1">
                <a:solidFill>
                  <a:schemeClr val="tx1"/>
                </a:solidFill>
                <a:latin typeface="+mn-lt"/>
              </a:defRPr>
            </a:lvl7pPr>
            <a:lvl8pPr marL="3425825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4359"/>
              </a:buClr>
              <a:buSzPct val="125000"/>
              <a:buChar char="–"/>
              <a:defRPr i="1">
                <a:solidFill>
                  <a:schemeClr val="tx1"/>
                </a:solidFill>
                <a:latin typeface="+mn-lt"/>
              </a:defRPr>
            </a:lvl8pPr>
            <a:lvl9pPr marL="3883025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4359"/>
              </a:buClr>
              <a:buSzPct val="125000"/>
              <a:buChar char="–"/>
              <a:defRPr i="1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dirty="0" smtClean="0">
                <a:solidFill>
                  <a:schemeClr val="accent4"/>
                </a:solidFill>
                <a:latin typeface="Gill Sans Light"/>
                <a:ea typeface="ＭＳ Ｐゴシック" pitchFamily="34" charset="-128"/>
                <a:cs typeface="Gill Sans Light"/>
              </a:rPr>
              <a:t>Research requiring </a:t>
            </a:r>
            <a:r>
              <a:rPr lang="en-US" dirty="0">
                <a:solidFill>
                  <a:schemeClr val="accent4"/>
                </a:solidFill>
                <a:latin typeface="Gill Sans Light"/>
                <a:ea typeface="ＭＳ Ｐゴシック" pitchFamily="34" charset="-128"/>
                <a:cs typeface="Gill Sans Light"/>
              </a:rPr>
              <a:t>AAI </a:t>
            </a:r>
            <a:r>
              <a:rPr lang="en-US" dirty="0" smtClean="0">
                <a:solidFill>
                  <a:schemeClr val="accent4"/>
                </a:solidFill>
                <a:latin typeface="Gill Sans Light"/>
                <a:ea typeface="ＭＳ Ｐゴシック" pitchFamily="34" charset="-128"/>
                <a:cs typeface="Gill Sans Light"/>
              </a:rPr>
              <a:t>– Matching </a:t>
            </a:r>
            <a:r>
              <a:rPr lang="en-US" dirty="0">
                <a:solidFill>
                  <a:schemeClr val="accent4"/>
                </a:solidFill>
                <a:latin typeface="Gill Sans Light"/>
                <a:ea typeface="ＭＳ Ｐゴシック" pitchFamily="34" charset="-128"/>
                <a:cs typeface="Gill Sans Light"/>
              </a:rPr>
              <a:t>the treatment to the </a:t>
            </a:r>
            <a:r>
              <a:rPr lang="en-US" dirty="0" smtClean="0">
                <a:solidFill>
                  <a:schemeClr val="accent4"/>
                </a:solidFill>
                <a:latin typeface="Gill Sans Light"/>
                <a:ea typeface="ＭＳ Ｐゴシック" pitchFamily="34" charset="-128"/>
                <a:cs typeface="Gill Sans Light"/>
              </a:rPr>
              <a:t>cancer</a:t>
            </a:r>
          </a:p>
          <a:p>
            <a:r>
              <a:rPr lang="en-GB" dirty="0" smtClean="0">
                <a:solidFill>
                  <a:schemeClr val="accent4"/>
                </a:solidFill>
                <a:latin typeface="Gill Sans Light"/>
                <a:ea typeface="ＭＳ Ｐゴシック" pitchFamily="34" charset="-128"/>
                <a:cs typeface="Gill Sans Light"/>
              </a:rPr>
              <a:t>One in 10 women in the EU-27 will develop breast cancer before the age of 80.</a:t>
            </a:r>
          </a:p>
          <a:p>
            <a:pPr>
              <a:spcBef>
                <a:spcPts val="1200"/>
              </a:spcBef>
            </a:pPr>
            <a:r>
              <a:rPr lang="en-GB" dirty="0" smtClean="0">
                <a:solidFill>
                  <a:schemeClr val="accent4"/>
                </a:solidFill>
                <a:latin typeface="Gill Sans Light"/>
                <a:ea typeface="ＭＳ Ｐゴシック" pitchFamily="34" charset="-128"/>
                <a:cs typeface="Gill Sans Light"/>
              </a:rPr>
              <a:t>If they can identify patterns of genes that are active in different tumours, we can diagnose and treat cancers earlier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63444" y="5348543"/>
            <a:ext cx="3648198" cy="830997"/>
          </a:xfrm>
          <a:prstGeom prst="rect">
            <a:avLst/>
          </a:prstGeom>
          <a:solidFill>
            <a:srgbClr val="AAC4CD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Gill Sans Light"/>
                <a:cs typeface="Gill Sans Light"/>
              </a:rPr>
              <a:t>ELIXIR distributed infrastructure</a:t>
            </a:r>
            <a:endParaRPr lang="en-GB" dirty="0">
              <a:latin typeface="Gill Sans Light"/>
              <a:cs typeface="Gill Sans Light"/>
            </a:endParaRPr>
          </a:p>
        </p:txBody>
      </p:sp>
    </p:spTree>
    <p:extLst>
      <p:ext uri="{BB962C8B-B14F-4D97-AF65-F5344CB8AC3E}">
        <p14:creationId xmlns:p14="http://schemas.microsoft.com/office/powerpoint/2010/main" val="36803224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93968" y="4747827"/>
            <a:ext cx="5043023" cy="1150617"/>
          </a:xfrm>
          <a:solidFill>
            <a:srgbClr val="AAC4CD"/>
          </a:solidFill>
        </p:spPr>
        <p:txBody>
          <a:bodyPr/>
          <a:lstStyle/>
          <a:p>
            <a:pPr marL="0" indent="0">
              <a:buNone/>
            </a:pPr>
            <a:r>
              <a:rPr lang="fi-FI" dirty="0" smtClean="0">
                <a:latin typeface="Gill Sans Light"/>
                <a:cs typeface="Gill Sans Light"/>
              </a:rPr>
              <a:t>A </a:t>
            </a:r>
            <a:r>
              <a:rPr lang="fi-FI" dirty="0" err="1" smtClean="0">
                <a:latin typeface="Gill Sans Light"/>
                <a:cs typeface="Gill Sans Light"/>
              </a:rPr>
              <a:t>pan-European</a:t>
            </a:r>
            <a:r>
              <a:rPr lang="fi-FI" dirty="0" smtClean="0">
                <a:latin typeface="Gill Sans Light"/>
                <a:cs typeface="Gill Sans Light"/>
              </a:rPr>
              <a:t> </a:t>
            </a:r>
            <a:r>
              <a:rPr lang="fi-FI" dirty="0" err="1" smtClean="0">
                <a:latin typeface="Gill Sans Light"/>
                <a:cs typeface="Gill Sans Light"/>
              </a:rPr>
              <a:t>approach</a:t>
            </a:r>
            <a:r>
              <a:rPr lang="fi-FI" dirty="0" smtClean="0">
                <a:latin typeface="Gill Sans Light"/>
                <a:cs typeface="Gill Sans Light"/>
              </a:rPr>
              <a:t> to LoA </a:t>
            </a:r>
            <a:r>
              <a:rPr lang="fi-FI" dirty="0" err="1" smtClean="0">
                <a:latin typeface="Gill Sans Light"/>
                <a:cs typeface="Gill Sans Light"/>
              </a:rPr>
              <a:t>would</a:t>
            </a:r>
            <a:r>
              <a:rPr lang="fi-FI" dirty="0" smtClean="0">
                <a:latin typeface="Gill Sans Light"/>
                <a:cs typeface="Gill Sans Light"/>
              </a:rPr>
              <a:t> </a:t>
            </a:r>
            <a:r>
              <a:rPr lang="fi-FI" dirty="0" err="1" smtClean="0">
                <a:latin typeface="Gill Sans Light"/>
                <a:cs typeface="Gill Sans Light"/>
              </a:rPr>
              <a:t>be</a:t>
            </a:r>
            <a:r>
              <a:rPr lang="fi-FI" dirty="0" smtClean="0">
                <a:latin typeface="Gill Sans Light"/>
                <a:cs typeface="Gill Sans Light"/>
              </a:rPr>
              <a:t> </a:t>
            </a:r>
            <a:r>
              <a:rPr lang="fi-FI" dirty="0" err="1" smtClean="0">
                <a:latin typeface="Gill Sans Light"/>
                <a:cs typeface="Gill Sans Light"/>
              </a:rPr>
              <a:t>appreciated/necessary</a:t>
            </a:r>
            <a:r>
              <a:rPr lang="fi-FI" dirty="0" smtClean="0">
                <a:latin typeface="Gill Sans Light"/>
                <a:cs typeface="Gill Sans Light"/>
              </a:rPr>
              <a:t> in the </a:t>
            </a:r>
            <a:r>
              <a:rPr lang="fi-FI" dirty="0" err="1" smtClean="0">
                <a:latin typeface="Gill Sans Light"/>
                <a:cs typeface="Gill Sans Light"/>
              </a:rPr>
              <a:t>future</a:t>
            </a:r>
            <a:endParaRPr lang="fi-FI" dirty="0">
              <a:latin typeface="Gill Sans Light"/>
              <a:cs typeface="Gill Sans Light"/>
            </a:endParaRPr>
          </a:p>
          <a:p>
            <a:r>
              <a:rPr lang="fi-FI" dirty="0" err="1" smtClean="0">
                <a:latin typeface="Gill Sans Light"/>
                <a:cs typeface="Gill Sans Light"/>
              </a:rPr>
              <a:t>Minimise</a:t>
            </a:r>
            <a:r>
              <a:rPr lang="fi-FI" dirty="0" smtClean="0">
                <a:latin typeface="Gill Sans Light"/>
                <a:cs typeface="Gill Sans Light"/>
              </a:rPr>
              <a:t> </a:t>
            </a:r>
            <a:r>
              <a:rPr lang="fi-FI" dirty="0" err="1" smtClean="0">
                <a:latin typeface="Gill Sans Light"/>
                <a:cs typeface="Gill Sans Light"/>
              </a:rPr>
              <a:t>ELIXIR-specific</a:t>
            </a:r>
            <a:r>
              <a:rPr lang="fi-FI" dirty="0" smtClean="0">
                <a:latin typeface="Gill Sans Light"/>
                <a:cs typeface="Gill Sans Light"/>
              </a:rPr>
              <a:t> </a:t>
            </a:r>
            <a:r>
              <a:rPr lang="fi-FI" dirty="0" err="1" smtClean="0">
                <a:latin typeface="Gill Sans Light"/>
                <a:cs typeface="Gill Sans Light"/>
              </a:rPr>
              <a:t>customisation</a:t>
            </a:r>
            <a:r>
              <a:rPr lang="fi-FI" dirty="0" smtClean="0">
                <a:latin typeface="Gill Sans Light"/>
                <a:cs typeface="Gill Sans Light"/>
              </a:rPr>
              <a:t>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600" b="0" dirty="0" smtClean="0">
                <a:latin typeface="Gill Sans Light"/>
                <a:cs typeface="Gill Sans Light"/>
              </a:rPr>
              <a:t>ELIXIR Experience</a:t>
            </a:r>
            <a:endParaRPr lang="en-GB" sz="2600" b="0" dirty="0">
              <a:latin typeface="Gill Sans Light"/>
              <a:cs typeface="Gill Sans Ligh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7076" y="1304630"/>
            <a:ext cx="5036867" cy="1938992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r>
              <a:rPr lang="fi-FI" sz="2000" dirty="0" err="1">
                <a:latin typeface="Gill Sans Light"/>
                <a:cs typeface="Gill Sans Light"/>
              </a:rPr>
              <a:t>Next</a:t>
            </a:r>
            <a:r>
              <a:rPr lang="fi-FI" sz="2000" dirty="0">
                <a:latin typeface="Gill Sans Light"/>
                <a:cs typeface="Gill Sans Light"/>
              </a:rPr>
              <a:t> </a:t>
            </a:r>
            <a:r>
              <a:rPr lang="fi-FI" sz="2000" dirty="0" err="1">
                <a:latin typeface="Gill Sans Light"/>
                <a:cs typeface="Gill Sans Light"/>
              </a:rPr>
              <a:t>phase</a:t>
            </a:r>
            <a:r>
              <a:rPr lang="fi-FI" sz="2000" dirty="0">
                <a:latin typeface="Gill Sans Light"/>
                <a:cs typeface="Gill Sans Light"/>
              </a:rPr>
              <a:t> of AAI in ELIXIR – </a:t>
            </a:r>
            <a:r>
              <a:rPr lang="fi-FI" sz="2000" dirty="0" err="1">
                <a:latin typeface="Gill Sans Light"/>
                <a:cs typeface="Gill Sans Light"/>
              </a:rPr>
              <a:t>blueprint</a:t>
            </a:r>
            <a:r>
              <a:rPr lang="fi-FI" sz="2000" dirty="0">
                <a:latin typeface="Gill Sans Light"/>
                <a:cs typeface="Gill Sans Light"/>
              </a:rPr>
              <a:t> for </a:t>
            </a:r>
            <a:r>
              <a:rPr lang="fi-FI" sz="2000" dirty="0" err="1" smtClean="0">
                <a:latin typeface="Gill Sans Light"/>
                <a:cs typeface="Gill Sans Light"/>
              </a:rPr>
              <a:t>discussion</a:t>
            </a:r>
            <a:endParaRPr lang="fi-FI" sz="2000" dirty="0">
              <a:latin typeface="Gill Sans Light"/>
              <a:cs typeface="Gill Sans Light"/>
            </a:endParaRPr>
          </a:p>
          <a:p>
            <a:pPr marL="342900" indent="-342900">
              <a:buFont typeface="Arial"/>
              <a:buChar char="•"/>
            </a:pPr>
            <a:r>
              <a:rPr lang="fi-FI" sz="2000" dirty="0" err="1" smtClean="0">
                <a:latin typeface="Gill Sans Light"/>
                <a:cs typeface="Gill Sans Light"/>
              </a:rPr>
              <a:t>External</a:t>
            </a:r>
            <a:r>
              <a:rPr lang="fi-FI" sz="2000" dirty="0" smtClean="0">
                <a:latin typeface="Gill Sans Light"/>
                <a:cs typeface="Gill Sans Light"/>
              </a:rPr>
              <a:t> </a:t>
            </a:r>
            <a:r>
              <a:rPr lang="fi-FI" sz="2000" dirty="0" err="1">
                <a:latin typeface="Gill Sans Light"/>
                <a:cs typeface="Gill Sans Light"/>
              </a:rPr>
              <a:t>IdPs</a:t>
            </a:r>
            <a:r>
              <a:rPr lang="fi-FI" sz="2000" dirty="0">
                <a:latin typeface="Gill Sans Light"/>
                <a:cs typeface="Gill Sans Light"/>
              </a:rPr>
              <a:t> via </a:t>
            </a:r>
            <a:r>
              <a:rPr lang="fi-FI" sz="2000" dirty="0" smtClean="0">
                <a:latin typeface="Gill Sans Light"/>
                <a:cs typeface="Gill Sans Light"/>
              </a:rPr>
              <a:t>eduGAIN</a:t>
            </a:r>
          </a:p>
          <a:p>
            <a:pPr marL="342900" indent="-342900">
              <a:buFont typeface="Arial"/>
              <a:buChar char="•"/>
            </a:pPr>
            <a:r>
              <a:rPr lang="fi-FI" sz="2000" dirty="0" smtClean="0">
                <a:latin typeface="Gill Sans Light"/>
                <a:cs typeface="Gill Sans Light"/>
              </a:rPr>
              <a:t>ELIXIR </a:t>
            </a:r>
            <a:r>
              <a:rPr lang="fi-FI" sz="2000" dirty="0" err="1">
                <a:latin typeface="Gill Sans Light"/>
                <a:cs typeface="Gill Sans Light"/>
              </a:rPr>
              <a:t>specific</a:t>
            </a:r>
            <a:r>
              <a:rPr lang="fi-FI" sz="2000" dirty="0">
                <a:latin typeface="Gill Sans Light"/>
                <a:cs typeface="Gill Sans Light"/>
              </a:rPr>
              <a:t> </a:t>
            </a:r>
            <a:r>
              <a:rPr lang="fi-FI" sz="2000" dirty="0" err="1">
                <a:latin typeface="Gill Sans Light"/>
                <a:cs typeface="Gill Sans Light"/>
              </a:rPr>
              <a:t>services</a:t>
            </a:r>
            <a:r>
              <a:rPr lang="fi-FI" sz="2000" dirty="0">
                <a:latin typeface="Gill Sans Light"/>
                <a:cs typeface="Gill Sans Light"/>
              </a:rPr>
              <a:t> for </a:t>
            </a:r>
            <a:r>
              <a:rPr lang="fi-FI" sz="2000" dirty="0" err="1">
                <a:latin typeface="Gill Sans Light"/>
                <a:cs typeface="Gill Sans Light"/>
              </a:rPr>
              <a:t>authorisation</a:t>
            </a:r>
            <a:r>
              <a:rPr lang="fi-FI" sz="2000" dirty="0">
                <a:latin typeface="Gill Sans Light"/>
                <a:cs typeface="Gill Sans Light"/>
              </a:rPr>
              <a:t> (REMS), </a:t>
            </a:r>
            <a:r>
              <a:rPr lang="fi-FI" sz="2000" dirty="0" err="1">
                <a:latin typeface="Gill Sans Light"/>
                <a:cs typeface="Gill Sans Light"/>
              </a:rPr>
              <a:t>non</a:t>
            </a:r>
            <a:r>
              <a:rPr lang="fi-FI" sz="2000" dirty="0">
                <a:latin typeface="Gill Sans Light"/>
                <a:cs typeface="Gill Sans Light"/>
              </a:rPr>
              <a:t> </a:t>
            </a:r>
            <a:r>
              <a:rPr lang="fi-FI" sz="2000" dirty="0" err="1">
                <a:latin typeface="Gill Sans Light"/>
                <a:cs typeface="Gill Sans Light"/>
              </a:rPr>
              <a:t>web</a:t>
            </a:r>
            <a:r>
              <a:rPr lang="fi-FI" sz="2000" dirty="0">
                <a:latin typeface="Gill Sans Light"/>
                <a:cs typeface="Gill Sans Light"/>
              </a:rPr>
              <a:t>, </a:t>
            </a:r>
            <a:r>
              <a:rPr lang="fi-FI" sz="2000" dirty="0" err="1">
                <a:latin typeface="Gill Sans Light"/>
                <a:cs typeface="Gill Sans Light"/>
              </a:rPr>
              <a:t>homeless</a:t>
            </a:r>
            <a:r>
              <a:rPr lang="fi-FI" sz="2000" dirty="0">
                <a:latin typeface="Gill Sans Light"/>
                <a:cs typeface="Gill Sans Light"/>
              </a:rPr>
              <a:t> </a:t>
            </a:r>
            <a:r>
              <a:rPr lang="fi-FI" sz="2000" dirty="0" err="1">
                <a:latin typeface="Gill Sans Light"/>
                <a:cs typeface="Gill Sans Light"/>
              </a:rPr>
              <a:t>users</a:t>
            </a:r>
            <a:r>
              <a:rPr lang="fi-FI" sz="2000" dirty="0">
                <a:latin typeface="Gill Sans Light"/>
                <a:cs typeface="Gill Sans Light"/>
              </a:rPr>
              <a:t> and </a:t>
            </a:r>
            <a:r>
              <a:rPr lang="fi-FI" sz="2000" dirty="0" err="1">
                <a:latin typeface="Gill Sans Light"/>
                <a:cs typeface="Gill Sans Light"/>
              </a:rPr>
              <a:t>community</a:t>
            </a:r>
            <a:r>
              <a:rPr lang="fi-FI" sz="2000" dirty="0">
                <a:latin typeface="Gill Sans Light"/>
                <a:cs typeface="Gill Sans Light"/>
              </a:rPr>
              <a:t> </a:t>
            </a:r>
            <a:r>
              <a:rPr lang="fi-FI" sz="2000" dirty="0" smtClean="0">
                <a:latin typeface="Gill Sans Light"/>
                <a:cs typeface="Gill Sans Light"/>
              </a:rPr>
              <a:t>management</a:t>
            </a:r>
            <a:endParaRPr lang="fi-FI" sz="2000" dirty="0">
              <a:latin typeface="Gill Sans Light"/>
              <a:cs typeface="Gill Sans Ligh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7077" y="3583381"/>
            <a:ext cx="5049914" cy="707886"/>
          </a:xfrm>
          <a:prstGeom prst="rect">
            <a:avLst/>
          </a:prstGeom>
          <a:solidFill>
            <a:srgbClr val="AAC4CD"/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Gill Sans Light"/>
                <a:cs typeface="Gill Sans Light"/>
              </a:rPr>
              <a:t>Federated identity </a:t>
            </a:r>
            <a:r>
              <a:rPr lang="en-US" sz="2000" dirty="0" smtClean="0">
                <a:latin typeface="Gill Sans Light"/>
                <a:cs typeface="Gill Sans Light"/>
              </a:rPr>
              <a:t>cross </a:t>
            </a:r>
            <a:r>
              <a:rPr lang="en-US" sz="2000" dirty="0">
                <a:latin typeface="Gill Sans Light"/>
                <a:cs typeface="Gill Sans Light"/>
              </a:rPr>
              <a:t>sector collaboration</a:t>
            </a:r>
            <a:r>
              <a:rPr lang="fi-FI" sz="2000" dirty="0" smtClean="0">
                <a:latin typeface="Gill Sans Light"/>
                <a:cs typeface="Gill Sans Light"/>
              </a:rPr>
              <a:t>:</a:t>
            </a:r>
          </a:p>
          <a:p>
            <a:r>
              <a:rPr lang="fi-FI" sz="2000" dirty="0" smtClean="0">
                <a:latin typeface="Gill Sans Light"/>
                <a:cs typeface="Gill Sans Light"/>
              </a:rPr>
              <a:t>REMS to </a:t>
            </a:r>
            <a:r>
              <a:rPr lang="fi-FI" sz="2000" dirty="0" err="1">
                <a:latin typeface="Gill Sans Light"/>
                <a:cs typeface="Gill Sans Light"/>
              </a:rPr>
              <a:t>be</a:t>
            </a:r>
            <a:r>
              <a:rPr lang="fi-FI" sz="2000" dirty="0">
                <a:latin typeface="Gill Sans Light"/>
                <a:cs typeface="Gill Sans Light"/>
              </a:rPr>
              <a:t> </a:t>
            </a:r>
            <a:r>
              <a:rPr lang="fi-FI" sz="2000" dirty="0" err="1">
                <a:latin typeface="Gill Sans Light"/>
                <a:cs typeface="Gill Sans Light"/>
              </a:rPr>
              <a:t>used</a:t>
            </a:r>
            <a:r>
              <a:rPr lang="fi-FI" sz="2000" dirty="0">
                <a:latin typeface="Gill Sans Light"/>
                <a:cs typeface="Gill Sans Light"/>
              </a:rPr>
              <a:t> </a:t>
            </a:r>
            <a:r>
              <a:rPr lang="fi-FI" sz="2000" dirty="0" err="1">
                <a:latin typeface="Gill Sans Light"/>
                <a:cs typeface="Gill Sans Light"/>
              </a:rPr>
              <a:t>by</a:t>
            </a:r>
            <a:r>
              <a:rPr lang="fi-FI" sz="2000" dirty="0">
                <a:latin typeface="Gill Sans Light"/>
                <a:cs typeface="Gill Sans Light"/>
              </a:rPr>
              <a:t> FI-CLARIN &amp; FI-CESSDA</a:t>
            </a:r>
          </a:p>
        </p:txBody>
      </p:sp>
      <p:pic>
        <p:nvPicPr>
          <p:cNvPr id="7" name="Picture 6" descr="Icon_switchonaut_zeigen_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5166" y="-310362"/>
            <a:ext cx="3962400" cy="800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74671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5" grpId="0" animBg="1"/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600" b="0" dirty="0" smtClean="0">
                <a:latin typeface="Gill Sans Light"/>
                <a:cs typeface="Gill Sans Light"/>
              </a:rPr>
              <a:t>Umbrella Goals</a:t>
            </a:r>
            <a:endParaRPr lang="en-GB" sz="2600" b="0" dirty="0">
              <a:latin typeface="Gill Sans Light"/>
              <a:cs typeface="Gill Sans Ligh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65092" y="4166488"/>
            <a:ext cx="4756983" cy="2067402"/>
          </a:xfrm>
          <a:prstGeom prst="rect">
            <a:avLst/>
          </a:prstGeom>
          <a:solidFill>
            <a:schemeClr val="tx1"/>
          </a:solidFill>
        </p:spPr>
        <p:txBody>
          <a:bodyPr wrap="square">
            <a:noAutofit/>
          </a:bodyPr>
          <a:lstStyle/>
          <a:p>
            <a:pPr marL="342900" indent="-342900" eaLnBrk="0" hangingPunct="0">
              <a:buFont typeface="Arial"/>
              <a:buChar char="•"/>
              <a:defRPr/>
            </a:pPr>
            <a:r>
              <a:rPr lang="en-US" sz="2000" dirty="0" smtClean="0">
                <a:solidFill>
                  <a:schemeClr val="bg1"/>
                </a:solidFill>
                <a:latin typeface="Gill Sans Light"/>
                <a:ea typeface="+mn-ea"/>
                <a:cs typeface="Gill Sans Light"/>
              </a:rPr>
              <a:t>Bridging Home Institution Accounts with  Umbrella persistent identities</a:t>
            </a:r>
          </a:p>
          <a:p>
            <a:pPr marL="800100" lvl="1" indent="-342900">
              <a:buFont typeface="Arial"/>
              <a:buChar char="•"/>
              <a:defRPr/>
            </a:pPr>
            <a:r>
              <a:rPr lang="en-US" sz="2000" dirty="0">
                <a:solidFill>
                  <a:schemeClr val="bg1"/>
                </a:solidFill>
                <a:latin typeface="Gill Sans Light"/>
                <a:cs typeface="Gill Sans Light"/>
              </a:rPr>
              <a:t>Enable Home Org identities to be used in Umbrella </a:t>
            </a:r>
            <a:r>
              <a:rPr lang="en-US" sz="2000" dirty="0" smtClean="0">
                <a:solidFill>
                  <a:schemeClr val="bg1"/>
                </a:solidFill>
                <a:latin typeface="Gill Sans Light"/>
                <a:cs typeface="Gill Sans Light"/>
              </a:rPr>
              <a:t>&amp; Umbrella identities to use eduGAIN</a:t>
            </a:r>
            <a:endParaRPr lang="en-US" sz="2000" dirty="0" smtClean="0">
              <a:solidFill>
                <a:schemeClr val="bg1"/>
              </a:solidFill>
              <a:latin typeface="Gill Sans Light"/>
              <a:ea typeface="+mn-ea"/>
              <a:cs typeface="Gill Sans Light"/>
            </a:endParaRPr>
          </a:p>
          <a:p>
            <a:pPr marL="342900" indent="-342900">
              <a:buFont typeface="Arial"/>
              <a:buChar char="•"/>
              <a:defRPr/>
            </a:pPr>
            <a:r>
              <a:rPr lang="en-US" sz="2000" dirty="0" smtClean="0">
                <a:solidFill>
                  <a:schemeClr val="bg1"/>
                </a:solidFill>
                <a:latin typeface="Gill Sans Light"/>
                <a:cs typeface="Gill Sans Light"/>
              </a:rPr>
              <a:t>Non</a:t>
            </a:r>
            <a:r>
              <a:rPr lang="en-US" sz="2000" dirty="0">
                <a:solidFill>
                  <a:schemeClr val="bg1"/>
                </a:solidFill>
                <a:latin typeface="Gill Sans Light"/>
                <a:cs typeface="Gill Sans Light"/>
              </a:rPr>
              <a:t>-web-browser based access </a:t>
            </a:r>
          </a:p>
          <a:p>
            <a:pPr algn="ctr" eaLnBrk="0" hangingPunct="0">
              <a:defRPr/>
            </a:pPr>
            <a:endParaRPr lang="en-US" dirty="0" smtClean="0">
              <a:solidFill>
                <a:schemeClr val="bg1"/>
              </a:solidFill>
              <a:latin typeface="Gill Sans Light"/>
              <a:ea typeface="+mn-ea"/>
              <a:cs typeface="Gill Sans Ligh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63425" y="1269840"/>
            <a:ext cx="4744218" cy="2862322"/>
          </a:xfrm>
          <a:prstGeom prst="rect">
            <a:avLst/>
          </a:prstGeom>
          <a:solidFill>
            <a:srgbClr val="BFDC00"/>
          </a:solidFill>
        </p:spPr>
        <p:txBody>
          <a:bodyPr wrap="square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000" dirty="0" smtClean="0">
                <a:solidFill>
                  <a:srgbClr val="05384B"/>
                </a:solidFill>
                <a:latin typeface="Gill Sans Light"/>
                <a:cs typeface="Gill Sans Light"/>
              </a:rPr>
              <a:t>Umbrella platform -  a </a:t>
            </a:r>
            <a:r>
              <a:rPr lang="en-US" sz="2000" dirty="0">
                <a:solidFill>
                  <a:srgbClr val="05384B"/>
                </a:solidFill>
                <a:latin typeface="Gill Sans Light"/>
                <a:cs typeface="Gill Sans Light"/>
              </a:rPr>
              <a:t>collaborative effort by leading European Photon and Neutron facilities as part of several EU </a:t>
            </a:r>
            <a:r>
              <a:rPr lang="en-US" sz="2000" dirty="0" smtClean="0">
                <a:solidFill>
                  <a:srgbClr val="05384B"/>
                </a:solidFill>
                <a:latin typeface="Gill Sans Light"/>
                <a:cs typeface="Gill Sans Light"/>
              </a:rPr>
              <a:t>projects</a:t>
            </a:r>
          </a:p>
          <a:p>
            <a:pPr marL="342900" indent="-342900">
              <a:buFont typeface="Arial"/>
              <a:buChar char="•"/>
            </a:pPr>
            <a:r>
              <a:rPr lang="en-GB" sz="2000" dirty="0" smtClean="0">
                <a:latin typeface="Gill Sans Light"/>
                <a:cs typeface="Gill Sans Light"/>
              </a:rPr>
              <a:t>Unique </a:t>
            </a:r>
            <a:r>
              <a:rPr lang="en-GB" sz="2000" dirty="0">
                <a:latin typeface="Gill Sans Light"/>
                <a:cs typeface="Gill Sans Light"/>
              </a:rPr>
              <a:t>and persistent user identification for interdisciplinary user community from biology, physics to earth </a:t>
            </a:r>
            <a:r>
              <a:rPr lang="en-GB" sz="2000" dirty="0" smtClean="0">
                <a:latin typeface="Gill Sans Light"/>
                <a:cs typeface="Gill Sans Light"/>
              </a:rPr>
              <a:t>sciences</a:t>
            </a:r>
            <a:endParaRPr lang="en-US" sz="2000" dirty="0" smtClean="0">
              <a:solidFill>
                <a:srgbClr val="05384B"/>
              </a:solidFill>
              <a:latin typeface="Gill Sans Light"/>
              <a:cs typeface="Gill Sans Light"/>
            </a:endParaRPr>
          </a:p>
          <a:p>
            <a:pPr marL="342900" indent="-342900">
              <a:buFont typeface="Arial"/>
              <a:buChar char="•"/>
            </a:pPr>
            <a:r>
              <a:rPr lang="en-GB" sz="2000" dirty="0" smtClean="0">
                <a:latin typeface="Gill Sans Light"/>
                <a:cs typeface="Gill Sans Light"/>
              </a:rPr>
              <a:t>Optimisation </a:t>
            </a:r>
            <a:r>
              <a:rPr lang="en-GB" sz="2000" dirty="0">
                <a:latin typeface="Gill Sans Light"/>
                <a:cs typeface="Gill Sans Light"/>
              </a:rPr>
              <a:t>of the process from experimental data acquisition to data </a:t>
            </a:r>
            <a:r>
              <a:rPr lang="en-GB" sz="2000" dirty="0" smtClean="0">
                <a:latin typeface="Gill Sans Light"/>
                <a:cs typeface="Gill Sans Light"/>
              </a:rPr>
              <a:t>publication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122748" y="3899824"/>
            <a:ext cx="3709176" cy="2308324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800" dirty="0">
                <a:latin typeface="Gill Sans Light"/>
                <a:cs typeface="Gill Sans Light"/>
              </a:rPr>
              <a:t>Swiss Light Source at Paul </a:t>
            </a:r>
            <a:r>
              <a:rPr lang="en-GB" sz="1800" dirty="0" err="1">
                <a:latin typeface="Gill Sans Light"/>
                <a:cs typeface="Gill Sans Light"/>
              </a:rPr>
              <a:t>Scherrer</a:t>
            </a:r>
            <a:r>
              <a:rPr lang="en-GB" sz="1800" dirty="0">
                <a:latin typeface="Gill Sans Light"/>
                <a:cs typeface="Gill Sans Light"/>
              </a:rPr>
              <a:t> Institute in </a:t>
            </a:r>
            <a:r>
              <a:rPr lang="en-GB" sz="1800" dirty="0" err="1">
                <a:latin typeface="Gill Sans Light"/>
                <a:cs typeface="Gill Sans Light"/>
              </a:rPr>
              <a:t>Villigen</a:t>
            </a:r>
            <a:r>
              <a:rPr lang="en-GB" sz="1800" dirty="0">
                <a:latin typeface="Gill Sans Light"/>
                <a:cs typeface="Gill Sans Light"/>
              </a:rPr>
              <a:t> </a:t>
            </a:r>
            <a:r>
              <a:rPr lang="en-GB" sz="1800" dirty="0" smtClean="0">
                <a:latin typeface="Gill Sans Light"/>
                <a:cs typeface="Gill Sans Light"/>
              </a:rPr>
              <a:t>Switzerland</a:t>
            </a:r>
          </a:p>
          <a:p>
            <a:pPr algn="ctr"/>
            <a:endParaRPr lang="en-GB" sz="1800" dirty="0" smtClean="0">
              <a:latin typeface="Gill Sans Light"/>
              <a:cs typeface="Gill Sans Light"/>
            </a:endParaRPr>
          </a:p>
          <a:p>
            <a:pPr algn="ctr"/>
            <a:endParaRPr lang="en-GB" sz="1800" dirty="0">
              <a:latin typeface="Gill Sans Light"/>
              <a:cs typeface="Gill Sans Light"/>
            </a:endParaRPr>
          </a:p>
          <a:p>
            <a:pPr algn="ctr"/>
            <a:r>
              <a:rPr lang="en-GB" sz="1800" dirty="0" smtClean="0">
                <a:latin typeface="Gill Sans Light"/>
                <a:cs typeface="Gill Sans Light"/>
              </a:rPr>
              <a:t>Six such facilities use Umbrella and serve over </a:t>
            </a:r>
            <a:r>
              <a:rPr lang="en-GB" sz="1800" dirty="0">
                <a:latin typeface="Gill Sans Light"/>
                <a:cs typeface="Gill Sans Light"/>
              </a:rPr>
              <a:t>30’000 users - 40% of these researchers use multiple facilities.</a:t>
            </a:r>
            <a:endParaRPr lang="en-GB" sz="1800" dirty="0">
              <a:solidFill>
                <a:srgbClr val="05384B"/>
              </a:solidFill>
              <a:latin typeface="Gill Sans Light"/>
              <a:cs typeface="Gill Sans Light"/>
            </a:endParaRPr>
          </a:p>
          <a:p>
            <a:pPr algn="ctr"/>
            <a:endParaRPr lang="en-GB" sz="1800" dirty="0">
              <a:latin typeface="Gill Sans Light"/>
              <a:cs typeface="Gill Sans Light"/>
            </a:endParaRPr>
          </a:p>
        </p:txBody>
      </p:sp>
      <p:pic>
        <p:nvPicPr>
          <p:cNvPr id="2" name="Picture 1" descr="bi2009m06_psi_luftbild_0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4496" y="1284296"/>
            <a:ext cx="3778250" cy="2511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02472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247929" y="1374209"/>
            <a:ext cx="5676261" cy="1252444"/>
          </a:xfrm>
          <a:prstGeom prst="rect">
            <a:avLst/>
          </a:prstGeom>
          <a:solidFill>
            <a:schemeClr val="accent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indent="0">
              <a:buNone/>
            </a:pPr>
            <a:r>
              <a:rPr lang="en-GB" sz="2200" dirty="0">
                <a:latin typeface="Gill Sans Light"/>
                <a:cs typeface="Gill Sans Light"/>
              </a:rPr>
              <a:t>More opportunities for NREN/Research Infrastructure Collaboration</a:t>
            </a:r>
          </a:p>
          <a:p>
            <a:pPr marL="776288" lvl="1" indent="-342900">
              <a:buFont typeface="Arial"/>
              <a:buChar char="•"/>
            </a:pPr>
            <a:r>
              <a:rPr lang="en-GB" sz="2200" dirty="0">
                <a:latin typeface="Gill Sans Light"/>
                <a:cs typeface="Gill Sans Light"/>
              </a:rPr>
              <a:t>Security analysis discussion at FIM4R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244790" y="3074768"/>
            <a:ext cx="5676261" cy="1172675"/>
          </a:xfrm>
          <a:prstGeom prst="rect">
            <a:avLst/>
          </a:prstGeom>
          <a:solidFill>
            <a:schemeClr val="accent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indent="0">
              <a:buNone/>
            </a:pPr>
            <a:r>
              <a:rPr lang="en-GB" sz="2200" dirty="0">
                <a:latin typeface="Gill Sans Light"/>
                <a:cs typeface="Gill Sans Light"/>
              </a:rPr>
              <a:t>Piloting with a wider community has benefits</a:t>
            </a:r>
          </a:p>
          <a:p>
            <a:pPr marL="776288" lvl="1" indent="-342900">
              <a:buFont typeface="Arial"/>
              <a:buChar char="•"/>
            </a:pPr>
            <a:r>
              <a:rPr lang="en-GB" sz="2200" dirty="0">
                <a:latin typeface="Gill Sans Light"/>
                <a:cs typeface="Gill Sans Light"/>
              </a:rPr>
              <a:t>JANET/Diamond Light in UK Moonshot Pilot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244790" y="4448978"/>
            <a:ext cx="5676261" cy="1587106"/>
          </a:xfrm>
          <a:prstGeom prst="rect">
            <a:avLst/>
          </a:prstGeom>
          <a:solidFill>
            <a:schemeClr val="accent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indent="0">
              <a:buNone/>
            </a:pPr>
            <a:r>
              <a:rPr lang="en-GB" sz="2200" dirty="0">
                <a:latin typeface="Gill Sans Light"/>
                <a:cs typeface="Gill Sans Light"/>
              </a:rPr>
              <a:t>Confidentiality aspects critical for Umbrella - high competition, especially structural biology</a:t>
            </a:r>
          </a:p>
          <a:p>
            <a:pPr marL="776288" lvl="1" indent="-342900">
              <a:buFont typeface="Arial"/>
              <a:buChar char="•"/>
            </a:pPr>
            <a:r>
              <a:rPr lang="en-GB" sz="2200" dirty="0">
                <a:latin typeface="Gill Sans Light"/>
                <a:cs typeface="Gill Sans Light"/>
              </a:rPr>
              <a:t>Authorisation is delegated to the systems participating in Umbrella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600" b="0" dirty="0" smtClean="0">
                <a:latin typeface="Gill Sans Light"/>
                <a:cs typeface="Gill Sans Light"/>
              </a:rPr>
              <a:t>Umbrella Experience</a:t>
            </a:r>
            <a:endParaRPr lang="en-GB" sz="2600" b="0" dirty="0">
              <a:latin typeface="Gill Sans Light"/>
              <a:cs typeface="Gill Sans Light"/>
            </a:endParaRPr>
          </a:p>
        </p:txBody>
      </p:sp>
      <p:pic>
        <p:nvPicPr>
          <p:cNvPr id="8" name="Picture 7" descr="Icon_switchonaut_zeigen_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1497" y="-310362"/>
            <a:ext cx="3962400" cy="800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2790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7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600" b="0" dirty="0" smtClean="0">
                <a:latin typeface="Gill Sans Light"/>
                <a:cs typeface="Gill Sans Light"/>
              </a:rPr>
              <a:t>GÉANT Experience</a:t>
            </a:r>
            <a:br>
              <a:rPr lang="en-GB" sz="2600" b="0" dirty="0" smtClean="0">
                <a:latin typeface="Gill Sans Light"/>
                <a:cs typeface="Gill Sans Light"/>
              </a:rPr>
            </a:br>
            <a:r>
              <a:rPr lang="en-GB" sz="2600" b="0" dirty="0" smtClean="0">
                <a:latin typeface="Gill Sans Light"/>
                <a:cs typeface="Gill Sans Light"/>
              </a:rPr>
              <a:t>Better Understanding = Better Services</a:t>
            </a:r>
            <a:endParaRPr lang="en-GB" sz="2600" b="0" dirty="0">
              <a:latin typeface="Gill Sans Light"/>
              <a:cs typeface="Gill Sans Ligh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1520" y="5445224"/>
            <a:ext cx="4409141" cy="923330"/>
          </a:xfrm>
          <a:prstGeom prst="rect">
            <a:avLst/>
          </a:prstGeom>
          <a:solidFill>
            <a:srgbClr val="BFDC00"/>
          </a:solidFill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en-GB" sz="1800" dirty="0" smtClean="0">
                <a:latin typeface="Gill Sans Light"/>
                <a:cs typeface="Gill Sans Light"/>
              </a:rPr>
              <a:t>White paper “Options for Joining eduGAIN” </a:t>
            </a:r>
          </a:p>
          <a:p>
            <a:pPr algn="ctr">
              <a:defRPr/>
            </a:pPr>
            <a:r>
              <a:rPr lang="en-GB" sz="1800" dirty="0" smtClean="0">
                <a:latin typeface="Gill Sans Light"/>
                <a:cs typeface="Gill Sans Light"/>
              </a:rPr>
              <a:t>Improved public documentation &amp; knowledgebase</a:t>
            </a:r>
          </a:p>
        </p:txBody>
      </p:sp>
      <p:sp>
        <p:nvSpPr>
          <p:cNvPr id="4" name="Rectangle 3"/>
          <p:cNvSpPr/>
          <p:nvPr/>
        </p:nvSpPr>
        <p:spPr bwMode="auto">
          <a:xfrm>
            <a:off x="276738" y="1386379"/>
            <a:ext cx="4355613" cy="1109176"/>
          </a:xfrm>
          <a:prstGeom prst="rect">
            <a:avLst/>
          </a:prstGeom>
          <a:solidFill>
            <a:schemeClr val="accent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indent="0" algn="ctr">
              <a:buNone/>
            </a:pPr>
            <a:r>
              <a:rPr lang="en-US" sz="1800" dirty="0" smtClean="0">
                <a:solidFill>
                  <a:schemeClr val="bg1"/>
                </a:solidFill>
                <a:latin typeface="Gill Sans Light"/>
                <a:cs typeface="Gill Sans Light"/>
              </a:rPr>
              <a:t>Learning the profile of the user communities:</a:t>
            </a:r>
          </a:p>
          <a:p>
            <a:pPr marL="285750" indent="-285750" algn="ctr">
              <a:buFont typeface="Arial"/>
              <a:buChar char="•"/>
            </a:pPr>
            <a:r>
              <a:rPr lang="en-US" sz="1800" dirty="0" smtClean="0">
                <a:solidFill>
                  <a:schemeClr val="bg1"/>
                </a:solidFill>
                <a:latin typeface="Gill Sans Light"/>
                <a:cs typeface="Gill Sans Light"/>
              </a:rPr>
              <a:t>Where are their users?</a:t>
            </a:r>
          </a:p>
          <a:p>
            <a:pPr marL="285750" indent="-285750" algn="ctr">
              <a:buFont typeface="Arial"/>
              <a:buChar char="•"/>
            </a:pPr>
            <a:r>
              <a:rPr lang="en-US" sz="1800" dirty="0" smtClean="0">
                <a:solidFill>
                  <a:schemeClr val="bg1"/>
                </a:solidFill>
                <a:latin typeface="Gill Sans Light"/>
                <a:cs typeface="Gill Sans Light"/>
              </a:rPr>
              <a:t>Where are their services?</a:t>
            </a:r>
          </a:p>
          <a:p>
            <a:pPr marL="0" indent="0" algn="ctr">
              <a:buNone/>
            </a:pPr>
            <a:endParaRPr lang="en-US" sz="2000" dirty="0">
              <a:solidFill>
                <a:schemeClr val="bg1"/>
              </a:solidFill>
              <a:latin typeface="Gill Sans Light"/>
              <a:cs typeface="Gill Sans Ligh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64449" y="2636912"/>
            <a:ext cx="4380952" cy="646331"/>
          </a:xfrm>
          <a:prstGeom prst="rect">
            <a:avLst/>
          </a:prstGeom>
          <a:solidFill>
            <a:schemeClr val="accent4"/>
          </a:solidFill>
        </p:spPr>
        <p:txBody>
          <a:bodyPr wrap="square">
            <a:spAutoFit/>
          </a:bodyPr>
          <a:lstStyle/>
          <a:p>
            <a:pPr algn="ctr"/>
            <a:r>
              <a:rPr lang="en-US" sz="1800" dirty="0" smtClean="0">
                <a:solidFill>
                  <a:schemeClr val="bg1"/>
                </a:solidFill>
                <a:latin typeface="Gill Sans Light"/>
                <a:cs typeface="Gill Sans Light"/>
              </a:rPr>
              <a:t>Get people thinking beyond technology – focus on workflows not eduGAIN</a:t>
            </a:r>
            <a:endParaRPr lang="en-US" sz="1800" dirty="0">
              <a:solidFill>
                <a:schemeClr val="bg1"/>
              </a:solidFill>
              <a:latin typeface="Gill Sans Light"/>
              <a:cs typeface="Gill Sans Ligh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51520" y="4581128"/>
            <a:ext cx="4416310" cy="646331"/>
          </a:xfrm>
          <a:prstGeom prst="rect">
            <a:avLst/>
          </a:prstGeom>
          <a:solidFill>
            <a:srgbClr val="BFDC00"/>
          </a:soli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GB" sz="1800" dirty="0">
                <a:latin typeface="Gill Sans Light"/>
                <a:cs typeface="Gill Sans Light"/>
              </a:rPr>
              <a:t>Custom support for finding the best option</a:t>
            </a:r>
          </a:p>
          <a:p>
            <a:pPr algn="ctr">
              <a:defRPr/>
            </a:pPr>
            <a:r>
              <a:rPr lang="en-GB" sz="1800" dirty="0">
                <a:latin typeface="Gill Sans Light"/>
                <a:cs typeface="Gill Sans Light"/>
              </a:rPr>
              <a:t>Help </a:t>
            </a:r>
            <a:r>
              <a:rPr lang="en-GB" sz="1800" dirty="0" smtClean="0">
                <a:latin typeface="Gill Sans Light"/>
                <a:cs typeface="Gill Sans Light"/>
              </a:rPr>
              <a:t>reach </a:t>
            </a:r>
            <a:r>
              <a:rPr lang="en-GB" sz="1800" dirty="0">
                <a:latin typeface="Gill Sans Light"/>
                <a:cs typeface="Gill Sans Light"/>
              </a:rPr>
              <a:t>the right federation </a:t>
            </a:r>
            <a:r>
              <a:rPr lang="en-GB" sz="1800" dirty="0" smtClean="0">
                <a:latin typeface="Gill Sans Light"/>
                <a:cs typeface="Gill Sans Light"/>
              </a:rPr>
              <a:t>contacts</a:t>
            </a:r>
            <a:endParaRPr lang="en-GB" sz="1800" dirty="0">
              <a:latin typeface="Gill Sans Light"/>
              <a:cs typeface="Gill Sans Ligh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51520" y="3429000"/>
            <a:ext cx="4408159" cy="923330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1800" dirty="0" smtClean="0">
                <a:solidFill>
                  <a:srgbClr val="FFFFFF"/>
                </a:solidFill>
                <a:latin typeface="Gill Sans Light"/>
                <a:cs typeface="Gill Sans Light"/>
              </a:rPr>
              <a:t>Misunderstanding == unhappy users</a:t>
            </a:r>
          </a:p>
          <a:p>
            <a:pPr algn="ctr">
              <a:defRPr/>
            </a:pPr>
            <a:r>
              <a:rPr lang="en-GB" sz="1800" dirty="0" smtClean="0">
                <a:solidFill>
                  <a:srgbClr val="FFFFFF"/>
                </a:solidFill>
                <a:latin typeface="Gill Sans Light"/>
                <a:cs typeface="Gill Sans Light"/>
              </a:rPr>
              <a:t>Unhappy users will just go away and make all the same mistakes we did 10 years ago</a:t>
            </a:r>
            <a:endParaRPr lang="en-GB" sz="1800" dirty="0">
              <a:solidFill>
                <a:srgbClr val="FFFFFF"/>
              </a:solidFill>
              <a:latin typeface="Gill Sans Light"/>
              <a:cs typeface="Gill Sans Light"/>
            </a:endParaRPr>
          </a:p>
        </p:txBody>
      </p:sp>
      <p:pic>
        <p:nvPicPr>
          <p:cNvPr id="10" name="Picture 9" descr="Icon_switchonaut_pflanze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3930" y="2414526"/>
            <a:ext cx="3324860" cy="374396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004048" y="1412776"/>
            <a:ext cx="3696230" cy="646331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GB" sz="1800" dirty="0" smtClean="0">
                <a:solidFill>
                  <a:srgbClr val="FFFFFF"/>
                </a:solidFill>
                <a:latin typeface="Gill Sans Light"/>
                <a:cs typeface="Gill Sans Light"/>
              </a:rPr>
              <a:t>Community expertise even more valuable than eduGAIN</a:t>
            </a:r>
            <a:endParaRPr lang="en-GB" sz="1800" dirty="0">
              <a:solidFill>
                <a:srgbClr val="FFFFFF"/>
              </a:solidFill>
              <a:latin typeface="Gill Sans Light"/>
              <a:cs typeface="Gill Sans Light"/>
            </a:endParaRPr>
          </a:p>
        </p:txBody>
      </p:sp>
    </p:spTree>
    <p:extLst>
      <p:ext uri="{BB962C8B-B14F-4D97-AF65-F5344CB8AC3E}">
        <p14:creationId xmlns:p14="http://schemas.microsoft.com/office/powerpoint/2010/main" val="29977156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2" grpId="0" animBg="1"/>
      <p:bldP spid="2" grpId="1" animBg="1"/>
      <p:bldP spid="1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Worldmap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381" y="1200872"/>
            <a:ext cx="5212080" cy="3909060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2050" y="1334226"/>
            <a:ext cx="4464722" cy="1121107"/>
          </a:xfrm>
          <a:solidFill>
            <a:srgbClr val="BFDC00"/>
          </a:solidFill>
        </p:spPr>
        <p:txBody>
          <a:bodyPr/>
          <a:lstStyle/>
          <a:p>
            <a:pPr marL="0" indent="0">
              <a:buNone/>
            </a:pPr>
            <a:r>
              <a:rPr lang="en-GB" dirty="0" smtClean="0">
                <a:latin typeface="Gill Sans Light"/>
                <a:cs typeface="Gill Sans Light"/>
              </a:rPr>
              <a:t>Sh</a:t>
            </a:r>
            <a:r>
              <a:rPr lang="en-GB" sz="2000" dirty="0" smtClean="0">
                <a:latin typeface="Gill Sans Light"/>
                <a:cs typeface="Gill Sans Light"/>
              </a:rPr>
              <a:t>aring knowledge of federation capabilities</a:t>
            </a:r>
          </a:p>
          <a:p>
            <a:r>
              <a:rPr lang="en-GB" sz="2000" dirty="0" smtClean="0">
                <a:latin typeface="Gill Sans Light"/>
                <a:cs typeface="Gill Sans Light"/>
              </a:rPr>
              <a:t>Survey of Levels of Assurance</a:t>
            </a:r>
          </a:p>
        </p:txBody>
      </p:sp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390278" y="193768"/>
            <a:ext cx="6530646" cy="868363"/>
          </a:xfrm>
        </p:spPr>
        <p:txBody>
          <a:bodyPr/>
          <a:lstStyle/>
          <a:p>
            <a:r>
              <a:rPr lang="en-GB" sz="2600" b="0" dirty="0" smtClean="0">
                <a:latin typeface="Gill Sans Light"/>
                <a:cs typeface="Gill Sans Light"/>
              </a:rPr>
              <a:t>GÉANT Experience –</a:t>
            </a:r>
            <a:br>
              <a:rPr lang="en-GB" sz="2600" b="0" dirty="0" smtClean="0">
                <a:latin typeface="Gill Sans Light"/>
                <a:cs typeface="Gill Sans Light"/>
              </a:rPr>
            </a:br>
            <a:r>
              <a:rPr lang="en-GB" sz="2600" b="0" dirty="0">
                <a:latin typeface="Gill Sans Light"/>
                <a:cs typeface="Gill Sans Light"/>
              </a:rPr>
              <a:t>W</a:t>
            </a:r>
            <a:r>
              <a:rPr lang="en-GB" sz="2600" b="0" dirty="0" smtClean="0">
                <a:latin typeface="Gill Sans Light"/>
                <a:cs typeface="Gill Sans Light"/>
              </a:rPr>
              <a:t>here do we see progress?</a:t>
            </a:r>
            <a:endParaRPr lang="en-GB" sz="2600" b="0" dirty="0">
              <a:latin typeface="Gill Sans Light"/>
              <a:cs typeface="Gill Sans Ligh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64091" y="5517232"/>
            <a:ext cx="3756381" cy="70788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marL="0" lvl="1"/>
            <a:r>
              <a:rPr lang="en-GB" sz="2000" dirty="0" smtClean="0">
                <a:solidFill>
                  <a:schemeClr val="bg1"/>
                </a:solidFill>
                <a:latin typeface="Gill Sans Light"/>
                <a:cs typeface="Gill Sans Light"/>
              </a:rPr>
              <a:t>Ask us for help:</a:t>
            </a:r>
          </a:p>
          <a:p>
            <a:pPr marL="0" lvl="1"/>
            <a:r>
              <a:rPr lang="en-GB" sz="2000" dirty="0" err="1" smtClean="0">
                <a:solidFill>
                  <a:schemeClr val="bg1"/>
                </a:solidFill>
                <a:latin typeface="Gill Sans Light"/>
                <a:cs typeface="Gill Sans Light"/>
              </a:rPr>
              <a:t>edugain-integration</a:t>
            </a:r>
            <a:r>
              <a:rPr lang="en-GB" sz="2000" dirty="0" err="1">
                <a:solidFill>
                  <a:schemeClr val="bg1"/>
                </a:solidFill>
                <a:latin typeface="Gill Sans Light"/>
                <a:cs typeface="Gill Sans Light"/>
              </a:rPr>
              <a:t>@</a:t>
            </a:r>
            <a:r>
              <a:rPr lang="en-GB" sz="2000" dirty="0" err="1" smtClean="0">
                <a:solidFill>
                  <a:schemeClr val="bg1"/>
                </a:solidFill>
                <a:latin typeface="Gill Sans Light"/>
                <a:cs typeface="Gill Sans Light"/>
              </a:rPr>
              <a:t>geant.net</a:t>
            </a:r>
            <a:endParaRPr lang="en-GB" sz="2000" dirty="0">
              <a:solidFill>
                <a:schemeClr val="bg1"/>
              </a:solidFill>
              <a:latin typeface="Gill Sans Light"/>
              <a:cs typeface="Gill Sans Ligh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1434" y="2732751"/>
            <a:ext cx="4461223" cy="1631216"/>
          </a:xfrm>
          <a:prstGeom prst="rect">
            <a:avLst/>
          </a:prstGeom>
          <a:solidFill>
            <a:srgbClr val="BFDC00"/>
          </a:solidFill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GB" sz="2000" dirty="0">
                <a:latin typeface="Gill Sans Light"/>
                <a:cs typeface="Gill Sans Light"/>
              </a:rPr>
              <a:t>Federations looking to do </a:t>
            </a:r>
            <a:r>
              <a:rPr lang="en-GB" sz="2000" dirty="0" smtClean="0">
                <a:latin typeface="Gill Sans Light"/>
                <a:cs typeface="Gill Sans Light"/>
              </a:rPr>
              <a:t>more</a:t>
            </a:r>
          </a:p>
          <a:p>
            <a:pPr marL="342900" indent="-342900">
              <a:buFont typeface="Arial"/>
              <a:buChar char="•"/>
            </a:pPr>
            <a:r>
              <a:rPr lang="en-GB" sz="2000" dirty="0" smtClean="0">
                <a:latin typeface="Gill Sans Light"/>
                <a:cs typeface="Gill Sans Light"/>
              </a:rPr>
              <a:t>Support </a:t>
            </a:r>
            <a:r>
              <a:rPr lang="en-GB" sz="2000" dirty="0">
                <a:latin typeface="Gill Sans Light"/>
                <a:cs typeface="Gill Sans Light"/>
              </a:rPr>
              <a:t>of GÉANT Code of </a:t>
            </a:r>
            <a:r>
              <a:rPr lang="en-GB" sz="2000" dirty="0" smtClean="0">
                <a:latin typeface="Gill Sans Light"/>
                <a:cs typeface="Gill Sans Light"/>
              </a:rPr>
              <a:t>Conduct</a:t>
            </a:r>
          </a:p>
          <a:p>
            <a:pPr marL="342900" indent="-342900">
              <a:buFont typeface="Arial"/>
              <a:buChar char="•"/>
            </a:pPr>
            <a:r>
              <a:rPr lang="en-GB" sz="2000" dirty="0" smtClean="0">
                <a:latin typeface="Gill Sans Light"/>
                <a:cs typeface="Gill Sans Light"/>
              </a:rPr>
              <a:t>Emerging </a:t>
            </a:r>
            <a:r>
              <a:rPr lang="en-GB" sz="2000" dirty="0">
                <a:latin typeface="Gill Sans Light"/>
                <a:cs typeface="Gill Sans Light"/>
              </a:rPr>
              <a:t>‘opt-out’ pilots for </a:t>
            </a:r>
            <a:r>
              <a:rPr lang="en-GB" sz="2000" dirty="0" smtClean="0">
                <a:latin typeface="Gill Sans Light"/>
                <a:cs typeface="Gill Sans Light"/>
              </a:rPr>
              <a:t>eduGAIN</a:t>
            </a:r>
          </a:p>
          <a:p>
            <a:pPr marL="342900" indent="-342900">
              <a:buFont typeface="Arial"/>
              <a:buChar char="•"/>
            </a:pPr>
            <a:r>
              <a:rPr lang="en-GB" sz="2000" dirty="0" smtClean="0">
                <a:latin typeface="Gill Sans Light"/>
                <a:cs typeface="Gill Sans Light"/>
              </a:rPr>
              <a:t>REFEDs </a:t>
            </a:r>
            <a:r>
              <a:rPr lang="en-GB" sz="2000" dirty="0">
                <a:latin typeface="Gill Sans Light"/>
                <a:cs typeface="Gill Sans Light"/>
              </a:rPr>
              <a:t>Federation Operator Best </a:t>
            </a:r>
            <a:r>
              <a:rPr lang="en-GB" sz="2000" dirty="0" smtClean="0">
                <a:latin typeface="Gill Sans Light"/>
                <a:cs typeface="Gill Sans Light"/>
              </a:rPr>
              <a:t>Practice</a:t>
            </a:r>
            <a:endParaRPr lang="en-GB" sz="2000" dirty="0">
              <a:latin typeface="Gill Sans Light"/>
              <a:cs typeface="Gill Sans Ligh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96536" y="4669621"/>
            <a:ext cx="4442006" cy="1631216"/>
          </a:xfrm>
          <a:prstGeom prst="rect">
            <a:avLst/>
          </a:prstGeom>
          <a:solidFill>
            <a:srgbClr val="BFDC00"/>
          </a:solidFill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sz="2000" dirty="0">
                <a:latin typeface="Gill Sans Light"/>
                <a:cs typeface="Gill Sans Light"/>
              </a:rPr>
              <a:t>Research communities services appearing in national federations and </a:t>
            </a:r>
            <a:r>
              <a:rPr lang="en-GB" sz="2000" dirty="0" smtClean="0">
                <a:latin typeface="Gill Sans Light"/>
                <a:cs typeface="Gill Sans Light"/>
              </a:rPr>
              <a:t>eduGAIN</a:t>
            </a:r>
          </a:p>
          <a:p>
            <a:pPr marL="342900" indent="-342900">
              <a:buFont typeface="Arial"/>
              <a:buChar char="•"/>
            </a:pPr>
            <a:r>
              <a:rPr lang="en-GB" sz="2000" dirty="0" smtClean="0">
                <a:latin typeface="Gill Sans Light"/>
                <a:cs typeface="Gill Sans Light"/>
              </a:rPr>
              <a:t>Knowledge </a:t>
            </a:r>
            <a:r>
              <a:rPr lang="en-GB" sz="2000" dirty="0">
                <a:latin typeface="Gill Sans Light"/>
                <a:cs typeface="Gill Sans Light"/>
              </a:rPr>
              <a:t>gained with these pilots helps support other </a:t>
            </a:r>
            <a:r>
              <a:rPr lang="en-GB" sz="2000" dirty="0" smtClean="0">
                <a:latin typeface="Gill Sans Light"/>
                <a:cs typeface="Gill Sans Light"/>
              </a:rPr>
              <a:t>communities &amp; plan service</a:t>
            </a:r>
            <a:endParaRPr lang="en-GB" sz="2000" dirty="0">
              <a:latin typeface="Gill Sans Light"/>
              <a:cs typeface="Gill Sans Light"/>
            </a:endParaRPr>
          </a:p>
        </p:txBody>
      </p:sp>
    </p:spTree>
    <p:extLst>
      <p:ext uri="{BB962C8B-B14F-4D97-AF65-F5344CB8AC3E}">
        <p14:creationId xmlns:p14="http://schemas.microsoft.com/office/powerpoint/2010/main" val="31378181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301660"/>
            <a:ext cx="6766520" cy="864096"/>
          </a:xfrm>
        </p:spPr>
        <p:txBody>
          <a:bodyPr/>
          <a:lstStyle/>
          <a:p>
            <a:r>
              <a:rPr lang="en-GB" dirty="0" smtClean="0"/>
              <a:t>The right way to deliver the wings and the rainbows</a:t>
            </a:r>
            <a:endParaRPr lang="en-GB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3"/>
          <a:srcRect l="-25556" r="-25556"/>
          <a:stretch>
            <a:fillRect/>
          </a:stretch>
        </p:blipFill>
        <p:spPr bwMode="auto">
          <a:xfrm>
            <a:off x="-540568" y="1340768"/>
            <a:ext cx="4160462" cy="2202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512" y="3789040"/>
            <a:ext cx="3671392" cy="253615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717032"/>
            <a:ext cx="4413407" cy="267262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987824" y="1268760"/>
            <a:ext cx="5832648" cy="2246769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GB" sz="2000" dirty="0">
                <a:solidFill>
                  <a:srgbClr val="FFFFFF"/>
                </a:solidFill>
                <a:latin typeface="+mn-lt"/>
              </a:rPr>
              <a:t>Preserve the core value of eduGAIN to NRENs, federations </a:t>
            </a:r>
            <a:r>
              <a:rPr lang="en-GB" sz="2000" dirty="0" smtClean="0">
                <a:solidFill>
                  <a:srgbClr val="FFFFFF"/>
                </a:solidFill>
                <a:latin typeface="+mn-lt"/>
              </a:rPr>
              <a:t>and </a:t>
            </a:r>
            <a:r>
              <a:rPr lang="en-GB" sz="2000" dirty="0">
                <a:solidFill>
                  <a:srgbClr val="FFFFFF"/>
                </a:solidFill>
                <a:latin typeface="+mn-lt"/>
              </a:rPr>
              <a:t>their </a:t>
            </a:r>
            <a:r>
              <a:rPr lang="en-GB" sz="2000" dirty="0" smtClean="0">
                <a:solidFill>
                  <a:srgbClr val="FFFFFF"/>
                </a:solidFill>
                <a:latin typeface="+mn-lt"/>
              </a:rPr>
              <a:t>campus users</a:t>
            </a:r>
          </a:p>
          <a:p>
            <a:pPr marL="342900" indent="-342900">
              <a:buFont typeface="Arial"/>
              <a:buChar char="•"/>
            </a:pPr>
            <a:r>
              <a:rPr lang="en-GB" sz="2000" dirty="0">
                <a:solidFill>
                  <a:srgbClr val="FFFFFF"/>
                </a:solidFill>
                <a:latin typeface="+mn-lt"/>
              </a:rPr>
              <a:t>Be very aware of the supply </a:t>
            </a:r>
            <a:r>
              <a:rPr lang="en-GB" sz="2000" dirty="0" smtClean="0">
                <a:solidFill>
                  <a:srgbClr val="FFFFFF"/>
                </a:solidFill>
                <a:latin typeface="+mn-lt"/>
              </a:rPr>
              <a:t>chain</a:t>
            </a:r>
          </a:p>
          <a:p>
            <a:pPr marL="342900" indent="-342900">
              <a:buFont typeface="Arial"/>
              <a:buChar char="•"/>
            </a:pPr>
            <a:r>
              <a:rPr lang="en-GB" sz="2000" dirty="0">
                <a:solidFill>
                  <a:srgbClr val="FFFFFF"/>
                </a:solidFill>
                <a:latin typeface="+mn-lt"/>
              </a:rPr>
              <a:t>Listen carefully to the consistent demands of the user communities</a:t>
            </a:r>
          </a:p>
          <a:p>
            <a:pPr marL="342900" indent="-342900">
              <a:buFont typeface="Arial"/>
              <a:buChar char="•"/>
            </a:pPr>
            <a:r>
              <a:rPr lang="en-GB" sz="2000" dirty="0">
                <a:solidFill>
                  <a:srgbClr val="FFFFFF"/>
                </a:solidFill>
                <a:latin typeface="+mn-lt"/>
              </a:rPr>
              <a:t>Open up new approaches to the </a:t>
            </a:r>
            <a:r>
              <a:rPr lang="en-GB" sz="2000" dirty="0" smtClean="0">
                <a:solidFill>
                  <a:srgbClr val="FFFFFF"/>
                </a:solidFill>
                <a:latin typeface="+mn-lt"/>
              </a:rPr>
              <a:t>requirements</a:t>
            </a:r>
          </a:p>
          <a:p>
            <a:pPr marL="800100" lvl="1" indent="-342900">
              <a:buFont typeface="Arial"/>
              <a:buChar char="•"/>
            </a:pPr>
            <a:r>
              <a:rPr lang="en-GB" sz="2000" dirty="0" smtClean="0">
                <a:solidFill>
                  <a:srgbClr val="FFFFFF"/>
                </a:solidFill>
                <a:latin typeface="+mn-lt"/>
              </a:rPr>
              <a:t>GÉANT, serving more than eduGAIN?</a:t>
            </a:r>
            <a:endParaRPr lang="en-GB" sz="2000" dirty="0">
              <a:solidFill>
                <a:srgbClr val="FFFFF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460804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eduGAIN is.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25556" r="-25556"/>
          <a:stretch>
            <a:fillRect/>
          </a:stretch>
        </p:blipFill>
        <p:spPr>
          <a:xfrm>
            <a:off x="-452558" y="1196752"/>
            <a:ext cx="10065118" cy="5328592"/>
          </a:xfrm>
        </p:spPr>
      </p:pic>
    </p:spTree>
    <p:extLst>
      <p:ext uri="{BB962C8B-B14F-4D97-AF65-F5344CB8AC3E}">
        <p14:creationId xmlns:p14="http://schemas.microsoft.com/office/powerpoint/2010/main" val="33169844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Quiz Time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2359" y="1196752"/>
            <a:ext cx="3971849" cy="5273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83297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Quiz Time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+mj-lt"/>
              <a:buAutoNum type="arabicPeriod"/>
            </a:pPr>
            <a:r>
              <a:rPr lang="en-GB" sz="2400" dirty="0" smtClean="0"/>
              <a:t>How is G</a:t>
            </a:r>
            <a:r>
              <a:rPr lang="en-GB" sz="2400" dirty="0" smtClean="0"/>
              <a:t>ÉANT working on non-browser federated access?</a:t>
            </a:r>
          </a:p>
          <a:p>
            <a:pPr>
              <a:buFont typeface="+mj-lt"/>
              <a:buAutoNum type="arabicPeriod"/>
            </a:pPr>
            <a:r>
              <a:rPr lang="en-GB" sz="2400" dirty="0" smtClean="0"/>
              <a:t>Which of these requirements can eduGAIN most address:</a:t>
            </a:r>
          </a:p>
          <a:p>
            <a:pPr lvl="1">
              <a:buFont typeface="+mj-lt"/>
              <a:buAutoNum type="alphaLcPeriod"/>
            </a:pPr>
            <a:r>
              <a:rPr lang="en-GB" sz="2400" dirty="0" smtClean="0"/>
              <a:t>Security incident response</a:t>
            </a:r>
          </a:p>
          <a:p>
            <a:pPr lvl="1">
              <a:buFont typeface="+mj-lt"/>
              <a:buAutoNum type="alphaLcPeriod"/>
            </a:pPr>
            <a:r>
              <a:rPr lang="en-GB" sz="2400" dirty="0"/>
              <a:t>Attributes that cross national </a:t>
            </a:r>
            <a:r>
              <a:rPr lang="en-GB" sz="2400" dirty="0" smtClean="0"/>
              <a:t>borders</a:t>
            </a:r>
          </a:p>
          <a:p>
            <a:pPr lvl="1">
              <a:buFont typeface="+mj-lt"/>
              <a:buAutoNum type="alphaLcPeriod"/>
            </a:pPr>
            <a:r>
              <a:rPr lang="en-GB" sz="2400" dirty="0" smtClean="0"/>
              <a:t>User friendliness and ease of use</a:t>
            </a:r>
          </a:p>
          <a:p>
            <a:pPr lvl="1">
              <a:buFont typeface="+mj-lt"/>
              <a:buAutoNum type="alphaLcPeriod"/>
            </a:pPr>
            <a:r>
              <a:rPr lang="en-GB" sz="2400" dirty="0" smtClean="0"/>
              <a:t>Authorisation under community control</a:t>
            </a:r>
          </a:p>
          <a:p>
            <a:pPr>
              <a:buFont typeface="+mj-lt"/>
              <a:buAutoNum type="arabicPeriod"/>
            </a:pPr>
            <a:r>
              <a:rPr lang="en-GB" sz="2400" dirty="0" smtClean="0"/>
              <a:t>What communities are involved in FIM4R?</a:t>
            </a:r>
            <a:endParaRPr lang="en-GB" sz="2400" dirty="0"/>
          </a:p>
          <a:p>
            <a:pPr>
              <a:buFont typeface="+mj-lt"/>
              <a:buAutoNum type="arabicPeriod"/>
            </a:pPr>
            <a:r>
              <a:rPr lang="en-GB" sz="2400" dirty="0" smtClean="0"/>
              <a:t>What are the two most important questions when talking to a new user group?</a:t>
            </a:r>
          </a:p>
          <a:p>
            <a:pPr lvl="1">
              <a:buFont typeface="+mj-lt"/>
              <a:buAutoNum type="arabicPeriod"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121068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Quiz Time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5"/>
            </a:pPr>
            <a:r>
              <a:rPr lang="en-GB" sz="2800" dirty="0" smtClean="0"/>
              <a:t>Name a community interested in technology translation</a:t>
            </a:r>
          </a:p>
          <a:p>
            <a:pPr marL="514350" indent="-514350">
              <a:buFont typeface="+mj-lt"/>
              <a:buAutoNum type="arabicPeriod" startAt="5"/>
            </a:pPr>
            <a:r>
              <a:rPr lang="en-GB" sz="2800" dirty="0" smtClean="0"/>
              <a:t>Name a challenge hindering well defined and harmonised attributes</a:t>
            </a:r>
          </a:p>
          <a:p>
            <a:pPr marL="514350" indent="-514350">
              <a:buFont typeface="+mj-lt"/>
              <a:buAutoNum type="arabicPeriod" startAt="5"/>
            </a:pPr>
            <a:r>
              <a:rPr lang="en-GB" sz="2800" dirty="0" smtClean="0"/>
              <a:t>Name a mechanism for encouraging attribute release developed by G</a:t>
            </a:r>
            <a:r>
              <a:rPr lang="en-GB" sz="2800" dirty="0" smtClean="0"/>
              <a:t>ÉANT/REFEDS</a:t>
            </a:r>
            <a:endParaRPr lang="en-GB" sz="2800" dirty="0" smtClean="0"/>
          </a:p>
          <a:p>
            <a:pPr marL="514350" indent="-514350">
              <a:buFont typeface="+mj-lt"/>
              <a:buAutoNum type="arabicPeriod" startAt="5"/>
            </a:pPr>
            <a:r>
              <a:rPr lang="en-GB" sz="2800" dirty="0" smtClean="0"/>
              <a:t>Name a requirement NOT explicitly listed by FIM4R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46191424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Back at 16:00</a:t>
            </a:r>
            <a:endParaRPr lang="en-GB" dirty="0"/>
          </a:p>
        </p:txBody>
      </p:sp>
      <p:pic>
        <p:nvPicPr>
          <p:cNvPr id="4" name="Content Placeholder 3" descr="coffee2.gi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9779" r="-19779"/>
          <a:stretch>
            <a:fillRect/>
          </a:stretch>
        </p:blipFill>
        <p:spPr>
          <a:xfrm>
            <a:off x="-145525" y="1268760"/>
            <a:ext cx="9686077" cy="5127923"/>
          </a:xfrm>
        </p:spPr>
      </p:pic>
    </p:spTree>
    <p:extLst>
      <p:ext uri="{BB962C8B-B14F-4D97-AF65-F5344CB8AC3E}">
        <p14:creationId xmlns:p14="http://schemas.microsoft.com/office/powerpoint/2010/main" val="355052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Box 3"/>
          <p:cNvSpPr txBox="1">
            <a:spLocks noChangeArrowheads="1"/>
          </p:cNvSpPr>
          <p:nvPr/>
        </p:nvSpPr>
        <p:spPr bwMode="auto">
          <a:xfrm>
            <a:off x="0" y="2782888"/>
            <a:ext cx="91440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ctr"/>
            <a:r>
              <a:rPr lang="en-GB" sz="3600">
                <a:solidFill>
                  <a:srgbClr val="FFFF00"/>
                </a:solidFill>
                <a:latin typeface="Arial" charset="0"/>
                <a:cs typeface="Arial" charset="0"/>
              </a:rPr>
              <a:t>Thank you!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people think eduGAIN is.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rcRect l="-50076" r="-50076"/>
          <a:stretch>
            <a:fillRect/>
          </a:stretch>
        </p:blipFill>
        <p:spPr>
          <a:xfrm>
            <a:off x="-612576" y="1196752"/>
            <a:ext cx="9937104" cy="5260820"/>
          </a:xfrm>
        </p:spPr>
      </p:pic>
    </p:spTree>
    <p:extLst>
      <p:ext uri="{BB962C8B-B14F-4D97-AF65-F5344CB8AC3E}">
        <p14:creationId xmlns:p14="http://schemas.microsoft.com/office/powerpoint/2010/main" val="33318605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we risk creating if we don’t close the gap wisely.</a:t>
            </a:r>
            <a:endParaRPr lang="en-GB" dirty="0"/>
          </a:p>
        </p:txBody>
      </p:sp>
      <p:pic>
        <p:nvPicPr>
          <p:cNvPr id="4" name="Content Placeholder 3" descr="flyingllamaunicorn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4199" r="-44199"/>
          <a:stretch>
            <a:fillRect/>
          </a:stretch>
        </p:blipFill>
        <p:spPr>
          <a:xfrm>
            <a:off x="-668582" y="1196752"/>
            <a:ext cx="10065118" cy="5328592"/>
          </a:xfrm>
        </p:spPr>
      </p:pic>
    </p:spTree>
    <p:extLst>
      <p:ext uri="{BB962C8B-B14F-4D97-AF65-F5344CB8AC3E}">
        <p14:creationId xmlns:p14="http://schemas.microsoft.com/office/powerpoint/2010/main" val="9589441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600" dirty="0" smtClean="0">
                <a:cs typeface="Gill Sans Light"/>
              </a:rPr>
              <a:t>eduGAIN Gap Analysis –</a:t>
            </a:r>
            <a:br>
              <a:rPr lang="en-GB" sz="2600" dirty="0" smtClean="0">
                <a:cs typeface="Gill Sans Light"/>
              </a:rPr>
            </a:br>
            <a:r>
              <a:rPr lang="en-GB" sz="2600" dirty="0" smtClean="0">
                <a:cs typeface="Gill Sans Light"/>
              </a:rPr>
              <a:t>Research Community Requirements</a:t>
            </a:r>
            <a:endParaRPr lang="en-GB" sz="2600" dirty="0">
              <a:cs typeface="Gill Sans Light"/>
            </a:endParaRPr>
          </a:p>
        </p:txBody>
      </p:sp>
      <p:pic>
        <p:nvPicPr>
          <p:cNvPr id="4" name="Picture 3" descr="researchers-looking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1988840"/>
            <a:ext cx="4352715" cy="42848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23528" y="1340768"/>
            <a:ext cx="3816424" cy="193899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FFFFFF"/>
                </a:solidFill>
                <a:latin typeface="+mn-lt"/>
              </a:rPr>
              <a:t>TERENA AAA Study 2012</a:t>
            </a:r>
          </a:p>
          <a:p>
            <a:pPr marL="342900" indent="-342900">
              <a:buFont typeface="Arial"/>
              <a:buChar char="•"/>
            </a:pPr>
            <a:r>
              <a:rPr lang="en-GB" sz="2000" dirty="0" smtClean="0">
                <a:solidFill>
                  <a:srgbClr val="FFFFFF"/>
                </a:solidFill>
                <a:latin typeface="+mn-lt"/>
              </a:rPr>
              <a:t>8 Use cases,</a:t>
            </a:r>
          </a:p>
          <a:p>
            <a:pPr marL="342900" indent="-342900">
              <a:buFont typeface="Arial"/>
              <a:buChar char="•"/>
            </a:pPr>
            <a:r>
              <a:rPr lang="en-GB" sz="2000" dirty="0" smtClean="0">
                <a:solidFill>
                  <a:srgbClr val="FFFFFF"/>
                </a:solidFill>
                <a:latin typeface="+mn-lt"/>
              </a:rPr>
              <a:t>CERN to Life sciences and beyond</a:t>
            </a:r>
          </a:p>
          <a:p>
            <a:pPr marL="342900" indent="-342900">
              <a:buFont typeface="Arial"/>
              <a:buChar char="•"/>
            </a:pPr>
            <a:r>
              <a:rPr lang="en-GB" sz="2000" dirty="0" smtClean="0">
                <a:solidFill>
                  <a:srgbClr val="FFFFFF"/>
                </a:solidFill>
                <a:latin typeface="+mn-lt"/>
              </a:rPr>
              <a:t>5 flavours of AAI</a:t>
            </a:r>
          </a:p>
          <a:p>
            <a:pPr marL="342900" indent="-342900">
              <a:buFont typeface="Arial"/>
              <a:buChar char="•"/>
            </a:pPr>
            <a:r>
              <a:rPr lang="en-GB" sz="2000" dirty="0" smtClean="0">
                <a:solidFill>
                  <a:srgbClr val="FFFFFF"/>
                </a:solidFill>
                <a:latin typeface="+mn-lt"/>
              </a:rPr>
              <a:t>25 Recommendations</a:t>
            </a:r>
            <a:endParaRPr lang="en-GB" sz="2000" dirty="0">
              <a:solidFill>
                <a:srgbClr val="FFFFFF"/>
              </a:solidFill>
              <a:latin typeface="+mn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23528" y="3933056"/>
            <a:ext cx="3816424" cy="224676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FFFFFF"/>
                </a:solidFill>
                <a:latin typeface="+mn-lt"/>
              </a:rPr>
              <a:t>FIM4R Paper 2012-2013</a:t>
            </a:r>
          </a:p>
          <a:p>
            <a:pPr marL="342900" indent="-342900">
              <a:buFont typeface="Arial"/>
              <a:buChar char="•"/>
            </a:pPr>
            <a:r>
              <a:rPr lang="en-GB" sz="2000" dirty="0" smtClean="0">
                <a:solidFill>
                  <a:srgbClr val="FFFFFF"/>
                </a:solidFill>
                <a:latin typeface="+mn-lt"/>
              </a:rPr>
              <a:t>HEP, Life sciences, Humanities, Climate science</a:t>
            </a:r>
          </a:p>
          <a:p>
            <a:pPr marL="342900" indent="-342900">
              <a:buFont typeface="Arial"/>
              <a:buChar char="•"/>
            </a:pPr>
            <a:r>
              <a:rPr lang="en-GB" sz="2000" dirty="0" smtClean="0">
                <a:solidFill>
                  <a:srgbClr val="FFFFFF"/>
                </a:solidFill>
                <a:latin typeface="+mn-lt"/>
              </a:rPr>
              <a:t>12 common requirements</a:t>
            </a:r>
          </a:p>
          <a:p>
            <a:pPr marL="342900" indent="-342900">
              <a:buFont typeface="Arial"/>
              <a:buChar char="•"/>
            </a:pPr>
            <a:r>
              <a:rPr lang="en-GB" sz="2000" dirty="0" smtClean="0">
                <a:solidFill>
                  <a:srgbClr val="FFFFFF"/>
                </a:solidFill>
                <a:latin typeface="+mn-lt"/>
              </a:rPr>
              <a:t>4 recommendations to providers</a:t>
            </a:r>
          </a:p>
          <a:p>
            <a:pPr marL="342900" indent="-342900">
              <a:buFont typeface="Arial"/>
              <a:buChar char="•"/>
            </a:pPr>
            <a:r>
              <a:rPr lang="en-GB" sz="2000" dirty="0" smtClean="0">
                <a:solidFill>
                  <a:srgbClr val="FFFFFF"/>
                </a:solidFill>
                <a:latin typeface="+mn-lt"/>
              </a:rPr>
              <a:t>Group continues at RDA</a:t>
            </a: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340768"/>
            <a:ext cx="2984242" cy="712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36580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/>
          <p:nvPr/>
        </p:nvSpPr>
        <p:spPr>
          <a:xfrm>
            <a:off x="755576" y="1340768"/>
            <a:ext cx="1773831" cy="1064299"/>
          </a:xfrm>
          <a:custGeom>
            <a:avLst/>
            <a:gdLst>
              <a:gd name="connsiteX0" fmla="*/ 0 w 1773831"/>
              <a:gd name="connsiteY0" fmla="*/ 0 h 1064299"/>
              <a:gd name="connsiteX1" fmla="*/ 1773831 w 1773831"/>
              <a:gd name="connsiteY1" fmla="*/ 0 h 1064299"/>
              <a:gd name="connsiteX2" fmla="*/ 1773831 w 1773831"/>
              <a:gd name="connsiteY2" fmla="*/ 1064299 h 1064299"/>
              <a:gd name="connsiteX3" fmla="*/ 0 w 1773831"/>
              <a:gd name="connsiteY3" fmla="*/ 1064299 h 1064299"/>
              <a:gd name="connsiteX4" fmla="*/ 0 w 1773831"/>
              <a:gd name="connsiteY4" fmla="*/ 0 h 1064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3831" h="1064299">
                <a:moveTo>
                  <a:pt x="0" y="0"/>
                </a:moveTo>
                <a:lnTo>
                  <a:pt x="1773831" y="0"/>
                </a:lnTo>
                <a:lnTo>
                  <a:pt x="1773831" y="1064299"/>
                </a:lnTo>
                <a:lnTo>
                  <a:pt x="0" y="1064299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0960" tIns="60960" rIns="60960" bIns="60960" numCol="1" spcCol="1270" anchor="ctr" anchorCtr="0">
            <a:noAutofit/>
          </a:bodyPr>
          <a:lstStyle/>
          <a:p>
            <a:pPr lvl="0" algn="ctr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kern="1200" dirty="0" smtClean="0"/>
              <a:t>User friendliness and Ease of use</a:t>
            </a:r>
            <a:endParaRPr lang="en-US" sz="1600" kern="1200" dirty="0"/>
          </a:p>
        </p:txBody>
      </p:sp>
      <p:sp>
        <p:nvSpPr>
          <p:cNvPr id="15" name="Freeform 14"/>
          <p:cNvSpPr/>
          <p:nvPr/>
        </p:nvSpPr>
        <p:spPr>
          <a:xfrm>
            <a:off x="755576" y="2616255"/>
            <a:ext cx="1773831" cy="1064299"/>
          </a:xfrm>
          <a:custGeom>
            <a:avLst/>
            <a:gdLst>
              <a:gd name="connsiteX0" fmla="*/ 0 w 1773831"/>
              <a:gd name="connsiteY0" fmla="*/ 0 h 1064299"/>
              <a:gd name="connsiteX1" fmla="*/ 1773831 w 1773831"/>
              <a:gd name="connsiteY1" fmla="*/ 0 h 1064299"/>
              <a:gd name="connsiteX2" fmla="*/ 1773831 w 1773831"/>
              <a:gd name="connsiteY2" fmla="*/ 1064299 h 1064299"/>
              <a:gd name="connsiteX3" fmla="*/ 0 w 1773831"/>
              <a:gd name="connsiteY3" fmla="*/ 1064299 h 1064299"/>
              <a:gd name="connsiteX4" fmla="*/ 0 w 1773831"/>
              <a:gd name="connsiteY4" fmla="*/ 0 h 1064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3831" h="1064299">
                <a:moveTo>
                  <a:pt x="0" y="0"/>
                </a:moveTo>
                <a:lnTo>
                  <a:pt x="1773831" y="0"/>
                </a:lnTo>
                <a:lnTo>
                  <a:pt x="1773831" y="1064299"/>
                </a:lnTo>
                <a:lnTo>
                  <a:pt x="0" y="1064299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0960" tIns="60960" rIns="60960" bIns="60960" numCol="1" spcCol="1270" anchor="ctr" anchorCtr="0">
            <a:noAutofit/>
          </a:bodyPr>
          <a:lstStyle/>
          <a:p>
            <a:pPr lvl="0" algn="ctr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kern="1200" dirty="0" smtClean="0"/>
              <a:t>Browser federated access</a:t>
            </a:r>
            <a:endParaRPr lang="en-US" sz="1600" kern="1200" dirty="0"/>
          </a:p>
        </p:txBody>
      </p:sp>
      <p:sp>
        <p:nvSpPr>
          <p:cNvPr id="16" name="Freeform 15"/>
          <p:cNvSpPr/>
          <p:nvPr/>
        </p:nvSpPr>
        <p:spPr>
          <a:xfrm>
            <a:off x="2699792" y="2616255"/>
            <a:ext cx="1773831" cy="1064299"/>
          </a:xfrm>
          <a:custGeom>
            <a:avLst/>
            <a:gdLst>
              <a:gd name="connsiteX0" fmla="*/ 0 w 1773831"/>
              <a:gd name="connsiteY0" fmla="*/ 0 h 1064299"/>
              <a:gd name="connsiteX1" fmla="*/ 1773831 w 1773831"/>
              <a:gd name="connsiteY1" fmla="*/ 0 h 1064299"/>
              <a:gd name="connsiteX2" fmla="*/ 1773831 w 1773831"/>
              <a:gd name="connsiteY2" fmla="*/ 1064299 h 1064299"/>
              <a:gd name="connsiteX3" fmla="*/ 0 w 1773831"/>
              <a:gd name="connsiteY3" fmla="*/ 1064299 h 1064299"/>
              <a:gd name="connsiteX4" fmla="*/ 0 w 1773831"/>
              <a:gd name="connsiteY4" fmla="*/ 0 h 1064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3831" h="1064299">
                <a:moveTo>
                  <a:pt x="0" y="0"/>
                </a:moveTo>
                <a:lnTo>
                  <a:pt x="1773831" y="0"/>
                </a:lnTo>
                <a:lnTo>
                  <a:pt x="1773831" y="1064299"/>
                </a:lnTo>
                <a:lnTo>
                  <a:pt x="0" y="1064299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0960" tIns="60960" rIns="60960" bIns="60960" numCol="1" spcCol="1270" anchor="ctr" anchorCtr="0">
            <a:noAutofit/>
          </a:bodyPr>
          <a:lstStyle/>
          <a:p>
            <a:pPr lvl="0" algn="ctr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kern="1200" dirty="0" smtClean="0"/>
              <a:t>Non-browser federated access</a:t>
            </a:r>
            <a:endParaRPr lang="en-US" sz="1600" kern="1200" dirty="0"/>
          </a:p>
        </p:txBody>
      </p:sp>
      <p:sp>
        <p:nvSpPr>
          <p:cNvPr id="17" name="Freeform 16"/>
          <p:cNvSpPr/>
          <p:nvPr/>
        </p:nvSpPr>
        <p:spPr>
          <a:xfrm>
            <a:off x="6588224" y="1340768"/>
            <a:ext cx="1773831" cy="1064299"/>
          </a:xfrm>
          <a:custGeom>
            <a:avLst/>
            <a:gdLst>
              <a:gd name="connsiteX0" fmla="*/ 0 w 1773831"/>
              <a:gd name="connsiteY0" fmla="*/ 0 h 1064299"/>
              <a:gd name="connsiteX1" fmla="*/ 1773831 w 1773831"/>
              <a:gd name="connsiteY1" fmla="*/ 0 h 1064299"/>
              <a:gd name="connsiteX2" fmla="*/ 1773831 w 1773831"/>
              <a:gd name="connsiteY2" fmla="*/ 1064299 h 1064299"/>
              <a:gd name="connsiteX3" fmla="*/ 0 w 1773831"/>
              <a:gd name="connsiteY3" fmla="*/ 1064299 h 1064299"/>
              <a:gd name="connsiteX4" fmla="*/ 0 w 1773831"/>
              <a:gd name="connsiteY4" fmla="*/ 0 h 1064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3831" h="1064299">
                <a:moveTo>
                  <a:pt x="0" y="0"/>
                </a:moveTo>
                <a:lnTo>
                  <a:pt x="1773831" y="0"/>
                </a:lnTo>
                <a:lnTo>
                  <a:pt x="1773831" y="1064299"/>
                </a:lnTo>
                <a:lnTo>
                  <a:pt x="0" y="106429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0960" tIns="60960" rIns="60960" bIns="60960" numCol="1" spcCol="1270" anchor="ctr" anchorCtr="0">
            <a:noAutofit/>
          </a:bodyPr>
          <a:lstStyle/>
          <a:p>
            <a:pPr lvl="0" algn="ctr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kern="1200" smtClean="0"/>
              <a:t>Bridging communities</a:t>
            </a:r>
            <a:endParaRPr lang="en-US" sz="1600" kern="1200"/>
          </a:p>
        </p:txBody>
      </p:sp>
      <p:sp>
        <p:nvSpPr>
          <p:cNvPr id="18" name="Freeform 17"/>
          <p:cNvSpPr/>
          <p:nvPr/>
        </p:nvSpPr>
        <p:spPr>
          <a:xfrm>
            <a:off x="6588224" y="3857937"/>
            <a:ext cx="1773831" cy="1064299"/>
          </a:xfrm>
          <a:custGeom>
            <a:avLst/>
            <a:gdLst>
              <a:gd name="connsiteX0" fmla="*/ 0 w 1773831"/>
              <a:gd name="connsiteY0" fmla="*/ 0 h 1064299"/>
              <a:gd name="connsiteX1" fmla="*/ 1773831 w 1773831"/>
              <a:gd name="connsiteY1" fmla="*/ 0 h 1064299"/>
              <a:gd name="connsiteX2" fmla="*/ 1773831 w 1773831"/>
              <a:gd name="connsiteY2" fmla="*/ 1064299 h 1064299"/>
              <a:gd name="connsiteX3" fmla="*/ 0 w 1773831"/>
              <a:gd name="connsiteY3" fmla="*/ 1064299 h 1064299"/>
              <a:gd name="connsiteX4" fmla="*/ 0 w 1773831"/>
              <a:gd name="connsiteY4" fmla="*/ 0 h 1064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3831" h="1064299">
                <a:moveTo>
                  <a:pt x="0" y="0"/>
                </a:moveTo>
                <a:lnTo>
                  <a:pt x="1773831" y="0"/>
                </a:lnTo>
                <a:lnTo>
                  <a:pt x="1773831" y="1064299"/>
                </a:lnTo>
                <a:lnTo>
                  <a:pt x="0" y="106429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0960" tIns="60960" rIns="60960" bIns="60960" numCol="1" spcCol="1270" anchor="ctr" anchorCtr="0">
            <a:noAutofit/>
          </a:bodyPr>
          <a:lstStyle/>
          <a:p>
            <a:pPr lvl="0" algn="ctr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kern="1200" dirty="0" smtClean="0"/>
              <a:t>Technology translators</a:t>
            </a:r>
            <a:endParaRPr lang="en-US" sz="1600" kern="1200" dirty="0"/>
          </a:p>
        </p:txBody>
      </p:sp>
      <p:sp>
        <p:nvSpPr>
          <p:cNvPr id="19" name="Freeform 18"/>
          <p:cNvSpPr/>
          <p:nvPr/>
        </p:nvSpPr>
        <p:spPr>
          <a:xfrm>
            <a:off x="755576" y="3861048"/>
            <a:ext cx="1773831" cy="1064299"/>
          </a:xfrm>
          <a:custGeom>
            <a:avLst/>
            <a:gdLst>
              <a:gd name="connsiteX0" fmla="*/ 0 w 1773831"/>
              <a:gd name="connsiteY0" fmla="*/ 0 h 1064299"/>
              <a:gd name="connsiteX1" fmla="*/ 1773831 w 1773831"/>
              <a:gd name="connsiteY1" fmla="*/ 0 h 1064299"/>
              <a:gd name="connsiteX2" fmla="*/ 1773831 w 1773831"/>
              <a:gd name="connsiteY2" fmla="*/ 1064299 h 1064299"/>
              <a:gd name="connsiteX3" fmla="*/ 0 w 1773831"/>
              <a:gd name="connsiteY3" fmla="*/ 1064299 h 1064299"/>
              <a:gd name="connsiteX4" fmla="*/ 0 w 1773831"/>
              <a:gd name="connsiteY4" fmla="*/ 0 h 1064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3831" h="1064299">
                <a:moveTo>
                  <a:pt x="0" y="0"/>
                </a:moveTo>
                <a:lnTo>
                  <a:pt x="1773831" y="0"/>
                </a:lnTo>
                <a:lnTo>
                  <a:pt x="1773831" y="1064299"/>
                </a:lnTo>
                <a:lnTo>
                  <a:pt x="0" y="1064299"/>
                </a:lnTo>
                <a:lnTo>
                  <a:pt x="0" y="0"/>
                </a:lnTo>
                <a:close/>
              </a:path>
            </a:pathLst>
          </a:custGeom>
          <a:solidFill>
            <a:srgbClr val="074359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0960" tIns="60960" rIns="60960" bIns="60960" numCol="1" spcCol="1270" anchor="ctr" anchorCtr="0">
            <a:noAutofit/>
          </a:bodyPr>
          <a:lstStyle/>
          <a:p>
            <a:pPr lvl="0" algn="ctr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kern="1200" dirty="0" smtClean="0"/>
              <a:t>Open standards and sustainable licenses</a:t>
            </a:r>
            <a:endParaRPr lang="en-US" sz="1600" kern="1200" dirty="0"/>
          </a:p>
        </p:txBody>
      </p:sp>
      <p:sp>
        <p:nvSpPr>
          <p:cNvPr id="20" name="Freeform 19"/>
          <p:cNvSpPr/>
          <p:nvPr/>
        </p:nvSpPr>
        <p:spPr>
          <a:xfrm>
            <a:off x="755576" y="5102730"/>
            <a:ext cx="1773831" cy="1064299"/>
          </a:xfrm>
          <a:custGeom>
            <a:avLst/>
            <a:gdLst>
              <a:gd name="connsiteX0" fmla="*/ 0 w 1773831"/>
              <a:gd name="connsiteY0" fmla="*/ 0 h 1064299"/>
              <a:gd name="connsiteX1" fmla="*/ 1773831 w 1773831"/>
              <a:gd name="connsiteY1" fmla="*/ 0 h 1064299"/>
              <a:gd name="connsiteX2" fmla="*/ 1773831 w 1773831"/>
              <a:gd name="connsiteY2" fmla="*/ 1064299 h 1064299"/>
              <a:gd name="connsiteX3" fmla="*/ 0 w 1773831"/>
              <a:gd name="connsiteY3" fmla="*/ 1064299 h 1064299"/>
              <a:gd name="connsiteX4" fmla="*/ 0 w 1773831"/>
              <a:gd name="connsiteY4" fmla="*/ 0 h 1064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3831" h="1064299">
                <a:moveTo>
                  <a:pt x="0" y="0"/>
                </a:moveTo>
                <a:lnTo>
                  <a:pt x="1773831" y="0"/>
                </a:lnTo>
                <a:lnTo>
                  <a:pt x="1773831" y="1064299"/>
                </a:lnTo>
                <a:lnTo>
                  <a:pt x="0" y="1064299"/>
                </a:lnTo>
                <a:lnTo>
                  <a:pt x="0" y="0"/>
                </a:lnTo>
                <a:close/>
              </a:path>
            </a:pathLst>
          </a:custGeom>
          <a:solidFill>
            <a:srgbClr val="074359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0960" tIns="60960" rIns="60960" bIns="60960" numCol="1" spcCol="1270" anchor="ctr" anchorCtr="0">
            <a:noAutofit/>
          </a:bodyPr>
          <a:lstStyle/>
          <a:p>
            <a:pPr lvl="0" algn="ctr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kern="1200" dirty="0" smtClean="0"/>
              <a:t>Levels of Assurance</a:t>
            </a:r>
            <a:endParaRPr lang="en-US" sz="1600" kern="1200" dirty="0"/>
          </a:p>
        </p:txBody>
      </p:sp>
      <p:sp>
        <p:nvSpPr>
          <p:cNvPr id="21" name="Freeform 20"/>
          <p:cNvSpPr/>
          <p:nvPr/>
        </p:nvSpPr>
        <p:spPr>
          <a:xfrm>
            <a:off x="2699792" y="1340768"/>
            <a:ext cx="1773831" cy="1064299"/>
          </a:xfrm>
          <a:custGeom>
            <a:avLst/>
            <a:gdLst>
              <a:gd name="connsiteX0" fmla="*/ 0 w 1773831"/>
              <a:gd name="connsiteY0" fmla="*/ 0 h 1064299"/>
              <a:gd name="connsiteX1" fmla="*/ 1773831 w 1773831"/>
              <a:gd name="connsiteY1" fmla="*/ 0 h 1064299"/>
              <a:gd name="connsiteX2" fmla="*/ 1773831 w 1773831"/>
              <a:gd name="connsiteY2" fmla="*/ 1064299 h 1064299"/>
              <a:gd name="connsiteX3" fmla="*/ 0 w 1773831"/>
              <a:gd name="connsiteY3" fmla="*/ 1064299 h 1064299"/>
              <a:gd name="connsiteX4" fmla="*/ 0 w 1773831"/>
              <a:gd name="connsiteY4" fmla="*/ 0 h 1064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3831" h="1064299">
                <a:moveTo>
                  <a:pt x="0" y="0"/>
                </a:moveTo>
                <a:lnTo>
                  <a:pt x="1773831" y="0"/>
                </a:lnTo>
                <a:lnTo>
                  <a:pt x="1773831" y="1064299"/>
                </a:lnTo>
                <a:lnTo>
                  <a:pt x="0" y="1064299"/>
                </a:lnTo>
                <a:lnTo>
                  <a:pt x="0" y="0"/>
                </a:lnTo>
                <a:close/>
              </a:path>
            </a:pathLst>
          </a:custGeom>
          <a:solidFill>
            <a:srgbClr val="074359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0960" tIns="60960" rIns="60960" bIns="60960" numCol="1" spcCol="1270" anchor="ctr" anchorCtr="0">
            <a:noAutofit/>
          </a:bodyPr>
          <a:lstStyle/>
          <a:p>
            <a:pPr lvl="0" algn="ctr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kern="1200" dirty="0" err="1" smtClean="0"/>
              <a:t>Authorisation</a:t>
            </a:r>
            <a:r>
              <a:rPr lang="en-US" sz="1600" kern="1200" dirty="0" smtClean="0"/>
              <a:t> under community control</a:t>
            </a:r>
            <a:endParaRPr lang="en-US" sz="1600" kern="1200" dirty="0"/>
          </a:p>
        </p:txBody>
      </p:sp>
      <p:sp>
        <p:nvSpPr>
          <p:cNvPr id="22" name="Freeform 21"/>
          <p:cNvSpPr/>
          <p:nvPr/>
        </p:nvSpPr>
        <p:spPr>
          <a:xfrm>
            <a:off x="4644008" y="2616255"/>
            <a:ext cx="1773831" cy="1064299"/>
          </a:xfrm>
          <a:custGeom>
            <a:avLst/>
            <a:gdLst>
              <a:gd name="connsiteX0" fmla="*/ 0 w 1773831"/>
              <a:gd name="connsiteY0" fmla="*/ 0 h 1064299"/>
              <a:gd name="connsiteX1" fmla="*/ 1773831 w 1773831"/>
              <a:gd name="connsiteY1" fmla="*/ 0 h 1064299"/>
              <a:gd name="connsiteX2" fmla="*/ 1773831 w 1773831"/>
              <a:gd name="connsiteY2" fmla="*/ 1064299 h 1064299"/>
              <a:gd name="connsiteX3" fmla="*/ 0 w 1773831"/>
              <a:gd name="connsiteY3" fmla="*/ 1064299 h 1064299"/>
              <a:gd name="connsiteX4" fmla="*/ 0 w 1773831"/>
              <a:gd name="connsiteY4" fmla="*/ 0 h 1064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3831" h="1064299">
                <a:moveTo>
                  <a:pt x="0" y="0"/>
                </a:moveTo>
                <a:lnTo>
                  <a:pt x="1773831" y="0"/>
                </a:lnTo>
                <a:lnTo>
                  <a:pt x="1773831" y="1064299"/>
                </a:lnTo>
                <a:lnTo>
                  <a:pt x="0" y="106429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0960" tIns="60960" rIns="60960" bIns="60960" numCol="1" spcCol="1270" anchor="ctr" anchorCtr="0">
            <a:noAutofit/>
          </a:bodyPr>
          <a:lstStyle/>
          <a:p>
            <a:pPr lvl="0" algn="ctr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kern="1200" dirty="0" smtClean="0"/>
              <a:t>Well defined and </a:t>
            </a:r>
            <a:r>
              <a:rPr lang="en-US" sz="1600" kern="1200" dirty="0" err="1" smtClean="0"/>
              <a:t>harmonised</a:t>
            </a:r>
            <a:r>
              <a:rPr lang="en-US" sz="1600" kern="1200" dirty="0" smtClean="0"/>
              <a:t> attributes</a:t>
            </a:r>
            <a:endParaRPr lang="en-US" sz="1600" kern="1200" dirty="0"/>
          </a:p>
        </p:txBody>
      </p:sp>
      <p:sp>
        <p:nvSpPr>
          <p:cNvPr id="23" name="Freeform 22"/>
          <p:cNvSpPr/>
          <p:nvPr/>
        </p:nvSpPr>
        <p:spPr>
          <a:xfrm>
            <a:off x="4644008" y="1340768"/>
            <a:ext cx="1773831" cy="1064299"/>
          </a:xfrm>
          <a:custGeom>
            <a:avLst/>
            <a:gdLst>
              <a:gd name="connsiteX0" fmla="*/ 0 w 1773831"/>
              <a:gd name="connsiteY0" fmla="*/ 0 h 1064299"/>
              <a:gd name="connsiteX1" fmla="*/ 1773831 w 1773831"/>
              <a:gd name="connsiteY1" fmla="*/ 0 h 1064299"/>
              <a:gd name="connsiteX2" fmla="*/ 1773831 w 1773831"/>
              <a:gd name="connsiteY2" fmla="*/ 1064299 h 1064299"/>
              <a:gd name="connsiteX3" fmla="*/ 0 w 1773831"/>
              <a:gd name="connsiteY3" fmla="*/ 1064299 h 1064299"/>
              <a:gd name="connsiteX4" fmla="*/ 0 w 1773831"/>
              <a:gd name="connsiteY4" fmla="*/ 0 h 1064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3831" h="1064299">
                <a:moveTo>
                  <a:pt x="0" y="0"/>
                </a:moveTo>
                <a:lnTo>
                  <a:pt x="1773831" y="0"/>
                </a:lnTo>
                <a:lnTo>
                  <a:pt x="1773831" y="1064299"/>
                </a:lnTo>
                <a:lnTo>
                  <a:pt x="0" y="106429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0960" tIns="60960" rIns="60960" bIns="60960" numCol="1" spcCol="1270" anchor="ctr" anchorCtr="0">
            <a:noAutofit/>
          </a:bodyPr>
          <a:lstStyle/>
          <a:p>
            <a:pPr lvl="0" algn="ctr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kern="1200" smtClean="0"/>
              <a:t>Flexible and scalable attribute release</a:t>
            </a:r>
            <a:endParaRPr lang="en-US" sz="1600" kern="1200"/>
          </a:p>
        </p:txBody>
      </p:sp>
      <p:sp>
        <p:nvSpPr>
          <p:cNvPr id="24" name="Freeform 23"/>
          <p:cNvSpPr/>
          <p:nvPr/>
        </p:nvSpPr>
        <p:spPr>
          <a:xfrm>
            <a:off x="2699792" y="3857937"/>
            <a:ext cx="1773831" cy="1064299"/>
          </a:xfrm>
          <a:custGeom>
            <a:avLst/>
            <a:gdLst>
              <a:gd name="connsiteX0" fmla="*/ 0 w 1773831"/>
              <a:gd name="connsiteY0" fmla="*/ 0 h 1064299"/>
              <a:gd name="connsiteX1" fmla="*/ 1773831 w 1773831"/>
              <a:gd name="connsiteY1" fmla="*/ 0 h 1064299"/>
              <a:gd name="connsiteX2" fmla="*/ 1773831 w 1773831"/>
              <a:gd name="connsiteY2" fmla="*/ 1064299 h 1064299"/>
              <a:gd name="connsiteX3" fmla="*/ 0 w 1773831"/>
              <a:gd name="connsiteY3" fmla="*/ 1064299 h 1064299"/>
              <a:gd name="connsiteX4" fmla="*/ 0 w 1773831"/>
              <a:gd name="connsiteY4" fmla="*/ 0 h 1064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3831" h="1064299">
                <a:moveTo>
                  <a:pt x="0" y="0"/>
                </a:moveTo>
                <a:lnTo>
                  <a:pt x="1773831" y="0"/>
                </a:lnTo>
                <a:lnTo>
                  <a:pt x="1773831" y="1064299"/>
                </a:lnTo>
                <a:lnTo>
                  <a:pt x="0" y="1064299"/>
                </a:lnTo>
                <a:lnTo>
                  <a:pt x="0" y="0"/>
                </a:lnTo>
                <a:close/>
              </a:path>
            </a:pathLst>
          </a:custGeom>
          <a:solidFill>
            <a:srgbClr val="074359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0960" tIns="60960" rIns="60960" bIns="60960" numCol="1" spcCol="1270" anchor="ctr" anchorCtr="0">
            <a:noAutofit/>
          </a:bodyPr>
          <a:lstStyle/>
          <a:p>
            <a:pPr lvl="0" algn="ctr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kern="1200" dirty="0" smtClean="0"/>
              <a:t>Attributes that cross national borders/Data Protection</a:t>
            </a:r>
            <a:endParaRPr lang="en-US" sz="1600" kern="1200" dirty="0"/>
          </a:p>
        </p:txBody>
      </p:sp>
      <p:sp>
        <p:nvSpPr>
          <p:cNvPr id="25" name="Freeform 24"/>
          <p:cNvSpPr/>
          <p:nvPr/>
        </p:nvSpPr>
        <p:spPr>
          <a:xfrm>
            <a:off x="4644008" y="3857937"/>
            <a:ext cx="1773831" cy="1064299"/>
          </a:xfrm>
          <a:custGeom>
            <a:avLst/>
            <a:gdLst>
              <a:gd name="connsiteX0" fmla="*/ 0 w 1773831"/>
              <a:gd name="connsiteY0" fmla="*/ 0 h 1064299"/>
              <a:gd name="connsiteX1" fmla="*/ 1773831 w 1773831"/>
              <a:gd name="connsiteY1" fmla="*/ 0 h 1064299"/>
              <a:gd name="connsiteX2" fmla="*/ 1773831 w 1773831"/>
              <a:gd name="connsiteY2" fmla="*/ 1064299 h 1064299"/>
              <a:gd name="connsiteX3" fmla="*/ 0 w 1773831"/>
              <a:gd name="connsiteY3" fmla="*/ 1064299 h 1064299"/>
              <a:gd name="connsiteX4" fmla="*/ 0 w 1773831"/>
              <a:gd name="connsiteY4" fmla="*/ 0 h 1064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3831" h="1064299">
                <a:moveTo>
                  <a:pt x="0" y="0"/>
                </a:moveTo>
                <a:lnTo>
                  <a:pt x="1773831" y="0"/>
                </a:lnTo>
                <a:lnTo>
                  <a:pt x="1773831" y="1064299"/>
                </a:lnTo>
                <a:lnTo>
                  <a:pt x="0" y="106429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0960" tIns="60960" rIns="60960" bIns="60960" numCol="1" spcCol="1270" anchor="ctr" anchorCtr="0">
            <a:noAutofit/>
          </a:bodyPr>
          <a:lstStyle/>
          <a:p>
            <a:pPr lvl="0" algn="ctr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kern="1200" smtClean="0"/>
              <a:t>Attribute aggregation for authorisation</a:t>
            </a:r>
            <a:endParaRPr lang="en-US" sz="1600" kern="1200"/>
          </a:p>
        </p:txBody>
      </p:sp>
      <p:sp>
        <p:nvSpPr>
          <p:cNvPr id="26" name="Freeform 25"/>
          <p:cNvSpPr/>
          <p:nvPr/>
        </p:nvSpPr>
        <p:spPr>
          <a:xfrm>
            <a:off x="6588224" y="2616255"/>
            <a:ext cx="1773831" cy="1064299"/>
          </a:xfrm>
          <a:custGeom>
            <a:avLst/>
            <a:gdLst>
              <a:gd name="connsiteX0" fmla="*/ 0 w 1773831"/>
              <a:gd name="connsiteY0" fmla="*/ 0 h 1064299"/>
              <a:gd name="connsiteX1" fmla="*/ 1773831 w 1773831"/>
              <a:gd name="connsiteY1" fmla="*/ 0 h 1064299"/>
              <a:gd name="connsiteX2" fmla="*/ 1773831 w 1773831"/>
              <a:gd name="connsiteY2" fmla="*/ 1064299 h 1064299"/>
              <a:gd name="connsiteX3" fmla="*/ 0 w 1773831"/>
              <a:gd name="connsiteY3" fmla="*/ 1064299 h 1064299"/>
              <a:gd name="connsiteX4" fmla="*/ 0 w 1773831"/>
              <a:gd name="connsiteY4" fmla="*/ 0 h 1064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3831" h="1064299">
                <a:moveTo>
                  <a:pt x="0" y="0"/>
                </a:moveTo>
                <a:lnTo>
                  <a:pt x="1773831" y="0"/>
                </a:lnTo>
                <a:lnTo>
                  <a:pt x="1773831" y="1064299"/>
                </a:lnTo>
                <a:lnTo>
                  <a:pt x="0" y="106429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0960" tIns="60960" rIns="60960" bIns="60960" numCol="1" spcCol="1270" anchor="ctr" anchorCtr="0">
            <a:noAutofit/>
          </a:bodyPr>
          <a:lstStyle/>
          <a:p>
            <a:pPr lvl="0" algn="ctr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kern="1200" dirty="0" smtClean="0"/>
              <a:t>Privacy and data protection</a:t>
            </a:r>
            <a:endParaRPr lang="en-US" sz="1600" kern="1200" dirty="0"/>
          </a:p>
        </p:txBody>
      </p:sp>
      <p:sp>
        <p:nvSpPr>
          <p:cNvPr id="27" name="Freeform 26"/>
          <p:cNvSpPr/>
          <p:nvPr/>
        </p:nvSpPr>
        <p:spPr>
          <a:xfrm>
            <a:off x="2699792" y="5102730"/>
            <a:ext cx="1773831" cy="1064299"/>
          </a:xfrm>
          <a:custGeom>
            <a:avLst/>
            <a:gdLst>
              <a:gd name="connsiteX0" fmla="*/ 0 w 1773831"/>
              <a:gd name="connsiteY0" fmla="*/ 0 h 1064299"/>
              <a:gd name="connsiteX1" fmla="*/ 1773831 w 1773831"/>
              <a:gd name="connsiteY1" fmla="*/ 0 h 1064299"/>
              <a:gd name="connsiteX2" fmla="*/ 1773831 w 1773831"/>
              <a:gd name="connsiteY2" fmla="*/ 1064299 h 1064299"/>
              <a:gd name="connsiteX3" fmla="*/ 0 w 1773831"/>
              <a:gd name="connsiteY3" fmla="*/ 1064299 h 1064299"/>
              <a:gd name="connsiteX4" fmla="*/ 0 w 1773831"/>
              <a:gd name="connsiteY4" fmla="*/ 0 h 1064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3831" h="1064299">
                <a:moveTo>
                  <a:pt x="0" y="0"/>
                </a:moveTo>
                <a:lnTo>
                  <a:pt x="1773831" y="0"/>
                </a:lnTo>
                <a:lnTo>
                  <a:pt x="1773831" y="1064299"/>
                </a:lnTo>
                <a:lnTo>
                  <a:pt x="0" y="1064299"/>
                </a:lnTo>
                <a:lnTo>
                  <a:pt x="0" y="0"/>
                </a:lnTo>
                <a:close/>
              </a:path>
            </a:pathLst>
          </a:custGeom>
          <a:solidFill>
            <a:srgbClr val="074359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0960" tIns="60960" rIns="60960" bIns="60960" numCol="1" spcCol="1270" anchor="ctr" anchorCtr="0">
            <a:noAutofit/>
          </a:bodyPr>
          <a:lstStyle/>
          <a:p>
            <a:pPr lvl="0" algn="ctr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kern="1200" dirty="0" smtClean="0"/>
              <a:t>Security Incident Response in Federations</a:t>
            </a:r>
            <a:endParaRPr lang="en-US" sz="1600" kern="1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0279" y="193768"/>
            <a:ext cx="6341961" cy="868363"/>
          </a:xfrm>
        </p:spPr>
        <p:txBody>
          <a:bodyPr/>
          <a:lstStyle/>
          <a:p>
            <a:r>
              <a:rPr lang="en-GB" dirty="0" smtClean="0"/>
              <a:t>Summary of High &amp; Medium  Requirements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27069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/>
          <p:nvPr/>
        </p:nvSpPr>
        <p:spPr>
          <a:xfrm>
            <a:off x="755576" y="1340768"/>
            <a:ext cx="1773831" cy="1064299"/>
          </a:xfrm>
          <a:custGeom>
            <a:avLst/>
            <a:gdLst>
              <a:gd name="connsiteX0" fmla="*/ 0 w 1773831"/>
              <a:gd name="connsiteY0" fmla="*/ 0 h 1064299"/>
              <a:gd name="connsiteX1" fmla="*/ 1773831 w 1773831"/>
              <a:gd name="connsiteY1" fmla="*/ 0 h 1064299"/>
              <a:gd name="connsiteX2" fmla="*/ 1773831 w 1773831"/>
              <a:gd name="connsiteY2" fmla="*/ 1064299 h 1064299"/>
              <a:gd name="connsiteX3" fmla="*/ 0 w 1773831"/>
              <a:gd name="connsiteY3" fmla="*/ 1064299 h 1064299"/>
              <a:gd name="connsiteX4" fmla="*/ 0 w 1773831"/>
              <a:gd name="connsiteY4" fmla="*/ 0 h 1064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3831" h="1064299">
                <a:moveTo>
                  <a:pt x="0" y="0"/>
                </a:moveTo>
                <a:lnTo>
                  <a:pt x="1773831" y="0"/>
                </a:lnTo>
                <a:lnTo>
                  <a:pt x="1773831" y="1064299"/>
                </a:lnTo>
                <a:lnTo>
                  <a:pt x="0" y="1064299"/>
                </a:lnTo>
                <a:lnTo>
                  <a:pt x="0" y="0"/>
                </a:lnTo>
                <a:close/>
              </a:path>
            </a:pathLst>
          </a:custGeom>
          <a:solidFill>
            <a:srgbClr val="008080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0960" tIns="60960" rIns="60960" bIns="60960" numCol="1" spcCol="1270" anchor="ctr" anchorCtr="0">
            <a:noAutofit/>
          </a:bodyPr>
          <a:lstStyle/>
          <a:p>
            <a:pPr lvl="0" algn="ctr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kern="1200" dirty="0" smtClean="0"/>
              <a:t>User friendliness and Ease of use</a:t>
            </a:r>
            <a:endParaRPr lang="en-US" sz="1600" kern="1200" dirty="0"/>
          </a:p>
        </p:txBody>
      </p:sp>
      <p:sp>
        <p:nvSpPr>
          <p:cNvPr id="15" name="Freeform 14"/>
          <p:cNvSpPr/>
          <p:nvPr/>
        </p:nvSpPr>
        <p:spPr>
          <a:xfrm>
            <a:off x="755576" y="2616255"/>
            <a:ext cx="1773831" cy="1064299"/>
          </a:xfrm>
          <a:custGeom>
            <a:avLst/>
            <a:gdLst>
              <a:gd name="connsiteX0" fmla="*/ 0 w 1773831"/>
              <a:gd name="connsiteY0" fmla="*/ 0 h 1064299"/>
              <a:gd name="connsiteX1" fmla="*/ 1773831 w 1773831"/>
              <a:gd name="connsiteY1" fmla="*/ 0 h 1064299"/>
              <a:gd name="connsiteX2" fmla="*/ 1773831 w 1773831"/>
              <a:gd name="connsiteY2" fmla="*/ 1064299 h 1064299"/>
              <a:gd name="connsiteX3" fmla="*/ 0 w 1773831"/>
              <a:gd name="connsiteY3" fmla="*/ 1064299 h 1064299"/>
              <a:gd name="connsiteX4" fmla="*/ 0 w 1773831"/>
              <a:gd name="connsiteY4" fmla="*/ 0 h 1064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3831" h="1064299">
                <a:moveTo>
                  <a:pt x="0" y="0"/>
                </a:moveTo>
                <a:lnTo>
                  <a:pt x="1773831" y="0"/>
                </a:lnTo>
                <a:lnTo>
                  <a:pt x="1773831" y="1064299"/>
                </a:lnTo>
                <a:lnTo>
                  <a:pt x="0" y="1064299"/>
                </a:lnTo>
                <a:lnTo>
                  <a:pt x="0" y="0"/>
                </a:lnTo>
                <a:close/>
              </a:path>
            </a:pathLst>
          </a:custGeom>
          <a:solidFill>
            <a:srgbClr val="008080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0960" tIns="60960" rIns="60960" bIns="60960" numCol="1" spcCol="1270" anchor="ctr" anchorCtr="0">
            <a:noAutofit/>
          </a:bodyPr>
          <a:lstStyle/>
          <a:p>
            <a:pPr lvl="0" algn="ctr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kern="1200" dirty="0" smtClean="0"/>
              <a:t>Browser federated access</a:t>
            </a:r>
            <a:endParaRPr lang="en-US" sz="1600" kern="1200" dirty="0"/>
          </a:p>
        </p:txBody>
      </p:sp>
      <p:sp>
        <p:nvSpPr>
          <p:cNvPr id="16" name="Freeform 15"/>
          <p:cNvSpPr/>
          <p:nvPr/>
        </p:nvSpPr>
        <p:spPr>
          <a:xfrm>
            <a:off x="2699792" y="2616255"/>
            <a:ext cx="1773831" cy="1064299"/>
          </a:xfrm>
          <a:custGeom>
            <a:avLst/>
            <a:gdLst>
              <a:gd name="connsiteX0" fmla="*/ 0 w 1773831"/>
              <a:gd name="connsiteY0" fmla="*/ 0 h 1064299"/>
              <a:gd name="connsiteX1" fmla="*/ 1773831 w 1773831"/>
              <a:gd name="connsiteY1" fmla="*/ 0 h 1064299"/>
              <a:gd name="connsiteX2" fmla="*/ 1773831 w 1773831"/>
              <a:gd name="connsiteY2" fmla="*/ 1064299 h 1064299"/>
              <a:gd name="connsiteX3" fmla="*/ 0 w 1773831"/>
              <a:gd name="connsiteY3" fmla="*/ 1064299 h 1064299"/>
              <a:gd name="connsiteX4" fmla="*/ 0 w 1773831"/>
              <a:gd name="connsiteY4" fmla="*/ 0 h 1064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3831" h="1064299">
                <a:moveTo>
                  <a:pt x="0" y="0"/>
                </a:moveTo>
                <a:lnTo>
                  <a:pt x="1773831" y="0"/>
                </a:lnTo>
                <a:lnTo>
                  <a:pt x="1773831" y="1064299"/>
                </a:lnTo>
                <a:lnTo>
                  <a:pt x="0" y="1064299"/>
                </a:lnTo>
                <a:lnTo>
                  <a:pt x="0" y="0"/>
                </a:lnTo>
                <a:close/>
              </a:path>
            </a:pathLst>
          </a:custGeom>
          <a:solidFill>
            <a:srgbClr val="008080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0960" tIns="60960" rIns="60960" bIns="60960" numCol="1" spcCol="1270" anchor="ctr" anchorCtr="0">
            <a:noAutofit/>
          </a:bodyPr>
          <a:lstStyle/>
          <a:p>
            <a:pPr lvl="0" algn="ctr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kern="1200" dirty="0" smtClean="0"/>
              <a:t>Non-browser federated access</a:t>
            </a:r>
            <a:endParaRPr lang="en-US" sz="1600" kern="1200" dirty="0"/>
          </a:p>
        </p:txBody>
      </p:sp>
      <p:sp>
        <p:nvSpPr>
          <p:cNvPr id="17" name="Freeform 16"/>
          <p:cNvSpPr/>
          <p:nvPr/>
        </p:nvSpPr>
        <p:spPr>
          <a:xfrm>
            <a:off x="6588224" y="1340768"/>
            <a:ext cx="1773831" cy="1064299"/>
          </a:xfrm>
          <a:custGeom>
            <a:avLst/>
            <a:gdLst>
              <a:gd name="connsiteX0" fmla="*/ 0 w 1773831"/>
              <a:gd name="connsiteY0" fmla="*/ 0 h 1064299"/>
              <a:gd name="connsiteX1" fmla="*/ 1773831 w 1773831"/>
              <a:gd name="connsiteY1" fmla="*/ 0 h 1064299"/>
              <a:gd name="connsiteX2" fmla="*/ 1773831 w 1773831"/>
              <a:gd name="connsiteY2" fmla="*/ 1064299 h 1064299"/>
              <a:gd name="connsiteX3" fmla="*/ 0 w 1773831"/>
              <a:gd name="connsiteY3" fmla="*/ 1064299 h 1064299"/>
              <a:gd name="connsiteX4" fmla="*/ 0 w 1773831"/>
              <a:gd name="connsiteY4" fmla="*/ 0 h 1064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3831" h="1064299">
                <a:moveTo>
                  <a:pt x="0" y="0"/>
                </a:moveTo>
                <a:lnTo>
                  <a:pt x="1773831" y="0"/>
                </a:lnTo>
                <a:lnTo>
                  <a:pt x="1773831" y="1064299"/>
                </a:lnTo>
                <a:lnTo>
                  <a:pt x="0" y="1064299"/>
                </a:lnTo>
                <a:lnTo>
                  <a:pt x="0" y="0"/>
                </a:lnTo>
                <a:close/>
              </a:path>
            </a:pathLst>
          </a:custGeom>
          <a:solidFill>
            <a:srgbClr val="008080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0960" tIns="60960" rIns="60960" bIns="60960" numCol="1" spcCol="1270" anchor="ctr" anchorCtr="0">
            <a:noAutofit/>
          </a:bodyPr>
          <a:lstStyle/>
          <a:p>
            <a:pPr lvl="0" algn="ctr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kern="1200" dirty="0" smtClean="0"/>
              <a:t>Bridging communities</a:t>
            </a:r>
            <a:endParaRPr lang="en-US" sz="1600" kern="1200" dirty="0"/>
          </a:p>
        </p:txBody>
      </p:sp>
      <p:sp>
        <p:nvSpPr>
          <p:cNvPr id="18" name="Freeform 17"/>
          <p:cNvSpPr/>
          <p:nvPr/>
        </p:nvSpPr>
        <p:spPr>
          <a:xfrm>
            <a:off x="6588224" y="3857937"/>
            <a:ext cx="1773831" cy="1064299"/>
          </a:xfrm>
          <a:custGeom>
            <a:avLst/>
            <a:gdLst>
              <a:gd name="connsiteX0" fmla="*/ 0 w 1773831"/>
              <a:gd name="connsiteY0" fmla="*/ 0 h 1064299"/>
              <a:gd name="connsiteX1" fmla="*/ 1773831 w 1773831"/>
              <a:gd name="connsiteY1" fmla="*/ 0 h 1064299"/>
              <a:gd name="connsiteX2" fmla="*/ 1773831 w 1773831"/>
              <a:gd name="connsiteY2" fmla="*/ 1064299 h 1064299"/>
              <a:gd name="connsiteX3" fmla="*/ 0 w 1773831"/>
              <a:gd name="connsiteY3" fmla="*/ 1064299 h 1064299"/>
              <a:gd name="connsiteX4" fmla="*/ 0 w 1773831"/>
              <a:gd name="connsiteY4" fmla="*/ 0 h 1064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3831" h="1064299">
                <a:moveTo>
                  <a:pt x="0" y="0"/>
                </a:moveTo>
                <a:lnTo>
                  <a:pt x="1773831" y="0"/>
                </a:lnTo>
                <a:lnTo>
                  <a:pt x="1773831" y="1064299"/>
                </a:lnTo>
                <a:lnTo>
                  <a:pt x="0" y="1064299"/>
                </a:lnTo>
                <a:lnTo>
                  <a:pt x="0" y="0"/>
                </a:lnTo>
                <a:close/>
              </a:path>
            </a:pathLst>
          </a:custGeom>
          <a:solidFill>
            <a:srgbClr val="FF6600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0960" tIns="60960" rIns="60960" bIns="60960" numCol="1" spcCol="1270" anchor="ctr" anchorCtr="0">
            <a:noAutofit/>
          </a:bodyPr>
          <a:lstStyle/>
          <a:p>
            <a:pPr lvl="0" algn="ctr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kern="1200" dirty="0" smtClean="0"/>
              <a:t>Technology translators</a:t>
            </a:r>
            <a:endParaRPr lang="en-US" sz="1600" kern="1200" dirty="0"/>
          </a:p>
        </p:txBody>
      </p:sp>
      <p:sp>
        <p:nvSpPr>
          <p:cNvPr id="19" name="Freeform 18"/>
          <p:cNvSpPr/>
          <p:nvPr/>
        </p:nvSpPr>
        <p:spPr>
          <a:xfrm>
            <a:off x="755576" y="3861048"/>
            <a:ext cx="1773831" cy="1064299"/>
          </a:xfrm>
          <a:custGeom>
            <a:avLst/>
            <a:gdLst>
              <a:gd name="connsiteX0" fmla="*/ 0 w 1773831"/>
              <a:gd name="connsiteY0" fmla="*/ 0 h 1064299"/>
              <a:gd name="connsiteX1" fmla="*/ 1773831 w 1773831"/>
              <a:gd name="connsiteY1" fmla="*/ 0 h 1064299"/>
              <a:gd name="connsiteX2" fmla="*/ 1773831 w 1773831"/>
              <a:gd name="connsiteY2" fmla="*/ 1064299 h 1064299"/>
              <a:gd name="connsiteX3" fmla="*/ 0 w 1773831"/>
              <a:gd name="connsiteY3" fmla="*/ 1064299 h 1064299"/>
              <a:gd name="connsiteX4" fmla="*/ 0 w 1773831"/>
              <a:gd name="connsiteY4" fmla="*/ 0 h 1064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3831" h="1064299">
                <a:moveTo>
                  <a:pt x="0" y="0"/>
                </a:moveTo>
                <a:lnTo>
                  <a:pt x="1773831" y="0"/>
                </a:lnTo>
                <a:lnTo>
                  <a:pt x="1773831" y="1064299"/>
                </a:lnTo>
                <a:lnTo>
                  <a:pt x="0" y="1064299"/>
                </a:lnTo>
                <a:lnTo>
                  <a:pt x="0" y="0"/>
                </a:lnTo>
                <a:close/>
              </a:path>
            </a:pathLst>
          </a:custGeom>
          <a:solidFill>
            <a:srgbClr val="008080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0960" tIns="60960" rIns="60960" bIns="60960" numCol="1" spcCol="1270" anchor="ctr" anchorCtr="0">
            <a:noAutofit/>
          </a:bodyPr>
          <a:lstStyle/>
          <a:p>
            <a:pPr lvl="0" algn="ctr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kern="1200" dirty="0" smtClean="0"/>
              <a:t>Open standards and sustainable licenses</a:t>
            </a:r>
            <a:endParaRPr lang="en-US" sz="1600" kern="1200" dirty="0"/>
          </a:p>
        </p:txBody>
      </p:sp>
      <p:sp>
        <p:nvSpPr>
          <p:cNvPr id="20" name="Freeform 19"/>
          <p:cNvSpPr/>
          <p:nvPr/>
        </p:nvSpPr>
        <p:spPr>
          <a:xfrm>
            <a:off x="755576" y="5102730"/>
            <a:ext cx="1773831" cy="1064299"/>
          </a:xfrm>
          <a:custGeom>
            <a:avLst/>
            <a:gdLst>
              <a:gd name="connsiteX0" fmla="*/ 0 w 1773831"/>
              <a:gd name="connsiteY0" fmla="*/ 0 h 1064299"/>
              <a:gd name="connsiteX1" fmla="*/ 1773831 w 1773831"/>
              <a:gd name="connsiteY1" fmla="*/ 0 h 1064299"/>
              <a:gd name="connsiteX2" fmla="*/ 1773831 w 1773831"/>
              <a:gd name="connsiteY2" fmla="*/ 1064299 h 1064299"/>
              <a:gd name="connsiteX3" fmla="*/ 0 w 1773831"/>
              <a:gd name="connsiteY3" fmla="*/ 1064299 h 1064299"/>
              <a:gd name="connsiteX4" fmla="*/ 0 w 1773831"/>
              <a:gd name="connsiteY4" fmla="*/ 0 h 1064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3831" h="1064299">
                <a:moveTo>
                  <a:pt x="0" y="0"/>
                </a:moveTo>
                <a:lnTo>
                  <a:pt x="1773831" y="0"/>
                </a:lnTo>
                <a:lnTo>
                  <a:pt x="1773831" y="1064299"/>
                </a:lnTo>
                <a:lnTo>
                  <a:pt x="0" y="1064299"/>
                </a:lnTo>
                <a:lnTo>
                  <a:pt x="0" y="0"/>
                </a:lnTo>
                <a:close/>
              </a:path>
            </a:pathLst>
          </a:custGeom>
          <a:solidFill>
            <a:srgbClr val="FF6600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0960" tIns="60960" rIns="60960" bIns="60960" numCol="1" spcCol="1270" anchor="ctr" anchorCtr="0">
            <a:noAutofit/>
          </a:bodyPr>
          <a:lstStyle/>
          <a:p>
            <a:pPr lvl="0" algn="ctr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kern="1200" dirty="0" smtClean="0"/>
              <a:t>Levels of Assurance</a:t>
            </a:r>
            <a:endParaRPr lang="en-US" sz="1600" kern="1200" dirty="0"/>
          </a:p>
        </p:txBody>
      </p:sp>
      <p:sp>
        <p:nvSpPr>
          <p:cNvPr id="21" name="Freeform 20"/>
          <p:cNvSpPr/>
          <p:nvPr/>
        </p:nvSpPr>
        <p:spPr>
          <a:xfrm>
            <a:off x="2699792" y="1340768"/>
            <a:ext cx="1773831" cy="1064299"/>
          </a:xfrm>
          <a:custGeom>
            <a:avLst/>
            <a:gdLst>
              <a:gd name="connsiteX0" fmla="*/ 0 w 1773831"/>
              <a:gd name="connsiteY0" fmla="*/ 0 h 1064299"/>
              <a:gd name="connsiteX1" fmla="*/ 1773831 w 1773831"/>
              <a:gd name="connsiteY1" fmla="*/ 0 h 1064299"/>
              <a:gd name="connsiteX2" fmla="*/ 1773831 w 1773831"/>
              <a:gd name="connsiteY2" fmla="*/ 1064299 h 1064299"/>
              <a:gd name="connsiteX3" fmla="*/ 0 w 1773831"/>
              <a:gd name="connsiteY3" fmla="*/ 1064299 h 1064299"/>
              <a:gd name="connsiteX4" fmla="*/ 0 w 1773831"/>
              <a:gd name="connsiteY4" fmla="*/ 0 h 1064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3831" h="1064299">
                <a:moveTo>
                  <a:pt x="0" y="0"/>
                </a:moveTo>
                <a:lnTo>
                  <a:pt x="1773831" y="0"/>
                </a:lnTo>
                <a:lnTo>
                  <a:pt x="1773831" y="1064299"/>
                </a:lnTo>
                <a:lnTo>
                  <a:pt x="0" y="1064299"/>
                </a:lnTo>
                <a:lnTo>
                  <a:pt x="0" y="0"/>
                </a:lnTo>
                <a:close/>
              </a:path>
            </a:pathLst>
          </a:custGeom>
          <a:solidFill>
            <a:srgbClr val="008080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0960" tIns="60960" rIns="60960" bIns="60960" numCol="1" spcCol="1270" anchor="ctr" anchorCtr="0">
            <a:noAutofit/>
          </a:bodyPr>
          <a:lstStyle/>
          <a:p>
            <a:pPr lvl="0" algn="ctr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kern="1200" dirty="0" err="1" smtClean="0"/>
              <a:t>Authorisation</a:t>
            </a:r>
            <a:r>
              <a:rPr lang="en-US" sz="1600" kern="1200" dirty="0" smtClean="0"/>
              <a:t> under community control</a:t>
            </a:r>
            <a:endParaRPr lang="en-US" sz="1600" kern="1200" dirty="0"/>
          </a:p>
        </p:txBody>
      </p:sp>
      <p:sp>
        <p:nvSpPr>
          <p:cNvPr id="22" name="Freeform 21"/>
          <p:cNvSpPr/>
          <p:nvPr/>
        </p:nvSpPr>
        <p:spPr>
          <a:xfrm>
            <a:off x="4644008" y="2616255"/>
            <a:ext cx="1773831" cy="1064299"/>
          </a:xfrm>
          <a:custGeom>
            <a:avLst/>
            <a:gdLst>
              <a:gd name="connsiteX0" fmla="*/ 0 w 1773831"/>
              <a:gd name="connsiteY0" fmla="*/ 0 h 1064299"/>
              <a:gd name="connsiteX1" fmla="*/ 1773831 w 1773831"/>
              <a:gd name="connsiteY1" fmla="*/ 0 h 1064299"/>
              <a:gd name="connsiteX2" fmla="*/ 1773831 w 1773831"/>
              <a:gd name="connsiteY2" fmla="*/ 1064299 h 1064299"/>
              <a:gd name="connsiteX3" fmla="*/ 0 w 1773831"/>
              <a:gd name="connsiteY3" fmla="*/ 1064299 h 1064299"/>
              <a:gd name="connsiteX4" fmla="*/ 0 w 1773831"/>
              <a:gd name="connsiteY4" fmla="*/ 0 h 1064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3831" h="1064299">
                <a:moveTo>
                  <a:pt x="0" y="0"/>
                </a:moveTo>
                <a:lnTo>
                  <a:pt x="1773831" y="0"/>
                </a:lnTo>
                <a:lnTo>
                  <a:pt x="1773831" y="1064299"/>
                </a:lnTo>
                <a:lnTo>
                  <a:pt x="0" y="1064299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0960" tIns="60960" rIns="60960" bIns="60960" numCol="1" spcCol="1270" anchor="ctr" anchorCtr="0">
            <a:noAutofit/>
          </a:bodyPr>
          <a:lstStyle/>
          <a:p>
            <a:pPr lvl="0" algn="ctr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kern="1200" dirty="0" smtClean="0"/>
              <a:t>Well defined and </a:t>
            </a:r>
            <a:r>
              <a:rPr lang="en-US" sz="1600" kern="1200" dirty="0" err="1" smtClean="0"/>
              <a:t>harmonised</a:t>
            </a:r>
            <a:r>
              <a:rPr lang="en-US" sz="1600" kern="1200" dirty="0" smtClean="0"/>
              <a:t> attributes</a:t>
            </a:r>
            <a:endParaRPr lang="en-US" sz="1600" kern="1200" dirty="0"/>
          </a:p>
        </p:txBody>
      </p:sp>
      <p:sp>
        <p:nvSpPr>
          <p:cNvPr id="23" name="Freeform 22"/>
          <p:cNvSpPr/>
          <p:nvPr/>
        </p:nvSpPr>
        <p:spPr>
          <a:xfrm>
            <a:off x="4644008" y="1340768"/>
            <a:ext cx="1773831" cy="1064299"/>
          </a:xfrm>
          <a:custGeom>
            <a:avLst/>
            <a:gdLst>
              <a:gd name="connsiteX0" fmla="*/ 0 w 1773831"/>
              <a:gd name="connsiteY0" fmla="*/ 0 h 1064299"/>
              <a:gd name="connsiteX1" fmla="*/ 1773831 w 1773831"/>
              <a:gd name="connsiteY1" fmla="*/ 0 h 1064299"/>
              <a:gd name="connsiteX2" fmla="*/ 1773831 w 1773831"/>
              <a:gd name="connsiteY2" fmla="*/ 1064299 h 1064299"/>
              <a:gd name="connsiteX3" fmla="*/ 0 w 1773831"/>
              <a:gd name="connsiteY3" fmla="*/ 1064299 h 1064299"/>
              <a:gd name="connsiteX4" fmla="*/ 0 w 1773831"/>
              <a:gd name="connsiteY4" fmla="*/ 0 h 1064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3831" h="1064299">
                <a:moveTo>
                  <a:pt x="0" y="0"/>
                </a:moveTo>
                <a:lnTo>
                  <a:pt x="1773831" y="0"/>
                </a:lnTo>
                <a:lnTo>
                  <a:pt x="1773831" y="1064299"/>
                </a:lnTo>
                <a:lnTo>
                  <a:pt x="0" y="1064299"/>
                </a:lnTo>
                <a:lnTo>
                  <a:pt x="0" y="0"/>
                </a:lnTo>
                <a:close/>
              </a:path>
            </a:pathLst>
          </a:custGeom>
          <a:solidFill>
            <a:srgbClr val="FF6600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0960" tIns="60960" rIns="60960" bIns="60960" numCol="1" spcCol="1270" anchor="ctr" anchorCtr="0">
            <a:noAutofit/>
          </a:bodyPr>
          <a:lstStyle/>
          <a:p>
            <a:pPr lvl="0" algn="ctr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kern="1200" dirty="0" smtClean="0"/>
              <a:t>Flexible and scalable attribute release</a:t>
            </a:r>
            <a:endParaRPr lang="en-US" sz="1600" kern="1200" dirty="0"/>
          </a:p>
        </p:txBody>
      </p:sp>
      <p:sp>
        <p:nvSpPr>
          <p:cNvPr id="24" name="Freeform 23"/>
          <p:cNvSpPr/>
          <p:nvPr/>
        </p:nvSpPr>
        <p:spPr>
          <a:xfrm>
            <a:off x="2699792" y="3857937"/>
            <a:ext cx="1773831" cy="1064299"/>
          </a:xfrm>
          <a:custGeom>
            <a:avLst/>
            <a:gdLst>
              <a:gd name="connsiteX0" fmla="*/ 0 w 1773831"/>
              <a:gd name="connsiteY0" fmla="*/ 0 h 1064299"/>
              <a:gd name="connsiteX1" fmla="*/ 1773831 w 1773831"/>
              <a:gd name="connsiteY1" fmla="*/ 0 h 1064299"/>
              <a:gd name="connsiteX2" fmla="*/ 1773831 w 1773831"/>
              <a:gd name="connsiteY2" fmla="*/ 1064299 h 1064299"/>
              <a:gd name="connsiteX3" fmla="*/ 0 w 1773831"/>
              <a:gd name="connsiteY3" fmla="*/ 1064299 h 1064299"/>
              <a:gd name="connsiteX4" fmla="*/ 0 w 1773831"/>
              <a:gd name="connsiteY4" fmla="*/ 0 h 1064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3831" h="1064299">
                <a:moveTo>
                  <a:pt x="0" y="0"/>
                </a:moveTo>
                <a:lnTo>
                  <a:pt x="1773831" y="0"/>
                </a:lnTo>
                <a:lnTo>
                  <a:pt x="1773831" y="1064299"/>
                </a:lnTo>
                <a:lnTo>
                  <a:pt x="0" y="1064299"/>
                </a:lnTo>
                <a:lnTo>
                  <a:pt x="0" y="0"/>
                </a:lnTo>
                <a:close/>
              </a:path>
            </a:pathLst>
          </a:custGeom>
          <a:solidFill>
            <a:srgbClr val="008080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0960" tIns="60960" rIns="60960" bIns="60960" numCol="1" spcCol="1270" anchor="ctr" anchorCtr="0">
            <a:noAutofit/>
          </a:bodyPr>
          <a:lstStyle/>
          <a:p>
            <a:pPr lvl="0" algn="ctr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kern="1200" dirty="0" smtClean="0"/>
              <a:t>Attributes that cross national borders/Data Protection</a:t>
            </a:r>
            <a:endParaRPr lang="en-US" sz="1600" kern="1200" dirty="0"/>
          </a:p>
        </p:txBody>
      </p:sp>
      <p:sp>
        <p:nvSpPr>
          <p:cNvPr id="25" name="Freeform 24"/>
          <p:cNvSpPr/>
          <p:nvPr/>
        </p:nvSpPr>
        <p:spPr>
          <a:xfrm>
            <a:off x="4644008" y="3857937"/>
            <a:ext cx="1773831" cy="1064299"/>
          </a:xfrm>
          <a:custGeom>
            <a:avLst/>
            <a:gdLst>
              <a:gd name="connsiteX0" fmla="*/ 0 w 1773831"/>
              <a:gd name="connsiteY0" fmla="*/ 0 h 1064299"/>
              <a:gd name="connsiteX1" fmla="*/ 1773831 w 1773831"/>
              <a:gd name="connsiteY1" fmla="*/ 0 h 1064299"/>
              <a:gd name="connsiteX2" fmla="*/ 1773831 w 1773831"/>
              <a:gd name="connsiteY2" fmla="*/ 1064299 h 1064299"/>
              <a:gd name="connsiteX3" fmla="*/ 0 w 1773831"/>
              <a:gd name="connsiteY3" fmla="*/ 1064299 h 1064299"/>
              <a:gd name="connsiteX4" fmla="*/ 0 w 1773831"/>
              <a:gd name="connsiteY4" fmla="*/ 0 h 1064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3831" h="1064299">
                <a:moveTo>
                  <a:pt x="0" y="0"/>
                </a:moveTo>
                <a:lnTo>
                  <a:pt x="1773831" y="0"/>
                </a:lnTo>
                <a:lnTo>
                  <a:pt x="1773831" y="1064299"/>
                </a:lnTo>
                <a:lnTo>
                  <a:pt x="0" y="1064299"/>
                </a:lnTo>
                <a:lnTo>
                  <a:pt x="0" y="0"/>
                </a:lnTo>
                <a:close/>
              </a:path>
            </a:pathLst>
          </a:custGeom>
          <a:solidFill>
            <a:srgbClr val="008080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0960" tIns="60960" rIns="60960" bIns="60960" numCol="1" spcCol="1270" anchor="ctr" anchorCtr="0">
            <a:noAutofit/>
          </a:bodyPr>
          <a:lstStyle/>
          <a:p>
            <a:pPr lvl="0" algn="ctr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kern="1200" dirty="0" smtClean="0"/>
              <a:t>Attribute aggregation for </a:t>
            </a:r>
            <a:r>
              <a:rPr lang="en-US" sz="1600" kern="1200" dirty="0" err="1" smtClean="0"/>
              <a:t>authorisation</a:t>
            </a:r>
            <a:endParaRPr lang="en-US" sz="1600" kern="1200" dirty="0"/>
          </a:p>
        </p:txBody>
      </p:sp>
      <p:sp>
        <p:nvSpPr>
          <p:cNvPr id="26" name="Freeform 25"/>
          <p:cNvSpPr/>
          <p:nvPr/>
        </p:nvSpPr>
        <p:spPr>
          <a:xfrm>
            <a:off x="6588224" y="2616255"/>
            <a:ext cx="1773831" cy="1064299"/>
          </a:xfrm>
          <a:custGeom>
            <a:avLst/>
            <a:gdLst>
              <a:gd name="connsiteX0" fmla="*/ 0 w 1773831"/>
              <a:gd name="connsiteY0" fmla="*/ 0 h 1064299"/>
              <a:gd name="connsiteX1" fmla="*/ 1773831 w 1773831"/>
              <a:gd name="connsiteY1" fmla="*/ 0 h 1064299"/>
              <a:gd name="connsiteX2" fmla="*/ 1773831 w 1773831"/>
              <a:gd name="connsiteY2" fmla="*/ 1064299 h 1064299"/>
              <a:gd name="connsiteX3" fmla="*/ 0 w 1773831"/>
              <a:gd name="connsiteY3" fmla="*/ 1064299 h 1064299"/>
              <a:gd name="connsiteX4" fmla="*/ 0 w 1773831"/>
              <a:gd name="connsiteY4" fmla="*/ 0 h 1064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3831" h="1064299">
                <a:moveTo>
                  <a:pt x="0" y="0"/>
                </a:moveTo>
                <a:lnTo>
                  <a:pt x="1773831" y="0"/>
                </a:lnTo>
                <a:lnTo>
                  <a:pt x="1773831" y="1064299"/>
                </a:lnTo>
                <a:lnTo>
                  <a:pt x="0" y="1064299"/>
                </a:lnTo>
                <a:lnTo>
                  <a:pt x="0" y="0"/>
                </a:lnTo>
                <a:close/>
              </a:path>
            </a:pathLst>
          </a:custGeom>
          <a:solidFill>
            <a:srgbClr val="008080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0960" tIns="60960" rIns="60960" bIns="60960" numCol="1" spcCol="1270" anchor="ctr" anchorCtr="0">
            <a:noAutofit/>
          </a:bodyPr>
          <a:lstStyle/>
          <a:p>
            <a:pPr lvl="0" algn="ctr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kern="1200" dirty="0" smtClean="0"/>
              <a:t>Privacy and data protection</a:t>
            </a:r>
            <a:endParaRPr lang="en-US" sz="1600" kern="1200" dirty="0"/>
          </a:p>
        </p:txBody>
      </p:sp>
      <p:sp>
        <p:nvSpPr>
          <p:cNvPr id="27" name="Freeform 26"/>
          <p:cNvSpPr/>
          <p:nvPr/>
        </p:nvSpPr>
        <p:spPr>
          <a:xfrm>
            <a:off x="2699792" y="5102730"/>
            <a:ext cx="1773831" cy="1064299"/>
          </a:xfrm>
          <a:custGeom>
            <a:avLst/>
            <a:gdLst>
              <a:gd name="connsiteX0" fmla="*/ 0 w 1773831"/>
              <a:gd name="connsiteY0" fmla="*/ 0 h 1064299"/>
              <a:gd name="connsiteX1" fmla="*/ 1773831 w 1773831"/>
              <a:gd name="connsiteY1" fmla="*/ 0 h 1064299"/>
              <a:gd name="connsiteX2" fmla="*/ 1773831 w 1773831"/>
              <a:gd name="connsiteY2" fmla="*/ 1064299 h 1064299"/>
              <a:gd name="connsiteX3" fmla="*/ 0 w 1773831"/>
              <a:gd name="connsiteY3" fmla="*/ 1064299 h 1064299"/>
              <a:gd name="connsiteX4" fmla="*/ 0 w 1773831"/>
              <a:gd name="connsiteY4" fmla="*/ 0 h 1064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3831" h="1064299">
                <a:moveTo>
                  <a:pt x="0" y="0"/>
                </a:moveTo>
                <a:lnTo>
                  <a:pt x="1773831" y="0"/>
                </a:lnTo>
                <a:lnTo>
                  <a:pt x="1773831" y="1064299"/>
                </a:lnTo>
                <a:lnTo>
                  <a:pt x="0" y="1064299"/>
                </a:lnTo>
                <a:lnTo>
                  <a:pt x="0" y="0"/>
                </a:lnTo>
                <a:close/>
              </a:path>
            </a:pathLst>
          </a:custGeom>
          <a:solidFill>
            <a:srgbClr val="FF6600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0960" tIns="60960" rIns="60960" bIns="60960" numCol="1" spcCol="1270" anchor="ctr" anchorCtr="0">
            <a:noAutofit/>
          </a:bodyPr>
          <a:lstStyle/>
          <a:p>
            <a:pPr lvl="0" algn="ctr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kern="1200" dirty="0" smtClean="0"/>
              <a:t>Security Incident Response in Federations</a:t>
            </a:r>
            <a:endParaRPr lang="en-US" sz="1600" kern="1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0279" y="193768"/>
            <a:ext cx="6341961" cy="868363"/>
          </a:xfrm>
        </p:spPr>
        <p:txBody>
          <a:bodyPr/>
          <a:lstStyle/>
          <a:p>
            <a:r>
              <a:rPr lang="en-GB" dirty="0" smtClean="0"/>
              <a:t>Requirements vs. GÉANT engagement</a:t>
            </a:r>
            <a:endParaRPr lang="en-GB" dirty="0"/>
          </a:p>
        </p:txBody>
      </p:sp>
      <p:grpSp>
        <p:nvGrpSpPr>
          <p:cNvPr id="28" name="Group 27"/>
          <p:cNvGrpSpPr/>
          <p:nvPr/>
        </p:nvGrpSpPr>
        <p:grpSpPr>
          <a:xfrm>
            <a:off x="4716016" y="5106670"/>
            <a:ext cx="959437" cy="338554"/>
            <a:chOff x="4716016" y="5106670"/>
            <a:chExt cx="959437" cy="338554"/>
          </a:xfrm>
        </p:grpSpPr>
        <p:sp>
          <p:nvSpPr>
            <p:cNvPr id="29" name="Rectangle 28"/>
            <p:cNvSpPr/>
            <p:nvPr/>
          </p:nvSpPr>
          <p:spPr bwMode="auto">
            <a:xfrm>
              <a:off x="4716016" y="5142783"/>
              <a:ext cx="288032" cy="266328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5988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932040" y="5106670"/>
              <a:ext cx="743413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latin typeface="+mn-lt"/>
                </a:rPr>
                <a:t>Active</a:t>
              </a:r>
              <a:endParaRPr lang="en-GB" sz="1600" dirty="0">
                <a:latin typeface="+mn-lt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4716016" y="5466710"/>
            <a:ext cx="1734889" cy="338554"/>
            <a:chOff x="4716016" y="5106670"/>
            <a:chExt cx="1734889" cy="338554"/>
          </a:xfrm>
        </p:grpSpPr>
        <p:sp>
          <p:nvSpPr>
            <p:cNvPr id="32" name="Rectangle 31"/>
            <p:cNvSpPr/>
            <p:nvPr/>
          </p:nvSpPr>
          <p:spPr bwMode="auto">
            <a:xfrm>
              <a:off x="4716016" y="5142783"/>
              <a:ext cx="288032" cy="266328"/>
            </a:xfrm>
            <a:prstGeom prst="rect">
              <a:avLst/>
            </a:prstGeom>
            <a:solidFill>
              <a:srgbClr val="FF66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5988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932040" y="5106670"/>
              <a:ext cx="1518865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latin typeface="+mn-lt"/>
                </a:rPr>
                <a:t>Partially Active</a:t>
              </a:r>
              <a:endParaRPr lang="en-GB" sz="1600" dirty="0">
                <a:latin typeface="+mn-lt"/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4716016" y="5805264"/>
            <a:ext cx="1324420" cy="338554"/>
            <a:chOff x="4716016" y="5106670"/>
            <a:chExt cx="1324420" cy="338554"/>
          </a:xfrm>
        </p:grpSpPr>
        <p:sp>
          <p:nvSpPr>
            <p:cNvPr id="35" name="Rectangle 34"/>
            <p:cNvSpPr/>
            <p:nvPr/>
          </p:nvSpPr>
          <p:spPr bwMode="auto">
            <a:xfrm>
              <a:off x="4716016" y="5142783"/>
              <a:ext cx="288032" cy="266328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5988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932040" y="5106670"/>
              <a:ext cx="1108396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latin typeface="+mn-lt"/>
                </a:rPr>
                <a:t>Not Active</a:t>
              </a:r>
              <a:endParaRPr lang="en-GB" sz="1600" dirty="0"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310242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/>
          <p:nvPr/>
        </p:nvSpPr>
        <p:spPr>
          <a:xfrm>
            <a:off x="755576" y="1340768"/>
            <a:ext cx="1773831" cy="1064299"/>
          </a:xfrm>
          <a:custGeom>
            <a:avLst/>
            <a:gdLst>
              <a:gd name="connsiteX0" fmla="*/ 0 w 1773831"/>
              <a:gd name="connsiteY0" fmla="*/ 0 h 1064299"/>
              <a:gd name="connsiteX1" fmla="*/ 1773831 w 1773831"/>
              <a:gd name="connsiteY1" fmla="*/ 0 h 1064299"/>
              <a:gd name="connsiteX2" fmla="*/ 1773831 w 1773831"/>
              <a:gd name="connsiteY2" fmla="*/ 1064299 h 1064299"/>
              <a:gd name="connsiteX3" fmla="*/ 0 w 1773831"/>
              <a:gd name="connsiteY3" fmla="*/ 1064299 h 1064299"/>
              <a:gd name="connsiteX4" fmla="*/ 0 w 1773831"/>
              <a:gd name="connsiteY4" fmla="*/ 0 h 1064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3831" h="1064299">
                <a:moveTo>
                  <a:pt x="0" y="0"/>
                </a:moveTo>
                <a:lnTo>
                  <a:pt x="1773831" y="0"/>
                </a:lnTo>
                <a:lnTo>
                  <a:pt x="1773831" y="1064299"/>
                </a:lnTo>
                <a:lnTo>
                  <a:pt x="0" y="1064299"/>
                </a:lnTo>
                <a:lnTo>
                  <a:pt x="0" y="0"/>
                </a:lnTo>
                <a:close/>
              </a:path>
            </a:pathLst>
          </a:custGeom>
          <a:solidFill>
            <a:srgbClr val="008080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0960" tIns="60960" rIns="60960" bIns="60960" numCol="1" spcCol="1270" anchor="ctr" anchorCtr="0">
            <a:noAutofit/>
          </a:bodyPr>
          <a:lstStyle/>
          <a:p>
            <a:pPr lvl="0" algn="ctr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kern="1200" dirty="0" smtClean="0"/>
              <a:t>User friendliness and Ease of use</a:t>
            </a:r>
            <a:endParaRPr lang="en-US" sz="1600" kern="1200" dirty="0"/>
          </a:p>
        </p:txBody>
      </p:sp>
      <p:sp>
        <p:nvSpPr>
          <p:cNvPr id="15" name="Freeform 14"/>
          <p:cNvSpPr/>
          <p:nvPr/>
        </p:nvSpPr>
        <p:spPr>
          <a:xfrm>
            <a:off x="755576" y="2616255"/>
            <a:ext cx="1773831" cy="1064299"/>
          </a:xfrm>
          <a:custGeom>
            <a:avLst/>
            <a:gdLst>
              <a:gd name="connsiteX0" fmla="*/ 0 w 1773831"/>
              <a:gd name="connsiteY0" fmla="*/ 0 h 1064299"/>
              <a:gd name="connsiteX1" fmla="*/ 1773831 w 1773831"/>
              <a:gd name="connsiteY1" fmla="*/ 0 h 1064299"/>
              <a:gd name="connsiteX2" fmla="*/ 1773831 w 1773831"/>
              <a:gd name="connsiteY2" fmla="*/ 1064299 h 1064299"/>
              <a:gd name="connsiteX3" fmla="*/ 0 w 1773831"/>
              <a:gd name="connsiteY3" fmla="*/ 1064299 h 1064299"/>
              <a:gd name="connsiteX4" fmla="*/ 0 w 1773831"/>
              <a:gd name="connsiteY4" fmla="*/ 0 h 1064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3831" h="1064299">
                <a:moveTo>
                  <a:pt x="0" y="0"/>
                </a:moveTo>
                <a:lnTo>
                  <a:pt x="1773831" y="0"/>
                </a:lnTo>
                <a:lnTo>
                  <a:pt x="1773831" y="1064299"/>
                </a:lnTo>
                <a:lnTo>
                  <a:pt x="0" y="1064299"/>
                </a:lnTo>
                <a:lnTo>
                  <a:pt x="0" y="0"/>
                </a:lnTo>
                <a:close/>
              </a:path>
            </a:pathLst>
          </a:custGeom>
          <a:solidFill>
            <a:srgbClr val="008080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0960" tIns="60960" rIns="60960" bIns="60960" numCol="1" spcCol="1270" anchor="ctr" anchorCtr="0">
            <a:noAutofit/>
          </a:bodyPr>
          <a:lstStyle/>
          <a:p>
            <a:pPr lvl="0" algn="ctr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kern="1200" dirty="0" smtClean="0"/>
              <a:t>Browser federated access</a:t>
            </a:r>
            <a:endParaRPr lang="en-US" sz="1600" kern="1200" dirty="0"/>
          </a:p>
        </p:txBody>
      </p:sp>
      <p:sp>
        <p:nvSpPr>
          <p:cNvPr id="16" name="Freeform 15"/>
          <p:cNvSpPr/>
          <p:nvPr/>
        </p:nvSpPr>
        <p:spPr>
          <a:xfrm>
            <a:off x="2699792" y="2616255"/>
            <a:ext cx="1773831" cy="1064299"/>
          </a:xfrm>
          <a:custGeom>
            <a:avLst/>
            <a:gdLst>
              <a:gd name="connsiteX0" fmla="*/ 0 w 1773831"/>
              <a:gd name="connsiteY0" fmla="*/ 0 h 1064299"/>
              <a:gd name="connsiteX1" fmla="*/ 1773831 w 1773831"/>
              <a:gd name="connsiteY1" fmla="*/ 0 h 1064299"/>
              <a:gd name="connsiteX2" fmla="*/ 1773831 w 1773831"/>
              <a:gd name="connsiteY2" fmla="*/ 1064299 h 1064299"/>
              <a:gd name="connsiteX3" fmla="*/ 0 w 1773831"/>
              <a:gd name="connsiteY3" fmla="*/ 1064299 h 1064299"/>
              <a:gd name="connsiteX4" fmla="*/ 0 w 1773831"/>
              <a:gd name="connsiteY4" fmla="*/ 0 h 1064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3831" h="1064299">
                <a:moveTo>
                  <a:pt x="0" y="0"/>
                </a:moveTo>
                <a:lnTo>
                  <a:pt x="1773831" y="0"/>
                </a:lnTo>
                <a:lnTo>
                  <a:pt x="1773831" y="1064299"/>
                </a:lnTo>
                <a:lnTo>
                  <a:pt x="0" y="1064299"/>
                </a:lnTo>
                <a:lnTo>
                  <a:pt x="0" y="0"/>
                </a:lnTo>
                <a:close/>
              </a:path>
            </a:pathLst>
          </a:custGeom>
          <a:solidFill>
            <a:srgbClr val="FF6600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0960" tIns="60960" rIns="60960" bIns="60960" numCol="1" spcCol="1270" anchor="ctr" anchorCtr="0">
            <a:noAutofit/>
          </a:bodyPr>
          <a:lstStyle/>
          <a:p>
            <a:pPr lvl="0" algn="ctr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kern="1200" dirty="0" smtClean="0"/>
              <a:t>Non-browser federated access</a:t>
            </a:r>
            <a:endParaRPr lang="en-US" sz="1600" kern="1200" dirty="0"/>
          </a:p>
        </p:txBody>
      </p:sp>
      <p:sp>
        <p:nvSpPr>
          <p:cNvPr id="17" name="Freeform 16"/>
          <p:cNvSpPr/>
          <p:nvPr/>
        </p:nvSpPr>
        <p:spPr>
          <a:xfrm>
            <a:off x="6588224" y="1340768"/>
            <a:ext cx="1773831" cy="1064299"/>
          </a:xfrm>
          <a:custGeom>
            <a:avLst/>
            <a:gdLst>
              <a:gd name="connsiteX0" fmla="*/ 0 w 1773831"/>
              <a:gd name="connsiteY0" fmla="*/ 0 h 1064299"/>
              <a:gd name="connsiteX1" fmla="*/ 1773831 w 1773831"/>
              <a:gd name="connsiteY1" fmla="*/ 0 h 1064299"/>
              <a:gd name="connsiteX2" fmla="*/ 1773831 w 1773831"/>
              <a:gd name="connsiteY2" fmla="*/ 1064299 h 1064299"/>
              <a:gd name="connsiteX3" fmla="*/ 0 w 1773831"/>
              <a:gd name="connsiteY3" fmla="*/ 1064299 h 1064299"/>
              <a:gd name="connsiteX4" fmla="*/ 0 w 1773831"/>
              <a:gd name="connsiteY4" fmla="*/ 0 h 1064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3831" h="1064299">
                <a:moveTo>
                  <a:pt x="0" y="0"/>
                </a:moveTo>
                <a:lnTo>
                  <a:pt x="1773831" y="0"/>
                </a:lnTo>
                <a:lnTo>
                  <a:pt x="1773831" y="1064299"/>
                </a:lnTo>
                <a:lnTo>
                  <a:pt x="0" y="1064299"/>
                </a:lnTo>
                <a:lnTo>
                  <a:pt x="0" y="0"/>
                </a:lnTo>
                <a:close/>
              </a:path>
            </a:pathLst>
          </a:custGeom>
          <a:solidFill>
            <a:srgbClr val="FF6600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0960" tIns="60960" rIns="60960" bIns="60960" numCol="1" spcCol="1270" anchor="ctr" anchorCtr="0">
            <a:noAutofit/>
          </a:bodyPr>
          <a:lstStyle/>
          <a:p>
            <a:pPr lvl="0" algn="ctr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kern="1200" dirty="0" smtClean="0"/>
              <a:t>Bridging communities</a:t>
            </a:r>
            <a:endParaRPr lang="en-US" sz="1600" kern="1200" dirty="0"/>
          </a:p>
        </p:txBody>
      </p:sp>
      <p:sp>
        <p:nvSpPr>
          <p:cNvPr id="18" name="Freeform 17"/>
          <p:cNvSpPr/>
          <p:nvPr/>
        </p:nvSpPr>
        <p:spPr>
          <a:xfrm>
            <a:off x="6588224" y="3857937"/>
            <a:ext cx="1773831" cy="1064299"/>
          </a:xfrm>
          <a:custGeom>
            <a:avLst/>
            <a:gdLst>
              <a:gd name="connsiteX0" fmla="*/ 0 w 1773831"/>
              <a:gd name="connsiteY0" fmla="*/ 0 h 1064299"/>
              <a:gd name="connsiteX1" fmla="*/ 1773831 w 1773831"/>
              <a:gd name="connsiteY1" fmla="*/ 0 h 1064299"/>
              <a:gd name="connsiteX2" fmla="*/ 1773831 w 1773831"/>
              <a:gd name="connsiteY2" fmla="*/ 1064299 h 1064299"/>
              <a:gd name="connsiteX3" fmla="*/ 0 w 1773831"/>
              <a:gd name="connsiteY3" fmla="*/ 1064299 h 1064299"/>
              <a:gd name="connsiteX4" fmla="*/ 0 w 1773831"/>
              <a:gd name="connsiteY4" fmla="*/ 0 h 1064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3831" h="1064299">
                <a:moveTo>
                  <a:pt x="0" y="0"/>
                </a:moveTo>
                <a:lnTo>
                  <a:pt x="1773831" y="0"/>
                </a:lnTo>
                <a:lnTo>
                  <a:pt x="1773831" y="1064299"/>
                </a:lnTo>
                <a:lnTo>
                  <a:pt x="0" y="1064299"/>
                </a:lnTo>
                <a:lnTo>
                  <a:pt x="0" y="0"/>
                </a:lnTo>
                <a:close/>
              </a:path>
            </a:pathLst>
          </a:custGeom>
          <a:solidFill>
            <a:srgbClr val="FF6600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0960" tIns="60960" rIns="60960" bIns="60960" numCol="1" spcCol="1270" anchor="ctr" anchorCtr="0">
            <a:noAutofit/>
          </a:bodyPr>
          <a:lstStyle/>
          <a:p>
            <a:pPr lvl="0" algn="ctr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kern="1200" dirty="0" smtClean="0"/>
              <a:t>Technology translators</a:t>
            </a:r>
            <a:endParaRPr lang="en-US" sz="1600" kern="1200" dirty="0"/>
          </a:p>
        </p:txBody>
      </p:sp>
      <p:sp>
        <p:nvSpPr>
          <p:cNvPr id="19" name="Freeform 18"/>
          <p:cNvSpPr/>
          <p:nvPr/>
        </p:nvSpPr>
        <p:spPr>
          <a:xfrm>
            <a:off x="755576" y="3861048"/>
            <a:ext cx="1773831" cy="1064299"/>
          </a:xfrm>
          <a:custGeom>
            <a:avLst/>
            <a:gdLst>
              <a:gd name="connsiteX0" fmla="*/ 0 w 1773831"/>
              <a:gd name="connsiteY0" fmla="*/ 0 h 1064299"/>
              <a:gd name="connsiteX1" fmla="*/ 1773831 w 1773831"/>
              <a:gd name="connsiteY1" fmla="*/ 0 h 1064299"/>
              <a:gd name="connsiteX2" fmla="*/ 1773831 w 1773831"/>
              <a:gd name="connsiteY2" fmla="*/ 1064299 h 1064299"/>
              <a:gd name="connsiteX3" fmla="*/ 0 w 1773831"/>
              <a:gd name="connsiteY3" fmla="*/ 1064299 h 1064299"/>
              <a:gd name="connsiteX4" fmla="*/ 0 w 1773831"/>
              <a:gd name="connsiteY4" fmla="*/ 0 h 1064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3831" h="1064299">
                <a:moveTo>
                  <a:pt x="0" y="0"/>
                </a:moveTo>
                <a:lnTo>
                  <a:pt x="1773831" y="0"/>
                </a:lnTo>
                <a:lnTo>
                  <a:pt x="1773831" y="1064299"/>
                </a:lnTo>
                <a:lnTo>
                  <a:pt x="0" y="1064299"/>
                </a:lnTo>
                <a:lnTo>
                  <a:pt x="0" y="0"/>
                </a:lnTo>
                <a:close/>
              </a:path>
            </a:pathLst>
          </a:custGeom>
          <a:solidFill>
            <a:srgbClr val="008080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0960" tIns="60960" rIns="60960" bIns="60960" numCol="1" spcCol="1270" anchor="ctr" anchorCtr="0">
            <a:noAutofit/>
          </a:bodyPr>
          <a:lstStyle/>
          <a:p>
            <a:pPr lvl="0" algn="ctr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kern="1200" dirty="0" smtClean="0"/>
              <a:t>Open standards and sustainable licenses</a:t>
            </a:r>
            <a:endParaRPr lang="en-US" sz="1600" kern="1200" dirty="0"/>
          </a:p>
        </p:txBody>
      </p:sp>
      <p:sp>
        <p:nvSpPr>
          <p:cNvPr id="20" name="Freeform 19"/>
          <p:cNvSpPr/>
          <p:nvPr/>
        </p:nvSpPr>
        <p:spPr>
          <a:xfrm>
            <a:off x="755576" y="5102730"/>
            <a:ext cx="1773831" cy="1064299"/>
          </a:xfrm>
          <a:custGeom>
            <a:avLst/>
            <a:gdLst>
              <a:gd name="connsiteX0" fmla="*/ 0 w 1773831"/>
              <a:gd name="connsiteY0" fmla="*/ 0 h 1064299"/>
              <a:gd name="connsiteX1" fmla="*/ 1773831 w 1773831"/>
              <a:gd name="connsiteY1" fmla="*/ 0 h 1064299"/>
              <a:gd name="connsiteX2" fmla="*/ 1773831 w 1773831"/>
              <a:gd name="connsiteY2" fmla="*/ 1064299 h 1064299"/>
              <a:gd name="connsiteX3" fmla="*/ 0 w 1773831"/>
              <a:gd name="connsiteY3" fmla="*/ 1064299 h 1064299"/>
              <a:gd name="connsiteX4" fmla="*/ 0 w 1773831"/>
              <a:gd name="connsiteY4" fmla="*/ 0 h 1064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3831" h="1064299">
                <a:moveTo>
                  <a:pt x="0" y="0"/>
                </a:moveTo>
                <a:lnTo>
                  <a:pt x="1773831" y="0"/>
                </a:lnTo>
                <a:lnTo>
                  <a:pt x="1773831" y="1064299"/>
                </a:lnTo>
                <a:lnTo>
                  <a:pt x="0" y="1064299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0960" tIns="60960" rIns="60960" bIns="60960" numCol="1" spcCol="1270" anchor="ctr" anchorCtr="0">
            <a:noAutofit/>
          </a:bodyPr>
          <a:lstStyle/>
          <a:p>
            <a:pPr lvl="0" algn="ctr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kern="1200" dirty="0" smtClean="0"/>
              <a:t>Levels of Assurance</a:t>
            </a:r>
            <a:endParaRPr lang="en-US" sz="1600" kern="1200" dirty="0"/>
          </a:p>
        </p:txBody>
      </p:sp>
      <p:sp>
        <p:nvSpPr>
          <p:cNvPr id="21" name="Freeform 20"/>
          <p:cNvSpPr/>
          <p:nvPr/>
        </p:nvSpPr>
        <p:spPr>
          <a:xfrm>
            <a:off x="2699792" y="1340768"/>
            <a:ext cx="1773831" cy="1064299"/>
          </a:xfrm>
          <a:custGeom>
            <a:avLst/>
            <a:gdLst>
              <a:gd name="connsiteX0" fmla="*/ 0 w 1773831"/>
              <a:gd name="connsiteY0" fmla="*/ 0 h 1064299"/>
              <a:gd name="connsiteX1" fmla="*/ 1773831 w 1773831"/>
              <a:gd name="connsiteY1" fmla="*/ 0 h 1064299"/>
              <a:gd name="connsiteX2" fmla="*/ 1773831 w 1773831"/>
              <a:gd name="connsiteY2" fmla="*/ 1064299 h 1064299"/>
              <a:gd name="connsiteX3" fmla="*/ 0 w 1773831"/>
              <a:gd name="connsiteY3" fmla="*/ 1064299 h 1064299"/>
              <a:gd name="connsiteX4" fmla="*/ 0 w 1773831"/>
              <a:gd name="connsiteY4" fmla="*/ 0 h 1064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3831" h="1064299">
                <a:moveTo>
                  <a:pt x="0" y="0"/>
                </a:moveTo>
                <a:lnTo>
                  <a:pt x="1773831" y="0"/>
                </a:lnTo>
                <a:lnTo>
                  <a:pt x="1773831" y="1064299"/>
                </a:lnTo>
                <a:lnTo>
                  <a:pt x="0" y="1064299"/>
                </a:lnTo>
                <a:lnTo>
                  <a:pt x="0" y="0"/>
                </a:lnTo>
                <a:close/>
              </a:path>
            </a:pathLst>
          </a:custGeom>
          <a:solidFill>
            <a:srgbClr val="008080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0960" tIns="60960" rIns="60960" bIns="60960" numCol="1" spcCol="1270" anchor="ctr" anchorCtr="0">
            <a:noAutofit/>
          </a:bodyPr>
          <a:lstStyle/>
          <a:p>
            <a:pPr lvl="0" algn="ctr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kern="1200" dirty="0" err="1" smtClean="0"/>
              <a:t>Authorisation</a:t>
            </a:r>
            <a:r>
              <a:rPr lang="en-US" sz="1600" kern="1200" dirty="0" smtClean="0"/>
              <a:t> under community control</a:t>
            </a:r>
            <a:endParaRPr lang="en-US" sz="1600" kern="1200" dirty="0"/>
          </a:p>
        </p:txBody>
      </p:sp>
      <p:sp>
        <p:nvSpPr>
          <p:cNvPr id="22" name="Freeform 21"/>
          <p:cNvSpPr/>
          <p:nvPr/>
        </p:nvSpPr>
        <p:spPr>
          <a:xfrm>
            <a:off x="4644008" y="2616255"/>
            <a:ext cx="1773831" cy="1064299"/>
          </a:xfrm>
          <a:custGeom>
            <a:avLst/>
            <a:gdLst>
              <a:gd name="connsiteX0" fmla="*/ 0 w 1773831"/>
              <a:gd name="connsiteY0" fmla="*/ 0 h 1064299"/>
              <a:gd name="connsiteX1" fmla="*/ 1773831 w 1773831"/>
              <a:gd name="connsiteY1" fmla="*/ 0 h 1064299"/>
              <a:gd name="connsiteX2" fmla="*/ 1773831 w 1773831"/>
              <a:gd name="connsiteY2" fmla="*/ 1064299 h 1064299"/>
              <a:gd name="connsiteX3" fmla="*/ 0 w 1773831"/>
              <a:gd name="connsiteY3" fmla="*/ 1064299 h 1064299"/>
              <a:gd name="connsiteX4" fmla="*/ 0 w 1773831"/>
              <a:gd name="connsiteY4" fmla="*/ 0 h 1064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3831" h="1064299">
                <a:moveTo>
                  <a:pt x="0" y="0"/>
                </a:moveTo>
                <a:lnTo>
                  <a:pt x="1773831" y="0"/>
                </a:lnTo>
                <a:lnTo>
                  <a:pt x="1773831" y="1064299"/>
                </a:lnTo>
                <a:lnTo>
                  <a:pt x="0" y="1064299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0960" tIns="60960" rIns="60960" bIns="60960" numCol="1" spcCol="1270" anchor="ctr" anchorCtr="0">
            <a:noAutofit/>
          </a:bodyPr>
          <a:lstStyle/>
          <a:p>
            <a:pPr lvl="0" algn="ctr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kern="1200" dirty="0" smtClean="0"/>
              <a:t>Well defined and </a:t>
            </a:r>
            <a:r>
              <a:rPr lang="en-US" sz="1600" kern="1200" dirty="0" err="1" smtClean="0"/>
              <a:t>harmonised</a:t>
            </a:r>
            <a:r>
              <a:rPr lang="en-US" sz="1600" kern="1200" dirty="0" smtClean="0"/>
              <a:t> attributes</a:t>
            </a:r>
            <a:endParaRPr lang="en-US" sz="1600" kern="1200" dirty="0"/>
          </a:p>
        </p:txBody>
      </p:sp>
      <p:sp>
        <p:nvSpPr>
          <p:cNvPr id="23" name="Freeform 22"/>
          <p:cNvSpPr/>
          <p:nvPr/>
        </p:nvSpPr>
        <p:spPr>
          <a:xfrm>
            <a:off x="4644008" y="1340768"/>
            <a:ext cx="1773831" cy="1064299"/>
          </a:xfrm>
          <a:custGeom>
            <a:avLst/>
            <a:gdLst>
              <a:gd name="connsiteX0" fmla="*/ 0 w 1773831"/>
              <a:gd name="connsiteY0" fmla="*/ 0 h 1064299"/>
              <a:gd name="connsiteX1" fmla="*/ 1773831 w 1773831"/>
              <a:gd name="connsiteY1" fmla="*/ 0 h 1064299"/>
              <a:gd name="connsiteX2" fmla="*/ 1773831 w 1773831"/>
              <a:gd name="connsiteY2" fmla="*/ 1064299 h 1064299"/>
              <a:gd name="connsiteX3" fmla="*/ 0 w 1773831"/>
              <a:gd name="connsiteY3" fmla="*/ 1064299 h 1064299"/>
              <a:gd name="connsiteX4" fmla="*/ 0 w 1773831"/>
              <a:gd name="connsiteY4" fmla="*/ 0 h 1064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3831" h="1064299">
                <a:moveTo>
                  <a:pt x="0" y="0"/>
                </a:moveTo>
                <a:lnTo>
                  <a:pt x="1773831" y="0"/>
                </a:lnTo>
                <a:lnTo>
                  <a:pt x="1773831" y="1064299"/>
                </a:lnTo>
                <a:lnTo>
                  <a:pt x="0" y="1064299"/>
                </a:lnTo>
                <a:lnTo>
                  <a:pt x="0" y="0"/>
                </a:lnTo>
                <a:close/>
              </a:path>
            </a:pathLst>
          </a:custGeom>
          <a:solidFill>
            <a:srgbClr val="FF6600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0960" tIns="60960" rIns="60960" bIns="60960" numCol="1" spcCol="1270" anchor="ctr" anchorCtr="0">
            <a:noAutofit/>
          </a:bodyPr>
          <a:lstStyle/>
          <a:p>
            <a:pPr lvl="0" algn="ctr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kern="1200" dirty="0" smtClean="0"/>
              <a:t>Flexible and scalable attribute release</a:t>
            </a:r>
            <a:endParaRPr lang="en-US" sz="1600" kern="1200" dirty="0"/>
          </a:p>
        </p:txBody>
      </p:sp>
      <p:sp>
        <p:nvSpPr>
          <p:cNvPr id="24" name="Freeform 23"/>
          <p:cNvSpPr/>
          <p:nvPr/>
        </p:nvSpPr>
        <p:spPr>
          <a:xfrm>
            <a:off x="2699792" y="3857937"/>
            <a:ext cx="1773831" cy="1064299"/>
          </a:xfrm>
          <a:custGeom>
            <a:avLst/>
            <a:gdLst>
              <a:gd name="connsiteX0" fmla="*/ 0 w 1773831"/>
              <a:gd name="connsiteY0" fmla="*/ 0 h 1064299"/>
              <a:gd name="connsiteX1" fmla="*/ 1773831 w 1773831"/>
              <a:gd name="connsiteY1" fmla="*/ 0 h 1064299"/>
              <a:gd name="connsiteX2" fmla="*/ 1773831 w 1773831"/>
              <a:gd name="connsiteY2" fmla="*/ 1064299 h 1064299"/>
              <a:gd name="connsiteX3" fmla="*/ 0 w 1773831"/>
              <a:gd name="connsiteY3" fmla="*/ 1064299 h 1064299"/>
              <a:gd name="connsiteX4" fmla="*/ 0 w 1773831"/>
              <a:gd name="connsiteY4" fmla="*/ 0 h 1064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3831" h="1064299">
                <a:moveTo>
                  <a:pt x="0" y="0"/>
                </a:moveTo>
                <a:lnTo>
                  <a:pt x="1773831" y="0"/>
                </a:lnTo>
                <a:lnTo>
                  <a:pt x="1773831" y="1064299"/>
                </a:lnTo>
                <a:lnTo>
                  <a:pt x="0" y="1064299"/>
                </a:lnTo>
                <a:lnTo>
                  <a:pt x="0" y="0"/>
                </a:lnTo>
                <a:close/>
              </a:path>
            </a:pathLst>
          </a:custGeom>
          <a:solidFill>
            <a:srgbClr val="008080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0960" tIns="60960" rIns="60960" bIns="60960" numCol="1" spcCol="1270" anchor="ctr" anchorCtr="0">
            <a:noAutofit/>
          </a:bodyPr>
          <a:lstStyle/>
          <a:p>
            <a:pPr lvl="0" algn="ctr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kern="1200" dirty="0" smtClean="0"/>
              <a:t>Attributes that cross national borders/Data Protection</a:t>
            </a:r>
            <a:endParaRPr lang="en-US" sz="1600" kern="1200" dirty="0"/>
          </a:p>
        </p:txBody>
      </p:sp>
      <p:sp>
        <p:nvSpPr>
          <p:cNvPr id="25" name="Freeform 24"/>
          <p:cNvSpPr/>
          <p:nvPr/>
        </p:nvSpPr>
        <p:spPr>
          <a:xfrm>
            <a:off x="4644008" y="3857937"/>
            <a:ext cx="1773831" cy="1064299"/>
          </a:xfrm>
          <a:custGeom>
            <a:avLst/>
            <a:gdLst>
              <a:gd name="connsiteX0" fmla="*/ 0 w 1773831"/>
              <a:gd name="connsiteY0" fmla="*/ 0 h 1064299"/>
              <a:gd name="connsiteX1" fmla="*/ 1773831 w 1773831"/>
              <a:gd name="connsiteY1" fmla="*/ 0 h 1064299"/>
              <a:gd name="connsiteX2" fmla="*/ 1773831 w 1773831"/>
              <a:gd name="connsiteY2" fmla="*/ 1064299 h 1064299"/>
              <a:gd name="connsiteX3" fmla="*/ 0 w 1773831"/>
              <a:gd name="connsiteY3" fmla="*/ 1064299 h 1064299"/>
              <a:gd name="connsiteX4" fmla="*/ 0 w 1773831"/>
              <a:gd name="connsiteY4" fmla="*/ 0 h 1064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3831" h="1064299">
                <a:moveTo>
                  <a:pt x="0" y="0"/>
                </a:moveTo>
                <a:lnTo>
                  <a:pt x="1773831" y="0"/>
                </a:lnTo>
                <a:lnTo>
                  <a:pt x="1773831" y="1064299"/>
                </a:lnTo>
                <a:lnTo>
                  <a:pt x="0" y="1064299"/>
                </a:lnTo>
                <a:lnTo>
                  <a:pt x="0" y="0"/>
                </a:lnTo>
                <a:close/>
              </a:path>
            </a:pathLst>
          </a:custGeom>
          <a:solidFill>
            <a:srgbClr val="FF6600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0960" tIns="60960" rIns="60960" bIns="60960" numCol="1" spcCol="1270" anchor="ctr" anchorCtr="0">
            <a:noAutofit/>
          </a:bodyPr>
          <a:lstStyle/>
          <a:p>
            <a:pPr lvl="0" algn="ctr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kern="1200" dirty="0" smtClean="0"/>
              <a:t>Attribute aggregation for </a:t>
            </a:r>
            <a:r>
              <a:rPr lang="en-US" sz="1600" kern="1200" dirty="0" err="1" smtClean="0"/>
              <a:t>authorisation</a:t>
            </a:r>
            <a:endParaRPr lang="en-US" sz="1600" kern="1200" dirty="0"/>
          </a:p>
        </p:txBody>
      </p:sp>
      <p:sp>
        <p:nvSpPr>
          <p:cNvPr id="26" name="Freeform 25"/>
          <p:cNvSpPr/>
          <p:nvPr/>
        </p:nvSpPr>
        <p:spPr>
          <a:xfrm>
            <a:off x="6588224" y="2616255"/>
            <a:ext cx="1773831" cy="1064299"/>
          </a:xfrm>
          <a:custGeom>
            <a:avLst/>
            <a:gdLst>
              <a:gd name="connsiteX0" fmla="*/ 0 w 1773831"/>
              <a:gd name="connsiteY0" fmla="*/ 0 h 1064299"/>
              <a:gd name="connsiteX1" fmla="*/ 1773831 w 1773831"/>
              <a:gd name="connsiteY1" fmla="*/ 0 h 1064299"/>
              <a:gd name="connsiteX2" fmla="*/ 1773831 w 1773831"/>
              <a:gd name="connsiteY2" fmla="*/ 1064299 h 1064299"/>
              <a:gd name="connsiteX3" fmla="*/ 0 w 1773831"/>
              <a:gd name="connsiteY3" fmla="*/ 1064299 h 1064299"/>
              <a:gd name="connsiteX4" fmla="*/ 0 w 1773831"/>
              <a:gd name="connsiteY4" fmla="*/ 0 h 1064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3831" h="1064299">
                <a:moveTo>
                  <a:pt x="0" y="0"/>
                </a:moveTo>
                <a:lnTo>
                  <a:pt x="1773831" y="0"/>
                </a:lnTo>
                <a:lnTo>
                  <a:pt x="1773831" y="1064299"/>
                </a:lnTo>
                <a:lnTo>
                  <a:pt x="0" y="1064299"/>
                </a:lnTo>
                <a:lnTo>
                  <a:pt x="0" y="0"/>
                </a:lnTo>
                <a:close/>
              </a:path>
            </a:pathLst>
          </a:custGeom>
          <a:solidFill>
            <a:srgbClr val="008080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0960" tIns="60960" rIns="60960" bIns="60960" numCol="1" spcCol="1270" anchor="ctr" anchorCtr="0">
            <a:noAutofit/>
          </a:bodyPr>
          <a:lstStyle/>
          <a:p>
            <a:pPr lvl="0" algn="ctr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kern="1200" dirty="0" smtClean="0"/>
              <a:t>Privacy and data protection</a:t>
            </a:r>
            <a:endParaRPr lang="en-US" sz="1600" kern="1200" dirty="0"/>
          </a:p>
        </p:txBody>
      </p:sp>
      <p:sp>
        <p:nvSpPr>
          <p:cNvPr id="27" name="Freeform 26"/>
          <p:cNvSpPr/>
          <p:nvPr/>
        </p:nvSpPr>
        <p:spPr>
          <a:xfrm>
            <a:off x="2699792" y="5102730"/>
            <a:ext cx="1773831" cy="1064299"/>
          </a:xfrm>
          <a:custGeom>
            <a:avLst/>
            <a:gdLst>
              <a:gd name="connsiteX0" fmla="*/ 0 w 1773831"/>
              <a:gd name="connsiteY0" fmla="*/ 0 h 1064299"/>
              <a:gd name="connsiteX1" fmla="*/ 1773831 w 1773831"/>
              <a:gd name="connsiteY1" fmla="*/ 0 h 1064299"/>
              <a:gd name="connsiteX2" fmla="*/ 1773831 w 1773831"/>
              <a:gd name="connsiteY2" fmla="*/ 1064299 h 1064299"/>
              <a:gd name="connsiteX3" fmla="*/ 0 w 1773831"/>
              <a:gd name="connsiteY3" fmla="*/ 1064299 h 1064299"/>
              <a:gd name="connsiteX4" fmla="*/ 0 w 1773831"/>
              <a:gd name="connsiteY4" fmla="*/ 0 h 1064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3831" h="1064299">
                <a:moveTo>
                  <a:pt x="0" y="0"/>
                </a:moveTo>
                <a:lnTo>
                  <a:pt x="1773831" y="0"/>
                </a:lnTo>
                <a:lnTo>
                  <a:pt x="1773831" y="1064299"/>
                </a:lnTo>
                <a:lnTo>
                  <a:pt x="0" y="1064299"/>
                </a:lnTo>
                <a:lnTo>
                  <a:pt x="0" y="0"/>
                </a:lnTo>
                <a:close/>
              </a:path>
            </a:pathLst>
          </a:custGeom>
          <a:solidFill>
            <a:srgbClr val="FF6600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0960" tIns="60960" rIns="60960" bIns="60960" numCol="1" spcCol="1270" anchor="ctr" anchorCtr="0">
            <a:noAutofit/>
          </a:bodyPr>
          <a:lstStyle/>
          <a:p>
            <a:pPr lvl="0" algn="ctr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kern="1200" dirty="0" smtClean="0"/>
              <a:t>Security Incident Response in Federations</a:t>
            </a:r>
            <a:endParaRPr lang="en-US" sz="1600" kern="1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0279" y="193768"/>
            <a:ext cx="6341961" cy="868363"/>
          </a:xfrm>
        </p:spPr>
        <p:txBody>
          <a:bodyPr/>
          <a:lstStyle/>
          <a:p>
            <a:r>
              <a:rPr lang="en-GB" dirty="0" smtClean="0"/>
              <a:t>Requirements vs. maturity of solution</a:t>
            </a:r>
            <a:endParaRPr lang="en-GB" dirty="0"/>
          </a:p>
        </p:txBody>
      </p:sp>
      <p:grpSp>
        <p:nvGrpSpPr>
          <p:cNvPr id="28" name="Group 27"/>
          <p:cNvGrpSpPr/>
          <p:nvPr/>
        </p:nvGrpSpPr>
        <p:grpSpPr>
          <a:xfrm>
            <a:off x="4716016" y="5106670"/>
            <a:ext cx="2077030" cy="338554"/>
            <a:chOff x="4716016" y="5106670"/>
            <a:chExt cx="2077030" cy="338554"/>
          </a:xfrm>
        </p:grpSpPr>
        <p:sp>
          <p:nvSpPr>
            <p:cNvPr id="29" name="Rectangle 28"/>
            <p:cNvSpPr/>
            <p:nvPr/>
          </p:nvSpPr>
          <p:spPr bwMode="auto">
            <a:xfrm>
              <a:off x="4716016" y="5142783"/>
              <a:ext cx="288032" cy="266328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5988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932040" y="5106670"/>
              <a:ext cx="1861006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latin typeface="+mn-lt"/>
                </a:rPr>
                <a:t>Service/Tool/BCP*</a:t>
              </a:r>
              <a:endParaRPr lang="en-GB" sz="1600" dirty="0">
                <a:latin typeface="+mn-lt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4716016" y="5466710"/>
            <a:ext cx="3286095" cy="338554"/>
            <a:chOff x="4716016" y="5106670"/>
            <a:chExt cx="3286095" cy="338554"/>
          </a:xfrm>
        </p:grpSpPr>
        <p:sp>
          <p:nvSpPr>
            <p:cNvPr id="32" name="Rectangle 31"/>
            <p:cNvSpPr/>
            <p:nvPr/>
          </p:nvSpPr>
          <p:spPr bwMode="auto">
            <a:xfrm>
              <a:off x="4716016" y="5142783"/>
              <a:ext cx="288032" cy="266328"/>
            </a:xfrm>
            <a:prstGeom prst="rect">
              <a:avLst/>
            </a:prstGeom>
            <a:solidFill>
              <a:srgbClr val="FF66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5988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932040" y="5106670"/>
              <a:ext cx="3070071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latin typeface="+mn-lt"/>
                </a:rPr>
                <a:t>Research/Service Development</a:t>
              </a:r>
              <a:endParaRPr lang="en-GB" sz="1600" dirty="0">
                <a:latin typeface="+mn-lt"/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4716016" y="5805264"/>
            <a:ext cx="2111395" cy="338554"/>
            <a:chOff x="4716016" y="5106670"/>
            <a:chExt cx="2111395" cy="338554"/>
          </a:xfrm>
        </p:grpSpPr>
        <p:sp>
          <p:nvSpPr>
            <p:cNvPr id="35" name="Rectangle 34"/>
            <p:cNvSpPr/>
            <p:nvPr/>
          </p:nvSpPr>
          <p:spPr bwMode="auto">
            <a:xfrm>
              <a:off x="4716016" y="5142783"/>
              <a:ext cx="288032" cy="266328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5988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932040" y="5106670"/>
              <a:ext cx="1895371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latin typeface="+mn-lt"/>
                </a:rPr>
                <a:t>Requirements only</a:t>
              </a:r>
              <a:endParaRPr lang="en-GB" sz="1600" dirty="0">
                <a:latin typeface="+mn-lt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4682144" y="6197600"/>
            <a:ext cx="34182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latin typeface="+mn-lt"/>
              </a:rPr>
              <a:t>* Deployment not universally guaranteed</a:t>
            </a:r>
            <a:endParaRPr lang="en-GB" sz="1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395023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/>
          <p:nvPr/>
        </p:nvSpPr>
        <p:spPr>
          <a:xfrm>
            <a:off x="755576" y="1340768"/>
            <a:ext cx="1773831" cy="1064299"/>
          </a:xfrm>
          <a:custGeom>
            <a:avLst/>
            <a:gdLst>
              <a:gd name="connsiteX0" fmla="*/ 0 w 1773831"/>
              <a:gd name="connsiteY0" fmla="*/ 0 h 1064299"/>
              <a:gd name="connsiteX1" fmla="*/ 1773831 w 1773831"/>
              <a:gd name="connsiteY1" fmla="*/ 0 h 1064299"/>
              <a:gd name="connsiteX2" fmla="*/ 1773831 w 1773831"/>
              <a:gd name="connsiteY2" fmla="*/ 1064299 h 1064299"/>
              <a:gd name="connsiteX3" fmla="*/ 0 w 1773831"/>
              <a:gd name="connsiteY3" fmla="*/ 1064299 h 1064299"/>
              <a:gd name="connsiteX4" fmla="*/ 0 w 1773831"/>
              <a:gd name="connsiteY4" fmla="*/ 0 h 1064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3831" h="1064299">
                <a:moveTo>
                  <a:pt x="0" y="0"/>
                </a:moveTo>
                <a:lnTo>
                  <a:pt x="1773831" y="0"/>
                </a:lnTo>
                <a:lnTo>
                  <a:pt x="1773831" y="1064299"/>
                </a:lnTo>
                <a:lnTo>
                  <a:pt x="0" y="1064299"/>
                </a:lnTo>
                <a:lnTo>
                  <a:pt x="0" y="0"/>
                </a:lnTo>
                <a:close/>
              </a:path>
            </a:pathLst>
          </a:custGeom>
          <a:solidFill>
            <a:srgbClr val="074359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0960" tIns="60960" rIns="60960" bIns="60960" numCol="1" spcCol="1270" anchor="ctr" anchorCtr="0">
            <a:noAutofit/>
          </a:bodyPr>
          <a:lstStyle/>
          <a:p>
            <a:pPr lvl="0" algn="ctr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kern="1200" dirty="0" smtClean="0"/>
              <a:t>User friendliness and Ease of use</a:t>
            </a:r>
            <a:endParaRPr lang="en-US" sz="1600" kern="1200" dirty="0"/>
          </a:p>
        </p:txBody>
      </p:sp>
      <p:sp>
        <p:nvSpPr>
          <p:cNvPr id="15" name="Freeform 14"/>
          <p:cNvSpPr/>
          <p:nvPr/>
        </p:nvSpPr>
        <p:spPr>
          <a:xfrm>
            <a:off x="755576" y="2616255"/>
            <a:ext cx="1773831" cy="1064299"/>
          </a:xfrm>
          <a:custGeom>
            <a:avLst/>
            <a:gdLst>
              <a:gd name="connsiteX0" fmla="*/ 0 w 1773831"/>
              <a:gd name="connsiteY0" fmla="*/ 0 h 1064299"/>
              <a:gd name="connsiteX1" fmla="*/ 1773831 w 1773831"/>
              <a:gd name="connsiteY1" fmla="*/ 0 h 1064299"/>
              <a:gd name="connsiteX2" fmla="*/ 1773831 w 1773831"/>
              <a:gd name="connsiteY2" fmla="*/ 1064299 h 1064299"/>
              <a:gd name="connsiteX3" fmla="*/ 0 w 1773831"/>
              <a:gd name="connsiteY3" fmla="*/ 1064299 h 1064299"/>
              <a:gd name="connsiteX4" fmla="*/ 0 w 1773831"/>
              <a:gd name="connsiteY4" fmla="*/ 0 h 1064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3831" h="1064299">
                <a:moveTo>
                  <a:pt x="0" y="0"/>
                </a:moveTo>
                <a:lnTo>
                  <a:pt x="1773831" y="0"/>
                </a:lnTo>
                <a:lnTo>
                  <a:pt x="1773831" y="1064299"/>
                </a:lnTo>
                <a:lnTo>
                  <a:pt x="0" y="1064299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9000">
                <a:schemeClr val="tx1"/>
              </a:gs>
              <a:gs pos="52000">
                <a:schemeClr val="bg2"/>
              </a:gs>
            </a:gsLst>
            <a:lin ang="0" scaled="1"/>
            <a:tileRect/>
          </a:gra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0960" tIns="60960" rIns="60960" bIns="60960" numCol="1" spcCol="1270" anchor="ctr" anchorCtr="0">
            <a:noAutofit/>
          </a:bodyPr>
          <a:lstStyle/>
          <a:p>
            <a:pPr lvl="0" algn="ctr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kern="1200" dirty="0" smtClean="0"/>
              <a:t>Browser federated access</a:t>
            </a:r>
            <a:endParaRPr lang="en-US" sz="1600" kern="1200" dirty="0"/>
          </a:p>
        </p:txBody>
      </p:sp>
      <p:sp>
        <p:nvSpPr>
          <p:cNvPr id="16" name="Freeform 15"/>
          <p:cNvSpPr/>
          <p:nvPr/>
        </p:nvSpPr>
        <p:spPr>
          <a:xfrm>
            <a:off x="2699792" y="2616255"/>
            <a:ext cx="1773831" cy="1064299"/>
          </a:xfrm>
          <a:custGeom>
            <a:avLst/>
            <a:gdLst>
              <a:gd name="connsiteX0" fmla="*/ 0 w 1773831"/>
              <a:gd name="connsiteY0" fmla="*/ 0 h 1064299"/>
              <a:gd name="connsiteX1" fmla="*/ 1773831 w 1773831"/>
              <a:gd name="connsiteY1" fmla="*/ 0 h 1064299"/>
              <a:gd name="connsiteX2" fmla="*/ 1773831 w 1773831"/>
              <a:gd name="connsiteY2" fmla="*/ 1064299 h 1064299"/>
              <a:gd name="connsiteX3" fmla="*/ 0 w 1773831"/>
              <a:gd name="connsiteY3" fmla="*/ 1064299 h 1064299"/>
              <a:gd name="connsiteX4" fmla="*/ 0 w 1773831"/>
              <a:gd name="connsiteY4" fmla="*/ 0 h 1064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3831" h="1064299">
                <a:moveTo>
                  <a:pt x="0" y="0"/>
                </a:moveTo>
                <a:lnTo>
                  <a:pt x="1773831" y="0"/>
                </a:lnTo>
                <a:lnTo>
                  <a:pt x="1773831" y="1064299"/>
                </a:lnTo>
                <a:lnTo>
                  <a:pt x="0" y="1064299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51000">
                <a:schemeClr val="tx1"/>
              </a:gs>
              <a:gs pos="55000">
                <a:schemeClr val="bg2"/>
              </a:gs>
            </a:gsLst>
            <a:lin ang="0" scaled="1"/>
            <a:tileRect/>
          </a:gra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0960" tIns="60960" rIns="60960" bIns="60960" numCol="1" spcCol="1270" anchor="ctr" anchorCtr="0">
            <a:noAutofit/>
          </a:bodyPr>
          <a:lstStyle/>
          <a:p>
            <a:pPr lvl="0" algn="ctr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kern="1200" dirty="0" smtClean="0"/>
              <a:t>Non-browser federated access</a:t>
            </a:r>
            <a:endParaRPr lang="en-US" sz="1600" kern="1200" dirty="0"/>
          </a:p>
        </p:txBody>
      </p:sp>
      <p:sp>
        <p:nvSpPr>
          <p:cNvPr id="17" name="Freeform 16"/>
          <p:cNvSpPr/>
          <p:nvPr/>
        </p:nvSpPr>
        <p:spPr>
          <a:xfrm>
            <a:off x="6588224" y="1340768"/>
            <a:ext cx="1773831" cy="1064299"/>
          </a:xfrm>
          <a:custGeom>
            <a:avLst/>
            <a:gdLst>
              <a:gd name="connsiteX0" fmla="*/ 0 w 1773831"/>
              <a:gd name="connsiteY0" fmla="*/ 0 h 1064299"/>
              <a:gd name="connsiteX1" fmla="*/ 1773831 w 1773831"/>
              <a:gd name="connsiteY1" fmla="*/ 0 h 1064299"/>
              <a:gd name="connsiteX2" fmla="*/ 1773831 w 1773831"/>
              <a:gd name="connsiteY2" fmla="*/ 1064299 h 1064299"/>
              <a:gd name="connsiteX3" fmla="*/ 0 w 1773831"/>
              <a:gd name="connsiteY3" fmla="*/ 1064299 h 1064299"/>
              <a:gd name="connsiteX4" fmla="*/ 0 w 1773831"/>
              <a:gd name="connsiteY4" fmla="*/ 0 h 1064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3831" h="1064299">
                <a:moveTo>
                  <a:pt x="0" y="0"/>
                </a:moveTo>
                <a:lnTo>
                  <a:pt x="1773831" y="0"/>
                </a:lnTo>
                <a:lnTo>
                  <a:pt x="1773831" y="1064299"/>
                </a:lnTo>
                <a:lnTo>
                  <a:pt x="0" y="1064299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51000">
                <a:schemeClr val="tx1"/>
              </a:gs>
              <a:gs pos="50000">
                <a:srgbClr val="FF6600"/>
              </a:gs>
            </a:gsLst>
            <a:lin ang="0" scaled="1"/>
            <a:tileRect/>
          </a:gra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0960" tIns="60960" rIns="60960" bIns="60960" numCol="1" spcCol="1270" anchor="ctr" anchorCtr="0">
            <a:noAutofit/>
          </a:bodyPr>
          <a:lstStyle/>
          <a:p>
            <a:pPr lvl="0" algn="ctr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kern="1200" dirty="0" smtClean="0"/>
              <a:t>Bridging communities</a:t>
            </a:r>
            <a:endParaRPr lang="en-US" sz="1600" kern="1200" dirty="0"/>
          </a:p>
        </p:txBody>
      </p:sp>
      <p:sp>
        <p:nvSpPr>
          <p:cNvPr id="18" name="Freeform 17"/>
          <p:cNvSpPr/>
          <p:nvPr/>
        </p:nvSpPr>
        <p:spPr>
          <a:xfrm>
            <a:off x="6588224" y="3857937"/>
            <a:ext cx="1773831" cy="1064299"/>
          </a:xfrm>
          <a:custGeom>
            <a:avLst/>
            <a:gdLst>
              <a:gd name="connsiteX0" fmla="*/ 0 w 1773831"/>
              <a:gd name="connsiteY0" fmla="*/ 0 h 1064299"/>
              <a:gd name="connsiteX1" fmla="*/ 1773831 w 1773831"/>
              <a:gd name="connsiteY1" fmla="*/ 0 h 1064299"/>
              <a:gd name="connsiteX2" fmla="*/ 1773831 w 1773831"/>
              <a:gd name="connsiteY2" fmla="*/ 1064299 h 1064299"/>
              <a:gd name="connsiteX3" fmla="*/ 0 w 1773831"/>
              <a:gd name="connsiteY3" fmla="*/ 1064299 h 1064299"/>
              <a:gd name="connsiteX4" fmla="*/ 0 w 1773831"/>
              <a:gd name="connsiteY4" fmla="*/ 0 h 1064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3831" h="1064299">
                <a:moveTo>
                  <a:pt x="0" y="0"/>
                </a:moveTo>
                <a:lnTo>
                  <a:pt x="1773831" y="0"/>
                </a:lnTo>
                <a:lnTo>
                  <a:pt x="1773831" y="1064299"/>
                </a:lnTo>
                <a:lnTo>
                  <a:pt x="0" y="1064299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7000">
                <a:schemeClr val="tx1"/>
              </a:gs>
              <a:gs pos="51000">
                <a:srgbClr val="FF6600"/>
              </a:gs>
            </a:gsLst>
            <a:lin ang="0" scaled="1"/>
            <a:tileRect/>
          </a:gra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0960" tIns="60960" rIns="60960" bIns="60960" numCol="1" spcCol="1270" anchor="ctr" anchorCtr="0">
            <a:noAutofit/>
          </a:bodyPr>
          <a:lstStyle/>
          <a:p>
            <a:pPr lvl="0" algn="ctr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kern="1200" dirty="0" smtClean="0"/>
              <a:t>Technology translators</a:t>
            </a:r>
            <a:endParaRPr lang="en-US" sz="1600" kern="1200" dirty="0"/>
          </a:p>
        </p:txBody>
      </p:sp>
      <p:sp>
        <p:nvSpPr>
          <p:cNvPr id="19" name="Freeform 18"/>
          <p:cNvSpPr/>
          <p:nvPr/>
        </p:nvSpPr>
        <p:spPr>
          <a:xfrm>
            <a:off x="755576" y="3861048"/>
            <a:ext cx="1773831" cy="1064299"/>
          </a:xfrm>
          <a:custGeom>
            <a:avLst/>
            <a:gdLst>
              <a:gd name="connsiteX0" fmla="*/ 0 w 1773831"/>
              <a:gd name="connsiteY0" fmla="*/ 0 h 1064299"/>
              <a:gd name="connsiteX1" fmla="*/ 1773831 w 1773831"/>
              <a:gd name="connsiteY1" fmla="*/ 0 h 1064299"/>
              <a:gd name="connsiteX2" fmla="*/ 1773831 w 1773831"/>
              <a:gd name="connsiteY2" fmla="*/ 1064299 h 1064299"/>
              <a:gd name="connsiteX3" fmla="*/ 0 w 1773831"/>
              <a:gd name="connsiteY3" fmla="*/ 1064299 h 1064299"/>
              <a:gd name="connsiteX4" fmla="*/ 0 w 1773831"/>
              <a:gd name="connsiteY4" fmla="*/ 0 h 1064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3831" h="1064299">
                <a:moveTo>
                  <a:pt x="0" y="0"/>
                </a:moveTo>
                <a:lnTo>
                  <a:pt x="1773831" y="0"/>
                </a:lnTo>
                <a:lnTo>
                  <a:pt x="1773831" y="1064299"/>
                </a:lnTo>
                <a:lnTo>
                  <a:pt x="0" y="1064299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50000">
                <a:srgbClr val="FFFF00"/>
              </a:gs>
              <a:gs pos="51000">
                <a:srgbClr val="FF6600"/>
              </a:gs>
            </a:gsLst>
            <a:lin ang="0" scaled="1"/>
            <a:tileRect/>
          </a:gra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0960" tIns="60960" rIns="60960" bIns="60960" numCol="1" spcCol="1270" anchor="ctr" anchorCtr="0">
            <a:noAutofit/>
          </a:bodyPr>
          <a:lstStyle/>
          <a:p>
            <a:pPr lvl="0" algn="ctr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kern="1200" dirty="0" smtClean="0"/>
              <a:t>Open standards and sustainable licenses</a:t>
            </a:r>
            <a:endParaRPr lang="en-US" sz="1600" kern="1200" dirty="0"/>
          </a:p>
        </p:txBody>
      </p:sp>
      <p:sp>
        <p:nvSpPr>
          <p:cNvPr id="20" name="Freeform 19"/>
          <p:cNvSpPr/>
          <p:nvPr/>
        </p:nvSpPr>
        <p:spPr>
          <a:xfrm>
            <a:off x="755576" y="5102730"/>
            <a:ext cx="1773831" cy="1064299"/>
          </a:xfrm>
          <a:custGeom>
            <a:avLst/>
            <a:gdLst>
              <a:gd name="connsiteX0" fmla="*/ 0 w 1773831"/>
              <a:gd name="connsiteY0" fmla="*/ 0 h 1064299"/>
              <a:gd name="connsiteX1" fmla="*/ 1773831 w 1773831"/>
              <a:gd name="connsiteY1" fmla="*/ 0 h 1064299"/>
              <a:gd name="connsiteX2" fmla="*/ 1773831 w 1773831"/>
              <a:gd name="connsiteY2" fmla="*/ 1064299 h 1064299"/>
              <a:gd name="connsiteX3" fmla="*/ 0 w 1773831"/>
              <a:gd name="connsiteY3" fmla="*/ 1064299 h 1064299"/>
              <a:gd name="connsiteX4" fmla="*/ 0 w 1773831"/>
              <a:gd name="connsiteY4" fmla="*/ 0 h 1064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3831" h="1064299">
                <a:moveTo>
                  <a:pt x="0" y="0"/>
                </a:moveTo>
                <a:lnTo>
                  <a:pt x="1773831" y="0"/>
                </a:lnTo>
                <a:lnTo>
                  <a:pt x="1773831" y="1064299"/>
                </a:lnTo>
                <a:lnTo>
                  <a:pt x="0" y="1064299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0960" tIns="60960" rIns="60960" bIns="60960" numCol="1" spcCol="1270" anchor="ctr" anchorCtr="0">
            <a:noAutofit/>
          </a:bodyPr>
          <a:lstStyle/>
          <a:p>
            <a:pPr lvl="0" algn="ctr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kern="1200" dirty="0" smtClean="0"/>
              <a:t>Levels of Assurance</a:t>
            </a:r>
            <a:endParaRPr lang="en-US" sz="1600" kern="1200" dirty="0"/>
          </a:p>
        </p:txBody>
      </p:sp>
      <p:sp>
        <p:nvSpPr>
          <p:cNvPr id="21" name="Freeform 20"/>
          <p:cNvSpPr/>
          <p:nvPr/>
        </p:nvSpPr>
        <p:spPr>
          <a:xfrm>
            <a:off x="2699792" y="1340768"/>
            <a:ext cx="1773831" cy="1064299"/>
          </a:xfrm>
          <a:custGeom>
            <a:avLst/>
            <a:gdLst>
              <a:gd name="connsiteX0" fmla="*/ 0 w 1773831"/>
              <a:gd name="connsiteY0" fmla="*/ 0 h 1064299"/>
              <a:gd name="connsiteX1" fmla="*/ 1773831 w 1773831"/>
              <a:gd name="connsiteY1" fmla="*/ 0 h 1064299"/>
              <a:gd name="connsiteX2" fmla="*/ 1773831 w 1773831"/>
              <a:gd name="connsiteY2" fmla="*/ 1064299 h 1064299"/>
              <a:gd name="connsiteX3" fmla="*/ 0 w 1773831"/>
              <a:gd name="connsiteY3" fmla="*/ 1064299 h 1064299"/>
              <a:gd name="connsiteX4" fmla="*/ 0 w 1773831"/>
              <a:gd name="connsiteY4" fmla="*/ 0 h 1064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3831" h="1064299">
                <a:moveTo>
                  <a:pt x="0" y="0"/>
                </a:moveTo>
                <a:lnTo>
                  <a:pt x="1773831" y="0"/>
                </a:lnTo>
                <a:lnTo>
                  <a:pt x="1773831" y="1064299"/>
                </a:lnTo>
                <a:lnTo>
                  <a:pt x="0" y="1064299"/>
                </a:lnTo>
                <a:lnTo>
                  <a:pt x="0" y="0"/>
                </a:lnTo>
                <a:close/>
              </a:path>
            </a:pathLst>
          </a:custGeom>
          <a:solidFill>
            <a:srgbClr val="074359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0960" tIns="60960" rIns="60960" bIns="60960" numCol="1" spcCol="1270" anchor="ctr" anchorCtr="0">
            <a:noAutofit/>
          </a:bodyPr>
          <a:lstStyle/>
          <a:p>
            <a:pPr lvl="0" algn="ctr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kern="1200" dirty="0" err="1" smtClean="0"/>
              <a:t>Authorisation</a:t>
            </a:r>
            <a:r>
              <a:rPr lang="en-US" sz="1600" kern="1200" dirty="0" smtClean="0"/>
              <a:t> under community control</a:t>
            </a:r>
            <a:endParaRPr lang="en-US" sz="1600" kern="1200" dirty="0"/>
          </a:p>
        </p:txBody>
      </p:sp>
      <p:sp>
        <p:nvSpPr>
          <p:cNvPr id="22" name="Freeform 21"/>
          <p:cNvSpPr/>
          <p:nvPr/>
        </p:nvSpPr>
        <p:spPr>
          <a:xfrm>
            <a:off x="4644008" y="2616255"/>
            <a:ext cx="1773831" cy="1064299"/>
          </a:xfrm>
          <a:custGeom>
            <a:avLst/>
            <a:gdLst>
              <a:gd name="connsiteX0" fmla="*/ 0 w 1773831"/>
              <a:gd name="connsiteY0" fmla="*/ 0 h 1064299"/>
              <a:gd name="connsiteX1" fmla="*/ 1773831 w 1773831"/>
              <a:gd name="connsiteY1" fmla="*/ 0 h 1064299"/>
              <a:gd name="connsiteX2" fmla="*/ 1773831 w 1773831"/>
              <a:gd name="connsiteY2" fmla="*/ 1064299 h 1064299"/>
              <a:gd name="connsiteX3" fmla="*/ 0 w 1773831"/>
              <a:gd name="connsiteY3" fmla="*/ 1064299 h 1064299"/>
              <a:gd name="connsiteX4" fmla="*/ 0 w 1773831"/>
              <a:gd name="connsiteY4" fmla="*/ 0 h 1064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3831" h="1064299">
                <a:moveTo>
                  <a:pt x="0" y="0"/>
                </a:moveTo>
                <a:lnTo>
                  <a:pt x="1773831" y="0"/>
                </a:lnTo>
                <a:lnTo>
                  <a:pt x="1773831" y="1064299"/>
                </a:lnTo>
                <a:lnTo>
                  <a:pt x="0" y="1064299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0960" tIns="60960" rIns="60960" bIns="60960" numCol="1" spcCol="1270" anchor="ctr" anchorCtr="0">
            <a:noAutofit/>
          </a:bodyPr>
          <a:lstStyle/>
          <a:p>
            <a:pPr lvl="0" algn="ctr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kern="1200" dirty="0" smtClean="0"/>
              <a:t>Well defined and </a:t>
            </a:r>
            <a:r>
              <a:rPr lang="en-US" sz="1600" kern="1200" dirty="0" err="1" smtClean="0"/>
              <a:t>harmonised</a:t>
            </a:r>
            <a:r>
              <a:rPr lang="en-US" sz="1600" kern="1200" dirty="0" smtClean="0"/>
              <a:t> attributes</a:t>
            </a:r>
            <a:endParaRPr lang="en-US" sz="1600" kern="1200" dirty="0"/>
          </a:p>
        </p:txBody>
      </p:sp>
      <p:sp>
        <p:nvSpPr>
          <p:cNvPr id="23" name="Freeform 22"/>
          <p:cNvSpPr/>
          <p:nvPr/>
        </p:nvSpPr>
        <p:spPr>
          <a:xfrm>
            <a:off x="4644008" y="1340768"/>
            <a:ext cx="1773831" cy="1064299"/>
          </a:xfrm>
          <a:custGeom>
            <a:avLst/>
            <a:gdLst>
              <a:gd name="connsiteX0" fmla="*/ 0 w 1773831"/>
              <a:gd name="connsiteY0" fmla="*/ 0 h 1064299"/>
              <a:gd name="connsiteX1" fmla="*/ 1773831 w 1773831"/>
              <a:gd name="connsiteY1" fmla="*/ 0 h 1064299"/>
              <a:gd name="connsiteX2" fmla="*/ 1773831 w 1773831"/>
              <a:gd name="connsiteY2" fmla="*/ 1064299 h 1064299"/>
              <a:gd name="connsiteX3" fmla="*/ 0 w 1773831"/>
              <a:gd name="connsiteY3" fmla="*/ 1064299 h 1064299"/>
              <a:gd name="connsiteX4" fmla="*/ 0 w 1773831"/>
              <a:gd name="connsiteY4" fmla="*/ 0 h 1064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3831" h="1064299">
                <a:moveTo>
                  <a:pt x="0" y="0"/>
                </a:moveTo>
                <a:lnTo>
                  <a:pt x="1773831" y="0"/>
                </a:lnTo>
                <a:lnTo>
                  <a:pt x="1773831" y="1064299"/>
                </a:lnTo>
                <a:lnTo>
                  <a:pt x="0" y="1064299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9000">
                <a:schemeClr val="bg2"/>
              </a:gs>
              <a:gs pos="50000">
                <a:srgbClr val="FF6600"/>
              </a:gs>
            </a:gsLst>
            <a:lin ang="0" scaled="1"/>
            <a:tileRect/>
          </a:gra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0960" tIns="60960" rIns="60960" bIns="60960" numCol="1" spcCol="1270" anchor="ctr" anchorCtr="0">
            <a:noAutofit/>
          </a:bodyPr>
          <a:lstStyle/>
          <a:p>
            <a:pPr lvl="0" algn="ctr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kern="1200" dirty="0" smtClean="0"/>
              <a:t>Flexible and scalable attribute release</a:t>
            </a:r>
            <a:endParaRPr lang="en-US" sz="1600" kern="1200" dirty="0"/>
          </a:p>
        </p:txBody>
      </p:sp>
      <p:sp>
        <p:nvSpPr>
          <p:cNvPr id="24" name="Freeform 23"/>
          <p:cNvSpPr/>
          <p:nvPr/>
        </p:nvSpPr>
        <p:spPr>
          <a:xfrm>
            <a:off x="2699792" y="3857937"/>
            <a:ext cx="1773831" cy="1064299"/>
          </a:xfrm>
          <a:custGeom>
            <a:avLst/>
            <a:gdLst>
              <a:gd name="connsiteX0" fmla="*/ 0 w 1773831"/>
              <a:gd name="connsiteY0" fmla="*/ 0 h 1064299"/>
              <a:gd name="connsiteX1" fmla="*/ 1773831 w 1773831"/>
              <a:gd name="connsiteY1" fmla="*/ 0 h 1064299"/>
              <a:gd name="connsiteX2" fmla="*/ 1773831 w 1773831"/>
              <a:gd name="connsiteY2" fmla="*/ 1064299 h 1064299"/>
              <a:gd name="connsiteX3" fmla="*/ 0 w 1773831"/>
              <a:gd name="connsiteY3" fmla="*/ 1064299 h 1064299"/>
              <a:gd name="connsiteX4" fmla="*/ 0 w 1773831"/>
              <a:gd name="connsiteY4" fmla="*/ 0 h 1064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3831" h="1064299">
                <a:moveTo>
                  <a:pt x="0" y="0"/>
                </a:moveTo>
                <a:lnTo>
                  <a:pt x="1773831" y="0"/>
                </a:lnTo>
                <a:lnTo>
                  <a:pt x="1773831" y="1064299"/>
                </a:lnTo>
                <a:lnTo>
                  <a:pt x="0" y="1064299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9000">
                <a:srgbClr val="FFFF00"/>
              </a:gs>
              <a:gs pos="48000">
                <a:srgbClr val="FF6600"/>
              </a:gs>
            </a:gsLst>
            <a:lin ang="0" scaled="1"/>
            <a:tileRect/>
          </a:gra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0960" tIns="60960" rIns="60960" bIns="60960" numCol="1" spcCol="1270" anchor="ctr" anchorCtr="0">
            <a:noAutofit/>
          </a:bodyPr>
          <a:lstStyle/>
          <a:p>
            <a:pPr lvl="0" algn="ctr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kern="1200" dirty="0" smtClean="0"/>
              <a:t>Attributes that cross national borders/Data Protection</a:t>
            </a:r>
            <a:endParaRPr lang="en-US" sz="1600" kern="1200" dirty="0"/>
          </a:p>
        </p:txBody>
      </p:sp>
      <p:sp>
        <p:nvSpPr>
          <p:cNvPr id="25" name="Freeform 24"/>
          <p:cNvSpPr/>
          <p:nvPr/>
        </p:nvSpPr>
        <p:spPr>
          <a:xfrm>
            <a:off x="4644008" y="3857937"/>
            <a:ext cx="1773831" cy="1064299"/>
          </a:xfrm>
          <a:custGeom>
            <a:avLst/>
            <a:gdLst>
              <a:gd name="connsiteX0" fmla="*/ 0 w 1773831"/>
              <a:gd name="connsiteY0" fmla="*/ 0 h 1064299"/>
              <a:gd name="connsiteX1" fmla="*/ 1773831 w 1773831"/>
              <a:gd name="connsiteY1" fmla="*/ 0 h 1064299"/>
              <a:gd name="connsiteX2" fmla="*/ 1773831 w 1773831"/>
              <a:gd name="connsiteY2" fmla="*/ 1064299 h 1064299"/>
              <a:gd name="connsiteX3" fmla="*/ 0 w 1773831"/>
              <a:gd name="connsiteY3" fmla="*/ 1064299 h 1064299"/>
              <a:gd name="connsiteX4" fmla="*/ 0 w 1773831"/>
              <a:gd name="connsiteY4" fmla="*/ 0 h 1064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3831" h="1064299">
                <a:moveTo>
                  <a:pt x="0" y="0"/>
                </a:moveTo>
                <a:lnTo>
                  <a:pt x="1773831" y="0"/>
                </a:lnTo>
                <a:lnTo>
                  <a:pt x="1773831" y="1064299"/>
                </a:lnTo>
                <a:lnTo>
                  <a:pt x="0" y="1064299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51000">
                <a:srgbClr val="FF6600"/>
              </a:gs>
              <a:gs pos="52000">
                <a:schemeClr val="bg2"/>
              </a:gs>
            </a:gsLst>
            <a:lin ang="0" scaled="1"/>
            <a:tileRect/>
          </a:gra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0960" tIns="60960" rIns="60960" bIns="60960" numCol="1" spcCol="1270" anchor="ctr" anchorCtr="0">
            <a:noAutofit/>
          </a:bodyPr>
          <a:lstStyle/>
          <a:p>
            <a:pPr lvl="0" algn="ctr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kern="1200" dirty="0" smtClean="0"/>
              <a:t>Attribute aggregation for </a:t>
            </a:r>
            <a:r>
              <a:rPr lang="en-US" sz="1600" kern="1200" dirty="0" err="1" smtClean="0"/>
              <a:t>authorisation</a:t>
            </a:r>
            <a:endParaRPr lang="en-US" sz="1600" kern="1200" dirty="0"/>
          </a:p>
        </p:txBody>
      </p:sp>
      <p:sp>
        <p:nvSpPr>
          <p:cNvPr id="26" name="Freeform 25"/>
          <p:cNvSpPr/>
          <p:nvPr/>
        </p:nvSpPr>
        <p:spPr>
          <a:xfrm>
            <a:off x="6588224" y="2616255"/>
            <a:ext cx="1773831" cy="1064299"/>
          </a:xfrm>
          <a:custGeom>
            <a:avLst/>
            <a:gdLst>
              <a:gd name="connsiteX0" fmla="*/ 0 w 1773831"/>
              <a:gd name="connsiteY0" fmla="*/ 0 h 1064299"/>
              <a:gd name="connsiteX1" fmla="*/ 1773831 w 1773831"/>
              <a:gd name="connsiteY1" fmla="*/ 0 h 1064299"/>
              <a:gd name="connsiteX2" fmla="*/ 1773831 w 1773831"/>
              <a:gd name="connsiteY2" fmla="*/ 1064299 h 1064299"/>
              <a:gd name="connsiteX3" fmla="*/ 0 w 1773831"/>
              <a:gd name="connsiteY3" fmla="*/ 1064299 h 1064299"/>
              <a:gd name="connsiteX4" fmla="*/ 0 w 1773831"/>
              <a:gd name="connsiteY4" fmla="*/ 0 h 1064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3831" h="1064299">
                <a:moveTo>
                  <a:pt x="0" y="0"/>
                </a:moveTo>
                <a:lnTo>
                  <a:pt x="1773831" y="0"/>
                </a:lnTo>
                <a:lnTo>
                  <a:pt x="1773831" y="1064299"/>
                </a:lnTo>
                <a:lnTo>
                  <a:pt x="0" y="1064299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tx1"/>
              </a:gs>
              <a:gs pos="51000">
                <a:schemeClr val="bg2"/>
              </a:gs>
              <a:gs pos="50000">
                <a:schemeClr val="tx1"/>
              </a:gs>
            </a:gsLst>
            <a:lin ang="0" scaled="1"/>
            <a:tileRect/>
          </a:gra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0960" tIns="60960" rIns="60960" bIns="60960" numCol="1" spcCol="1270" anchor="ctr" anchorCtr="0">
            <a:noAutofit/>
          </a:bodyPr>
          <a:lstStyle/>
          <a:p>
            <a:pPr lvl="0" algn="ctr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kern="1200" dirty="0" smtClean="0"/>
              <a:t>Privacy and data protection</a:t>
            </a:r>
            <a:endParaRPr lang="en-US" sz="1600" kern="1200" dirty="0"/>
          </a:p>
        </p:txBody>
      </p:sp>
      <p:sp>
        <p:nvSpPr>
          <p:cNvPr id="27" name="Freeform 26"/>
          <p:cNvSpPr/>
          <p:nvPr/>
        </p:nvSpPr>
        <p:spPr>
          <a:xfrm>
            <a:off x="2699792" y="5102730"/>
            <a:ext cx="1773831" cy="1064299"/>
          </a:xfrm>
          <a:custGeom>
            <a:avLst/>
            <a:gdLst>
              <a:gd name="connsiteX0" fmla="*/ 0 w 1773831"/>
              <a:gd name="connsiteY0" fmla="*/ 0 h 1064299"/>
              <a:gd name="connsiteX1" fmla="*/ 1773831 w 1773831"/>
              <a:gd name="connsiteY1" fmla="*/ 0 h 1064299"/>
              <a:gd name="connsiteX2" fmla="*/ 1773831 w 1773831"/>
              <a:gd name="connsiteY2" fmla="*/ 1064299 h 1064299"/>
              <a:gd name="connsiteX3" fmla="*/ 0 w 1773831"/>
              <a:gd name="connsiteY3" fmla="*/ 1064299 h 1064299"/>
              <a:gd name="connsiteX4" fmla="*/ 0 w 1773831"/>
              <a:gd name="connsiteY4" fmla="*/ 0 h 1064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3831" h="1064299">
                <a:moveTo>
                  <a:pt x="0" y="0"/>
                </a:moveTo>
                <a:lnTo>
                  <a:pt x="1773831" y="0"/>
                </a:lnTo>
                <a:lnTo>
                  <a:pt x="1773831" y="1064299"/>
                </a:lnTo>
                <a:lnTo>
                  <a:pt x="0" y="1064299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8000">
                <a:schemeClr val="bg2"/>
              </a:gs>
              <a:gs pos="51000">
                <a:schemeClr val="tx1"/>
              </a:gs>
            </a:gsLst>
            <a:lin ang="0" scaled="1"/>
            <a:tileRect/>
          </a:gra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0960" tIns="60960" rIns="60960" bIns="60960" numCol="1" spcCol="1270" anchor="ctr" anchorCtr="0">
            <a:noAutofit/>
          </a:bodyPr>
          <a:lstStyle/>
          <a:p>
            <a:pPr lvl="0" algn="ctr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kern="1200" dirty="0" smtClean="0"/>
              <a:t>Security Incident Response in Federations</a:t>
            </a:r>
            <a:endParaRPr lang="en-US" sz="1600" kern="1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0279" y="193768"/>
            <a:ext cx="6341961" cy="868363"/>
          </a:xfrm>
        </p:spPr>
        <p:txBody>
          <a:bodyPr/>
          <a:lstStyle/>
          <a:p>
            <a:r>
              <a:rPr lang="en-GB" dirty="0" smtClean="0"/>
              <a:t>Requirements vs. supply chain critical path</a:t>
            </a:r>
            <a:br>
              <a:rPr lang="en-GB" dirty="0" smtClean="0"/>
            </a:br>
            <a:r>
              <a:rPr lang="en-GB" dirty="0" smtClean="0"/>
              <a:t>(Warning – dangerously simplified)</a:t>
            </a:r>
            <a:endParaRPr lang="en-GB" dirty="0"/>
          </a:p>
        </p:txBody>
      </p:sp>
      <p:grpSp>
        <p:nvGrpSpPr>
          <p:cNvPr id="6" name="Group 5"/>
          <p:cNvGrpSpPr/>
          <p:nvPr/>
        </p:nvGrpSpPr>
        <p:grpSpPr>
          <a:xfrm>
            <a:off x="4716016" y="5106670"/>
            <a:ext cx="1529705" cy="338554"/>
            <a:chOff x="4716016" y="5106670"/>
            <a:chExt cx="1529705" cy="338554"/>
          </a:xfrm>
        </p:grpSpPr>
        <p:sp>
          <p:nvSpPr>
            <p:cNvPr id="4" name="Rectangle 3"/>
            <p:cNvSpPr/>
            <p:nvPr/>
          </p:nvSpPr>
          <p:spPr bwMode="auto">
            <a:xfrm>
              <a:off x="4716016" y="5142783"/>
              <a:ext cx="288032" cy="266328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5988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932040" y="5106670"/>
              <a:ext cx="1313681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latin typeface="+mn-lt"/>
                </a:rPr>
                <a:t>IdP/Campus</a:t>
              </a:r>
              <a:endParaRPr lang="en-GB" sz="1600" dirty="0">
                <a:latin typeface="+mn-lt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4716016" y="5949280"/>
            <a:ext cx="2704105" cy="338554"/>
            <a:chOff x="4716016" y="5517232"/>
            <a:chExt cx="2704105" cy="338554"/>
          </a:xfrm>
        </p:grpSpPr>
        <p:sp>
          <p:nvSpPr>
            <p:cNvPr id="29" name="Rectangle 28"/>
            <p:cNvSpPr/>
            <p:nvPr/>
          </p:nvSpPr>
          <p:spPr bwMode="auto">
            <a:xfrm>
              <a:off x="4716016" y="5538936"/>
              <a:ext cx="288032" cy="266328"/>
            </a:xfrm>
            <a:prstGeom prst="rect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5988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932040" y="5517232"/>
              <a:ext cx="2488081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latin typeface="+mn-lt"/>
                </a:rPr>
                <a:t>SP/Research Community</a:t>
              </a:r>
              <a:endParaRPr lang="en-GB" sz="1600" dirty="0">
                <a:latin typeface="+mn-lt"/>
              </a:endParaRPr>
            </a:p>
          </p:txBody>
        </p:sp>
      </p:grpSp>
      <p:sp>
        <p:nvSpPr>
          <p:cNvPr id="30" name="Rectangle 29"/>
          <p:cNvSpPr/>
          <p:nvPr/>
        </p:nvSpPr>
        <p:spPr bwMode="auto">
          <a:xfrm>
            <a:off x="4716016" y="5589240"/>
            <a:ext cx="288032" cy="266328"/>
          </a:xfrm>
          <a:prstGeom prst="rect">
            <a:avLst/>
          </a:prstGeom>
          <a:solidFill>
            <a:srgbClr val="FF66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59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932040" y="5517232"/>
            <a:ext cx="11656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latin typeface="+mn-lt"/>
              </a:rPr>
              <a:t>Federation</a:t>
            </a:r>
            <a:endParaRPr lang="en-GB" sz="1600" dirty="0">
              <a:latin typeface="+mn-lt"/>
            </a:endParaRPr>
          </a:p>
        </p:txBody>
      </p:sp>
      <p:sp>
        <p:nvSpPr>
          <p:cNvPr id="32" name="Rectangle 31"/>
          <p:cNvSpPr/>
          <p:nvPr/>
        </p:nvSpPr>
        <p:spPr bwMode="auto">
          <a:xfrm>
            <a:off x="6516216" y="5193305"/>
            <a:ext cx="288032" cy="266328"/>
          </a:xfrm>
          <a:prstGeom prst="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59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732240" y="5157192"/>
            <a:ext cx="1028647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1600" dirty="0" smtClean="0">
                <a:latin typeface="+mn-lt"/>
              </a:rPr>
              <a:t>eduGAIN</a:t>
            </a:r>
            <a:endParaRPr lang="en-GB" sz="1600" dirty="0">
              <a:latin typeface="+mn-lt"/>
            </a:endParaRPr>
          </a:p>
        </p:txBody>
      </p:sp>
      <p:sp>
        <p:nvSpPr>
          <p:cNvPr id="34" name="Rectangle 33"/>
          <p:cNvSpPr/>
          <p:nvPr/>
        </p:nvSpPr>
        <p:spPr bwMode="auto">
          <a:xfrm>
            <a:off x="6516216" y="5553345"/>
            <a:ext cx="288032" cy="266328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59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732240" y="5517232"/>
            <a:ext cx="22943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latin typeface="+mn-lt"/>
              </a:rPr>
              <a:t>Other/very complicated</a:t>
            </a:r>
            <a:endParaRPr lang="en-GB" sz="1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446953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GÉANT GN3plus template">
  <a:themeElements>
    <a:clrScheme name="">
      <a:dk1>
        <a:srgbClr val="074359"/>
      </a:dk1>
      <a:lt1>
        <a:srgbClr val="FFFFFF"/>
      </a:lt1>
      <a:dk2>
        <a:srgbClr val="FFFFFF"/>
      </a:dk2>
      <a:lt2>
        <a:srgbClr val="0D8B9F"/>
      </a:lt2>
      <a:accent1>
        <a:srgbClr val="00899F"/>
      </a:accent1>
      <a:accent2>
        <a:srgbClr val="E0C300"/>
      </a:accent2>
      <a:accent3>
        <a:srgbClr val="FFFFFF"/>
      </a:accent3>
      <a:accent4>
        <a:srgbClr val="05384B"/>
      </a:accent4>
      <a:accent5>
        <a:srgbClr val="AAC4CD"/>
      </a:accent5>
      <a:accent6>
        <a:srgbClr val="CBB000"/>
      </a:accent6>
      <a:hlink>
        <a:srgbClr val="EE5019"/>
      </a:hlink>
      <a:folHlink>
        <a:srgbClr val="BFDD00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5988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5988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GÉANT GN3plus template.potx</Template>
  <TotalTime>1168</TotalTime>
  <Words>1394</Words>
  <Application>Microsoft Macintosh PowerPoint</Application>
  <PresentationFormat>On-screen Show (4:3)</PresentationFormat>
  <Paragraphs>220</Paragraphs>
  <Slides>24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GÉANT GN3plus template</vt:lpstr>
      <vt:lpstr>Research Community Requirements</vt:lpstr>
      <vt:lpstr>What eduGAIN is.</vt:lpstr>
      <vt:lpstr>What people think eduGAIN is.</vt:lpstr>
      <vt:lpstr>What we risk creating if we don’t close the gap wisely.</vt:lpstr>
      <vt:lpstr>eduGAIN Gap Analysis – Research Community Requirements</vt:lpstr>
      <vt:lpstr>Summary of High &amp; Medium  Requirements</vt:lpstr>
      <vt:lpstr>Requirements vs. GÉANT engagement</vt:lpstr>
      <vt:lpstr>Requirements vs. maturity of solution</vt:lpstr>
      <vt:lpstr>Requirements vs. supply chain critical path (Warning – dangerously simplified)</vt:lpstr>
      <vt:lpstr>Collaborative pilots between user communities and GÉANT</vt:lpstr>
      <vt:lpstr>DARIAH Goals</vt:lpstr>
      <vt:lpstr>DARIAH Experience</vt:lpstr>
      <vt:lpstr>ELIXIR Goals</vt:lpstr>
      <vt:lpstr>ELIXIR Experience</vt:lpstr>
      <vt:lpstr>Umbrella Goals</vt:lpstr>
      <vt:lpstr>Umbrella Experience</vt:lpstr>
      <vt:lpstr>GÉANT Experience Better Understanding = Better Services</vt:lpstr>
      <vt:lpstr>GÉANT Experience – Where do we see progress?</vt:lpstr>
      <vt:lpstr>The right way to deliver the wings and the rainbows</vt:lpstr>
      <vt:lpstr>Quiz Time</vt:lpstr>
      <vt:lpstr>Quiz Time</vt:lpstr>
      <vt:lpstr>Quiz Time</vt:lpstr>
      <vt:lpstr>Back at 16:00</vt:lpstr>
      <vt:lpstr>PowerPoint Presentation</vt:lpstr>
    </vt:vector>
  </TitlesOfParts>
  <Company>DANTE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Heading About GÉANT</dc:title>
  <dc:creator>Paul Maurice</dc:creator>
  <cp:lastModifiedBy>s3</cp:lastModifiedBy>
  <cp:revision>282</cp:revision>
  <dcterms:created xsi:type="dcterms:W3CDTF">2013-04-29T07:52:17Z</dcterms:created>
  <dcterms:modified xsi:type="dcterms:W3CDTF">2014-07-23T08:56:44Z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ctivity">
    <vt:lpwstr>NA2</vt:lpwstr>
  </property>
  <property fmtid="{D5CDD505-2E9C-101B-9397-08002B2CF9AE}" pid="3" name="Sub-Task">
    <vt:lpwstr/>
  </property>
  <property fmtid="{D5CDD505-2E9C-101B-9397-08002B2CF9AE}" pid="4" name="DocumentComment">
    <vt:lpwstr>A generic set of slides offered as a toolkit to project participants, from which to create individual presentations</vt:lpwstr>
  </property>
  <property fmtid="{D5CDD505-2E9C-101B-9397-08002B2CF9AE}" pid="5" name="ContentType">
    <vt:lpwstr>Geant Activity Documents</vt:lpwstr>
  </property>
  <property fmtid="{D5CDD505-2E9C-101B-9397-08002B2CF9AE}" pid="6" name="Task">
    <vt:lpwstr>Task4</vt:lpwstr>
  </property>
  <property fmtid="{D5CDD505-2E9C-101B-9397-08002B2CF9AE}" pid="7" name="ActivityDocumentType">
    <vt:lpwstr>Presentation</vt:lpwstr>
  </property>
</Properties>
</file>