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5" r:id="rId6"/>
    <p:sldMasterId id="2147483666" r:id="rId7"/>
    <p:sldMasterId id="2147483669" r:id="rId8"/>
  </p:sldMasterIdLst>
  <p:notesMasterIdLst>
    <p:notesMasterId r:id="rId51"/>
  </p:notesMasterIdLst>
  <p:sldIdLst>
    <p:sldId id="256" r:id="rId9"/>
    <p:sldId id="260" r:id="rId10"/>
    <p:sldId id="258" r:id="rId11"/>
    <p:sldId id="327" r:id="rId12"/>
    <p:sldId id="264" r:id="rId13"/>
    <p:sldId id="261" r:id="rId14"/>
    <p:sldId id="299" r:id="rId15"/>
    <p:sldId id="272" r:id="rId16"/>
    <p:sldId id="280" r:id="rId17"/>
    <p:sldId id="285" r:id="rId18"/>
    <p:sldId id="300" r:id="rId19"/>
    <p:sldId id="330" r:id="rId20"/>
    <p:sldId id="331" r:id="rId21"/>
    <p:sldId id="284" r:id="rId22"/>
    <p:sldId id="287" r:id="rId23"/>
    <p:sldId id="329" r:id="rId24"/>
    <p:sldId id="328" r:id="rId25"/>
    <p:sldId id="313" r:id="rId26"/>
    <p:sldId id="290" r:id="rId27"/>
    <p:sldId id="288" r:id="rId28"/>
    <p:sldId id="289" r:id="rId29"/>
    <p:sldId id="291" r:id="rId30"/>
    <p:sldId id="292" r:id="rId31"/>
    <p:sldId id="312" r:id="rId32"/>
    <p:sldId id="293" r:id="rId33"/>
    <p:sldId id="325" r:id="rId34"/>
    <p:sldId id="294" r:id="rId35"/>
    <p:sldId id="296" r:id="rId36"/>
    <p:sldId id="320" r:id="rId37"/>
    <p:sldId id="321" r:id="rId38"/>
    <p:sldId id="322" r:id="rId39"/>
    <p:sldId id="323" r:id="rId40"/>
    <p:sldId id="324" r:id="rId41"/>
    <p:sldId id="282" r:id="rId42"/>
    <p:sldId id="303" r:id="rId43"/>
    <p:sldId id="295" r:id="rId44"/>
    <p:sldId id="314" r:id="rId45"/>
    <p:sldId id="302" r:id="rId46"/>
    <p:sldId id="305" r:id="rId47"/>
    <p:sldId id="304" r:id="rId48"/>
    <p:sldId id="301" r:id="rId49"/>
    <p:sldId id="267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6" userDrawn="1">
          <p15:clr>
            <a:srgbClr val="A4A3A4"/>
          </p15:clr>
        </p15:guide>
        <p15:guide id="2" pos="6312" userDrawn="1">
          <p15:clr>
            <a:srgbClr val="A4A3A4"/>
          </p15:clr>
        </p15:guide>
        <p15:guide id="3" orient="horz" pos="129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3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59"/>
    <a:srgbClr val="0A597C"/>
    <a:srgbClr val="002060"/>
    <a:srgbClr val="2E75B6"/>
    <a:srgbClr val="BBD6EF"/>
    <a:srgbClr val="1F4E79"/>
    <a:srgbClr val="09587B"/>
    <a:srgbClr val="0A597D"/>
    <a:srgbClr val="085578"/>
    <a:srgbClr val="0957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72497" autoAdjust="0"/>
  </p:normalViewPr>
  <p:slideViewPr>
    <p:cSldViewPr snapToGrid="0">
      <p:cViewPr>
        <p:scale>
          <a:sx n="75" d="100"/>
          <a:sy n="75" d="100"/>
        </p:scale>
        <p:origin x="-576" y="88"/>
      </p:cViewPr>
      <p:guideLst>
        <p:guide orient="horz" pos="1616"/>
        <p:guide orient="horz" pos="1298"/>
        <p:guide pos="63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50" Type="http://schemas.openxmlformats.org/officeDocument/2006/relationships/slide" Target="slides/slide42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commentAuthors" Target="commentAuthors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4-09T09:46:09.450" idx="2">
    <p:pos x="4616" y="2217"/>
    <p:text>need to x-check accuracy of figures at end april - mi've a query over the baseline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02.06.15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347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5000 people at the games</a:t>
            </a:r>
          </a:p>
          <a:p>
            <a:r>
              <a:rPr lang="en-GB" dirty="0" smtClean="0"/>
              <a:t>eduroam</a:t>
            </a:r>
            <a:r>
              <a:rPr lang="en-GB" baseline="0" dirty="0" smtClean="0"/>
              <a:t> at Geneva joins Stockholm and others – growth of eduroam in public places.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736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5000 people at the games</a:t>
            </a:r>
          </a:p>
          <a:p>
            <a:r>
              <a:rPr lang="en-GB" dirty="0" smtClean="0"/>
              <a:t>eduroam</a:t>
            </a:r>
            <a:r>
              <a:rPr lang="en-GB" baseline="0" dirty="0" smtClean="0"/>
              <a:t> at Geneva joins Stockholm and others – growth of eduroam in </a:t>
            </a:r>
            <a:r>
              <a:rPr lang="en-GB" baseline="0" smtClean="0"/>
              <a:t>public places.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736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Break now for Stefan’s demo.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25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Can you</a:t>
            </a:r>
            <a:r>
              <a:rPr lang="en-GB" baseline="0" dirty="0" smtClean="0"/>
              <a:t> position the green ticks properly? Can’t seem to get them to line up.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42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for entities animation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Y0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-&gt;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Y1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-&gt;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[target]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-&gt;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Y2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45 -&gt; 103 -&gt; [206] -&gt; 941 (SPs only) 913% growth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98 -&gt; 198 -&gt; [396] -&gt; 1211 (IdPs only) 616% growth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143 -&gt; 301 -&gt; [602] -&gt; 2150 (IdP/SP/AAs) 714% growth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728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full members were IUCC (Israel), LITNET FEDI (Lithuania), MINGA (Ecuador),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InCommon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(US), TAAT (Estonia), MATE (Argentina)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693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full members were IUCC (Israel), LITNET FEDI (Lithuania), MINGA (Ecuador),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InCommon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(US), TAAT (Estonia), MATE (Argentina)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688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Animations.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10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Add federation names to notes, not on slide.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912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able to proceed to deployment due to stork delays</a:t>
            </a:r>
          </a:p>
          <a:p>
            <a:r>
              <a:rPr lang="en-GB" dirty="0" smtClean="0"/>
              <a:t>Would like the</a:t>
            </a:r>
            <a:r>
              <a:rPr lang="en-GB" baseline="0" dirty="0" smtClean="0"/>
              <a:t> boxes transparent like on slide 2 and 31 but something didn’t go quite right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8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want to somehow</a:t>
            </a:r>
            <a:r>
              <a:rPr lang="en-GB" baseline="0" dirty="0" smtClean="0"/>
              <a:t> represent that T3, 4 and 5 work very closely together.</a:t>
            </a:r>
          </a:p>
          <a:p>
            <a:r>
              <a:rPr lang="en-GB" baseline="0" dirty="0" smtClean="0"/>
              <a:t>Last year I colour coded related tasks – I’ve tried to do that here with various shades of blue.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0117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eduroam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CAT delivering excellently at campus level GN4 Y1 workplan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Unified SSO – when Moonshot pilot transitions -&gt; GN4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Focus on WebSSO federation and VO services as priority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KPI1 : number of GN3plus partners participating in the service  - (goal 3)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KPI2 : number of GN3plus partners participating in the service and exposed to eduGAIN - (goal 2)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KPI3 : uptime of infrastructure operated measured by 3 months period (goal 95%)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KPI4 : percentage of requests for support being resolved within five working days (goal 90%)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KPI5 : number of NRENs participating in the service for the local federation management, who report that the service meets or exceeds their requirements – IMO still not relevant, only FaaS task participants are using FaaS at the moment (goal 2)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KPI6 : number of NRENs participating in the service for inter-federation management, who report that the service meets or exceeds their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463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we maintain demo sessions</a:t>
            </a:r>
          </a:p>
          <a:p>
            <a:r>
              <a:rPr lang="en-GB" dirty="0" smtClean="0"/>
              <a:t>Litnet and Montenegro</a:t>
            </a:r>
            <a:r>
              <a:rPr lang="en-GB" baseline="0" dirty="0" smtClean="0"/>
              <a:t> are production commitments</a:t>
            </a:r>
          </a:p>
          <a:p>
            <a:r>
              <a:rPr lang="en-GB" baseline="0" dirty="0" smtClean="0"/>
              <a:t>Highlight we would already be in production but wish to follow best of breed PLM – GN4 structure.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314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Animat</a:t>
            </a:r>
            <a:r>
              <a:rPr lang="en-GB" dirty="0" smtClean="0"/>
              <a:t> on point 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92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still wonder if challenges come best before achievements – always</a:t>
            </a:r>
            <a:r>
              <a:rPr lang="en-GB" baseline="0" dirty="0" smtClean="0"/>
              <a:t> finish on a high….if so, the template order at the bottom needs adjusting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5019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Fill in final consultancy list end April</a:t>
            </a:r>
          </a:p>
          <a:p>
            <a:r>
              <a:rPr lang="en-GB" dirty="0" smtClean="0"/>
              <a:t>SCI – security for collaboration in eInfrastructures</a:t>
            </a:r>
          </a:p>
          <a:p>
            <a:endParaRPr lang="en-GB" dirty="0" smtClean="0"/>
          </a:p>
          <a:p>
            <a:r>
              <a:rPr lang="en-GB" dirty="0" smtClean="0"/>
              <a:t>Emphasise tight links</a:t>
            </a:r>
            <a:r>
              <a:rPr lang="en-GB" baseline="0" dirty="0" smtClean="0"/>
              <a:t> between dev etc. as the fastest way to drive change</a:t>
            </a:r>
          </a:p>
          <a:p>
            <a:r>
              <a:rPr lang="en-GB" dirty="0" smtClean="0"/>
              <a:t>N4U consultancy in Y1 -&gt; new tools in Y2. Also cloud SA7.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6900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</a:t>
            </a:r>
            <a:r>
              <a:rPr lang="en-GB" baseline="0" dirty="0" smtClean="0"/>
              <a:t> SIRTFI now spun off to independent existence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2383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EGA has around </a:t>
            </a:r>
            <a:r>
              <a:rPr lang="en-GB" dirty="0" smtClean="0">
                <a:solidFill>
                  <a:srgbClr val="525252"/>
                </a:solidFill>
              </a:rPr>
              <a:t>(estimated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at around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4000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users)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14539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5407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2326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role of NA2 in collecting and disseminating this experience.</a:t>
            </a:r>
          </a:p>
          <a:p>
            <a:r>
              <a:rPr lang="en-GB" dirty="0" smtClean="0"/>
              <a:t>Features on eduGAIN website. Less focussed on mechanics,</a:t>
            </a:r>
            <a:r>
              <a:rPr lang="en-GB" baseline="0" dirty="0" smtClean="0"/>
              <a:t> more on the users.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274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641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Update after</a:t>
            </a:r>
            <a:r>
              <a:rPr lang="en-GB" baseline="0" dirty="0" smtClean="0"/>
              <a:t> end April with final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1753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image is supposed to symbolise what happens when you try to please everyone all of the time</a:t>
            </a:r>
            <a:r>
              <a:rPr lang="en-GB" dirty="0" smtClean="0">
                <a:sym typeface="Wingdings"/>
              </a:rPr>
              <a:t></a:t>
            </a:r>
          </a:p>
          <a:p>
            <a:r>
              <a:rPr lang="en-GB" dirty="0" smtClean="0">
                <a:sym typeface="Wingdings"/>
              </a:rPr>
              <a:t>Everyone</a:t>
            </a:r>
            <a:r>
              <a:rPr lang="en-GB" baseline="0" dirty="0" smtClean="0">
                <a:sym typeface="Wingdings"/>
              </a:rPr>
              <a:t> = users, NRENs, Product Management, EC, everyone!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4326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Update at end April</a:t>
            </a:r>
          </a:p>
          <a:p>
            <a:r>
              <a:rPr lang="en-GB" dirty="0" smtClean="0"/>
              <a:t>Compare Y1 where 4 NRENs and 8 endpoints were registered.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8230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NA2 for training and promotion effort &amp; website.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1565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SWITCH logo is just about visible on the astronaut</a:t>
            </a:r>
            <a:r>
              <a:rPr lang="en-GB" baseline="0" dirty="0" smtClean="0"/>
              <a:t> – maybe blur it out if you’re worried?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1966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Highlight that the AAI space is immense and plenty of room</a:t>
            </a:r>
            <a:r>
              <a:rPr lang="en-GB" baseline="0" dirty="0" smtClean="0"/>
              <a:t> for more players.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196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Final figures</a:t>
            </a:r>
            <a:r>
              <a:rPr lang="en-GB" baseline="0" dirty="0" smtClean="0"/>
              <a:t> will be added when available at end April.</a:t>
            </a:r>
          </a:p>
          <a:p>
            <a:r>
              <a:rPr lang="en-GB" baseline="0" dirty="0" smtClean="0"/>
              <a:t>Is the MM in the tasks to be the budgeted or the used?</a:t>
            </a:r>
          </a:p>
          <a:p>
            <a:endParaRPr lang="en-GB" baseline="0" dirty="0" smtClean="0"/>
          </a:p>
          <a:p>
            <a:r>
              <a:rPr lang="en-GB" baseline="0" dirty="0" smtClean="0"/>
              <a:t>&lt;we are waiting on finance for the numbers – hoping to have these by end-May – will send out to all the </a:t>
            </a:r>
            <a:r>
              <a:rPr lang="en-GB" baseline="0" dirty="0" err="1" smtClean="0"/>
              <a:t>Als</a:t>
            </a:r>
            <a:r>
              <a:rPr lang="en-GB" baseline="0" dirty="0" smtClean="0"/>
              <a:t> as soon as they are received&gt;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697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Green arrows need resizing</a:t>
            </a:r>
          </a:p>
          <a:p>
            <a:r>
              <a:rPr lang="en-GB" dirty="0" smtClean="0"/>
              <a:t>Final figures will be provided end May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944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818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eduroam logo guidelines - https://www.eduroam.org/downloads/eduroamlogo_guidelines.pdf</a:t>
            </a:r>
          </a:p>
          <a:p>
            <a:r>
              <a:rPr lang="en-GB" dirty="0" smtClean="0"/>
              <a:t>“Do not frame the logo or put it in shapes”.</a:t>
            </a:r>
          </a:p>
          <a:p>
            <a:endParaRPr lang="en-GB" dirty="0" smtClean="0"/>
          </a:p>
          <a:p>
            <a:r>
              <a:rPr lang="en-GB" dirty="0" smtClean="0"/>
              <a:t>If you insist all images</a:t>
            </a:r>
            <a:r>
              <a:rPr lang="en-GB" baseline="0" dirty="0" smtClean="0"/>
              <a:t> have to be framed, you’ll have to frame the logo in a single unit with the laptop and tagline.</a:t>
            </a:r>
          </a:p>
          <a:p>
            <a:r>
              <a:rPr lang="en-GB" baseline="0" dirty="0" smtClean="0"/>
              <a:t>(Personally, I dislike framed images in presentations, it reminds me of the early 2000s in terms of style).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also</a:t>
            </a:r>
            <a:r>
              <a:rPr lang="en-GB" baseline="0" dirty="0" smtClean="0"/>
              <a:t> had an objective to give support to SA7 mobile and other areas, but they did not require it and MEAL already had the relevant experts.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357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21,7% vulnerability rate</a:t>
            </a: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Animate securew2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685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for International</a:t>
            </a:r>
            <a:r>
              <a:rPr lang="en-GB" baseline="0" dirty="0" smtClean="0"/>
              <a:t> KPI animation!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National KPI</a:t>
            </a:r>
            <a:r>
              <a:rPr lang="en-GB" baseline="0" dirty="0" smtClean="0"/>
              <a:t> exceeded by 13%</a:t>
            </a:r>
          </a:p>
          <a:p>
            <a:r>
              <a:rPr lang="en-GB" baseline="0" dirty="0" smtClean="0"/>
              <a:t>International KPI exceeded by 32%</a:t>
            </a:r>
          </a:p>
          <a:p>
            <a:endParaRPr lang="en-GB" baseline="0" dirty="0" smtClean="0"/>
          </a:p>
          <a:p>
            <a:r>
              <a:rPr lang="en-GB" baseline="0" dirty="0" smtClean="0"/>
              <a:t>Max national in March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163,251,373</a:t>
            </a:r>
            <a:r>
              <a:rPr lang="en-GB" dirty="0" smtClean="0"/>
              <a:t> </a:t>
            </a:r>
          </a:p>
          <a:p>
            <a:r>
              <a:rPr lang="en-GB" dirty="0" smtClean="0"/>
              <a:t>Max international in October</a:t>
            </a:r>
            <a:r>
              <a:rPr lang="en-GB" baseline="0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35,880,095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1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9544600" y="974400"/>
            <a:ext cx="2464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309" tIns="41154" rIns="82309" bIns="41154">
            <a:spAutoFit/>
          </a:bodyPr>
          <a:lstStyle>
            <a:lvl1pPr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800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416" y="303736"/>
            <a:ext cx="1630552" cy="64483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 2 GN3plus 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June to 2 July 2015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840188" y="2826132"/>
            <a:ext cx="4090851" cy="2101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Tx/>
              <a:buNone/>
              <a:defRPr sz="2600" b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FontTx/>
              <a:buNone/>
              <a:defRPr sz="2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idx="10" hasCustomPrompt="1"/>
          </p:nvPr>
        </p:nvSpPr>
        <p:spPr>
          <a:xfrm>
            <a:off x="840188" y="5429907"/>
            <a:ext cx="4090851" cy="483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buFontTx/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</a:t>
            </a:r>
          </a:p>
        </p:txBody>
      </p:sp>
    </p:spTree>
    <p:extLst>
      <p:ext uri="{BB962C8B-B14F-4D97-AF65-F5344CB8AC3E}">
        <p14:creationId xmlns:p14="http://schemas.microsoft.com/office/powerpoint/2010/main" val="220928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21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T1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T1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T1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9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T2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75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T3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T4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62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T5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858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T6 Challenges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54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917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T1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T1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T1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21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T2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71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22" y="234498"/>
            <a:ext cx="10515600" cy="103695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A second line can also be used for subtitles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48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T3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67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T4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30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T5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4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T6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7249926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42577"/>
            <a:ext cx="9528033" cy="83429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43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T3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44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5488123" y="2669049"/>
            <a:ext cx="6521002" cy="4188951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 userDrawn="1"/>
        </p:nvGrpSpPr>
        <p:grpSpPr>
          <a:xfrm>
            <a:off x="1799834" y="1908929"/>
            <a:ext cx="6763508" cy="1739309"/>
            <a:chOff x="2115520" y="2583712"/>
            <a:chExt cx="6763508" cy="1739309"/>
          </a:xfrm>
        </p:grpSpPr>
        <p:sp>
          <p:nvSpPr>
            <p:cNvPr id="17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450125" y="2875366"/>
            <a:ext cx="2034890" cy="914400"/>
          </a:xfr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dirty="0" smtClean="0"/>
              <a:t>Click to add your own text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13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08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6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88306" y="856129"/>
            <a:ext cx="4759892" cy="5573246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716280" y="1181191"/>
            <a:ext cx="393409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581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3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006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7239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015355" y="6537335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T1 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T1 Achievements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T1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1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T2 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</a:t>
            </a:r>
            <a:r>
              <a:rPr lang="en-GB" sz="1200" b="0" baseline="0" dirty="0" smtClean="0">
                <a:solidFill>
                  <a:schemeClr val="bg1"/>
                </a:solidFill>
              </a:rPr>
              <a:t>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T2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093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T3</a:t>
            </a:r>
            <a:r>
              <a:rPr lang="en-GB" sz="1200" b="1" baseline="0" dirty="0" smtClean="0">
                <a:solidFill>
                  <a:srgbClr val="FFFF00"/>
                </a:solidFill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T3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27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T4</a:t>
            </a:r>
            <a:r>
              <a:rPr lang="en-GB" sz="1200" b="1" baseline="0" dirty="0" smtClean="0">
                <a:solidFill>
                  <a:srgbClr val="FFFF00"/>
                </a:solidFill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T4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0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T5</a:t>
            </a:r>
            <a:r>
              <a:rPr lang="en-GB" sz="1200" b="1" baseline="0" dirty="0" smtClean="0">
                <a:solidFill>
                  <a:srgbClr val="FFFF00"/>
                </a:solidFill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T5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97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37666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T6</a:t>
            </a:r>
            <a:r>
              <a:rPr lang="en-GB" sz="1200" b="1" baseline="0" dirty="0" smtClean="0">
                <a:solidFill>
                  <a:srgbClr val="FFFF00"/>
                </a:solidFill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T6 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41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theme" Target="../theme/theme1.xml"/><Relationship Id="rId30" Type="http://schemas.openxmlformats.org/officeDocument/2006/relationships/image" Target="../media/image1.png"/><Relationship Id="rId3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theme" Target="../theme/theme3.xml"/><Relationship Id="rId3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02"/>
          <a:stretch/>
        </p:blipFill>
        <p:spPr>
          <a:xfrm>
            <a:off x="0" y="-8709"/>
            <a:ext cx="12192000" cy="13365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6535474"/>
            <a:ext cx="12204701" cy="329859"/>
          </a:xfrm>
          <a:prstGeom prst="rect">
            <a:avLst/>
          </a:prstGeom>
          <a:solidFill>
            <a:srgbClr val="106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0691" y="6511934"/>
            <a:ext cx="468434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99DB5B91-B4E4-4EE4-BE5C-3E09032CE5E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18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73" r:id="rId5"/>
    <p:sldLayoutId id="2147483674" r:id="rId6"/>
    <p:sldLayoutId id="2147483681" r:id="rId7"/>
    <p:sldLayoutId id="2147483682" r:id="rId8"/>
    <p:sldLayoutId id="2147483683" r:id="rId9"/>
    <p:sldLayoutId id="2147483660" r:id="rId10"/>
    <p:sldLayoutId id="2147483675" r:id="rId11"/>
    <p:sldLayoutId id="2147483676" r:id="rId12"/>
    <p:sldLayoutId id="2147483677" r:id="rId13"/>
    <p:sldLayoutId id="2147483684" r:id="rId14"/>
    <p:sldLayoutId id="2147483685" r:id="rId15"/>
    <p:sldLayoutId id="2147483686" r:id="rId16"/>
    <p:sldLayoutId id="2147483661" r:id="rId17"/>
    <p:sldLayoutId id="2147483678" r:id="rId18"/>
    <p:sldLayoutId id="2147483679" r:id="rId19"/>
    <p:sldLayoutId id="2147483680" r:id="rId20"/>
    <p:sldLayoutId id="2147483687" r:id="rId21"/>
    <p:sldLayoutId id="2147483688" r:id="rId22"/>
    <p:sldLayoutId id="2147483690" r:id="rId23"/>
    <p:sldLayoutId id="2147483662" r:id="rId24"/>
    <p:sldLayoutId id="2147483689" r:id="rId25"/>
    <p:sldLayoutId id="2147483664" r:id="rId26"/>
    <p:sldLayoutId id="2147483655" r:id="rId27"/>
    <p:sldLayoutId id="2147483671" r:id="rId2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i="0" u="none" kern="1200" baseline="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68" userDrawn="1">
          <p15:clr>
            <a:srgbClr val="F26B43"/>
          </p15:clr>
        </p15:guide>
        <p15:guide id="2" pos="347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913"/>
            <a:ext cx="12192000" cy="6981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8306" y="849913"/>
            <a:ext cx="4759892" cy="5588987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9544600" y="974400"/>
            <a:ext cx="2464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309" tIns="41154" rIns="82309" bIns="41154">
            <a:spAutoFit/>
          </a:bodyPr>
          <a:lstStyle>
            <a:lvl1pPr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800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416" y="303736"/>
            <a:ext cx="1630552" cy="6448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8306" y="302079"/>
            <a:ext cx="4759892" cy="547834"/>
          </a:xfrm>
          <a:prstGeom prst="rect">
            <a:avLst/>
          </a:prstGeom>
          <a:solidFill>
            <a:srgbClr val="1F4E79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66383" y="359074"/>
            <a:ext cx="2211977" cy="4213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Agenda</a:t>
            </a: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80" y="1181191"/>
            <a:ext cx="393409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108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b="1" kern="1200">
          <a:solidFill>
            <a:srgbClr val="004359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87" userDrawn="1">
          <p15:clr>
            <a:srgbClr val="F26B43"/>
          </p15:clr>
        </p15:guide>
        <p15:guide id="2" pos="50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82770" y="3540642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463734" y="23501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baseline="0" dirty="0" smtClean="0">
                <a:solidFill>
                  <a:schemeClr val="bg1"/>
                </a:solidFill>
              </a:rPr>
              <a:t> second line is also possible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6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546">
          <p15:clr>
            <a:srgbClr val="F26B43"/>
          </p15:clr>
        </p15:guide>
        <p15:guide id="2" pos="4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82770" y="3540642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7959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546">
          <p15:clr>
            <a:srgbClr val="F26B43"/>
          </p15:clr>
        </p15:guide>
        <p15:guide id="2" pos="4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0" Type="http://schemas.openxmlformats.org/officeDocument/2006/relationships/image" Target="../media/image55.png"/><Relationship Id="rId21" Type="http://schemas.microsoft.com/office/2007/relationships/hdphoto" Target="../media/hdphoto18.wdp"/><Relationship Id="rId22" Type="http://schemas.openxmlformats.org/officeDocument/2006/relationships/image" Target="../media/image56.png"/><Relationship Id="rId23" Type="http://schemas.openxmlformats.org/officeDocument/2006/relationships/image" Target="../media/image57.jpeg"/><Relationship Id="rId24" Type="http://schemas.microsoft.com/office/2007/relationships/hdphoto" Target="../media/hdphoto19.wdp"/><Relationship Id="rId25" Type="http://schemas.openxmlformats.org/officeDocument/2006/relationships/image" Target="../media/image58.png"/><Relationship Id="rId26" Type="http://schemas.openxmlformats.org/officeDocument/2006/relationships/image" Target="../media/image59.png"/><Relationship Id="rId27" Type="http://schemas.openxmlformats.org/officeDocument/2006/relationships/image" Target="../media/image60.png"/><Relationship Id="rId28" Type="http://schemas.microsoft.com/office/2007/relationships/hdphoto" Target="../media/hdphoto20.wdp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3.emf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30" Type="http://schemas.openxmlformats.org/officeDocument/2006/relationships/image" Target="../media/image62.png"/><Relationship Id="rId31" Type="http://schemas.microsoft.com/office/2007/relationships/hdphoto" Target="../media/hdphoto21.wdp"/><Relationship Id="rId32" Type="http://schemas.openxmlformats.org/officeDocument/2006/relationships/image" Target="../media/image63.jpeg"/><Relationship Id="rId9" Type="http://schemas.openxmlformats.org/officeDocument/2006/relationships/image" Target="../media/image48.jpeg"/><Relationship Id="rId6" Type="http://schemas.openxmlformats.org/officeDocument/2006/relationships/image" Target="../media/image46.png"/><Relationship Id="rId7" Type="http://schemas.openxmlformats.org/officeDocument/2006/relationships/image" Target="../media/image47.jpeg"/><Relationship Id="rId8" Type="http://schemas.microsoft.com/office/2007/relationships/hdphoto" Target="../media/hdphoto14.wdp"/><Relationship Id="rId33" Type="http://schemas.microsoft.com/office/2007/relationships/hdphoto" Target="../media/hdphoto22.wdp"/><Relationship Id="rId34" Type="http://schemas.openxmlformats.org/officeDocument/2006/relationships/image" Target="../media/image64.png"/><Relationship Id="rId35" Type="http://schemas.openxmlformats.org/officeDocument/2006/relationships/image" Target="../media/image65.png"/><Relationship Id="rId36" Type="http://schemas.openxmlformats.org/officeDocument/2006/relationships/image" Target="../media/image66.jpeg"/><Relationship Id="rId10" Type="http://schemas.microsoft.com/office/2007/relationships/hdphoto" Target="../media/hdphoto15.wdp"/><Relationship Id="rId11" Type="http://schemas.openxmlformats.org/officeDocument/2006/relationships/image" Target="../media/image49.png"/><Relationship Id="rId12" Type="http://schemas.openxmlformats.org/officeDocument/2006/relationships/image" Target="../media/image50.png"/><Relationship Id="rId13" Type="http://schemas.openxmlformats.org/officeDocument/2006/relationships/image" Target="../media/image51.png"/><Relationship Id="rId14" Type="http://schemas.openxmlformats.org/officeDocument/2006/relationships/hyperlink" Target="http://wayf.dk/" TargetMode="External"/><Relationship Id="rId15" Type="http://schemas.openxmlformats.org/officeDocument/2006/relationships/image" Target="../media/image52.jpeg"/><Relationship Id="rId16" Type="http://schemas.microsoft.com/office/2007/relationships/hdphoto" Target="../media/hdphoto16.wdp"/><Relationship Id="rId17" Type="http://schemas.openxmlformats.org/officeDocument/2006/relationships/image" Target="../media/image53.png"/><Relationship Id="rId18" Type="http://schemas.microsoft.com/office/2007/relationships/hdphoto" Target="../media/hdphoto17.wdp"/><Relationship Id="rId19" Type="http://schemas.openxmlformats.org/officeDocument/2006/relationships/image" Target="../media/image54.png"/><Relationship Id="rId37" Type="http://schemas.microsoft.com/office/2007/relationships/hdphoto" Target="../media/hdphoto23.wdp"/><Relationship Id="rId38" Type="http://schemas.openxmlformats.org/officeDocument/2006/relationships/image" Target="../media/image67.jpeg"/><Relationship Id="rId39" Type="http://schemas.microsoft.com/office/2007/relationships/hdphoto" Target="../media/hdphoto24.wdp"/></Relationships>
</file>

<file path=ppt/slides/_rels/slide17.xml.rels><?xml version="1.0" encoding="UTF-8" standalone="yes"?>
<Relationships xmlns="http://schemas.openxmlformats.org/package/2006/relationships"><Relationship Id="rId11" Type="http://schemas.microsoft.com/office/2007/relationships/hdphoto" Target="../media/hdphoto26.wdp"/><Relationship Id="rId12" Type="http://schemas.openxmlformats.org/officeDocument/2006/relationships/image" Target="../media/image75.png"/><Relationship Id="rId13" Type="http://schemas.openxmlformats.org/officeDocument/2006/relationships/image" Target="../media/image76.png"/><Relationship Id="rId14" Type="http://schemas.openxmlformats.org/officeDocument/2006/relationships/image" Target="../media/image77.png"/><Relationship Id="rId15" Type="http://schemas.microsoft.com/office/2007/relationships/hdphoto" Target="../media/hdphoto27.wdp"/><Relationship Id="rId16" Type="http://schemas.openxmlformats.org/officeDocument/2006/relationships/image" Target="../media/image78.png"/><Relationship Id="rId17" Type="http://schemas.microsoft.com/office/2007/relationships/hdphoto" Target="../media/hdphoto28.wdp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8.jpeg"/><Relationship Id="rId4" Type="http://schemas.microsoft.com/office/2007/relationships/hdphoto" Target="../media/hdphoto25.wdp"/><Relationship Id="rId5" Type="http://schemas.openxmlformats.org/officeDocument/2006/relationships/image" Target="../media/image69.png"/><Relationship Id="rId6" Type="http://schemas.openxmlformats.org/officeDocument/2006/relationships/image" Target="../media/image70.jpe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73.png"/><Relationship Id="rId10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84.jpeg"/><Relationship Id="rId3" Type="http://schemas.openxmlformats.org/officeDocument/2006/relationships/image" Target="../media/image8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-check.edugain.org/" TargetMode="External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jpg"/><Relationship Id="rId7" Type="http://schemas.openxmlformats.org/officeDocument/2006/relationships/image" Target="../media/image11.jp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hyperlink" Target="https://wiki.edugain.org/isFederatedCheck/" TargetMode="Externa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7.png"/><Relationship Id="rId3" Type="http://schemas.openxmlformats.org/officeDocument/2006/relationships/image" Target="../media/image9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9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20" Type="http://schemas.microsoft.com/office/2007/relationships/hdphoto" Target="../media/hdphoto8.wdp"/><Relationship Id="rId21" Type="http://schemas.openxmlformats.org/officeDocument/2006/relationships/image" Target="../media/image24.png"/><Relationship Id="rId22" Type="http://schemas.microsoft.com/office/2007/relationships/hdphoto" Target="../media/hdphoto9.wdp"/><Relationship Id="rId23" Type="http://schemas.openxmlformats.org/officeDocument/2006/relationships/image" Target="../media/image25.jpeg"/><Relationship Id="rId24" Type="http://schemas.microsoft.com/office/2007/relationships/hdphoto" Target="../media/hdphoto10.wdp"/><Relationship Id="rId25" Type="http://schemas.openxmlformats.org/officeDocument/2006/relationships/image" Target="../media/image26.png"/><Relationship Id="rId26" Type="http://schemas.microsoft.com/office/2007/relationships/hdphoto" Target="../media/hdphoto11.wdp"/><Relationship Id="rId27" Type="http://schemas.openxmlformats.org/officeDocument/2006/relationships/image" Target="../media/image27.jpeg"/><Relationship Id="rId28" Type="http://schemas.microsoft.com/office/2007/relationships/hdphoto" Target="../media/hdphoto12.wdp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gif"/><Relationship Id="rId4" Type="http://schemas.openxmlformats.org/officeDocument/2006/relationships/image" Target="../media/image15.jpeg"/><Relationship Id="rId5" Type="http://schemas.microsoft.com/office/2007/relationships/hdphoto" Target="../media/hdphoto1.wdp"/><Relationship Id="rId30" Type="http://schemas.microsoft.com/office/2007/relationships/hdphoto" Target="../media/hdphoto13.wdp"/><Relationship Id="rId31" Type="http://schemas.openxmlformats.org/officeDocument/2006/relationships/image" Target="../media/image29.jpeg"/><Relationship Id="rId32" Type="http://schemas.openxmlformats.org/officeDocument/2006/relationships/image" Target="../media/image30.gif"/><Relationship Id="rId9" Type="http://schemas.openxmlformats.org/officeDocument/2006/relationships/image" Target="../media/image18.jpeg"/><Relationship Id="rId6" Type="http://schemas.openxmlformats.org/officeDocument/2006/relationships/image" Target="../media/image16.png"/><Relationship Id="rId7" Type="http://schemas.openxmlformats.org/officeDocument/2006/relationships/image" Target="../media/image17.jpeg"/><Relationship Id="rId8" Type="http://schemas.microsoft.com/office/2007/relationships/hdphoto" Target="../media/hdphoto2.wdp"/><Relationship Id="rId33" Type="http://schemas.openxmlformats.org/officeDocument/2006/relationships/image" Target="../media/image31.gif"/><Relationship Id="rId34" Type="http://schemas.openxmlformats.org/officeDocument/2006/relationships/image" Target="../media/image32.gif"/><Relationship Id="rId10" Type="http://schemas.microsoft.com/office/2007/relationships/hdphoto" Target="../media/hdphoto3.wdp"/><Relationship Id="rId11" Type="http://schemas.openxmlformats.org/officeDocument/2006/relationships/image" Target="../media/image19.png"/><Relationship Id="rId12" Type="http://schemas.microsoft.com/office/2007/relationships/hdphoto" Target="../media/hdphoto4.wdp"/><Relationship Id="rId13" Type="http://schemas.openxmlformats.org/officeDocument/2006/relationships/image" Target="../media/image20.jpeg"/><Relationship Id="rId14" Type="http://schemas.microsoft.com/office/2007/relationships/hdphoto" Target="../media/hdphoto5.wdp"/><Relationship Id="rId15" Type="http://schemas.openxmlformats.org/officeDocument/2006/relationships/image" Target="../media/image21.jpeg"/><Relationship Id="rId16" Type="http://schemas.microsoft.com/office/2007/relationships/hdphoto" Target="../media/hdphoto6.wdp"/><Relationship Id="rId17" Type="http://schemas.openxmlformats.org/officeDocument/2006/relationships/image" Target="../media/image22.jpeg"/><Relationship Id="rId18" Type="http://schemas.microsoft.com/office/2007/relationships/hdphoto" Target="../media/hdphoto7.wdp"/><Relationship Id="rId19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0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52155" y="2854125"/>
            <a:ext cx="4090851" cy="2101948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9/SA5:</a:t>
            </a:r>
          </a:p>
          <a:p>
            <a:r>
              <a:rPr lang="en-GB" b="0" dirty="0" smtClean="0">
                <a:solidFill>
                  <a:schemeClr val="bg1"/>
                </a:solidFill>
                <a:latin typeface="+mn-lt"/>
              </a:rPr>
              <a:t>Application Services</a:t>
            </a:r>
            <a:endParaRPr lang="en-GB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Ann Harding, SWITCH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787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7753998" y="1639710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7753998" y="3573216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10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</a:t>
            </a:r>
            <a:r>
              <a:rPr lang="en-GB" dirty="0"/>
              <a:t/>
            </a:r>
            <a:br>
              <a:rPr lang="en-GB" dirty="0"/>
            </a:br>
            <a:r>
              <a:rPr lang="en-GB" b="0" i="1" dirty="0">
                <a:solidFill>
                  <a:srgbClr val="FFFFFF"/>
                </a:solidFill>
              </a:rPr>
              <a:t>Task 2 </a:t>
            </a:r>
            <a:r>
              <a:rPr lang="en-GB" b="0" i="1" dirty="0">
                <a:solidFill>
                  <a:schemeClr val="bg1"/>
                </a:solidFill>
              </a:rPr>
              <a:t>Achievements </a:t>
            </a:r>
            <a:r>
              <a:rPr lang="en-GB" b="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b="0" i="1" dirty="0" smtClean="0">
                <a:solidFill>
                  <a:schemeClr val="bg1"/>
                </a:solidFill>
              </a:rPr>
              <a:t> </a:t>
            </a:r>
            <a:r>
              <a:rPr lang="en-GB" b="0" i="1" dirty="0">
                <a:solidFill>
                  <a:schemeClr val="bg1"/>
                </a:solidFill>
              </a:rPr>
              <a:t>KPIs</a:t>
            </a:r>
            <a:br>
              <a:rPr lang="en-GB" b="0" i="1" dirty="0">
                <a:solidFill>
                  <a:schemeClr val="bg1"/>
                </a:solidFill>
              </a:rPr>
            </a:b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50863" y="183203"/>
            <a:ext cx="9432240" cy="10295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GB" b="0" i="1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54428" y="3609331"/>
            <a:ext cx="162770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2793527" y="1653879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1522" y="1921770"/>
            <a:ext cx="1762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KPIs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1523" y="4066123"/>
            <a:ext cx="19514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Year 2</a:t>
            </a:r>
            <a:endParaRPr lang="ta-IN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  <a:p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Results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249051" y="16538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93528" y="1983324"/>
            <a:ext cx="226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85577"/>
                </a:solidFill>
                <a:cs typeface="(Body)"/>
              </a:rPr>
              <a:t>ETLRS Availability </a:t>
            </a:r>
            <a:endParaRPr lang="en-US" b="1" dirty="0">
              <a:solidFill>
                <a:srgbClr val="0A59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9051" y="1983323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National Authentications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per month</a:t>
            </a:r>
            <a:endParaRPr lang="en-US" b="1" dirty="0">
              <a:solidFill>
                <a:srgbClr val="09587B"/>
              </a:solidFill>
              <a:cs typeface="(Body)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793527" y="3587687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249051" y="3587384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3528" y="4109708"/>
            <a:ext cx="22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Target: 99%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Achieved: 100%</a:t>
            </a:r>
            <a:endParaRPr lang="en-GB" b="1" dirty="0">
              <a:solidFill>
                <a:srgbClr val="085577"/>
              </a:solidFill>
              <a:cs typeface="(Body)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501" y="4088886"/>
            <a:ext cx="2414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Target</a:t>
            </a:r>
            <a:r>
              <a:rPr lang="en-GB" b="1" dirty="0">
                <a:solidFill>
                  <a:srgbClr val="09577A"/>
                </a:solidFill>
                <a:cs typeface="(Body)"/>
              </a:rPr>
              <a:t>:130,000,000</a:t>
            </a:r>
            <a:endParaRPr lang="en-GB" b="1" dirty="0" smtClean="0">
              <a:solidFill>
                <a:srgbClr val="09577A"/>
              </a:solidFill>
              <a:cs typeface="(Body)"/>
            </a:endParaRPr>
          </a:p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Achieved</a:t>
            </a:r>
            <a:r>
              <a:rPr lang="en-GB" b="1" dirty="0">
                <a:solidFill>
                  <a:srgbClr val="09577A"/>
                </a:solidFill>
                <a:cs typeface="(Body)"/>
              </a:rPr>
              <a:t>: </a:t>
            </a:r>
            <a:r>
              <a:rPr lang="en-GB" b="1" dirty="0" smtClean="0">
                <a:solidFill>
                  <a:srgbClr val="09577A"/>
                </a:solidFill>
                <a:cs typeface="(Body)"/>
              </a:rPr>
              <a:t>147,726,234</a:t>
            </a:r>
            <a:endParaRPr lang="en-GB" b="1" dirty="0">
              <a:solidFill>
                <a:srgbClr val="09577A"/>
              </a:solidFill>
              <a:cs typeface="(Body)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3268356" y="3468535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5723879" y="3513097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8179403" y="3523602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310" y="4980681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08941" y="5015695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33179" y="4116360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Target</a:t>
            </a:r>
            <a:r>
              <a:rPr lang="en-GB" b="1" dirty="0">
                <a:solidFill>
                  <a:srgbClr val="09577A"/>
                </a:solidFill>
                <a:cs typeface="(Body)"/>
              </a:rPr>
              <a:t>: 24,000,000</a:t>
            </a:r>
            <a:endParaRPr lang="en-GB" b="1" dirty="0" smtClean="0">
              <a:solidFill>
                <a:srgbClr val="09577A"/>
              </a:solidFill>
              <a:cs typeface="(Body)"/>
            </a:endParaRPr>
          </a:p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Achieved</a:t>
            </a:r>
            <a:r>
              <a:rPr lang="en-GB" b="1" dirty="0">
                <a:solidFill>
                  <a:srgbClr val="09577A"/>
                </a:solidFill>
                <a:cs typeface="(Body)"/>
              </a:rPr>
              <a:t>: </a:t>
            </a:r>
            <a:r>
              <a:rPr lang="en-GB" b="1" dirty="0" smtClean="0">
                <a:solidFill>
                  <a:srgbClr val="09577A"/>
                </a:solidFill>
                <a:cs typeface="(Body)"/>
              </a:rPr>
              <a:t>31,832,243</a:t>
            </a:r>
            <a:endParaRPr lang="en-GB" b="1" dirty="0">
              <a:solidFill>
                <a:srgbClr val="09577A"/>
              </a:solidFill>
              <a:cs typeface="(Body)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93069" y="5043169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91541" y="1969155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International Authentications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per month</a:t>
            </a:r>
            <a:endParaRPr lang="en-US" b="1" dirty="0">
              <a:solidFill>
                <a:srgbClr val="09587B"/>
              </a:solidFill>
              <a:cs typeface="(Body)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354" y="4878992"/>
            <a:ext cx="1266599" cy="108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5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11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505806"/>
            <a:ext cx="11160079" cy="435133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2100"/>
              </a:lnSpc>
            </a:pPr>
            <a:r>
              <a:rPr lang="en-GB" sz="9600" dirty="0"/>
              <a:t>Supporting services </a:t>
            </a:r>
            <a:r>
              <a:rPr lang="en-GB" sz="9600" dirty="0" smtClean="0"/>
              <a:t>suite:</a:t>
            </a:r>
            <a:endParaRPr lang="en-GB" sz="9600" dirty="0"/>
          </a:p>
          <a:p>
            <a:pPr lvl="1">
              <a:lnSpc>
                <a:spcPts val="2100"/>
              </a:lnSpc>
            </a:pPr>
            <a:r>
              <a:rPr lang="en-GB" sz="9600" dirty="0"/>
              <a:t>F</a:t>
            </a:r>
            <a:r>
              <a:rPr lang="en-GB" sz="9600" dirty="0" smtClean="0"/>
              <a:t>our </a:t>
            </a:r>
            <a:r>
              <a:rPr lang="en-GB" sz="9600" dirty="0"/>
              <a:t>different environments consolidated in one </a:t>
            </a:r>
            <a:r>
              <a:rPr lang="en-GB" sz="9600" dirty="0" smtClean="0"/>
              <a:t>portal</a:t>
            </a:r>
          </a:p>
          <a:p>
            <a:pPr>
              <a:lnSpc>
                <a:spcPts val="2100"/>
              </a:lnSpc>
            </a:pPr>
            <a:r>
              <a:rPr lang="en-GB" sz="9600" dirty="0" smtClean="0"/>
              <a:t>CAT (Configuration Assistant Tool):</a:t>
            </a:r>
          </a:p>
          <a:p>
            <a:pPr marL="685800" lvl="2">
              <a:lnSpc>
                <a:spcPts val="2100"/>
              </a:lnSpc>
              <a:spcBef>
                <a:spcPts val="1000"/>
              </a:spcBef>
            </a:pPr>
            <a:r>
              <a:rPr lang="en-GB" sz="9600" dirty="0" smtClean="0"/>
              <a:t>1.2 million </a:t>
            </a:r>
            <a:r>
              <a:rPr lang="en-GB" sz="9600" dirty="0"/>
              <a:t>user </a:t>
            </a:r>
            <a:r>
              <a:rPr lang="en-GB" sz="9600" dirty="0" smtClean="0"/>
              <a:t>downloads</a:t>
            </a:r>
            <a:endParaRPr lang="en-GB" sz="9600" dirty="0"/>
          </a:p>
          <a:p>
            <a:pPr lvl="1">
              <a:lnSpc>
                <a:spcPts val="2100"/>
              </a:lnSpc>
            </a:pPr>
            <a:r>
              <a:rPr lang="en-GB" sz="9600" dirty="0" smtClean="0"/>
              <a:t>Android </a:t>
            </a:r>
            <a:r>
              <a:rPr lang="en-GB" sz="9600" dirty="0"/>
              <a:t>app support (see demo!</a:t>
            </a:r>
            <a:r>
              <a:rPr lang="en-GB" sz="9600" dirty="0" smtClean="0"/>
              <a:t>) from SENSE Open Call</a:t>
            </a:r>
            <a:endParaRPr lang="en-GB" sz="9600" dirty="0"/>
          </a:p>
          <a:p>
            <a:pPr>
              <a:lnSpc>
                <a:spcPts val="2100"/>
              </a:lnSpc>
            </a:pPr>
            <a:r>
              <a:rPr lang="en-GB" sz="9600" dirty="0" smtClean="0"/>
              <a:t>Monitoring on campus:</a:t>
            </a:r>
          </a:p>
          <a:p>
            <a:pPr lvl="1">
              <a:lnSpc>
                <a:spcPts val="2100"/>
              </a:lnSpc>
            </a:pPr>
            <a:r>
              <a:rPr lang="en-GB" sz="9600" dirty="0" smtClean="0"/>
              <a:t>Basic – trial based on RIPE Atlas probes</a:t>
            </a:r>
          </a:p>
          <a:p>
            <a:pPr lvl="1">
              <a:lnSpc>
                <a:spcPts val="2100"/>
              </a:lnSpc>
            </a:pPr>
            <a:r>
              <a:rPr lang="en-GB" sz="9600" dirty="0" smtClean="0"/>
              <a:t>Expert – developing custom tool based on Raspberry PI</a:t>
            </a:r>
          </a:p>
          <a:p>
            <a:pPr>
              <a:lnSpc>
                <a:spcPts val="2100"/>
              </a:lnSpc>
            </a:pPr>
            <a:r>
              <a:rPr lang="en-GB" sz="9600" dirty="0"/>
              <a:t>Active </a:t>
            </a:r>
            <a:r>
              <a:rPr lang="en-GB" sz="9600" dirty="0" smtClean="0"/>
              <a:t>Community:</a:t>
            </a:r>
            <a:endParaRPr lang="en-GB" sz="9600" dirty="0"/>
          </a:p>
          <a:p>
            <a:pPr lvl="1">
              <a:lnSpc>
                <a:spcPts val="2100"/>
              </a:lnSpc>
            </a:pPr>
            <a:r>
              <a:rPr lang="en-GB" sz="9600" dirty="0"/>
              <a:t>eduroam in Zagreb </a:t>
            </a:r>
            <a:r>
              <a:rPr lang="en-GB" sz="9600" dirty="0" smtClean="0"/>
              <a:t>and </a:t>
            </a:r>
            <a:r>
              <a:rPr lang="en-GB" sz="9600" dirty="0"/>
              <a:t>Rijeka</a:t>
            </a:r>
            <a:endParaRPr lang="en-GB" sz="9600" dirty="0" smtClean="0"/>
          </a:p>
          <a:p>
            <a:pPr lvl="2">
              <a:lnSpc>
                <a:spcPts val="2100"/>
              </a:lnSpc>
            </a:pPr>
            <a:r>
              <a:rPr lang="en-GB" sz="9600" dirty="0"/>
              <a:t>Supporting the European University </a:t>
            </a:r>
            <a:r>
              <a:rPr lang="en-GB" sz="9600" dirty="0" smtClean="0"/>
              <a:t>Games</a:t>
            </a:r>
          </a:p>
          <a:p>
            <a:pPr lvl="2">
              <a:lnSpc>
                <a:spcPts val="2100"/>
              </a:lnSpc>
            </a:pPr>
            <a:r>
              <a:rPr lang="en-GB" sz="9600" dirty="0" smtClean="0"/>
              <a:t>EUG2016 </a:t>
            </a:r>
            <a:r>
              <a:rPr lang="en-GB" sz="9600" dirty="0"/>
              <a:t>want to help promote eduroam and they add </a:t>
            </a:r>
            <a:r>
              <a:rPr lang="en-GB" sz="9600" dirty="0" smtClean="0"/>
              <a:t/>
            </a:r>
            <a:br>
              <a:rPr lang="en-GB" sz="9600" dirty="0" smtClean="0"/>
            </a:br>
            <a:r>
              <a:rPr lang="en-GB" sz="9600" dirty="0" smtClean="0"/>
              <a:t>it </a:t>
            </a:r>
            <a:r>
              <a:rPr lang="en-GB" sz="9600" dirty="0"/>
              <a:t>into their "info package" </a:t>
            </a:r>
            <a:r>
              <a:rPr lang="en-GB" sz="9600" dirty="0" smtClean="0"/>
              <a:t>for </a:t>
            </a:r>
            <a:r>
              <a:rPr lang="en-GB" sz="9600" dirty="0"/>
              <a:t>all </a:t>
            </a:r>
            <a:r>
              <a:rPr lang="en-GB" sz="9600" dirty="0" smtClean="0"/>
              <a:t>guests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  <a:t>eduroam </a:t>
            </a:r>
            <a:b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0" i="1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Task 2 Achievements</a:t>
            </a:r>
            <a:endParaRPr lang="en-GB" dirty="0"/>
          </a:p>
        </p:txBody>
      </p:sp>
      <p:pic>
        <p:nvPicPr>
          <p:cNvPr id="5" name="Picture 4" descr="Icon_switchonaut_jump_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097" y="495300"/>
            <a:ext cx="40132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5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  <a:t>eduroam </a:t>
            </a:r>
            <a:b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0" i="1" dirty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Task 2 Achievements</a:t>
            </a:r>
            <a:endParaRPr lang="en-GB" dirty="0"/>
          </a:p>
        </p:txBody>
      </p:sp>
      <p:pic>
        <p:nvPicPr>
          <p:cNvPr id="7" name="Content Placeholder 6" descr="eduroam-birney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59" r="-26759"/>
          <a:stretch>
            <a:fillRect/>
          </a:stretch>
        </p:blipFill>
        <p:spPr>
          <a:xfrm>
            <a:off x="-103455" y="1388096"/>
            <a:ext cx="13044774" cy="5025402"/>
          </a:xfrm>
        </p:spPr>
      </p:pic>
    </p:spTree>
    <p:extLst>
      <p:ext uri="{BB962C8B-B14F-4D97-AF65-F5344CB8AC3E}">
        <p14:creationId xmlns:p14="http://schemas.microsoft.com/office/powerpoint/2010/main" val="355605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eduroam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From Open Call to production – Android Demo for CAT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5" name="Picture 4" descr="504px-Android_rob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754" y="1990035"/>
            <a:ext cx="3050599" cy="3625613"/>
          </a:xfrm>
          <a:prstGeom prst="rect">
            <a:avLst/>
          </a:prstGeom>
        </p:spPr>
      </p:pic>
      <p:pic>
        <p:nvPicPr>
          <p:cNvPr id="6" name="Picture Placeholder 7" descr="eduroamtrans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6633636" y="2029850"/>
            <a:ext cx="4159220" cy="311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6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3 Objectives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50559" y="1692471"/>
            <a:ext cx="720813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continue </a:t>
            </a:r>
            <a:r>
              <a:rPr lang="en-GB" sz="2400" dirty="0">
                <a:solidFill>
                  <a:srgbClr val="004359"/>
                </a:solidFill>
              </a:rPr>
              <a:t>the operation and growth of the </a:t>
            </a:r>
            <a:r>
              <a:rPr lang="en-GB" sz="2400" dirty="0" smtClean="0">
                <a:solidFill>
                  <a:srgbClr val="004359"/>
                </a:solidFill>
              </a:rPr>
              <a:t>eduGAIN service</a:t>
            </a:r>
            <a:endParaRPr lang="en-GB" sz="2400" dirty="0">
              <a:solidFill>
                <a:srgbClr val="004359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50559" y="2763443"/>
            <a:ext cx="720813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develop </a:t>
            </a:r>
            <a:r>
              <a:rPr lang="en-GB" sz="2400" dirty="0">
                <a:solidFill>
                  <a:srgbClr val="004359"/>
                </a:solidFill>
              </a:rPr>
              <a:t>a pilot for the unified SSO case (Moonshot), investigating options for non-web support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50559" y="3819990"/>
            <a:ext cx="720813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4359"/>
                </a:solidFill>
              </a:rPr>
              <a:t>To p</a:t>
            </a:r>
            <a:r>
              <a:rPr lang="en-GB" sz="2400" dirty="0" smtClean="0">
                <a:solidFill>
                  <a:srgbClr val="004359"/>
                </a:solidFill>
              </a:rPr>
              <a:t>romote </a:t>
            </a:r>
            <a:r>
              <a:rPr lang="en-GB" sz="2400" dirty="0">
                <a:solidFill>
                  <a:srgbClr val="004359"/>
                </a:solidFill>
              </a:rPr>
              <a:t>uptake of the GÉANT Code of Conduct,  </a:t>
            </a:r>
            <a:r>
              <a:rPr lang="en-GB" sz="2400" dirty="0" smtClean="0">
                <a:solidFill>
                  <a:srgbClr val="004359"/>
                </a:solidFill>
              </a:rPr>
              <a:t> further </a:t>
            </a:r>
            <a:r>
              <a:rPr lang="en-GB" sz="2400" dirty="0">
                <a:solidFill>
                  <a:srgbClr val="004359"/>
                </a:solidFill>
              </a:rPr>
              <a:t>develop the non-EU/EEA Code of </a:t>
            </a:r>
            <a:r>
              <a:rPr lang="en-GB" sz="2400" dirty="0" smtClean="0">
                <a:solidFill>
                  <a:srgbClr val="004359"/>
                </a:solidFill>
              </a:rPr>
              <a:t>Conduct</a:t>
            </a:r>
            <a:endParaRPr lang="en-GB" sz="2400" dirty="0">
              <a:solidFill>
                <a:srgbClr val="004359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50559" y="4878354"/>
            <a:ext cx="720813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open </a:t>
            </a:r>
            <a:r>
              <a:rPr lang="en-GB" sz="2400" dirty="0">
                <a:solidFill>
                  <a:srgbClr val="004359"/>
                </a:solidFill>
              </a:rPr>
              <a:t>a dialog with STORK on R&amp;E and </a:t>
            </a:r>
            <a:r>
              <a:rPr lang="en-GB" sz="2400" dirty="0" smtClean="0">
                <a:solidFill>
                  <a:srgbClr val="004359"/>
                </a:solidFill>
              </a:rPr>
              <a:t> Government </a:t>
            </a:r>
            <a:r>
              <a:rPr lang="en-GB" sz="2400" dirty="0">
                <a:solidFill>
                  <a:srgbClr val="004359"/>
                </a:solidFill>
              </a:rPr>
              <a:t>interoperability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276" y="1692287"/>
            <a:ext cx="2496863" cy="595920"/>
          </a:xfrm>
          <a:prstGeom prst="rect">
            <a:avLst/>
          </a:prstGeom>
        </p:spPr>
      </p:pic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562484" y="1657438"/>
            <a:ext cx="904946" cy="1198482"/>
            <a:chOff x="580381" y="5203375"/>
            <a:chExt cx="766904" cy="1015663"/>
          </a:xfrm>
        </p:grpSpPr>
        <p:sp>
          <p:nvSpPr>
            <p:cNvPr id="26" name="Rectangle 25"/>
            <p:cNvSpPr/>
            <p:nvPr/>
          </p:nvSpPr>
          <p:spPr>
            <a:xfrm>
              <a:off x="580381" y="5231167"/>
              <a:ext cx="766904" cy="70613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0766" y="5203375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553540" y="2728290"/>
            <a:ext cx="904946" cy="1198482"/>
            <a:chOff x="580381" y="5193311"/>
            <a:chExt cx="766904" cy="1015663"/>
          </a:xfrm>
        </p:grpSpPr>
        <p:sp>
          <p:nvSpPr>
            <p:cNvPr id="29" name="Rectangle 28"/>
            <p:cNvSpPr/>
            <p:nvPr/>
          </p:nvSpPr>
          <p:spPr>
            <a:xfrm>
              <a:off x="580381" y="5221104"/>
              <a:ext cx="766904" cy="707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0765" y="5193311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559401" y="3781216"/>
            <a:ext cx="904946" cy="1198482"/>
            <a:chOff x="580381" y="5203375"/>
            <a:chExt cx="766904" cy="1015663"/>
          </a:xfrm>
        </p:grpSpPr>
        <p:sp>
          <p:nvSpPr>
            <p:cNvPr id="46" name="Rectangle 45"/>
            <p:cNvSpPr/>
            <p:nvPr/>
          </p:nvSpPr>
          <p:spPr>
            <a:xfrm>
              <a:off x="580381" y="5231167"/>
              <a:ext cx="766904" cy="707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0701" y="5203375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559401" y="4843087"/>
            <a:ext cx="904946" cy="1198482"/>
            <a:chOff x="570317" y="5203375"/>
            <a:chExt cx="766904" cy="1015663"/>
          </a:xfrm>
        </p:grpSpPr>
        <p:sp>
          <p:nvSpPr>
            <p:cNvPr id="50" name="Rectangle 49"/>
            <p:cNvSpPr/>
            <p:nvPr/>
          </p:nvSpPr>
          <p:spPr>
            <a:xfrm>
              <a:off x="570317" y="5231167"/>
              <a:ext cx="766904" cy="707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40765" y="5203375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pic>
        <p:nvPicPr>
          <p:cNvPr id="7" name="Picture 6" descr="Verschiedenes_Icon_weltkugel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184" y="2581835"/>
            <a:ext cx="2873762" cy="28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1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15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eduGAIN</a:t>
            </a:r>
            <a:br>
              <a:rPr lang="en-GB" dirty="0"/>
            </a:br>
            <a:r>
              <a:rPr lang="en-GB" b="0" i="1" dirty="0">
                <a:solidFill>
                  <a:schemeClr val="bg1"/>
                </a:solidFill>
              </a:rPr>
              <a:t>Task 3: KPIs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287891" y="3609331"/>
            <a:ext cx="162770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2826990" y="1653879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4985" y="1921770"/>
            <a:ext cx="1762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KPIs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4986" y="4066123"/>
            <a:ext cx="19514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Year 2</a:t>
            </a:r>
            <a:endParaRPr lang="ta-IN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  <a:p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Results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282514" y="16538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38038" y="16538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6991" y="1983324"/>
            <a:ext cx="226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A597D"/>
                </a:solidFill>
              </a:rPr>
              <a:t>Increase in member federations from GÉANT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82514" y="1983323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>
                <a:solidFill>
                  <a:srgbClr val="0A597C"/>
                </a:solidFill>
              </a:rPr>
              <a:t>Increase in member federations beyond </a:t>
            </a:r>
            <a:r>
              <a:rPr lang="en-GB" b="1" dirty="0" smtClean="0">
                <a:solidFill>
                  <a:srgbClr val="0A597C"/>
                </a:solidFill>
              </a:rPr>
              <a:t>Europe </a:t>
            </a:r>
            <a:endParaRPr lang="en-GB" b="1" dirty="0">
              <a:solidFill>
                <a:srgbClr val="0A597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38038" y="1983323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Increase in entities available </a:t>
            </a:r>
            <a:r>
              <a:rPr lang="en-US" b="1" dirty="0">
                <a:solidFill>
                  <a:srgbClr val="09587B"/>
                </a:solidFill>
                <a:cs typeface="(Body)"/>
              </a:rPr>
              <a:t>via </a:t>
            </a:r>
            <a:r>
              <a:rPr lang="en-US" b="1" dirty="0" smtClean="0">
                <a:solidFill>
                  <a:srgbClr val="09587B"/>
                </a:solidFill>
                <a:cs typeface="(Body)"/>
              </a:rPr>
              <a:t>eduGAIN</a:t>
            </a:r>
            <a:endParaRPr lang="en-US" b="1" dirty="0">
              <a:solidFill>
                <a:srgbClr val="09587B"/>
              </a:solidFill>
              <a:cs typeface="(Body)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826990" y="3587687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282514" y="3587384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738038" y="3587535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26991" y="4088887"/>
            <a:ext cx="226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Target: 24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Baseline: 21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Achieved: 25</a:t>
            </a:r>
            <a:endParaRPr lang="en-GB" b="1" dirty="0">
              <a:solidFill>
                <a:srgbClr val="085577"/>
              </a:solidFill>
              <a:cs typeface="(Body)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82514" y="4088886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Target:4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Baseline:3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Achieved: 7</a:t>
            </a:r>
            <a:endParaRPr lang="en-GB" b="1" dirty="0">
              <a:solidFill>
                <a:srgbClr val="09587B"/>
              </a:solidFill>
              <a:cs typeface="(Body)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38038" y="4088886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Target: 602</a:t>
            </a:r>
          </a:p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Baseline: 301</a:t>
            </a:r>
          </a:p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Achieved:2,150</a:t>
            </a:r>
            <a:endParaRPr lang="en-GB" b="1" dirty="0">
              <a:solidFill>
                <a:srgbClr val="09577A"/>
              </a:solidFill>
              <a:cs typeface="(Body)"/>
            </a:endParaRPr>
          </a:p>
        </p:txBody>
      </p:sp>
      <p:sp>
        <p:nvSpPr>
          <p:cNvPr id="21" name="Down Arrow 20"/>
          <p:cNvSpPr/>
          <p:nvPr/>
        </p:nvSpPr>
        <p:spPr bwMode="auto">
          <a:xfrm>
            <a:off x="3301819" y="3468535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5757342" y="3513097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8212866" y="3523602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0773" y="4980681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42404" y="5015695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51821" y="5007162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7" name="Slide Number Placeholder 32"/>
          <p:cNvSpPr txBox="1">
            <a:spLocks/>
          </p:cNvSpPr>
          <p:nvPr/>
        </p:nvSpPr>
        <p:spPr>
          <a:xfrm>
            <a:off x="12175322" y="6511934"/>
            <a:ext cx="409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DB5B91-B4E4-4EE4-BE5C-3E09032CE5E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523" y="4885991"/>
            <a:ext cx="1266599" cy="108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39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/>
          <a:srcRect l="9278" t="26612" r="33516" b="19411"/>
          <a:stretch/>
        </p:blipFill>
        <p:spPr>
          <a:xfrm>
            <a:off x="792579" y="1323816"/>
            <a:ext cx="6069775" cy="5205648"/>
          </a:xfrm>
          <a:prstGeom prst="rect">
            <a:avLst/>
          </a:prstGeom>
          <a:gradFill>
            <a:gsLst>
              <a:gs pos="9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16</a:t>
            </a:fld>
            <a:endParaRPr lang="en-GB" dirty="0"/>
          </a:p>
        </p:txBody>
      </p:sp>
      <p:pic>
        <p:nvPicPr>
          <p:cNvPr id="23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229" y="3461675"/>
            <a:ext cx="531418" cy="31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>
            <a:fillRect/>
          </a:stretch>
        </p:blipFill>
        <p:spPr bwMode="auto">
          <a:xfrm>
            <a:off x="3077307" y="4045855"/>
            <a:ext cx="569396" cy="208013"/>
          </a:xfrm>
          <a:prstGeom prst="rect">
            <a:avLst/>
          </a:prstGeom>
          <a:noFill/>
          <a:ln w="3175" cmpd="sng">
            <a:solidFill>
              <a:srgbClr val="0A597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04" y="5261283"/>
            <a:ext cx="493726" cy="252302"/>
          </a:xfrm>
          <a:prstGeom prst="rect">
            <a:avLst/>
          </a:prstGeom>
          <a:noFill/>
          <a:ln w="3175" cmpd="sng">
            <a:solidFill>
              <a:srgbClr val="0A597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072034" y="3930371"/>
            <a:ext cx="259005" cy="406274"/>
            <a:chOff x="200519" y="4164334"/>
            <a:chExt cx="259005" cy="406274"/>
          </a:xfrm>
        </p:grpSpPr>
        <p:sp>
          <p:nvSpPr>
            <p:cNvPr id="50" name="Rectangle 49"/>
            <p:cNvSpPr/>
            <p:nvPr/>
          </p:nvSpPr>
          <p:spPr>
            <a:xfrm>
              <a:off x="200519" y="4164334"/>
              <a:ext cx="259005" cy="40627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3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53" t="10141" r="23978" b="14024"/>
            <a:stretch>
              <a:fillRect/>
            </a:stretch>
          </p:blipFill>
          <p:spPr bwMode="auto">
            <a:xfrm>
              <a:off x="220475" y="4196586"/>
              <a:ext cx="223166" cy="356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eduGAIN members: </a:t>
            </a:r>
            <a:r>
              <a:rPr lang="en-GB" dirty="0" smtClean="0"/>
              <a:t>GÉANT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68" name="Content Placeholder 1"/>
          <p:cNvSpPr txBox="1">
            <a:spLocks/>
          </p:cNvSpPr>
          <p:nvPr/>
        </p:nvSpPr>
        <p:spPr>
          <a:xfrm>
            <a:off x="7032559" y="1372358"/>
            <a:ext cx="2304481" cy="56576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GB" sz="1600" dirty="0" smtClean="0"/>
              <a:t>Austria  – </a:t>
            </a:r>
            <a:r>
              <a:rPr lang="en-GB" sz="1600" dirty="0" err="1" smtClean="0"/>
              <a:t>ACOnet</a:t>
            </a:r>
            <a:r>
              <a:rPr lang="en-GB" sz="1600" dirty="0" smtClean="0"/>
              <a:t> </a:t>
            </a:r>
            <a:br>
              <a:rPr lang="en-GB" sz="1600" dirty="0" smtClean="0"/>
            </a:br>
            <a:r>
              <a:rPr lang="en-GB" sz="1600" dirty="0" smtClean="0"/>
              <a:t>Identity Federation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Belgium  –  </a:t>
            </a:r>
            <a:r>
              <a:rPr lang="en-GB" sz="1600" dirty="0" err="1" smtClean="0"/>
              <a:t>Belnet</a:t>
            </a:r>
            <a:r>
              <a:rPr lang="en-GB" sz="1600" dirty="0" smtClean="0"/>
              <a:t> Federation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Croatia  – </a:t>
            </a:r>
            <a:r>
              <a:rPr lang="en-GB" sz="1600" dirty="0" err="1" smtClean="0"/>
              <a:t>AAI@EduHr</a:t>
            </a:r>
            <a:endParaRPr lang="en-GB" sz="1600" dirty="0" smtClean="0"/>
          </a:p>
          <a:p>
            <a:pPr>
              <a:lnSpc>
                <a:spcPct val="80000"/>
              </a:lnSpc>
            </a:pPr>
            <a:r>
              <a:rPr lang="en-GB" sz="1600" dirty="0" smtClean="0"/>
              <a:t>Czech Republic  –  </a:t>
            </a:r>
            <a:br>
              <a:rPr lang="en-GB" sz="1600" dirty="0" smtClean="0"/>
            </a:br>
            <a:r>
              <a:rPr lang="en-GB" sz="1600" dirty="0" smtClean="0"/>
              <a:t>eduID.cz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Denmark  –  WAYF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6"/>
                </a:solidFill>
              </a:rPr>
              <a:t>Estonia  –  TAAT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Finland  –  HAKA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France  –  </a:t>
            </a:r>
            <a:r>
              <a:rPr lang="en-GB" sz="1600" dirty="0" err="1" smtClean="0"/>
              <a:t>Fédération</a:t>
            </a:r>
            <a:r>
              <a:rPr lang="en-GB" sz="1600" dirty="0" smtClean="0"/>
              <a:t> </a:t>
            </a:r>
            <a:br>
              <a:rPr lang="en-GB" sz="1600" dirty="0" smtClean="0"/>
            </a:br>
            <a:r>
              <a:rPr lang="en-GB" sz="1600" dirty="0" err="1" smtClean="0"/>
              <a:t>Éducation-Recherche</a:t>
            </a:r>
            <a:r>
              <a:rPr lang="en-GB" sz="1600" dirty="0" smtClean="0"/>
              <a:t>!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Germany – DFN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Greece – GRNET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Hungary – eduId.hu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Ireland – </a:t>
            </a:r>
            <a:r>
              <a:rPr lang="en-GB" sz="1600" dirty="0" err="1" smtClean="0"/>
              <a:t>Edugate</a:t>
            </a:r>
            <a:endParaRPr lang="en-GB" sz="1600" dirty="0" smtClean="0"/>
          </a:p>
          <a:p>
            <a:pPr>
              <a:lnSpc>
                <a:spcPct val="80000"/>
              </a:lnSpc>
            </a:pPr>
            <a:endParaRPr lang="en-GB" sz="1600" dirty="0"/>
          </a:p>
        </p:txBody>
      </p:sp>
      <p:sp>
        <p:nvSpPr>
          <p:cNvPr id="169" name="Content Placeholder 1"/>
          <p:cNvSpPr txBox="1">
            <a:spLocks/>
          </p:cNvSpPr>
          <p:nvPr/>
        </p:nvSpPr>
        <p:spPr>
          <a:xfrm>
            <a:off x="9424254" y="1358542"/>
            <a:ext cx="284225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GB" sz="1600" dirty="0">
                <a:solidFill>
                  <a:srgbClr val="70AD47"/>
                </a:solidFill>
              </a:rPr>
              <a:t>Israel – IUCC Identity </a:t>
            </a:r>
            <a:br>
              <a:rPr lang="en-GB" sz="1600" dirty="0">
                <a:solidFill>
                  <a:srgbClr val="70AD47"/>
                </a:solidFill>
              </a:rPr>
            </a:br>
            <a:r>
              <a:rPr lang="en-GB" sz="1600" dirty="0">
                <a:solidFill>
                  <a:srgbClr val="70AD47"/>
                </a:solidFill>
              </a:rPr>
              <a:t>Federation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Italy </a:t>
            </a:r>
            <a:r>
              <a:rPr lang="en-GB" sz="1600" dirty="0"/>
              <a:t>– IDEM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Latvia </a:t>
            </a:r>
            <a:r>
              <a:rPr lang="en-GB" sz="1600" dirty="0"/>
              <a:t>– LAIFE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solidFill>
                  <a:srgbClr val="70AD47"/>
                </a:solidFill>
              </a:rPr>
              <a:t>Lithuania – LITNET </a:t>
            </a:r>
            <a:r>
              <a:rPr lang="en-GB" sz="1600" dirty="0" smtClean="0">
                <a:solidFill>
                  <a:srgbClr val="70AD47"/>
                </a:solidFill>
              </a:rPr>
              <a:t>FEDI</a:t>
            </a:r>
            <a:endParaRPr lang="en-GB" sz="1600" dirty="0">
              <a:solidFill>
                <a:srgbClr val="70AD47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/>
              <a:t>The Netherlands – </a:t>
            </a:r>
            <a:r>
              <a:rPr lang="en-GB" sz="1600" dirty="0" err="1"/>
              <a:t>SURFconext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 smtClean="0"/>
              <a:t>Norway </a:t>
            </a:r>
            <a:r>
              <a:rPr lang="en-GB" sz="1600" dirty="0"/>
              <a:t>– FEIDE</a:t>
            </a:r>
          </a:p>
          <a:p>
            <a:pPr>
              <a:lnSpc>
                <a:spcPct val="80000"/>
              </a:lnSpc>
            </a:pPr>
            <a:r>
              <a:rPr lang="en-GB" sz="1600" dirty="0"/>
              <a:t>Poland – </a:t>
            </a:r>
            <a:r>
              <a:rPr lang="en-GB" sz="1600" dirty="0" err="1"/>
              <a:t>PIONIER.Id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/>
              <a:t>Slovenia – </a:t>
            </a:r>
            <a:r>
              <a:rPr lang="en-GB" sz="1600" dirty="0" err="1"/>
              <a:t>ArnesAAI</a:t>
            </a:r>
            <a:r>
              <a:rPr lang="en-GB" sz="1600" dirty="0"/>
              <a:t> </a:t>
            </a:r>
            <a:r>
              <a:rPr lang="en-GB" sz="1600" dirty="0" err="1"/>
              <a:t>Slovenska</a:t>
            </a:r>
            <a:r>
              <a:rPr lang="en-GB" sz="1600" dirty="0"/>
              <a:t> </a:t>
            </a:r>
            <a:r>
              <a:rPr lang="en-GB" sz="1600" dirty="0" err="1"/>
              <a:t>izobraževalno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 err="1"/>
              <a:t>raziskovalna</a:t>
            </a:r>
            <a:r>
              <a:rPr lang="en-GB" sz="1600" dirty="0"/>
              <a:t> </a:t>
            </a:r>
            <a:r>
              <a:rPr lang="en-GB" sz="1600" dirty="0" err="1"/>
              <a:t>federacija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/>
              <a:t>Spain – </a:t>
            </a:r>
            <a:r>
              <a:rPr lang="en-GB" sz="1600" dirty="0" smtClean="0"/>
              <a:t>SIR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/>
              <a:t>Sweden – </a:t>
            </a:r>
            <a:r>
              <a:rPr lang="en-GB" sz="1600" dirty="0" smtClean="0"/>
              <a:t>SWAMID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/>
              <a:t>Switzerland – </a:t>
            </a:r>
            <a:r>
              <a:rPr lang="en-GB" sz="1600" dirty="0" err="1" smtClean="0"/>
              <a:t>SWITCHaai</a:t>
            </a:r>
            <a:endParaRPr lang="en-GB" sz="1600" dirty="0" smtClean="0"/>
          </a:p>
          <a:p>
            <a:pPr>
              <a:lnSpc>
                <a:spcPct val="80000"/>
              </a:lnSpc>
            </a:pPr>
            <a:r>
              <a:rPr lang="en-GB" sz="1600" dirty="0" smtClean="0"/>
              <a:t>Ukraine – PEANO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United Kingdom – UK federation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93886" y="3378167"/>
            <a:ext cx="660536" cy="179452"/>
          </a:xfrm>
          <a:prstGeom prst="rect">
            <a:avLst/>
          </a:prstGeom>
          <a:solidFill>
            <a:srgbClr val="FFFFFF"/>
          </a:solidFill>
          <a:ln w="3175" cmpd="sng">
            <a:solidFill>
              <a:srgbClr val="70AD47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2760358" y="4303222"/>
            <a:ext cx="539858" cy="200538"/>
            <a:chOff x="267360" y="4470338"/>
            <a:chExt cx="584847" cy="217250"/>
          </a:xfrm>
        </p:grpSpPr>
        <p:sp>
          <p:nvSpPr>
            <p:cNvPr id="49" name="Rectangle 48"/>
            <p:cNvSpPr/>
            <p:nvPr/>
          </p:nvSpPr>
          <p:spPr>
            <a:xfrm>
              <a:off x="267360" y="4470338"/>
              <a:ext cx="584847" cy="21725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Picture 2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8" t="18182" r="1480" b="17888"/>
            <a:stretch>
              <a:fillRect/>
            </a:stretch>
          </p:blipFill>
          <p:spPr bwMode="auto">
            <a:xfrm>
              <a:off x="289567" y="4493067"/>
              <a:ext cx="559166" cy="19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3253681" y="4796213"/>
            <a:ext cx="464283" cy="282294"/>
            <a:chOff x="208875" y="5976938"/>
            <a:chExt cx="501298" cy="304800"/>
          </a:xfrm>
        </p:grpSpPr>
        <p:sp>
          <p:nvSpPr>
            <p:cNvPr id="53" name="Rectangle 52"/>
            <p:cNvSpPr/>
            <p:nvPr/>
          </p:nvSpPr>
          <p:spPr>
            <a:xfrm>
              <a:off x="208875" y="5976938"/>
              <a:ext cx="501298" cy="3048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2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7" y="5987355"/>
              <a:ext cx="468497" cy="28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3433896" y="4399998"/>
            <a:ext cx="509653" cy="204031"/>
            <a:chOff x="58485" y="4465142"/>
            <a:chExt cx="618268" cy="247513"/>
          </a:xfrm>
        </p:grpSpPr>
        <p:sp>
          <p:nvSpPr>
            <p:cNvPr id="54" name="Rectangle 53"/>
            <p:cNvSpPr/>
            <p:nvPr/>
          </p:nvSpPr>
          <p:spPr>
            <a:xfrm>
              <a:off x="58485" y="4465142"/>
              <a:ext cx="618268" cy="24751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2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46" y="4471445"/>
              <a:ext cx="598121" cy="237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2422943" y="3086439"/>
            <a:ext cx="618268" cy="289293"/>
            <a:chOff x="133680" y="4264603"/>
            <a:chExt cx="618268" cy="289293"/>
          </a:xfrm>
        </p:grpSpPr>
        <p:sp>
          <p:nvSpPr>
            <p:cNvPr id="55" name="Rectangle 54"/>
            <p:cNvSpPr/>
            <p:nvPr/>
          </p:nvSpPr>
          <p:spPr>
            <a:xfrm>
              <a:off x="133680" y="4264603"/>
              <a:ext cx="618268" cy="28929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3">
              <a:hlinkClick r:id="rId14"/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89" y="4279990"/>
              <a:ext cx="588111" cy="251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3985325" y="2768920"/>
            <a:ext cx="609913" cy="239158"/>
            <a:chOff x="100260" y="2651939"/>
            <a:chExt cx="609913" cy="239158"/>
          </a:xfrm>
        </p:grpSpPr>
        <p:sp>
          <p:nvSpPr>
            <p:cNvPr id="56" name="Rectangle 55"/>
            <p:cNvSpPr/>
            <p:nvPr/>
          </p:nvSpPr>
          <p:spPr>
            <a:xfrm>
              <a:off x="100260" y="2651939"/>
              <a:ext cx="609913" cy="23915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1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01" y="2667467"/>
              <a:ext cx="575311" cy="1917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AD47"/>
              </a:solidFill>
            </a:ln>
            <a:extLst/>
          </p:spPr>
        </p:pic>
      </p:grpSp>
      <p:grpSp>
        <p:nvGrpSpPr>
          <p:cNvPr id="17" name="Group 16"/>
          <p:cNvGrpSpPr/>
          <p:nvPr/>
        </p:nvGrpSpPr>
        <p:grpSpPr>
          <a:xfrm>
            <a:off x="3784805" y="2167305"/>
            <a:ext cx="634978" cy="239158"/>
            <a:chOff x="3709610" y="1791295"/>
            <a:chExt cx="634978" cy="239158"/>
          </a:xfrm>
        </p:grpSpPr>
        <p:sp>
          <p:nvSpPr>
            <p:cNvPr id="60" name="Rectangle 59"/>
            <p:cNvSpPr/>
            <p:nvPr/>
          </p:nvSpPr>
          <p:spPr>
            <a:xfrm>
              <a:off x="3709610" y="1791295"/>
              <a:ext cx="634978" cy="23915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4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5140" y="1817371"/>
              <a:ext cx="584383" cy="188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1295020" y="4602800"/>
            <a:ext cx="843853" cy="307133"/>
            <a:chOff x="75195" y="4402262"/>
            <a:chExt cx="910692" cy="331460"/>
          </a:xfrm>
        </p:grpSpPr>
        <p:sp>
          <p:nvSpPr>
            <p:cNvPr id="61" name="Rectangle 60"/>
            <p:cNvSpPr/>
            <p:nvPr/>
          </p:nvSpPr>
          <p:spPr>
            <a:xfrm>
              <a:off x="75195" y="4448431"/>
              <a:ext cx="910692" cy="24751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39"/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24" y="4402262"/>
              <a:ext cx="859537" cy="331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2448008" y="3830103"/>
            <a:ext cx="643334" cy="197379"/>
            <a:chOff x="83549" y="4139267"/>
            <a:chExt cx="643334" cy="197379"/>
          </a:xfrm>
        </p:grpSpPr>
        <p:sp>
          <p:nvSpPr>
            <p:cNvPr id="62" name="Rectangle 61"/>
            <p:cNvSpPr/>
            <p:nvPr/>
          </p:nvSpPr>
          <p:spPr>
            <a:xfrm>
              <a:off x="83549" y="4139267"/>
              <a:ext cx="643334" cy="19737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3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59" y="4160198"/>
              <a:ext cx="609432" cy="154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3709609" y="5367566"/>
            <a:ext cx="676753" cy="304800"/>
            <a:chOff x="2414588" y="5877268"/>
            <a:chExt cx="676753" cy="304800"/>
          </a:xfrm>
        </p:grpSpPr>
        <p:sp>
          <p:nvSpPr>
            <p:cNvPr id="63" name="Rectangle 62"/>
            <p:cNvSpPr/>
            <p:nvPr/>
          </p:nvSpPr>
          <p:spPr>
            <a:xfrm>
              <a:off x="2414588" y="5877268"/>
              <a:ext cx="676753" cy="3048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28"/>
            <p:cNvPicPr>
              <a:picLocks noChangeAspect="1"/>
            </p:cNvPicPr>
            <p:nvPr/>
          </p:nvPicPr>
          <p:blipFill rotWithShape="1"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656"/>
            <a:stretch/>
          </p:blipFill>
          <p:spPr bwMode="auto">
            <a:xfrm>
              <a:off x="2450182" y="5917105"/>
              <a:ext cx="582275" cy="24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559783" y="3596142"/>
            <a:ext cx="710173" cy="247513"/>
            <a:chOff x="267359" y="3195065"/>
            <a:chExt cx="710173" cy="247513"/>
          </a:xfrm>
        </p:grpSpPr>
        <p:sp>
          <p:nvSpPr>
            <p:cNvPr id="64" name="Rectangle 63"/>
            <p:cNvSpPr/>
            <p:nvPr/>
          </p:nvSpPr>
          <p:spPr>
            <a:xfrm>
              <a:off x="267359" y="3195065"/>
              <a:ext cx="710173" cy="24751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0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210" y="3198903"/>
              <a:ext cx="653257" cy="232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840692" y="5113733"/>
            <a:ext cx="512412" cy="350941"/>
            <a:chOff x="2147228" y="5634949"/>
            <a:chExt cx="593203" cy="406273"/>
          </a:xfrm>
        </p:grpSpPr>
        <p:sp>
          <p:nvSpPr>
            <p:cNvPr id="65" name="Rectangle 64"/>
            <p:cNvSpPr/>
            <p:nvPr/>
          </p:nvSpPr>
          <p:spPr>
            <a:xfrm>
              <a:off x="2147228" y="5634949"/>
              <a:ext cx="593203" cy="40627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16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7815" y="5664047"/>
              <a:ext cx="502435" cy="344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3520407" y="3037681"/>
            <a:ext cx="701212" cy="317710"/>
            <a:chOff x="4314130" y="3137951"/>
            <a:chExt cx="701212" cy="317710"/>
          </a:xfrm>
        </p:grpSpPr>
        <p:sp>
          <p:nvSpPr>
            <p:cNvPr id="67" name="Rectangle 66"/>
            <p:cNvSpPr/>
            <p:nvPr/>
          </p:nvSpPr>
          <p:spPr>
            <a:xfrm>
              <a:off x="4319523" y="3150126"/>
              <a:ext cx="693463" cy="28289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29"/>
            <p:cNvPicPr>
              <a:picLocks noChangeAspect="1"/>
            </p:cNvPicPr>
            <p:nvPr/>
          </p:nvPicPr>
          <p:blipFill>
            <a:blip r:embed="rId27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4130" y="3137951"/>
              <a:ext cx="701212" cy="317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Group 30"/>
          <p:cNvGrpSpPr/>
          <p:nvPr/>
        </p:nvGrpSpPr>
        <p:grpSpPr>
          <a:xfrm>
            <a:off x="2389523" y="2414820"/>
            <a:ext cx="500037" cy="291248"/>
            <a:chOff x="2314328" y="2322905"/>
            <a:chExt cx="543074" cy="316315"/>
          </a:xfrm>
        </p:grpSpPr>
        <p:sp>
          <p:nvSpPr>
            <p:cNvPr id="69" name="Rectangle 68"/>
            <p:cNvSpPr/>
            <p:nvPr/>
          </p:nvSpPr>
          <p:spPr>
            <a:xfrm>
              <a:off x="2314328" y="2322905"/>
              <a:ext cx="543074" cy="31631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20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3550" y="2344873"/>
              <a:ext cx="480434" cy="267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" name="Group 67"/>
          <p:cNvGrpSpPr/>
          <p:nvPr/>
        </p:nvGrpSpPr>
        <p:grpSpPr>
          <a:xfrm>
            <a:off x="3174892" y="3651474"/>
            <a:ext cx="701817" cy="291248"/>
            <a:chOff x="3133117" y="3601338"/>
            <a:chExt cx="701817" cy="291248"/>
          </a:xfrm>
        </p:grpSpPr>
        <p:sp>
          <p:nvSpPr>
            <p:cNvPr id="72" name="Rectangle 71"/>
            <p:cNvSpPr/>
            <p:nvPr/>
          </p:nvSpPr>
          <p:spPr>
            <a:xfrm>
              <a:off x="3133117" y="3601338"/>
              <a:ext cx="701817" cy="29124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pionier_ang-300x108.png (300×108)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4625" y="3626405"/>
              <a:ext cx="643563" cy="231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Group 69"/>
          <p:cNvGrpSpPr/>
          <p:nvPr/>
        </p:nvGrpSpPr>
        <p:grpSpPr>
          <a:xfrm>
            <a:off x="2815627" y="4548699"/>
            <a:ext cx="593203" cy="222447"/>
            <a:chOff x="1913290" y="4707459"/>
            <a:chExt cx="593203" cy="222447"/>
          </a:xfrm>
        </p:grpSpPr>
        <p:sp>
          <p:nvSpPr>
            <p:cNvPr id="74" name="Rectangle 73"/>
            <p:cNvSpPr/>
            <p:nvPr/>
          </p:nvSpPr>
          <p:spPr>
            <a:xfrm>
              <a:off x="1913290" y="4707459"/>
              <a:ext cx="593203" cy="22244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" name="Picture 26"/>
            <p:cNvPicPr>
              <a:picLocks noChangeAspect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0920" y="4731194"/>
              <a:ext cx="544424" cy="186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" name="Group 70"/>
          <p:cNvGrpSpPr/>
          <p:nvPr/>
        </p:nvGrpSpPr>
        <p:grpSpPr>
          <a:xfrm>
            <a:off x="3016147" y="2033614"/>
            <a:ext cx="350909" cy="397915"/>
            <a:chOff x="2999437" y="2025258"/>
            <a:chExt cx="350909" cy="397915"/>
          </a:xfrm>
        </p:grpSpPr>
        <p:sp>
          <p:nvSpPr>
            <p:cNvPr id="76" name="Rectangle 75"/>
            <p:cNvSpPr/>
            <p:nvPr/>
          </p:nvSpPr>
          <p:spPr>
            <a:xfrm>
              <a:off x="2999437" y="2025258"/>
              <a:ext cx="350909" cy="39791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33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9275" y="2047164"/>
              <a:ext cx="291794" cy="35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" name="Group 72"/>
          <p:cNvGrpSpPr/>
          <p:nvPr/>
        </p:nvGrpSpPr>
        <p:grpSpPr>
          <a:xfrm>
            <a:off x="2013550" y="4440074"/>
            <a:ext cx="676753" cy="155600"/>
            <a:chOff x="375974" y="4214469"/>
            <a:chExt cx="676753" cy="155600"/>
          </a:xfrm>
        </p:grpSpPr>
        <p:sp>
          <p:nvSpPr>
            <p:cNvPr id="78" name="Rectangle 77"/>
            <p:cNvSpPr/>
            <p:nvPr/>
          </p:nvSpPr>
          <p:spPr>
            <a:xfrm>
              <a:off x="375974" y="4214469"/>
              <a:ext cx="676753" cy="1556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31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785" y="4249097"/>
              <a:ext cx="599947" cy="92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</p:pic>
      </p:grpSp>
      <p:grpSp>
        <p:nvGrpSpPr>
          <p:cNvPr id="75" name="Group 74"/>
          <p:cNvGrpSpPr/>
          <p:nvPr/>
        </p:nvGrpSpPr>
        <p:grpSpPr>
          <a:xfrm>
            <a:off x="4274804" y="4056380"/>
            <a:ext cx="716286" cy="307777"/>
            <a:chOff x="4024154" y="4039668"/>
            <a:chExt cx="716286" cy="307777"/>
          </a:xfrm>
        </p:grpSpPr>
        <p:sp>
          <p:nvSpPr>
            <p:cNvPr id="80" name="Rectangle 79"/>
            <p:cNvSpPr/>
            <p:nvPr/>
          </p:nvSpPr>
          <p:spPr>
            <a:xfrm>
              <a:off x="4077228" y="4097489"/>
              <a:ext cx="593204" cy="22244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24154" y="4039668"/>
              <a:ext cx="716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004359"/>
                  </a:solidFill>
                </a:rPr>
                <a:t>PEANO</a:t>
              </a:r>
              <a:endParaRPr lang="en-GB" sz="1400" b="1" dirty="0">
                <a:solidFill>
                  <a:srgbClr val="004359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445411" y="3567914"/>
            <a:ext cx="584848" cy="467923"/>
            <a:chOff x="1453766" y="3609694"/>
            <a:chExt cx="584848" cy="467923"/>
          </a:xfrm>
        </p:grpSpPr>
        <p:sp>
          <p:nvSpPr>
            <p:cNvPr id="38" name="Rectangle 37"/>
            <p:cNvSpPr/>
            <p:nvPr/>
          </p:nvSpPr>
          <p:spPr>
            <a:xfrm>
              <a:off x="1453766" y="3609694"/>
              <a:ext cx="584848" cy="46792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25"/>
            <p:cNvPicPr>
              <a:picLocks noChangeAspect="1"/>
            </p:cNvPicPr>
            <p:nvPr/>
          </p:nvPicPr>
          <p:blipFill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3470" y="3633400"/>
              <a:ext cx="499043" cy="40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7" name="Group 76"/>
          <p:cNvGrpSpPr/>
          <p:nvPr/>
        </p:nvGrpSpPr>
        <p:grpSpPr>
          <a:xfrm>
            <a:off x="4669924" y="5998337"/>
            <a:ext cx="386080" cy="518160"/>
            <a:chOff x="5405120" y="2611120"/>
            <a:chExt cx="386080" cy="518160"/>
          </a:xfrm>
        </p:grpSpPr>
        <p:sp>
          <p:nvSpPr>
            <p:cNvPr id="81" name="Rectangle 80"/>
            <p:cNvSpPr/>
            <p:nvPr/>
          </p:nvSpPr>
          <p:spPr>
            <a:xfrm>
              <a:off x="5405120" y="2611120"/>
              <a:ext cx="386080" cy="5181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38" cstate="print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0016" y="2626682"/>
              <a:ext cx="351658" cy="483763"/>
            </a:xfrm>
            <a:prstGeom prst="rect">
              <a:avLst/>
            </a:prstGeom>
            <a:ln>
              <a:solidFill>
                <a:srgbClr val="70AD47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2707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p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5"/>
          <a:stretch/>
        </p:blipFill>
        <p:spPr>
          <a:xfrm>
            <a:off x="0" y="1353820"/>
            <a:ext cx="10148468" cy="50774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3805" y="227875"/>
            <a:ext cx="9429208" cy="923746"/>
          </a:xfrm>
        </p:spPr>
        <p:txBody>
          <a:bodyPr/>
          <a:lstStyle/>
          <a:p>
            <a:r>
              <a:rPr lang="en-GB" dirty="0" err="1"/>
              <a:t>eduGAIN</a:t>
            </a:r>
            <a:r>
              <a:rPr lang="en-GB" dirty="0"/>
              <a:t> members: </a:t>
            </a:r>
            <a:r>
              <a:rPr lang="en-GB" dirty="0" smtClean="0"/>
              <a:t>Rest of world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14903408" y="6512985"/>
            <a:ext cx="410633" cy="1820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3352716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3962301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4571886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5181470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42E07647-F564-4259-8E39-550E799F3FC0}" type="slidenum">
              <a:rPr lang="en-GB" altLang="en-US" smtClean="0">
                <a:solidFill>
                  <a:srgbClr val="898989"/>
                </a:solidFill>
              </a:rPr>
              <a:pPr/>
              <a:t>17</a:t>
            </a:fld>
            <a:endParaRPr lang="en-GB" altLang="en-US">
              <a:solidFill>
                <a:srgbClr val="898989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25054" y="5923817"/>
            <a:ext cx="2798316" cy="276999"/>
            <a:chOff x="593710" y="5900492"/>
            <a:chExt cx="2798316" cy="2769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l="36659" t="3278" r="23850" b="48760"/>
            <a:stretch/>
          </p:blipFill>
          <p:spPr>
            <a:xfrm>
              <a:off x="593710" y="5978374"/>
              <a:ext cx="224911" cy="13216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/>
            <a:srcRect l="32820" t="11126" b="26373"/>
            <a:stretch/>
          </p:blipFill>
          <p:spPr>
            <a:xfrm>
              <a:off x="2392035" y="5985564"/>
              <a:ext cx="228140" cy="10231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7"/>
            <a:srcRect l="46301" t="46443" b="9615"/>
            <a:stretch/>
          </p:blipFill>
          <p:spPr>
            <a:xfrm>
              <a:off x="1476182" y="5986950"/>
              <a:ext cx="224911" cy="10092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77440" y="5900492"/>
              <a:ext cx="649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eduAIN</a:t>
              </a:r>
              <a:endParaRPr lang="en-GB" sz="12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18729" y="5900492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Joining</a:t>
              </a:r>
              <a:endParaRPr lang="en-GB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59810" y="5900492"/>
              <a:ext cx="832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Candidate</a:t>
              </a:r>
              <a:endParaRPr lang="en-GB" sz="1200" dirty="0"/>
            </a:p>
          </p:txBody>
        </p:sp>
      </p:grpSp>
      <p:pic>
        <p:nvPicPr>
          <p:cNvPr id="49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2" y="2667000"/>
            <a:ext cx="1126672" cy="224503"/>
          </a:xfrm>
          <a:prstGeom prst="rect">
            <a:avLst/>
          </a:prstGeom>
          <a:noFill/>
          <a:ln w="3175" cmpd="sng">
            <a:solidFill>
              <a:srgbClr val="70AD4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3"/>
          <p:cNvSpPr txBox="1">
            <a:spLocks/>
          </p:cNvSpPr>
          <p:nvPr/>
        </p:nvSpPr>
        <p:spPr>
          <a:xfrm>
            <a:off x="9425023" y="6511934"/>
            <a:ext cx="409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DB5B91-B4E4-4EE4-BE5C-3E09032CE5E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1" name="Slide Number Placeholder 3"/>
          <p:cNvSpPr txBox="1">
            <a:spLocks/>
          </p:cNvSpPr>
          <p:nvPr/>
        </p:nvSpPr>
        <p:spPr>
          <a:xfrm>
            <a:off x="9424540" y="6512985"/>
            <a:ext cx="410633" cy="1820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3352716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3962301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4571886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5181470" indent="-304792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42E07647-F564-4259-8E39-550E799F3FC0}" type="slidenum">
              <a:rPr lang="en-GB" altLang="en-US" smtClean="0">
                <a:solidFill>
                  <a:srgbClr val="898989"/>
                </a:solidFill>
              </a:rPr>
              <a:pPr/>
              <a:t>17</a:t>
            </a:fld>
            <a:endParaRPr lang="en-GB" altLang="en-US">
              <a:solidFill>
                <a:srgbClr val="898989"/>
              </a:solidFill>
            </a:endParaRPr>
          </a:p>
        </p:txBody>
      </p:sp>
      <p:pic>
        <p:nvPicPr>
          <p:cNvPr id="63" name="Picture 2" descr="Screen shot 2011-07-15 at 9.47.40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895" y="4636745"/>
            <a:ext cx="800100" cy="232833"/>
          </a:xfrm>
          <a:prstGeom prst="rect">
            <a:avLst/>
          </a:prstGeom>
          <a:noFill/>
          <a:ln w="3175" cmpd="sng">
            <a:solidFill>
              <a:srgbClr val="1F4E79"/>
            </a:solidFill>
          </a:ln>
          <a:extLst/>
        </p:spPr>
      </p:pic>
      <p:sp>
        <p:nvSpPr>
          <p:cNvPr id="14" name="Rectangle 13"/>
          <p:cNvSpPr/>
          <p:nvPr/>
        </p:nvSpPr>
        <p:spPr>
          <a:xfrm>
            <a:off x="3043719" y="2684585"/>
            <a:ext cx="134397" cy="367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677968" y="4333546"/>
            <a:ext cx="134397" cy="367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259178" y="3941258"/>
            <a:ext cx="165736" cy="304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2309000" y="5591086"/>
            <a:ext cx="840600" cy="400110"/>
            <a:chOff x="2248040" y="5570766"/>
            <a:chExt cx="840600" cy="400110"/>
          </a:xfrm>
        </p:grpSpPr>
        <p:sp>
          <p:nvSpPr>
            <p:cNvPr id="13" name="TextBox 12"/>
            <p:cNvSpPr txBox="1"/>
            <p:nvPr/>
          </p:nvSpPr>
          <p:spPr>
            <a:xfrm>
              <a:off x="2248040" y="5570766"/>
              <a:ext cx="840600" cy="40011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rgbClr val="004359"/>
                  </a:solidFill>
                </a:rPr>
                <a:t>MATÉ</a:t>
              </a:r>
              <a:endParaRPr lang="en-GB" sz="2000" b="1" dirty="0">
                <a:solidFill>
                  <a:srgbClr val="004359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36800" y="5628640"/>
              <a:ext cx="670560" cy="304800"/>
            </a:xfrm>
            <a:prstGeom prst="rect">
              <a:avLst/>
            </a:prstGeom>
            <a:noFill/>
            <a:ln w="31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574800" y="5201920"/>
            <a:ext cx="721360" cy="375920"/>
            <a:chOff x="1524000" y="5151120"/>
            <a:chExt cx="721360" cy="375920"/>
          </a:xfrm>
        </p:grpSpPr>
        <p:sp>
          <p:nvSpPr>
            <p:cNvPr id="18" name="Rectangle 17"/>
            <p:cNvSpPr/>
            <p:nvPr/>
          </p:nvSpPr>
          <p:spPr>
            <a:xfrm>
              <a:off x="1524000" y="5151120"/>
              <a:ext cx="721360" cy="3759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4" name="Pictur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923" r="-449"/>
            <a:stretch>
              <a:fillRect/>
            </a:stretch>
          </p:blipFill>
          <p:spPr bwMode="auto">
            <a:xfrm>
              <a:off x="1560286" y="5182295"/>
              <a:ext cx="664362" cy="316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1986280" y="3881120"/>
            <a:ext cx="1046480" cy="396240"/>
            <a:chOff x="1991360" y="3881120"/>
            <a:chExt cx="1046480" cy="396240"/>
          </a:xfrm>
        </p:grpSpPr>
        <p:sp>
          <p:nvSpPr>
            <p:cNvPr id="41" name="Rectangle 40"/>
            <p:cNvSpPr/>
            <p:nvPr/>
          </p:nvSpPr>
          <p:spPr>
            <a:xfrm>
              <a:off x="1991360" y="3881120"/>
              <a:ext cx="1046480" cy="39624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0 Image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4162" y="3908548"/>
              <a:ext cx="1011209" cy="3677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29"/>
          <p:cNvGrpSpPr/>
          <p:nvPr/>
        </p:nvGrpSpPr>
        <p:grpSpPr>
          <a:xfrm>
            <a:off x="1432560" y="4155440"/>
            <a:ext cx="477520" cy="579120"/>
            <a:chOff x="1432560" y="4155440"/>
            <a:chExt cx="477520" cy="579120"/>
          </a:xfrm>
        </p:grpSpPr>
        <p:sp>
          <p:nvSpPr>
            <p:cNvPr id="47" name="Rectangle 46"/>
            <p:cNvSpPr/>
            <p:nvPr/>
          </p:nvSpPr>
          <p:spPr>
            <a:xfrm>
              <a:off x="1432560" y="4155440"/>
              <a:ext cx="477520" cy="5791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endParaRPr>
            </a:p>
          </p:txBody>
        </p:sp>
        <p:pic>
          <p:nvPicPr>
            <p:cNvPr id="50" name="Picture 24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74" r="12982"/>
            <a:stretch/>
          </p:blipFill>
          <p:spPr bwMode="auto">
            <a:xfrm>
              <a:off x="1434364" y="4174245"/>
              <a:ext cx="467361" cy="537633"/>
            </a:xfrm>
            <a:prstGeom prst="rect">
              <a:avLst/>
            </a:prstGeom>
            <a:noFill/>
            <a:ln w="9525">
              <a:solidFill>
                <a:srgbClr val="70AD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Group 31"/>
          <p:cNvGrpSpPr/>
          <p:nvPr/>
        </p:nvGrpSpPr>
        <p:grpSpPr>
          <a:xfrm>
            <a:off x="7965440" y="2976880"/>
            <a:ext cx="1148080" cy="274320"/>
            <a:chOff x="8432800" y="2976880"/>
            <a:chExt cx="1148080" cy="274320"/>
          </a:xfrm>
        </p:grpSpPr>
        <p:sp>
          <p:nvSpPr>
            <p:cNvPr id="56" name="Rectangle 55"/>
            <p:cNvSpPr/>
            <p:nvPr/>
          </p:nvSpPr>
          <p:spPr>
            <a:xfrm>
              <a:off x="8432800" y="2976880"/>
              <a:ext cx="1148080" cy="2743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" name="Picture 27"/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9771" y="2993954"/>
              <a:ext cx="1091529" cy="232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538480" y="2042160"/>
            <a:ext cx="1107440" cy="313342"/>
            <a:chOff x="538480" y="2092960"/>
            <a:chExt cx="1107440" cy="313342"/>
          </a:xfrm>
        </p:grpSpPr>
        <p:sp>
          <p:nvSpPr>
            <p:cNvPr id="39" name="Rectangle 38"/>
            <p:cNvSpPr/>
            <p:nvPr/>
          </p:nvSpPr>
          <p:spPr>
            <a:xfrm>
              <a:off x="538480" y="2092960"/>
              <a:ext cx="1107440" cy="3048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 descr="canarie-logo.png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" y="2095500"/>
              <a:ext cx="962660" cy="310802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9570720" y="1605280"/>
            <a:ext cx="2483573" cy="4386347"/>
            <a:chOff x="9702800" y="1666240"/>
            <a:chExt cx="2483573" cy="4386347"/>
          </a:xfrm>
        </p:grpSpPr>
        <p:sp>
          <p:nvSpPr>
            <p:cNvPr id="58" name="Rectangle 57"/>
            <p:cNvSpPr/>
            <p:nvPr/>
          </p:nvSpPr>
          <p:spPr>
            <a:xfrm>
              <a:off x="9702800" y="1666240"/>
              <a:ext cx="2275840" cy="35255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ontent Placeholder 1"/>
            <p:cNvSpPr txBox="1">
              <a:spLocks/>
            </p:cNvSpPr>
            <p:nvPr/>
          </p:nvSpPr>
          <p:spPr>
            <a:xfrm>
              <a:off x="9751597" y="1701249"/>
              <a:ext cx="2434776" cy="4351338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GB" sz="1600" dirty="0" smtClean="0">
                  <a:solidFill>
                    <a:srgbClr val="70AD47"/>
                  </a:solidFill>
                </a:rPr>
                <a:t>Argentina - MATE</a:t>
              </a:r>
            </a:p>
            <a:p>
              <a:pPr>
                <a:lnSpc>
                  <a:spcPts val="1600"/>
                </a:lnSpc>
              </a:pPr>
              <a:r>
                <a:rPr lang="en-GB" sz="1600" dirty="0" smtClean="0"/>
                <a:t>Brazil </a:t>
              </a:r>
              <a:r>
                <a:rPr lang="en-GB" sz="1600" dirty="0"/>
                <a:t>–  </a:t>
              </a:r>
              <a:r>
                <a:rPr lang="en-GB" sz="1600" dirty="0" err="1" smtClean="0"/>
                <a:t>CaFe</a:t>
              </a:r>
              <a:endParaRPr lang="en-GB" sz="1600" dirty="0"/>
            </a:p>
            <a:p>
              <a:pPr>
                <a:lnSpc>
                  <a:spcPts val="1600"/>
                </a:lnSpc>
              </a:pPr>
              <a:r>
                <a:rPr lang="en-GB" sz="1600" dirty="0"/>
                <a:t>Canada  –  Canadian </a:t>
              </a:r>
              <a:br>
                <a:rPr lang="en-GB" sz="1600" dirty="0"/>
              </a:br>
              <a:r>
                <a:rPr lang="en-GB" sz="1600" dirty="0"/>
                <a:t>Access Federation</a:t>
              </a:r>
            </a:p>
            <a:p>
              <a:pPr>
                <a:lnSpc>
                  <a:spcPts val="1600"/>
                </a:lnSpc>
              </a:pPr>
              <a:r>
                <a:rPr lang="en-GB" sz="1600" dirty="0"/>
                <a:t>Chile – </a:t>
              </a:r>
              <a:r>
                <a:rPr lang="en-GB" sz="1600" dirty="0" err="1" smtClean="0"/>
                <a:t>COFRe</a:t>
              </a:r>
              <a:endParaRPr lang="en-GB" sz="1600" dirty="0" smtClean="0"/>
            </a:p>
            <a:p>
              <a:pPr>
                <a:lnSpc>
                  <a:spcPts val="1600"/>
                </a:lnSpc>
              </a:pPr>
              <a:r>
                <a:rPr lang="en-GB" sz="1600" dirty="0" smtClean="0"/>
                <a:t>Colombia  </a:t>
              </a:r>
              <a:r>
                <a:rPr lang="en-GB" sz="1600" dirty="0"/>
                <a:t>– </a:t>
              </a:r>
              <a:r>
                <a:rPr lang="en-GB" sz="1600" dirty="0" smtClean="0"/>
                <a:t>COLFIRE</a:t>
              </a:r>
            </a:p>
            <a:p>
              <a:pPr>
                <a:lnSpc>
                  <a:spcPts val="1600"/>
                </a:lnSpc>
              </a:pPr>
              <a:r>
                <a:rPr lang="en-GB" sz="1600" dirty="0">
                  <a:solidFill>
                    <a:srgbClr val="70AD47"/>
                  </a:solidFill>
                </a:rPr>
                <a:t>Ecuador – </a:t>
              </a:r>
              <a:r>
                <a:rPr lang="en-GB" sz="1600" dirty="0" smtClean="0">
                  <a:solidFill>
                    <a:srgbClr val="70AD47"/>
                  </a:solidFill>
                </a:rPr>
                <a:t>MINGA</a:t>
              </a:r>
            </a:p>
            <a:p>
              <a:pPr>
                <a:lnSpc>
                  <a:spcPts val="1600"/>
                </a:lnSpc>
              </a:pPr>
              <a:r>
                <a:rPr lang="en-GB" sz="1600" dirty="0" smtClean="0"/>
                <a:t>Japan – </a:t>
              </a:r>
              <a:r>
                <a:rPr lang="en-GB" sz="1600" dirty="0" err="1" smtClean="0"/>
                <a:t>GakuNin</a:t>
              </a:r>
              <a:endParaRPr lang="en-GB" sz="1600" dirty="0" smtClean="0"/>
            </a:p>
            <a:p>
              <a:pPr>
                <a:lnSpc>
                  <a:spcPts val="1600"/>
                </a:lnSpc>
              </a:pPr>
              <a:r>
                <a:rPr lang="en-GB" sz="1600" dirty="0" smtClean="0">
                  <a:solidFill>
                    <a:srgbClr val="70AD47"/>
                  </a:solidFill>
                </a:rPr>
                <a:t>U.S. – </a:t>
              </a:r>
              <a:r>
                <a:rPr lang="en-GB" sz="1600" dirty="0" err="1" smtClean="0">
                  <a:solidFill>
                    <a:srgbClr val="70AD47"/>
                  </a:solidFill>
                </a:rPr>
                <a:t>InCommon</a:t>
              </a:r>
              <a:r>
                <a:rPr lang="en-GB" sz="1600" dirty="0" smtClean="0">
                  <a:solidFill>
                    <a:srgbClr val="70AD47"/>
                  </a:solidFill>
                </a:rPr>
                <a:t> </a:t>
              </a:r>
            </a:p>
            <a:p>
              <a:pPr>
                <a:lnSpc>
                  <a:spcPts val="1600"/>
                </a:lnSpc>
              </a:pPr>
              <a:endParaRPr lang="en-GB" sz="1000" dirty="0" smtClean="0"/>
            </a:p>
            <a:p>
              <a:pPr>
                <a:lnSpc>
                  <a:spcPts val="1600"/>
                </a:lnSpc>
              </a:pPr>
              <a:endParaRPr lang="en-GB" sz="1000" dirty="0" smtClean="0"/>
            </a:p>
            <a:p>
              <a:pPr>
                <a:lnSpc>
                  <a:spcPts val="1600"/>
                </a:lnSpc>
              </a:pP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7619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58" y="1391731"/>
            <a:ext cx="11689628" cy="2151478"/>
          </a:xfrm>
        </p:spPr>
        <p:txBody>
          <a:bodyPr>
            <a:normAutofit/>
          </a:bodyPr>
          <a:lstStyle/>
          <a:p>
            <a:pPr>
              <a:lnSpc>
                <a:spcPts val="2600"/>
              </a:lnSpc>
            </a:pPr>
            <a:r>
              <a:rPr lang="en-GB" dirty="0" smtClean="0"/>
              <a:t>Managing expectations in the early phases of the </a:t>
            </a:r>
            <a:r>
              <a:rPr lang="en-GB" dirty="0" err="1" smtClean="0"/>
              <a:t>Moonshot</a:t>
            </a:r>
            <a:r>
              <a:rPr lang="en-GB" dirty="0" smtClean="0"/>
              <a:t> pilot:</a:t>
            </a:r>
          </a:p>
          <a:p>
            <a:pPr lvl="1">
              <a:lnSpc>
                <a:spcPts val="2600"/>
              </a:lnSpc>
            </a:pPr>
            <a:r>
              <a:rPr lang="en-GB" dirty="0" smtClean="0"/>
              <a:t>Advanced workshop on Trust Router included elements of testing/trialling</a:t>
            </a:r>
          </a:p>
          <a:p>
            <a:pPr lvl="1">
              <a:lnSpc>
                <a:spcPts val="2600"/>
              </a:lnSpc>
            </a:pPr>
            <a:r>
              <a:rPr lang="en-GB" dirty="0" smtClean="0"/>
              <a:t>Some participants were expecting a fully ready deployment training</a:t>
            </a:r>
          </a:p>
          <a:p>
            <a:pPr lvl="1">
              <a:lnSpc>
                <a:spcPts val="2600"/>
              </a:lnSpc>
            </a:pPr>
            <a:r>
              <a:rPr lang="en-GB" dirty="0" smtClean="0"/>
              <a:t>The workshop was critical to reaching this state so participants for similar will be better briefed in future</a:t>
            </a:r>
          </a:p>
          <a:p>
            <a:pPr lvl="1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</a:t>
            </a:r>
            <a:br>
              <a:rPr lang="en-GB" dirty="0" smtClean="0"/>
            </a:br>
            <a:r>
              <a:rPr lang="en-GB" b="0" i="1" dirty="0">
                <a:solidFill>
                  <a:srgbClr val="FFFFFF"/>
                </a:solidFill>
              </a:rPr>
              <a:t>Task 3 </a:t>
            </a:r>
            <a:r>
              <a:rPr lang="en-GB" b="0" i="1" dirty="0" smtClean="0">
                <a:solidFill>
                  <a:srgbClr val="FFFFFF"/>
                </a:solidFill>
              </a:rPr>
              <a:t>Challenges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18</a:t>
            </a:fld>
            <a:endParaRPr lang="en-GB" dirty="0"/>
          </a:p>
        </p:txBody>
      </p:sp>
      <p:pic>
        <p:nvPicPr>
          <p:cNvPr id="5" name="Picture 4" descr="Sicherheit_Icon_tintenfis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828" y="3197260"/>
            <a:ext cx="5255172" cy="33120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5446" y="3423909"/>
            <a:ext cx="6932842" cy="3099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Arial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Progress in STORK/eduGAIN interoperability deployment was delayed by STORK2.0 project internal priorities</a:t>
            </a:r>
          </a:p>
          <a:p>
            <a:pPr marL="742950" lvl="1" indent="-285750">
              <a:lnSpc>
                <a:spcPts val="2600"/>
              </a:lnSpc>
              <a:buFont typeface="Arial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Technical solution was prepared but the use case demonstration had to be </a:t>
            </a:r>
            <a:r>
              <a:rPr lang="en-GB" sz="2400" dirty="0" smtClean="0">
                <a:solidFill>
                  <a:srgbClr val="004359"/>
                </a:solidFill>
              </a:rPr>
              <a:t>delayed</a:t>
            </a:r>
          </a:p>
          <a:p>
            <a:pPr marL="742950" lvl="1" indent="-285750">
              <a:lnSpc>
                <a:spcPts val="2600"/>
              </a:lnSpc>
              <a:buFont typeface="Arial"/>
              <a:buChar char="•"/>
            </a:pPr>
            <a:endParaRPr lang="en-GB" sz="2400" dirty="0">
              <a:solidFill>
                <a:srgbClr val="004359"/>
              </a:solidFill>
            </a:endParaRPr>
          </a:p>
          <a:p>
            <a:pPr marL="285750" indent="-285750">
              <a:lnSpc>
                <a:spcPts val="2600"/>
              </a:lnSpc>
              <a:buFont typeface="Arial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Non-EU Code of Conduct contractual options are difficult to scale to get equivalent protection to EU</a:t>
            </a:r>
          </a:p>
          <a:p>
            <a:pPr marL="742950" lvl="1" indent="-285750">
              <a:lnSpc>
                <a:spcPts val="2600"/>
              </a:lnSpc>
              <a:buFont typeface="Arial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Consensus still pending</a:t>
            </a:r>
          </a:p>
        </p:txBody>
      </p:sp>
    </p:spTree>
    <p:extLst>
      <p:ext uri="{BB962C8B-B14F-4D97-AF65-F5344CB8AC3E}">
        <p14:creationId xmlns:p14="http://schemas.microsoft.com/office/powerpoint/2010/main" val="66293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19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39738" y="1517681"/>
            <a:ext cx="11295061" cy="4351338"/>
          </a:xfrm>
        </p:spPr>
        <p:txBody>
          <a:bodyPr>
            <a:noAutofit/>
          </a:bodyPr>
          <a:lstStyle/>
          <a:p>
            <a:r>
              <a:rPr lang="en-GB" b="1" dirty="0" smtClean="0"/>
              <a:t>Infrastructure</a:t>
            </a:r>
          </a:p>
          <a:p>
            <a:pPr lvl="1"/>
            <a:r>
              <a:rPr lang="en-GB" dirty="0" smtClean="0"/>
              <a:t>New Metadata Aggregation Service deployed</a:t>
            </a:r>
          </a:p>
          <a:p>
            <a:pPr lvl="1"/>
            <a:r>
              <a:rPr lang="en-GB" dirty="0" smtClean="0"/>
              <a:t>New backend database developed</a:t>
            </a:r>
          </a:p>
          <a:p>
            <a:r>
              <a:rPr lang="en-GB" b="1" dirty="0" smtClean="0"/>
              <a:t>Growth</a:t>
            </a:r>
            <a:r>
              <a:rPr lang="en-GB" dirty="0" smtClean="0"/>
              <a:t> </a:t>
            </a:r>
          </a:p>
          <a:p>
            <a:pPr lvl="1"/>
            <a:r>
              <a:rPr lang="en-US" dirty="0" smtClean="0"/>
              <a:t>Four </a:t>
            </a:r>
            <a:r>
              <a:rPr lang="en-US" dirty="0"/>
              <a:t>new </a:t>
            </a:r>
            <a:r>
              <a:rPr lang="en-US" dirty="0" smtClean="0"/>
              <a:t>federations </a:t>
            </a:r>
          </a:p>
          <a:p>
            <a:pPr lvl="1"/>
            <a:r>
              <a:rPr lang="en-US" dirty="0" smtClean="0"/>
              <a:t>Over 600</a:t>
            </a:r>
            <a:r>
              <a:rPr lang="en-US" dirty="0"/>
              <a:t>% growth in IdPs, over 900% growth in </a:t>
            </a:r>
            <a:r>
              <a:rPr lang="en-US" dirty="0" smtClean="0"/>
              <a:t>SPs</a:t>
            </a:r>
          </a:p>
          <a:p>
            <a:pPr lvl="1"/>
            <a:r>
              <a:rPr lang="en-GB" dirty="0"/>
              <a:t>UK, SE, FR, </a:t>
            </a:r>
            <a:r>
              <a:rPr lang="en-GB" dirty="0" smtClean="0"/>
              <a:t>IT opt-out pilots</a:t>
            </a:r>
          </a:p>
          <a:p>
            <a:r>
              <a:rPr lang="en-GB" b="1" dirty="0" smtClean="0"/>
              <a:t>Code of Conduct </a:t>
            </a:r>
          </a:p>
          <a:p>
            <a:pPr lvl="1"/>
            <a:r>
              <a:rPr lang="en-GB" dirty="0" smtClean="0"/>
              <a:t>Submission to WP29</a:t>
            </a:r>
          </a:p>
          <a:p>
            <a:pPr lvl="1"/>
            <a:r>
              <a:rPr lang="en-GB" dirty="0" smtClean="0"/>
              <a:t>Deployment support</a:t>
            </a:r>
          </a:p>
          <a:p>
            <a:pPr lvl="1"/>
            <a:r>
              <a:rPr lang="en-GB" dirty="0" smtClean="0"/>
              <a:t>Code of Conduct monitor</a:t>
            </a:r>
          </a:p>
          <a:p>
            <a:pPr lvl="1"/>
            <a:r>
              <a:rPr lang="en-GB" dirty="0" smtClean="0"/>
              <a:t>Non-EU Code of Conduct development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3 Achievements </a:t>
            </a:r>
            <a:r>
              <a:rPr lang="en-GB" b="0" i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b="0" i="1" dirty="0" smtClean="0">
                <a:solidFill>
                  <a:srgbClr val="FFFFFF"/>
                </a:solidFill>
              </a:rPr>
              <a:t> eduGAIN core Service</a:t>
            </a:r>
            <a:endParaRPr lang="en-GB" b="0" i="1" dirty="0">
              <a:solidFill>
                <a:srgbClr val="FFFFFF"/>
              </a:solidFill>
            </a:endParaRPr>
          </a:p>
        </p:txBody>
      </p:sp>
      <p:pic>
        <p:nvPicPr>
          <p:cNvPr id="2" name="Picture 1" descr="Icon_switchonaut_hardwa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511" y="1858036"/>
            <a:ext cx="3832803" cy="430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5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2187" y="194607"/>
            <a:ext cx="4676531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buClr>
                <a:srgbClr val="002060"/>
              </a:buClr>
            </a:pPr>
            <a:r>
              <a:rPr lang="en-GB" sz="1000" b="1" dirty="0" smtClean="0">
                <a:solidFill>
                  <a:srgbClr val="002060"/>
                </a:solidFill>
              </a:rPr>
              <a:t/>
            </a:r>
            <a:br>
              <a:rPr lang="en-GB" sz="1000" b="1" dirty="0" smtClean="0">
                <a:solidFill>
                  <a:srgbClr val="002060"/>
                </a:solidFill>
              </a:rPr>
            </a:br>
            <a:r>
              <a:rPr lang="en-GB" sz="1000" b="1" dirty="0">
                <a:solidFill>
                  <a:srgbClr val="002060"/>
                </a:solidFill>
              </a:rPr>
              <a:t/>
            </a:r>
            <a:br>
              <a:rPr lang="en-GB" sz="1000" b="1" dirty="0">
                <a:solidFill>
                  <a:srgbClr val="002060"/>
                </a:solidFill>
              </a:rPr>
            </a:br>
            <a:r>
              <a:rPr lang="en-GB" sz="2200" b="1" dirty="0" smtClean="0">
                <a:solidFill>
                  <a:srgbClr val="002060"/>
                </a:solidFill>
              </a:rPr>
              <a:t/>
            </a:r>
            <a:br>
              <a:rPr lang="en-GB" sz="2200" b="1" dirty="0" smtClean="0">
                <a:solidFill>
                  <a:srgbClr val="002060"/>
                </a:solidFill>
              </a:rPr>
            </a:br>
            <a:r>
              <a:rPr lang="en-GB" sz="1000" b="1" dirty="0" smtClean="0">
                <a:solidFill>
                  <a:srgbClr val="002060"/>
                </a:solidFill>
              </a:rPr>
              <a:t/>
            </a:r>
            <a:br>
              <a:rPr lang="en-GB" sz="1000" b="1" dirty="0" smtClean="0">
                <a:solidFill>
                  <a:srgbClr val="002060"/>
                </a:solidFill>
              </a:rPr>
            </a:br>
            <a:r>
              <a:rPr lang="en-GB" sz="2200" b="1" dirty="0">
                <a:solidFill>
                  <a:srgbClr val="002060"/>
                </a:solidFill>
              </a:rPr>
              <a:t>9</a:t>
            </a:r>
            <a:r>
              <a:rPr lang="en-GB" sz="2200" b="1" dirty="0" smtClean="0">
                <a:solidFill>
                  <a:srgbClr val="002060"/>
                </a:solidFill>
              </a:rPr>
              <a:t>/SA5: Application Services</a:t>
            </a:r>
            <a:endParaRPr lang="en-GB" sz="2200" b="1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None/>
            </a:pPr>
            <a:r>
              <a:rPr lang="en-GB" sz="2200" b="1" dirty="0" smtClean="0">
                <a:solidFill>
                  <a:srgbClr val="002060"/>
                </a:solidFill>
              </a:rPr>
              <a:t>Organisation &amp; Structure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Role </a:t>
            </a:r>
            <a:r>
              <a:rPr lang="en-GB" sz="2200" dirty="0">
                <a:solidFill>
                  <a:srgbClr val="002060"/>
                </a:solidFill>
              </a:rPr>
              <a:t>of </a:t>
            </a:r>
            <a:r>
              <a:rPr lang="en-GB" sz="2200" dirty="0" smtClean="0">
                <a:solidFill>
                  <a:srgbClr val="002060"/>
                </a:solidFill>
              </a:rPr>
              <a:t>Application Services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Organisation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Resources </a:t>
            </a:r>
            <a:r>
              <a:rPr lang="en-GB" sz="2200" dirty="0">
                <a:solidFill>
                  <a:srgbClr val="002060"/>
                </a:solidFill>
              </a:rPr>
              <a:t> </a:t>
            </a:r>
            <a:endParaRPr lang="en-GB" sz="2200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rgbClr val="002060"/>
                </a:solidFill>
                <a:latin typeface="+mn-lt"/>
              </a:rPr>
              <a:t>Task-by-Task</a:t>
            </a:r>
            <a:endParaRPr lang="en-GB" sz="2200" b="1" dirty="0">
              <a:solidFill>
                <a:srgbClr val="002060"/>
              </a:solidFill>
              <a:latin typeface="+mn-lt"/>
            </a:endParaRP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Objectives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Challenges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Achievements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rgbClr val="002060"/>
                </a:solidFill>
              </a:rPr>
              <a:t>Conclusions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rgbClr val="002060"/>
                </a:solidFill>
              </a:rPr>
              <a:t>Activity Summary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>
                <a:solidFill>
                  <a:srgbClr val="002060"/>
                </a:solidFill>
              </a:rPr>
              <a:t>Looking A</a:t>
            </a:r>
            <a:r>
              <a:rPr lang="en-GB" sz="2200" dirty="0" smtClean="0">
                <a:solidFill>
                  <a:srgbClr val="002060"/>
                </a:solidFill>
              </a:rPr>
              <a:t>head</a:t>
            </a:r>
            <a:endParaRPr lang="en-GB" sz="22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243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2248" y="1503151"/>
            <a:ext cx="7167427" cy="4351338"/>
          </a:xfrm>
        </p:spPr>
        <p:txBody>
          <a:bodyPr/>
          <a:lstStyle/>
          <a:p>
            <a:r>
              <a:rPr lang="en-GB" dirty="0" smtClean="0"/>
              <a:t>Five </a:t>
            </a:r>
            <a:r>
              <a:rPr lang="en-GB" dirty="0"/>
              <a:t>sites have deployed their own Trust Routers: CSC, RedIRIS, SWITCH, NIIFI and </a:t>
            </a:r>
            <a:r>
              <a:rPr lang="en-GB" dirty="0" smtClean="0"/>
              <a:t>Janet </a:t>
            </a:r>
          </a:p>
          <a:p>
            <a:r>
              <a:rPr lang="en-GB" dirty="0" smtClean="0"/>
              <a:t>Five </a:t>
            </a:r>
            <a:r>
              <a:rPr lang="en-GB" dirty="0"/>
              <a:t>sites connected to Janet Trust Router</a:t>
            </a:r>
          </a:p>
          <a:p>
            <a:r>
              <a:rPr lang="en-GB" dirty="0"/>
              <a:t>PSI, CESNET, RedIRIS, CSC, Janet have all demonstrated successful Moonshot AuthN to applications/services </a:t>
            </a:r>
            <a:endParaRPr lang="en-GB" dirty="0" smtClean="0"/>
          </a:p>
          <a:p>
            <a:r>
              <a:rPr lang="en-GB" dirty="0" smtClean="0"/>
              <a:t>Trust router peering policy developed with a view to being an eduGAIN technical profile</a:t>
            </a:r>
          </a:p>
          <a:p>
            <a:r>
              <a:rPr lang="en-GB" dirty="0" smtClean="0"/>
              <a:t>Business and service aspects of development</a:t>
            </a:r>
          </a:p>
          <a:p>
            <a:r>
              <a:rPr lang="en-GB" dirty="0" smtClean="0"/>
              <a:t>Documentation of pilot for transition to operations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3 Achievements </a:t>
            </a:r>
            <a:r>
              <a:rPr lang="en-GB" b="0" i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GB" b="0" i="1" dirty="0" err="1" smtClean="0">
                <a:solidFill>
                  <a:srgbClr val="FFFFFF"/>
                </a:solidFill>
              </a:rPr>
              <a:t>Moonshot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20</a:t>
            </a:fld>
            <a:endParaRPr lang="en-GB" dirty="0"/>
          </a:p>
        </p:txBody>
      </p:sp>
      <p:pic>
        <p:nvPicPr>
          <p:cNvPr id="5" name="Content Placeholder 6" descr="Sicherheit_Icon_cert_verteidigu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56" r="-2832"/>
          <a:stretch/>
        </p:blipFill>
        <p:spPr>
          <a:xfrm>
            <a:off x="7445828" y="1857108"/>
            <a:ext cx="4465123" cy="398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68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21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3 Achievements </a:t>
            </a:r>
            <a:r>
              <a:rPr lang="en-GB" b="0" i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GB" b="0" i="1" dirty="0" smtClean="0">
                <a:solidFill>
                  <a:srgbClr val="FFFFFF"/>
                </a:solidFill>
              </a:rPr>
              <a:t>STORK2.0 Interoperability</a:t>
            </a:r>
            <a:endParaRPr lang="en-GB" b="0" i="1" dirty="0">
              <a:solidFill>
                <a:srgbClr val="FFFFFF"/>
              </a:solidFill>
            </a:endParaRPr>
          </a:p>
        </p:txBody>
      </p:sp>
      <p:pic>
        <p:nvPicPr>
          <p:cNvPr id="5" name="Content Placeholder 3" descr="Hintergrund_Netzwerk_Topolog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2227610" y="1258647"/>
            <a:ext cx="16634208" cy="52780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2650" y="4121949"/>
            <a:ext cx="5559811" cy="2031325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4359"/>
                </a:solidFill>
              </a:rPr>
              <a:t>Goals</a:t>
            </a:r>
            <a:r>
              <a:rPr lang="en-US" dirty="0">
                <a:solidFill>
                  <a:srgbClr val="004359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Investigate interoperation scenarios between eduGAIN and STORK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Implementation of a limited pilot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rgbClr val="004359"/>
                </a:solidFill>
              </a:rPr>
              <a:t>GRNET </a:t>
            </a:r>
            <a:r>
              <a:rPr lang="en-GB" dirty="0">
                <a:solidFill>
                  <a:srgbClr val="004359"/>
                </a:solidFill>
              </a:rPr>
              <a:t>(GN3Plus), University of Murcia (GN3Plus, STORK), Hellenic Ministry of Administrative Reform and e-Governance (STORK)</a:t>
            </a:r>
          </a:p>
        </p:txBody>
      </p:sp>
      <p:sp>
        <p:nvSpPr>
          <p:cNvPr id="7" name="Rectangle 6"/>
          <p:cNvSpPr/>
          <p:nvPr/>
        </p:nvSpPr>
        <p:spPr>
          <a:xfrm>
            <a:off x="6378424" y="4126704"/>
            <a:ext cx="5540037" cy="2031325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4359"/>
                </a:solidFill>
              </a:rPr>
              <a:t>Development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4359"/>
                </a:solidFill>
              </a:rPr>
              <a:t>Bridging </a:t>
            </a:r>
            <a:r>
              <a:rPr lang="en-US" dirty="0">
                <a:solidFill>
                  <a:srgbClr val="004359"/>
                </a:solidFill>
              </a:rPr>
              <a:t>element (</a:t>
            </a:r>
            <a:r>
              <a:rPr lang="en-US" dirty="0" smtClean="0">
                <a:solidFill>
                  <a:srgbClr val="004359"/>
                </a:solidFill>
              </a:rPr>
              <a:t>eduPEPS</a:t>
            </a:r>
            <a:r>
              <a:rPr lang="en-US" dirty="0">
                <a:solidFill>
                  <a:srgbClr val="004359"/>
                </a:solidFill>
              </a:rPr>
              <a:t>)</a:t>
            </a:r>
            <a:endParaRPr lang="en-US" sz="2600" dirty="0">
              <a:solidFill>
                <a:srgbClr val="004359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SAML2Int to SAML-STORK and vice </a:t>
            </a:r>
            <a:r>
              <a:rPr lang="en-US" dirty="0" smtClean="0">
                <a:solidFill>
                  <a:srgbClr val="004359"/>
                </a:solidFill>
              </a:rPr>
              <a:t>versa</a:t>
            </a:r>
            <a:endParaRPr lang="en-US" dirty="0">
              <a:solidFill>
                <a:srgbClr val="004359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Attribute mapping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Two scenarios:</a:t>
            </a:r>
          </a:p>
          <a:p>
            <a:pPr marL="971550" lvl="1" indent="-5143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STORK user visiting an eduGAIN SP</a:t>
            </a:r>
          </a:p>
          <a:p>
            <a:pPr marL="971550" lvl="1" indent="-514350">
              <a:buFont typeface="Arial"/>
              <a:buChar char="•"/>
            </a:pPr>
            <a:r>
              <a:rPr lang="en-US" dirty="0">
                <a:solidFill>
                  <a:srgbClr val="004359"/>
                </a:solidFill>
              </a:rPr>
              <a:t>An “eduGAIN” user visiting a STORK service</a:t>
            </a:r>
          </a:p>
        </p:txBody>
      </p:sp>
    </p:spTree>
    <p:extLst>
      <p:ext uri="{BB962C8B-B14F-4D97-AF65-F5344CB8AC3E}">
        <p14:creationId xmlns:p14="http://schemas.microsoft.com/office/powerpoint/2010/main" val="25645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61006" y="4402801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Federation as a Service</a:t>
            </a:r>
            <a:r>
              <a:rPr lang="en-GB" dirty="0"/>
              <a:t/>
            </a:r>
            <a:br>
              <a:rPr lang="en-GB" dirty="0"/>
            </a:br>
            <a:r>
              <a:rPr lang="en-GB" b="0" i="1" dirty="0">
                <a:solidFill>
                  <a:srgbClr val="FFFFFF"/>
                </a:solidFill>
              </a:rPr>
              <a:t>Task </a:t>
            </a:r>
            <a:r>
              <a:rPr lang="en-GB" b="0" i="1" dirty="0" smtClean="0">
                <a:solidFill>
                  <a:srgbClr val="FFFFFF"/>
                </a:solidFill>
              </a:rPr>
              <a:t>4 </a:t>
            </a:r>
            <a:r>
              <a:rPr lang="en-GB" b="0" i="1" dirty="0">
                <a:solidFill>
                  <a:schemeClr val="bg1"/>
                </a:solidFill>
              </a:rPr>
              <a:t>Objectives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54656" y="1818351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65103" y="1818351"/>
            <a:ext cx="9708636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4359"/>
                </a:solidFill>
              </a:rPr>
              <a:t>To </a:t>
            </a:r>
            <a:r>
              <a:rPr lang="en-US" sz="2000" dirty="0" smtClean="0">
                <a:solidFill>
                  <a:srgbClr val="004359"/>
                </a:solidFill>
              </a:rPr>
              <a:t>lower </a:t>
            </a:r>
            <a:r>
              <a:rPr lang="en-US" sz="2000" dirty="0">
                <a:solidFill>
                  <a:srgbClr val="004359"/>
                </a:solidFill>
              </a:rPr>
              <a:t>the technol</a:t>
            </a:r>
            <a:r>
              <a:rPr lang="x-none" sz="2000" dirty="0">
                <a:solidFill>
                  <a:srgbClr val="004359"/>
                </a:solidFill>
              </a:rPr>
              <a:t>o</a:t>
            </a:r>
            <a:r>
              <a:rPr lang="en-US" sz="2000" dirty="0">
                <a:solidFill>
                  <a:srgbClr val="004359"/>
                </a:solidFill>
              </a:rPr>
              <a:t>gy barrier for deployment of Identity federation for NRENs and other </a:t>
            </a:r>
            <a:r>
              <a:rPr lang="en-US" sz="2000" dirty="0" smtClean="0">
                <a:solidFill>
                  <a:srgbClr val="004359"/>
                </a:solidFill>
              </a:rPr>
              <a:t>groups</a:t>
            </a:r>
            <a:endParaRPr lang="en-US" sz="2000" dirty="0">
              <a:solidFill>
                <a:srgbClr val="00435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656" y="1710047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4656" y="2701934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65103" y="2701934"/>
            <a:ext cx="9708636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To </a:t>
            </a:r>
            <a:r>
              <a:rPr lang="en-US" sz="2000" dirty="0" smtClean="0">
                <a:solidFill>
                  <a:srgbClr val="004359"/>
                </a:solidFill>
              </a:rPr>
              <a:t>provide </a:t>
            </a:r>
            <a:r>
              <a:rPr lang="en-US" sz="2000" dirty="0">
                <a:solidFill>
                  <a:srgbClr val="004359"/>
                </a:solidFill>
              </a:rPr>
              <a:t>the tools to </a:t>
            </a:r>
            <a:r>
              <a:rPr lang="en-US" sz="2000" dirty="0" smtClean="0">
                <a:solidFill>
                  <a:srgbClr val="004359"/>
                </a:solidFill>
              </a:rPr>
              <a:t>efficiently </a:t>
            </a:r>
            <a:r>
              <a:rPr lang="en-US" sz="2000" dirty="0">
                <a:solidFill>
                  <a:srgbClr val="004359"/>
                </a:solidFill>
              </a:rPr>
              <a:t>manage Identity federation and connect to eduGAIN</a:t>
            </a:r>
          </a:p>
          <a:p>
            <a:pPr>
              <a:defRPr/>
            </a:pP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4656" y="2593630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4656" y="3550271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365103" y="3550271"/>
            <a:ext cx="9708636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To operate the FaaS pilot</a:t>
            </a:r>
          </a:p>
          <a:p>
            <a:pPr>
              <a:defRPr/>
            </a:pP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656" y="3441967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5103" y="4400425"/>
            <a:ext cx="9708636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Support eduroam, webSSO/SAML, inc. eduGAIN, and, if  possible, unified SSO </a:t>
            </a:r>
          </a:p>
          <a:p>
            <a:pPr>
              <a:defRPr/>
            </a:pP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4656" y="4292121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68141" y="5244681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378588" y="5244681"/>
            <a:ext cx="9708636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4359"/>
                </a:solidFill>
              </a:rPr>
              <a:t>Investigate the conditions that would allow providing services to support Collaborative or Virtual </a:t>
            </a:r>
            <a:r>
              <a:rPr lang="en-GB" sz="2000" dirty="0" smtClean="0">
                <a:solidFill>
                  <a:srgbClr val="004359"/>
                </a:solidFill>
              </a:rPr>
              <a:t>Organisations</a:t>
            </a: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8141" y="5076851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190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 descr="Hintergrund_AAI_services_tran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24" r="-40624"/>
          <a:stretch>
            <a:fillRect/>
          </a:stretch>
        </p:blipFill>
        <p:spPr>
          <a:xfrm>
            <a:off x="3741650" y="2106960"/>
            <a:ext cx="10515600" cy="435133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2248" y="1515026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FaaS entered Pilot in May </a:t>
            </a:r>
            <a:r>
              <a:rPr lang="en-US" dirty="0" smtClean="0"/>
              <a:t>2014,  twelve pilot users over reporting period</a:t>
            </a:r>
          </a:p>
          <a:p>
            <a:r>
              <a:rPr lang="en-GB" dirty="0" smtClean="0"/>
              <a:t>Two </a:t>
            </a:r>
            <a:r>
              <a:rPr lang="en-GB" dirty="0"/>
              <a:t>NRENs </a:t>
            </a:r>
            <a:r>
              <a:rPr lang="en-GB" dirty="0" smtClean="0"/>
              <a:t>already committed </a:t>
            </a:r>
            <a:r>
              <a:rPr lang="en-GB" dirty="0"/>
              <a:t>to move from pilot to production</a:t>
            </a:r>
          </a:p>
          <a:p>
            <a:pPr lvl="1"/>
            <a:r>
              <a:rPr lang="en-GB" dirty="0"/>
              <a:t>New and existing </a:t>
            </a:r>
            <a:r>
              <a:rPr lang="en-GB" dirty="0" smtClean="0"/>
              <a:t>federations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/>
              <a:t>FaaS customer gets its own FaaS instance with hosted tools: </a:t>
            </a:r>
          </a:p>
          <a:p>
            <a:pPr lvl="1"/>
            <a:r>
              <a:rPr lang="en-US" dirty="0"/>
              <a:t>Resource Registry – web application </a:t>
            </a:r>
            <a:r>
              <a:rPr lang="x-none" dirty="0"/>
              <a:t>for </a:t>
            </a:r>
            <a:r>
              <a:rPr lang="en-US" dirty="0"/>
              <a:t>register</a:t>
            </a:r>
            <a:r>
              <a:rPr lang="x-none" dirty="0"/>
              <a:t>ing</a:t>
            </a:r>
            <a:r>
              <a:rPr lang="en-US" dirty="0"/>
              <a:t> IdPs and SPs and their metadata</a:t>
            </a:r>
          </a:p>
          <a:p>
            <a:pPr lvl="1"/>
            <a:r>
              <a:rPr lang="en-US" dirty="0"/>
              <a:t>Metadata Aggregation </a:t>
            </a:r>
          </a:p>
          <a:p>
            <a:pPr lvl="1"/>
            <a:r>
              <a:rPr lang="en-US" dirty="0"/>
              <a:t>Metadata signing using HSM</a:t>
            </a:r>
            <a:r>
              <a:rPr lang="x-none" dirty="0"/>
              <a:t> (Hardware Security Module)</a:t>
            </a:r>
            <a:endParaRPr lang="en-US" dirty="0"/>
          </a:p>
          <a:p>
            <a:pPr lvl="1"/>
            <a:r>
              <a:rPr lang="en-US" dirty="0"/>
              <a:t>Central Backup Discovery service  </a:t>
            </a:r>
          </a:p>
          <a:p>
            <a:r>
              <a:rPr lang="en-GB" dirty="0" smtClean="0"/>
              <a:t>Two training sessions delivered, 12 NRENs</a:t>
            </a:r>
          </a:p>
          <a:p>
            <a:r>
              <a:rPr lang="en-GB" dirty="0" smtClean="0"/>
              <a:t>Interest from outside Europe in adopting</a:t>
            </a:r>
          </a:p>
          <a:p>
            <a:pPr lvl="1"/>
            <a:r>
              <a:rPr lang="en-GB" dirty="0" smtClean="0"/>
              <a:t>CAREN + WACREN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Federation as a Service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4 Federation as a Service for NRENs Achievements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09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24</a:t>
            </a:fld>
            <a:endParaRPr lang="en-GB" dirty="0"/>
          </a:p>
        </p:txBody>
      </p:sp>
      <p:pic>
        <p:nvPicPr>
          <p:cNvPr id="5" name="Content Placeholder 4" descr="faas-training1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"/>
          <a:stretch/>
        </p:blipFill>
        <p:spPr>
          <a:xfrm>
            <a:off x="228599" y="1473941"/>
            <a:ext cx="5680598" cy="44441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Federation as a Service</a:t>
            </a:r>
            <a:br>
              <a:rPr lang="en-GB" dirty="0"/>
            </a:br>
            <a:r>
              <a:rPr lang="en-GB" b="0" i="1" dirty="0">
                <a:solidFill>
                  <a:srgbClr val="FFFFFF"/>
                </a:solidFill>
              </a:rPr>
              <a:t>Task 4 Federation as a Service for NRENs Achievements</a:t>
            </a:r>
            <a:endParaRPr lang="en-GB" dirty="0"/>
          </a:p>
        </p:txBody>
      </p:sp>
      <p:pic>
        <p:nvPicPr>
          <p:cNvPr id="6" name="Picture 5" descr="faastraning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6"/>
          <a:stretch/>
        </p:blipFill>
        <p:spPr>
          <a:xfrm>
            <a:off x="6100743" y="1462512"/>
            <a:ext cx="5896524" cy="44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09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Market analysis </a:t>
            </a:r>
            <a:r>
              <a:rPr lang="en-GB" dirty="0"/>
              <a:t>c</a:t>
            </a:r>
            <a:r>
              <a:rPr lang="en-GB" dirty="0" smtClean="0"/>
              <a:t>ommenced</a:t>
            </a:r>
          </a:p>
          <a:p>
            <a:pPr lvl="1"/>
            <a:r>
              <a:rPr lang="en-GB" dirty="0" smtClean="0"/>
              <a:t>User requirements</a:t>
            </a:r>
          </a:p>
          <a:p>
            <a:pPr lvl="2"/>
            <a:r>
              <a:rPr lang="en-US" dirty="0"/>
              <a:t>Gather requirements and priorities with/from communities</a:t>
            </a:r>
          </a:p>
          <a:p>
            <a:pPr lvl="2"/>
            <a:r>
              <a:rPr lang="en-US" dirty="0"/>
              <a:t>Look at existing tools and </a:t>
            </a:r>
            <a:r>
              <a:rPr lang="en-US" dirty="0" smtClean="0"/>
              <a:t>technologies vs. requirements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Operations and m</a:t>
            </a:r>
            <a:r>
              <a:rPr lang="en-US" dirty="0" smtClean="0"/>
              <a:t>arket</a:t>
            </a:r>
            <a:endParaRPr lang="en-US" dirty="0"/>
          </a:p>
          <a:p>
            <a:pPr lvl="2"/>
            <a:r>
              <a:rPr lang="en-US" dirty="0"/>
              <a:t>Look </a:t>
            </a:r>
            <a:r>
              <a:rPr lang="en-US" dirty="0" smtClean="0"/>
              <a:t>into potential </a:t>
            </a:r>
            <a:r>
              <a:rPr lang="en-US" dirty="0"/>
              <a:t>delivery </a:t>
            </a:r>
            <a:r>
              <a:rPr lang="en-US" dirty="0" smtClean="0"/>
              <a:t>models</a:t>
            </a:r>
            <a:endParaRPr lang="en-US" dirty="0"/>
          </a:p>
          <a:p>
            <a:pPr lvl="2"/>
            <a:r>
              <a:rPr lang="en-US" dirty="0" smtClean="0"/>
              <a:t>Gather data for cost benefit analysis &amp; sustainability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Work closely with Enabling Users (T5) Team</a:t>
            </a:r>
            <a:endParaRPr lang="en-US" dirty="0"/>
          </a:p>
          <a:p>
            <a:pPr marL="433388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Federation as a Service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4 Federation as a Service for Virtual Organisations</a:t>
            </a:r>
            <a:endParaRPr lang="en-GB" b="0" i="1" dirty="0">
              <a:solidFill>
                <a:srgbClr val="FFFFFF"/>
              </a:solidFill>
            </a:endParaRPr>
          </a:p>
        </p:txBody>
      </p:sp>
      <p:pic>
        <p:nvPicPr>
          <p:cNvPr id="2" name="Picture 1" descr="Icon_switchonaut_frage_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84" y="1448490"/>
            <a:ext cx="3339072" cy="511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3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Users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5 Objectives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0381" y="1796576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390829" y="1796576"/>
            <a:ext cx="9562142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4359"/>
                </a:solidFill>
              </a:rPr>
              <a:t>To collaborate with the wider GÉANT project and with international user communities to increase  usage of AAI infrastructure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0381" y="1688272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0381" y="2680159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390829" y="2680159"/>
            <a:ext cx="9562142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To act as an expert partner for large, pan-European projects with AAI </a:t>
            </a:r>
            <a:r>
              <a:rPr lang="en-GB" sz="2000" dirty="0" smtClean="0">
                <a:solidFill>
                  <a:srgbClr val="004359"/>
                </a:solidFill>
              </a:rPr>
              <a:t>requirements</a:t>
            </a:r>
          </a:p>
          <a:p>
            <a:pPr>
              <a:defRPr/>
            </a:pP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0381" y="2571855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0381" y="3528496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390829" y="3528496"/>
            <a:ext cx="9562142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To coordinate </a:t>
            </a:r>
            <a:r>
              <a:rPr lang="en-GB" sz="2000" strike="sngStrike" dirty="0">
                <a:solidFill>
                  <a:srgbClr val="004359"/>
                </a:solidFill>
              </a:rPr>
              <a:t>two or three </a:t>
            </a:r>
            <a:r>
              <a:rPr lang="en-GB" sz="2000" dirty="0">
                <a:solidFill>
                  <a:srgbClr val="004359"/>
                </a:solidFill>
              </a:rPr>
              <a:t> </a:t>
            </a:r>
            <a:r>
              <a:rPr lang="en-GB" sz="2000" b="1" dirty="0">
                <a:solidFill>
                  <a:srgbClr val="004359"/>
                </a:solidFill>
              </a:rPr>
              <a:t>five</a:t>
            </a:r>
            <a:r>
              <a:rPr lang="en-GB" sz="2000" dirty="0">
                <a:solidFill>
                  <a:srgbClr val="004359"/>
                </a:solidFill>
              </a:rPr>
              <a:t> projects between GÉANT and user communities, addressing their federated-identity concerns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0381" y="3420192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0381" y="4378650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390829" y="4378650"/>
            <a:ext cx="9562142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To provide support such that four GN3plus project tools/services are </a:t>
            </a:r>
            <a:r>
              <a:rPr lang="en-GB" sz="2000" dirty="0" smtClean="0">
                <a:solidFill>
                  <a:srgbClr val="004359"/>
                </a:solidFill>
              </a:rPr>
              <a:t>AAI-enabled</a:t>
            </a:r>
          </a:p>
          <a:p>
            <a:pPr>
              <a:defRPr/>
            </a:pP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0381" y="4270346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0381" y="5122863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025" y="3274521"/>
            <a:ext cx="1266599" cy="108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2247" y="1454326"/>
            <a:ext cx="7633419" cy="4892321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GB" dirty="0" smtClean="0"/>
              <a:t>Accurate user requirements</a:t>
            </a:r>
          </a:p>
          <a:p>
            <a:pPr lvl="1">
              <a:lnSpc>
                <a:spcPts val="2400"/>
              </a:lnSpc>
            </a:pPr>
            <a:r>
              <a:rPr lang="en-GB" dirty="0"/>
              <a:t>Listen carefully to the user requirements</a:t>
            </a:r>
          </a:p>
          <a:p>
            <a:pPr lvl="1">
              <a:lnSpc>
                <a:spcPts val="2400"/>
              </a:lnSpc>
            </a:pPr>
            <a:r>
              <a:rPr lang="en-GB" dirty="0"/>
              <a:t>Ask the users to describe what they want to achieve, not what they want to get from </a:t>
            </a:r>
            <a:r>
              <a:rPr lang="en-GB" dirty="0" smtClean="0"/>
              <a:t>you</a:t>
            </a:r>
          </a:p>
          <a:p>
            <a:pPr>
              <a:lnSpc>
                <a:spcPts val="2400"/>
              </a:lnSpc>
            </a:pPr>
            <a:r>
              <a:rPr lang="en-GB" dirty="0"/>
              <a:t>The research communities need to be properly resourced to run </a:t>
            </a:r>
            <a:r>
              <a:rPr lang="en-GB" dirty="0" smtClean="0"/>
              <a:t>the community-specific </a:t>
            </a:r>
            <a:r>
              <a:rPr lang="en-GB" dirty="0"/>
              <a:t>parts</a:t>
            </a:r>
          </a:p>
          <a:p>
            <a:pPr lvl="1">
              <a:lnSpc>
                <a:spcPts val="2400"/>
              </a:lnSpc>
            </a:pPr>
            <a:r>
              <a:rPr lang="en-GB" dirty="0"/>
              <a:t>Need to understand </a:t>
            </a:r>
            <a:r>
              <a:rPr lang="en-GB" b="1" dirty="0" smtClean="0"/>
              <a:t>their own </a:t>
            </a:r>
            <a:r>
              <a:rPr lang="en-GB" dirty="0" smtClean="0"/>
              <a:t>identity </a:t>
            </a:r>
            <a:r>
              <a:rPr lang="en-GB" dirty="0"/>
              <a:t>management workflows before a </a:t>
            </a:r>
            <a:r>
              <a:rPr lang="en-GB" dirty="0" smtClean="0"/>
              <a:t>solution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e.g. change in funding for one group disrupted moving from pilot to production in their site</a:t>
            </a:r>
          </a:p>
          <a:p>
            <a:pPr>
              <a:lnSpc>
                <a:spcPts val="2400"/>
              </a:lnSpc>
            </a:pPr>
            <a:r>
              <a:rPr lang="en-GB" dirty="0"/>
              <a:t>Sometimes the best solution for the research group </a:t>
            </a:r>
            <a:r>
              <a:rPr lang="en-GB" dirty="0" smtClean="0"/>
              <a:t>is </a:t>
            </a:r>
            <a:r>
              <a:rPr lang="en-GB" dirty="0"/>
              <a:t>too specific for the general </a:t>
            </a:r>
            <a:r>
              <a:rPr lang="en-GB" dirty="0" smtClean="0"/>
              <a:t>service:</a:t>
            </a:r>
            <a:endParaRPr lang="en-GB" dirty="0"/>
          </a:p>
          <a:p>
            <a:pPr lvl="1">
              <a:lnSpc>
                <a:spcPts val="2400"/>
              </a:lnSpc>
            </a:pPr>
            <a:r>
              <a:rPr lang="en-GB" dirty="0" smtClean="0"/>
              <a:t>Need to be sure how </a:t>
            </a:r>
            <a:r>
              <a:rPr lang="en-GB" dirty="0"/>
              <a:t>far </a:t>
            </a:r>
            <a:r>
              <a:rPr lang="en-GB" dirty="0" smtClean="0"/>
              <a:t>we can disrupt </a:t>
            </a:r>
            <a:r>
              <a:rPr lang="en-GB" dirty="0"/>
              <a:t>the cost/benefit equation for </a:t>
            </a:r>
            <a:r>
              <a:rPr lang="en-GB" dirty="0" smtClean="0"/>
              <a:t>everyone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Users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5 </a:t>
            </a:r>
            <a:r>
              <a:rPr lang="en-GB" b="0" i="1" dirty="0" smtClean="0">
                <a:solidFill>
                  <a:schemeClr val="bg1"/>
                </a:solidFill>
              </a:rPr>
              <a:t>Challenges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27</a:t>
            </a:fld>
            <a:endParaRPr lang="en-GB" dirty="0"/>
          </a:p>
        </p:txBody>
      </p:sp>
      <p:pic>
        <p:nvPicPr>
          <p:cNvPr id="6" name="Picture 5" descr="Verschiedenes_Icon_schneewolke_be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070" y="1426179"/>
            <a:ext cx="3243158" cy="471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4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28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387055"/>
            <a:ext cx="8187795" cy="5030829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GB" dirty="0"/>
              <a:t>Expert federation operators and development teams supporting e-Infrastructures and research collaborations on their trust and identity needs</a:t>
            </a:r>
            <a:r>
              <a:rPr lang="en-GB" dirty="0" smtClean="0"/>
              <a:t>.</a:t>
            </a:r>
          </a:p>
          <a:p>
            <a:pPr>
              <a:lnSpc>
                <a:spcPts val="2400"/>
              </a:lnSpc>
            </a:pPr>
            <a:endParaRPr lang="en-GB" dirty="0"/>
          </a:p>
          <a:p>
            <a:pPr>
              <a:lnSpc>
                <a:spcPts val="2400"/>
              </a:lnSpc>
            </a:pPr>
            <a:r>
              <a:rPr lang="en-GB" dirty="0" smtClean="0"/>
              <a:t>Pilots with CERN, DARIAH, ELIXIR, ESA, PaNData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Consultancy for CLARIN, OpenAIRE, EIDA</a:t>
            </a:r>
          </a:p>
          <a:p>
            <a:pPr lvl="1">
              <a:lnSpc>
                <a:spcPts val="2400"/>
              </a:lnSpc>
            </a:pPr>
            <a:r>
              <a:rPr lang="en-GB" dirty="0" err="1" smtClean="0"/>
              <a:t>Vidyo</a:t>
            </a:r>
            <a:r>
              <a:rPr lang="en-GB" dirty="0" smtClean="0"/>
              <a:t> use case</a:t>
            </a:r>
          </a:p>
          <a:p>
            <a:pPr marL="457200" lvl="1" indent="0">
              <a:lnSpc>
                <a:spcPts val="2400"/>
              </a:lnSpc>
              <a:buNone/>
            </a:pPr>
            <a:endParaRPr lang="en-GB" dirty="0" smtClean="0"/>
          </a:p>
          <a:p>
            <a:pPr>
              <a:lnSpc>
                <a:spcPts val="2400"/>
              </a:lnSpc>
            </a:pPr>
            <a:r>
              <a:rPr lang="en-GB" dirty="0" smtClean="0"/>
              <a:t>GÉANT Service developments strongly driven by pilots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Improvements to eduGAIN and eduGAIN features</a:t>
            </a:r>
          </a:p>
          <a:p>
            <a:pPr lvl="2">
              <a:lnSpc>
                <a:spcPts val="2400"/>
              </a:lnSpc>
            </a:pPr>
            <a:r>
              <a:rPr lang="en-GB" dirty="0" smtClean="0"/>
              <a:t>Access check tool </a:t>
            </a:r>
            <a:r>
              <a:rPr lang="en-GB" dirty="0">
                <a:solidFill>
                  <a:schemeClr val="tx2"/>
                </a:solidFill>
                <a:cs typeface="Gill Sans Light"/>
                <a:hlinkClick r:id="rId3"/>
              </a:rPr>
              <a:t>https://access-check.edugain.org/</a:t>
            </a:r>
            <a:endParaRPr lang="en-GB" dirty="0">
              <a:solidFill>
                <a:schemeClr val="tx2"/>
              </a:solidFill>
              <a:cs typeface="Gill Sans Light"/>
            </a:endParaRPr>
          </a:p>
          <a:p>
            <a:pPr lvl="2">
              <a:lnSpc>
                <a:spcPts val="2400"/>
              </a:lnSpc>
            </a:pP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dirty="0" smtClean="0"/>
              <a:t>etadata consumption check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New service developments e.g. VO platform, Moonshot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Users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5 Achievements – user-driven service development</a:t>
            </a:r>
            <a:endParaRPr lang="en-GB" b="0" i="1" dirty="0">
              <a:solidFill>
                <a:srgbClr val="FFFFFF"/>
              </a:solidFill>
            </a:endParaRPr>
          </a:p>
        </p:txBody>
      </p:sp>
      <p:pic>
        <p:nvPicPr>
          <p:cNvPr id="5" name="Content Placeholder 4" descr="Icon_mensch_interaktion_gruppe_forschu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41" r="-11041"/>
          <a:stretch>
            <a:fillRect/>
          </a:stretch>
        </p:blipFill>
        <p:spPr>
          <a:xfrm>
            <a:off x="7806601" y="1718741"/>
            <a:ext cx="4400184" cy="428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0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29</a:t>
            </a:fld>
            <a:endParaRPr lang="en-GB" dirty="0"/>
          </a:p>
        </p:txBody>
      </p:sp>
      <p:pic>
        <p:nvPicPr>
          <p:cNvPr id="5" name="Content Placeholder 4" descr="CERN-logo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50864" y="1557338"/>
            <a:ext cx="2590269" cy="258595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Users pilots and use cases</a:t>
            </a:r>
            <a:br>
              <a:rPr lang="en-GB" dirty="0"/>
            </a:br>
            <a:r>
              <a:rPr lang="en-GB" b="0" i="1" dirty="0" smtClean="0">
                <a:solidFill>
                  <a:schemeClr val="bg1"/>
                </a:solidFill>
              </a:rPr>
              <a:t>CERN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83643" y="1400332"/>
            <a:ext cx="4986980" cy="1428083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cs typeface="Gill Sans Light"/>
              </a:rPr>
              <a:t>Use Case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:  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Add the CERN IdP and a selection </a:t>
            </a:r>
            <a:br>
              <a:rPr lang="en-US" sz="2400" dirty="0" smtClean="0">
                <a:solidFill>
                  <a:schemeClr val="tx2"/>
                </a:solidFill>
                <a:cs typeface="Gill Sans Light"/>
              </a:rPr>
            </a:b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of service to eduGAIN e.g. Indico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GÉANT partner 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 SWITCH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83643" y="3020092"/>
            <a:ext cx="4986980" cy="242527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cs typeface="Gill Sans Light"/>
              </a:rPr>
              <a:t>Service Development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: 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SIRTFI 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 A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Security Incident Response Trust Framework for Federated Identity 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Based on the Security for collaboration in e-Infrastructures policy 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2738" y="4552407"/>
            <a:ext cx="4596637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i="1" dirty="0">
                <a:solidFill>
                  <a:schemeClr val="tx2"/>
                </a:solidFill>
                <a:cs typeface="Gill Sans Light"/>
              </a:rPr>
              <a:t>CERN, the European Organization for Nuclear Research. </a:t>
            </a:r>
            <a:r>
              <a:rPr lang="en-US" sz="2400" i="1" dirty="0" smtClean="0">
                <a:solidFill>
                  <a:schemeClr val="tx2"/>
                </a:solidFill>
                <a:cs typeface="Gill Sans Light"/>
              </a:rPr>
              <a:t>Over 10,000 </a:t>
            </a:r>
            <a:r>
              <a:rPr lang="en-US" sz="2400" i="1" dirty="0">
                <a:solidFill>
                  <a:schemeClr val="tx2"/>
                </a:solidFill>
                <a:cs typeface="Gill Sans Light"/>
              </a:rPr>
              <a:t>physicists from more than 60 </a:t>
            </a:r>
            <a:r>
              <a:rPr lang="en-US" sz="2400" i="1" dirty="0" smtClean="0">
                <a:solidFill>
                  <a:schemeClr val="tx2"/>
                </a:solidFill>
                <a:cs typeface="Gill Sans Light"/>
              </a:rPr>
              <a:t>countries collaborate to process LHC data</a:t>
            </a:r>
            <a:endParaRPr lang="en-US" sz="2400" i="1" dirty="0">
              <a:solidFill>
                <a:schemeClr val="tx2"/>
              </a:solidFill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62365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1"/>
          <p:cNvSpPr/>
          <p:nvPr/>
        </p:nvSpPr>
        <p:spPr>
          <a:xfrm>
            <a:off x="6892925" y="4619958"/>
            <a:ext cx="2959100" cy="1777667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2517775" y="4619958"/>
            <a:ext cx="2959100" cy="1777667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91991" y="1394159"/>
            <a:ext cx="2696388" cy="2850816"/>
            <a:chOff x="-310741" y="1394159"/>
            <a:chExt cx="2696388" cy="2850816"/>
          </a:xfrm>
        </p:grpSpPr>
        <p:sp>
          <p:nvSpPr>
            <p:cNvPr id="5" name="Freeform 4"/>
            <p:cNvSpPr/>
            <p:nvPr/>
          </p:nvSpPr>
          <p:spPr>
            <a:xfrm>
              <a:off x="79374" y="1394159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0"/>
                    <a:lumOff val="100000"/>
                  </a:schemeClr>
                </a:gs>
                <a:gs pos="100000">
                  <a:schemeClr val="bg1"/>
                </a:gs>
                <a:gs pos="1000">
                  <a:srgbClr val="0070C0"/>
                </a:gs>
              </a:gsLst>
              <a:lin ang="5400000" scaled="1"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3575" y="2089762"/>
              <a:ext cx="787400" cy="1181100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7000" r="-7000"/>
              </a:stretch>
            </a:blip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TextBox 66"/>
            <p:cNvSpPr txBox="1"/>
            <p:nvPr/>
          </p:nvSpPr>
          <p:spPr>
            <a:xfrm>
              <a:off x="111125" y="3640308"/>
              <a:ext cx="184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Reimer Karlsen-Masur</a:t>
              </a: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DFN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10741" y="1407785"/>
              <a:ext cx="26963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>
                  <a:solidFill>
                    <a:srgbClr val="002060"/>
                  </a:solidFill>
                  <a:cs typeface="Gill Sans Light"/>
                </a:rPr>
                <a:t>T1: eduPKI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813186" y="5183029"/>
            <a:ext cx="1362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b="1" dirty="0" smtClean="0">
                <a:solidFill>
                  <a:srgbClr val="002060"/>
                </a:solidFill>
                <a:cs typeface="Gill Sans Light"/>
              </a:rPr>
              <a:t>Ann Harding</a:t>
            </a:r>
          </a:p>
          <a:p>
            <a:pPr algn="ctr"/>
            <a:r>
              <a:rPr lang="nl-NL" sz="1400" dirty="0" smtClean="0">
                <a:solidFill>
                  <a:srgbClr val="002060"/>
                </a:solidFill>
                <a:cs typeface="Gill Sans Light"/>
              </a:rPr>
              <a:t>SWITCH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4490793"/>
            <a:ext cx="12192000" cy="0"/>
          </a:xfrm>
          <a:prstGeom prst="line">
            <a:avLst/>
          </a:prstGeom>
          <a:ln w="38100">
            <a:solidFill>
              <a:srgbClr val="0A5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 flipH="1">
            <a:off x="-4634" y="4491858"/>
            <a:ext cx="2385883" cy="418461"/>
          </a:xfrm>
          <a:prstGeom prst="rect">
            <a:avLst/>
          </a:prstGeom>
          <a:solidFill>
            <a:srgbClr val="0A59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-15875" y="4462321"/>
            <a:ext cx="290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Activity Leadership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Meet the team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</a:t>
            </a:fld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2677645" y="4762500"/>
            <a:ext cx="989480" cy="1399431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000" r="-63000"/>
            </a:stretch>
          </a:blipFill>
          <a:ln w="38100" cmpd="sng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TextBox 48"/>
          <p:cNvSpPr txBox="1"/>
          <p:nvPr/>
        </p:nvSpPr>
        <p:spPr>
          <a:xfrm>
            <a:off x="8281554" y="5071668"/>
            <a:ext cx="14540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b="1" dirty="0" err="1" smtClean="0">
                <a:solidFill>
                  <a:srgbClr val="002060"/>
                </a:solidFill>
                <a:cs typeface="Gill Sans Light"/>
              </a:rPr>
              <a:t>Valter</a:t>
            </a:r>
            <a:r>
              <a:rPr lang="nl-NL" sz="1400" b="1" dirty="0" smtClean="0">
                <a:solidFill>
                  <a:srgbClr val="002060"/>
                </a:solidFill>
                <a:cs typeface="Gill Sans Light"/>
              </a:rPr>
              <a:t> </a:t>
            </a:r>
            <a:r>
              <a:rPr lang="nl-NL" sz="1400" b="1" dirty="0" err="1" smtClean="0">
                <a:solidFill>
                  <a:srgbClr val="002060"/>
                </a:solidFill>
                <a:cs typeface="Gill Sans Light"/>
              </a:rPr>
              <a:t>Nordh</a:t>
            </a:r>
            <a:endParaRPr lang="nl-NL" sz="1400" b="1" dirty="0" smtClean="0">
              <a:solidFill>
                <a:srgbClr val="002060"/>
              </a:solidFill>
              <a:cs typeface="Gill Sans Light"/>
            </a:endParaRPr>
          </a:p>
          <a:p>
            <a:pPr algn="ctr"/>
            <a:r>
              <a:rPr lang="nl-NL" sz="1400" dirty="0" smtClean="0">
                <a:solidFill>
                  <a:srgbClr val="002060"/>
                </a:solidFill>
                <a:cs typeface="Gill Sans Light"/>
              </a:rPr>
              <a:t>SUNET</a:t>
            </a:r>
          </a:p>
          <a:p>
            <a:pPr algn="ctr"/>
            <a:r>
              <a:rPr lang="nl-NL" sz="1400" dirty="0" smtClean="0">
                <a:solidFill>
                  <a:srgbClr val="002060"/>
                </a:solidFill>
                <a:cs typeface="Gill Sans Light"/>
              </a:rPr>
              <a:t>(</a:t>
            </a:r>
            <a:r>
              <a:rPr lang="nl-NL" sz="1400" dirty="0" err="1" smtClean="0">
                <a:solidFill>
                  <a:srgbClr val="002060"/>
                </a:solidFill>
                <a:cs typeface="Gill Sans Light"/>
              </a:rPr>
              <a:t>Deputy</a:t>
            </a:r>
            <a:r>
              <a:rPr lang="nl-NL" sz="1400" dirty="0" smtClean="0">
                <a:solidFill>
                  <a:srgbClr val="002060"/>
                </a:solidFill>
                <a:cs typeface="Gill Sans Light"/>
              </a:rPr>
              <a:t>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985000" y="4699507"/>
            <a:ext cx="1111250" cy="1491743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  <a:ln w="38100" cmpd="sng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Group 3"/>
          <p:cNvGrpSpPr/>
          <p:nvPr/>
        </p:nvGrpSpPr>
        <p:grpSpPr>
          <a:xfrm>
            <a:off x="1706659" y="1387809"/>
            <a:ext cx="2696388" cy="2850816"/>
            <a:chOff x="1587909" y="1387809"/>
            <a:chExt cx="2696388" cy="2850816"/>
          </a:xfrm>
        </p:grpSpPr>
        <p:sp>
          <p:nvSpPr>
            <p:cNvPr id="47" name="Freeform 46"/>
            <p:cNvSpPr/>
            <p:nvPr/>
          </p:nvSpPr>
          <p:spPr>
            <a:xfrm>
              <a:off x="2120899" y="1387809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0"/>
                    <a:lumOff val="100000"/>
                  </a:schemeClr>
                </a:gs>
                <a:gs pos="100000">
                  <a:schemeClr val="bg1"/>
                </a:gs>
                <a:gs pos="1000">
                  <a:schemeClr val="accent5"/>
                </a:gs>
              </a:gsLst>
              <a:lin ang="5400000" scaled="1"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587909" y="1417310"/>
              <a:ext cx="26963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>
                  <a:solidFill>
                    <a:srgbClr val="002060"/>
                  </a:solidFill>
                  <a:cs typeface="Gill Sans Light"/>
                </a:rPr>
                <a:t>T2: eduroam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524125" y="2089762"/>
              <a:ext cx="892979" cy="1293621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6000" r="-16000"/>
              </a:stretch>
            </a:blipFill>
            <a:ln w="38100" cmpd="sng">
              <a:solidFill>
                <a:srgbClr val="FFFFFF"/>
              </a:solidFill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TextBox 67"/>
            <p:cNvSpPr txBox="1"/>
            <p:nvPr/>
          </p:nvSpPr>
          <p:spPr>
            <a:xfrm>
              <a:off x="2159000" y="3640308"/>
              <a:ext cx="1825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>
                  <a:solidFill>
                    <a:srgbClr val="002060"/>
                  </a:solidFill>
                  <a:cs typeface="Gill Sans Light"/>
                </a:rPr>
                <a:t>Miroslav </a:t>
              </a:r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Milinović</a:t>
              </a: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SRCE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58250" y="1387809"/>
            <a:ext cx="1961045" cy="2850816"/>
            <a:chOff x="4175125" y="1387809"/>
            <a:chExt cx="1961045" cy="2850816"/>
          </a:xfrm>
        </p:grpSpPr>
        <p:sp>
          <p:nvSpPr>
            <p:cNvPr id="48" name="Freeform 47"/>
            <p:cNvSpPr/>
            <p:nvPr/>
          </p:nvSpPr>
          <p:spPr>
            <a:xfrm>
              <a:off x="4240695" y="1387809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0"/>
                    <a:lumOff val="100000"/>
                  </a:schemeClr>
                </a:gs>
                <a:gs pos="100000">
                  <a:schemeClr val="bg1"/>
                </a:gs>
                <a:gs pos="0">
                  <a:schemeClr val="accent5">
                    <a:lumMod val="40000"/>
                    <a:lumOff val="60000"/>
                  </a:schemeClr>
                </a:gs>
              </a:gsLst>
              <a:lin ang="5400000" scaled="1"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175125" y="1426835"/>
              <a:ext cx="188912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 smtClean="0">
                  <a:solidFill>
                    <a:srgbClr val="002060"/>
                  </a:solidFill>
                  <a:cs typeface="Gill Sans Light"/>
                </a:rPr>
                <a:t>T3: eduGAIN</a:t>
              </a:r>
              <a:endParaRPr lang="en-GB" b="1" dirty="0">
                <a:solidFill>
                  <a:srgbClr val="002060"/>
                </a:solidFill>
                <a:cs typeface="Gill Sans Light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651376" y="2089762"/>
              <a:ext cx="926820" cy="1293621"/>
            </a:xfrm>
            <a:prstGeom prst="rect">
              <a:avLst/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000" r="-15000"/>
              </a:stretch>
            </a:blipFill>
            <a:ln w="38100" cmpd="sng">
              <a:solidFill>
                <a:srgbClr val="FFFFFF"/>
              </a:solidFill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9" name="TextBox 68"/>
            <p:cNvSpPr txBox="1"/>
            <p:nvPr/>
          </p:nvSpPr>
          <p:spPr>
            <a:xfrm>
              <a:off x="4200525" y="3697458"/>
              <a:ext cx="1825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Brook </a:t>
              </a:r>
              <a:r>
                <a:rPr lang="nl-NL" sz="1400" b="1" dirty="0" err="1" smtClean="0">
                  <a:solidFill>
                    <a:srgbClr val="002060"/>
                  </a:solidFill>
                  <a:cs typeface="Gill Sans Light"/>
                </a:rPr>
                <a:t>Schofield</a:t>
              </a:r>
              <a:endParaRPr lang="nl-NL" sz="1400" b="1" dirty="0" smtClean="0">
                <a:solidFill>
                  <a:srgbClr val="002060"/>
                </a:solidFill>
                <a:cs typeface="Gill Sans Light"/>
              </a:endParaRP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GÉANT </a:t>
              </a:r>
              <a:r>
                <a:rPr lang="nl-NL" sz="1400" dirty="0" err="1" smtClean="0">
                  <a:solidFill>
                    <a:srgbClr val="002060"/>
                  </a:solidFill>
                  <a:cs typeface="Gill Sans Light"/>
                </a:rPr>
                <a:t>Association</a:t>
              </a:r>
              <a:endParaRPr lang="nl-NL" sz="1400" dirty="0" smtClean="0">
                <a:solidFill>
                  <a:srgbClr val="002060"/>
                </a:solidFill>
                <a:cs typeface="Gill Sans Ligh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16649" y="1387809"/>
            <a:ext cx="1895475" cy="2855479"/>
            <a:chOff x="6216649" y="1387809"/>
            <a:chExt cx="1895475" cy="2855479"/>
          </a:xfrm>
        </p:grpSpPr>
        <p:sp>
          <p:nvSpPr>
            <p:cNvPr id="53" name="Freeform 52"/>
            <p:cNvSpPr/>
            <p:nvPr/>
          </p:nvSpPr>
          <p:spPr>
            <a:xfrm>
              <a:off x="6216649" y="1387809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>
                    <a:lumMod val="0"/>
                    <a:lumOff val="100000"/>
                  </a:schemeClr>
                </a:gs>
                <a:gs pos="100000">
                  <a:schemeClr val="bg1"/>
                </a:gs>
                <a:gs pos="0">
                  <a:schemeClr val="accent5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216650" y="1420485"/>
              <a:ext cx="1889126" cy="595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 smtClean="0">
                  <a:solidFill>
                    <a:srgbClr val="002060"/>
                  </a:solidFill>
                  <a:cs typeface="Gill Sans Light"/>
                </a:rPr>
                <a:t>T4: Federation as a Service</a:t>
              </a:r>
              <a:endParaRPr lang="en-GB" b="1" dirty="0">
                <a:solidFill>
                  <a:srgbClr val="002060"/>
                </a:solidFill>
                <a:cs typeface="Gill Sans Light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651625" y="2089762"/>
              <a:ext cx="923667" cy="1296160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  <a:ln w="38100" cmpd="sng">
              <a:solidFill>
                <a:srgbClr val="FFFFFF"/>
              </a:solidFill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TextBox 69"/>
            <p:cNvSpPr txBox="1"/>
            <p:nvPr/>
          </p:nvSpPr>
          <p:spPr>
            <a:xfrm>
              <a:off x="6433704" y="3720068"/>
              <a:ext cx="14540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err="1" smtClean="0">
                  <a:solidFill>
                    <a:srgbClr val="002060"/>
                  </a:solidFill>
                  <a:cs typeface="Gill Sans Light"/>
                </a:rPr>
                <a:t>Valter</a:t>
              </a:r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 </a:t>
              </a:r>
              <a:r>
                <a:rPr lang="nl-NL" sz="1400" b="1" dirty="0" err="1" smtClean="0">
                  <a:solidFill>
                    <a:srgbClr val="002060"/>
                  </a:solidFill>
                  <a:cs typeface="Gill Sans Light"/>
                </a:rPr>
                <a:t>Nordh</a:t>
              </a:r>
              <a:endParaRPr lang="nl-NL" sz="1400" b="1" dirty="0" smtClean="0">
                <a:solidFill>
                  <a:srgbClr val="002060"/>
                </a:solidFill>
                <a:cs typeface="Gill Sans Light"/>
              </a:endParaRP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SUNET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099799" y="1387809"/>
            <a:ext cx="1901827" cy="2850816"/>
            <a:chOff x="8242299" y="1397334"/>
            <a:chExt cx="1901827" cy="2850816"/>
          </a:xfrm>
        </p:grpSpPr>
        <p:sp>
          <p:nvSpPr>
            <p:cNvPr id="54" name="Freeform 53"/>
            <p:cNvSpPr/>
            <p:nvPr/>
          </p:nvSpPr>
          <p:spPr>
            <a:xfrm>
              <a:off x="8242299" y="1397334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chemeClr val="accent1">
                    <a:lumMod val="0"/>
                    <a:lumOff val="100000"/>
                  </a:schemeClr>
                </a:gs>
                <a:gs pos="100000">
                  <a:schemeClr val="bg1"/>
                </a:gs>
                <a:gs pos="0">
                  <a:schemeClr val="accent5">
                    <a:lumMod val="40000"/>
                    <a:lumOff val="60000"/>
                  </a:schemeClr>
                </a:gs>
              </a:gsLst>
              <a:lin ang="5400000" scaled="1"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255000" y="1426835"/>
              <a:ext cx="1889126" cy="595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 smtClean="0">
                  <a:solidFill>
                    <a:srgbClr val="002060"/>
                  </a:solidFill>
                  <a:cs typeface="Gill Sans Light"/>
                </a:rPr>
                <a:t>T5: Enabling Users</a:t>
              </a:r>
              <a:endParaRPr lang="en-GB" b="1" dirty="0">
                <a:solidFill>
                  <a:srgbClr val="002060"/>
                </a:solidFill>
                <a:cs typeface="Gill Sans Light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778875" y="2089762"/>
              <a:ext cx="939042" cy="1300035"/>
            </a:xfrm>
            <a:prstGeom prst="rect">
              <a:avLst/>
            </a:prstGeom>
            <a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2000" r="-62000"/>
              </a:stretch>
            </a:blipFill>
            <a:ln w="38100" cmpd="sng">
              <a:solidFill>
                <a:srgbClr val="FFFFFF"/>
              </a:solidFill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1" name="TextBox 70"/>
            <p:cNvSpPr txBox="1"/>
            <p:nvPr/>
          </p:nvSpPr>
          <p:spPr>
            <a:xfrm>
              <a:off x="8350250" y="3703808"/>
              <a:ext cx="1714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Lukas Hämmerle</a:t>
              </a: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SWITCH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138025" y="1387809"/>
            <a:ext cx="1927225" cy="2850816"/>
            <a:chOff x="10233025" y="1397334"/>
            <a:chExt cx="1927225" cy="2850816"/>
          </a:xfrm>
        </p:grpSpPr>
        <p:sp>
          <p:nvSpPr>
            <p:cNvPr id="55" name="Freeform 54"/>
            <p:cNvSpPr/>
            <p:nvPr/>
          </p:nvSpPr>
          <p:spPr>
            <a:xfrm>
              <a:off x="10239374" y="1397334"/>
              <a:ext cx="1895475" cy="2850816"/>
            </a:xfrm>
            <a:custGeom>
              <a:avLst/>
              <a:gdLst>
                <a:gd name="connsiteX0" fmla="*/ 0 w 3599545"/>
                <a:gd name="connsiteY0" fmla="*/ 0 h 1124857"/>
                <a:gd name="connsiteX1" fmla="*/ 3599545 w 3599545"/>
                <a:gd name="connsiteY1" fmla="*/ 0 h 1124857"/>
                <a:gd name="connsiteX2" fmla="*/ 3599545 w 3599545"/>
                <a:gd name="connsiteY2" fmla="*/ 1124857 h 1124857"/>
                <a:gd name="connsiteX3" fmla="*/ 0 w 3599545"/>
                <a:gd name="connsiteY3" fmla="*/ 1124857 h 1124857"/>
                <a:gd name="connsiteX4" fmla="*/ 0 w 3599545"/>
                <a:gd name="connsiteY4" fmla="*/ 0 h 112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545" h="1124857">
                  <a:moveTo>
                    <a:pt x="0" y="0"/>
                  </a:moveTo>
                  <a:lnTo>
                    <a:pt x="3599545" y="0"/>
                  </a:lnTo>
                  <a:lnTo>
                    <a:pt x="3599545" y="1124857"/>
                  </a:lnTo>
                  <a:lnTo>
                    <a:pt x="0" y="11248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accent1">
                    <a:lumMod val="50000"/>
                  </a:schemeClr>
                </a:gs>
              </a:gsLst>
              <a:lin ang="5400000" scaled="1"/>
            </a:gradFill>
            <a:ln w="28575" cmpd="sng">
              <a:noFill/>
            </a:ln>
            <a:effectLst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1904" tIns="64770" rIns="64770" bIns="6477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FFFFFF"/>
                </a:solidFill>
                <a:latin typeface="Gill Sans"/>
                <a:cs typeface="Gill Sans Ligh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271124" y="1410960"/>
              <a:ext cx="188912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 smtClean="0">
                  <a:solidFill>
                    <a:srgbClr val="002060"/>
                  </a:solidFill>
                  <a:cs typeface="Gill Sans Light"/>
                </a:rPr>
                <a:t>T6: eduCONF</a:t>
              </a:r>
              <a:endParaRPr lang="en-GB" b="1" dirty="0">
                <a:solidFill>
                  <a:srgbClr val="002060"/>
                </a:solidFill>
                <a:cs typeface="Gill Sans Ligh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731500" y="2089762"/>
              <a:ext cx="869581" cy="1285605"/>
            </a:xfrm>
            <a:prstGeom prst="rect">
              <a:avLst/>
            </a:prstGeom>
            <a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0000" r="-10000"/>
              </a:stretch>
            </a:blipFill>
            <a:ln w="38100" cmpd="sng">
              <a:solidFill>
                <a:srgbClr val="FFFFFF"/>
              </a:solidFill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2" name="TextBox 71"/>
            <p:cNvSpPr txBox="1"/>
            <p:nvPr/>
          </p:nvSpPr>
          <p:spPr>
            <a:xfrm>
              <a:off x="10233025" y="3697458"/>
              <a:ext cx="1825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smtClean="0">
                  <a:solidFill>
                    <a:srgbClr val="002060"/>
                  </a:solidFill>
                  <a:cs typeface="Gill Sans Light"/>
                </a:rPr>
                <a:t>Tim </a:t>
              </a:r>
              <a:r>
                <a:rPr lang="nl-NL" sz="1400" b="1" dirty="0" err="1" smtClean="0">
                  <a:solidFill>
                    <a:srgbClr val="002060"/>
                  </a:solidFill>
                  <a:cs typeface="Gill Sans Light"/>
                </a:rPr>
                <a:t>Boundy</a:t>
              </a:r>
              <a:endParaRPr lang="nl-NL" sz="1400" b="1" dirty="0" smtClean="0">
                <a:solidFill>
                  <a:srgbClr val="002060"/>
                </a:solidFill>
                <a:cs typeface="Gill Sans Light"/>
              </a:endParaRPr>
            </a:p>
            <a:p>
              <a:pPr algn="ctr"/>
              <a:r>
                <a:rPr lang="nl-NL" sz="1400" dirty="0" smtClean="0">
                  <a:solidFill>
                    <a:srgbClr val="002060"/>
                  </a:solidFill>
                  <a:cs typeface="Gill Sans Light"/>
                </a:rPr>
                <a:t>JISC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171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30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Users pilots and use cases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DARIAH</a:t>
            </a:r>
            <a:endParaRPr lang="en-GB" b="0" i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64" y="1517882"/>
            <a:ext cx="4564711" cy="13922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5506" y="3753765"/>
            <a:ext cx="4603869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i="1" dirty="0">
                <a:solidFill>
                  <a:schemeClr val="accent3">
                    <a:lumMod val="50000"/>
                  </a:schemeClr>
                </a:solidFill>
              </a:rPr>
              <a:t>Digital Research Infrastructure for the Arts and </a:t>
            </a:r>
            <a:r>
              <a:rPr lang="en-GB" sz="2400" i="1" dirty="0" smtClean="0">
                <a:solidFill>
                  <a:schemeClr val="accent3">
                    <a:lumMod val="50000"/>
                  </a:schemeClr>
                </a:solidFill>
              </a:rPr>
              <a:t>Humanities. </a:t>
            </a:r>
            <a:r>
              <a:rPr lang="en-GB" sz="2400" i="1" dirty="0">
                <a:solidFill>
                  <a:schemeClr val="accent3">
                    <a:lumMod val="50000"/>
                  </a:schemeClr>
                </a:solidFill>
              </a:rPr>
              <a:t>over 2000 users </a:t>
            </a:r>
            <a:r>
              <a:rPr lang="en-GB" sz="2400" i="1" dirty="0" smtClean="0">
                <a:solidFill>
                  <a:schemeClr val="accent3">
                    <a:lumMod val="50000"/>
                  </a:schemeClr>
                </a:solidFill>
              </a:rPr>
              <a:t> registered </a:t>
            </a:r>
            <a:r>
              <a:rPr lang="en-GB" sz="2400" i="1" dirty="0">
                <a:solidFill>
                  <a:schemeClr val="accent3">
                    <a:lumMod val="50000"/>
                  </a:schemeClr>
                </a:solidFill>
              </a:rPr>
              <a:t>with the user management of DARIAH</a:t>
            </a:r>
            <a:r>
              <a:rPr lang="en-GB" sz="2400" i="1" dirty="0" smtClean="0">
                <a:solidFill>
                  <a:schemeClr val="accent3">
                    <a:lumMod val="50000"/>
                  </a:schemeClr>
                </a:solidFill>
              </a:rPr>
              <a:t>. Users highly distributed with little privileged access to IT</a:t>
            </a:r>
            <a:endParaRPr lang="en-GB" sz="24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5970672" y="1387181"/>
            <a:ext cx="5920154" cy="275767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cs typeface="Gill Sans Light"/>
              </a:rPr>
              <a:t>Use Case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: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Enabling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federated access to all DARIAH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services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cs typeface="Gill Sans Light"/>
              </a:rPr>
              <a:t>Enhancing attribute release by supporting the adoption of the GÉANT Data Protection Code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of Conduct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for Service Providers in EU/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EEA.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GÉANT Partner 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 DFN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4905" y="4352108"/>
            <a:ext cx="5920154" cy="209288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cs typeface="Gill Sans Light"/>
              </a:rPr>
              <a:t>Service Development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: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White Paper – Options for Joining eduGAIN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Enhanced Code of Conduct Deployment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cs typeface="Gill Sans Light"/>
              </a:rPr>
              <a:t>Open Letter to CIOs 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  <a:p>
            <a:pPr marL="80010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https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://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wiki.edugain.org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/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CoCoEndorsement</a:t>
            </a:r>
          </a:p>
        </p:txBody>
      </p:sp>
    </p:spTree>
    <p:extLst>
      <p:ext uri="{BB962C8B-B14F-4D97-AF65-F5344CB8AC3E}">
        <p14:creationId xmlns:p14="http://schemas.microsoft.com/office/powerpoint/2010/main" val="75160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Users pilots and use cases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Elixir</a:t>
            </a:r>
            <a:endParaRPr lang="en-GB" b="0" i="1" dirty="0">
              <a:solidFill>
                <a:schemeClr val="bg1"/>
              </a:solidFill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5" y="1536366"/>
            <a:ext cx="3216842" cy="1695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4406" y="3384847"/>
            <a:ext cx="4623236" cy="29238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300" i="1" dirty="0" smtClean="0">
                <a:solidFill>
                  <a:srgbClr val="525252"/>
                </a:solidFill>
              </a:rPr>
              <a:t>European infrastructure </a:t>
            </a:r>
            <a:r>
              <a:rPr lang="en-GB" sz="2300" i="1" dirty="0">
                <a:solidFill>
                  <a:srgbClr val="525252"/>
                </a:solidFill>
              </a:rPr>
              <a:t>for </a:t>
            </a:r>
            <a:r>
              <a:rPr lang="en-GB" sz="2300" i="1" dirty="0" smtClean="0">
                <a:solidFill>
                  <a:srgbClr val="525252"/>
                </a:solidFill>
              </a:rPr>
              <a:t>biological information</a:t>
            </a:r>
            <a:r>
              <a:rPr lang="en-GB" sz="2300" i="1" dirty="0">
                <a:solidFill>
                  <a:srgbClr val="525252"/>
                </a:solidFill>
              </a:rPr>
              <a:t>, supporting life science research and its translation to </a:t>
            </a:r>
            <a:r>
              <a:rPr lang="en-GB" sz="2300" i="1" dirty="0" smtClean="0">
                <a:solidFill>
                  <a:srgbClr val="525252"/>
                </a:solidFill>
              </a:rPr>
              <a:t>med-icine, agriculture, bio industries and society. </a:t>
            </a:r>
            <a:r>
              <a:rPr lang="en-GB" sz="2300" i="1" dirty="0">
                <a:solidFill>
                  <a:srgbClr val="525252"/>
                </a:solidFill>
              </a:rPr>
              <a:t>Many of the datasets in life sciences cannot be freely distributed due to ethical, legal, societal or intellectual property </a:t>
            </a:r>
            <a:r>
              <a:rPr lang="en-GB" sz="2300" i="1" dirty="0" smtClean="0">
                <a:solidFill>
                  <a:srgbClr val="525252"/>
                </a:solidFill>
              </a:rPr>
              <a:t>reasons</a:t>
            </a:r>
            <a:endParaRPr lang="en-GB" sz="2300" i="1" dirty="0">
              <a:solidFill>
                <a:srgbClr val="52525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3621" y="1373632"/>
            <a:ext cx="5672666" cy="304698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525252"/>
                </a:solidFill>
              </a:rPr>
              <a:t>Use Case</a:t>
            </a:r>
            <a:r>
              <a:rPr lang="en-GB" sz="2400" dirty="0" smtClean="0">
                <a:solidFill>
                  <a:srgbClr val="525252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EGA portal </a:t>
            </a:r>
            <a:r>
              <a:rPr lang="en-GB" sz="2400" dirty="0">
                <a:solidFill>
                  <a:srgbClr val="525252"/>
                </a:solidFill>
              </a:rPr>
              <a:t>REMS </a:t>
            </a:r>
            <a:r>
              <a:rPr lang="en-GB" sz="2400" dirty="0" smtClean="0">
                <a:solidFill>
                  <a:srgbClr val="525252"/>
                </a:solidFill>
              </a:rPr>
              <a:t>services available </a:t>
            </a:r>
            <a:r>
              <a:rPr lang="en-GB" sz="2400" dirty="0">
                <a:solidFill>
                  <a:srgbClr val="525252"/>
                </a:solidFill>
              </a:rPr>
              <a:t>via </a:t>
            </a:r>
            <a:r>
              <a:rPr lang="en-GB" sz="2400" dirty="0" smtClean="0">
                <a:solidFill>
                  <a:srgbClr val="525252"/>
                </a:solidFill>
              </a:rPr>
              <a:t>eduGAIN</a:t>
            </a:r>
            <a:endParaRPr lang="en-GB" sz="2400" dirty="0">
              <a:solidFill>
                <a:srgbClr val="52525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Minimise </a:t>
            </a:r>
            <a:r>
              <a:rPr lang="en-GB" sz="2400" dirty="0">
                <a:solidFill>
                  <a:srgbClr val="525252"/>
                </a:solidFill>
              </a:rPr>
              <a:t>the number of homeless users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Identify </a:t>
            </a:r>
            <a:r>
              <a:rPr lang="en-GB" sz="2400" dirty="0">
                <a:solidFill>
                  <a:srgbClr val="525252"/>
                </a:solidFill>
              </a:rPr>
              <a:t>ELIXIR’s </a:t>
            </a:r>
            <a:r>
              <a:rPr lang="en-GB" sz="2400" dirty="0" smtClean="0">
                <a:solidFill>
                  <a:srgbClr val="525252"/>
                </a:solidFill>
              </a:rPr>
              <a:t>requirements for Assurance vs. current federation capabilities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GÉANT Partner – CSC (Finland)</a:t>
            </a:r>
            <a:endParaRPr lang="en-GB" sz="2400" dirty="0">
              <a:solidFill>
                <a:srgbClr val="52525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85496" y="4332311"/>
            <a:ext cx="6115460" cy="2092881"/>
          </a:xfrm>
          <a:prstGeom prst="rect">
            <a:avLst/>
          </a:prstGeom>
          <a:solidFill>
            <a:srgbClr val="FFFFFF"/>
          </a:solidFill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cs typeface="Gill Sans Light"/>
              </a:rPr>
              <a:t>Service Development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Tool to check if a user is federated and can access services in eduGAIN</a:t>
            </a:r>
          </a:p>
          <a:p>
            <a:pPr marL="80010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  <a:hlinkClick r:id="rId4"/>
              </a:rPr>
              <a:t>https://wiki.edugain.org/isFederatedCheck/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Assurance requirements as based for GN4</a:t>
            </a:r>
          </a:p>
        </p:txBody>
      </p:sp>
    </p:spTree>
    <p:extLst>
      <p:ext uri="{BB962C8B-B14F-4D97-AF65-F5344CB8AC3E}">
        <p14:creationId xmlns:p14="http://schemas.microsoft.com/office/powerpoint/2010/main" val="147880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32</a:t>
            </a:fld>
            <a:endParaRPr lang="en-GB" dirty="0"/>
          </a:p>
        </p:txBody>
      </p:sp>
      <p:pic>
        <p:nvPicPr>
          <p:cNvPr id="5" name="Content Placeholder 4" descr="ESA_colorlogo_darkblue.gi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84969" y="1496795"/>
            <a:ext cx="3276600" cy="14287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Users pilots and use cases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ESA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7042" y="3387178"/>
            <a:ext cx="4602334" cy="29238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300" i="1" dirty="0">
                <a:solidFill>
                  <a:srgbClr val="525252"/>
                </a:solidFill>
              </a:rPr>
              <a:t>The European Space </a:t>
            </a:r>
            <a:r>
              <a:rPr lang="en-GB" sz="2300" i="1" dirty="0" smtClean="0">
                <a:solidFill>
                  <a:srgbClr val="525252"/>
                </a:solidFill>
              </a:rPr>
              <a:t>Agency is </a:t>
            </a:r>
            <a:r>
              <a:rPr lang="en-GB" sz="2300" i="1" dirty="0">
                <a:solidFill>
                  <a:srgbClr val="525252"/>
                </a:solidFill>
              </a:rPr>
              <a:t>Europe’s gateway to space. One of ESA’s branches is Earth Observation (EO</a:t>
            </a:r>
            <a:r>
              <a:rPr lang="en-GB" sz="2300" i="1" dirty="0" smtClean="0">
                <a:solidFill>
                  <a:srgbClr val="525252"/>
                </a:solidFill>
              </a:rPr>
              <a:t>). EO </a:t>
            </a:r>
            <a:r>
              <a:rPr lang="en-GB" sz="2300" i="1" dirty="0">
                <a:solidFill>
                  <a:srgbClr val="525252"/>
                </a:solidFill>
              </a:rPr>
              <a:t>data is distributed via the use of ESA EO</a:t>
            </a:r>
          </a:p>
          <a:p>
            <a:r>
              <a:rPr lang="en-GB" sz="2300" i="1" dirty="0" smtClean="0">
                <a:solidFill>
                  <a:srgbClr val="525252"/>
                </a:solidFill>
              </a:rPr>
              <a:t>web application services </a:t>
            </a:r>
            <a:r>
              <a:rPr lang="en-GB" sz="2300" i="1" dirty="0">
                <a:solidFill>
                  <a:srgbClr val="525252"/>
                </a:solidFill>
              </a:rPr>
              <a:t>to a worldwide user community </a:t>
            </a:r>
            <a:r>
              <a:rPr lang="en-GB" sz="2300" i="1" dirty="0" smtClean="0">
                <a:solidFill>
                  <a:srgbClr val="525252"/>
                </a:solidFill>
              </a:rPr>
              <a:t>that includes </a:t>
            </a:r>
            <a:r>
              <a:rPr lang="en-GB" sz="2300" i="1" dirty="0">
                <a:solidFill>
                  <a:srgbClr val="525252"/>
                </a:solidFill>
              </a:rPr>
              <a:t>around </a:t>
            </a:r>
            <a:r>
              <a:rPr lang="en-GB" sz="2300" i="1" dirty="0" smtClean="0">
                <a:solidFill>
                  <a:srgbClr val="525252"/>
                </a:solidFill>
              </a:rPr>
              <a:t>20,000 scientists </a:t>
            </a:r>
            <a:endParaRPr lang="en-GB" sz="2300" i="1" dirty="0">
              <a:solidFill>
                <a:srgbClr val="52525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70500" y="18418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71094" y="1385244"/>
            <a:ext cx="5628723" cy="3416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525252"/>
                </a:solidFill>
              </a:rPr>
              <a:t>Use Case</a:t>
            </a:r>
            <a:r>
              <a:rPr lang="en-GB" sz="2400" dirty="0" smtClean="0">
                <a:solidFill>
                  <a:srgbClr val="525252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Deployment of a </a:t>
            </a:r>
            <a:r>
              <a:rPr lang="en-GB" sz="2400" dirty="0">
                <a:solidFill>
                  <a:srgbClr val="525252"/>
                </a:solidFill>
              </a:rPr>
              <a:t>test environment reproducing the Landsat data </a:t>
            </a:r>
            <a:r>
              <a:rPr lang="en-GB" sz="2400" dirty="0" smtClean="0">
                <a:solidFill>
                  <a:srgbClr val="525252"/>
                </a:solidFill>
              </a:rPr>
              <a:t>dissemination </a:t>
            </a:r>
            <a:r>
              <a:rPr lang="en-GB" sz="2400" dirty="0">
                <a:solidFill>
                  <a:srgbClr val="525252"/>
                </a:solidFill>
              </a:rPr>
              <a:t>server as </a:t>
            </a:r>
            <a:r>
              <a:rPr lang="en-GB" sz="2400" dirty="0" smtClean="0">
                <a:solidFill>
                  <a:srgbClr val="525252"/>
                </a:solidFill>
              </a:rPr>
              <a:t>Service </a:t>
            </a:r>
            <a:r>
              <a:rPr lang="en-GB" sz="2400" dirty="0">
                <a:solidFill>
                  <a:srgbClr val="525252"/>
                </a:solidFill>
              </a:rPr>
              <a:t>Provider in </a:t>
            </a:r>
            <a:r>
              <a:rPr lang="en-GB" sz="2400" dirty="0" smtClean="0">
                <a:solidFill>
                  <a:srgbClr val="525252"/>
                </a:solidFill>
              </a:rPr>
              <a:t>eduGAIN</a:t>
            </a:r>
            <a:endParaRPr lang="en-GB" sz="2400" dirty="0">
              <a:solidFill>
                <a:srgbClr val="52525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Deployment of a </a:t>
            </a:r>
            <a:r>
              <a:rPr lang="en-GB" sz="2400" dirty="0">
                <a:solidFill>
                  <a:srgbClr val="525252"/>
                </a:solidFill>
              </a:rPr>
              <a:t>test environment reproducing the ESA EO Identity Provider in the </a:t>
            </a:r>
            <a:r>
              <a:rPr lang="en-GB" sz="2400" dirty="0" smtClean="0">
                <a:solidFill>
                  <a:srgbClr val="525252"/>
                </a:solidFill>
              </a:rPr>
              <a:t>Italian test federation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GÉANT Partner 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sz="2400" dirty="0" smtClean="0">
                <a:solidFill>
                  <a:srgbClr val="525252"/>
                </a:solidFill>
              </a:rPr>
              <a:t> GARR</a:t>
            </a:r>
            <a:endParaRPr lang="en-GB" sz="2400" dirty="0">
              <a:solidFill>
                <a:srgbClr val="52525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5327" y="4894896"/>
            <a:ext cx="5016501" cy="15696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525252"/>
                </a:solidFill>
              </a:rPr>
              <a:t>Service Development</a:t>
            </a:r>
            <a:r>
              <a:rPr lang="en-GB" sz="2400" dirty="0" smtClean="0">
                <a:solidFill>
                  <a:srgbClr val="525252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Improved documentation for a commercial outsourced provider to manage the pilot</a:t>
            </a:r>
            <a:endParaRPr lang="en-GB" sz="2400"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Users pilots and use cases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Umbrella</a:t>
            </a:r>
            <a:endParaRPr lang="en-GB" b="0" i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615" y="1460556"/>
            <a:ext cx="2805161" cy="2209752"/>
            <a:chOff x="4904390" y="2298188"/>
            <a:chExt cx="2344380" cy="1797022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390" y="2683716"/>
              <a:ext cx="2344380" cy="1411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umbrella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3769" y="2298188"/>
              <a:ext cx="1965996" cy="67374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559021" y="3732981"/>
            <a:ext cx="4600354" cy="2569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300" i="1" dirty="0" smtClean="0">
                <a:solidFill>
                  <a:srgbClr val="525252"/>
                </a:solidFill>
              </a:rPr>
              <a:t>Umbrella is the pan-European authentication and </a:t>
            </a:r>
            <a:r>
              <a:rPr lang="en-GB" sz="2300" i="1" dirty="0">
                <a:solidFill>
                  <a:srgbClr val="525252"/>
                </a:solidFill>
              </a:rPr>
              <a:t>authorisation </a:t>
            </a:r>
            <a:r>
              <a:rPr lang="en-GB" sz="2300" i="1" dirty="0" smtClean="0">
                <a:solidFill>
                  <a:srgbClr val="525252"/>
                </a:solidFill>
              </a:rPr>
              <a:t>platform for </a:t>
            </a:r>
            <a:r>
              <a:rPr lang="en-GB" sz="2300" i="1" dirty="0">
                <a:solidFill>
                  <a:srgbClr val="525252"/>
                </a:solidFill>
              </a:rPr>
              <a:t>the photon and neutron research community. </a:t>
            </a:r>
            <a:r>
              <a:rPr lang="en-GB" sz="2300" i="1" dirty="0" smtClean="0">
                <a:solidFill>
                  <a:srgbClr val="525252"/>
                </a:solidFill>
              </a:rPr>
              <a:t>A total of</a:t>
            </a:r>
            <a:endParaRPr lang="en-GB" sz="2300" i="1" dirty="0">
              <a:solidFill>
                <a:srgbClr val="525252"/>
              </a:solidFill>
            </a:endParaRPr>
          </a:p>
          <a:p>
            <a:r>
              <a:rPr lang="en-GB" sz="2300" i="1" dirty="0">
                <a:solidFill>
                  <a:srgbClr val="525252"/>
                </a:solidFill>
              </a:rPr>
              <a:t>more than </a:t>
            </a:r>
            <a:r>
              <a:rPr lang="en-GB" sz="2300" i="1" dirty="0" smtClean="0">
                <a:solidFill>
                  <a:srgbClr val="525252"/>
                </a:solidFill>
              </a:rPr>
              <a:t>30,000 users visit these facilities annually, with 40%-60</a:t>
            </a:r>
            <a:r>
              <a:rPr lang="en-GB" sz="2300" i="1" dirty="0">
                <a:solidFill>
                  <a:srgbClr val="525252"/>
                </a:solidFill>
              </a:rPr>
              <a:t>% of </a:t>
            </a:r>
            <a:r>
              <a:rPr lang="en-GB" sz="2300" i="1" dirty="0" smtClean="0">
                <a:solidFill>
                  <a:srgbClr val="525252"/>
                </a:solidFill>
              </a:rPr>
              <a:t>these visiting multiple </a:t>
            </a:r>
            <a:r>
              <a:rPr lang="en-GB" sz="2300" i="1" dirty="0">
                <a:solidFill>
                  <a:srgbClr val="525252"/>
                </a:solidFill>
              </a:rPr>
              <a:t>facilities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5971093" y="1373371"/>
            <a:ext cx="5417344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525252"/>
                </a:solidFill>
              </a:rPr>
              <a:t>Use Case</a:t>
            </a:r>
            <a:r>
              <a:rPr lang="en-GB" sz="2400" dirty="0" smtClean="0">
                <a:solidFill>
                  <a:srgbClr val="525252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525252"/>
                </a:solidFill>
              </a:rPr>
              <a:t>Bridging </a:t>
            </a:r>
            <a:r>
              <a:rPr lang="en-GB" sz="2400" dirty="0" smtClean="0">
                <a:solidFill>
                  <a:srgbClr val="525252"/>
                </a:solidFill>
              </a:rPr>
              <a:t>of eduGAIN-Umbrella</a:t>
            </a:r>
          </a:p>
          <a:p>
            <a:pPr marL="800100" lvl="1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Linking user’s university identity </a:t>
            </a:r>
            <a:r>
              <a:rPr lang="en-GB" sz="2400" dirty="0">
                <a:solidFill>
                  <a:srgbClr val="525252"/>
                </a:solidFill>
              </a:rPr>
              <a:t>to an Umbrella identity 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Non-browser </a:t>
            </a:r>
            <a:r>
              <a:rPr lang="en-GB" sz="2400" dirty="0">
                <a:solidFill>
                  <a:srgbClr val="525252"/>
                </a:solidFill>
              </a:rPr>
              <a:t>access to facility </a:t>
            </a:r>
            <a:r>
              <a:rPr lang="en-GB" sz="2400" dirty="0" smtClean="0">
                <a:solidFill>
                  <a:srgbClr val="525252"/>
                </a:solidFill>
              </a:rPr>
              <a:t>servers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GÉANT Partner </a:t>
            </a:r>
            <a:r>
              <a:rPr lang="en-GB" sz="2400" dirty="0" smtClean="0">
                <a:solidFill>
                  <a:srgbClr val="5252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sz="2400" dirty="0" smtClean="0">
                <a:solidFill>
                  <a:srgbClr val="525252"/>
                </a:solidFill>
              </a:rPr>
              <a:t> SWITCH</a:t>
            </a:r>
            <a:endParaRPr lang="en-GB" sz="2400" dirty="0">
              <a:solidFill>
                <a:srgbClr val="52525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96492" y="4014689"/>
            <a:ext cx="5201940" cy="190821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525252"/>
                </a:solidFill>
              </a:rPr>
              <a:t>Service Development</a:t>
            </a:r>
            <a:r>
              <a:rPr lang="en-GB" sz="2400" dirty="0" smtClean="0">
                <a:solidFill>
                  <a:srgbClr val="525252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Moonshot pilot for non-web SSO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525252"/>
                </a:solidFill>
              </a:rPr>
              <a:t>Account translation mechanism in Umbrella</a:t>
            </a:r>
          </a:p>
          <a:p>
            <a:pPr marL="342900" indent="-342900">
              <a:buFont typeface="Arial"/>
              <a:buChar char="•"/>
            </a:pPr>
            <a:endParaRPr lang="en-GB" sz="2200"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23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Hintergrund_Hände_Verbindu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67" y="0"/>
            <a:ext cx="12213167" cy="700087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460874" y="32535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6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Task 5 Enabling Users Achievements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Impacts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383241" y="1565337"/>
            <a:ext cx="4524552" cy="29190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 smtClean="0"/>
              <a:t>CERN</a:t>
            </a:r>
            <a:endParaRPr lang="en-GB" dirty="0"/>
          </a:p>
          <a:p>
            <a:pPr marL="0" indent="0">
              <a:buNone/>
              <a:defRPr/>
            </a:pPr>
            <a:r>
              <a:rPr lang="en-GB" dirty="0" smtClean="0"/>
              <a:t>…</a:t>
            </a:r>
            <a:r>
              <a:rPr lang="en-GB" dirty="0" smtClean="0">
                <a:solidFill>
                  <a:schemeClr val="tx2"/>
                </a:solidFill>
              </a:rPr>
              <a:t>our </a:t>
            </a:r>
            <a:r>
              <a:rPr lang="en-GB" dirty="0">
                <a:solidFill>
                  <a:schemeClr val="tx2"/>
                </a:solidFill>
              </a:rPr>
              <a:t>community will be able to connect in an easier way to our services and resources thanks to the use of a single set of access credentials</a:t>
            </a:r>
            <a:r>
              <a:rPr lang="en-GB" dirty="0" smtClean="0">
                <a:solidFill>
                  <a:schemeClr val="tx2"/>
                </a:solidFill>
              </a:rPr>
              <a:t>.”</a:t>
            </a:r>
          </a:p>
          <a:p>
            <a:pPr marL="0" indent="0">
              <a:buNone/>
              <a:defRPr/>
            </a:pPr>
            <a:r>
              <a:rPr lang="en-GB" b="1" i="1" dirty="0" smtClean="0">
                <a:solidFill>
                  <a:schemeClr val="tx2"/>
                </a:solidFill>
              </a:rPr>
              <a:t>Frédéric </a:t>
            </a:r>
            <a:r>
              <a:rPr lang="en-GB" b="1" i="1" dirty="0">
                <a:solidFill>
                  <a:schemeClr val="tx2"/>
                </a:solidFill>
              </a:rPr>
              <a:t>Hemmer, head of CERN IT</a:t>
            </a:r>
            <a:endParaRPr lang="en-GB" b="1" i="1" dirty="0" smtClean="0">
              <a:solidFill>
                <a:schemeClr val="tx2"/>
              </a:solidFill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1410712" y="2652952"/>
            <a:ext cx="4524552" cy="29602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 smtClean="0"/>
              <a:t>DARIAH </a:t>
            </a:r>
          </a:p>
          <a:p>
            <a:pPr marL="0" indent="0">
              <a:buNone/>
              <a:defRPr/>
            </a:pPr>
            <a:r>
              <a:rPr lang="en-GB" dirty="0" smtClean="0"/>
              <a:t>We </a:t>
            </a:r>
            <a:r>
              <a:rPr lang="en-GB" dirty="0"/>
              <a:t>see eduGAIN as the best approach to achieve a much-needed Europe-wide Authentication and Authorisation Infrastructure within DARIAH</a:t>
            </a:r>
            <a:r>
              <a:rPr lang="en-GB" dirty="0" smtClean="0"/>
              <a:t>.</a:t>
            </a:r>
          </a:p>
          <a:p>
            <a:pPr marL="0" indent="0">
              <a:buNone/>
              <a:defRPr/>
            </a:pPr>
            <a:r>
              <a:rPr lang="en-GB" b="1" i="1" dirty="0" smtClean="0"/>
              <a:t>Peter </a:t>
            </a:r>
            <a:r>
              <a:rPr lang="en-GB" b="1" i="1" dirty="0" err="1" smtClean="0"/>
              <a:t>Gietz</a:t>
            </a:r>
            <a:r>
              <a:rPr lang="en-GB" b="1" i="1" dirty="0" smtClean="0"/>
              <a:t> (DAASI) DARIAH</a:t>
            </a:r>
            <a:endParaRPr lang="en-GB" dirty="0"/>
          </a:p>
          <a:p>
            <a:pPr marL="0" indent="0">
              <a:buNone/>
              <a:defRPr/>
            </a:pPr>
            <a:endParaRPr lang="en-GB" dirty="0" smtClean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3293159" y="3558109"/>
            <a:ext cx="4524552" cy="329989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 smtClean="0"/>
              <a:t>ESA </a:t>
            </a:r>
          </a:p>
          <a:p>
            <a:pPr marL="0" indent="0">
              <a:buNone/>
              <a:defRPr/>
            </a:pPr>
            <a:r>
              <a:rPr lang="en-GB" dirty="0" smtClean="0"/>
              <a:t>We </a:t>
            </a:r>
            <a:r>
              <a:rPr lang="en-GB" dirty="0"/>
              <a:t>had </a:t>
            </a:r>
            <a:r>
              <a:rPr lang="en-GB" dirty="0" smtClean="0"/>
              <a:t>the </a:t>
            </a:r>
            <a:r>
              <a:rPr lang="en-GB" dirty="0"/>
              <a:t>possibility to transfer to Siemens the eduGAIN vision of identity federations </a:t>
            </a:r>
            <a:r>
              <a:rPr lang="en-GB" dirty="0" smtClean="0"/>
              <a:t>… including </a:t>
            </a:r>
            <a:r>
              <a:rPr lang="en-GB" dirty="0"/>
              <a:t>all the eduGAIN specifications and </a:t>
            </a:r>
            <a:r>
              <a:rPr lang="en-GB" dirty="0" smtClean="0"/>
              <a:t>recommendations</a:t>
            </a:r>
            <a:r>
              <a:rPr lang="en-GB" dirty="0"/>
              <a:t>...We had a very good experience with the technical staff of </a:t>
            </a:r>
            <a:r>
              <a:rPr lang="en-GB" dirty="0" smtClean="0"/>
              <a:t>Siemens.</a:t>
            </a:r>
            <a:endParaRPr lang="en-GB" b="1" dirty="0"/>
          </a:p>
          <a:p>
            <a:pPr marL="0" indent="0">
              <a:buNone/>
              <a:defRPr/>
            </a:pPr>
            <a:r>
              <a:rPr lang="en-GB" b="1" i="1" dirty="0" smtClean="0"/>
              <a:t>Maria Laura </a:t>
            </a:r>
            <a:r>
              <a:rPr lang="en-GB" b="1" i="1" dirty="0" err="1" smtClean="0"/>
              <a:t>Mantovani</a:t>
            </a:r>
            <a:r>
              <a:rPr lang="en-GB" b="1" i="1" dirty="0" smtClean="0"/>
              <a:t>, IDEM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6299375" y="2958993"/>
            <a:ext cx="4524552" cy="28516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 smtClean="0"/>
              <a:t>ELIXIR </a:t>
            </a:r>
            <a:endParaRPr lang="en-GB" b="1" dirty="0"/>
          </a:p>
          <a:p>
            <a:pPr marL="0" indent="0">
              <a:buNone/>
              <a:defRPr/>
            </a:pPr>
            <a:r>
              <a:rPr lang="en-GB" dirty="0" smtClean="0"/>
              <a:t>The </a:t>
            </a:r>
            <a:r>
              <a:rPr lang="en-GB" dirty="0"/>
              <a:t>eduGAIN and </a:t>
            </a:r>
            <a:r>
              <a:rPr lang="en-GB" dirty="0" smtClean="0"/>
              <a:t>GÉANT </a:t>
            </a:r>
            <a:r>
              <a:rPr lang="en-GB" dirty="0"/>
              <a:t>enabling user actions have been instrumental in getting forward together to work on life sciences data infrastructure challenges</a:t>
            </a:r>
            <a:r>
              <a:rPr lang="en-GB" dirty="0" smtClean="0"/>
              <a:t>. </a:t>
            </a:r>
            <a:endParaRPr lang="en-GB" dirty="0"/>
          </a:p>
          <a:p>
            <a:pPr marL="0" indent="0">
              <a:buNone/>
            </a:pPr>
            <a:r>
              <a:rPr lang="en-GB" b="1" i="1" dirty="0"/>
              <a:t>Tommi Nyronen (CSC Finland) ELIXIR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69850" y="1524076"/>
            <a:ext cx="4524552" cy="186151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GB" b="1" dirty="0" smtClean="0"/>
              <a:t>PaNData – Integration of Umbrella IdP, Moonshot</a:t>
            </a:r>
            <a:endParaRPr lang="en-GB" b="1" dirty="0"/>
          </a:p>
          <a:p>
            <a:pPr marL="0" indent="0">
              <a:buNone/>
              <a:defRPr/>
            </a:pPr>
            <a:r>
              <a:rPr lang="en-GB" b="1" dirty="0" smtClean="0"/>
              <a:t>“quote from Mirjam/Bjorn goes here”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3474455" y="8135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3" name="Isosceles Triangle 22"/>
          <p:cNvSpPr/>
          <p:nvPr/>
        </p:nvSpPr>
        <p:spPr>
          <a:xfrm rot="3320343">
            <a:off x="-838378" y="5149833"/>
            <a:ext cx="545199" cy="947269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43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5" grpId="0" animBg="1"/>
      <p:bldP spid="2" grpId="0" uiExpand="1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35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8619595" cy="4351338"/>
          </a:xfrm>
        </p:spPr>
        <p:txBody>
          <a:bodyPr/>
          <a:lstStyle/>
          <a:p>
            <a:r>
              <a:rPr lang="en-GB" dirty="0" smtClean="0"/>
              <a:t>OTRS trouble ticketing system</a:t>
            </a:r>
          </a:p>
          <a:p>
            <a:r>
              <a:rPr lang="en-GB" dirty="0" smtClean="0"/>
              <a:t>Product Lifecycle Management Portal</a:t>
            </a:r>
          </a:p>
          <a:p>
            <a:r>
              <a:rPr lang="en-GB" dirty="0" smtClean="0"/>
              <a:t>Authorisation management for GÉANT as a VO</a:t>
            </a:r>
          </a:p>
          <a:p>
            <a:pPr lvl="1"/>
            <a:r>
              <a:rPr lang="en-GB" dirty="0" smtClean="0"/>
              <a:t>Rapid development</a:t>
            </a:r>
          </a:p>
          <a:p>
            <a:pPr lvl="2"/>
            <a:r>
              <a:rPr lang="en-GB" dirty="0" smtClean="0"/>
              <a:t>Prototype to deployment within months</a:t>
            </a:r>
          </a:p>
          <a:p>
            <a:pPr lvl="2"/>
            <a:r>
              <a:rPr lang="en-GB" dirty="0" smtClean="0"/>
              <a:t>Federated delegation of authorisation rights implemented for over 400 users</a:t>
            </a:r>
          </a:p>
          <a:p>
            <a:pPr lvl="1"/>
            <a:r>
              <a:rPr lang="en-GB" dirty="0" smtClean="0"/>
              <a:t>Collaboration with JRA3 and FaaS VO platform</a:t>
            </a:r>
          </a:p>
          <a:p>
            <a:pPr lvl="2"/>
            <a:r>
              <a:rPr lang="en-GB" dirty="0" smtClean="0"/>
              <a:t>Recommendations and results from JRA3</a:t>
            </a:r>
          </a:p>
          <a:p>
            <a:pPr lvl="2"/>
            <a:r>
              <a:rPr lang="en-GB" dirty="0" smtClean="0"/>
              <a:t>Input to VO platform market analysis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Users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5 Achievements – GÉANT Services</a:t>
            </a:r>
            <a:endParaRPr lang="en-GB" b="0" i="1" dirty="0">
              <a:solidFill>
                <a:srgbClr val="FFFFFF"/>
              </a:solidFill>
            </a:endParaRPr>
          </a:p>
        </p:txBody>
      </p:sp>
      <p:pic>
        <p:nvPicPr>
          <p:cNvPr id="5" name="Picture 4" descr="Icon_switchonaut_all_dokumen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70" y="1295428"/>
            <a:ext cx="4118649" cy="494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02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Icon_screen_window_browser_mensch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466" y="1557048"/>
            <a:ext cx="2944690" cy="3603546"/>
          </a:xfrm>
          <a:prstGeom prst="rect">
            <a:avLst/>
          </a:prstGeom>
        </p:spPr>
      </p:pic>
      <p:pic>
        <p:nvPicPr>
          <p:cNvPr id="22" name="Picture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52220" y="5352405"/>
            <a:ext cx="2843728" cy="66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6 </a:t>
            </a:r>
            <a:r>
              <a:rPr lang="en-GB" b="0" i="1" dirty="0">
                <a:solidFill>
                  <a:schemeClr val="bg1"/>
                </a:solidFill>
              </a:rPr>
              <a:t>Objectives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37220" y="1576436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47668" y="1576436"/>
            <a:ext cx="7533765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4359"/>
                </a:solidFill>
              </a:rPr>
              <a:t>To </a:t>
            </a:r>
            <a:r>
              <a:rPr lang="en-GB" sz="2000" dirty="0" smtClean="0">
                <a:solidFill>
                  <a:srgbClr val="004359"/>
                </a:solidFill>
              </a:rPr>
              <a:t>further </a:t>
            </a:r>
            <a:r>
              <a:rPr lang="en-GB" sz="2000" dirty="0">
                <a:solidFill>
                  <a:srgbClr val="004359"/>
                </a:solidFill>
              </a:rPr>
              <a:t>develop </a:t>
            </a:r>
            <a:r>
              <a:rPr lang="en-GB" sz="2000" dirty="0" smtClean="0">
                <a:solidFill>
                  <a:srgbClr val="004359"/>
                </a:solidFill>
              </a:rPr>
              <a:t>and relaunch the </a:t>
            </a:r>
            <a:r>
              <a:rPr lang="en-GB" sz="2000" dirty="0">
                <a:solidFill>
                  <a:srgbClr val="004359"/>
                </a:solidFill>
              </a:rPr>
              <a:t>eduCONF service, </a:t>
            </a:r>
            <a:r>
              <a:rPr lang="en-GB" sz="2000" dirty="0" smtClean="0">
                <a:solidFill>
                  <a:srgbClr val="004359"/>
                </a:solidFill>
              </a:rPr>
              <a:t> taking </a:t>
            </a:r>
            <a:r>
              <a:rPr lang="en-GB" sz="2000" dirty="0">
                <a:solidFill>
                  <a:srgbClr val="004359"/>
                </a:solidFill>
              </a:rPr>
              <a:t>into </a:t>
            </a:r>
            <a:r>
              <a:rPr lang="en-GB" sz="2000" dirty="0" smtClean="0">
                <a:solidFill>
                  <a:srgbClr val="004359"/>
                </a:solidFill>
              </a:rPr>
              <a:t>account the KPI performance of the previous pilot</a:t>
            </a: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220" y="1468132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7220" y="2460019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47668" y="2460019"/>
            <a:ext cx="7533765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To a</a:t>
            </a:r>
            <a:r>
              <a:rPr lang="en-GB" sz="2000" dirty="0" smtClean="0">
                <a:solidFill>
                  <a:srgbClr val="004359"/>
                </a:solidFill>
              </a:rPr>
              <a:t>ssist </a:t>
            </a:r>
            <a:r>
              <a:rPr lang="en-GB" sz="2000" dirty="0">
                <a:solidFill>
                  <a:srgbClr val="004359"/>
                </a:solidFill>
              </a:rPr>
              <a:t>in the roll-out and uptake of the service within participant </a:t>
            </a:r>
            <a:r>
              <a:rPr lang="en-GB" sz="2000" dirty="0" smtClean="0">
                <a:solidFill>
                  <a:srgbClr val="004359"/>
                </a:solidFill>
              </a:rPr>
              <a:t>NRENS</a:t>
            </a:r>
            <a:endParaRPr lang="en-GB" sz="2000" dirty="0">
              <a:solidFill>
                <a:srgbClr val="00435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220" y="2351715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7220" y="3308356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47668" y="3308356"/>
            <a:ext cx="7533765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0043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operate the eduCONF service</a:t>
            </a:r>
          </a:p>
          <a:p>
            <a:pPr>
              <a:defRPr/>
            </a:pPr>
            <a:endParaRPr lang="en-GB" sz="20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220" y="3200052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7220" y="4158510"/>
            <a:ext cx="766904" cy="7078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147668" y="4158510"/>
            <a:ext cx="7533765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4359"/>
                </a:solidFill>
              </a:rPr>
              <a:t>To </a:t>
            </a:r>
            <a:r>
              <a:rPr lang="en-GB" sz="2000" dirty="0" smtClean="0">
                <a:solidFill>
                  <a:srgbClr val="004359"/>
                </a:solidFill>
              </a:rPr>
              <a:t>investigate </a:t>
            </a:r>
            <a:r>
              <a:rPr lang="en-GB" sz="2000" dirty="0">
                <a:solidFill>
                  <a:srgbClr val="004359"/>
                </a:solidFill>
              </a:rPr>
              <a:t>and follow market trends in the VC sphere, make recommendations for enhanced, GÉANT-wide VC services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7220" y="4050206"/>
            <a:ext cx="638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20" name="Slide Number Placeholder 46"/>
          <p:cNvSpPr txBox="1">
            <a:spLocks/>
          </p:cNvSpPr>
          <p:nvPr/>
        </p:nvSpPr>
        <p:spPr>
          <a:xfrm>
            <a:off x="11356656" y="6664334"/>
            <a:ext cx="409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DB5B91-B4E4-4EE4-BE5C-3E09032CE5E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48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6671363" cy="4741016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GB" dirty="0"/>
              <a:t>Everyone thinks they know what eduCONF </a:t>
            </a:r>
            <a:r>
              <a:rPr lang="en-GB" dirty="0" smtClean="0"/>
              <a:t>is/should be:</a:t>
            </a:r>
            <a:endParaRPr lang="en-GB" dirty="0"/>
          </a:p>
          <a:p>
            <a:pPr lvl="1">
              <a:lnSpc>
                <a:spcPts val="2400"/>
              </a:lnSpc>
            </a:pPr>
            <a:r>
              <a:rPr lang="en-GB" dirty="0" smtClean="0"/>
              <a:t>End-user </a:t>
            </a:r>
            <a:r>
              <a:rPr lang="en-GB" dirty="0"/>
              <a:t>VC</a:t>
            </a:r>
          </a:p>
          <a:p>
            <a:pPr lvl="1">
              <a:lnSpc>
                <a:spcPts val="2400"/>
              </a:lnSpc>
            </a:pPr>
            <a:r>
              <a:rPr lang="en-GB" dirty="0"/>
              <a:t>High end, high quality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Unnecessary </a:t>
            </a:r>
            <a:r>
              <a:rPr lang="en-GB" dirty="0"/>
              <a:t>market </a:t>
            </a:r>
            <a:r>
              <a:rPr lang="en-GB" dirty="0" smtClean="0"/>
              <a:t>duplication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Procurement vehicle</a:t>
            </a:r>
            <a:endParaRPr lang="en-GB" dirty="0"/>
          </a:p>
          <a:p>
            <a:pPr>
              <a:lnSpc>
                <a:spcPts val="2400"/>
              </a:lnSpc>
            </a:pPr>
            <a:r>
              <a:rPr lang="en-GB" dirty="0" smtClean="0"/>
              <a:t>eduCONF fills a specific niche: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Integration and interoperability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Enable the requirements to be met, not meet them directly</a:t>
            </a:r>
          </a:p>
          <a:p>
            <a:pPr lvl="1">
              <a:lnSpc>
                <a:spcPts val="2400"/>
              </a:lnSpc>
            </a:pPr>
            <a:r>
              <a:rPr lang="en-GB" dirty="0" smtClean="0"/>
              <a:t>Revised service is popular with its target users who face these issues daily</a:t>
            </a:r>
          </a:p>
          <a:p>
            <a:pPr lvl="2">
              <a:lnSpc>
                <a:spcPts val="2400"/>
              </a:lnSpc>
            </a:pPr>
            <a:r>
              <a:rPr lang="en-GB" dirty="0" smtClean="0"/>
              <a:t>Institutional take-up is visible</a:t>
            </a:r>
          </a:p>
          <a:p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Task 6 Challenges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37</a:t>
            </a:fld>
            <a:endParaRPr lang="en-GB" dirty="0"/>
          </a:p>
        </p:txBody>
      </p:sp>
      <p:pic>
        <p:nvPicPr>
          <p:cNvPr id="5" name="Content Placeholder 3" descr="flyingllamaunicor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99" r="-44199"/>
          <a:stretch>
            <a:fillRect/>
          </a:stretch>
        </p:blipFill>
        <p:spPr>
          <a:xfrm>
            <a:off x="5201654" y="1583801"/>
            <a:ext cx="8767753" cy="46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02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460455" y="235548"/>
            <a:ext cx="9432240" cy="10295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Task 6: KPIs</a:t>
            </a:r>
            <a:endParaRPr lang="en-GB" b="0" i="1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375429" y="3761731"/>
            <a:ext cx="162770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2914528" y="1806279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2523" y="2074170"/>
            <a:ext cx="1762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KPIs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2524" y="4218523"/>
            <a:ext cx="19514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Year 2</a:t>
            </a:r>
            <a:endParaRPr lang="ta-IN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  <a:p>
            <a:r>
              <a:rPr lang="ta-IN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Results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370052" y="18062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825576" y="18062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4529" y="2135724"/>
            <a:ext cx="22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A597D"/>
                </a:solidFill>
              </a:rPr>
              <a:t>World Gatekeeper Availability</a:t>
            </a:r>
            <a:endParaRPr lang="en-GB" b="1" dirty="0">
              <a:solidFill>
                <a:srgbClr val="0A597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70052" y="2135723"/>
            <a:ext cx="226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A597C"/>
                </a:solidFill>
              </a:rPr>
              <a:t>NRENs Certified</a:t>
            </a:r>
            <a:endParaRPr lang="en-GB" b="1" dirty="0">
              <a:solidFill>
                <a:srgbClr val="0A597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25576" y="2135723"/>
            <a:ext cx="226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Endpoints Certified</a:t>
            </a:r>
            <a:endParaRPr lang="ta-IN" b="1" dirty="0">
              <a:solidFill>
                <a:srgbClr val="09587B"/>
              </a:solidFill>
              <a:cs typeface="(Body)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914528" y="3740087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5370052" y="3739784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825576" y="3739935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4529" y="4241287"/>
            <a:ext cx="22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Target:99%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Delivered:</a:t>
            </a:r>
            <a:endParaRPr lang="en-GB" b="1" dirty="0">
              <a:solidFill>
                <a:srgbClr val="085577"/>
              </a:solidFill>
              <a:cs typeface="(Body)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0052" y="4241286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Target: 10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9587B"/>
                </a:solidFill>
                <a:cs typeface="(Body)"/>
              </a:rPr>
              <a:t>Achieved: 18 </a:t>
            </a:r>
            <a:endParaRPr lang="en-GB" b="1" dirty="0">
              <a:solidFill>
                <a:srgbClr val="09587B"/>
              </a:solidFill>
              <a:cs typeface="(Body)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25576" y="4241286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Target: 20</a:t>
            </a:r>
          </a:p>
          <a:p>
            <a:pPr algn="ctr" defTabSz="915988">
              <a:defRPr/>
            </a:pPr>
            <a:r>
              <a:rPr lang="en-GB" b="1" dirty="0" smtClean="0">
                <a:solidFill>
                  <a:srgbClr val="09577A"/>
                </a:solidFill>
                <a:cs typeface="(Body)"/>
              </a:rPr>
              <a:t>Achieved: 93 </a:t>
            </a:r>
            <a:endParaRPr lang="en-GB" b="1" dirty="0">
              <a:solidFill>
                <a:srgbClr val="09577A"/>
              </a:solidFill>
              <a:cs typeface="(Body)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3389357" y="3620935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5844880" y="3665497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8300404" y="3676002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28311" y="5133081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29942" y="5168095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39359" y="5170894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33" name="Slide Number Placeholder 32"/>
          <p:cNvSpPr txBox="1">
            <a:spLocks/>
          </p:cNvSpPr>
          <p:nvPr/>
        </p:nvSpPr>
        <p:spPr>
          <a:xfrm>
            <a:off x="11752217" y="6664334"/>
            <a:ext cx="4093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DB5B91-B4E4-4EE4-BE5C-3E09032CE5EC}" type="slidenum">
              <a:rPr lang="en-GB" smtClean="0"/>
              <a:pPr/>
              <a:t>38</a:t>
            </a:fld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724" y="4955094"/>
            <a:ext cx="1266599" cy="108877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320" y="4955094"/>
            <a:ext cx="1266599" cy="108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19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39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8280929" cy="4898402"/>
          </a:xfrm>
        </p:spPr>
        <p:txBody>
          <a:bodyPr>
            <a:normAutofit fontScale="92500"/>
          </a:bodyPr>
          <a:lstStyle/>
          <a:p>
            <a:pPr>
              <a:lnSpc>
                <a:spcPts val="2000"/>
              </a:lnSpc>
            </a:pPr>
            <a:r>
              <a:rPr lang="en-GB" dirty="0"/>
              <a:t>Outreach, training and promotion effort in September/October </a:t>
            </a:r>
            <a:r>
              <a:rPr lang="en-GB" dirty="0" smtClean="0"/>
              <a:t>2014</a:t>
            </a:r>
          </a:p>
          <a:p>
            <a:pPr lvl="1">
              <a:lnSpc>
                <a:spcPts val="2000"/>
              </a:lnSpc>
            </a:pPr>
            <a:r>
              <a:rPr lang="en-GB" dirty="0"/>
              <a:t>A short promotional video has been produced to describe the benefits of using the eduCONF services, of Testing, Monitoring, </a:t>
            </a:r>
            <a:r>
              <a:rPr lang="en-GB" dirty="0" smtClean="0"/>
              <a:t>Directory</a:t>
            </a:r>
            <a:endParaRPr lang="en-GB" dirty="0"/>
          </a:p>
          <a:p>
            <a:pPr>
              <a:lnSpc>
                <a:spcPts val="2000"/>
              </a:lnSpc>
            </a:pPr>
            <a:r>
              <a:rPr lang="en-GB" dirty="0"/>
              <a:t>60 institutions in 22 NRENs over 30 countries carrying out over 1,000 test </a:t>
            </a:r>
            <a:r>
              <a:rPr lang="en-GB" dirty="0" smtClean="0"/>
              <a:t>calls</a:t>
            </a:r>
          </a:p>
          <a:p>
            <a:pPr>
              <a:lnSpc>
                <a:spcPts val="2000"/>
              </a:lnSpc>
            </a:pPr>
            <a:r>
              <a:rPr lang="en-GB" dirty="0" smtClean="0"/>
              <a:t>SIP </a:t>
            </a:r>
            <a:r>
              <a:rPr lang="en-GB" dirty="0"/>
              <a:t>testing introduced and in production, alongside IP and e.164 tests.</a:t>
            </a:r>
          </a:p>
          <a:p>
            <a:pPr>
              <a:lnSpc>
                <a:spcPts val="2000"/>
              </a:lnSpc>
            </a:pPr>
            <a:r>
              <a:rPr lang="en-GB" dirty="0"/>
              <a:t>Video graphic test added to enable use assessment of video connection</a:t>
            </a:r>
          </a:p>
          <a:p>
            <a:pPr>
              <a:lnSpc>
                <a:spcPts val="2000"/>
              </a:lnSpc>
            </a:pPr>
            <a:r>
              <a:rPr lang="en-GB" dirty="0"/>
              <a:t>The Gatekeeper Monitoring service has been simplified and functionally separated from the Directory to enable easier registration of Gatekeepers.</a:t>
            </a:r>
          </a:p>
          <a:p>
            <a:pPr>
              <a:lnSpc>
                <a:spcPts val="2000"/>
              </a:lnSpc>
            </a:pPr>
            <a:r>
              <a:rPr lang="en-GB" dirty="0"/>
              <a:t>Global Video </a:t>
            </a:r>
            <a:r>
              <a:rPr lang="en-GB" dirty="0" smtClean="0"/>
              <a:t>Alliance -  </a:t>
            </a:r>
            <a:r>
              <a:rPr lang="en-GB" dirty="0"/>
              <a:t>An assessment of similar global directories has informed a Standard for Directory Data sharing. This has been produced and circulated. A pilot group is in early discussion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6 Achievements</a:t>
            </a:r>
            <a:endParaRPr lang="en-GB" dirty="0"/>
          </a:p>
        </p:txBody>
      </p:sp>
      <p:pic>
        <p:nvPicPr>
          <p:cNvPr id="6" name="Picture 5" descr="Verschiedenes_Icon_blob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303" y="1478309"/>
            <a:ext cx="3327398" cy="470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0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br>
              <a:rPr lang="en-GB" dirty="0" smtClean="0"/>
            </a:br>
            <a:r>
              <a:rPr lang="en-GB" b="0" i="1" dirty="0">
                <a:solidFill>
                  <a:schemeClr val="bg1"/>
                </a:solidFill>
              </a:rPr>
              <a:t>Meet the </a:t>
            </a:r>
            <a:r>
              <a:rPr lang="en-GB" b="0" i="1" dirty="0" smtClean="0">
                <a:solidFill>
                  <a:schemeClr val="bg1"/>
                </a:solidFill>
              </a:rPr>
              <a:t>partners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4</a:t>
            </a:fld>
            <a:endParaRPr lang="en-GB"/>
          </a:p>
        </p:txBody>
      </p:sp>
      <p:pic>
        <p:nvPicPr>
          <p:cNvPr id="20" name="Picture 19" descr="hungarne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63" y="3887097"/>
            <a:ext cx="1655997" cy="1342231"/>
          </a:xfrm>
          <a:prstGeom prst="rect">
            <a:avLst/>
          </a:prstGeom>
        </p:spPr>
      </p:pic>
      <p:pic>
        <p:nvPicPr>
          <p:cNvPr id="21" name="Picture 20" descr="restena.g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15" y="5117780"/>
            <a:ext cx="1655998" cy="1341359"/>
          </a:xfrm>
          <a:prstGeom prst="rect">
            <a:avLst/>
          </a:prstGeom>
        </p:spPr>
      </p:pic>
      <p:pic>
        <p:nvPicPr>
          <p:cNvPr id="24" name="Picture 10" descr="http://www.av.it.pt/jisis/images/FCT_V_colo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72" y="3024808"/>
            <a:ext cx="1655998" cy="55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2013_Jisc_Logo_RGB72.pn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69" y="4079192"/>
            <a:ext cx="1655997" cy="9601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544" y="2863155"/>
            <a:ext cx="1797298" cy="857803"/>
          </a:xfrm>
          <a:prstGeom prst="rect">
            <a:avLst/>
          </a:prstGeom>
        </p:spPr>
      </p:pic>
      <p:pic>
        <p:nvPicPr>
          <p:cNvPr id="27" name="Picture 16" descr="https://colloque-ipv6.greyc.fr/Logos/Renater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21" y="5478150"/>
            <a:ext cx="1692014" cy="64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www.chain-project.eu/image/image_gallery?uuid=1236f2f2-e1cb-422d-a9cc-efa005c7c1aa&amp;groupId=16016&amp;t=129890428909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DFD"/>
              </a:clrFrom>
              <a:clrTo>
                <a:srgbClr val="FEFD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833" y="2908550"/>
            <a:ext cx="1655998" cy="7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http://nbtimes.it/wp-content/uploads/2011/09/GARR-logo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950"/>
          <a:stretch/>
        </p:blipFill>
        <p:spPr bwMode="auto">
          <a:xfrm>
            <a:off x="2900359" y="2793232"/>
            <a:ext cx="1655997" cy="101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gimnazija.edu.rs/Data/Sites/1/slike/amres-logo.jpg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949" y="1792648"/>
            <a:ext cx="1691998" cy="54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5716" y="1827671"/>
            <a:ext cx="1656000" cy="415298"/>
          </a:xfrm>
          <a:prstGeom prst="rect">
            <a:avLst/>
          </a:prstGeom>
        </p:spPr>
      </p:pic>
      <p:pic>
        <p:nvPicPr>
          <p:cNvPr id="32" name="Picture 31" descr="DFN-Logo.png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8" y="1588216"/>
            <a:ext cx="1655998" cy="910658"/>
          </a:xfrm>
          <a:prstGeom prst="rect">
            <a:avLst/>
          </a:prstGeom>
        </p:spPr>
      </p:pic>
      <p:pic>
        <p:nvPicPr>
          <p:cNvPr id="33" name="Picture 3" descr="logo.jpg"/>
          <p:cNvPicPr>
            <a:picLocks noChangeAspect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6575" y="4346181"/>
            <a:ext cx="1655998" cy="414921"/>
          </a:xfrm>
          <a:prstGeom prst="rect">
            <a:avLst/>
          </a:prstGeom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026" name="Picture 2" descr="HEAnet-Logo-2011-blue_text-trans_back-Medium.png (500×204)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519" y="2948557"/>
            <a:ext cx="1691997" cy="69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ogo_pionier_2.jpg (195×105)"/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14449"/>
          <a:stretch/>
        </p:blipFill>
        <p:spPr bwMode="auto">
          <a:xfrm>
            <a:off x="7596882" y="4216399"/>
            <a:ext cx="1727998" cy="67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ertablasi.com/wp-content/uploads/2012/06/rediris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789" y="4269517"/>
            <a:ext cx="1692633" cy="54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3" y="1753488"/>
            <a:ext cx="1691997" cy="591988"/>
          </a:xfrm>
          <a:prstGeom prst="rect">
            <a:avLst/>
          </a:prstGeom>
        </p:spPr>
      </p:pic>
      <p:pic>
        <p:nvPicPr>
          <p:cNvPr id="42" name="Picture 22" descr="http://www.domainpulse.com/wp-content/uploads/2007/08/switch-logo.gif"/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5" t="39359"/>
          <a:stretch/>
        </p:blipFill>
        <p:spPr bwMode="auto">
          <a:xfrm>
            <a:off x="2881313" y="5609312"/>
            <a:ext cx="1727998" cy="41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ogo-surfnet.gif (1111×530)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113" y="5402711"/>
            <a:ext cx="1657704" cy="79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esnet-logo-800.gif (800×353)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485" y="1690828"/>
            <a:ext cx="1628263" cy="71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655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Activity 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40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699" y="1502898"/>
            <a:ext cx="8782842" cy="4722655"/>
          </a:xfrm>
        </p:spPr>
        <p:txBody>
          <a:bodyPr>
            <a:normAutofit/>
          </a:bodyPr>
          <a:lstStyle/>
          <a:p>
            <a:pPr>
              <a:lnSpc>
                <a:spcPts val="2600"/>
              </a:lnSpc>
            </a:pPr>
            <a:r>
              <a:rPr lang="en-GB" dirty="0"/>
              <a:t>Excellent operations for eduPKI, eduroam, eduGAIN</a:t>
            </a:r>
          </a:p>
          <a:p>
            <a:pPr>
              <a:lnSpc>
                <a:spcPts val="2600"/>
              </a:lnSpc>
            </a:pPr>
            <a:r>
              <a:rPr lang="en-GB" dirty="0"/>
              <a:t>Continued eduroam growth </a:t>
            </a:r>
            <a:r>
              <a:rPr lang="en-GB" dirty="0" smtClean="0"/>
              <a:t>and service improvement</a:t>
            </a:r>
            <a:endParaRPr lang="en-GB" dirty="0"/>
          </a:p>
          <a:p>
            <a:pPr>
              <a:lnSpc>
                <a:spcPts val="2600"/>
              </a:lnSpc>
            </a:pPr>
            <a:r>
              <a:rPr lang="en-US" dirty="0" smtClean="0"/>
              <a:t>Continued </a:t>
            </a:r>
            <a:r>
              <a:rPr lang="en-US" dirty="0"/>
              <a:t>eduGAIN </a:t>
            </a:r>
            <a:r>
              <a:rPr lang="en-US" dirty="0" smtClean="0"/>
              <a:t>growth and service improvement</a:t>
            </a:r>
            <a:endParaRPr lang="en-US" dirty="0"/>
          </a:p>
          <a:p>
            <a:pPr>
              <a:lnSpc>
                <a:spcPts val="2600"/>
              </a:lnSpc>
            </a:pPr>
            <a:r>
              <a:rPr lang="en-US" dirty="0" smtClean="0"/>
              <a:t>Five </a:t>
            </a:r>
            <a:r>
              <a:rPr lang="en-US" dirty="0"/>
              <a:t>Moonshot pilot sites</a:t>
            </a:r>
          </a:p>
          <a:p>
            <a:pPr>
              <a:lnSpc>
                <a:spcPts val="2600"/>
              </a:lnSpc>
            </a:pPr>
            <a:r>
              <a:rPr lang="en-US" dirty="0"/>
              <a:t>Federation as a Service business case and pilot launched, market analysis for VO Platform commenced</a:t>
            </a:r>
          </a:p>
          <a:p>
            <a:pPr>
              <a:lnSpc>
                <a:spcPts val="2600"/>
              </a:lnSpc>
            </a:pPr>
            <a:r>
              <a:rPr lang="en-US" dirty="0"/>
              <a:t>Enabling Users supported pilots with </a:t>
            </a:r>
            <a:r>
              <a:rPr lang="en-US" dirty="0" smtClean="0"/>
              <a:t>five </a:t>
            </a:r>
            <a:r>
              <a:rPr lang="en-US" dirty="0"/>
              <a:t>research communities</a:t>
            </a:r>
          </a:p>
          <a:p>
            <a:pPr>
              <a:lnSpc>
                <a:spcPts val="2600"/>
              </a:lnSpc>
            </a:pPr>
            <a:r>
              <a:rPr lang="en-GB" dirty="0" smtClean="0"/>
              <a:t>Group </a:t>
            </a:r>
            <a:r>
              <a:rPr lang="en-GB" dirty="0"/>
              <a:t>Management System for GÉANT project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GB" dirty="0" smtClean="0"/>
              <a:t> </a:t>
            </a:r>
            <a:r>
              <a:rPr lang="en-GB" dirty="0"/>
              <a:t>prototype delivered</a:t>
            </a:r>
          </a:p>
          <a:p>
            <a:pPr>
              <a:lnSpc>
                <a:spcPts val="2600"/>
              </a:lnSpc>
            </a:pPr>
            <a:r>
              <a:rPr lang="en-GB" dirty="0"/>
              <a:t>The eduCONF directory service, with integrated test suite was successfully </a:t>
            </a:r>
            <a:r>
              <a:rPr lang="en-GB" dirty="0" smtClean="0"/>
              <a:t>relaunched</a:t>
            </a:r>
            <a:endParaRPr lang="en-GB" dirty="0"/>
          </a:p>
        </p:txBody>
      </p:sp>
      <p:pic>
        <p:nvPicPr>
          <p:cNvPr id="6" name="Picture 5" descr="Verschiedenes_Icon_rakete_switchoran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539" y="1436665"/>
            <a:ext cx="2153327" cy="492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06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75585" y="1330035"/>
            <a:ext cx="13496139" cy="5210064"/>
            <a:chOff x="12357" y="201397"/>
            <a:chExt cx="13496139" cy="4939733"/>
          </a:xfrm>
        </p:grpSpPr>
        <p:pic>
          <p:nvPicPr>
            <p:cNvPr id="17" name="Content Placeholder 4" descr="Hintergrund_switchonau_stern_weihnach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313" b="23262"/>
            <a:stretch/>
          </p:blipFill>
          <p:spPr>
            <a:xfrm>
              <a:off x="1300913" y="201398"/>
              <a:ext cx="12207583" cy="4939732"/>
            </a:xfrm>
            <a:prstGeom prst="rect">
              <a:avLst/>
            </a:prstGeom>
          </p:spPr>
        </p:pic>
        <p:pic>
          <p:nvPicPr>
            <p:cNvPr id="18" name="Content Placeholder 4" descr="Hintergrund_switchonau_stern_weihnach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328" t="22413" b="25161"/>
            <a:stretch/>
          </p:blipFill>
          <p:spPr>
            <a:xfrm rot="10800000">
              <a:off x="12357" y="201397"/>
              <a:ext cx="1302884" cy="4939732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Looking Ahead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41</a:t>
            </a:fld>
            <a:endParaRPr lang="en-GB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60699" y="2871997"/>
            <a:ext cx="3944793" cy="1175814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 smtClean="0"/>
              <a:t>Harmonisation – using the Enabling Users experience to develop eduGAIN’s baseline further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74187" y="4254621"/>
            <a:ext cx="3944793" cy="1023412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Non-web and Federation as a service – from pilot to production</a:t>
            </a:r>
            <a:endParaRPr lang="en-GB" sz="2200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74187" y="5445164"/>
            <a:ext cx="3944793" cy="1003569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Improved eduGAIN facilities for federations and service provider registration</a:t>
            </a:r>
            <a:endParaRPr lang="en-GB" sz="22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4833632" y="1477697"/>
            <a:ext cx="3944793" cy="771797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Pilot and production of </a:t>
            </a:r>
            <a:r>
              <a:rPr lang="en-GB" sz="2200" dirty="0" err="1" smtClean="0"/>
              <a:t>InAcademia</a:t>
            </a:r>
            <a:r>
              <a:rPr lang="en-GB" sz="2200" dirty="0" smtClean="0"/>
              <a:t> validation service</a:t>
            </a:r>
            <a:endParaRPr lang="en-GB" sz="2200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827266" y="3273023"/>
            <a:ext cx="3944793" cy="976558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Continue to support user </a:t>
            </a:r>
            <a:r>
              <a:rPr lang="en-GB" sz="2200" dirty="0" smtClean="0"/>
              <a:t>communities to use eduGAIN</a:t>
            </a:r>
          </a:p>
          <a:p>
            <a:pPr marL="0" indent="0" algn="ctr">
              <a:buNone/>
            </a:pPr>
            <a:r>
              <a:rPr lang="en-GB" sz="2200" dirty="0" smtClean="0"/>
              <a:t>Collaborate with  </a:t>
            </a:r>
            <a:r>
              <a:rPr lang="en-GB" sz="2200" dirty="0" smtClean="0"/>
              <a:t>AARC (E-INFRA-7</a:t>
            </a:r>
            <a:r>
              <a:rPr lang="en-GB" sz="2200" dirty="0" smtClean="0"/>
              <a:t>)</a:t>
            </a:r>
            <a:endParaRPr lang="en-GB" sz="2200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847119" y="4423881"/>
            <a:ext cx="3944793" cy="996400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eduroam as a Service – supporting deployment at small sites</a:t>
            </a:r>
            <a:endParaRPr lang="en-GB" sz="2200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461473" y="1464046"/>
            <a:ext cx="3944793" cy="1294036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Dedicated Trust and Identity Development Activity to address the growing and complex demands</a:t>
            </a:r>
            <a:endParaRPr lang="en-GB" sz="2200" dirty="0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852361" y="2365480"/>
            <a:ext cx="3944793" cy="771797"/>
          </a:xfrm>
          <a:prstGeom prst="rect">
            <a:avLst/>
          </a:prstGeom>
          <a:solidFill>
            <a:schemeClr val="bg2">
              <a:alpha val="7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 smtClean="0"/>
              <a:t>Prototype and pilot services for Virtual Organisations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930069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35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190499" y="1450975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2152649" y="1444625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4121149" y="1444625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6105524" y="1444625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8083549" y="1454150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0032999" y="1454150"/>
            <a:ext cx="1863725" cy="2184400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(1 April 2014 to 30 April 2015)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Manpower and partners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5875" y="2469157"/>
            <a:ext cx="2063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+mn-lt"/>
              </a:rPr>
              <a:t>eduPKI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62125" y="1606435"/>
            <a:ext cx="506205" cy="506205"/>
            <a:chOff x="3495675" y="1617870"/>
            <a:chExt cx="506205" cy="506205"/>
          </a:xfrm>
        </p:grpSpPr>
        <p:sp>
          <p:nvSpPr>
            <p:cNvPr id="13" name="Oval 12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16981" y="1705390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T1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800263" y="1606435"/>
            <a:ext cx="506205" cy="506205"/>
            <a:chOff x="3495675" y="1617870"/>
            <a:chExt cx="506205" cy="506205"/>
          </a:xfrm>
        </p:grpSpPr>
        <p:sp>
          <p:nvSpPr>
            <p:cNvPr id="16" name="Oval 15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16981" y="1705390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T2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33313" y="1606435"/>
            <a:ext cx="506205" cy="506205"/>
            <a:chOff x="3495675" y="1617870"/>
            <a:chExt cx="506205" cy="506205"/>
          </a:xfrm>
        </p:grpSpPr>
        <p:sp>
          <p:nvSpPr>
            <p:cNvPr id="19" name="Oval 18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16981" y="1689515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T3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195654"/>
              </p:ext>
            </p:extLst>
          </p:nvPr>
        </p:nvGraphicFramePr>
        <p:xfrm>
          <a:off x="158749" y="5181599"/>
          <a:ext cx="11858625" cy="118872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1858625"/>
              </a:tblGrid>
              <a:tr h="1152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FFFF00"/>
                          </a:solidFill>
                          <a:latin typeface="+mn-lt"/>
                        </a:rPr>
                        <a:t/>
                      </a:r>
                      <a:br>
                        <a:rPr lang="en-GB" dirty="0" smtClean="0">
                          <a:solidFill>
                            <a:srgbClr val="FFFF00"/>
                          </a:solidFill>
                          <a:latin typeface="+mn-lt"/>
                        </a:rPr>
                      </a:br>
                      <a:r>
                        <a:rPr lang="en-GB" dirty="0" smtClean="0">
                          <a:solidFill>
                            <a:srgbClr val="FFFF00"/>
                          </a:solidFill>
                          <a:latin typeface="+mn-lt"/>
                        </a:rPr>
                        <a:t>6 Tasks and Task 0: All Tasks completed successfully in Final Year GN3plus,</a:t>
                      </a:r>
                      <a:br>
                        <a:rPr lang="en-GB" dirty="0" smtClean="0">
                          <a:solidFill>
                            <a:srgbClr val="FFFF00"/>
                          </a:solidFill>
                          <a:latin typeface="+mn-lt"/>
                        </a:rPr>
                      </a:br>
                      <a:r>
                        <a:rPr lang="en-GB" dirty="0" smtClean="0">
                          <a:solidFill>
                            <a:srgbClr val="FFFF00"/>
                          </a:solidFill>
                          <a:latin typeface="+mn-lt"/>
                        </a:rPr>
                        <a:t> including 2/2 Deliverables and 3/3 Milestones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+mn-lt"/>
                      </a:endParaRPr>
                    </a:p>
                    <a:p>
                      <a:pPr algn="ctr">
                        <a:defRPr/>
                      </a:pPr>
                      <a:endParaRPr lang="en-GB" sz="1800" b="1" dirty="0" smtClean="0">
                        <a:solidFill>
                          <a:srgbClr val="FFFF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905700"/>
              </p:ext>
            </p:extLst>
          </p:nvPr>
        </p:nvGraphicFramePr>
        <p:xfrm>
          <a:off x="142874" y="3653616"/>
          <a:ext cx="11858626" cy="1476375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5929313"/>
                <a:gridCol w="5929313"/>
              </a:tblGrid>
              <a:tr h="492125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Year</a:t>
                      </a:r>
                      <a:r>
                        <a:rPr lang="en-GB" sz="1800" b="0" baseline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2 </a:t>
                      </a:r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budget</a:t>
                      </a:r>
                      <a:r>
                        <a:rPr lang="ta-IN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(used</a:t>
                      </a:r>
                      <a:r>
                        <a:rPr lang="en-US" sz="1800" b="0" baseline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/ forecast)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 €x.xx M</a:t>
                      </a:r>
                      <a:r>
                        <a:rPr lang="en-GB" sz="1800" b="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GB" sz="1800" b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/  €x.xx</a:t>
                      </a:r>
                      <a:r>
                        <a:rPr lang="en-GB" sz="1800" b="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 M (xx%)</a:t>
                      </a:r>
                      <a:endParaRPr lang="en-GB" sz="1800" b="0" dirty="0" smtClean="0">
                        <a:solidFill>
                          <a:srgbClr val="FFFF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Total Year 2 manpower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xxx MM / xxx1 MM (xx%)</a:t>
                      </a:r>
                      <a:endParaRPr lang="en-GB" sz="1800" dirty="0" smtClean="0">
                        <a:solidFill>
                          <a:srgbClr val="FFFF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Participants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109 </a:t>
                      </a:r>
                      <a:r>
                        <a:rPr lang="ta-IN" sz="180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persons, </a:t>
                      </a:r>
                      <a:r>
                        <a:rPr lang="en-US" sz="180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18 (19)</a:t>
                      </a:r>
                      <a:r>
                        <a:rPr lang="ta-IN" sz="1800" baseline="0" dirty="0" smtClean="0">
                          <a:solidFill>
                            <a:srgbClr val="FFFF00"/>
                          </a:solidFill>
                          <a:latin typeface="+mn-lt"/>
                          <a:cs typeface="Arial (body)"/>
                        </a:rPr>
                        <a:t> partners</a:t>
                      </a:r>
                      <a:endParaRPr lang="en-GB" sz="1800" dirty="0" smtClean="0">
                        <a:solidFill>
                          <a:srgbClr val="FFFF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0131964" y="5354754"/>
            <a:ext cx="6388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500" dirty="0" smtClean="0">
                <a:solidFill>
                  <a:srgbClr val="FFFF0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5500" dirty="0">
              <a:solidFill>
                <a:srgbClr val="FFFF00"/>
              </a:solidFill>
              <a:latin typeface="Wingdings" panose="05000000000000000000" pitchFamily="2" charset="2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5</a:t>
            </a:fld>
            <a:endParaRPr lang="en-GB" dirty="0"/>
          </a:p>
        </p:txBody>
      </p:sp>
      <p:grpSp>
        <p:nvGrpSpPr>
          <p:cNvPr id="34" name="Group 33"/>
          <p:cNvGrpSpPr/>
          <p:nvPr/>
        </p:nvGrpSpPr>
        <p:grpSpPr>
          <a:xfrm>
            <a:off x="6793025" y="1606435"/>
            <a:ext cx="506205" cy="506205"/>
            <a:chOff x="3495675" y="1617870"/>
            <a:chExt cx="506205" cy="506205"/>
          </a:xfrm>
        </p:grpSpPr>
        <p:sp>
          <p:nvSpPr>
            <p:cNvPr id="35" name="Oval 34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16981" y="1705390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T4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731163" y="1606435"/>
            <a:ext cx="506205" cy="506205"/>
            <a:chOff x="3495675" y="1617870"/>
            <a:chExt cx="506205" cy="506205"/>
          </a:xfrm>
        </p:grpSpPr>
        <p:sp>
          <p:nvSpPr>
            <p:cNvPr id="38" name="Oval 37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16981" y="1705390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T5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664213" y="1606435"/>
            <a:ext cx="506205" cy="506205"/>
            <a:chOff x="3495675" y="1617870"/>
            <a:chExt cx="506205" cy="506205"/>
          </a:xfrm>
        </p:grpSpPr>
        <p:sp>
          <p:nvSpPr>
            <p:cNvPr id="41" name="Oval 40"/>
            <p:cNvSpPr/>
            <p:nvPr/>
          </p:nvSpPr>
          <p:spPr>
            <a:xfrm>
              <a:off x="3495675" y="1617870"/>
              <a:ext cx="506205" cy="506205"/>
            </a:xfrm>
            <a:prstGeom prst="ellipse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516981" y="1705390"/>
              <a:ext cx="463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 smtClean="0">
                  <a:solidFill>
                    <a:srgbClr val="FFFF00"/>
                  </a:solidFill>
                  <a:latin typeface="+mn-lt"/>
                </a:rPr>
                <a:t>T6</a:t>
              </a:r>
              <a:endParaRPr lang="en-US" sz="1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152650" y="2469157"/>
            <a:ext cx="184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eduroam</a:t>
            </a:r>
            <a:endParaRPr lang="en-GB" b="1" dirty="0" smtClean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37025" y="2469157"/>
            <a:ext cx="187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+mn-lt"/>
              </a:rPr>
              <a:t>eduGAIN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10275" y="2469157"/>
            <a:ext cx="206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+mn-lt"/>
              </a:rPr>
              <a:t>Federation as a Service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78800" y="2469157"/>
            <a:ext cx="184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Enabling Users</a:t>
            </a:r>
            <a:endParaRPr lang="en-GB" b="1" dirty="0" smtClean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20300" y="2469157"/>
            <a:ext cx="187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+mn-lt"/>
              </a:rPr>
              <a:t>eduCONF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+mn-lt"/>
              </a:rPr>
              <a:t>(xx MM)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193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11041" y="2871027"/>
            <a:ext cx="3993211" cy="101566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eduPKI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1 </a:t>
            </a:r>
            <a:r>
              <a:rPr lang="en-GB" b="0" i="1" dirty="0" smtClean="0">
                <a:solidFill>
                  <a:schemeClr val="bg1"/>
                </a:solidFill>
              </a:rPr>
              <a:t>Objectives &amp; KPIs</a:t>
            </a:r>
            <a:endParaRPr lang="en-GB" b="0" i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96754" y="3609331"/>
            <a:ext cx="162770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1835853" y="1653879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1355" y="1921770"/>
            <a:ext cx="1762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KPIs</a:t>
            </a:r>
            <a:b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</a:br>
            <a:endParaRPr lang="en-US" sz="2000" b="1" dirty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356" y="4066123"/>
            <a:ext cx="1951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Year 2</a:t>
            </a:r>
            <a:endParaRPr lang="ta-IN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  <a:p>
            <a:r>
              <a:rPr lang="ta-IN" sz="2000" b="1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Results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291377" y="1653878"/>
            <a:ext cx="2266413" cy="2199666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/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854" y="1983324"/>
            <a:ext cx="22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A597D"/>
                </a:solidFill>
              </a:rPr>
              <a:t>Infrastructure availability</a:t>
            </a:r>
            <a:endParaRPr lang="en-GB" b="1" dirty="0">
              <a:solidFill>
                <a:srgbClr val="0A597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91377" y="1983323"/>
            <a:ext cx="226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A597C"/>
                </a:solidFill>
              </a:rPr>
              <a:t>Certificates Issued</a:t>
            </a:r>
            <a:endParaRPr lang="en-GB" b="1" dirty="0">
              <a:solidFill>
                <a:srgbClr val="0A597C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835853" y="3587687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291377" y="3587384"/>
            <a:ext cx="2266413" cy="2412761"/>
          </a:xfrm>
          <a:custGeom>
            <a:avLst/>
            <a:gdLst>
              <a:gd name="connsiteX0" fmla="*/ 0 w 3599545"/>
              <a:gd name="connsiteY0" fmla="*/ 0 h 1124857"/>
              <a:gd name="connsiteX1" fmla="*/ 3599545 w 3599545"/>
              <a:gd name="connsiteY1" fmla="*/ 0 h 1124857"/>
              <a:gd name="connsiteX2" fmla="*/ 3599545 w 3599545"/>
              <a:gd name="connsiteY2" fmla="*/ 1124857 h 1124857"/>
              <a:gd name="connsiteX3" fmla="*/ 0 w 3599545"/>
              <a:gd name="connsiteY3" fmla="*/ 1124857 h 1124857"/>
              <a:gd name="connsiteX4" fmla="*/ 0 w 3599545"/>
              <a:gd name="connsiteY4" fmla="*/ 0 h 11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5" h="1124857">
                <a:moveTo>
                  <a:pt x="0" y="0"/>
                </a:moveTo>
                <a:lnTo>
                  <a:pt x="3599545" y="0"/>
                </a:lnTo>
                <a:lnTo>
                  <a:pt x="3599545" y="1124857"/>
                </a:lnTo>
                <a:lnTo>
                  <a:pt x="0" y="1124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mpd="sng">
            <a:noFill/>
          </a:ln>
          <a:effectLst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1904" tIns="64770" rIns="64770" bIns="64770" numCol="1" spcCol="1270" anchor="t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FFFFFF"/>
              </a:solidFill>
              <a:latin typeface="Gill Sans"/>
              <a:cs typeface="Gill Sans Ligh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5854" y="4088887"/>
            <a:ext cx="226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Website: </a:t>
            </a:r>
            <a:r>
              <a:rPr lang="en-US" b="1" dirty="0">
                <a:solidFill>
                  <a:srgbClr val="085577"/>
                </a:solidFill>
                <a:cs typeface="(Body)"/>
              </a:rPr>
              <a:t>99.99%</a:t>
            </a:r>
            <a:endParaRPr lang="en-US" b="1" dirty="0" smtClean="0">
              <a:solidFill>
                <a:srgbClr val="085577"/>
              </a:solidFill>
              <a:cs typeface="(Body)"/>
            </a:endParaRP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Infrastructure 99.99-100%</a:t>
            </a:r>
          </a:p>
          <a:p>
            <a:pPr algn="ctr" defTabSz="915988">
              <a:defRPr/>
            </a:pPr>
            <a:endParaRPr lang="en-GB" b="1" dirty="0">
              <a:solidFill>
                <a:srgbClr val="085577"/>
              </a:solidFill>
              <a:cs typeface="(Body)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2310682" y="3468535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4766205" y="3513097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49636" y="4980681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1267" y="5015695"/>
            <a:ext cx="638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A597C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0A597C"/>
              </a:solidFill>
              <a:latin typeface="Wingdings" panose="050000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25193" y="1667434"/>
            <a:ext cx="3979060" cy="1012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dirty="0">
                <a:solidFill>
                  <a:srgbClr val="0A607F"/>
                </a:solidFill>
                <a:cs typeface="Gill Sans Light"/>
              </a:rPr>
              <a:t>Help users obtain the right certificates  </a:t>
            </a:r>
            <a:br>
              <a:rPr lang="en-US" sz="2200" dirty="0">
                <a:solidFill>
                  <a:srgbClr val="0A607F"/>
                </a:solidFill>
                <a:cs typeface="Gill Sans Light"/>
              </a:rPr>
            </a:br>
            <a:r>
              <a:rPr lang="en-US" sz="2200" dirty="0">
                <a:solidFill>
                  <a:srgbClr val="0A607F"/>
                </a:solidFill>
                <a:cs typeface="Gill Sans Light"/>
              </a:rPr>
              <a:t>for the right purpose</a:t>
            </a:r>
            <a:endParaRPr lang="en-GB" sz="2200" dirty="0">
              <a:solidFill>
                <a:srgbClr val="0A607F"/>
              </a:solidFill>
              <a:cs typeface="Gill Sans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8693" y="1688272"/>
            <a:ext cx="319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6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11040" y="4140208"/>
            <a:ext cx="4006529" cy="10064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dirty="0">
                <a:solidFill>
                  <a:srgbClr val="0A607F"/>
                </a:solidFill>
                <a:cs typeface="Gill Sans Light"/>
              </a:rPr>
              <a:t>Solving problems commercial </a:t>
            </a: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operators, such </a:t>
            </a:r>
            <a:r>
              <a:rPr lang="en-US" sz="2200" dirty="0">
                <a:solidFill>
                  <a:srgbClr val="0A607F"/>
                </a:solidFill>
                <a:cs typeface="Gill Sans Light"/>
              </a:rPr>
              <a:t>as TCS, </a:t>
            </a: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/>
            </a:r>
            <a:br>
              <a:rPr lang="en-US" sz="2200" dirty="0" smtClean="0">
                <a:solidFill>
                  <a:srgbClr val="0A607F"/>
                </a:solidFill>
                <a:cs typeface="Gill Sans Light"/>
              </a:rPr>
            </a:b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won't </a:t>
            </a:r>
            <a:r>
              <a:rPr lang="en-US" sz="2200" dirty="0">
                <a:solidFill>
                  <a:srgbClr val="0A607F"/>
                </a:solidFill>
                <a:cs typeface="Gill Sans Light"/>
              </a:rPr>
              <a:t>solve</a:t>
            </a:r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846830" y="1669390"/>
            <a:ext cx="904946" cy="1240013"/>
            <a:chOff x="580381" y="5231167"/>
            <a:chExt cx="766904" cy="1050860"/>
          </a:xfrm>
        </p:grpSpPr>
        <p:sp>
          <p:nvSpPr>
            <p:cNvPr id="31" name="Rectangle 30"/>
            <p:cNvSpPr/>
            <p:nvPr/>
          </p:nvSpPr>
          <p:spPr>
            <a:xfrm>
              <a:off x="580381" y="5231167"/>
              <a:ext cx="766904" cy="84657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0606" y="5266364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215887" y="4095540"/>
            <a:ext cx="226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22 issued</a:t>
            </a:r>
          </a:p>
          <a:p>
            <a:pPr algn="ctr" defTabSz="915988">
              <a:defRPr/>
            </a:pPr>
            <a:r>
              <a:rPr lang="en-US" b="1" dirty="0" smtClean="0">
                <a:solidFill>
                  <a:srgbClr val="085577"/>
                </a:solidFill>
                <a:cs typeface="(Body)"/>
              </a:rPr>
              <a:t>206 active </a:t>
            </a:r>
          </a:p>
          <a:p>
            <a:pPr algn="ctr" defTabSz="915988">
              <a:defRPr/>
            </a:pPr>
            <a:endParaRPr lang="en-GB" b="1" dirty="0">
              <a:solidFill>
                <a:srgbClr val="085577"/>
              </a:solidFill>
              <a:cs typeface="(Body)"/>
            </a:endParaRPr>
          </a:p>
        </p:txBody>
      </p: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6811861" y="4132965"/>
            <a:ext cx="904946" cy="1240013"/>
            <a:chOff x="580381" y="5231167"/>
            <a:chExt cx="766904" cy="1050859"/>
          </a:xfrm>
        </p:grpSpPr>
        <p:sp>
          <p:nvSpPr>
            <p:cNvPr id="45" name="Rectangle 44"/>
            <p:cNvSpPr/>
            <p:nvPr/>
          </p:nvSpPr>
          <p:spPr>
            <a:xfrm>
              <a:off x="580381" y="5231167"/>
              <a:ext cx="766904" cy="8590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0606" y="5266363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530455" y="3060399"/>
            <a:ext cx="4189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44600">
              <a:lnSpc>
                <a:spcPts val="2400"/>
              </a:lnSpc>
              <a:spcBef>
                <a:spcPts val="2400"/>
              </a:spcBef>
              <a:spcAft>
                <a:spcPct val="35000"/>
              </a:spcAft>
            </a:pP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Competence </a:t>
            </a:r>
            <a:r>
              <a:rPr lang="en-US" sz="2200" dirty="0">
                <a:solidFill>
                  <a:srgbClr val="0A607F"/>
                </a:solidFill>
                <a:cs typeface="Gill Sans Light"/>
              </a:rPr>
              <a:t>centre within </a:t>
            </a: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/>
            </a:r>
            <a:br>
              <a:rPr lang="en-US" sz="2200" dirty="0" smtClean="0">
                <a:solidFill>
                  <a:srgbClr val="0A607F"/>
                </a:solidFill>
                <a:cs typeface="Gill Sans Light"/>
              </a:rPr>
            </a:b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GÉANT for </a:t>
            </a:r>
            <a:r>
              <a:rPr lang="en-US" sz="2200" dirty="0">
                <a:solidFill>
                  <a:srgbClr val="0A607F"/>
                </a:solidFill>
                <a:cs typeface="Gill Sans Light"/>
              </a:rPr>
              <a:t>PKI </a:t>
            </a: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issues</a:t>
            </a:r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6832678" y="2871027"/>
            <a:ext cx="904946" cy="1225189"/>
            <a:chOff x="580381" y="5114580"/>
            <a:chExt cx="766904" cy="1038296"/>
          </a:xfrm>
        </p:grpSpPr>
        <p:sp>
          <p:nvSpPr>
            <p:cNvPr id="42" name="Rectangle 41"/>
            <p:cNvSpPr/>
            <p:nvPr/>
          </p:nvSpPr>
          <p:spPr>
            <a:xfrm>
              <a:off x="580381" y="5114580"/>
              <a:ext cx="766904" cy="86073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9081" y="5137213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1428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7</a:t>
            </a:fld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6993995" cy="4351338"/>
          </a:xfrm>
        </p:spPr>
        <p:txBody>
          <a:bodyPr/>
          <a:lstStyle/>
          <a:p>
            <a:r>
              <a:rPr lang="en-GB" dirty="0"/>
              <a:t>Service improvement by </a:t>
            </a:r>
            <a:r>
              <a:rPr lang="en-GB" dirty="0" smtClean="0"/>
              <a:t>eduPKI:</a:t>
            </a:r>
            <a:endParaRPr lang="en-GB" dirty="0"/>
          </a:p>
          <a:p>
            <a:pPr lvl="1"/>
            <a:r>
              <a:rPr lang="en-GB" i="1" dirty="0"/>
              <a:t>eduPKI Trust Profile for </a:t>
            </a:r>
            <a:r>
              <a:rPr lang="en-GB" dirty="0"/>
              <a:t>Generic Server- and Client-Machine-Certificates (June 2014)</a:t>
            </a:r>
          </a:p>
          <a:p>
            <a:pPr lvl="1"/>
            <a:r>
              <a:rPr lang="en-GB" dirty="0"/>
              <a:t>All end-entity certificates issued with the signature algorithm </a:t>
            </a:r>
            <a:r>
              <a:rPr lang="en-GB" dirty="0" smtClean="0"/>
              <a:t>sha256WithRSAEncryption</a:t>
            </a:r>
          </a:p>
          <a:p>
            <a:pPr lvl="1"/>
            <a:endParaRPr lang="en-GB" dirty="0" smtClean="0"/>
          </a:p>
          <a:p>
            <a:r>
              <a:rPr lang="en-GB" dirty="0"/>
              <a:t>Innovation supported by </a:t>
            </a:r>
            <a:r>
              <a:rPr lang="en-GB" dirty="0" smtClean="0"/>
              <a:t>eduPKI:</a:t>
            </a:r>
            <a:endParaRPr lang="en-GB" dirty="0"/>
          </a:p>
          <a:p>
            <a:pPr lvl="1"/>
            <a:r>
              <a:rPr lang="en-GB" dirty="0"/>
              <a:t>Certificate Transparency Log</a:t>
            </a:r>
          </a:p>
          <a:p>
            <a:pPr lvl="1"/>
            <a:r>
              <a:rPr lang="en-GB" dirty="0"/>
              <a:t>Enables detection of rogue CAs</a:t>
            </a:r>
          </a:p>
          <a:p>
            <a:pPr lvl="1"/>
            <a:r>
              <a:rPr lang="en-GB" dirty="0"/>
              <a:t>Review of JRA3 results and beta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eduPKI</a:t>
            </a:r>
            <a:br>
              <a:rPr lang="en-GB" dirty="0"/>
            </a:br>
            <a:r>
              <a:rPr lang="en-GB" b="0" i="1" dirty="0">
                <a:solidFill>
                  <a:srgbClr val="FFFFFF"/>
                </a:solidFill>
              </a:rPr>
              <a:t>Task 1</a:t>
            </a:r>
            <a:r>
              <a:rPr lang="en-GB" dirty="0"/>
              <a:t> </a:t>
            </a:r>
            <a:r>
              <a:rPr lang="en-GB" sz="2800" b="0" i="1" dirty="0">
                <a:solidFill>
                  <a:schemeClr val="bg1"/>
                </a:solidFill>
              </a:rPr>
              <a:t>Achievements</a:t>
            </a:r>
            <a:endParaRPr lang="en-GB" dirty="0"/>
          </a:p>
        </p:txBody>
      </p:sp>
      <p:pic>
        <p:nvPicPr>
          <p:cNvPr id="5" name="Picture 4" descr="Sicherheit_Icon_tafel_viru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898" y="1528184"/>
            <a:ext cx="3677360" cy="470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4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8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2 </a:t>
            </a:r>
            <a:r>
              <a:rPr lang="en-GB" b="0" i="1" dirty="0" smtClean="0">
                <a:solidFill>
                  <a:schemeClr val="bg1"/>
                </a:solidFill>
              </a:rPr>
              <a:t>Objectives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221729" y="3523602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9678502" y="3468535"/>
            <a:ext cx="1316756" cy="476457"/>
          </a:xfrm>
          <a:prstGeom prst="downArrow">
            <a:avLst/>
          </a:prstGeom>
          <a:solidFill>
            <a:srgbClr val="F6FA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2" name="Picture Placeholder 7" descr="eduroamtrans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9463303" y="1205330"/>
            <a:ext cx="2234486" cy="167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 descr="Technik_Geräte_Icon_laptop_vorn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972" y="2828555"/>
            <a:ext cx="2526053" cy="214915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9176511" y="5140124"/>
            <a:ext cx="2821669" cy="76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 smtClean="0">
                <a:solidFill>
                  <a:srgbClr val="0A607F"/>
                </a:solidFill>
                <a:cs typeface="Gill Sans Light"/>
              </a:rPr>
              <a:t>Open your laptop and be online</a:t>
            </a:r>
            <a:endParaRPr lang="en-US" sz="2400" b="1" dirty="0">
              <a:solidFill>
                <a:srgbClr val="0A607F"/>
              </a:solidFill>
              <a:cs typeface="Gill Sans 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43792" y="2046428"/>
            <a:ext cx="717927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maintain </a:t>
            </a:r>
            <a:r>
              <a:rPr lang="en-GB" sz="2400" dirty="0">
                <a:solidFill>
                  <a:srgbClr val="004359"/>
                </a:solidFill>
              </a:rPr>
              <a:t>and operate the eduroam </a:t>
            </a:r>
            <a:r>
              <a:rPr lang="en-GB" sz="2400" dirty="0" smtClean="0">
                <a:solidFill>
                  <a:srgbClr val="004359"/>
                </a:solidFill>
              </a:rPr>
              <a:t>infrastructure</a:t>
            </a:r>
          </a:p>
          <a:p>
            <a:endParaRPr lang="en-GB" sz="2400" dirty="0">
              <a:solidFill>
                <a:srgbClr val="004359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43792" y="3117400"/>
            <a:ext cx="717927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deploy</a:t>
            </a:r>
            <a:r>
              <a:rPr lang="en-GB" sz="2400" dirty="0">
                <a:solidFill>
                  <a:srgbClr val="004359"/>
                </a:solidFill>
              </a:rPr>
              <a:t>, maintain and improve tools that will </a:t>
            </a:r>
            <a:br>
              <a:rPr lang="en-GB" sz="2400" dirty="0">
                <a:solidFill>
                  <a:srgbClr val="004359"/>
                </a:solidFill>
              </a:rPr>
            </a:br>
            <a:r>
              <a:rPr lang="en-GB" sz="2400" dirty="0">
                <a:solidFill>
                  <a:srgbClr val="004359"/>
                </a:solidFill>
              </a:rPr>
              <a:t>increase the quality of the service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43792" y="4173947"/>
            <a:ext cx="717927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4359"/>
                </a:solidFill>
              </a:rPr>
              <a:t>To </a:t>
            </a:r>
            <a:r>
              <a:rPr lang="en-GB" sz="2400" dirty="0" smtClean="0">
                <a:solidFill>
                  <a:srgbClr val="004359"/>
                </a:solidFill>
              </a:rPr>
              <a:t>increase </a:t>
            </a:r>
            <a:r>
              <a:rPr lang="en-GB" sz="2400" dirty="0">
                <a:solidFill>
                  <a:srgbClr val="004359"/>
                </a:solidFill>
              </a:rPr>
              <a:t>uptake of eduroam </a:t>
            </a:r>
            <a:endParaRPr lang="en-GB" sz="2400" dirty="0" smtClean="0">
              <a:solidFill>
                <a:srgbClr val="004359"/>
              </a:solidFill>
            </a:endParaRPr>
          </a:p>
          <a:p>
            <a:pPr>
              <a:defRPr/>
            </a:pPr>
            <a:endParaRPr lang="en-GB" sz="2400" dirty="0">
              <a:solidFill>
                <a:srgbClr val="004359"/>
              </a:solidFill>
            </a:endParaRPr>
          </a:p>
        </p:txBody>
      </p: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538734" y="1999519"/>
            <a:ext cx="904946" cy="1198482"/>
            <a:chOff x="580381" y="5193311"/>
            <a:chExt cx="766904" cy="1015663"/>
          </a:xfrm>
        </p:grpSpPr>
        <p:sp>
          <p:nvSpPr>
            <p:cNvPr id="48" name="Rectangle 47"/>
            <p:cNvSpPr/>
            <p:nvPr/>
          </p:nvSpPr>
          <p:spPr>
            <a:xfrm>
              <a:off x="580381" y="5231167"/>
              <a:ext cx="766904" cy="707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0573" y="5193311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541665" y="3046619"/>
            <a:ext cx="904946" cy="1198482"/>
            <a:chOff x="600509" y="5163119"/>
            <a:chExt cx="766904" cy="1015663"/>
          </a:xfrm>
        </p:grpSpPr>
        <p:sp>
          <p:nvSpPr>
            <p:cNvPr id="51" name="Rectangle 50"/>
            <p:cNvSpPr/>
            <p:nvPr/>
          </p:nvSpPr>
          <p:spPr>
            <a:xfrm>
              <a:off x="600509" y="5231167"/>
              <a:ext cx="766904" cy="6932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0893" y="5163119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555992" y="4099545"/>
            <a:ext cx="904945" cy="1198482"/>
            <a:chOff x="640763" y="5173183"/>
            <a:chExt cx="766904" cy="1015663"/>
          </a:xfrm>
        </p:grpSpPr>
        <p:sp>
          <p:nvSpPr>
            <p:cNvPr id="54" name="Rectangle 53"/>
            <p:cNvSpPr/>
            <p:nvPr/>
          </p:nvSpPr>
          <p:spPr>
            <a:xfrm>
              <a:off x="640763" y="5231167"/>
              <a:ext cx="766904" cy="7078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50828" y="5173183"/>
              <a:ext cx="6388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6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7702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2248" y="1503150"/>
            <a:ext cx="10515600" cy="4719849"/>
          </a:xfrm>
          <a:noFill/>
        </p:spPr>
        <p:txBody>
          <a:bodyPr>
            <a:normAutofit lnSpcReduction="10000"/>
          </a:bodyPr>
          <a:lstStyle/>
          <a:p>
            <a:r>
              <a:rPr lang="en-GB" dirty="0" smtClean="0"/>
              <a:t>Heartbleed SSL Bug April 2014</a:t>
            </a:r>
          </a:p>
          <a:p>
            <a:pPr lvl="1"/>
            <a:r>
              <a:rPr lang="en-GB" dirty="0" smtClean="0"/>
              <a:t>Review of potential vulnerable points</a:t>
            </a:r>
          </a:p>
          <a:p>
            <a:pPr lvl="1"/>
            <a:r>
              <a:rPr lang="en-GB" dirty="0" smtClean="0"/>
              <a:t>Creation of a custom eduroam heartbleed check </a:t>
            </a:r>
          </a:p>
          <a:p>
            <a:pPr lvl="2"/>
            <a:r>
              <a:rPr lang="en-GB" dirty="0" smtClean="0"/>
              <a:t>Official check was not adequate</a:t>
            </a:r>
          </a:p>
          <a:p>
            <a:pPr lvl="1"/>
            <a:r>
              <a:rPr lang="en-GB" dirty="0" smtClean="0"/>
              <a:t>Coordination of vulnerability testing with NROs</a:t>
            </a:r>
          </a:p>
          <a:p>
            <a:pPr lvl="1"/>
            <a:r>
              <a:rPr lang="en-GB" dirty="0" smtClean="0"/>
              <a:t>Coordination of response</a:t>
            </a:r>
          </a:p>
          <a:p>
            <a:pPr lvl="1"/>
            <a:r>
              <a:rPr lang="en-GB" dirty="0" smtClean="0"/>
              <a:t>Delay to service report deliverable.</a:t>
            </a:r>
          </a:p>
          <a:p>
            <a:endParaRPr lang="en-GB" dirty="0" smtClean="0"/>
          </a:p>
          <a:p>
            <a:r>
              <a:rPr lang="en-GB" dirty="0" smtClean="0"/>
              <a:t>Change in licensing and legal contact from SecureW2</a:t>
            </a:r>
          </a:p>
          <a:p>
            <a:pPr marL="685800" lvl="2">
              <a:spcBef>
                <a:spcPts val="1000"/>
              </a:spcBef>
            </a:pPr>
            <a:r>
              <a:rPr lang="en-GB" dirty="0" smtClean="0"/>
              <a:t>Helper component for Windows </a:t>
            </a:r>
            <a:r>
              <a:rPr lang="en-GB" dirty="0"/>
              <a:t>XP, </a:t>
            </a:r>
            <a:r>
              <a:rPr lang="en-GB" dirty="0" smtClean="0"/>
              <a:t>Vista </a:t>
            </a:r>
            <a:r>
              <a:rPr lang="en-GB" dirty="0"/>
              <a:t>and Windows 7 </a:t>
            </a:r>
            <a:endParaRPr lang="en-GB" dirty="0" smtClean="0"/>
          </a:p>
          <a:p>
            <a:pPr lvl="1"/>
            <a:r>
              <a:rPr lang="en-GB" dirty="0" smtClean="0"/>
              <a:t>Temporarily removed from CAT</a:t>
            </a:r>
          </a:p>
          <a:p>
            <a:pPr lvl="1"/>
            <a:r>
              <a:rPr lang="en-GB" dirty="0" smtClean="0"/>
              <a:t>Re-</a:t>
            </a:r>
            <a:r>
              <a:rPr lang="en-GB" dirty="0" err="1" smtClean="0"/>
              <a:t>implemention</a:t>
            </a:r>
            <a:r>
              <a:rPr lang="en-GB" dirty="0" smtClean="0"/>
              <a:t> of CAT  </a:t>
            </a:r>
            <a:r>
              <a:rPr lang="en-GB" dirty="0"/>
              <a:t>helper component 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eduroam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Task 2 Challenges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9</a:t>
            </a:fld>
            <a:endParaRPr lang="en-GB" dirty="0"/>
          </a:p>
        </p:txBody>
      </p:sp>
      <p:pic>
        <p:nvPicPr>
          <p:cNvPr id="7" name="Picture 6" descr="heartble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580" y="1528185"/>
            <a:ext cx="4031659" cy="488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7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N3plus_EC_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3plus_EC_review_template [Read-Only]" id="{539AC2C2-C1AF-4702-BFB4-E7F5ECFD982B}" vid="{51FA36C3-888C-486B-9A42-05F2CEB82D13}"/>
    </a:ext>
  </a:extLst>
</a:theme>
</file>

<file path=ppt/theme/theme2.xml><?xml version="1.0" encoding="utf-8"?>
<a:theme xmlns:a="http://schemas.openxmlformats.org/drawingml/2006/main" name="Agen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3plus_EC_review_template [Read-Only]" id="{539AC2C2-C1AF-4702-BFB4-E7F5ECFD982B}" vid="{AF6FA1CC-9D71-4880-B13F-748695493A28}"/>
    </a:ext>
  </a:extLst>
</a:theme>
</file>

<file path=ppt/theme/theme3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3plus_EC_review_template [Read-Only]" id="{539AC2C2-C1AF-4702-BFB4-E7F5ECFD982B}" vid="{D8D33FF1-CF6C-4355-8A7F-4023AD673879}"/>
    </a:ext>
  </a:extLst>
</a:theme>
</file>

<file path=ppt/theme/theme4.xml><?xml version="1.0" encoding="utf-8"?>
<a:theme xmlns:a="http://schemas.openxmlformats.org/drawingml/2006/main" name="Alt 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3plus_EC_review_template [Read-Only]" id="{539AC2C2-C1AF-4702-BFB4-E7F5ECFD982B}" vid="{4A33CFAF-3E28-4F72-92D2-7956B4F704C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AB494F0CC1CD7F4F86D9B1B6BB8341EE" ma:contentTypeVersion="49" ma:contentTypeDescription="" ma:contentTypeScope="" ma:versionID="bd0816a09d1f3bf20452f77173d7fd40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407b599c31e5e83a5f6c4a64b0965714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GN3PLUS14-557-123</_dlc_DocId>
    <_dlc_DocIdUrl xmlns="cce05e40-4bba-48f3-9290-882e2b438b17">
      <Url>https://intranet.geant.net/SA5/_layouts/15/DocIdRedir.aspx?ID=GN3PLUS14-557-123</Url>
      <Description>GN3PLUS14-557-123</Description>
    </_dlc_DocIdUrl>
    <Activity xmlns="cce05e40-4bba-48f3-9290-882e2b438b17">SA5</Activity>
    <Item_x0020_Description xmlns="cce05e40-4bba-48f3-9290-882e2b438b17" xsi:nil="true"/>
    <Item_x0020_Status xmlns="cce05e40-4bba-48f3-9290-882e2b438b17">In progress</Item_x0020_Statu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 xsi:nil="true"/>
    <Content1 xmlns="cce05e40-4bba-48f3-9290-882e2b438b17" xsi:nil="true"/>
    <Tasks xmlns="cce05e40-4bba-48f3-9290-882e2b438b17" xsi:nil="true"/>
    <Publish_x0020_to_x0020_EC_x0020_review_x003f_ xmlns="cce05e40-4bba-48f3-9290-882e2b438b17">No</Publish_x0020_to_x0020_EC_x0020_review_x003f_>
  </documentManagement>
</p:properties>
</file>

<file path=customXml/itemProps1.xml><?xml version="1.0" encoding="utf-8"?>
<ds:datastoreItem xmlns:ds="http://schemas.openxmlformats.org/officeDocument/2006/customXml" ds:itemID="{535947CA-36E1-4E8D-8AC5-73D6509C8B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C5967C-163C-4D8B-B8AC-B08D7E9E15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988A6A-E666-48C6-B95C-8B3CD1C0F67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C488878-6162-4D95-B4E5-2B6E3E799B31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cce05e40-4bba-48f3-9290-882e2b438b1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GN3plus_EC_review_template.potx</Template>
  <TotalTime>4014</TotalTime>
  <Words>3270</Words>
  <Application>Microsoft Macintosh PowerPoint</Application>
  <PresentationFormat>Custom</PresentationFormat>
  <Paragraphs>624</Paragraphs>
  <Slides>42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GN3plus_EC_review_template</vt:lpstr>
      <vt:lpstr>Agenda</vt:lpstr>
      <vt:lpstr>Full page photo</vt:lpstr>
      <vt:lpstr>Alt full page photo</vt:lpstr>
      <vt:lpstr>PowerPoint Presentation</vt:lpstr>
      <vt:lpstr>PowerPoint Presentation</vt:lpstr>
      <vt:lpstr>Organisation Meet the team</vt:lpstr>
      <vt:lpstr>Organisation Meet the partners</vt:lpstr>
      <vt:lpstr>Resources (1 April 2014 to 30 April 2015) Manpower and partners</vt:lpstr>
      <vt:lpstr>eduPKI Task 1 Objectives &amp; KPIs</vt:lpstr>
      <vt:lpstr>eduPKI Task 1 Achievements</vt:lpstr>
      <vt:lpstr>eduroam Task 2 Objectives</vt:lpstr>
      <vt:lpstr>eduroam Task 2 Challenges</vt:lpstr>
      <vt:lpstr>eduroam Task 2 Achievements – KPIs </vt:lpstr>
      <vt:lpstr>eduroam  Task 2 Achievements</vt:lpstr>
      <vt:lpstr>eduroam  Task 2 Achievements</vt:lpstr>
      <vt:lpstr>eduroam From Open Call to production – Android Demo for CAT </vt:lpstr>
      <vt:lpstr>eduGAIN Task 3 Objectives</vt:lpstr>
      <vt:lpstr>eduGAIN Task 3: KPIs</vt:lpstr>
      <vt:lpstr>eduGAIN members: GÉANT </vt:lpstr>
      <vt:lpstr>eduGAIN members: Rest of world</vt:lpstr>
      <vt:lpstr>eduGAIN Task 3 Challenges </vt:lpstr>
      <vt:lpstr>eduGAIN Task 3 Achievements – eduGAIN core Service</vt:lpstr>
      <vt:lpstr>eduGAIN Task 3 Achievements – Moonshot</vt:lpstr>
      <vt:lpstr>eduGAIN Task 3 Achievements – STORK2.0 Interoperability</vt:lpstr>
      <vt:lpstr>Federation as a Service Task 4 Objectives</vt:lpstr>
      <vt:lpstr>Federation as a Service Task 4 Federation as a Service for NRENs Achievements</vt:lpstr>
      <vt:lpstr>Federation as a Service Task 4 Federation as a Service for NRENs Achievements</vt:lpstr>
      <vt:lpstr>Federation as a Service Task 4 Federation as a Service for Virtual Organisations</vt:lpstr>
      <vt:lpstr>Enabling Users Task 5 Objectives</vt:lpstr>
      <vt:lpstr>Enabling Users Task 5 Challenges</vt:lpstr>
      <vt:lpstr>Enabling Users Task 5 Achievements – user-driven service development</vt:lpstr>
      <vt:lpstr>Enabling Users pilots and use cases CERN</vt:lpstr>
      <vt:lpstr>Enabling Users pilots and use cases  DARIAH</vt:lpstr>
      <vt:lpstr>Enabling Users pilots and use cases  Elixir</vt:lpstr>
      <vt:lpstr>Enabling Users pilots and use cases  ESA</vt:lpstr>
      <vt:lpstr>Enabling Users pilots and use cases  Umbrella</vt:lpstr>
      <vt:lpstr>PowerPoint Presentation</vt:lpstr>
      <vt:lpstr>Enabling Users Task 5 Achievements – GÉANT Services</vt:lpstr>
      <vt:lpstr>eduCONF Task 6 Objectives</vt:lpstr>
      <vt:lpstr>eduCONF Task 6 Challenges</vt:lpstr>
      <vt:lpstr>PowerPoint Presentation</vt:lpstr>
      <vt:lpstr>eduCONF Task 6 Achievements</vt:lpstr>
      <vt:lpstr>Conclusions  Activity Summary</vt:lpstr>
      <vt:lpstr>Conclusions  Looking Ahead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 Hannigan</dc:creator>
  <cp:lastModifiedBy>s3</cp:lastModifiedBy>
  <cp:revision>454</cp:revision>
  <dcterms:created xsi:type="dcterms:W3CDTF">2015-02-18T12:10:10Z</dcterms:created>
  <dcterms:modified xsi:type="dcterms:W3CDTF">2015-06-02T14:59:29Z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0x0101006D7E6B8B6D92464EB525E67A2DEF9E3A00AB494F0CC1CD7F4F86D9B1B6BB8341EE</vt:lpwstr>
  </property>
  <property fmtid="{D5CDD505-2E9C-101B-9397-08002B2CF9AE}" pid="3" name="_dlc_DocIdItemGuid">
    <vt:lpwstr>084cf1f6-99cf-48c1-b697-e41acc624660</vt:lpwstr>
  </property>
</Properties>
</file>