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7.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9" r:id="rId2"/>
    <p:sldId id="945" r:id="rId3"/>
    <p:sldId id="953" r:id="rId4"/>
    <p:sldId id="951" r:id="rId5"/>
    <p:sldId id="952" r:id="rId6"/>
    <p:sldId id="946" r:id="rId7"/>
    <p:sldId id="274" r:id="rId8"/>
    <p:sldId id="275" r:id="rId9"/>
    <p:sldId id="276" r:id="rId10"/>
    <p:sldId id="283" r:id="rId11"/>
    <p:sldId id="285" r:id="rId12"/>
    <p:sldId id="954" r:id="rId13"/>
    <p:sldId id="280" r:id="rId14"/>
    <p:sldId id="286" r:id="rId15"/>
    <p:sldId id="287" r:id="rId16"/>
    <p:sldId id="288" r:id="rId17"/>
    <p:sldId id="289" r:id="rId18"/>
    <p:sldId id="290" r:id="rId19"/>
    <p:sldId id="291" r:id="rId20"/>
    <p:sldId id="292" r:id="rId21"/>
    <p:sldId id="293" r:id="rId22"/>
    <p:sldId id="294" r:id="rId23"/>
    <p:sldId id="260"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F3E64"/>
    <a:srgbClr val="26AEC0"/>
    <a:srgbClr val="946B68"/>
    <a:srgbClr val="FFDD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67"/>
    <p:restoredTop sz="79712"/>
  </p:normalViewPr>
  <p:slideViewPr>
    <p:cSldViewPr snapToGrid="0" snapToObjects="1">
      <p:cViewPr varScale="1">
        <p:scale>
          <a:sx n="135" d="100"/>
          <a:sy n="135" d="100"/>
        </p:scale>
        <p:origin x="2408" y="184"/>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gyongi.horvath/Documents/GEANT/TF-EDU/Stats-202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gyongi.horvath/Documents/GEANT/TF-EDU/Stats-202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gyongi.horvath/Documents/GCP/GIP-2021-stat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gyongi.horvath/Documents/GCP/GIP-2021-stats.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8F3E64"/>
              </a:solidFill>
              <a:ln w="19050">
                <a:solidFill>
                  <a:schemeClr val="lt1"/>
                </a:solidFill>
              </a:ln>
              <a:effectLst/>
            </c:spPr>
            <c:extLst>
              <c:ext xmlns:c16="http://schemas.microsoft.com/office/drawing/2014/chart" uri="{C3380CC4-5D6E-409C-BE32-E72D297353CC}">
                <c16:uniqueId val="{00000001-71A6-A645-B089-29D8F60335C8}"/>
              </c:ext>
            </c:extLst>
          </c:dPt>
          <c:dPt>
            <c:idx val="1"/>
            <c:bubble3D val="0"/>
            <c:spPr>
              <a:solidFill>
                <a:srgbClr val="FFC000"/>
              </a:solidFill>
              <a:ln w="19050">
                <a:solidFill>
                  <a:schemeClr val="lt1"/>
                </a:solidFill>
              </a:ln>
              <a:effectLst/>
            </c:spPr>
            <c:extLst>
              <c:ext xmlns:c16="http://schemas.microsoft.com/office/drawing/2014/chart" uri="{C3380CC4-5D6E-409C-BE32-E72D297353CC}">
                <c16:uniqueId val="{00000003-71A6-A645-B089-29D8F60335C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1A6-A645-B089-29D8F60335C8}"/>
              </c:ext>
            </c:extLst>
          </c:dPt>
          <c:dPt>
            <c:idx val="3"/>
            <c:bubble3D val="0"/>
            <c:spPr>
              <a:solidFill>
                <a:srgbClr val="26AEC0"/>
              </a:solidFill>
              <a:ln w="19050">
                <a:solidFill>
                  <a:schemeClr val="lt1"/>
                </a:solidFill>
              </a:ln>
              <a:effectLst/>
            </c:spPr>
            <c:extLst>
              <c:ext xmlns:c16="http://schemas.microsoft.com/office/drawing/2014/chart" uri="{C3380CC4-5D6E-409C-BE32-E72D297353CC}">
                <c16:uniqueId val="{00000007-71A6-A645-B089-29D8F60335C8}"/>
              </c:ext>
            </c:extLst>
          </c:dPt>
          <c:dPt>
            <c:idx val="4"/>
            <c:bubble3D val="0"/>
            <c:spPr>
              <a:solidFill>
                <a:srgbClr val="DC419D"/>
              </a:solidFill>
              <a:ln w="19050">
                <a:solidFill>
                  <a:schemeClr val="lt1"/>
                </a:solidFill>
              </a:ln>
              <a:effectLst/>
            </c:spPr>
            <c:extLst>
              <c:ext xmlns:c16="http://schemas.microsoft.com/office/drawing/2014/chart" uri="{C3380CC4-5D6E-409C-BE32-E72D297353CC}">
                <c16:uniqueId val="{00000009-71A6-A645-B089-29D8F60335C8}"/>
              </c:ext>
            </c:extLst>
          </c:dPt>
          <c:dPt>
            <c:idx val="5"/>
            <c:bubble3D val="0"/>
            <c:spPr>
              <a:solidFill>
                <a:srgbClr val="2E75B6"/>
              </a:solidFill>
              <a:ln w="19050">
                <a:solidFill>
                  <a:schemeClr val="lt1"/>
                </a:solidFill>
              </a:ln>
              <a:effectLst/>
            </c:spPr>
            <c:extLst>
              <c:ext xmlns:c16="http://schemas.microsoft.com/office/drawing/2014/chart" uri="{C3380CC4-5D6E-409C-BE32-E72D297353CC}">
                <c16:uniqueId val="{0000000B-71A6-A645-B089-29D8F60335C8}"/>
              </c:ext>
            </c:extLst>
          </c:dPt>
          <c:dPt>
            <c:idx val="6"/>
            <c:bubble3D val="0"/>
            <c:spPr>
              <a:solidFill>
                <a:srgbClr val="4472C4"/>
              </a:solidFill>
              <a:ln w="19050">
                <a:solidFill>
                  <a:schemeClr val="lt1"/>
                </a:solidFill>
              </a:ln>
              <a:effectLst/>
            </c:spPr>
            <c:extLst>
              <c:ext xmlns:c16="http://schemas.microsoft.com/office/drawing/2014/chart" uri="{C3380CC4-5D6E-409C-BE32-E72D297353CC}">
                <c16:uniqueId val="{0000000D-71A6-A645-B089-29D8F60335C8}"/>
              </c:ext>
            </c:extLst>
          </c:dPt>
          <c:dLbls>
            <c:dLbl>
              <c:idx val="0"/>
              <c:layout>
                <c:manualLayout>
                  <c:x val="-9.3620311923819435E-2"/>
                  <c:y val="0.11261380820774887"/>
                </c:manualLayout>
              </c:layout>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mn-lt"/>
                      <a:ea typeface="+mn-ea"/>
                      <a:cs typeface="+mn-cs"/>
                    </a:defRPr>
                  </a:pPr>
                  <a:endParaRPr lang="en-NL"/>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1A6-A645-B089-29D8F60335C8}"/>
                </c:ext>
              </c:extLst>
            </c:dLbl>
            <c:dLbl>
              <c:idx val="1"/>
              <c:layout>
                <c:manualLayout>
                  <c:x val="-0.20222066766447583"/>
                  <c:y val="-5.411586796683527E-2"/>
                </c:manualLayout>
              </c:layout>
              <c:spPr>
                <a:noFill/>
                <a:ln>
                  <a:noFill/>
                </a:ln>
                <a:effectLst/>
              </c:spPr>
              <c:txPr>
                <a:bodyPr rot="0" spcFirstLastPara="1" vertOverflow="ellipsis" vert="horz" wrap="square" anchor="ctr" anchorCtr="1"/>
                <a:lstStyle/>
                <a:p>
                  <a:pPr>
                    <a:defRPr sz="1800" b="0" i="0" u="none" strike="noStrike" kern="1200" baseline="0">
                      <a:solidFill>
                        <a:schemeClr val="bg1"/>
                      </a:solidFill>
                      <a:latin typeface="+mn-lt"/>
                      <a:ea typeface="+mn-ea"/>
                      <a:cs typeface="+mn-cs"/>
                    </a:defRPr>
                  </a:pPr>
                  <a:endParaRPr lang="en-NL"/>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71A6-A645-B089-29D8F60335C8}"/>
                </c:ext>
              </c:extLst>
            </c:dLbl>
            <c:dLbl>
              <c:idx val="2"/>
              <c:layout>
                <c:manualLayout>
                  <c:x val="0.10054174529836662"/>
                  <c:y val="-0.15094931428273453"/>
                </c:manualLayout>
              </c:layout>
              <c:spPr>
                <a:noFill/>
                <a:ln>
                  <a:noFill/>
                </a:ln>
                <a:effectLst/>
              </c:spPr>
              <c:txPr>
                <a:bodyPr rot="0" spcFirstLastPara="1" vertOverflow="ellipsis" vert="horz" wrap="square" anchor="ctr" anchorCtr="1"/>
                <a:lstStyle/>
                <a:p>
                  <a:pPr>
                    <a:defRPr sz="1800" b="0" i="0" u="none" strike="noStrike" kern="1200" baseline="0">
                      <a:solidFill>
                        <a:schemeClr val="bg1"/>
                      </a:solidFill>
                      <a:latin typeface="+mn-lt"/>
                      <a:ea typeface="+mn-ea"/>
                      <a:cs typeface="+mn-cs"/>
                    </a:defRPr>
                  </a:pPr>
                  <a:endParaRPr lang="en-NL"/>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71A6-A645-B089-29D8F60335C8}"/>
                </c:ext>
              </c:extLst>
            </c:dLbl>
            <c:dLbl>
              <c:idx val="3"/>
              <c:layout>
                <c:manualLayout>
                  <c:x val="0.18372860675473418"/>
                  <c:y val="-2.3549043124576376E-2"/>
                </c:manualLayout>
              </c:layout>
              <c:spPr>
                <a:noFill/>
                <a:ln>
                  <a:noFill/>
                </a:ln>
                <a:effectLst/>
              </c:spPr>
              <c:txPr>
                <a:bodyPr rot="0" spcFirstLastPara="1" vertOverflow="ellipsis" vert="horz" wrap="square" anchor="ctr" anchorCtr="1"/>
                <a:lstStyle/>
                <a:p>
                  <a:pPr>
                    <a:defRPr sz="1800" b="0" i="0" u="none" strike="noStrike" kern="1200" baseline="0">
                      <a:solidFill>
                        <a:schemeClr val="bg1"/>
                      </a:solidFill>
                      <a:latin typeface="+mn-lt"/>
                      <a:ea typeface="+mn-ea"/>
                      <a:cs typeface="+mn-cs"/>
                    </a:defRPr>
                  </a:pPr>
                  <a:endParaRPr lang="en-NL"/>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71A6-A645-B089-29D8F60335C8}"/>
                </c:ext>
              </c:extLst>
            </c:dLbl>
            <c:dLbl>
              <c:idx val="4"/>
              <c:layout>
                <c:manualLayout>
                  <c:x val="9.1101494544586881E-2"/>
                  <c:y val="7.2881446524482418E-2"/>
                </c:manualLayout>
              </c:layout>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mn-lt"/>
                      <a:ea typeface="+mn-ea"/>
                      <a:cs typeface="+mn-cs"/>
                    </a:defRPr>
                  </a:pPr>
                  <a:endParaRPr lang="en-NL"/>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71A6-A645-B089-29D8F60335C8}"/>
                </c:ext>
              </c:extLst>
            </c:dLbl>
            <c:dLbl>
              <c:idx val="5"/>
              <c:layout>
                <c:manualLayout>
                  <c:x val="9.0531550291750723E-2"/>
                  <c:y val="8.4362256870209068E-2"/>
                </c:manualLayout>
              </c:layout>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mn-lt"/>
                      <a:ea typeface="+mn-ea"/>
                      <a:cs typeface="+mn-cs"/>
                    </a:defRPr>
                  </a:pPr>
                  <a:endParaRPr lang="en-NL"/>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B-71A6-A645-B089-29D8F60335C8}"/>
                </c:ext>
              </c:extLst>
            </c:dLbl>
            <c:dLbl>
              <c:idx val="6"/>
              <c:layout>
                <c:manualLayout>
                  <c:x val="3.4927875751068309E-2"/>
                  <c:y val="0.11401757313448402"/>
                </c:manualLayout>
              </c:layout>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mn-lt"/>
                      <a:ea typeface="+mn-ea"/>
                      <a:cs typeface="+mn-cs"/>
                    </a:defRPr>
                  </a:pPr>
                  <a:endParaRPr lang="en-NL"/>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D-71A6-A645-B089-29D8F60335C8}"/>
                </c:ext>
              </c:extLst>
            </c:dLbl>
            <c:spPr>
              <a:no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en-NL"/>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Sheet9!$D$1:$D$7</c:f>
              <c:strCache>
                <c:ptCount val="7"/>
                <c:pt idx="0">
                  <c:v>trust&amp;identity</c:v>
                </c:pt>
                <c:pt idx="1">
                  <c:v>networking</c:v>
                </c:pt>
                <c:pt idx="2">
                  <c:v>multimedia</c:v>
                </c:pt>
                <c:pt idx="3">
                  <c:v>education</c:v>
                </c:pt>
                <c:pt idx="4">
                  <c:v>health</c:v>
                </c:pt>
                <c:pt idx="5">
                  <c:v>security</c:v>
                </c:pt>
                <c:pt idx="6">
                  <c:v>cloud</c:v>
                </c:pt>
              </c:strCache>
            </c:strRef>
          </c:cat>
          <c:val>
            <c:numRef>
              <c:f>Sheet9!$E$1:$E$7</c:f>
              <c:numCache>
                <c:formatCode>General</c:formatCode>
                <c:ptCount val="7"/>
                <c:pt idx="0">
                  <c:v>4</c:v>
                </c:pt>
                <c:pt idx="1">
                  <c:v>17</c:v>
                </c:pt>
                <c:pt idx="2">
                  <c:v>5</c:v>
                </c:pt>
                <c:pt idx="3">
                  <c:v>9</c:v>
                </c:pt>
                <c:pt idx="4">
                  <c:v>2</c:v>
                </c:pt>
                <c:pt idx="5">
                  <c:v>2</c:v>
                </c:pt>
                <c:pt idx="6">
                  <c:v>3</c:v>
                </c:pt>
              </c:numCache>
            </c:numRef>
          </c:val>
          <c:extLst>
            <c:ext xmlns:c16="http://schemas.microsoft.com/office/drawing/2014/chart" uri="{C3380CC4-5D6E-409C-BE32-E72D297353CC}">
              <c16:uniqueId val="{0000000E-71A6-A645-B089-29D8F60335C8}"/>
            </c:ext>
          </c:extLst>
        </c:ser>
        <c:dLbls>
          <c:showLegendKey val="0"/>
          <c:showVal val="1"/>
          <c:showCatName val="1"/>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solidFill>
            <a:schemeClr val="bg1"/>
          </a:solidFill>
        </a:defRPr>
      </a:pPr>
      <a:endParaRPr lang="en-NL"/>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DC419D"/>
              </a:solidFill>
              <a:ln w="19050">
                <a:solidFill>
                  <a:schemeClr val="lt1"/>
                </a:solidFill>
              </a:ln>
              <a:effectLst/>
            </c:spPr>
            <c:extLst>
              <c:ext xmlns:c16="http://schemas.microsoft.com/office/drawing/2014/chart" uri="{C3380CC4-5D6E-409C-BE32-E72D297353CC}">
                <c16:uniqueId val="{00000001-0DBE-DD42-B731-14A9D81B5381}"/>
              </c:ext>
            </c:extLst>
          </c:dPt>
          <c:dPt>
            <c:idx val="1"/>
            <c:bubble3D val="0"/>
            <c:spPr>
              <a:solidFill>
                <a:srgbClr val="8F3E64"/>
              </a:solidFill>
              <a:ln w="19050">
                <a:solidFill>
                  <a:schemeClr val="lt1"/>
                </a:solidFill>
              </a:ln>
              <a:effectLst/>
            </c:spPr>
            <c:extLst>
              <c:ext xmlns:c16="http://schemas.microsoft.com/office/drawing/2014/chart" uri="{C3380CC4-5D6E-409C-BE32-E72D297353CC}">
                <c16:uniqueId val="{00000003-0DBE-DD42-B731-14A9D81B538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DBE-DD42-B731-14A9D81B5381}"/>
              </c:ext>
            </c:extLst>
          </c:dPt>
          <c:dPt>
            <c:idx val="3"/>
            <c:bubble3D val="0"/>
            <c:spPr>
              <a:solidFill>
                <a:srgbClr val="26AEC0"/>
              </a:solidFill>
              <a:ln w="19050">
                <a:solidFill>
                  <a:schemeClr val="lt1"/>
                </a:solidFill>
              </a:ln>
              <a:effectLst/>
            </c:spPr>
            <c:extLst>
              <c:ext xmlns:c16="http://schemas.microsoft.com/office/drawing/2014/chart" uri="{C3380CC4-5D6E-409C-BE32-E72D297353CC}">
                <c16:uniqueId val="{00000007-0DBE-DD42-B731-14A9D81B5381}"/>
              </c:ext>
            </c:extLst>
          </c:dPt>
          <c:dPt>
            <c:idx val="4"/>
            <c:bubble3D val="0"/>
            <c:spPr>
              <a:solidFill>
                <a:srgbClr val="4472C4"/>
              </a:solidFill>
              <a:ln w="19050">
                <a:solidFill>
                  <a:schemeClr val="lt1"/>
                </a:solidFill>
              </a:ln>
              <a:effectLst/>
            </c:spPr>
            <c:extLst>
              <c:ext xmlns:c16="http://schemas.microsoft.com/office/drawing/2014/chart" uri="{C3380CC4-5D6E-409C-BE32-E72D297353CC}">
                <c16:uniqueId val="{00000009-0DBE-DD42-B731-14A9D81B5381}"/>
              </c:ext>
            </c:extLst>
          </c:dPt>
          <c:dLbls>
            <c:dLbl>
              <c:idx val="0"/>
              <c:layout>
                <c:manualLayout>
                  <c:x val="-9.4541762184790309E-2"/>
                  <c:y val="0.14332647843051396"/>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DBE-DD42-B731-14A9D81B5381}"/>
                </c:ext>
              </c:extLst>
            </c:dLbl>
            <c:dLbl>
              <c:idx val="1"/>
              <c:layout>
                <c:manualLayout>
                  <c:x val="-0.20329655885577594"/>
                  <c:y val="-0.23899600434752019"/>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DBE-DD42-B731-14A9D81B5381}"/>
                </c:ext>
              </c:extLst>
            </c:dLbl>
            <c:dLbl>
              <c:idx val="2"/>
              <c:layout>
                <c:manualLayout>
                  <c:x val="0.18603639240506328"/>
                  <c:y val="2.8948541313170016E-3"/>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0DBE-DD42-B731-14A9D81B5381}"/>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en-NL"/>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Sheet8!$A$1:$A$5</c:f>
              <c:strCache>
                <c:ptCount val="5"/>
                <c:pt idx="0">
                  <c:v>Health</c:v>
                </c:pt>
                <c:pt idx="1">
                  <c:v>Clouds &amp; networks</c:v>
                </c:pt>
                <c:pt idx="2">
                  <c:v>Multimedia</c:v>
                </c:pt>
                <c:pt idx="3">
                  <c:v>Trust &amp; Identity (education)</c:v>
                </c:pt>
                <c:pt idx="4">
                  <c:v>Security &amp; Privacy</c:v>
                </c:pt>
              </c:strCache>
            </c:strRef>
          </c:cat>
          <c:val>
            <c:numRef>
              <c:f>Sheet8!$B$1:$B$5</c:f>
              <c:numCache>
                <c:formatCode>General</c:formatCode>
                <c:ptCount val="5"/>
                <c:pt idx="0">
                  <c:v>1</c:v>
                </c:pt>
                <c:pt idx="1">
                  <c:v>6</c:v>
                </c:pt>
                <c:pt idx="2">
                  <c:v>1</c:v>
                </c:pt>
                <c:pt idx="3">
                  <c:v>1</c:v>
                </c:pt>
                <c:pt idx="4">
                  <c:v>1</c:v>
                </c:pt>
              </c:numCache>
            </c:numRef>
          </c:val>
          <c:extLst>
            <c:ext xmlns:c16="http://schemas.microsoft.com/office/drawing/2014/chart" uri="{C3380CC4-5D6E-409C-BE32-E72D297353CC}">
              <c16:uniqueId val="{0000000A-0DBE-DD42-B731-14A9D81B5381}"/>
            </c:ext>
          </c:extLst>
        </c:ser>
        <c:dLbls>
          <c:showLegendKey val="0"/>
          <c:showVal val="1"/>
          <c:showCatName val="1"/>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NL"/>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1396-6E44-83AE-49A3E1E86F49}"/>
              </c:ext>
            </c:extLst>
          </c:dPt>
          <c:dPt>
            <c:idx val="1"/>
            <c:bubble3D val="0"/>
            <c:spPr>
              <a:solidFill>
                <a:srgbClr val="26AEC0"/>
              </a:solidFill>
              <a:ln w="19050">
                <a:solidFill>
                  <a:schemeClr val="lt1"/>
                </a:solidFill>
              </a:ln>
              <a:effectLst/>
            </c:spPr>
            <c:extLst>
              <c:ext xmlns:c16="http://schemas.microsoft.com/office/drawing/2014/chart" uri="{C3380CC4-5D6E-409C-BE32-E72D297353CC}">
                <c16:uniqueId val="{00000003-1396-6E44-83AE-49A3E1E86F4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396-6E44-83AE-49A3E1E86F4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1396-6E44-83AE-49A3E1E86F49}"/>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1396-6E44-83AE-49A3E1E86F49}"/>
              </c:ext>
            </c:extLst>
          </c:dPt>
          <c:dPt>
            <c:idx val="5"/>
            <c:bubble3D val="0"/>
            <c:spPr>
              <a:solidFill>
                <a:srgbClr val="8F3E64"/>
              </a:solidFill>
              <a:ln w="19050">
                <a:solidFill>
                  <a:schemeClr val="lt1"/>
                </a:solidFill>
              </a:ln>
              <a:effectLst/>
            </c:spPr>
            <c:extLst>
              <c:ext xmlns:c16="http://schemas.microsoft.com/office/drawing/2014/chart" uri="{C3380CC4-5D6E-409C-BE32-E72D297353CC}">
                <c16:uniqueId val="{0000000B-1396-6E44-83AE-49A3E1E86F49}"/>
              </c:ext>
            </c:extLst>
          </c:dPt>
          <c:dLbls>
            <c:dLbl>
              <c:idx val="0"/>
              <c:layout>
                <c:manualLayout>
                  <c:x val="-4.26424785137152E-2"/>
                  <c:y val="0.1060633027380453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396-6E44-83AE-49A3E1E86F49}"/>
                </c:ext>
              </c:extLst>
            </c:dLbl>
            <c:dLbl>
              <c:idx val="1"/>
              <c:layout>
                <c:manualLayout>
                  <c:x val="-0.14872615923009624"/>
                  <c:y val="6.5078507198434513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396-6E44-83AE-49A3E1E86F49}"/>
                </c:ext>
              </c:extLst>
            </c:dLbl>
            <c:dLbl>
              <c:idx val="2"/>
              <c:layout>
                <c:manualLayout>
                  <c:x val="-0.12268210591323143"/>
                  <c:y val="-0.11566820419636895"/>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396-6E44-83AE-49A3E1E86F49}"/>
                </c:ext>
              </c:extLst>
            </c:dLbl>
            <c:dLbl>
              <c:idx val="3"/>
              <c:layout>
                <c:manualLayout>
                  <c:x val="8.2757500900622769E-2"/>
                  <c:y val="-0.16715494882666293"/>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1396-6E44-83AE-49A3E1E86F49}"/>
                </c:ext>
              </c:extLst>
            </c:dLbl>
            <c:dLbl>
              <c:idx val="4"/>
              <c:layout>
                <c:manualLayout>
                  <c:x val="0.1413846945602388"/>
                  <c:y val="2.4030502104396712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1396-6E44-83AE-49A3E1E86F49}"/>
                </c:ext>
              </c:extLst>
            </c:dLbl>
            <c:dLbl>
              <c:idx val="5"/>
              <c:layout>
                <c:manualLayout>
                  <c:x val="0.10278323297823067"/>
                  <c:y val="0.13714361148643403"/>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B-1396-6E44-83AE-49A3E1E86F49}"/>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Roboto" panose="02000000000000000000" pitchFamily="2" charset="0"/>
                    <a:ea typeface="Roboto" panose="02000000000000000000" pitchFamily="2" charset="0"/>
                    <a:cs typeface="+mn-cs"/>
                  </a:defRPr>
                </a:pPr>
                <a:endParaRPr lang="en-NL"/>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total!$A$2:$A$7</c:f>
              <c:strCache>
                <c:ptCount val="6"/>
                <c:pt idx="0">
                  <c:v>cloud</c:v>
                </c:pt>
                <c:pt idx="1">
                  <c:v>education</c:v>
                </c:pt>
                <c:pt idx="2">
                  <c:v>multimedia</c:v>
                </c:pt>
                <c:pt idx="3">
                  <c:v>networking</c:v>
                </c:pt>
                <c:pt idx="4">
                  <c:v>security</c:v>
                </c:pt>
                <c:pt idx="5">
                  <c:v>trust&amp;identity</c:v>
                </c:pt>
              </c:strCache>
            </c:strRef>
          </c:cat>
          <c:val>
            <c:numRef>
              <c:f>total!$B$2:$B$7</c:f>
              <c:numCache>
                <c:formatCode>General</c:formatCode>
                <c:ptCount val="6"/>
                <c:pt idx="0">
                  <c:v>2</c:v>
                </c:pt>
                <c:pt idx="1">
                  <c:v>6</c:v>
                </c:pt>
                <c:pt idx="2">
                  <c:v>3</c:v>
                </c:pt>
                <c:pt idx="3">
                  <c:v>7</c:v>
                </c:pt>
                <c:pt idx="4">
                  <c:v>4</c:v>
                </c:pt>
                <c:pt idx="5">
                  <c:v>4</c:v>
                </c:pt>
              </c:numCache>
            </c:numRef>
          </c:val>
          <c:extLst>
            <c:ext xmlns:c16="http://schemas.microsoft.com/office/drawing/2014/chart" uri="{C3380CC4-5D6E-409C-BE32-E72D297353CC}">
              <c16:uniqueId val="{0000000C-1396-6E44-83AE-49A3E1E86F49}"/>
            </c:ext>
          </c:extLst>
        </c:ser>
        <c:dLbls>
          <c:showLegendKey val="0"/>
          <c:showVal val="1"/>
          <c:showCatName val="1"/>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NL"/>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DC5-B240-AFC8-3B588B2C278A}"/>
              </c:ext>
            </c:extLst>
          </c:dPt>
          <c:dPt>
            <c:idx val="1"/>
            <c:bubble3D val="0"/>
            <c:spPr>
              <a:solidFill>
                <a:srgbClr val="8F3E64"/>
              </a:solidFill>
              <a:ln w="19050">
                <a:solidFill>
                  <a:schemeClr val="lt1"/>
                </a:solidFill>
              </a:ln>
              <a:effectLst/>
            </c:spPr>
            <c:extLst>
              <c:ext xmlns:c16="http://schemas.microsoft.com/office/drawing/2014/chart" uri="{C3380CC4-5D6E-409C-BE32-E72D297353CC}">
                <c16:uniqueId val="{00000003-FDC5-B240-AFC8-3B588B2C278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FDC5-B240-AFC8-3B588B2C278A}"/>
              </c:ext>
            </c:extLst>
          </c:dPt>
          <c:dPt>
            <c:idx val="3"/>
            <c:bubble3D val="0"/>
            <c:spPr>
              <a:solidFill>
                <a:srgbClr val="26AEC0"/>
              </a:solidFill>
              <a:ln w="19050">
                <a:solidFill>
                  <a:schemeClr val="lt1"/>
                </a:solidFill>
              </a:ln>
              <a:effectLst/>
            </c:spPr>
            <c:extLst>
              <c:ext xmlns:c16="http://schemas.microsoft.com/office/drawing/2014/chart" uri="{C3380CC4-5D6E-409C-BE32-E72D297353CC}">
                <c16:uniqueId val="{00000007-FDC5-B240-AFC8-3B588B2C278A}"/>
              </c:ext>
            </c:extLst>
          </c:dPt>
          <c:dLbls>
            <c:dLbl>
              <c:idx val="3"/>
              <c:layout>
                <c:manualLayout>
                  <c:x val="0.18034939779634726"/>
                  <c:y val="0.18438192944881265"/>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FDC5-B240-AFC8-3B588B2C278A}"/>
                </c:ext>
              </c:extLst>
            </c:dLbl>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Roboto" panose="02000000000000000000" pitchFamily="2" charset="0"/>
                    <a:ea typeface="Roboto" panose="02000000000000000000" pitchFamily="2" charset="0"/>
                    <a:cs typeface="+mn-cs"/>
                  </a:defRPr>
                </a:pPr>
                <a:endParaRPr lang="en-NL"/>
              </a:p>
            </c:txPr>
            <c:dLblPos val="ct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successful!$A$2:$A$5</c:f>
              <c:strCache>
                <c:ptCount val="4"/>
                <c:pt idx="0">
                  <c:v>Security &amp; Privacy</c:v>
                </c:pt>
                <c:pt idx="1">
                  <c:v>Clouds &amp; networks</c:v>
                </c:pt>
                <c:pt idx="2">
                  <c:v>Multimedia</c:v>
                </c:pt>
                <c:pt idx="3">
                  <c:v>Trust &amp; Identity (education)</c:v>
                </c:pt>
              </c:strCache>
            </c:strRef>
          </c:cat>
          <c:val>
            <c:numRef>
              <c:f>successful!$B$2:$B$5</c:f>
              <c:numCache>
                <c:formatCode>General</c:formatCode>
                <c:ptCount val="4"/>
                <c:pt idx="0">
                  <c:v>3</c:v>
                </c:pt>
                <c:pt idx="1">
                  <c:v>3</c:v>
                </c:pt>
                <c:pt idx="2">
                  <c:v>2</c:v>
                </c:pt>
                <c:pt idx="3">
                  <c:v>2</c:v>
                </c:pt>
              </c:numCache>
            </c:numRef>
          </c:val>
          <c:extLst>
            <c:ext xmlns:c16="http://schemas.microsoft.com/office/drawing/2014/chart" uri="{C3380CC4-5D6E-409C-BE32-E72D297353CC}">
              <c16:uniqueId val="{00000008-FDC5-B240-AFC8-3B588B2C278A}"/>
            </c:ext>
          </c:extLst>
        </c:ser>
        <c:dLbls>
          <c:dLblPos val="ctr"/>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33B566-97B9-9141-A29C-CE54055932F4}" type="datetimeFigureOut">
              <a:rPr lang="en-NL" smtClean="0"/>
              <a:t>28/06/2022</a:t>
            </a:fld>
            <a:endParaRPr lang="en-N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615D15-D2CA-384C-8DAA-7C7693FD5341}" type="slidenum">
              <a:rPr lang="en-NL" smtClean="0"/>
              <a:t>‹#›</a:t>
            </a:fld>
            <a:endParaRPr lang="en-NL"/>
          </a:p>
        </p:txBody>
      </p:sp>
    </p:spTree>
    <p:extLst>
      <p:ext uri="{BB962C8B-B14F-4D97-AF65-F5344CB8AC3E}">
        <p14:creationId xmlns:p14="http://schemas.microsoft.com/office/powerpoint/2010/main" val="41152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8C615D15-D2CA-384C-8DAA-7C7693FD5341}" type="slidenum">
              <a:rPr lang="en-NL" smtClean="0"/>
              <a:t>2</a:t>
            </a:fld>
            <a:endParaRPr lang="en-NL"/>
          </a:p>
        </p:txBody>
      </p:sp>
    </p:spTree>
    <p:extLst>
      <p:ext uri="{BB962C8B-B14F-4D97-AF65-F5344CB8AC3E}">
        <p14:creationId xmlns:p14="http://schemas.microsoft.com/office/powerpoint/2010/main" val="23745835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8C615D15-D2CA-384C-8DAA-7C7693FD5341}" type="slidenum">
              <a:rPr lang="en-NL" smtClean="0"/>
              <a:t>11</a:t>
            </a:fld>
            <a:endParaRPr lang="en-NL"/>
          </a:p>
        </p:txBody>
      </p:sp>
    </p:spTree>
    <p:extLst>
      <p:ext uri="{BB962C8B-B14F-4D97-AF65-F5344CB8AC3E}">
        <p14:creationId xmlns:p14="http://schemas.microsoft.com/office/powerpoint/2010/main" val="37220916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8C615D15-D2CA-384C-8DAA-7C7693FD5341}" type="slidenum">
              <a:rPr lang="en-NL" smtClean="0"/>
              <a:t>13</a:t>
            </a:fld>
            <a:endParaRPr lang="en-NL"/>
          </a:p>
        </p:txBody>
      </p:sp>
    </p:spTree>
    <p:extLst>
      <p:ext uri="{BB962C8B-B14F-4D97-AF65-F5344CB8AC3E}">
        <p14:creationId xmlns:p14="http://schemas.microsoft.com/office/powerpoint/2010/main" val="21299270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8C615D15-D2CA-384C-8DAA-7C7693FD5341}" type="slidenum">
              <a:rPr lang="en-NL" smtClean="0"/>
              <a:t>14</a:t>
            </a:fld>
            <a:endParaRPr lang="en-NL"/>
          </a:p>
        </p:txBody>
      </p:sp>
    </p:spTree>
    <p:extLst>
      <p:ext uri="{BB962C8B-B14F-4D97-AF65-F5344CB8AC3E}">
        <p14:creationId xmlns:p14="http://schemas.microsoft.com/office/powerpoint/2010/main" val="6093282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8C615D15-D2CA-384C-8DAA-7C7693FD5341}" type="slidenum">
              <a:rPr lang="en-NL" smtClean="0"/>
              <a:t>15</a:t>
            </a:fld>
            <a:endParaRPr lang="en-NL"/>
          </a:p>
        </p:txBody>
      </p:sp>
    </p:spTree>
    <p:extLst>
      <p:ext uri="{BB962C8B-B14F-4D97-AF65-F5344CB8AC3E}">
        <p14:creationId xmlns:p14="http://schemas.microsoft.com/office/powerpoint/2010/main" val="38923390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8C615D15-D2CA-384C-8DAA-7C7693FD5341}" type="slidenum">
              <a:rPr lang="en-NL" smtClean="0"/>
              <a:t>16</a:t>
            </a:fld>
            <a:endParaRPr lang="en-NL"/>
          </a:p>
        </p:txBody>
      </p:sp>
    </p:spTree>
    <p:extLst>
      <p:ext uri="{BB962C8B-B14F-4D97-AF65-F5344CB8AC3E}">
        <p14:creationId xmlns:p14="http://schemas.microsoft.com/office/powerpoint/2010/main" val="20539106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8C615D15-D2CA-384C-8DAA-7C7693FD5341}" type="slidenum">
              <a:rPr lang="en-NL" smtClean="0"/>
              <a:t>17</a:t>
            </a:fld>
            <a:endParaRPr lang="en-NL"/>
          </a:p>
        </p:txBody>
      </p:sp>
    </p:spTree>
    <p:extLst>
      <p:ext uri="{BB962C8B-B14F-4D97-AF65-F5344CB8AC3E}">
        <p14:creationId xmlns:p14="http://schemas.microsoft.com/office/powerpoint/2010/main" val="9071003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8C615D15-D2CA-384C-8DAA-7C7693FD5341}" type="slidenum">
              <a:rPr lang="en-NL" smtClean="0"/>
              <a:t>18</a:t>
            </a:fld>
            <a:endParaRPr lang="en-NL"/>
          </a:p>
        </p:txBody>
      </p:sp>
    </p:spTree>
    <p:extLst>
      <p:ext uri="{BB962C8B-B14F-4D97-AF65-F5344CB8AC3E}">
        <p14:creationId xmlns:p14="http://schemas.microsoft.com/office/powerpoint/2010/main" val="10468222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8C615D15-D2CA-384C-8DAA-7C7693FD5341}" type="slidenum">
              <a:rPr lang="en-NL" smtClean="0"/>
              <a:t>19</a:t>
            </a:fld>
            <a:endParaRPr lang="en-NL"/>
          </a:p>
        </p:txBody>
      </p:sp>
    </p:spTree>
    <p:extLst>
      <p:ext uri="{BB962C8B-B14F-4D97-AF65-F5344CB8AC3E}">
        <p14:creationId xmlns:p14="http://schemas.microsoft.com/office/powerpoint/2010/main" val="22011350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8C615D15-D2CA-384C-8DAA-7C7693FD5341}" type="slidenum">
              <a:rPr lang="en-NL" smtClean="0"/>
              <a:t>20</a:t>
            </a:fld>
            <a:endParaRPr lang="en-NL"/>
          </a:p>
        </p:txBody>
      </p:sp>
    </p:spTree>
    <p:extLst>
      <p:ext uri="{BB962C8B-B14F-4D97-AF65-F5344CB8AC3E}">
        <p14:creationId xmlns:p14="http://schemas.microsoft.com/office/powerpoint/2010/main" val="39950492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8C615D15-D2CA-384C-8DAA-7C7693FD5341}" type="slidenum">
              <a:rPr lang="en-NL" smtClean="0"/>
              <a:t>21</a:t>
            </a:fld>
            <a:endParaRPr lang="en-NL"/>
          </a:p>
        </p:txBody>
      </p:sp>
    </p:spTree>
    <p:extLst>
      <p:ext uri="{BB962C8B-B14F-4D97-AF65-F5344CB8AC3E}">
        <p14:creationId xmlns:p14="http://schemas.microsoft.com/office/powerpoint/2010/main" val="2807301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8C615D15-D2CA-384C-8DAA-7C7693FD5341}" type="slidenum">
              <a:rPr lang="en-NL" smtClean="0"/>
              <a:t>3</a:t>
            </a:fld>
            <a:endParaRPr lang="en-NL"/>
          </a:p>
        </p:txBody>
      </p:sp>
    </p:spTree>
    <p:extLst>
      <p:ext uri="{BB962C8B-B14F-4D97-AF65-F5344CB8AC3E}">
        <p14:creationId xmlns:p14="http://schemas.microsoft.com/office/powerpoint/2010/main" val="42101541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8C615D15-D2CA-384C-8DAA-7C7693FD5341}" type="slidenum">
              <a:rPr lang="en-NL" smtClean="0"/>
              <a:t>22</a:t>
            </a:fld>
            <a:endParaRPr lang="en-NL"/>
          </a:p>
        </p:txBody>
      </p:sp>
    </p:spTree>
    <p:extLst>
      <p:ext uri="{BB962C8B-B14F-4D97-AF65-F5344CB8AC3E}">
        <p14:creationId xmlns:p14="http://schemas.microsoft.com/office/powerpoint/2010/main" val="13437398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615D15-D2CA-384C-8DAA-7C7693FD5341}" type="slidenum">
              <a:rPr lang="en-NL" smtClean="0"/>
              <a:t>23</a:t>
            </a:fld>
            <a:endParaRPr lang="en-NL"/>
          </a:p>
        </p:txBody>
      </p:sp>
    </p:spTree>
    <p:extLst>
      <p:ext uri="{BB962C8B-B14F-4D97-AF65-F5344CB8AC3E}">
        <p14:creationId xmlns:p14="http://schemas.microsoft.com/office/powerpoint/2010/main" val="34660351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8C615D15-D2CA-384C-8DAA-7C7693FD5341}" type="slidenum">
              <a:rPr lang="en-NL" smtClean="0"/>
              <a:t>4</a:t>
            </a:fld>
            <a:endParaRPr lang="en-NL"/>
          </a:p>
        </p:txBody>
      </p:sp>
    </p:spTree>
    <p:extLst>
      <p:ext uri="{BB962C8B-B14F-4D97-AF65-F5344CB8AC3E}">
        <p14:creationId xmlns:p14="http://schemas.microsoft.com/office/powerpoint/2010/main" val="39424346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8C615D15-D2CA-384C-8DAA-7C7693FD5341}" type="slidenum">
              <a:rPr lang="en-NL" smtClean="0"/>
              <a:t>5</a:t>
            </a:fld>
            <a:endParaRPr lang="en-NL"/>
          </a:p>
        </p:txBody>
      </p:sp>
    </p:spTree>
    <p:extLst>
      <p:ext uri="{BB962C8B-B14F-4D97-AF65-F5344CB8AC3E}">
        <p14:creationId xmlns:p14="http://schemas.microsoft.com/office/powerpoint/2010/main" val="31554368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8C615D15-D2CA-384C-8DAA-7C7693FD5341}" type="slidenum">
              <a:rPr lang="en-NL" smtClean="0"/>
              <a:t>6</a:t>
            </a:fld>
            <a:endParaRPr lang="en-NL"/>
          </a:p>
        </p:txBody>
      </p:sp>
    </p:spTree>
    <p:extLst>
      <p:ext uri="{BB962C8B-B14F-4D97-AF65-F5344CB8AC3E}">
        <p14:creationId xmlns:p14="http://schemas.microsoft.com/office/powerpoint/2010/main" val="6376559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8C615D15-D2CA-384C-8DAA-7C7693FD5341}" type="slidenum">
              <a:rPr lang="en-NL" smtClean="0"/>
              <a:t>7</a:t>
            </a:fld>
            <a:endParaRPr lang="en-NL"/>
          </a:p>
        </p:txBody>
      </p:sp>
    </p:spTree>
    <p:extLst>
      <p:ext uri="{BB962C8B-B14F-4D97-AF65-F5344CB8AC3E}">
        <p14:creationId xmlns:p14="http://schemas.microsoft.com/office/powerpoint/2010/main" val="6376559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8C615D15-D2CA-384C-8DAA-7C7693FD5341}" type="slidenum">
              <a:rPr lang="en-NL" smtClean="0"/>
              <a:t>8</a:t>
            </a:fld>
            <a:endParaRPr lang="en-NL"/>
          </a:p>
        </p:txBody>
      </p:sp>
    </p:spTree>
    <p:extLst>
      <p:ext uri="{BB962C8B-B14F-4D97-AF65-F5344CB8AC3E}">
        <p14:creationId xmlns:p14="http://schemas.microsoft.com/office/powerpoint/2010/main" val="24343782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8C615D15-D2CA-384C-8DAA-7C7693FD5341}" type="slidenum">
              <a:rPr lang="en-NL" smtClean="0"/>
              <a:t>9</a:t>
            </a:fld>
            <a:endParaRPr lang="en-NL"/>
          </a:p>
        </p:txBody>
      </p:sp>
    </p:spTree>
    <p:extLst>
      <p:ext uri="{BB962C8B-B14F-4D97-AF65-F5344CB8AC3E}">
        <p14:creationId xmlns:p14="http://schemas.microsoft.com/office/powerpoint/2010/main" val="21793658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8C615D15-D2CA-384C-8DAA-7C7693FD5341}" type="slidenum">
              <a:rPr lang="en-NL" smtClean="0"/>
              <a:t>10</a:t>
            </a:fld>
            <a:endParaRPr lang="en-NL"/>
          </a:p>
        </p:txBody>
      </p:sp>
    </p:spTree>
    <p:extLst>
      <p:ext uri="{BB962C8B-B14F-4D97-AF65-F5344CB8AC3E}">
        <p14:creationId xmlns:p14="http://schemas.microsoft.com/office/powerpoint/2010/main" val="26985677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7937234-D0EE-C84C-B5E2-13D37C954732}"/>
              </a:ext>
            </a:extLst>
          </p:cNvPr>
          <p:cNvPicPr>
            <a:picLocks noChangeAspect="1"/>
          </p:cNvPicPr>
          <p:nvPr userDrawn="1"/>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ED3EF7C0-3AF7-CE4E-815A-7BFB02E8F415}"/>
              </a:ext>
            </a:extLst>
          </p:cNvPr>
          <p:cNvSpPr>
            <a:spLocks noGrp="1"/>
          </p:cNvSpPr>
          <p:nvPr>
            <p:ph idx="1"/>
          </p:nvPr>
        </p:nvSpPr>
        <p:spPr>
          <a:xfrm>
            <a:off x="838200" y="3570513"/>
            <a:ext cx="10515600" cy="2606449"/>
          </a:xfrm>
        </p:spPr>
        <p:txBody>
          <a:bodyPr/>
          <a:lstStyle>
            <a:lvl1pPr>
              <a:buNone/>
              <a:defRPr b="0" i="0">
                <a:solidFill>
                  <a:schemeClr val="bg1"/>
                </a:solidFill>
                <a:latin typeface="Roboto Light" panose="02000000000000000000" pitchFamily="2" charset="0"/>
                <a:ea typeface="Roboto Light" panose="02000000000000000000" pitchFamily="2" charset="0"/>
              </a:defRPr>
            </a:lvl1pPr>
            <a:lvl2pPr>
              <a:buNone/>
              <a:defRPr b="0" i="0">
                <a:solidFill>
                  <a:schemeClr val="bg1"/>
                </a:solidFill>
                <a:latin typeface="Roboto Light" panose="02000000000000000000" pitchFamily="2" charset="0"/>
                <a:ea typeface="Roboto Light" panose="02000000000000000000" pitchFamily="2" charset="0"/>
              </a:defRPr>
            </a:lvl2pPr>
            <a:lvl3pPr>
              <a:buNone/>
              <a:defRPr b="0" i="0">
                <a:solidFill>
                  <a:schemeClr val="bg1"/>
                </a:solidFill>
                <a:latin typeface="Roboto Light" panose="02000000000000000000" pitchFamily="2" charset="0"/>
                <a:ea typeface="Roboto Light" panose="02000000000000000000" pitchFamily="2" charset="0"/>
              </a:defRPr>
            </a:lvl3p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104689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653CA-079D-8B40-B37E-2AC5FB88DBC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4F8F737-0BF8-4A44-9586-E1EA33212CA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6EBFD756-FAFA-604D-AE54-DC90BD1016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6F750DE-A63C-A24E-824A-9B12653BF5B0}"/>
              </a:ext>
            </a:extLst>
          </p:cNvPr>
          <p:cNvSpPr>
            <a:spLocks noGrp="1"/>
          </p:cNvSpPr>
          <p:nvPr>
            <p:ph type="dt" sz="half" idx="10"/>
          </p:nvPr>
        </p:nvSpPr>
        <p:spPr/>
        <p:txBody>
          <a:bodyPr/>
          <a:lstStyle/>
          <a:p>
            <a:fld id="{B599659B-21F5-CD41-847D-018AF7096201}" type="datetimeFigureOut">
              <a:rPr lang="en-US" smtClean="0"/>
              <a:t>6/28/22</a:t>
            </a:fld>
            <a:endParaRPr lang="en-US"/>
          </a:p>
        </p:txBody>
      </p:sp>
      <p:sp>
        <p:nvSpPr>
          <p:cNvPr id="6" name="Footer Placeholder 5">
            <a:extLst>
              <a:ext uri="{FF2B5EF4-FFF2-40B4-BE49-F238E27FC236}">
                <a16:creationId xmlns:a16="http://schemas.microsoft.com/office/drawing/2014/main" id="{3EFD2FEE-A4DF-B143-9B20-76EB9095B47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9486A3C-7B2F-304C-B26E-0F6FA2A49F72}"/>
              </a:ext>
            </a:extLst>
          </p:cNvPr>
          <p:cNvSpPr>
            <a:spLocks noGrp="1"/>
          </p:cNvSpPr>
          <p:nvPr>
            <p:ph type="sldNum" sz="quarter" idx="12"/>
          </p:nvPr>
        </p:nvSpPr>
        <p:spPr/>
        <p:txBody>
          <a:bodyPr/>
          <a:lstStyle/>
          <a:p>
            <a:fld id="{AA582949-BB63-E143-9C91-C574D020106B}" type="slidenum">
              <a:rPr lang="en-US" smtClean="0"/>
              <a:t>‹#›</a:t>
            </a:fld>
            <a:endParaRPr lang="en-US"/>
          </a:p>
        </p:txBody>
      </p:sp>
    </p:spTree>
    <p:extLst>
      <p:ext uri="{BB962C8B-B14F-4D97-AF65-F5344CB8AC3E}">
        <p14:creationId xmlns:p14="http://schemas.microsoft.com/office/powerpoint/2010/main" val="1109231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E019F9-14FD-0D43-B87D-E3DDC98FDD7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D18D8BB-2A24-6245-AE5B-A5676974CAE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2E536A7-0BC2-9E49-B05C-3F4E543BEA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E8DC2AE-9CE9-904B-A471-FD05855FD43E}"/>
              </a:ext>
            </a:extLst>
          </p:cNvPr>
          <p:cNvSpPr>
            <a:spLocks noGrp="1"/>
          </p:cNvSpPr>
          <p:nvPr>
            <p:ph type="dt" sz="half" idx="10"/>
          </p:nvPr>
        </p:nvSpPr>
        <p:spPr/>
        <p:txBody>
          <a:bodyPr/>
          <a:lstStyle/>
          <a:p>
            <a:fld id="{B599659B-21F5-CD41-847D-018AF7096201}" type="datetimeFigureOut">
              <a:rPr lang="en-US" smtClean="0"/>
              <a:t>6/28/22</a:t>
            </a:fld>
            <a:endParaRPr lang="en-US"/>
          </a:p>
        </p:txBody>
      </p:sp>
      <p:sp>
        <p:nvSpPr>
          <p:cNvPr id="6" name="Footer Placeholder 5">
            <a:extLst>
              <a:ext uri="{FF2B5EF4-FFF2-40B4-BE49-F238E27FC236}">
                <a16:creationId xmlns:a16="http://schemas.microsoft.com/office/drawing/2014/main" id="{E18E1B23-C08C-1644-9EE9-E69995F4EE9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6F2968C-7E20-954F-A0D3-B1440AE7576F}"/>
              </a:ext>
            </a:extLst>
          </p:cNvPr>
          <p:cNvSpPr>
            <a:spLocks noGrp="1"/>
          </p:cNvSpPr>
          <p:nvPr>
            <p:ph type="sldNum" sz="quarter" idx="12"/>
          </p:nvPr>
        </p:nvSpPr>
        <p:spPr/>
        <p:txBody>
          <a:bodyPr/>
          <a:lstStyle/>
          <a:p>
            <a:fld id="{AA582949-BB63-E143-9C91-C574D020106B}" type="slidenum">
              <a:rPr lang="en-US" smtClean="0"/>
              <a:t>‹#›</a:t>
            </a:fld>
            <a:endParaRPr lang="en-US"/>
          </a:p>
        </p:txBody>
      </p:sp>
    </p:spTree>
    <p:extLst>
      <p:ext uri="{BB962C8B-B14F-4D97-AF65-F5344CB8AC3E}">
        <p14:creationId xmlns:p14="http://schemas.microsoft.com/office/powerpoint/2010/main" val="39835665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CB4EDD-C82C-944B-92E8-8665F16C770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D60FE12-7FD6-4449-919E-D49B9AEF611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AA14947-A890-3D48-9F71-1D09A741F247}"/>
              </a:ext>
            </a:extLst>
          </p:cNvPr>
          <p:cNvSpPr>
            <a:spLocks noGrp="1"/>
          </p:cNvSpPr>
          <p:nvPr>
            <p:ph type="dt" sz="half" idx="10"/>
          </p:nvPr>
        </p:nvSpPr>
        <p:spPr/>
        <p:txBody>
          <a:bodyPr/>
          <a:lstStyle/>
          <a:p>
            <a:fld id="{B599659B-21F5-CD41-847D-018AF7096201}" type="datetimeFigureOut">
              <a:rPr lang="en-US" smtClean="0"/>
              <a:t>6/28/22</a:t>
            </a:fld>
            <a:endParaRPr lang="en-US"/>
          </a:p>
        </p:txBody>
      </p:sp>
      <p:sp>
        <p:nvSpPr>
          <p:cNvPr id="5" name="Footer Placeholder 4">
            <a:extLst>
              <a:ext uri="{FF2B5EF4-FFF2-40B4-BE49-F238E27FC236}">
                <a16:creationId xmlns:a16="http://schemas.microsoft.com/office/drawing/2014/main" id="{697F648B-24BF-D141-818D-C483D51D45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2CB7F7-AD41-3B48-9E78-697EC577691D}"/>
              </a:ext>
            </a:extLst>
          </p:cNvPr>
          <p:cNvSpPr>
            <a:spLocks noGrp="1"/>
          </p:cNvSpPr>
          <p:nvPr>
            <p:ph type="sldNum" sz="quarter" idx="12"/>
          </p:nvPr>
        </p:nvSpPr>
        <p:spPr/>
        <p:txBody>
          <a:bodyPr/>
          <a:lstStyle/>
          <a:p>
            <a:fld id="{AA582949-BB63-E143-9C91-C574D020106B}" type="slidenum">
              <a:rPr lang="en-US" smtClean="0"/>
              <a:t>‹#›</a:t>
            </a:fld>
            <a:endParaRPr lang="en-US"/>
          </a:p>
        </p:txBody>
      </p:sp>
    </p:spTree>
    <p:extLst>
      <p:ext uri="{BB962C8B-B14F-4D97-AF65-F5344CB8AC3E}">
        <p14:creationId xmlns:p14="http://schemas.microsoft.com/office/powerpoint/2010/main" val="30644744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3C1D4C-B819-0F4B-8D4B-48166370F2B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F1CF185-59DD-8B49-BA97-43048BF39E2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848B158-F5A1-5F46-BB75-88913C1FDE67}"/>
              </a:ext>
            </a:extLst>
          </p:cNvPr>
          <p:cNvSpPr>
            <a:spLocks noGrp="1"/>
          </p:cNvSpPr>
          <p:nvPr>
            <p:ph type="dt" sz="half" idx="10"/>
          </p:nvPr>
        </p:nvSpPr>
        <p:spPr/>
        <p:txBody>
          <a:bodyPr/>
          <a:lstStyle/>
          <a:p>
            <a:fld id="{B599659B-21F5-CD41-847D-018AF7096201}" type="datetimeFigureOut">
              <a:rPr lang="en-US" smtClean="0"/>
              <a:t>6/28/22</a:t>
            </a:fld>
            <a:endParaRPr lang="en-US"/>
          </a:p>
        </p:txBody>
      </p:sp>
      <p:sp>
        <p:nvSpPr>
          <p:cNvPr id="5" name="Footer Placeholder 4">
            <a:extLst>
              <a:ext uri="{FF2B5EF4-FFF2-40B4-BE49-F238E27FC236}">
                <a16:creationId xmlns:a16="http://schemas.microsoft.com/office/drawing/2014/main" id="{038FDCC2-4452-5D41-AC18-0A604FFE48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E400AC-F50A-C441-BE25-363538EB907B}"/>
              </a:ext>
            </a:extLst>
          </p:cNvPr>
          <p:cNvSpPr>
            <a:spLocks noGrp="1"/>
          </p:cNvSpPr>
          <p:nvPr>
            <p:ph type="sldNum" sz="quarter" idx="12"/>
          </p:nvPr>
        </p:nvSpPr>
        <p:spPr/>
        <p:txBody>
          <a:bodyPr/>
          <a:lstStyle/>
          <a:p>
            <a:fld id="{AA582949-BB63-E143-9C91-C574D020106B}" type="slidenum">
              <a:rPr lang="en-US" smtClean="0"/>
              <a:t>‹#›</a:t>
            </a:fld>
            <a:endParaRPr lang="en-US"/>
          </a:p>
        </p:txBody>
      </p:sp>
    </p:spTree>
    <p:extLst>
      <p:ext uri="{BB962C8B-B14F-4D97-AF65-F5344CB8AC3E}">
        <p14:creationId xmlns:p14="http://schemas.microsoft.com/office/powerpoint/2010/main" val="2891172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lt Title Slide">
    <p:spTree>
      <p:nvGrpSpPr>
        <p:cNvPr id="1" name=""/>
        <p:cNvGrpSpPr/>
        <p:nvPr/>
      </p:nvGrpSpPr>
      <p:grpSpPr>
        <a:xfrm>
          <a:off x="0" y="0"/>
          <a:ext cx="0" cy="0"/>
          <a:chOff x="0" y="0"/>
          <a:chExt cx="0" cy="0"/>
        </a:xfrm>
      </p:grpSpPr>
      <p:pic>
        <p:nvPicPr>
          <p:cNvPr id="8" name="Picture 7" descr="Graphical user interface, application&#10;&#10;Description automatically generated">
            <a:extLst>
              <a:ext uri="{FF2B5EF4-FFF2-40B4-BE49-F238E27FC236}">
                <a16:creationId xmlns:a16="http://schemas.microsoft.com/office/drawing/2014/main" id="{C7937234-D0EE-C84C-B5E2-13D37C954732}"/>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565248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ontent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4AACF8F-AB99-3941-8811-2FF1087AA173}"/>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3716064-A4BF-5347-B07D-CD73B5B2C87A}"/>
              </a:ext>
            </a:extLst>
          </p:cNvPr>
          <p:cNvSpPr>
            <a:spLocks noGrp="1"/>
          </p:cNvSpPr>
          <p:nvPr>
            <p:ph type="title"/>
          </p:nvPr>
        </p:nvSpPr>
        <p:spPr/>
        <p:txBody>
          <a:bodyPr/>
          <a:lstStyle>
            <a:lvl1pPr>
              <a:defRPr b="0" i="0">
                <a:latin typeface="Roboto" panose="02000000000000000000" pitchFamily="2" charset="0"/>
                <a:ea typeface="Roboto" panose="02000000000000000000" pitchFamily="2"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91C27530-D2C3-7C42-9FD6-AD4D35E77C3C}"/>
              </a:ext>
            </a:extLst>
          </p:cNvPr>
          <p:cNvSpPr>
            <a:spLocks noGrp="1"/>
          </p:cNvSpPr>
          <p:nvPr>
            <p:ph idx="1"/>
          </p:nvPr>
        </p:nvSpPr>
        <p:spPr/>
        <p:txBody>
          <a:bodyPr/>
          <a:lstStyle>
            <a:lvl1pPr>
              <a:defRPr b="0" i="0">
                <a:latin typeface="Roboto Light" panose="02000000000000000000" pitchFamily="2" charset="0"/>
                <a:ea typeface="Roboto Light" panose="02000000000000000000" pitchFamily="2" charset="0"/>
              </a:defRPr>
            </a:lvl1pPr>
            <a:lvl2pPr>
              <a:defRPr b="0" i="0">
                <a:latin typeface="Roboto Light" panose="02000000000000000000" pitchFamily="2" charset="0"/>
                <a:ea typeface="Roboto Light" panose="02000000000000000000" pitchFamily="2" charset="0"/>
              </a:defRPr>
            </a:lvl2pPr>
            <a:lvl3pPr>
              <a:defRPr b="0" i="0">
                <a:latin typeface="Roboto Light" panose="02000000000000000000" pitchFamily="2" charset="0"/>
                <a:ea typeface="Roboto Light" panose="02000000000000000000" pitchFamily="2" charset="0"/>
              </a:defRPr>
            </a:lvl3pPr>
          </a:lstStyle>
          <a:p>
            <a:pPr lvl="0"/>
            <a:r>
              <a:rPr lang="en-GB" dirty="0"/>
              <a:t>Click to edit Master text styles</a:t>
            </a:r>
          </a:p>
          <a:p>
            <a:pPr lvl="1"/>
            <a:r>
              <a:rPr lang="en-GB" dirty="0"/>
              <a:t>Second level</a:t>
            </a:r>
          </a:p>
          <a:p>
            <a:pPr lvl="2"/>
            <a:r>
              <a:rPr lang="en-GB" dirty="0"/>
              <a:t>Third level</a:t>
            </a:r>
          </a:p>
        </p:txBody>
      </p:sp>
      <p:sp>
        <p:nvSpPr>
          <p:cNvPr id="6" name="Slide Number Placeholder 5">
            <a:extLst>
              <a:ext uri="{FF2B5EF4-FFF2-40B4-BE49-F238E27FC236}">
                <a16:creationId xmlns:a16="http://schemas.microsoft.com/office/drawing/2014/main" id="{B2D96EFD-BF9F-B740-9CC5-32EAF8A5C705}"/>
              </a:ext>
            </a:extLst>
          </p:cNvPr>
          <p:cNvSpPr>
            <a:spLocks noGrp="1"/>
          </p:cNvSpPr>
          <p:nvPr>
            <p:ph type="sldNum" sz="quarter" idx="12"/>
          </p:nvPr>
        </p:nvSpPr>
        <p:spPr/>
        <p:txBody>
          <a:bodyPr/>
          <a:lstStyle>
            <a:lvl1pPr>
              <a:defRPr sz="1400" b="0" i="0">
                <a:solidFill>
                  <a:schemeClr val="bg1"/>
                </a:solidFill>
                <a:latin typeface="Roboto Light" panose="02000000000000000000" pitchFamily="2" charset="0"/>
                <a:ea typeface="Roboto Light" panose="02000000000000000000" pitchFamily="2" charset="0"/>
              </a:defRPr>
            </a:lvl1pPr>
          </a:lstStyle>
          <a:p>
            <a:fld id="{AA582949-BB63-E143-9C91-C574D020106B}" type="slidenum">
              <a:rPr lang="en-US" smtClean="0"/>
              <a:pPr/>
              <a:t>‹#›</a:t>
            </a:fld>
            <a:endParaRPr lang="en-US" dirty="0"/>
          </a:p>
        </p:txBody>
      </p:sp>
      <p:sp>
        <p:nvSpPr>
          <p:cNvPr id="9" name="Footer Placeholder 4">
            <a:extLst>
              <a:ext uri="{FF2B5EF4-FFF2-40B4-BE49-F238E27FC236}">
                <a16:creationId xmlns:a16="http://schemas.microsoft.com/office/drawing/2014/main" id="{0ADBE1E0-6A25-5E43-A033-C770B19C58A8}"/>
              </a:ext>
            </a:extLst>
          </p:cNvPr>
          <p:cNvSpPr>
            <a:spLocks noGrp="1"/>
          </p:cNvSpPr>
          <p:nvPr>
            <p:ph type="ftr" sz="quarter" idx="11"/>
          </p:nvPr>
        </p:nvSpPr>
        <p:spPr>
          <a:xfrm>
            <a:off x="838200" y="6356350"/>
            <a:ext cx="7315200" cy="365125"/>
          </a:xfrm>
        </p:spPr>
        <p:txBody>
          <a:bodyPr/>
          <a:lstStyle>
            <a:lvl1pPr>
              <a:defRPr sz="1400" b="0" i="0">
                <a:solidFill>
                  <a:schemeClr val="bg1"/>
                </a:solidFill>
                <a:latin typeface="Roboto Light" panose="02000000000000000000" pitchFamily="2" charset="0"/>
                <a:ea typeface="Roboto Light" panose="02000000000000000000" pitchFamily="2" charset="0"/>
              </a:defRPr>
            </a:lvl1pPr>
          </a:lstStyle>
          <a:p>
            <a:pPr algn="l"/>
            <a:r>
              <a:rPr lang="en-US" dirty="0"/>
              <a:t>GÉANT Innovation </a:t>
            </a:r>
            <a:r>
              <a:rPr lang="en-US" dirty="0" err="1"/>
              <a:t>Programme</a:t>
            </a:r>
            <a:endParaRPr lang="en-US" dirty="0"/>
          </a:p>
        </p:txBody>
      </p:sp>
    </p:spTree>
    <p:extLst>
      <p:ext uri="{BB962C8B-B14F-4D97-AF65-F5344CB8AC3E}">
        <p14:creationId xmlns:p14="http://schemas.microsoft.com/office/powerpoint/2010/main" val="2066671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3 Bullet Points">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4AACF8F-AB99-3941-8811-2FF1087AA173}"/>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3716064-A4BF-5347-B07D-CD73B5B2C87A}"/>
              </a:ext>
            </a:extLst>
          </p:cNvPr>
          <p:cNvSpPr>
            <a:spLocks noGrp="1"/>
          </p:cNvSpPr>
          <p:nvPr>
            <p:ph type="title"/>
          </p:nvPr>
        </p:nvSpPr>
        <p:spPr/>
        <p:txBody>
          <a:bodyPr/>
          <a:lstStyle>
            <a:lvl1pPr>
              <a:defRPr b="0" i="0">
                <a:latin typeface="Roboto" panose="02000000000000000000" pitchFamily="2" charset="0"/>
                <a:ea typeface="Roboto" panose="02000000000000000000" pitchFamily="2"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91C27530-D2C3-7C42-9FD6-AD4D35E77C3C}"/>
              </a:ext>
            </a:extLst>
          </p:cNvPr>
          <p:cNvSpPr>
            <a:spLocks noGrp="1"/>
          </p:cNvSpPr>
          <p:nvPr>
            <p:ph idx="1"/>
          </p:nvPr>
        </p:nvSpPr>
        <p:spPr>
          <a:xfrm>
            <a:off x="2133600" y="1825625"/>
            <a:ext cx="9220200" cy="4351338"/>
          </a:xfrm>
        </p:spPr>
        <p:txBody>
          <a:bodyPr/>
          <a:lstStyle>
            <a:lvl1pPr>
              <a:buNone/>
              <a:defRPr b="0" i="0">
                <a:latin typeface="Roboto Light" panose="02000000000000000000" pitchFamily="2" charset="0"/>
                <a:ea typeface="Roboto Light" panose="02000000000000000000" pitchFamily="2" charset="0"/>
              </a:defRPr>
            </a:lvl1pPr>
            <a:lvl2pPr>
              <a:defRPr b="0" i="0">
                <a:latin typeface="Roboto Light" panose="02000000000000000000" pitchFamily="2" charset="0"/>
                <a:ea typeface="Roboto Light" panose="02000000000000000000" pitchFamily="2" charset="0"/>
              </a:defRPr>
            </a:lvl2pPr>
            <a:lvl3pPr>
              <a:defRPr b="0" i="0">
                <a:latin typeface="Roboto Light" panose="02000000000000000000" pitchFamily="2" charset="0"/>
                <a:ea typeface="Roboto Light" panose="02000000000000000000" pitchFamily="2" charset="0"/>
              </a:defRPr>
            </a:lvl3pPr>
          </a:lstStyle>
          <a:p>
            <a:pPr lvl="0"/>
            <a:r>
              <a:rPr lang="en-GB" dirty="0"/>
              <a:t>Click to edit Master text styles</a:t>
            </a:r>
          </a:p>
        </p:txBody>
      </p:sp>
      <p:sp>
        <p:nvSpPr>
          <p:cNvPr id="6" name="Slide Number Placeholder 5">
            <a:extLst>
              <a:ext uri="{FF2B5EF4-FFF2-40B4-BE49-F238E27FC236}">
                <a16:creationId xmlns:a16="http://schemas.microsoft.com/office/drawing/2014/main" id="{B2D96EFD-BF9F-B740-9CC5-32EAF8A5C705}"/>
              </a:ext>
            </a:extLst>
          </p:cNvPr>
          <p:cNvSpPr>
            <a:spLocks noGrp="1"/>
          </p:cNvSpPr>
          <p:nvPr>
            <p:ph type="sldNum" sz="quarter" idx="12"/>
          </p:nvPr>
        </p:nvSpPr>
        <p:spPr/>
        <p:txBody>
          <a:bodyPr/>
          <a:lstStyle>
            <a:lvl1pPr>
              <a:defRPr sz="1400" b="0" i="0">
                <a:solidFill>
                  <a:schemeClr val="bg1"/>
                </a:solidFill>
                <a:latin typeface="Roboto Light" panose="02000000000000000000" pitchFamily="2" charset="0"/>
                <a:ea typeface="Roboto Light" panose="02000000000000000000" pitchFamily="2" charset="0"/>
              </a:defRPr>
            </a:lvl1pPr>
          </a:lstStyle>
          <a:p>
            <a:fld id="{AA582949-BB63-E143-9C91-C574D020106B}" type="slidenum">
              <a:rPr lang="en-US" smtClean="0"/>
              <a:pPr/>
              <a:t>‹#›</a:t>
            </a:fld>
            <a:endParaRPr lang="en-US" dirty="0"/>
          </a:p>
        </p:txBody>
      </p:sp>
      <p:sp>
        <p:nvSpPr>
          <p:cNvPr id="9" name="Footer Placeholder 4">
            <a:extLst>
              <a:ext uri="{FF2B5EF4-FFF2-40B4-BE49-F238E27FC236}">
                <a16:creationId xmlns:a16="http://schemas.microsoft.com/office/drawing/2014/main" id="{0ADBE1E0-6A25-5E43-A033-C770B19C58A8}"/>
              </a:ext>
            </a:extLst>
          </p:cNvPr>
          <p:cNvSpPr>
            <a:spLocks noGrp="1"/>
          </p:cNvSpPr>
          <p:nvPr>
            <p:ph type="ftr" sz="quarter" idx="11"/>
          </p:nvPr>
        </p:nvSpPr>
        <p:spPr>
          <a:xfrm>
            <a:off x="838200" y="6356350"/>
            <a:ext cx="7315200" cy="365125"/>
          </a:xfrm>
        </p:spPr>
        <p:txBody>
          <a:bodyPr/>
          <a:lstStyle>
            <a:lvl1pPr>
              <a:defRPr sz="1400" b="0" i="0">
                <a:solidFill>
                  <a:schemeClr val="bg1"/>
                </a:solidFill>
                <a:latin typeface="Roboto Light" panose="02000000000000000000" pitchFamily="2" charset="0"/>
                <a:ea typeface="Roboto Light" panose="02000000000000000000" pitchFamily="2" charset="0"/>
              </a:defRPr>
            </a:lvl1pPr>
          </a:lstStyle>
          <a:p>
            <a:pPr algn="l"/>
            <a:r>
              <a:rPr lang="en-US" dirty="0"/>
              <a:t>GÉANT Innovation </a:t>
            </a:r>
            <a:r>
              <a:rPr lang="en-US" dirty="0" err="1"/>
              <a:t>Programme</a:t>
            </a:r>
            <a:endParaRPr lang="en-US" dirty="0"/>
          </a:p>
        </p:txBody>
      </p:sp>
    </p:spTree>
    <p:extLst>
      <p:ext uri="{BB962C8B-B14F-4D97-AF65-F5344CB8AC3E}">
        <p14:creationId xmlns:p14="http://schemas.microsoft.com/office/powerpoint/2010/main" val="3098270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pic>
        <p:nvPicPr>
          <p:cNvPr id="8" name="Picture 7" descr="Background pattern&#10;&#10;Description automatically generated">
            <a:extLst>
              <a:ext uri="{FF2B5EF4-FFF2-40B4-BE49-F238E27FC236}">
                <a16:creationId xmlns:a16="http://schemas.microsoft.com/office/drawing/2014/main" id="{BC3B9D32-FB5F-FB42-80AA-E1B19638E3BC}"/>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A5205435-9C45-E34C-967C-16AC14EB7D92}"/>
              </a:ext>
            </a:extLst>
          </p:cNvPr>
          <p:cNvSpPr>
            <a:spLocks noGrp="1"/>
          </p:cNvSpPr>
          <p:nvPr>
            <p:ph type="title"/>
          </p:nvPr>
        </p:nvSpPr>
        <p:spPr>
          <a:xfrm>
            <a:off x="529936" y="1256846"/>
            <a:ext cx="10817514" cy="1011691"/>
          </a:xfrm>
        </p:spPr>
        <p:txBody>
          <a:bodyPr anchor="b"/>
          <a:lstStyle>
            <a:lvl1pPr>
              <a:defRPr sz="6000" b="0" i="0">
                <a:solidFill>
                  <a:schemeClr val="bg1"/>
                </a:solidFill>
                <a:latin typeface="Roboto" panose="02000000000000000000" pitchFamily="2" charset="0"/>
                <a:ea typeface="Roboto" panose="02000000000000000000" pitchFamily="2" charset="0"/>
              </a:defRPr>
            </a:lvl1p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D99B180E-0D4B-D64E-BB8F-2BF7C57C0A7C}"/>
              </a:ext>
            </a:extLst>
          </p:cNvPr>
          <p:cNvSpPr>
            <a:spLocks noGrp="1"/>
          </p:cNvSpPr>
          <p:nvPr>
            <p:ph type="body" idx="1"/>
          </p:nvPr>
        </p:nvSpPr>
        <p:spPr>
          <a:xfrm>
            <a:off x="529936" y="4589463"/>
            <a:ext cx="10817514" cy="1500187"/>
          </a:xfrm>
        </p:spPr>
        <p:txBody>
          <a:bodyPr/>
          <a:lstStyle>
            <a:lvl1pPr marL="0" indent="0">
              <a:buNone/>
              <a:defRPr sz="2400" b="0" i="0">
                <a:solidFill>
                  <a:schemeClr val="bg1"/>
                </a:solidFill>
                <a:latin typeface="Roboto Light" panose="02000000000000000000" pitchFamily="2" charset="0"/>
                <a:ea typeface="Roboto Light" panose="02000000000000000000" pitchFamily="2"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sp>
        <p:nvSpPr>
          <p:cNvPr id="9" name="Text Placeholder 2">
            <a:extLst>
              <a:ext uri="{FF2B5EF4-FFF2-40B4-BE49-F238E27FC236}">
                <a16:creationId xmlns:a16="http://schemas.microsoft.com/office/drawing/2014/main" id="{89112799-9617-ED45-B884-841815D47052}"/>
              </a:ext>
            </a:extLst>
          </p:cNvPr>
          <p:cNvSpPr>
            <a:spLocks noGrp="1"/>
          </p:cNvSpPr>
          <p:nvPr>
            <p:ph type="body" idx="10"/>
          </p:nvPr>
        </p:nvSpPr>
        <p:spPr>
          <a:xfrm>
            <a:off x="529936" y="2678906"/>
            <a:ext cx="10817514" cy="1500187"/>
          </a:xfrm>
        </p:spPr>
        <p:txBody>
          <a:bodyPr/>
          <a:lstStyle>
            <a:lvl1pPr marL="0" indent="0">
              <a:buNone/>
              <a:defRPr sz="3200" b="0" i="0">
                <a:solidFill>
                  <a:srgbClr val="FFDD7D"/>
                </a:solidFill>
                <a:latin typeface="Roboto Light" panose="02000000000000000000" pitchFamily="2" charset="0"/>
                <a:ea typeface="Roboto Light" panose="02000000000000000000" pitchFamily="2"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spTree>
    <p:extLst>
      <p:ext uri="{BB962C8B-B14F-4D97-AF65-F5344CB8AC3E}">
        <p14:creationId xmlns:p14="http://schemas.microsoft.com/office/powerpoint/2010/main" val="2786266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56535-4AC6-9145-A393-0C0596F1FE8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23E2C2F-6358-CA4F-A997-6F4A1DF24CE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7980B214-37F9-5A46-83E8-B0407396B3F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8ED1B64E-0289-1340-8BB5-531E1BBE2548}"/>
              </a:ext>
            </a:extLst>
          </p:cNvPr>
          <p:cNvSpPr>
            <a:spLocks noGrp="1"/>
          </p:cNvSpPr>
          <p:nvPr>
            <p:ph type="dt" sz="half" idx="10"/>
          </p:nvPr>
        </p:nvSpPr>
        <p:spPr/>
        <p:txBody>
          <a:bodyPr/>
          <a:lstStyle/>
          <a:p>
            <a:fld id="{B599659B-21F5-CD41-847D-018AF7096201}" type="datetimeFigureOut">
              <a:rPr lang="en-US" smtClean="0"/>
              <a:t>6/28/22</a:t>
            </a:fld>
            <a:endParaRPr lang="en-US"/>
          </a:p>
        </p:txBody>
      </p:sp>
      <p:sp>
        <p:nvSpPr>
          <p:cNvPr id="6" name="Footer Placeholder 5">
            <a:extLst>
              <a:ext uri="{FF2B5EF4-FFF2-40B4-BE49-F238E27FC236}">
                <a16:creationId xmlns:a16="http://schemas.microsoft.com/office/drawing/2014/main" id="{AD572CF6-52B4-1041-BE4F-E9A40EC5F8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7E1944-5E76-EF43-B400-80DF2169EED6}"/>
              </a:ext>
            </a:extLst>
          </p:cNvPr>
          <p:cNvSpPr>
            <a:spLocks noGrp="1"/>
          </p:cNvSpPr>
          <p:nvPr>
            <p:ph type="sldNum" sz="quarter" idx="12"/>
          </p:nvPr>
        </p:nvSpPr>
        <p:spPr/>
        <p:txBody>
          <a:bodyPr/>
          <a:lstStyle/>
          <a:p>
            <a:fld id="{AA582949-BB63-E143-9C91-C574D020106B}" type="slidenum">
              <a:rPr lang="en-US" smtClean="0"/>
              <a:t>‹#›</a:t>
            </a:fld>
            <a:endParaRPr lang="en-US"/>
          </a:p>
        </p:txBody>
      </p:sp>
    </p:spTree>
    <p:extLst>
      <p:ext uri="{BB962C8B-B14F-4D97-AF65-F5344CB8AC3E}">
        <p14:creationId xmlns:p14="http://schemas.microsoft.com/office/powerpoint/2010/main" val="33674475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D3E17-A05B-6441-89AF-81A48B32206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1E15B17-CEBC-9440-9148-C4CDC0C029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1C849DC-3EDF-BB4A-9B5C-4936814621C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50455A84-0BEE-6B44-87E9-FAC9CC32E4B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91D6FEB-0D64-4F47-8A22-08F84160B5C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059BADA-1D84-9941-9152-86FBDC905023}"/>
              </a:ext>
            </a:extLst>
          </p:cNvPr>
          <p:cNvSpPr>
            <a:spLocks noGrp="1"/>
          </p:cNvSpPr>
          <p:nvPr>
            <p:ph type="dt" sz="half" idx="10"/>
          </p:nvPr>
        </p:nvSpPr>
        <p:spPr/>
        <p:txBody>
          <a:bodyPr/>
          <a:lstStyle/>
          <a:p>
            <a:fld id="{B599659B-21F5-CD41-847D-018AF7096201}" type="datetimeFigureOut">
              <a:rPr lang="en-US" smtClean="0"/>
              <a:t>6/28/22</a:t>
            </a:fld>
            <a:endParaRPr lang="en-US"/>
          </a:p>
        </p:txBody>
      </p:sp>
      <p:sp>
        <p:nvSpPr>
          <p:cNvPr id="8" name="Footer Placeholder 7">
            <a:extLst>
              <a:ext uri="{FF2B5EF4-FFF2-40B4-BE49-F238E27FC236}">
                <a16:creationId xmlns:a16="http://schemas.microsoft.com/office/drawing/2014/main" id="{64B03F94-DCE6-CF4D-A869-0B4C292E639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68750D6-EBE8-2445-AE76-3EA7ABED8BFF}"/>
              </a:ext>
            </a:extLst>
          </p:cNvPr>
          <p:cNvSpPr>
            <a:spLocks noGrp="1"/>
          </p:cNvSpPr>
          <p:nvPr>
            <p:ph type="sldNum" sz="quarter" idx="12"/>
          </p:nvPr>
        </p:nvSpPr>
        <p:spPr/>
        <p:txBody>
          <a:bodyPr/>
          <a:lstStyle/>
          <a:p>
            <a:fld id="{AA582949-BB63-E143-9C91-C574D020106B}" type="slidenum">
              <a:rPr lang="en-US" smtClean="0"/>
              <a:t>‹#›</a:t>
            </a:fld>
            <a:endParaRPr lang="en-US"/>
          </a:p>
        </p:txBody>
      </p:sp>
    </p:spTree>
    <p:extLst>
      <p:ext uri="{BB962C8B-B14F-4D97-AF65-F5344CB8AC3E}">
        <p14:creationId xmlns:p14="http://schemas.microsoft.com/office/powerpoint/2010/main" val="2763743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1C851-94B7-F841-9434-96DB35D9855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4F2CA0C-E1BD-A34E-BD29-57A5B1410254}"/>
              </a:ext>
            </a:extLst>
          </p:cNvPr>
          <p:cNvSpPr>
            <a:spLocks noGrp="1"/>
          </p:cNvSpPr>
          <p:nvPr>
            <p:ph type="dt" sz="half" idx="10"/>
          </p:nvPr>
        </p:nvSpPr>
        <p:spPr/>
        <p:txBody>
          <a:bodyPr/>
          <a:lstStyle/>
          <a:p>
            <a:fld id="{B599659B-21F5-CD41-847D-018AF7096201}" type="datetimeFigureOut">
              <a:rPr lang="en-US" smtClean="0"/>
              <a:t>6/28/22</a:t>
            </a:fld>
            <a:endParaRPr lang="en-US"/>
          </a:p>
        </p:txBody>
      </p:sp>
      <p:sp>
        <p:nvSpPr>
          <p:cNvPr id="4" name="Footer Placeholder 3">
            <a:extLst>
              <a:ext uri="{FF2B5EF4-FFF2-40B4-BE49-F238E27FC236}">
                <a16:creationId xmlns:a16="http://schemas.microsoft.com/office/drawing/2014/main" id="{0F77140E-24B6-7541-B2AB-A1A6B3963F8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C568A42-B503-364D-BE36-B08A7889A426}"/>
              </a:ext>
            </a:extLst>
          </p:cNvPr>
          <p:cNvSpPr>
            <a:spLocks noGrp="1"/>
          </p:cNvSpPr>
          <p:nvPr>
            <p:ph type="sldNum" sz="quarter" idx="12"/>
          </p:nvPr>
        </p:nvSpPr>
        <p:spPr/>
        <p:txBody>
          <a:bodyPr/>
          <a:lstStyle/>
          <a:p>
            <a:fld id="{AA582949-BB63-E143-9C91-C574D020106B}" type="slidenum">
              <a:rPr lang="en-US" smtClean="0"/>
              <a:t>‹#›</a:t>
            </a:fld>
            <a:endParaRPr lang="en-US"/>
          </a:p>
        </p:txBody>
      </p:sp>
    </p:spTree>
    <p:extLst>
      <p:ext uri="{BB962C8B-B14F-4D97-AF65-F5344CB8AC3E}">
        <p14:creationId xmlns:p14="http://schemas.microsoft.com/office/powerpoint/2010/main" val="842155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51C739F-5307-6842-851A-181F8B02F80B}"/>
              </a:ext>
            </a:extLst>
          </p:cNvPr>
          <p:cNvSpPr>
            <a:spLocks noGrp="1"/>
          </p:cNvSpPr>
          <p:nvPr>
            <p:ph type="dt" sz="half" idx="10"/>
          </p:nvPr>
        </p:nvSpPr>
        <p:spPr/>
        <p:txBody>
          <a:bodyPr/>
          <a:lstStyle/>
          <a:p>
            <a:fld id="{B599659B-21F5-CD41-847D-018AF7096201}" type="datetimeFigureOut">
              <a:rPr lang="en-US" smtClean="0"/>
              <a:t>6/28/22</a:t>
            </a:fld>
            <a:endParaRPr lang="en-US"/>
          </a:p>
        </p:txBody>
      </p:sp>
      <p:sp>
        <p:nvSpPr>
          <p:cNvPr id="3" name="Footer Placeholder 2">
            <a:extLst>
              <a:ext uri="{FF2B5EF4-FFF2-40B4-BE49-F238E27FC236}">
                <a16:creationId xmlns:a16="http://schemas.microsoft.com/office/drawing/2014/main" id="{62EB8939-8BA8-4B4D-875A-B24B9B78B4C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BAA322B-02D3-2C46-A4E8-BA6FBDF05BC5}"/>
              </a:ext>
            </a:extLst>
          </p:cNvPr>
          <p:cNvSpPr>
            <a:spLocks noGrp="1"/>
          </p:cNvSpPr>
          <p:nvPr>
            <p:ph type="sldNum" sz="quarter" idx="12"/>
          </p:nvPr>
        </p:nvSpPr>
        <p:spPr/>
        <p:txBody>
          <a:bodyPr/>
          <a:lstStyle/>
          <a:p>
            <a:fld id="{AA582949-BB63-E143-9C91-C574D020106B}" type="slidenum">
              <a:rPr lang="en-US" smtClean="0"/>
              <a:t>‹#›</a:t>
            </a:fld>
            <a:endParaRPr lang="en-US"/>
          </a:p>
        </p:txBody>
      </p:sp>
    </p:spTree>
    <p:extLst>
      <p:ext uri="{BB962C8B-B14F-4D97-AF65-F5344CB8AC3E}">
        <p14:creationId xmlns:p14="http://schemas.microsoft.com/office/powerpoint/2010/main" val="1819893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84D578A-DCCE-E945-9656-126A065E47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5289229-9C42-F143-9D98-DA7D9CF24F7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B89E884-A3A1-3640-A939-1AB7545E18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99659B-21F5-CD41-847D-018AF7096201}" type="datetimeFigureOut">
              <a:rPr lang="en-US" smtClean="0"/>
              <a:t>6/28/22</a:t>
            </a:fld>
            <a:endParaRPr lang="en-US"/>
          </a:p>
        </p:txBody>
      </p:sp>
      <p:sp>
        <p:nvSpPr>
          <p:cNvPr id="5" name="Footer Placeholder 4">
            <a:extLst>
              <a:ext uri="{FF2B5EF4-FFF2-40B4-BE49-F238E27FC236}">
                <a16:creationId xmlns:a16="http://schemas.microsoft.com/office/drawing/2014/main" id="{294C8554-418E-F341-9C35-EEC6E9259E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0FFEECE-C038-E448-9B3A-2C56DA1A16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582949-BB63-E143-9C91-C574D020106B}" type="slidenum">
              <a:rPr lang="en-US" smtClean="0"/>
              <a:t>‹#›</a:t>
            </a:fld>
            <a:endParaRPr lang="en-US"/>
          </a:p>
        </p:txBody>
      </p:sp>
    </p:spTree>
    <p:extLst>
      <p:ext uri="{BB962C8B-B14F-4D97-AF65-F5344CB8AC3E}">
        <p14:creationId xmlns:p14="http://schemas.microsoft.com/office/powerpoint/2010/main" val="1614793026"/>
      </p:ext>
    </p:extLst>
  </p:cSld>
  <p:clrMap bg1="lt1" tx1="dk1" bg2="lt2" tx2="dk2" accent1="accent1" accent2="accent2" accent3="accent3" accent4="accent4" accent5="accent5" accent6="accent6" hlink="hlink" folHlink="folHlink"/>
  <p:sldLayoutIdLst>
    <p:sldLayoutId id="2147483660" r:id="rId1"/>
    <p:sldLayoutId id="2147483649" r:id="rId2"/>
    <p:sldLayoutId id="214748365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chart" Target="../charts/char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chart" Target="../charts/char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chart" Target="../charts/chart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145127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D5EA306B-F67C-DF44-A615-EBA48D029750}"/>
              </a:ext>
            </a:extLst>
          </p:cNvPr>
          <p:cNvPicPr>
            <a:picLocks noChangeAspect="1"/>
          </p:cNvPicPr>
          <p:nvPr/>
        </p:nvPicPr>
        <p:blipFill>
          <a:blip r:embed="rId3"/>
          <a:stretch>
            <a:fillRect/>
          </a:stretch>
        </p:blipFill>
        <p:spPr>
          <a:xfrm>
            <a:off x="9601199" y="41563"/>
            <a:ext cx="2401367" cy="1696928"/>
          </a:xfrm>
          <a:prstGeom prst="rect">
            <a:avLst/>
          </a:prstGeom>
        </p:spPr>
      </p:pic>
      <p:sp>
        <p:nvSpPr>
          <p:cNvPr id="18" name="Title 3">
            <a:extLst>
              <a:ext uri="{FF2B5EF4-FFF2-40B4-BE49-F238E27FC236}">
                <a16:creationId xmlns:a16="http://schemas.microsoft.com/office/drawing/2014/main" id="{8B313DF4-3931-1B4A-B6BA-B646932E911E}"/>
              </a:ext>
            </a:extLst>
          </p:cNvPr>
          <p:cNvSpPr>
            <a:spLocks noGrp="1"/>
          </p:cNvSpPr>
          <p:nvPr>
            <p:ph type="title"/>
          </p:nvPr>
        </p:nvSpPr>
        <p:spPr>
          <a:xfrm>
            <a:off x="838200" y="227245"/>
            <a:ext cx="10515600" cy="1325563"/>
          </a:xfrm>
        </p:spPr>
        <p:txBody>
          <a:bodyPr/>
          <a:lstStyle/>
          <a:p>
            <a:r>
              <a:rPr lang="en-US" dirty="0"/>
              <a:t>What we got out of them?</a:t>
            </a:r>
          </a:p>
        </p:txBody>
      </p:sp>
      <p:sp>
        <p:nvSpPr>
          <p:cNvPr id="7" name="Content Placeholder 33">
            <a:extLst>
              <a:ext uri="{FF2B5EF4-FFF2-40B4-BE49-F238E27FC236}">
                <a16:creationId xmlns:a16="http://schemas.microsoft.com/office/drawing/2014/main" id="{05F2714F-8ADD-3848-85AE-75F68D979260}"/>
              </a:ext>
            </a:extLst>
          </p:cNvPr>
          <p:cNvSpPr>
            <a:spLocks noGrp="1"/>
          </p:cNvSpPr>
          <p:nvPr>
            <p:ph idx="1"/>
          </p:nvPr>
        </p:nvSpPr>
        <p:spPr>
          <a:xfrm>
            <a:off x="486032" y="1394242"/>
            <a:ext cx="10177849" cy="5068342"/>
          </a:xfrm>
        </p:spPr>
        <p:txBody>
          <a:bodyPr>
            <a:normAutofit/>
          </a:bodyPr>
          <a:lstStyle/>
          <a:p>
            <a:pPr marL="457200" indent="-457200">
              <a:buFont typeface="Arial" panose="020B0604020202020204" pitchFamily="34" charset="0"/>
              <a:buChar char="•"/>
            </a:pPr>
            <a:r>
              <a:rPr lang="en-GB" b="1" dirty="0"/>
              <a:t>2 innovative new features in </a:t>
            </a:r>
            <a:r>
              <a:rPr lang="en-GB" b="1" dirty="0" err="1"/>
              <a:t>eduMEET</a:t>
            </a:r>
            <a:r>
              <a:rPr lang="en-GB" b="1" dirty="0"/>
              <a:t> (</a:t>
            </a:r>
            <a:r>
              <a:rPr lang="en-GB" b="1" dirty="0" err="1">
                <a:solidFill>
                  <a:srgbClr val="FF0000"/>
                </a:solidFill>
              </a:rPr>
              <a:t>dynaminc</a:t>
            </a:r>
            <a:r>
              <a:rPr lang="en-GB" b="1" dirty="0">
                <a:solidFill>
                  <a:srgbClr val="FF0000"/>
                </a:solidFill>
              </a:rPr>
              <a:t> gatherings, and </a:t>
            </a:r>
            <a:r>
              <a:rPr lang="en-GB" b="1" dirty="0" err="1">
                <a:solidFill>
                  <a:srgbClr val="FF0000"/>
                </a:solidFill>
              </a:rPr>
              <a:t>VoD</a:t>
            </a:r>
            <a:r>
              <a:rPr lang="en-GB" b="1" dirty="0">
                <a:solidFill>
                  <a:srgbClr val="FF0000"/>
                </a:solidFill>
              </a:rPr>
              <a:t> playing</a:t>
            </a:r>
            <a:r>
              <a:rPr lang="en-GB" b="1" dirty="0"/>
              <a:t>)</a:t>
            </a:r>
          </a:p>
          <a:p>
            <a:pPr marL="457200" indent="-457200">
              <a:buFont typeface="Arial" panose="020B0604020202020204" pitchFamily="34" charset="0"/>
              <a:buChar char="•"/>
            </a:pPr>
            <a:r>
              <a:rPr lang="en-GB" b="1" dirty="0"/>
              <a:t>A </a:t>
            </a:r>
            <a:r>
              <a:rPr lang="en-GB" b="1" dirty="0">
                <a:solidFill>
                  <a:srgbClr val="FF0000"/>
                </a:solidFill>
              </a:rPr>
              <a:t>secure DNS </a:t>
            </a:r>
            <a:r>
              <a:rPr lang="en-GB" b="1" dirty="0"/>
              <a:t>which is also fast and manageable</a:t>
            </a:r>
          </a:p>
          <a:p>
            <a:pPr marL="457200" indent="-457200">
              <a:buFont typeface="Arial" panose="020B0604020202020204" pitchFamily="34" charset="0"/>
              <a:buChar char="•"/>
            </a:pPr>
            <a:r>
              <a:rPr lang="en-GB" b="1" dirty="0"/>
              <a:t>A </a:t>
            </a:r>
            <a:r>
              <a:rPr lang="en-GB" b="1" dirty="0">
                <a:solidFill>
                  <a:srgbClr val="FF0000"/>
                </a:solidFill>
              </a:rPr>
              <a:t>secure signature/certification system </a:t>
            </a:r>
            <a:r>
              <a:rPr lang="en-GB" b="1" dirty="0"/>
              <a:t>also for less ”techie” users</a:t>
            </a:r>
          </a:p>
          <a:p>
            <a:pPr marL="457200" indent="-457200">
              <a:buFont typeface="Arial" panose="020B0604020202020204" pitchFamily="34" charset="0"/>
              <a:buChar char="•"/>
            </a:pPr>
            <a:r>
              <a:rPr lang="en-GB" b="1" dirty="0"/>
              <a:t>A usable </a:t>
            </a:r>
            <a:r>
              <a:rPr lang="en-GB" b="1" dirty="0">
                <a:solidFill>
                  <a:srgbClr val="FF0000"/>
                </a:solidFill>
              </a:rPr>
              <a:t>extension in GEANT cloud workflows</a:t>
            </a:r>
            <a:r>
              <a:rPr lang="en-GB" b="1" dirty="0"/>
              <a:t> for bioinformatics and community cloud service</a:t>
            </a:r>
          </a:p>
          <a:p>
            <a:pPr marL="457200" indent="-457200">
              <a:buFont typeface="Arial" panose="020B0604020202020204" pitchFamily="34" charset="0"/>
              <a:buChar char="•"/>
            </a:pPr>
            <a:r>
              <a:rPr lang="en-GB" b="1" dirty="0"/>
              <a:t>A </a:t>
            </a:r>
            <a:r>
              <a:rPr lang="en-GB" b="1" dirty="0">
                <a:solidFill>
                  <a:srgbClr val="FF0000"/>
                </a:solidFill>
              </a:rPr>
              <a:t>users’ controlled monitored overlay VPN service</a:t>
            </a:r>
            <a:r>
              <a:rPr lang="en-GB" b="1" dirty="0"/>
              <a:t>, AND the discovery of </a:t>
            </a:r>
            <a:r>
              <a:rPr lang="en-GB" b="1" dirty="0">
                <a:solidFill>
                  <a:srgbClr val="FF0000"/>
                </a:solidFill>
              </a:rPr>
              <a:t>existing issues</a:t>
            </a:r>
            <a:r>
              <a:rPr lang="en-GB" b="1" dirty="0"/>
              <a:t> in NRENs, </a:t>
            </a:r>
            <a:r>
              <a:rPr lang="en-GB" b="1" dirty="0" err="1"/>
              <a:t>Datacenters</a:t>
            </a:r>
            <a:r>
              <a:rPr lang="en-GB" b="1" dirty="0"/>
              <a:t> and LANs for IPv6 support</a:t>
            </a:r>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endParaRPr lang="en-GB" b="1" dirty="0"/>
          </a:p>
        </p:txBody>
      </p:sp>
    </p:spTree>
    <p:extLst>
      <p:ext uri="{BB962C8B-B14F-4D97-AF65-F5344CB8AC3E}">
        <p14:creationId xmlns:p14="http://schemas.microsoft.com/office/powerpoint/2010/main" val="40986927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D5EA306B-F67C-DF44-A615-EBA48D029750}"/>
              </a:ext>
            </a:extLst>
          </p:cNvPr>
          <p:cNvPicPr>
            <a:picLocks noChangeAspect="1"/>
          </p:cNvPicPr>
          <p:nvPr/>
        </p:nvPicPr>
        <p:blipFill>
          <a:blip r:embed="rId3"/>
          <a:stretch>
            <a:fillRect/>
          </a:stretch>
        </p:blipFill>
        <p:spPr>
          <a:xfrm>
            <a:off x="9601199" y="41563"/>
            <a:ext cx="2401367" cy="1696928"/>
          </a:xfrm>
          <a:prstGeom prst="rect">
            <a:avLst/>
          </a:prstGeom>
        </p:spPr>
      </p:pic>
      <p:sp>
        <p:nvSpPr>
          <p:cNvPr id="18" name="Title 3">
            <a:extLst>
              <a:ext uri="{FF2B5EF4-FFF2-40B4-BE49-F238E27FC236}">
                <a16:creationId xmlns:a16="http://schemas.microsoft.com/office/drawing/2014/main" id="{8B313DF4-3931-1B4A-B6BA-B646932E911E}"/>
              </a:ext>
            </a:extLst>
          </p:cNvPr>
          <p:cNvSpPr>
            <a:spLocks noGrp="1"/>
          </p:cNvSpPr>
          <p:nvPr>
            <p:ph type="title"/>
          </p:nvPr>
        </p:nvSpPr>
        <p:spPr>
          <a:xfrm>
            <a:off x="838200" y="227245"/>
            <a:ext cx="10515600" cy="1325563"/>
          </a:xfrm>
        </p:spPr>
        <p:txBody>
          <a:bodyPr/>
          <a:lstStyle/>
          <a:p>
            <a:r>
              <a:rPr lang="en-US" dirty="0"/>
              <a:t>What we got out of them?</a:t>
            </a:r>
          </a:p>
        </p:txBody>
      </p:sp>
      <p:sp>
        <p:nvSpPr>
          <p:cNvPr id="7" name="Content Placeholder 33">
            <a:extLst>
              <a:ext uri="{FF2B5EF4-FFF2-40B4-BE49-F238E27FC236}">
                <a16:creationId xmlns:a16="http://schemas.microsoft.com/office/drawing/2014/main" id="{05F2714F-8ADD-3848-85AE-75F68D979260}"/>
              </a:ext>
            </a:extLst>
          </p:cNvPr>
          <p:cNvSpPr>
            <a:spLocks noGrp="1"/>
          </p:cNvSpPr>
          <p:nvPr>
            <p:ph idx="1"/>
          </p:nvPr>
        </p:nvSpPr>
        <p:spPr>
          <a:xfrm>
            <a:off x="461319" y="1552808"/>
            <a:ext cx="9819503" cy="5587326"/>
          </a:xfrm>
        </p:spPr>
        <p:txBody>
          <a:bodyPr>
            <a:normAutofit/>
          </a:bodyPr>
          <a:lstStyle/>
          <a:p>
            <a:pPr marL="457200" indent="-457200">
              <a:buFont typeface="Arial" panose="020B0604020202020204" pitchFamily="34" charset="0"/>
              <a:buChar char="•"/>
            </a:pPr>
            <a:r>
              <a:rPr lang="en-GB" b="1" dirty="0"/>
              <a:t>A </a:t>
            </a:r>
            <a:r>
              <a:rPr lang="en-GB" b="1" dirty="0">
                <a:solidFill>
                  <a:srgbClr val="FF0000"/>
                </a:solidFill>
              </a:rPr>
              <a:t>privacy preserving service for file sharing</a:t>
            </a:r>
            <a:r>
              <a:rPr lang="en-GB" b="1" dirty="0"/>
              <a:t>, universally usable (</a:t>
            </a:r>
            <a:r>
              <a:rPr lang="en-GB" b="1" dirty="0" err="1"/>
              <a:t>dropbox</a:t>
            </a:r>
            <a:r>
              <a:rPr lang="en-GB" b="1" dirty="0"/>
              <a:t>, </a:t>
            </a:r>
            <a:r>
              <a:rPr lang="en-GB" b="1" dirty="0" err="1"/>
              <a:t>ownCloud</a:t>
            </a:r>
            <a:r>
              <a:rPr lang="en-GB" b="1" dirty="0"/>
              <a:t>…)</a:t>
            </a:r>
          </a:p>
          <a:p>
            <a:pPr marL="457200" indent="-457200">
              <a:buFont typeface="Arial" panose="020B0604020202020204" pitchFamily="34" charset="0"/>
              <a:buChar char="•"/>
            </a:pPr>
            <a:r>
              <a:rPr lang="en-GB" b="1" dirty="0"/>
              <a:t>A working open source </a:t>
            </a:r>
            <a:r>
              <a:rPr lang="en-GB" b="1" dirty="0" err="1">
                <a:solidFill>
                  <a:srgbClr val="FF0000"/>
                </a:solidFill>
              </a:rPr>
              <a:t>WiFi</a:t>
            </a:r>
            <a:r>
              <a:rPr lang="en-GB" b="1" dirty="0">
                <a:solidFill>
                  <a:srgbClr val="FF0000"/>
                </a:solidFill>
              </a:rPr>
              <a:t> product </a:t>
            </a:r>
            <a:r>
              <a:rPr lang="en-GB" b="1" dirty="0"/>
              <a:t>which efficiently </a:t>
            </a:r>
            <a:r>
              <a:rPr lang="en-GB" b="1" dirty="0">
                <a:solidFill>
                  <a:srgbClr val="FF0000"/>
                </a:solidFill>
              </a:rPr>
              <a:t>prevents people’s unauthorised tracking</a:t>
            </a:r>
          </a:p>
          <a:p>
            <a:pPr marL="457200" indent="-457200">
              <a:buFont typeface="Arial" panose="020B0604020202020204" pitchFamily="34" charset="0"/>
              <a:buChar char="•"/>
            </a:pPr>
            <a:r>
              <a:rPr lang="en-GB" b="1" dirty="0"/>
              <a:t>How NRENs could </a:t>
            </a:r>
            <a:r>
              <a:rPr lang="en-GB" b="1" dirty="0">
                <a:solidFill>
                  <a:srgbClr val="FF0000"/>
                </a:solidFill>
              </a:rPr>
              <a:t>benefit from Low Orbit Satellites </a:t>
            </a:r>
            <a:r>
              <a:rPr lang="en-GB" b="1" dirty="0"/>
              <a:t>system, with study on existing above the net services</a:t>
            </a:r>
          </a:p>
          <a:p>
            <a:pPr marL="457200" indent="-457200">
              <a:buFont typeface="Arial" panose="020B0604020202020204" pitchFamily="34" charset="0"/>
              <a:buChar char="•"/>
            </a:pPr>
            <a:r>
              <a:rPr lang="en-GB" b="1" dirty="0"/>
              <a:t>A clear </a:t>
            </a:r>
            <a:r>
              <a:rPr lang="en-GB" b="1" dirty="0">
                <a:solidFill>
                  <a:srgbClr val="FF0000"/>
                </a:solidFill>
              </a:rPr>
              <a:t>“heads up” on the digital identities scenario</a:t>
            </a:r>
            <a:r>
              <a:rPr lang="en-GB" b="1" dirty="0"/>
              <a:t>, and what our community should do now to correct/steer upcoming legislation</a:t>
            </a:r>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endParaRPr lang="en-GB" b="1" dirty="0"/>
          </a:p>
        </p:txBody>
      </p:sp>
    </p:spTree>
    <p:extLst>
      <p:ext uri="{BB962C8B-B14F-4D97-AF65-F5344CB8AC3E}">
        <p14:creationId xmlns:p14="http://schemas.microsoft.com/office/powerpoint/2010/main" val="29733695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F790B-4AE9-617B-1518-1E9B804CB35C}"/>
              </a:ext>
            </a:extLst>
          </p:cNvPr>
          <p:cNvSpPr>
            <a:spLocks noGrp="1"/>
          </p:cNvSpPr>
          <p:nvPr>
            <p:ph type="title"/>
          </p:nvPr>
        </p:nvSpPr>
        <p:spPr>
          <a:xfrm>
            <a:off x="743932" y="2184499"/>
            <a:ext cx="10515600" cy="1325563"/>
          </a:xfrm>
        </p:spPr>
        <p:txBody>
          <a:bodyPr/>
          <a:lstStyle/>
          <a:p>
            <a:r>
              <a:rPr lang="en-NL" dirty="0"/>
              <a:t>2021 projects’ status updates</a:t>
            </a:r>
          </a:p>
        </p:txBody>
      </p:sp>
    </p:spTree>
    <p:extLst>
      <p:ext uri="{BB962C8B-B14F-4D97-AF65-F5344CB8AC3E}">
        <p14:creationId xmlns:p14="http://schemas.microsoft.com/office/powerpoint/2010/main" val="13659993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D5EA306B-F67C-DF44-A615-EBA48D029750}"/>
              </a:ext>
            </a:extLst>
          </p:cNvPr>
          <p:cNvPicPr>
            <a:picLocks noChangeAspect="1"/>
          </p:cNvPicPr>
          <p:nvPr/>
        </p:nvPicPr>
        <p:blipFill>
          <a:blip r:embed="rId3"/>
          <a:stretch>
            <a:fillRect/>
          </a:stretch>
        </p:blipFill>
        <p:spPr>
          <a:xfrm>
            <a:off x="9601199" y="41563"/>
            <a:ext cx="2401367" cy="1696928"/>
          </a:xfrm>
          <a:prstGeom prst="rect">
            <a:avLst/>
          </a:prstGeom>
        </p:spPr>
      </p:pic>
      <p:sp>
        <p:nvSpPr>
          <p:cNvPr id="18" name="Title 3">
            <a:extLst>
              <a:ext uri="{FF2B5EF4-FFF2-40B4-BE49-F238E27FC236}">
                <a16:creationId xmlns:a16="http://schemas.microsoft.com/office/drawing/2014/main" id="{8B313DF4-3931-1B4A-B6BA-B646932E911E}"/>
              </a:ext>
            </a:extLst>
          </p:cNvPr>
          <p:cNvSpPr>
            <a:spLocks noGrp="1"/>
          </p:cNvSpPr>
          <p:nvPr>
            <p:ph type="title"/>
          </p:nvPr>
        </p:nvSpPr>
        <p:spPr>
          <a:xfrm>
            <a:off x="838200" y="227245"/>
            <a:ext cx="10515600" cy="1325563"/>
          </a:xfrm>
        </p:spPr>
        <p:txBody>
          <a:bodyPr/>
          <a:lstStyle/>
          <a:p>
            <a:r>
              <a:rPr lang="en-US" dirty="0" err="1"/>
              <a:t>mingleMeet</a:t>
            </a:r>
            <a:endParaRPr lang="en-US" dirty="0"/>
          </a:p>
        </p:txBody>
      </p:sp>
      <p:sp>
        <p:nvSpPr>
          <p:cNvPr id="7" name="Content Placeholder 33">
            <a:extLst>
              <a:ext uri="{FF2B5EF4-FFF2-40B4-BE49-F238E27FC236}">
                <a16:creationId xmlns:a16="http://schemas.microsoft.com/office/drawing/2014/main" id="{05F2714F-8ADD-3848-85AE-75F68D979260}"/>
              </a:ext>
            </a:extLst>
          </p:cNvPr>
          <p:cNvSpPr>
            <a:spLocks noGrp="1"/>
          </p:cNvSpPr>
          <p:nvPr>
            <p:ph idx="1"/>
          </p:nvPr>
        </p:nvSpPr>
        <p:spPr>
          <a:xfrm>
            <a:off x="387178" y="1552808"/>
            <a:ext cx="9467336" cy="4415505"/>
          </a:xfrm>
        </p:spPr>
        <p:txBody>
          <a:bodyPr>
            <a:normAutofit fontScale="70000" lnSpcReduction="20000"/>
          </a:bodyPr>
          <a:lstStyle/>
          <a:p>
            <a:pPr marL="457200" indent="-457200">
              <a:buFont typeface="Arial" panose="020B0604020202020204" pitchFamily="34" charset="0"/>
              <a:buChar char="•"/>
            </a:pPr>
            <a:r>
              <a:rPr lang="en-GB" b="1" dirty="0"/>
              <a:t>Results:</a:t>
            </a:r>
          </a:p>
          <a:p>
            <a:pPr marL="914400" lvl="1" indent="-457200"/>
            <a:r>
              <a:rPr lang="en-GB" b="1" dirty="0"/>
              <a:t>Innovative and unique dynamic handling of VC rooms enabling emulation of what happens during meetings breaks</a:t>
            </a:r>
          </a:p>
          <a:p>
            <a:pPr marL="457200" indent="-457200">
              <a:buFont typeface="Arial" panose="020B0604020202020204" pitchFamily="34" charset="0"/>
              <a:buChar char="•"/>
            </a:pPr>
            <a:r>
              <a:rPr lang="en-GB" b="1" dirty="0"/>
              <a:t>Recommendations were made:</a:t>
            </a:r>
          </a:p>
          <a:p>
            <a:pPr marL="914400" lvl="1" indent="-457200"/>
            <a:r>
              <a:rPr lang="en-GB" b="1" dirty="0"/>
              <a:t>Integrate into </a:t>
            </a:r>
            <a:r>
              <a:rPr lang="en-GB" b="1" dirty="0" err="1"/>
              <a:t>eduMEET</a:t>
            </a:r>
            <a:r>
              <a:rPr lang="en-GB" b="1" dirty="0"/>
              <a:t> main stream development and support in GN5-1</a:t>
            </a:r>
          </a:p>
          <a:p>
            <a:pPr marL="914400" lvl="1" indent="-457200"/>
            <a:r>
              <a:rPr lang="en-GB" b="1" dirty="0"/>
              <a:t>Provide resources for implementing further enhancements suggested by the community</a:t>
            </a:r>
          </a:p>
          <a:p>
            <a:pPr marL="914400" lvl="1" indent="-457200"/>
            <a:r>
              <a:rPr lang="en-GB" b="1" dirty="0"/>
              <a:t>Liaise with TF-EDU and SIG-Multimedia for further developments</a:t>
            </a:r>
          </a:p>
          <a:p>
            <a:pPr marL="457200" indent="-457200"/>
            <a:r>
              <a:rPr lang="en-GB" b="1" dirty="0"/>
              <a:t>Status updates:</a:t>
            </a:r>
          </a:p>
          <a:p>
            <a:pPr marL="457200" indent="-457200"/>
            <a:r>
              <a:rPr lang="en-GB" b="1" dirty="0"/>
              <a:t>Both </a:t>
            </a:r>
            <a:r>
              <a:rPr lang="en-GB" b="1" dirty="0" err="1"/>
              <a:t>MingleMeet</a:t>
            </a:r>
            <a:r>
              <a:rPr lang="en-GB" b="1" dirty="0"/>
              <a:t> and </a:t>
            </a:r>
            <a:r>
              <a:rPr lang="en-GB" b="1" dirty="0" err="1"/>
              <a:t>VoDSync</a:t>
            </a:r>
            <a:r>
              <a:rPr lang="en-GB" b="1" dirty="0"/>
              <a:t> extensions of </a:t>
            </a:r>
            <a:r>
              <a:rPr lang="en-GB" b="1" dirty="0" err="1"/>
              <a:t>eduMEET</a:t>
            </a:r>
            <a:r>
              <a:rPr lang="en-GB" b="1" dirty="0"/>
              <a:t> were integrated with the core engines and further implementation was continued. They were already used several times for internal events and conferences, mostly related to medical aspects and topics. Currently </a:t>
            </a:r>
            <a:r>
              <a:rPr lang="en-GB" b="1" dirty="0" err="1"/>
              <a:t>MingleMeet</a:t>
            </a:r>
            <a:r>
              <a:rPr lang="en-GB" b="1" dirty="0"/>
              <a:t> and </a:t>
            </a:r>
            <a:r>
              <a:rPr lang="en-GB" b="1" dirty="0" err="1"/>
              <a:t>VoDSync</a:t>
            </a:r>
            <a:r>
              <a:rPr lang="en-GB" b="1" dirty="0"/>
              <a:t> are in new adoption process, because of big and important changes in </a:t>
            </a:r>
            <a:r>
              <a:rPr lang="en-GB" b="1" dirty="0" err="1"/>
              <a:t>eduMEET</a:t>
            </a:r>
            <a:r>
              <a:rPr lang="en-GB" b="1" dirty="0"/>
              <a:t> (change to TypeScript). Change of architecture on both </a:t>
            </a:r>
            <a:r>
              <a:rPr lang="en-GB" b="1" dirty="0" err="1"/>
              <a:t>eduMEET</a:t>
            </a:r>
            <a:r>
              <a:rPr lang="en-GB" b="1" dirty="0"/>
              <a:t> client and server sides is an important step towards code simplification and improvements. However both plug-ins have to be adjusted to new architecture demands, which process is just ongoing. There and plans and preparations to use </a:t>
            </a:r>
            <a:r>
              <a:rPr lang="en-GB" b="1" dirty="0" err="1"/>
              <a:t>MingleMeet</a:t>
            </a:r>
            <a:r>
              <a:rPr lang="en-GB" b="1" dirty="0"/>
              <a:t> for TNC23.</a:t>
            </a:r>
          </a:p>
          <a:p>
            <a:pPr marL="457200" indent="-457200"/>
            <a:endParaRPr lang="en-GB" b="1" dirty="0"/>
          </a:p>
        </p:txBody>
      </p:sp>
    </p:spTree>
    <p:extLst>
      <p:ext uri="{BB962C8B-B14F-4D97-AF65-F5344CB8AC3E}">
        <p14:creationId xmlns:p14="http://schemas.microsoft.com/office/powerpoint/2010/main" val="27445556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D5EA306B-F67C-DF44-A615-EBA48D029750}"/>
              </a:ext>
            </a:extLst>
          </p:cNvPr>
          <p:cNvPicPr>
            <a:picLocks noChangeAspect="1"/>
          </p:cNvPicPr>
          <p:nvPr/>
        </p:nvPicPr>
        <p:blipFill>
          <a:blip r:embed="rId3"/>
          <a:stretch>
            <a:fillRect/>
          </a:stretch>
        </p:blipFill>
        <p:spPr>
          <a:xfrm>
            <a:off x="9601199" y="41563"/>
            <a:ext cx="2401367" cy="1696928"/>
          </a:xfrm>
          <a:prstGeom prst="rect">
            <a:avLst/>
          </a:prstGeom>
        </p:spPr>
      </p:pic>
      <p:sp>
        <p:nvSpPr>
          <p:cNvPr id="18" name="Title 3">
            <a:extLst>
              <a:ext uri="{FF2B5EF4-FFF2-40B4-BE49-F238E27FC236}">
                <a16:creationId xmlns:a16="http://schemas.microsoft.com/office/drawing/2014/main" id="{8B313DF4-3931-1B4A-B6BA-B646932E911E}"/>
              </a:ext>
            </a:extLst>
          </p:cNvPr>
          <p:cNvSpPr>
            <a:spLocks noGrp="1"/>
          </p:cNvSpPr>
          <p:nvPr>
            <p:ph type="title"/>
          </p:nvPr>
        </p:nvSpPr>
        <p:spPr>
          <a:xfrm>
            <a:off x="838200" y="227245"/>
            <a:ext cx="10515600" cy="1325563"/>
          </a:xfrm>
        </p:spPr>
        <p:txBody>
          <a:bodyPr/>
          <a:lstStyle/>
          <a:p>
            <a:r>
              <a:rPr lang="en-US" dirty="0"/>
              <a:t>Adaptive DNSSEC</a:t>
            </a:r>
          </a:p>
        </p:txBody>
      </p:sp>
      <p:sp>
        <p:nvSpPr>
          <p:cNvPr id="7" name="Content Placeholder 33">
            <a:extLst>
              <a:ext uri="{FF2B5EF4-FFF2-40B4-BE49-F238E27FC236}">
                <a16:creationId xmlns:a16="http://schemas.microsoft.com/office/drawing/2014/main" id="{05F2714F-8ADD-3848-85AE-75F68D979260}"/>
              </a:ext>
            </a:extLst>
          </p:cNvPr>
          <p:cNvSpPr>
            <a:spLocks noGrp="1"/>
          </p:cNvSpPr>
          <p:nvPr>
            <p:ph idx="1"/>
          </p:nvPr>
        </p:nvSpPr>
        <p:spPr>
          <a:xfrm>
            <a:off x="387178" y="1552808"/>
            <a:ext cx="9467336" cy="4415505"/>
          </a:xfrm>
        </p:spPr>
        <p:txBody>
          <a:bodyPr>
            <a:normAutofit fontScale="85000" lnSpcReduction="20000"/>
          </a:bodyPr>
          <a:lstStyle/>
          <a:p>
            <a:pPr marL="457200" indent="-457200">
              <a:buFont typeface="Arial" panose="020B0604020202020204" pitchFamily="34" charset="0"/>
              <a:buChar char="•"/>
            </a:pPr>
            <a:r>
              <a:rPr lang="en-GB" b="1" dirty="0"/>
              <a:t>Results:</a:t>
            </a:r>
          </a:p>
          <a:p>
            <a:pPr marL="914400" lvl="1" indent="-457200"/>
            <a:r>
              <a:rPr lang="en-GB" b="1" dirty="0"/>
              <a:t>A much improved and attack resistant DNS which is also efficient in term of speed and maintenance and scalability</a:t>
            </a:r>
          </a:p>
          <a:p>
            <a:pPr marL="457200" indent="-457200">
              <a:buFont typeface="Arial" panose="020B0604020202020204" pitchFamily="34" charset="0"/>
              <a:buChar char="•"/>
            </a:pPr>
            <a:r>
              <a:rPr lang="en-GB" b="1" dirty="0"/>
              <a:t>Recommendations were made:</a:t>
            </a:r>
          </a:p>
          <a:p>
            <a:pPr marL="914400" lvl="1" indent="-457200"/>
            <a:r>
              <a:rPr lang="en-GB" b="1" dirty="0"/>
              <a:t>Follow up with Alf </a:t>
            </a:r>
            <a:r>
              <a:rPr lang="en-GB" b="1" dirty="0" err="1"/>
              <a:t>Moens</a:t>
            </a:r>
            <a:r>
              <a:rPr lang="en-GB" b="1" dirty="0"/>
              <a:t> and Nicole Harris for diffusion and inclusion into GEANT Security scenario</a:t>
            </a:r>
          </a:p>
          <a:p>
            <a:pPr marL="914400" lvl="1" indent="-457200"/>
            <a:r>
              <a:rPr lang="en-GB" b="1" dirty="0"/>
              <a:t>Involve the team who developed into GEANT, SIG-ISM and TF-CSIRT activities</a:t>
            </a:r>
          </a:p>
          <a:p>
            <a:pPr marL="457200" indent="-457200"/>
            <a:r>
              <a:rPr lang="en-GB" b="1" dirty="0"/>
              <a:t>Status updates:</a:t>
            </a:r>
          </a:p>
          <a:p>
            <a:pPr marL="457200" indent="-457200"/>
            <a:r>
              <a:rPr lang="en-GB" b="1" dirty="0"/>
              <a:t>We ironed out some more details about our project implementation and submitted a paper to a refereed conference. (The submission is anonymous), if and when it is accepted we will of course acknowledge </a:t>
            </a:r>
            <a:r>
              <a:rPr lang="en-GB" b="1" dirty="0" err="1"/>
              <a:t>Geant</a:t>
            </a:r>
            <a:r>
              <a:rPr lang="en-GB" b="1" dirty="0"/>
              <a:t> support of the project. In the DNS system it is a very long process to get something new deployed. We work on it, but it will probably still take a lot of time.</a:t>
            </a:r>
          </a:p>
        </p:txBody>
      </p:sp>
    </p:spTree>
    <p:extLst>
      <p:ext uri="{BB962C8B-B14F-4D97-AF65-F5344CB8AC3E}">
        <p14:creationId xmlns:p14="http://schemas.microsoft.com/office/powerpoint/2010/main" val="40972918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D5EA306B-F67C-DF44-A615-EBA48D029750}"/>
              </a:ext>
            </a:extLst>
          </p:cNvPr>
          <p:cNvPicPr>
            <a:picLocks noChangeAspect="1"/>
          </p:cNvPicPr>
          <p:nvPr/>
        </p:nvPicPr>
        <p:blipFill>
          <a:blip r:embed="rId3"/>
          <a:stretch>
            <a:fillRect/>
          </a:stretch>
        </p:blipFill>
        <p:spPr>
          <a:xfrm>
            <a:off x="9601199" y="41563"/>
            <a:ext cx="2401367" cy="1696928"/>
          </a:xfrm>
          <a:prstGeom prst="rect">
            <a:avLst/>
          </a:prstGeom>
        </p:spPr>
      </p:pic>
      <p:sp>
        <p:nvSpPr>
          <p:cNvPr id="18" name="Title 3">
            <a:extLst>
              <a:ext uri="{FF2B5EF4-FFF2-40B4-BE49-F238E27FC236}">
                <a16:creationId xmlns:a16="http://schemas.microsoft.com/office/drawing/2014/main" id="{8B313DF4-3931-1B4A-B6BA-B646932E911E}"/>
              </a:ext>
            </a:extLst>
          </p:cNvPr>
          <p:cNvSpPr>
            <a:spLocks noGrp="1"/>
          </p:cNvSpPr>
          <p:nvPr>
            <p:ph type="title"/>
          </p:nvPr>
        </p:nvSpPr>
        <p:spPr>
          <a:xfrm>
            <a:off x="838200" y="227245"/>
            <a:ext cx="10515600" cy="1325563"/>
          </a:xfrm>
        </p:spPr>
        <p:txBody>
          <a:bodyPr/>
          <a:lstStyle/>
          <a:p>
            <a:r>
              <a:rPr lang="en-US" dirty="0" err="1"/>
              <a:t>VoDsync</a:t>
            </a:r>
            <a:endParaRPr lang="en-US" dirty="0"/>
          </a:p>
        </p:txBody>
      </p:sp>
      <p:sp>
        <p:nvSpPr>
          <p:cNvPr id="7" name="Content Placeholder 33">
            <a:extLst>
              <a:ext uri="{FF2B5EF4-FFF2-40B4-BE49-F238E27FC236}">
                <a16:creationId xmlns:a16="http://schemas.microsoft.com/office/drawing/2014/main" id="{05F2714F-8ADD-3848-85AE-75F68D979260}"/>
              </a:ext>
            </a:extLst>
          </p:cNvPr>
          <p:cNvSpPr>
            <a:spLocks noGrp="1"/>
          </p:cNvSpPr>
          <p:nvPr>
            <p:ph idx="1"/>
          </p:nvPr>
        </p:nvSpPr>
        <p:spPr>
          <a:xfrm>
            <a:off x="387178" y="1552808"/>
            <a:ext cx="9467336" cy="4415505"/>
          </a:xfrm>
        </p:spPr>
        <p:txBody>
          <a:bodyPr>
            <a:normAutofit fontScale="70000" lnSpcReduction="20000"/>
          </a:bodyPr>
          <a:lstStyle/>
          <a:p>
            <a:pPr marL="457200" indent="-457200">
              <a:buFont typeface="Arial" panose="020B0604020202020204" pitchFamily="34" charset="0"/>
              <a:buChar char="•"/>
            </a:pPr>
            <a:r>
              <a:rPr lang="en-GB" b="1" dirty="0"/>
              <a:t>Results:</a:t>
            </a:r>
          </a:p>
          <a:p>
            <a:pPr marL="914400" lvl="1" indent="-457200"/>
            <a:r>
              <a:rPr lang="en-GB" b="1" dirty="0"/>
              <a:t>Innovative and unique solution to provide high quality recorded video playback and handling inside </a:t>
            </a:r>
            <a:r>
              <a:rPr lang="en-GB" b="1" dirty="0" err="1"/>
              <a:t>eduMEET</a:t>
            </a:r>
            <a:endParaRPr lang="en-GB" b="1" dirty="0"/>
          </a:p>
          <a:p>
            <a:pPr marL="457200" indent="-457200">
              <a:buFont typeface="Arial" panose="020B0604020202020204" pitchFamily="34" charset="0"/>
              <a:buChar char="•"/>
            </a:pPr>
            <a:r>
              <a:rPr lang="en-GB" b="1" dirty="0"/>
              <a:t>Recommendations were made:</a:t>
            </a:r>
          </a:p>
          <a:p>
            <a:pPr marL="914400" lvl="1" indent="-457200"/>
            <a:r>
              <a:rPr lang="en-GB" b="1" dirty="0"/>
              <a:t>Integrate into </a:t>
            </a:r>
            <a:r>
              <a:rPr lang="en-GB" b="1" dirty="0" err="1"/>
              <a:t>eduMEET</a:t>
            </a:r>
            <a:r>
              <a:rPr lang="en-GB" b="1" dirty="0"/>
              <a:t> main stream development and support in GN5-1</a:t>
            </a:r>
          </a:p>
          <a:p>
            <a:pPr marL="914400" lvl="1" indent="-457200"/>
            <a:r>
              <a:rPr lang="en-GB" b="1" dirty="0"/>
              <a:t>Provide resources for implementing further enhancements suggested by the community</a:t>
            </a:r>
          </a:p>
          <a:p>
            <a:pPr marL="914400" lvl="1" indent="-457200"/>
            <a:r>
              <a:rPr lang="en-GB" b="1" dirty="0"/>
              <a:t>Liaise with TF-EDU and SIG-Multimedia for further developments</a:t>
            </a:r>
          </a:p>
          <a:p>
            <a:pPr marL="457200" indent="-457200"/>
            <a:r>
              <a:rPr lang="en-GB" b="1" dirty="0"/>
              <a:t>Status updates:</a:t>
            </a:r>
          </a:p>
          <a:p>
            <a:pPr marL="457200" indent="-457200"/>
            <a:r>
              <a:rPr lang="en-GB" sz="2400" b="1" dirty="0"/>
              <a:t>Both </a:t>
            </a:r>
            <a:r>
              <a:rPr lang="en-GB" sz="2400" b="1" dirty="0" err="1"/>
              <a:t>MingleMeet</a:t>
            </a:r>
            <a:r>
              <a:rPr lang="en-GB" sz="2400" b="1" dirty="0"/>
              <a:t> and </a:t>
            </a:r>
            <a:r>
              <a:rPr lang="en-GB" sz="2400" b="1" dirty="0" err="1"/>
              <a:t>VoDSync</a:t>
            </a:r>
            <a:r>
              <a:rPr lang="en-GB" sz="2400" b="1" dirty="0"/>
              <a:t> extensions of </a:t>
            </a:r>
            <a:r>
              <a:rPr lang="en-GB" sz="2400" b="1" dirty="0" err="1"/>
              <a:t>eduMEET</a:t>
            </a:r>
            <a:r>
              <a:rPr lang="en-GB" sz="2400" b="1" dirty="0"/>
              <a:t> were integrated with the core engines and further implementation was continued. They were already used several times for internal events and conferences, mostly related to medical aspects and topics. Currently </a:t>
            </a:r>
            <a:r>
              <a:rPr lang="en-GB" sz="2400" b="1" dirty="0" err="1"/>
              <a:t>MingleMeet</a:t>
            </a:r>
            <a:r>
              <a:rPr lang="en-GB" sz="2400" b="1" dirty="0"/>
              <a:t> and </a:t>
            </a:r>
            <a:r>
              <a:rPr lang="en-GB" sz="2400" b="1" dirty="0" err="1"/>
              <a:t>VoDSync</a:t>
            </a:r>
            <a:r>
              <a:rPr lang="en-GB" sz="2400" b="1" dirty="0"/>
              <a:t> are in new adoption process, because of big and important changes in </a:t>
            </a:r>
            <a:r>
              <a:rPr lang="en-GB" sz="2400" b="1" dirty="0" err="1"/>
              <a:t>eduMEET</a:t>
            </a:r>
            <a:r>
              <a:rPr lang="en-GB" sz="2400" b="1" dirty="0"/>
              <a:t> (change to TypeScript). Change of architecture on both </a:t>
            </a:r>
            <a:r>
              <a:rPr lang="en-GB" sz="2400" b="1" dirty="0" err="1"/>
              <a:t>eduMEET</a:t>
            </a:r>
            <a:r>
              <a:rPr lang="en-GB" sz="2400" b="1" dirty="0"/>
              <a:t> client and server sides is an important step towards code simplification and improvements. However both plug-ins have to be adjusted to new architecture demands, which process is just ongoing. There and plans and preparations to use </a:t>
            </a:r>
            <a:r>
              <a:rPr lang="en-GB" sz="2400" b="1" dirty="0" err="1"/>
              <a:t>MingleMeet</a:t>
            </a:r>
            <a:r>
              <a:rPr lang="en-GB" sz="2400" b="1" dirty="0"/>
              <a:t> for TNC23.</a:t>
            </a:r>
          </a:p>
        </p:txBody>
      </p:sp>
    </p:spTree>
    <p:extLst>
      <p:ext uri="{BB962C8B-B14F-4D97-AF65-F5344CB8AC3E}">
        <p14:creationId xmlns:p14="http://schemas.microsoft.com/office/powerpoint/2010/main" val="9694909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D5EA306B-F67C-DF44-A615-EBA48D029750}"/>
              </a:ext>
            </a:extLst>
          </p:cNvPr>
          <p:cNvPicPr>
            <a:picLocks noChangeAspect="1"/>
          </p:cNvPicPr>
          <p:nvPr/>
        </p:nvPicPr>
        <p:blipFill>
          <a:blip r:embed="rId3"/>
          <a:stretch>
            <a:fillRect/>
          </a:stretch>
        </p:blipFill>
        <p:spPr>
          <a:xfrm>
            <a:off x="9601199" y="41563"/>
            <a:ext cx="2401367" cy="1696928"/>
          </a:xfrm>
          <a:prstGeom prst="rect">
            <a:avLst/>
          </a:prstGeom>
        </p:spPr>
      </p:pic>
      <p:sp>
        <p:nvSpPr>
          <p:cNvPr id="18" name="Title 3">
            <a:extLst>
              <a:ext uri="{FF2B5EF4-FFF2-40B4-BE49-F238E27FC236}">
                <a16:creationId xmlns:a16="http://schemas.microsoft.com/office/drawing/2014/main" id="{8B313DF4-3931-1B4A-B6BA-B646932E911E}"/>
              </a:ext>
            </a:extLst>
          </p:cNvPr>
          <p:cNvSpPr>
            <a:spLocks noGrp="1"/>
          </p:cNvSpPr>
          <p:nvPr>
            <p:ph type="title"/>
          </p:nvPr>
        </p:nvSpPr>
        <p:spPr>
          <a:xfrm>
            <a:off x="838200" y="227245"/>
            <a:ext cx="10515600" cy="1325563"/>
          </a:xfrm>
        </p:spPr>
        <p:txBody>
          <a:bodyPr/>
          <a:lstStyle/>
          <a:p>
            <a:r>
              <a:rPr lang="en-US" dirty="0" err="1"/>
              <a:t>eduCLAIMS</a:t>
            </a:r>
            <a:endParaRPr lang="en-US" dirty="0"/>
          </a:p>
        </p:txBody>
      </p:sp>
      <p:sp>
        <p:nvSpPr>
          <p:cNvPr id="7" name="Content Placeholder 33">
            <a:extLst>
              <a:ext uri="{FF2B5EF4-FFF2-40B4-BE49-F238E27FC236}">
                <a16:creationId xmlns:a16="http://schemas.microsoft.com/office/drawing/2014/main" id="{05F2714F-8ADD-3848-85AE-75F68D979260}"/>
              </a:ext>
            </a:extLst>
          </p:cNvPr>
          <p:cNvSpPr>
            <a:spLocks noGrp="1"/>
          </p:cNvSpPr>
          <p:nvPr>
            <p:ph idx="1"/>
          </p:nvPr>
        </p:nvSpPr>
        <p:spPr>
          <a:xfrm>
            <a:off x="387178" y="1552808"/>
            <a:ext cx="9467336" cy="4415505"/>
          </a:xfrm>
        </p:spPr>
        <p:txBody>
          <a:bodyPr>
            <a:normAutofit fontScale="62500" lnSpcReduction="20000"/>
          </a:bodyPr>
          <a:lstStyle/>
          <a:p>
            <a:pPr marL="457200" indent="-457200">
              <a:buFont typeface="Arial" panose="020B0604020202020204" pitchFamily="34" charset="0"/>
              <a:buChar char="•"/>
            </a:pPr>
            <a:r>
              <a:rPr lang="en-GB" b="1" dirty="0"/>
              <a:t>Results:</a:t>
            </a:r>
          </a:p>
          <a:p>
            <a:pPr marL="914400" lvl="1" indent="-457200"/>
            <a:r>
              <a:rPr lang="en-GB" b="1" dirty="0"/>
              <a:t>Provides an easy and scalable solution for digital education “claims”, documents signature,…</a:t>
            </a:r>
          </a:p>
          <a:p>
            <a:pPr marL="914400" lvl="1" indent="-457200"/>
            <a:r>
              <a:rPr lang="en-GB" b="1" dirty="0"/>
              <a:t>Reuses efficiently our T&amp;I ecosystem instead in a different area</a:t>
            </a:r>
          </a:p>
          <a:p>
            <a:pPr marL="457200" indent="-457200">
              <a:buFont typeface="Arial" panose="020B0604020202020204" pitchFamily="34" charset="0"/>
              <a:buChar char="•"/>
            </a:pPr>
            <a:r>
              <a:rPr lang="en-GB" b="1" dirty="0"/>
              <a:t>Recommendations were made:</a:t>
            </a:r>
          </a:p>
          <a:p>
            <a:pPr marL="914400" lvl="1" indent="-457200"/>
            <a:r>
              <a:rPr lang="en-GB" b="1" dirty="0"/>
              <a:t>Integrate the solution inside </a:t>
            </a:r>
            <a:r>
              <a:rPr lang="en-GB" b="1" dirty="0" err="1"/>
              <a:t>eduGAIN</a:t>
            </a:r>
            <a:r>
              <a:rPr lang="en-GB" b="1" dirty="0"/>
              <a:t> and GN5-1 T&amp;I team</a:t>
            </a:r>
          </a:p>
          <a:p>
            <a:pPr marL="914400" lvl="1" indent="-457200"/>
            <a:r>
              <a:rPr lang="en-GB" b="1" dirty="0"/>
              <a:t>Liaise with TF-DLT and TF-EDU communities for adoption</a:t>
            </a:r>
          </a:p>
          <a:p>
            <a:pPr marL="457200" indent="-457200"/>
            <a:r>
              <a:rPr lang="en-GB" b="1" dirty="0"/>
              <a:t>Status updates:</a:t>
            </a:r>
          </a:p>
          <a:p>
            <a:pPr marL="457200" indent="-457200"/>
            <a:r>
              <a:rPr lang="en-GB" b="1" dirty="0"/>
              <a:t>the </a:t>
            </a:r>
            <a:r>
              <a:rPr lang="en-GB" b="1" dirty="0" err="1"/>
              <a:t>eduCLAIMS</a:t>
            </a:r>
            <a:r>
              <a:rPr lang="en-GB" b="1" dirty="0"/>
              <a:t> project met with a very encouraging reception! As it happens so often with innovative pilots, the indirect effects are more substantial than the code itself. There are three areas of impact. After the demo, our NREN reached out to us to inform that they sped up the development of their own, NREN-level solution. They have the link to our source code but expect not to re-use much as they have their own framework and libraries to integrate with. Second, our university IT also started working harder on the paperless workflows. They are likely to buy a commercial solution. Our Computer Science faculty, seeing that the Philosophy Department was able to participate in the innovation programme, submitted their own topic for the next round. We also have been invited to the GÉANT TF-DLT to discuss our experiences. Finally, the tool is still under development, as we feel neither the NREN-level tool, not the university-procured tool will address all of the user stories.</a:t>
            </a:r>
          </a:p>
        </p:txBody>
      </p:sp>
    </p:spTree>
    <p:extLst>
      <p:ext uri="{BB962C8B-B14F-4D97-AF65-F5344CB8AC3E}">
        <p14:creationId xmlns:p14="http://schemas.microsoft.com/office/powerpoint/2010/main" val="26471381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D5EA306B-F67C-DF44-A615-EBA48D029750}"/>
              </a:ext>
            </a:extLst>
          </p:cNvPr>
          <p:cNvPicPr>
            <a:picLocks noChangeAspect="1"/>
          </p:cNvPicPr>
          <p:nvPr/>
        </p:nvPicPr>
        <p:blipFill>
          <a:blip r:embed="rId3"/>
          <a:stretch>
            <a:fillRect/>
          </a:stretch>
        </p:blipFill>
        <p:spPr>
          <a:xfrm>
            <a:off x="9601199" y="41563"/>
            <a:ext cx="2401367" cy="1696928"/>
          </a:xfrm>
          <a:prstGeom prst="rect">
            <a:avLst/>
          </a:prstGeom>
        </p:spPr>
      </p:pic>
      <p:sp>
        <p:nvSpPr>
          <p:cNvPr id="18" name="Title 3">
            <a:extLst>
              <a:ext uri="{FF2B5EF4-FFF2-40B4-BE49-F238E27FC236}">
                <a16:creationId xmlns:a16="http://schemas.microsoft.com/office/drawing/2014/main" id="{8B313DF4-3931-1B4A-B6BA-B646932E911E}"/>
              </a:ext>
            </a:extLst>
          </p:cNvPr>
          <p:cNvSpPr>
            <a:spLocks noGrp="1"/>
          </p:cNvSpPr>
          <p:nvPr>
            <p:ph type="title"/>
          </p:nvPr>
        </p:nvSpPr>
        <p:spPr>
          <a:xfrm>
            <a:off x="838200" y="227245"/>
            <a:ext cx="10515600" cy="1325563"/>
          </a:xfrm>
        </p:spPr>
        <p:txBody>
          <a:bodyPr/>
          <a:lstStyle/>
          <a:p>
            <a:r>
              <a:rPr lang="en-US" dirty="0"/>
              <a:t>PLAS</a:t>
            </a:r>
          </a:p>
        </p:txBody>
      </p:sp>
      <p:sp>
        <p:nvSpPr>
          <p:cNvPr id="7" name="Content Placeholder 33">
            <a:extLst>
              <a:ext uri="{FF2B5EF4-FFF2-40B4-BE49-F238E27FC236}">
                <a16:creationId xmlns:a16="http://schemas.microsoft.com/office/drawing/2014/main" id="{05F2714F-8ADD-3848-85AE-75F68D979260}"/>
              </a:ext>
            </a:extLst>
          </p:cNvPr>
          <p:cNvSpPr>
            <a:spLocks noGrp="1"/>
          </p:cNvSpPr>
          <p:nvPr>
            <p:ph idx="1"/>
          </p:nvPr>
        </p:nvSpPr>
        <p:spPr>
          <a:xfrm>
            <a:off x="387178" y="1552808"/>
            <a:ext cx="9467336" cy="4415505"/>
          </a:xfrm>
        </p:spPr>
        <p:txBody>
          <a:bodyPr>
            <a:normAutofit fontScale="70000" lnSpcReduction="20000"/>
          </a:bodyPr>
          <a:lstStyle/>
          <a:p>
            <a:pPr marL="457200" indent="-457200">
              <a:buFont typeface="Arial" panose="020B0604020202020204" pitchFamily="34" charset="0"/>
              <a:buChar char="•"/>
            </a:pPr>
            <a:r>
              <a:rPr lang="en-GB" b="1" dirty="0"/>
              <a:t>Results:</a:t>
            </a:r>
          </a:p>
          <a:p>
            <a:pPr marL="914400" lvl="1" indent="-457200"/>
            <a:r>
              <a:rPr lang="en-GB" b="1" dirty="0"/>
              <a:t>Extends GEANT Cloud Flow platform beyond containerised tasks, into platformed tasks (providing open source code)</a:t>
            </a:r>
          </a:p>
          <a:p>
            <a:pPr marL="914400" lvl="1" indent="-457200"/>
            <a:r>
              <a:rPr lang="en-GB" b="1" dirty="0"/>
              <a:t>Adds parallelised workload capabilities (needed by bioinformatics and community clouds)</a:t>
            </a:r>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r>
              <a:rPr lang="en-GB" b="1" dirty="0"/>
              <a:t>Recommendations were made:</a:t>
            </a:r>
          </a:p>
          <a:p>
            <a:pPr marL="914400" lvl="1" indent="-457200"/>
            <a:r>
              <a:rPr lang="en-GB" b="1" dirty="0"/>
              <a:t>Look for funding for further development and integration into GEANT cloud flow</a:t>
            </a:r>
          </a:p>
          <a:p>
            <a:pPr marL="914400" lvl="1" indent="-457200"/>
            <a:r>
              <a:rPr lang="en-GB" b="1" dirty="0"/>
              <a:t>Liaise with SIG-CISS (and make a </a:t>
            </a:r>
            <a:r>
              <a:rPr lang="en-GB" b="1" dirty="0" err="1"/>
              <a:t>BoF</a:t>
            </a:r>
            <a:r>
              <a:rPr lang="en-GB" b="1" dirty="0"/>
              <a:t> at TNC22)</a:t>
            </a:r>
          </a:p>
          <a:p>
            <a:pPr marL="0" indent="0"/>
            <a:r>
              <a:rPr lang="en-GB" b="1" dirty="0"/>
              <a:t>Status updates:</a:t>
            </a:r>
          </a:p>
          <a:p>
            <a:pPr marL="914400" lvl="1" indent="-457200"/>
            <a:r>
              <a:rPr lang="en-GB" b="1" dirty="0"/>
              <a:t>They had an internal presentation in their department where some physics researchers showed interest in using your GCF platform that we have been working on for their complex calculations. However, they are familiar with the MPI technology for high performance computing that we proposed (unsuccessfully) to integrate into GCF at the last GEANT call. </a:t>
            </a:r>
          </a:p>
          <a:p>
            <a:pPr marL="914400" lvl="1" indent="-457200"/>
            <a:r>
              <a:rPr lang="en-GB" b="1" dirty="0"/>
              <a:t>Their goal now is to seek funding to bring MPI into GCF and then involve the physicists in our department.</a:t>
            </a:r>
          </a:p>
        </p:txBody>
      </p:sp>
    </p:spTree>
    <p:extLst>
      <p:ext uri="{BB962C8B-B14F-4D97-AF65-F5344CB8AC3E}">
        <p14:creationId xmlns:p14="http://schemas.microsoft.com/office/powerpoint/2010/main" val="21156957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D5EA306B-F67C-DF44-A615-EBA48D029750}"/>
              </a:ext>
            </a:extLst>
          </p:cNvPr>
          <p:cNvPicPr>
            <a:picLocks noChangeAspect="1"/>
          </p:cNvPicPr>
          <p:nvPr/>
        </p:nvPicPr>
        <p:blipFill>
          <a:blip r:embed="rId3"/>
          <a:stretch>
            <a:fillRect/>
          </a:stretch>
        </p:blipFill>
        <p:spPr>
          <a:xfrm>
            <a:off x="9601199" y="41563"/>
            <a:ext cx="2401367" cy="1696928"/>
          </a:xfrm>
          <a:prstGeom prst="rect">
            <a:avLst/>
          </a:prstGeom>
        </p:spPr>
      </p:pic>
      <p:sp>
        <p:nvSpPr>
          <p:cNvPr id="18" name="Title 3">
            <a:extLst>
              <a:ext uri="{FF2B5EF4-FFF2-40B4-BE49-F238E27FC236}">
                <a16:creationId xmlns:a16="http://schemas.microsoft.com/office/drawing/2014/main" id="{8B313DF4-3931-1B4A-B6BA-B646932E911E}"/>
              </a:ext>
            </a:extLst>
          </p:cNvPr>
          <p:cNvSpPr>
            <a:spLocks noGrp="1"/>
          </p:cNvSpPr>
          <p:nvPr>
            <p:ph type="title"/>
          </p:nvPr>
        </p:nvSpPr>
        <p:spPr>
          <a:xfrm>
            <a:off x="838200" y="227245"/>
            <a:ext cx="10515600" cy="1325563"/>
          </a:xfrm>
        </p:spPr>
        <p:txBody>
          <a:bodyPr/>
          <a:lstStyle/>
          <a:p>
            <a:r>
              <a:rPr lang="en-US" dirty="0"/>
              <a:t>User controlled SD-WAN services</a:t>
            </a:r>
          </a:p>
        </p:txBody>
      </p:sp>
      <p:sp>
        <p:nvSpPr>
          <p:cNvPr id="7" name="Content Placeholder 33">
            <a:extLst>
              <a:ext uri="{FF2B5EF4-FFF2-40B4-BE49-F238E27FC236}">
                <a16:creationId xmlns:a16="http://schemas.microsoft.com/office/drawing/2014/main" id="{05F2714F-8ADD-3848-85AE-75F68D979260}"/>
              </a:ext>
            </a:extLst>
          </p:cNvPr>
          <p:cNvSpPr>
            <a:spLocks noGrp="1"/>
          </p:cNvSpPr>
          <p:nvPr>
            <p:ph idx="1"/>
          </p:nvPr>
        </p:nvSpPr>
        <p:spPr>
          <a:xfrm>
            <a:off x="387178" y="1552808"/>
            <a:ext cx="9467336" cy="4415505"/>
          </a:xfrm>
        </p:spPr>
        <p:txBody>
          <a:bodyPr>
            <a:normAutofit/>
          </a:bodyPr>
          <a:lstStyle/>
          <a:p>
            <a:pPr marL="457200" indent="-457200">
              <a:buFont typeface="Arial" panose="020B0604020202020204" pitchFamily="34" charset="0"/>
              <a:buChar char="•"/>
            </a:pPr>
            <a:r>
              <a:rPr lang="en-GB" b="1" dirty="0"/>
              <a:t>Results:</a:t>
            </a:r>
          </a:p>
          <a:p>
            <a:pPr marL="914400" lvl="1" indent="-457200"/>
            <a:r>
              <a:rPr lang="en-GB" b="1" dirty="0"/>
              <a:t>Provides transparent SRv6 services</a:t>
            </a:r>
          </a:p>
          <a:p>
            <a:pPr marL="914400" lvl="1" indent="-457200"/>
            <a:r>
              <a:rPr lang="en-GB" b="1" dirty="0"/>
              <a:t>Discovered several issues in IPv6 support in NRENS </a:t>
            </a:r>
            <a:r>
              <a:rPr lang="en-GB" b="1" dirty="0" err="1"/>
              <a:t>Datacenters</a:t>
            </a:r>
            <a:r>
              <a:rPr lang="en-GB" b="1" dirty="0"/>
              <a:t> and firewall systems (operational bottlenecks in the periphery) which need an urgent fix</a:t>
            </a:r>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r>
              <a:rPr lang="en-GB" b="1" dirty="0"/>
              <a:t>Recommendations were made:</a:t>
            </a:r>
          </a:p>
          <a:p>
            <a:pPr marL="914400" lvl="1" indent="-457200"/>
            <a:r>
              <a:rPr lang="en-GB" b="1" dirty="0"/>
              <a:t>Follow up with the community to fix the IPv6 issues</a:t>
            </a:r>
          </a:p>
          <a:p>
            <a:pPr marL="914400" lvl="1" indent="-457200"/>
            <a:r>
              <a:rPr lang="en-GB" b="1" dirty="0"/>
              <a:t>Discuss with GPPC how to create a project or work into a project to really make IPv6 compliant our cloud services.</a:t>
            </a:r>
          </a:p>
        </p:txBody>
      </p:sp>
    </p:spTree>
    <p:extLst>
      <p:ext uri="{BB962C8B-B14F-4D97-AF65-F5344CB8AC3E}">
        <p14:creationId xmlns:p14="http://schemas.microsoft.com/office/powerpoint/2010/main" val="34092543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D5EA306B-F67C-DF44-A615-EBA48D029750}"/>
              </a:ext>
            </a:extLst>
          </p:cNvPr>
          <p:cNvPicPr>
            <a:picLocks noChangeAspect="1"/>
          </p:cNvPicPr>
          <p:nvPr/>
        </p:nvPicPr>
        <p:blipFill>
          <a:blip r:embed="rId3"/>
          <a:stretch>
            <a:fillRect/>
          </a:stretch>
        </p:blipFill>
        <p:spPr>
          <a:xfrm>
            <a:off x="9601199" y="41563"/>
            <a:ext cx="2401367" cy="1696928"/>
          </a:xfrm>
          <a:prstGeom prst="rect">
            <a:avLst/>
          </a:prstGeom>
        </p:spPr>
      </p:pic>
      <p:sp>
        <p:nvSpPr>
          <p:cNvPr id="18" name="Title 3">
            <a:extLst>
              <a:ext uri="{FF2B5EF4-FFF2-40B4-BE49-F238E27FC236}">
                <a16:creationId xmlns:a16="http://schemas.microsoft.com/office/drawing/2014/main" id="{8B313DF4-3931-1B4A-B6BA-B646932E911E}"/>
              </a:ext>
            </a:extLst>
          </p:cNvPr>
          <p:cNvSpPr>
            <a:spLocks noGrp="1"/>
          </p:cNvSpPr>
          <p:nvPr>
            <p:ph type="title"/>
          </p:nvPr>
        </p:nvSpPr>
        <p:spPr>
          <a:xfrm>
            <a:off x="838200" y="227245"/>
            <a:ext cx="10515600" cy="1325563"/>
          </a:xfrm>
        </p:spPr>
        <p:txBody>
          <a:bodyPr/>
          <a:lstStyle/>
          <a:p>
            <a:r>
              <a:rPr lang="en-US" dirty="0" err="1"/>
              <a:t>ABEBox</a:t>
            </a:r>
            <a:endParaRPr lang="en-US" dirty="0"/>
          </a:p>
        </p:txBody>
      </p:sp>
      <p:sp>
        <p:nvSpPr>
          <p:cNvPr id="7" name="Content Placeholder 33">
            <a:extLst>
              <a:ext uri="{FF2B5EF4-FFF2-40B4-BE49-F238E27FC236}">
                <a16:creationId xmlns:a16="http://schemas.microsoft.com/office/drawing/2014/main" id="{05F2714F-8ADD-3848-85AE-75F68D979260}"/>
              </a:ext>
            </a:extLst>
          </p:cNvPr>
          <p:cNvSpPr>
            <a:spLocks noGrp="1"/>
          </p:cNvSpPr>
          <p:nvPr>
            <p:ph idx="1"/>
          </p:nvPr>
        </p:nvSpPr>
        <p:spPr>
          <a:xfrm>
            <a:off x="387178" y="1552808"/>
            <a:ext cx="9467336" cy="4415505"/>
          </a:xfrm>
        </p:spPr>
        <p:txBody>
          <a:bodyPr>
            <a:normAutofit fontScale="70000" lnSpcReduction="20000"/>
          </a:bodyPr>
          <a:lstStyle/>
          <a:p>
            <a:pPr marL="457200" indent="-457200">
              <a:buFont typeface="Arial" panose="020B0604020202020204" pitchFamily="34" charset="0"/>
              <a:buChar char="•"/>
            </a:pPr>
            <a:r>
              <a:rPr lang="en-GB" b="1" dirty="0"/>
              <a:t>Results:</a:t>
            </a:r>
          </a:p>
          <a:p>
            <a:pPr marL="914400" lvl="1" indent="-457200"/>
            <a:r>
              <a:rPr lang="en-GB" b="1" dirty="0"/>
              <a:t>An add-on was created to preserve privacy which can be used on existing service (COTS like </a:t>
            </a:r>
            <a:r>
              <a:rPr lang="en-GB" b="1" dirty="0" err="1"/>
              <a:t>dropbow</a:t>
            </a:r>
            <a:r>
              <a:rPr lang="en-GB" b="1" dirty="0"/>
              <a:t>, but also </a:t>
            </a:r>
            <a:r>
              <a:rPr lang="en-GB" b="1" dirty="0" err="1"/>
              <a:t>ownCloud</a:t>
            </a:r>
            <a:r>
              <a:rPr lang="en-GB" b="1" dirty="0"/>
              <a:t>…)</a:t>
            </a:r>
          </a:p>
          <a:p>
            <a:pPr marL="914400" lvl="1" indent="-457200"/>
            <a:r>
              <a:rPr lang="en-GB" b="1" dirty="0"/>
              <a:t>The new results empowers end users to properly preserve privacy (no operators usually care about it centrally)</a:t>
            </a:r>
          </a:p>
          <a:p>
            <a:pPr marL="914400" lvl="1" indent="-457200"/>
            <a:r>
              <a:rPr lang="en-GB" b="1" dirty="0"/>
              <a:t>Operators and vendors have shown interest in this new solution</a:t>
            </a:r>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r>
              <a:rPr lang="en-GB" b="1" dirty="0"/>
              <a:t>Recommendations were made:</a:t>
            </a:r>
          </a:p>
          <a:p>
            <a:pPr marL="914400" lvl="1" indent="-457200"/>
            <a:r>
              <a:rPr lang="en-GB" b="1" dirty="0"/>
              <a:t>Liaise the developers with EOSC, and other communities which can benefit their results, disseminate their results</a:t>
            </a:r>
          </a:p>
          <a:p>
            <a:pPr marL="0" indent="0"/>
            <a:r>
              <a:rPr lang="en-GB" b="1" dirty="0"/>
              <a:t>Status updates:</a:t>
            </a:r>
          </a:p>
          <a:p>
            <a:pPr marL="914400" lvl="1" indent="-457200"/>
            <a:r>
              <a:rPr lang="en-GB" b="1" dirty="0"/>
              <a:t>The </a:t>
            </a:r>
            <a:r>
              <a:rPr lang="en-GB" b="1" dirty="0" err="1"/>
              <a:t>ABEBox</a:t>
            </a:r>
            <a:r>
              <a:rPr lang="en-GB" b="1" dirty="0"/>
              <a:t> project is still going on. </a:t>
            </a:r>
          </a:p>
          <a:p>
            <a:pPr marL="914400" lvl="1" indent="-457200"/>
            <a:r>
              <a:rPr lang="en-GB" b="1" dirty="0"/>
              <a:t>They submitted a scientific work on a prestigious journal (Computer Network) on </a:t>
            </a:r>
            <a:r>
              <a:rPr lang="en-GB" b="1" dirty="0" err="1"/>
              <a:t>ABEBox</a:t>
            </a:r>
            <a:r>
              <a:rPr lang="en-GB" b="1" dirty="0"/>
              <a:t> and we are waiting for the feedback. </a:t>
            </a:r>
          </a:p>
          <a:p>
            <a:pPr marL="914400" lvl="1" indent="-457200"/>
            <a:r>
              <a:rPr lang="en-GB" b="1" dirty="0"/>
              <a:t>Indeed, being a security product, our best way to demonstrate the security is entrusting expert peer reviews. </a:t>
            </a:r>
          </a:p>
          <a:p>
            <a:pPr marL="914400" lvl="1" indent="-457200"/>
            <a:r>
              <a:rPr lang="en-GB" b="1" dirty="0"/>
              <a:t>What concerns adoption, They are making some experiments in the field of medical data sharing where we believe the solution can find a niche of users.</a:t>
            </a:r>
          </a:p>
        </p:txBody>
      </p:sp>
    </p:spTree>
    <p:extLst>
      <p:ext uri="{BB962C8B-B14F-4D97-AF65-F5344CB8AC3E}">
        <p14:creationId xmlns:p14="http://schemas.microsoft.com/office/powerpoint/2010/main" val="1235826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45CF01E-8E32-134D-BA42-6D943FFCC62F}"/>
              </a:ext>
            </a:extLst>
          </p:cNvPr>
          <p:cNvSpPr>
            <a:spLocks noGrp="1"/>
          </p:cNvSpPr>
          <p:nvPr>
            <p:ph type="title"/>
          </p:nvPr>
        </p:nvSpPr>
        <p:spPr>
          <a:xfrm>
            <a:off x="838200" y="457972"/>
            <a:ext cx="10515600" cy="1325563"/>
          </a:xfrm>
        </p:spPr>
        <p:txBody>
          <a:bodyPr/>
          <a:lstStyle/>
          <a:p>
            <a:r>
              <a:rPr lang="en-US" dirty="0"/>
              <a:t>2022 1</a:t>
            </a:r>
            <a:r>
              <a:rPr lang="en-US" baseline="30000" dirty="0"/>
              <a:t>st</a:t>
            </a:r>
            <a:r>
              <a:rPr lang="en-US" dirty="0"/>
              <a:t> round of submissions</a:t>
            </a:r>
          </a:p>
        </p:txBody>
      </p:sp>
      <p:sp>
        <p:nvSpPr>
          <p:cNvPr id="34" name="Content Placeholder 33">
            <a:extLst>
              <a:ext uri="{FF2B5EF4-FFF2-40B4-BE49-F238E27FC236}">
                <a16:creationId xmlns:a16="http://schemas.microsoft.com/office/drawing/2014/main" id="{C5094F47-A534-1846-9468-2B336A7D22DB}"/>
              </a:ext>
            </a:extLst>
          </p:cNvPr>
          <p:cNvSpPr>
            <a:spLocks noGrp="1"/>
          </p:cNvSpPr>
          <p:nvPr>
            <p:ph idx="1"/>
          </p:nvPr>
        </p:nvSpPr>
        <p:spPr>
          <a:xfrm>
            <a:off x="2133600" y="1606062"/>
            <a:ext cx="9220200" cy="4570901"/>
          </a:xfrm>
        </p:spPr>
        <p:txBody>
          <a:bodyPr>
            <a:normAutofit/>
          </a:bodyPr>
          <a:lstStyle/>
          <a:p>
            <a:endParaRPr lang="en-US" sz="2400" dirty="0"/>
          </a:p>
          <a:p>
            <a:endParaRPr lang="en-US" dirty="0"/>
          </a:p>
        </p:txBody>
      </p:sp>
      <p:pic>
        <p:nvPicPr>
          <p:cNvPr id="35" name="Content Placeholder 31" descr="Shape&#10;&#10;Description automatically generated">
            <a:extLst>
              <a:ext uri="{FF2B5EF4-FFF2-40B4-BE49-F238E27FC236}">
                <a16:creationId xmlns:a16="http://schemas.microsoft.com/office/drawing/2014/main" id="{38A9283C-4245-AF41-A206-D90366DA0CF9}"/>
              </a:ext>
            </a:extLst>
          </p:cNvPr>
          <p:cNvPicPr>
            <a:picLocks noChangeAspect="1"/>
          </p:cNvPicPr>
          <p:nvPr/>
        </p:nvPicPr>
        <p:blipFill>
          <a:blip r:embed="rId3"/>
          <a:stretch>
            <a:fillRect/>
          </a:stretch>
        </p:blipFill>
        <p:spPr>
          <a:xfrm>
            <a:off x="829547" y="1428909"/>
            <a:ext cx="540000" cy="540000"/>
          </a:xfrm>
          <a:prstGeom prst="rect">
            <a:avLst/>
          </a:prstGeom>
        </p:spPr>
      </p:pic>
      <p:pic>
        <p:nvPicPr>
          <p:cNvPr id="8" name="Picture 7" descr="Logo, company name&#10;&#10;Description automatically generated">
            <a:extLst>
              <a:ext uri="{FF2B5EF4-FFF2-40B4-BE49-F238E27FC236}">
                <a16:creationId xmlns:a16="http://schemas.microsoft.com/office/drawing/2014/main" id="{1D53300B-3182-C447-B00E-AE9E284243A0}"/>
              </a:ext>
            </a:extLst>
          </p:cNvPr>
          <p:cNvPicPr>
            <a:picLocks noChangeAspect="1"/>
          </p:cNvPicPr>
          <p:nvPr/>
        </p:nvPicPr>
        <p:blipFill>
          <a:blip r:embed="rId4"/>
          <a:stretch>
            <a:fillRect/>
          </a:stretch>
        </p:blipFill>
        <p:spPr>
          <a:xfrm>
            <a:off x="9601199" y="41563"/>
            <a:ext cx="2401367" cy="1696928"/>
          </a:xfrm>
          <a:prstGeom prst="rect">
            <a:avLst/>
          </a:prstGeom>
        </p:spPr>
      </p:pic>
      <p:graphicFrame>
        <p:nvGraphicFramePr>
          <p:cNvPr id="2" name="Table 1">
            <a:extLst>
              <a:ext uri="{FF2B5EF4-FFF2-40B4-BE49-F238E27FC236}">
                <a16:creationId xmlns:a16="http://schemas.microsoft.com/office/drawing/2014/main" id="{B11FA9B8-1F1C-E544-AC22-3FE155B4EFCF}"/>
              </a:ext>
            </a:extLst>
          </p:cNvPr>
          <p:cNvGraphicFramePr>
            <a:graphicFrameLocks noGrp="1"/>
          </p:cNvGraphicFramePr>
          <p:nvPr/>
        </p:nvGraphicFramePr>
        <p:xfrm>
          <a:off x="1484835" y="1515752"/>
          <a:ext cx="10039275" cy="4884276"/>
        </p:xfrm>
        <a:graphic>
          <a:graphicData uri="http://schemas.openxmlformats.org/drawingml/2006/table">
            <a:tbl>
              <a:tblPr/>
              <a:tblGrid>
                <a:gridCol w="1333316">
                  <a:extLst>
                    <a:ext uri="{9D8B030D-6E8A-4147-A177-3AD203B41FA5}">
                      <a16:colId xmlns:a16="http://schemas.microsoft.com/office/drawing/2014/main" val="3132222306"/>
                    </a:ext>
                  </a:extLst>
                </a:gridCol>
                <a:gridCol w="897634">
                  <a:extLst>
                    <a:ext uri="{9D8B030D-6E8A-4147-A177-3AD203B41FA5}">
                      <a16:colId xmlns:a16="http://schemas.microsoft.com/office/drawing/2014/main" val="3792803775"/>
                    </a:ext>
                  </a:extLst>
                </a:gridCol>
                <a:gridCol w="1115475">
                  <a:extLst>
                    <a:ext uri="{9D8B030D-6E8A-4147-A177-3AD203B41FA5}">
                      <a16:colId xmlns:a16="http://schemas.microsoft.com/office/drawing/2014/main" val="239160820"/>
                    </a:ext>
                  </a:extLst>
                </a:gridCol>
                <a:gridCol w="1115475">
                  <a:extLst>
                    <a:ext uri="{9D8B030D-6E8A-4147-A177-3AD203B41FA5}">
                      <a16:colId xmlns:a16="http://schemas.microsoft.com/office/drawing/2014/main" val="4266344365"/>
                    </a:ext>
                  </a:extLst>
                </a:gridCol>
                <a:gridCol w="1115475">
                  <a:extLst>
                    <a:ext uri="{9D8B030D-6E8A-4147-A177-3AD203B41FA5}">
                      <a16:colId xmlns:a16="http://schemas.microsoft.com/office/drawing/2014/main" val="1481216077"/>
                    </a:ext>
                  </a:extLst>
                </a:gridCol>
                <a:gridCol w="1115475">
                  <a:extLst>
                    <a:ext uri="{9D8B030D-6E8A-4147-A177-3AD203B41FA5}">
                      <a16:colId xmlns:a16="http://schemas.microsoft.com/office/drawing/2014/main" val="3156057364"/>
                    </a:ext>
                  </a:extLst>
                </a:gridCol>
                <a:gridCol w="1115475">
                  <a:extLst>
                    <a:ext uri="{9D8B030D-6E8A-4147-A177-3AD203B41FA5}">
                      <a16:colId xmlns:a16="http://schemas.microsoft.com/office/drawing/2014/main" val="395103484"/>
                    </a:ext>
                  </a:extLst>
                </a:gridCol>
                <a:gridCol w="1115475">
                  <a:extLst>
                    <a:ext uri="{9D8B030D-6E8A-4147-A177-3AD203B41FA5}">
                      <a16:colId xmlns:a16="http://schemas.microsoft.com/office/drawing/2014/main" val="349485568"/>
                    </a:ext>
                  </a:extLst>
                </a:gridCol>
                <a:gridCol w="1115475">
                  <a:extLst>
                    <a:ext uri="{9D8B030D-6E8A-4147-A177-3AD203B41FA5}">
                      <a16:colId xmlns:a16="http://schemas.microsoft.com/office/drawing/2014/main" val="496495590"/>
                    </a:ext>
                  </a:extLst>
                </a:gridCol>
              </a:tblGrid>
              <a:tr h="405028">
                <a:tc>
                  <a:txBody>
                    <a:bodyPr/>
                    <a:lstStyle/>
                    <a:p>
                      <a:pPr rtl="0" fontAlgn="b"/>
                      <a:r>
                        <a:rPr lang="en-GB" sz="1400" i="1" dirty="0">
                          <a:effectLst/>
                          <a:latin typeface="Roboto" panose="02000000000000000000" pitchFamily="2" charset="0"/>
                          <a:ea typeface="Roboto" panose="02000000000000000000" pitchFamily="2" charset="0"/>
                        </a:rPr>
                        <a:t>Country</a:t>
                      </a:r>
                    </a:p>
                  </a:txBody>
                  <a:tcPr marL="19726" marR="19726" marT="13150" marB="13150" anchor="b">
                    <a:lnL>
                      <a:noFill/>
                    </a:lnL>
                    <a:lnR>
                      <a:noFill/>
                    </a:lnR>
                    <a:lnT>
                      <a:noFill/>
                    </a:lnT>
                    <a:lnB w="28575" cap="flat" cmpd="sng" algn="ctr">
                      <a:solidFill>
                        <a:srgbClr val="8093B3"/>
                      </a:solidFill>
                      <a:prstDash val="solid"/>
                      <a:round/>
                      <a:headEnd type="none" w="med" len="med"/>
                      <a:tailEnd type="none" w="med" len="med"/>
                    </a:lnB>
                    <a:solidFill>
                      <a:srgbClr val="DFE4EC"/>
                    </a:solidFill>
                  </a:tcPr>
                </a:tc>
                <a:tc>
                  <a:txBody>
                    <a:bodyPr/>
                    <a:lstStyle/>
                    <a:p>
                      <a:pPr algn="r" rtl="0" fontAlgn="b"/>
                      <a:r>
                        <a:rPr lang="en-GB" sz="1400" dirty="0">
                          <a:solidFill>
                            <a:srgbClr val="FFFFFF"/>
                          </a:solidFill>
                          <a:effectLst/>
                          <a:latin typeface="Roboto" panose="02000000000000000000" pitchFamily="2" charset="0"/>
                          <a:ea typeface="Roboto" panose="02000000000000000000" pitchFamily="2" charset="0"/>
                        </a:rPr>
                        <a:t>cloud</a:t>
                      </a:r>
                    </a:p>
                  </a:txBody>
                  <a:tcPr marL="19726" marR="19726" marT="13150" marB="13150" anchor="b">
                    <a:lnL>
                      <a:noFill/>
                    </a:lnL>
                    <a:lnR>
                      <a:noFill/>
                    </a:lnR>
                    <a:lnT>
                      <a:noFill/>
                    </a:lnT>
                    <a:lnB w="28575" cap="flat" cmpd="sng" algn="ctr">
                      <a:solidFill>
                        <a:srgbClr val="8093B3"/>
                      </a:solidFill>
                      <a:prstDash val="solid"/>
                      <a:round/>
                      <a:headEnd type="none" w="med" len="med"/>
                      <a:tailEnd type="none" w="med" len="med"/>
                    </a:lnB>
                    <a:solidFill>
                      <a:srgbClr val="8093B3"/>
                    </a:solidFill>
                  </a:tcPr>
                </a:tc>
                <a:tc>
                  <a:txBody>
                    <a:bodyPr/>
                    <a:lstStyle/>
                    <a:p>
                      <a:pPr algn="r" rtl="0" fontAlgn="b"/>
                      <a:r>
                        <a:rPr lang="en-GB" sz="1400" dirty="0">
                          <a:solidFill>
                            <a:srgbClr val="FFFFFF"/>
                          </a:solidFill>
                          <a:effectLst/>
                          <a:latin typeface="Roboto" panose="02000000000000000000" pitchFamily="2" charset="0"/>
                          <a:ea typeface="Roboto" panose="02000000000000000000" pitchFamily="2" charset="0"/>
                        </a:rPr>
                        <a:t>education</a:t>
                      </a:r>
                    </a:p>
                  </a:txBody>
                  <a:tcPr marL="19726" marR="19726" marT="13150" marB="13150" anchor="b">
                    <a:lnL>
                      <a:noFill/>
                    </a:lnL>
                    <a:lnR>
                      <a:noFill/>
                    </a:lnR>
                    <a:lnT>
                      <a:noFill/>
                    </a:lnT>
                    <a:lnB w="28575" cap="flat" cmpd="sng" algn="ctr">
                      <a:solidFill>
                        <a:srgbClr val="8093B3"/>
                      </a:solidFill>
                      <a:prstDash val="solid"/>
                      <a:round/>
                      <a:headEnd type="none" w="med" len="med"/>
                      <a:tailEnd type="none" w="med" len="med"/>
                    </a:lnB>
                    <a:solidFill>
                      <a:srgbClr val="8093B3"/>
                    </a:solidFill>
                  </a:tcPr>
                </a:tc>
                <a:tc>
                  <a:txBody>
                    <a:bodyPr/>
                    <a:lstStyle/>
                    <a:p>
                      <a:pPr algn="r" rtl="0" fontAlgn="b"/>
                      <a:r>
                        <a:rPr lang="en-GB" sz="1400">
                          <a:solidFill>
                            <a:srgbClr val="FFFFFF"/>
                          </a:solidFill>
                          <a:effectLst/>
                          <a:latin typeface="Roboto" panose="02000000000000000000" pitchFamily="2" charset="0"/>
                          <a:ea typeface="Roboto" panose="02000000000000000000" pitchFamily="2" charset="0"/>
                        </a:rPr>
                        <a:t>health</a:t>
                      </a:r>
                    </a:p>
                  </a:txBody>
                  <a:tcPr marL="19726" marR="19726" marT="13150" marB="13150" anchor="b">
                    <a:lnL>
                      <a:noFill/>
                    </a:lnL>
                    <a:lnR>
                      <a:noFill/>
                    </a:lnR>
                    <a:lnT>
                      <a:noFill/>
                    </a:lnT>
                    <a:lnB w="28575" cap="flat" cmpd="sng" algn="ctr">
                      <a:solidFill>
                        <a:srgbClr val="8093B3"/>
                      </a:solidFill>
                      <a:prstDash val="solid"/>
                      <a:round/>
                      <a:headEnd type="none" w="med" len="med"/>
                      <a:tailEnd type="none" w="med" len="med"/>
                    </a:lnB>
                    <a:solidFill>
                      <a:srgbClr val="8093B3"/>
                    </a:solidFill>
                  </a:tcPr>
                </a:tc>
                <a:tc>
                  <a:txBody>
                    <a:bodyPr/>
                    <a:lstStyle/>
                    <a:p>
                      <a:pPr algn="r" rtl="0" fontAlgn="b"/>
                      <a:r>
                        <a:rPr lang="en-GB" sz="1400">
                          <a:solidFill>
                            <a:srgbClr val="FFFFFF"/>
                          </a:solidFill>
                          <a:effectLst/>
                          <a:latin typeface="Roboto" panose="02000000000000000000" pitchFamily="2" charset="0"/>
                          <a:ea typeface="Roboto" panose="02000000000000000000" pitchFamily="2" charset="0"/>
                        </a:rPr>
                        <a:t>multimedia</a:t>
                      </a:r>
                    </a:p>
                  </a:txBody>
                  <a:tcPr marL="19726" marR="19726" marT="13150" marB="13150" anchor="b">
                    <a:lnL>
                      <a:noFill/>
                    </a:lnL>
                    <a:lnR>
                      <a:noFill/>
                    </a:lnR>
                    <a:lnT>
                      <a:noFill/>
                    </a:lnT>
                    <a:lnB w="28575" cap="flat" cmpd="sng" algn="ctr">
                      <a:solidFill>
                        <a:srgbClr val="8093B3"/>
                      </a:solidFill>
                      <a:prstDash val="solid"/>
                      <a:round/>
                      <a:headEnd type="none" w="med" len="med"/>
                      <a:tailEnd type="none" w="med" len="med"/>
                    </a:lnB>
                    <a:solidFill>
                      <a:srgbClr val="8093B3"/>
                    </a:solidFill>
                  </a:tcPr>
                </a:tc>
                <a:tc>
                  <a:txBody>
                    <a:bodyPr/>
                    <a:lstStyle/>
                    <a:p>
                      <a:pPr algn="r" rtl="0" fontAlgn="b"/>
                      <a:r>
                        <a:rPr lang="en-GB" sz="1400">
                          <a:solidFill>
                            <a:srgbClr val="FFFFFF"/>
                          </a:solidFill>
                          <a:effectLst/>
                          <a:latin typeface="Roboto" panose="02000000000000000000" pitchFamily="2" charset="0"/>
                          <a:ea typeface="Roboto" panose="02000000000000000000" pitchFamily="2" charset="0"/>
                        </a:rPr>
                        <a:t>networking</a:t>
                      </a:r>
                    </a:p>
                  </a:txBody>
                  <a:tcPr marL="19726" marR="19726" marT="13150" marB="13150" anchor="b">
                    <a:lnL>
                      <a:noFill/>
                    </a:lnL>
                    <a:lnR>
                      <a:noFill/>
                    </a:lnR>
                    <a:lnT>
                      <a:noFill/>
                    </a:lnT>
                    <a:lnB w="28575" cap="flat" cmpd="sng" algn="ctr">
                      <a:solidFill>
                        <a:srgbClr val="8093B3"/>
                      </a:solidFill>
                      <a:prstDash val="solid"/>
                      <a:round/>
                      <a:headEnd type="none" w="med" len="med"/>
                      <a:tailEnd type="none" w="med" len="med"/>
                    </a:lnB>
                    <a:solidFill>
                      <a:srgbClr val="8093B3"/>
                    </a:solidFill>
                  </a:tcPr>
                </a:tc>
                <a:tc>
                  <a:txBody>
                    <a:bodyPr/>
                    <a:lstStyle/>
                    <a:p>
                      <a:pPr algn="r" rtl="0" fontAlgn="b"/>
                      <a:r>
                        <a:rPr lang="en-GB" sz="1400">
                          <a:solidFill>
                            <a:srgbClr val="FFFFFF"/>
                          </a:solidFill>
                          <a:effectLst/>
                          <a:latin typeface="Roboto" panose="02000000000000000000" pitchFamily="2" charset="0"/>
                          <a:ea typeface="Roboto" panose="02000000000000000000" pitchFamily="2" charset="0"/>
                        </a:rPr>
                        <a:t>security</a:t>
                      </a:r>
                    </a:p>
                  </a:txBody>
                  <a:tcPr marL="19726" marR="19726" marT="13150" marB="13150" anchor="b">
                    <a:lnL>
                      <a:noFill/>
                    </a:lnL>
                    <a:lnR>
                      <a:noFill/>
                    </a:lnR>
                    <a:lnT>
                      <a:noFill/>
                    </a:lnT>
                    <a:lnB w="28575" cap="flat" cmpd="sng" algn="ctr">
                      <a:solidFill>
                        <a:srgbClr val="8093B3"/>
                      </a:solidFill>
                      <a:prstDash val="solid"/>
                      <a:round/>
                      <a:headEnd type="none" w="med" len="med"/>
                      <a:tailEnd type="none" w="med" len="med"/>
                    </a:lnB>
                    <a:solidFill>
                      <a:srgbClr val="8093B3"/>
                    </a:solidFill>
                  </a:tcPr>
                </a:tc>
                <a:tc>
                  <a:txBody>
                    <a:bodyPr/>
                    <a:lstStyle/>
                    <a:p>
                      <a:pPr algn="r" rtl="0" fontAlgn="b"/>
                      <a:r>
                        <a:rPr lang="en-GB" sz="1400">
                          <a:solidFill>
                            <a:srgbClr val="FFFFFF"/>
                          </a:solidFill>
                          <a:effectLst/>
                          <a:latin typeface="Roboto" panose="02000000000000000000" pitchFamily="2" charset="0"/>
                          <a:ea typeface="Roboto" panose="02000000000000000000" pitchFamily="2" charset="0"/>
                        </a:rPr>
                        <a:t>trust&amp;identity</a:t>
                      </a:r>
                    </a:p>
                  </a:txBody>
                  <a:tcPr marL="19726" marR="19726" marT="13150" marB="13150" anchor="b">
                    <a:lnL>
                      <a:noFill/>
                    </a:lnL>
                    <a:lnR>
                      <a:noFill/>
                    </a:lnR>
                    <a:lnT>
                      <a:noFill/>
                    </a:lnT>
                    <a:lnB w="28575" cap="flat" cmpd="sng" algn="ctr">
                      <a:solidFill>
                        <a:srgbClr val="8093B3"/>
                      </a:solidFill>
                      <a:prstDash val="solid"/>
                      <a:round/>
                      <a:headEnd type="none" w="med" len="med"/>
                      <a:tailEnd type="none" w="med" len="med"/>
                    </a:lnB>
                    <a:solidFill>
                      <a:srgbClr val="8093B3"/>
                    </a:solidFill>
                  </a:tcPr>
                </a:tc>
                <a:tc>
                  <a:txBody>
                    <a:bodyPr/>
                    <a:lstStyle/>
                    <a:p>
                      <a:pPr algn="r" rtl="0" fontAlgn="b"/>
                      <a:r>
                        <a:rPr lang="en-GB" sz="1400">
                          <a:solidFill>
                            <a:srgbClr val="FFFFFF"/>
                          </a:solidFill>
                          <a:effectLst/>
                          <a:latin typeface="Roboto" panose="02000000000000000000" pitchFamily="2" charset="0"/>
                          <a:ea typeface="Roboto" panose="02000000000000000000" pitchFamily="2" charset="0"/>
                        </a:rPr>
                        <a:t>Grand Total</a:t>
                      </a:r>
                    </a:p>
                  </a:txBody>
                  <a:tcPr marL="19726" marR="19726" marT="13150" marB="13150" anchor="b">
                    <a:lnL>
                      <a:noFill/>
                    </a:lnL>
                    <a:lnR>
                      <a:noFill/>
                    </a:lnR>
                    <a:lnT>
                      <a:noFill/>
                    </a:lnT>
                    <a:lnB w="28575" cap="flat" cmpd="sng" algn="ctr">
                      <a:solidFill>
                        <a:srgbClr val="8093B3"/>
                      </a:solidFill>
                      <a:prstDash val="solid"/>
                      <a:round/>
                      <a:headEnd type="none" w="med" len="med"/>
                      <a:tailEnd type="none" w="med" len="med"/>
                    </a:lnB>
                    <a:solidFill>
                      <a:srgbClr val="8093B3"/>
                    </a:solidFill>
                  </a:tcPr>
                </a:tc>
                <a:extLst>
                  <a:ext uri="{0D108BD9-81ED-4DB2-BD59-A6C34878D82A}">
                    <a16:rowId xmlns:a16="http://schemas.microsoft.com/office/drawing/2014/main" val="1522430683"/>
                  </a:ext>
                </a:extLst>
              </a:tr>
              <a:tr h="215664">
                <a:tc>
                  <a:txBody>
                    <a:bodyPr/>
                    <a:lstStyle/>
                    <a:p>
                      <a:pPr rtl="0" fontAlgn="b"/>
                      <a:r>
                        <a:rPr lang="en-GB" sz="1400" dirty="0">
                          <a:effectLst/>
                          <a:latin typeface="Roboto" panose="02000000000000000000" pitchFamily="2" charset="0"/>
                          <a:ea typeface="Roboto" panose="02000000000000000000" pitchFamily="2" charset="0"/>
                        </a:rPr>
                        <a:t>Albania</a:t>
                      </a:r>
                    </a:p>
                  </a:txBody>
                  <a:tcPr marL="19726" marR="19726" marT="13150" marB="13150" anchor="b">
                    <a:lnL>
                      <a:noFill/>
                    </a:lnL>
                    <a:lnR w="9525" cap="flat" cmpd="sng" algn="ctr">
                      <a:solidFill>
                        <a:srgbClr val="FFFFFF"/>
                      </a:solidFill>
                      <a:prstDash val="solid"/>
                      <a:round/>
                      <a:headEnd type="none" w="med" len="med"/>
                      <a:tailEnd type="none" w="med" len="med"/>
                    </a:lnR>
                    <a:lnT w="28575" cap="flat" cmpd="sng" algn="ctr">
                      <a:solidFill>
                        <a:srgbClr val="8093B3"/>
                      </a:solidFill>
                      <a:prstDash val="solid"/>
                      <a:round/>
                      <a:headEnd type="none" w="med" len="med"/>
                      <a:tailEnd type="none" w="med" len="med"/>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w="9525" cap="flat" cmpd="sng" algn="ctr">
                      <a:solidFill>
                        <a:srgbClr val="FFFFFF"/>
                      </a:solidFill>
                      <a:prstDash val="solid"/>
                      <a:round/>
                      <a:headEnd type="none" w="med" len="med"/>
                      <a:tailEnd type="none" w="med" len="med"/>
                    </a:lnL>
                    <a:lnR>
                      <a:noFill/>
                    </a:lnR>
                    <a:lnT w="28575" cap="flat" cmpd="sng" algn="ctr">
                      <a:solidFill>
                        <a:srgbClr val="8093B3"/>
                      </a:solidFill>
                      <a:prstDash val="solid"/>
                      <a:round/>
                      <a:headEnd type="none" w="med" len="med"/>
                      <a:tailEnd type="none" w="med" len="med"/>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w="28575" cap="flat" cmpd="sng" algn="ctr">
                      <a:solidFill>
                        <a:srgbClr val="8093B3"/>
                      </a:solidFill>
                      <a:prstDash val="solid"/>
                      <a:round/>
                      <a:headEnd type="none" w="med" len="med"/>
                      <a:tailEnd type="none" w="med" len="med"/>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726" marR="19726" marT="13150" marB="13150" anchor="b">
                    <a:lnL>
                      <a:noFill/>
                    </a:lnL>
                    <a:lnR>
                      <a:noFill/>
                    </a:lnR>
                    <a:lnT w="28575" cap="flat" cmpd="sng" algn="ctr">
                      <a:solidFill>
                        <a:srgbClr val="8093B3"/>
                      </a:solidFill>
                      <a:prstDash val="solid"/>
                      <a:round/>
                      <a:headEnd type="none" w="med" len="med"/>
                      <a:tailEnd type="none" w="med" len="med"/>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w="28575" cap="flat" cmpd="sng" algn="ctr">
                      <a:solidFill>
                        <a:srgbClr val="8093B3"/>
                      </a:solidFill>
                      <a:prstDash val="solid"/>
                      <a:round/>
                      <a:headEnd type="none" w="med" len="med"/>
                      <a:tailEnd type="none" w="med" len="med"/>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w="28575" cap="flat" cmpd="sng" algn="ctr">
                      <a:solidFill>
                        <a:srgbClr val="8093B3"/>
                      </a:solidFill>
                      <a:prstDash val="solid"/>
                      <a:round/>
                      <a:headEnd type="none" w="med" len="med"/>
                      <a:tailEnd type="none" w="med" len="med"/>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w="28575" cap="flat" cmpd="sng" algn="ctr">
                      <a:solidFill>
                        <a:srgbClr val="8093B3"/>
                      </a:solidFill>
                      <a:prstDash val="solid"/>
                      <a:round/>
                      <a:headEnd type="none" w="med" len="med"/>
                      <a:tailEnd type="none" w="med" len="med"/>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w="28575" cap="flat" cmpd="sng" algn="ctr">
                      <a:solidFill>
                        <a:srgbClr val="8093B3"/>
                      </a:solidFill>
                      <a:prstDash val="solid"/>
                      <a:round/>
                      <a:headEnd type="none" w="med" len="med"/>
                      <a:tailEnd type="none" w="med" len="med"/>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w="28575" cap="flat" cmpd="sng" algn="ctr">
                      <a:solidFill>
                        <a:srgbClr val="8093B3"/>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289294287"/>
                  </a:ext>
                </a:extLst>
              </a:tr>
              <a:tr h="215664">
                <a:tc>
                  <a:txBody>
                    <a:bodyPr/>
                    <a:lstStyle/>
                    <a:p>
                      <a:pPr rtl="0" fontAlgn="b"/>
                      <a:r>
                        <a:rPr lang="en-GB" sz="1400">
                          <a:effectLst/>
                          <a:latin typeface="Roboto" panose="02000000000000000000" pitchFamily="2" charset="0"/>
                          <a:ea typeface="Roboto" panose="02000000000000000000" pitchFamily="2" charset="0"/>
                        </a:rPr>
                        <a:t>Armenia</a:t>
                      </a:r>
                    </a:p>
                  </a:txBody>
                  <a:tcPr marL="19726" marR="19726" marT="13150" marB="13150"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extLst>
                  <a:ext uri="{0D108BD9-81ED-4DB2-BD59-A6C34878D82A}">
                    <a16:rowId xmlns:a16="http://schemas.microsoft.com/office/drawing/2014/main" val="2340071179"/>
                  </a:ext>
                </a:extLst>
              </a:tr>
              <a:tr h="215664">
                <a:tc>
                  <a:txBody>
                    <a:bodyPr/>
                    <a:lstStyle/>
                    <a:p>
                      <a:pPr rtl="0" fontAlgn="b"/>
                      <a:r>
                        <a:rPr lang="en-GB" sz="1400">
                          <a:effectLst/>
                          <a:latin typeface="Roboto" panose="02000000000000000000" pitchFamily="2" charset="0"/>
                          <a:ea typeface="Roboto" panose="02000000000000000000" pitchFamily="2" charset="0"/>
                        </a:rPr>
                        <a:t>Belgium</a:t>
                      </a:r>
                    </a:p>
                  </a:txBody>
                  <a:tcPr marL="19726" marR="19726" marT="13150" marB="13150"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r>
                        <a:rPr lang="en-NL" sz="1400" dirty="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extLst>
                  <a:ext uri="{0D108BD9-81ED-4DB2-BD59-A6C34878D82A}">
                    <a16:rowId xmlns:a16="http://schemas.microsoft.com/office/drawing/2014/main" val="3987148627"/>
                  </a:ext>
                </a:extLst>
              </a:tr>
              <a:tr h="215664">
                <a:tc>
                  <a:txBody>
                    <a:bodyPr/>
                    <a:lstStyle/>
                    <a:p>
                      <a:pPr rtl="0" fontAlgn="b"/>
                      <a:r>
                        <a:rPr lang="en-GB" sz="1400" dirty="0">
                          <a:effectLst/>
                          <a:latin typeface="Roboto" panose="02000000000000000000" pitchFamily="2" charset="0"/>
                          <a:ea typeface="Roboto" panose="02000000000000000000" pitchFamily="2" charset="0"/>
                        </a:rPr>
                        <a:t>Bulgaria</a:t>
                      </a:r>
                    </a:p>
                  </a:txBody>
                  <a:tcPr marL="19726" marR="19726" marT="13150" marB="13150"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extLst>
                  <a:ext uri="{0D108BD9-81ED-4DB2-BD59-A6C34878D82A}">
                    <a16:rowId xmlns:a16="http://schemas.microsoft.com/office/drawing/2014/main" val="1854704340"/>
                  </a:ext>
                </a:extLst>
              </a:tr>
              <a:tr h="193564">
                <a:tc>
                  <a:txBody>
                    <a:bodyPr/>
                    <a:lstStyle/>
                    <a:p>
                      <a:pPr rtl="0" fontAlgn="b"/>
                      <a:r>
                        <a:rPr lang="en-GB" sz="1400" dirty="0">
                          <a:effectLst/>
                          <a:latin typeface="Roboto" panose="02000000000000000000" pitchFamily="2" charset="0"/>
                          <a:ea typeface="Roboto" panose="02000000000000000000" pitchFamily="2" charset="0"/>
                        </a:rPr>
                        <a:t>Czech Republic</a:t>
                      </a:r>
                    </a:p>
                  </a:txBody>
                  <a:tcPr marL="19726" marR="19726" marT="13150" marB="13150"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extLst>
                  <a:ext uri="{0D108BD9-81ED-4DB2-BD59-A6C34878D82A}">
                    <a16:rowId xmlns:a16="http://schemas.microsoft.com/office/drawing/2014/main" val="2787888664"/>
                  </a:ext>
                </a:extLst>
              </a:tr>
              <a:tr h="215664">
                <a:tc>
                  <a:txBody>
                    <a:bodyPr/>
                    <a:lstStyle/>
                    <a:p>
                      <a:pPr rtl="0" fontAlgn="b"/>
                      <a:r>
                        <a:rPr lang="en-GB" sz="1400">
                          <a:effectLst/>
                          <a:latin typeface="Roboto" panose="02000000000000000000" pitchFamily="2" charset="0"/>
                          <a:ea typeface="Roboto" panose="02000000000000000000" pitchFamily="2" charset="0"/>
                        </a:rPr>
                        <a:t>Hungary</a:t>
                      </a:r>
                    </a:p>
                  </a:txBody>
                  <a:tcPr marL="19726" marR="19726" marT="13150" marB="13150"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extLst>
                  <a:ext uri="{0D108BD9-81ED-4DB2-BD59-A6C34878D82A}">
                    <a16:rowId xmlns:a16="http://schemas.microsoft.com/office/drawing/2014/main" val="1572671277"/>
                  </a:ext>
                </a:extLst>
              </a:tr>
              <a:tr h="215664">
                <a:tc>
                  <a:txBody>
                    <a:bodyPr/>
                    <a:lstStyle/>
                    <a:p>
                      <a:pPr rtl="0" fontAlgn="b"/>
                      <a:r>
                        <a:rPr lang="en-GB" sz="1400" dirty="0">
                          <a:effectLst/>
                          <a:latin typeface="Roboto" panose="02000000000000000000" pitchFamily="2" charset="0"/>
                          <a:ea typeface="Roboto" panose="02000000000000000000" pitchFamily="2" charset="0"/>
                        </a:rPr>
                        <a:t>Ireland</a:t>
                      </a:r>
                    </a:p>
                  </a:txBody>
                  <a:tcPr marL="19726" marR="19726" marT="13150" marB="13150"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extLst>
                  <a:ext uri="{0D108BD9-81ED-4DB2-BD59-A6C34878D82A}">
                    <a16:rowId xmlns:a16="http://schemas.microsoft.com/office/drawing/2014/main" val="3812794867"/>
                  </a:ext>
                </a:extLst>
              </a:tr>
              <a:tr h="215664">
                <a:tc>
                  <a:txBody>
                    <a:bodyPr/>
                    <a:lstStyle/>
                    <a:p>
                      <a:pPr rtl="0" fontAlgn="b"/>
                      <a:r>
                        <a:rPr lang="en-GB" sz="1400">
                          <a:effectLst/>
                          <a:latin typeface="Roboto" panose="02000000000000000000" pitchFamily="2" charset="0"/>
                          <a:ea typeface="Roboto" panose="02000000000000000000" pitchFamily="2" charset="0"/>
                        </a:rPr>
                        <a:t>Israel</a:t>
                      </a:r>
                    </a:p>
                  </a:txBody>
                  <a:tcPr marL="19726" marR="19726" marT="13150" marB="13150"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extLst>
                  <a:ext uri="{0D108BD9-81ED-4DB2-BD59-A6C34878D82A}">
                    <a16:rowId xmlns:a16="http://schemas.microsoft.com/office/drawing/2014/main" val="1515772289"/>
                  </a:ext>
                </a:extLst>
              </a:tr>
              <a:tr h="215664">
                <a:tc>
                  <a:txBody>
                    <a:bodyPr/>
                    <a:lstStyle/>
                    <a:p>
                      <a:pPr rtl="0" fontAlgn="b"/>
                      <a:r>
                        <a:rPr lang="en-GB" sz="1400">
                          <a:effectLst/>
                          <a:latin typeface="Roboto" panose="02000000000000000000" pitchFamily="2" charset="0"/>
                          <a:ea typeface="Roboto" panose="02000000000000000000" pitchFamily="2" charset="0"/>
                        </a:rPr>
                        <a:t>Italy</a:t>
                      </a:r>
                    </a:p>
                  </a:txBody>
                  <a:tcPr marL="19726" marR="19726" marT="13150" marB="13150"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5</a:t>
                      </a: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2</a:t>
                      </a: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3</a:t>
                      </a: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11</a:t>
                      </a: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22</a:t>
                      </a:r>
                    </a:p>
                  </a:txBody>
                  <a:tcPr marL="19726" marR="19726" marT="13150" marB="13150" anchor="b">
                    <a:lnL>
                      <a:noFill/>
                    </a:lnL>
                    <a:lnR>
                      <a:noFill/>
                    </a:lnR>
                    <a:lnT>
                      <a:noFill/>
                    </a:lnT>
                    <a:lnB>
                      <a:noFill/>
                    </a:lnB>
                    <a:solidFill>
                      <a:srgbClr val="FFFFFF"/>
                    </a:solidFill>
                  </a:tcPr>
                </a:tc>
                <a:extLst>
                  <a:ext uri="{0D108BD9-81ED-4DB2-BD59-A6C34878D82A}">
                    <a16:rowId xmlns:a16="http://schemas.microsoft.com/office/drawing/2014/main" val="2387230127"/>
                  </a:ext>
                </a:extLst>
              </a:tr>
              <a:tr h="215664">
                <a:tc>
                  <a:txBody>
                    <a:bodyPr/>
                    <a:lstStyle/>
                    <a:p>
                      <a:pPr rtl="0" fontAlgn="b"/>
                      <a:r>
                        <a:rPr lang="en-GB" sz="1400" dirty="0">
                          <a:effectLst/>
                          <a:latin typeface="Roboto" panose="02000000000000000000" pitchFamily="2" charset="0"/>
                          <a:ea typeface="Roboto" panose="02000000000000000000" pitchFamily="2" charset="0"/>
                        </a:rPr>
                        <a:t>Lithuania</a:t>
                      </a:r>
                    </a:p>
                  </a:txBody>
                  <a:tcPr marL="19726" marR="19726" marT="13150" marB="13150"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tc>
                  <a:txBody>
                    <a:bodyPr/>
                    <a:lstStyle/>
                    <a:p>
                      <a:pPr algn="r" rtl="0" fontAlgn="b"/>
                      <a:r>
                        <a:rPr lang="en-NL" sz="1400" dirty="0">
                          <a:effectLst/>
                          <a:latin typeface="Roboto" panose="02000000000000000000" pitchFamily="2" charset="0"/>
                          <a:ea typeface="Roboto" panose="02000000000000000000" pitchFamily="2" charset="0"/>
                        </a:rPr>
                        <a:t>2</a:t>
                      </a: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3</a:t>
                      </a:r>
                    </a:p>
                  </a:txBody>
                  <a:tcPr marL="19726" marR="19726" marT="13150" marB="13150" anchor="b">
                    <a:lnL>
                      <a:noFill/>
                    </a:lnL>
                    <a:lnR>
                      <a:noFill/>
                    </a:lnR>
                    <a:lnT>
                      <a:noFill/>
                    </a:lnT>
                    <a:lnB>
                      <a:noFill/>
                    </a:lnB>
                    <a:solidFill>
                      <a:srgbClr val="FFFFFF"/>
                    </a:solidFill>
                  </a:tcPr>
                </a:tc>
                <a:extLst>
                  <a:ext uri="{0D108BD9-81ED-4DB2-BD59-A6C34878D82A}">
                    <a16:rowId xmlns:a16="http://schemas.microsoft.com/office/drawing/2014/main" val="479482455"/>
                  </a:ext>
                </a:extLst>
              </a:tr>
              <a:tr h="215664">
                <a:tc>
                  <a:txBody>
                    <a:bodyPr/>
                    <a:lstStyle/>
                    <a:p>
                      <a:pPr rtl="0" fontAlgn="b"/>
                      <a:r>
                        <a:rPr lang="en-GB" sz="1400">
                          <a:effectLst/>
                          <a:latin typeface="Roboto" panose="02000000000000000000" pitchFamily="2" charset="0"/>
                          <a:ea typeface="Roboto" panose="02000000000000000000" pitchFamily="2" charset="0"/>
                        </a:rPr>
                        <a:t>Moldova</a:t>
                      </a:r>
                    </a:p>
                  </a:txBody>
                  <a:tcPr marL="19726" marR="19726" marT="13150" marB="13150"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extLst>
                  <a:ext uri="{0D108BD9-81ED-4DB2-BD59-A6C34878D82A}">
                    <a16:rowId xmlns:a16="http://schemas.microsoft.com/office/drawing/2014/main" val="2461294334"/>
                  </a:ext>
                </a:extLst>
              </a:tr>
              <a:tr h="164862">
                <a:tc>
                  <a:txBody>
                    <a:bodyPr/>
                    <a:lstStyle/>
                    <a:p>
                      <a:pPr rtl="0" fontAlgn="b"/>
                      <a:r>
                        <a:rPr lang="en-GB" sz="1400" dirty="0">
                          <a:effectLst/>
                          <a:latin typeface="Roboto" panose="02000000000000000000" pitchFamily="2" charset="0"/>
                          <a:ea typeface="Roboto" panose="02000000000000000000" pitchFamily="2" charset="0"/>
                        </a:rPr>
                        <a:t>Netherlands</a:t>
                      </a:r>
                    </a:p>
                  </a:txBody>
                  <a:tcPr marL="19726" marR="19726" marT="13150" marB="13150"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726" marR="19726" marT="13150" marB="13150"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r>
                        <a:rPr lang="en-NL" sz="1400" dirty="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extLst>
                  <a:ext uri="{0D108BD9-81ED-4DB2-BD59-A6C34878D82A}">
                    <a16:rowId xmlns:a16="http://schemas.microsoft.com/office/drawing/2014/main" val="1751870983"/>
                  </a:ext>
                </a:extLst>
              </a:tr>
              <a:tr h="215664">
                <a:tc>
                  <a:txBody>
                    <a:bodyPr/>
                    <a:lstStyle/>
                    <a:p>
                      <a:pPr rtl="0" fontAlgn="b"/>
                      <a:r>
                        <a:rPr lang="en-GB" sz="1400" dirty="0">
                          <a:effectLst/>
                          <a:latin typeface="Roboto" panose="02000000000000000000" pitchFamily="2" charset="0"/>
                          <a:ea typeface="Roboto" panose="02000000000000000000" pitchFamily="2" charset="0"/>
                        </a:rPr>
                        <a:t>Poland</a:t>
                      </a:r>
                    </a:p>
                  </a:txBody>
                  <a:tcPr marL="19726" marR="19726" marT="13150" marB="13150"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2</a:t>
                      </a: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3</a:t>
                      </a:r>
                    </a:p>
                  </a:txBody>
                  <a:tcPr marL="19726" marR="19726" marT="13150" marB="13150" anchor="b">
                    <a:lnL>
                      <a:noFill/>
                    </a:lnL>
                    <a:lnR>
                      <a:noFill/>
                    </a:lnR>
                    <a:lnT>
                      <a:noFill/>
                    </a:lnT>
                    <a:lnB>
                      <a:noFill/>
                    </a:lnB>
                    <a:solidFill>
                      <a:srgbClr val="FFFFFF"/>
                    </a:solidFill>
                  </a:tcPr>
                </a:tc>
                <a:extLst>
                  <a:ext uri="{0D108BD9-81ED-4DB2-BD59-A6C34878D82A}">
                    <a16:rowId xmlns:a16="http://schemas.microsoft.com/office/drawing/2014/main" val="1858556362"/>
                  </a:ext>
                </a:extLst>
              </a:tr>
              <a:tr h="215664">
                <a:tc>
                  <a:txBody>
                    <a:bodyPr/>
                    <a:lstStyle/>
                    <a:p>
                      <a:pPr rtl="0" fontAlgn="b"/>
                      <a:r>
                        <a:rPr lang="en-GB" sz="1400" dirty="0">
                          <a:effectLst/>
                          <a:latin typeface="Roboto" panose="02000000000000000000" pitchFamily="2" charset="0"/>
                          <a:ea typeface="Roboto" panose="02000000000000000000" pitchFamily="2" charset="0"/>
                        </a:rPr>
                        <a:t>Portugal</a:t>
                      </a:r>
                    </a:p>
                  </a:txBody>
                  <a:tcPr marL="19726" marR="19726" marT="13150" marB="13150"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extLst>
                  <a:ext uri="{0D108BD9-81ED-4DB2-BD59-A6C34878D82A}">
                    <a16:rowId xmlns:a16="http://schemas.microsoft.com/office/drawing/2014/main" val="1068459925"/>
                  </a:ext>
                </a:extLst>
              </a:tr>
              <a:tr h="215664">
                <a:tc>
                  <a:txBody>
                    <a:bodyPr/>
                    <a:lstStyle/>
                    <a:p>
                      <a:pPr rtl="0" fontAlgn="b"/>
                      <a:r>
                        <a:rPr lang="en-GB" sz="1400">
                          <a:effectLst/>
                          <a:latin typeface="Roboto" panose="02000000000000000000" pitchFamily="2" charset="0"/>
                          <a:ea typeface="Roboto" panose="02000000000000000000" pitchFamily="2" charset="0"/>
                        </a:rPr>
                        <a:t>Serbia</a:t>
                      </a:r>
                    </a:p>
                  </a:txBody>
                  <a:tcPr marL="19726" marR="19726" marT="13150" marB="13150"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extLst>
                  <a:ext uri="{0D108BD9-81ED-4DB2-BD59-A6C34878D82A}">
                    <a16:rowId xmlns:a16="http://schemas.microsoft.com/office/drawing/2014/main" val="1398039474"/>
                  </a:ext>
                </a:extLst>
              </a:tr>
              <a:tr h="215664">
                <a:tc>
                  <a:txBody>
                    <a:bodyPr/>
                    <a:lstStyle/>
                    <a:p>
                      <a:pPr rtl="0" fontAlgn="b"/>
                      <a:r>
                        <a:rPr lang="en-GB" sz="1400" dirty="0">
                          <a:effectLst/>
                          <a:latin typeface="Roboto" panose="02000000000000000000" pitchFamily="2" charset="0"/>
                          <a:ea typeface="Roboto" panose="02000000000000000000" pitchFamily="2" charset="0"/>
                        </a:rPr>
                        <a:t>Spain</a:t>
                      </a:r>
                    </a:p>
                  </a:txBody>
                  <a:tcPr marL="19726" marR="19726" marT="13150" marB="13150"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a:noFill/>
                    </a:lnB>
                    <a:solidFill>
                      <a:srgbClr val="FFFFFF"/>
                    </a:solidFill>
                  </a:tcPr>
                </a:tc>
                <a:extLst>
                  <a:ext uri="{0D108BD9-81ED-4DB2-BD59-A6C34878D82A}">
                    <a16:rowId xmlns:a16="http://schemas.microsoft.com/office/drawing/2014/main" val="3437164188"/>
                  </a:ext>
                </a:extLst>
              </a:tr>
              <a:tr h="215664">
                <a:tc>
                  <a:txBody>
                    <a:bodyPr/>
                    <a:lstStyle/>
                    <a:p>
                      <a:pPr rtl="0" fontAlgn="b"/>
                      <a:r>
                        <a:rPr lang="en-GB" sz="1400" dirty="0">
                          <a:effectLst/>
                          <a:latin typeface="Roboto" panose="02000000000000000000" pitchFamily="2" charset="0"/>
                          <a:ea typeface="Roboto" panose="02000000000000000000" pitchFamily="2" charset="0"/>
                        </a:rPr>
                        <a:t>UK</a:t>
                      </a:r>
                    </a:p>
                  </a:txBody>
                  <a:tcPr marL="19726" marR="19726" marT="13150" marB="13150" anchor="b">
                    <a:lnL>
                      <a:noFill/>
                    </a:lnL>
                    <a:lnR w="9525" cap="flat" cmpd="sng" algn="ctr">
                      <a:solidFill>
                        <a:srgbClr val="FFFFFF"/>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w="9525" cap="flat" cmpd="sng" algn="ctr">
                      <a:solidFill>
                        <a:srgbClr val="FFFFFF"/>
                      </a:solidFill>
                      <a:prstDash val="solid"/>
                      <a:round/>
                      <a:headEnd type="none" w="med" len="med"/>
                      <a:tailEnd type="none" w="med" len="med"/>
                    </a:lnL>
                    <a:lnR>
                      <a:noFill/>
                    </a:lnR>
                    <a:lnT>
                      <a:noFill/>
                    </a:lnT>
                    <a:lnB w="28575" cap="flat" cmpd="dbl" algn="ctr">
                      <a:solidFill>
                        <a:srgbClr val="000000"/>
                      </a:solidFill>
                      <a:prstDash val="solid"/>
                      <a:round/>
                      <a:headEnd type="none" w="med" len="med"/>
                      <a:tailEnd type="none" w="med" len="med"/>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w="28575" cap="flat" cmpd="dbl" algn="ctr">
                      <a:solidFill>
                        <a:srgbClr val="000000"/>
                      </a:solidFill>
                      <a:prstDash val="solid"/>
                      <a:round/>
                      <a:headEnd type="none" w="med" len="med"/>
                      <a:tailEnd type="none" w="med" len="med"/>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w="28575" cap="flat" cmpd="dbl" algn="ctr">
                      <a:solidFill>
                        <a:srgbClr val="000000"/>
                      </a:solidFill>
                      <a:prstDash val="solid"/>
                      <a:round/>
                      <a:headEnd type="none" w="med" len="med"/>
                      <a:tailEnd type="none" w="med" len="med"/>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w="28575" cap="flat" cmpd="dbl" algn="ctr">
                      <a:solidFill>
                        <a:srgbClr val="000000"/>
                      </a:solidFill>
                      <a:prstDash val="solid"/>
                      <a:round/>
                      <a:headEnd type="none" w="med" len="med"/>
                      <a:tailEnd type="none" w="med" len="med"/>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w="28575" cap="flat" cmpd="dbl" algn="ctr">
                      <a:solidFill>
                        <a:srgbClr val="000000"/>
                      </a:solidFill>
                      <a:prstDash val="solid"/>
                      <a:round/>
                      <a:headEnd type="none" w="med" len="med"/>
                      <a:tailEnd type="none" w="med" len="med"/>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w="28575" cap="flat" cmpd="dbl" algn="ctr">
                      <a:solidFill>
                        <a:srgbClr val="000000"/>
                      </a:solidFill>
                      <a:prstDash val="solid"/>
                      <a:round/>
                      <a:headEnd type="none" w="med" len="med"/>
                      <a:tailEnd type="none" w="med" len="med"/>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726" marR="19726" marT="13150" marB="13150" anchor="b">
                    <a:lnL>
                      <a:noFill/>
                    </a:lnL>
                    <a:lnR>
                      <a:noFill/>
                    </a:lnR>
                    <a:lnT>
                      <a:noFill/>
                    </a:lnT>
                    <a:lnB w="28575" cap="flat" cmpd="dbl" algn="ctr">
                      <a:solidFill>
                        <a:srgbClr val="000000"/>
                      </a:solidFill>
                      <a:prstDash val="solid"/>
                      <a:round/>
                      <a:headEnd type="none" w="med" len="med"/>
                      <a:tailEnd type="none" w="med" len="med"/>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726" marR="19726" marT="13150" marB="13150" anchor="b">
                    <a:lnL>
                      <a:noFill/>
                    </a:lnL>
                    <a:lnR>
                      <a:noFill/>
                    </a:lnR>
                    <a:lnT>
                      <a:noFill/>
                    </a:lnT>
                    <a:lnB w="28575"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81996954"/>
                  </a:ext>
                </a:extLst>
              </a:tr>
              <a:tr h="405028">
                <a:tc>
                  <a:txBody>
                    <a:bodyPr/>
                    <a:lstStyle/>
                    <a:p>
                      <a:pPr rtl="0" fontAlgn="b"/>
                      <a:r>
                        <a:rPr lang="en-GB" sz="1400" b="1" dirty="0">
                          <a:effectLst/>
                          <a:latin typeface="Roboto" panose="02000000000000000000" pitchFamily="2" charset="0"/>
                          <a:ea typeface="Roboto" panose="02000000000000000000" pitchFamily="2" charset="0"/>
                        </a:rPr>
                        <a:t>Grand Total</a:t>
                      </a:r>
                    </a:p>
                  </a:txBody>
                  <a:tcPr marL="19726" marR="19726" marT="13150" marB="13150" anchor="b">
                    <a:lnL>
                      <a:noFill/>
                    </a:lnL>
                    <a:lnR>
                      <a:noFill/>
                    </a:lnR>
                    <a:lnT w="28575" cap="flat" cmpd="dbl" algn="ctr">
                      <a:solidFill>
                        <a:srgbClr val="000000"/>
                      </a:solidFill>
                      <a:prstDash val="solid"/>
                      <a:round/>
                      <a:headEnd type="none" w="med" len="med"/>
                      <a:tailEnd type="none" w="med" len="med"/>
                    </a:lnT>
                    <a:lnB>
                      <a:noFill/>
                    </a:lnB>
                    <a:solidFill>
                      <a:srgbClr val="DFE4EC"/>
                    </a:solidFill>
                  </a:tcPr>
                </a:tc>
                <a:tc>
                  <a:txBody>
                    <a:bodyPr/>
                    <a:lstStyle/>
                    <a:p>
                      <a:pPr algn="r" rtl="0" fontAlgn="b"/>
                      <a:r>
                        <a:rPr lang="en-NL" sz="1400" b="1">
                          <a:effectLst/>
                          <a:latin typeface="Roboto" panose="02000000000000000000" pitchFamily="2" charset="0"/>
                          <a:ea typeface="Roboto" panose="02000000000000000000" pitchFamily="2" charset="0"/>
                        </a:rPr>
                        <a:t>3</a:t>
                      </a:r>
                    </a:p>
                  </a:txBody>
                  <a:tcPr marL="19726" marR="19726" marT="13150" marB="13150" anchor="b">
                    <a:lnL>
                      <a:noFill/>
                    </a:lnL>
                    <a:lnR>
                      <a:noFill/>
                    </a:lnR>
                    <a:lnT w="28575" cap="flat" cmpd="dbl" algn="ctr">
                      <a:solidFill>
                        <a:srgbClr val="000000"/>
                      </a:solidFill>
                      <a:prstDash val="solid"/>
                      <a:round/>
                      <a:headEnd type="none" w="med" len="med"/>
                      <a:tailEnd type="none" w="med" len="med"/>
                    </a:lnT>
                    <a:lnB>
                      <a:noFill/>
                    </a:lnB>
                    <a:solidFill>
                      <a:srgbClr val="DFE4EC"/>
                    </a:solidFill>
                  </a:tcPr>
                </a:tc>
                <a:tc>
                  <a:txBody>
                    <a:bodyPr/>
                    <a:lstStyle/>
                    <a:p>
                      <a:pPr algn="r" rtl="0" fontAlgn="b"/>
                      <a:r>
                        <a:rPr lang="en-NL" sz="1400" b="1">
                          <a:effectLst/>
                          <a:latin typeface="Roboto" panose="02000000000000000000" pitchFamily="2" charset="0"/>
                          <a:ea typeface="Roboto" panose="02000000000000000000" pitchFamily="2" charset="0"/>
                        </a:rPr>
                        <a:t>9</a:t>
                      </a:r>
                    </a:p>
                  </a:txBody>
                  <a:tcPr marL="19726" marR="19726" marT="13150" marB="13150" anchor="b">
                    <a:lnL>
                      <a:noFill/>
                    </a:lnL>
                    <a:lnR>
                      <a:noFill/>
                    </a:lnR>
                    <a:lnT w="28575" cap="flat" cmpd="dbl" algn="ctr">
                      <a:solidFill>
                        <a:srgbClr val="000000"/>
                      </a:solidFill>
                      <a:prstDash val="solid"/>
                      <a:round/>
                      <a:headEnd type="none" w="med" len="med"/>
                      <a:tailEnd type="none" w="med" len="med"/>
                    </a:lnT>
                    <a:lnB>
                      <a:noFill/>
                    </a:lnB>
                    <a:solidFill>
                      <a:srgbClr val="DFE4EC"/>
                    </a:solidFill>
                  </a:tcPr>
                </a:tc>
                <a:tc>
                  <a:txBody>
                    <a:bodyPr/>
                    <a:lstStyle/>
                    <a:p>
                      <a:pPr algn="r" rtl="0" fontAlgn="b"/>
                      <a:r>
                        <a:rPr lang="en-NL" sz="1400" b="1">
                          <a:effectLst/>
                          <a:latin typeface="Roboto" panose="02000000000000000000" pitchFamily="2" charset="0"/>
                          <a:ea typeface="Roboto" panose="02000000000000000000" pitchFamily="2" charset="0"/>
                        </a:rPr>
                        <a:t>2</a:t>
                      </a:r>
                    </a:p>
                  </a:txBody>
                  <a:tcPr marL="19726" marR="19726" marT="13150" marB="13150" anchor="b">
                    <a:lnL>
                      <a:noFill/>
                    </a:lnL>
                    <a:lnR>
                      <a:noFill/>
                    </a:lnR>
                    <a:lnT w="28575" cap="flat" cmpd="dbl" algn="ctr">
                      <a:solidFill>
                        <a:srgbClr val="000000"/>
                      </a:solidFill>
                      <a:prstDash val="solid"/>
                      <a:round/>
                      <a:headEnd type="none" w="med" len="med"/>
                      <a:tailEnd type="none" w="med" len="med"/>
                    </a:lnT>
                    <a:lnB>
                      <a:noFill/>
                    </a:lnB>
                    <a:solidFill>
                      <a:srgbClr val="DFE4EC"/>
                    </a:solidFill>
                  </a:tcPr>
                </a:tc>
                <a:tc>
                  <a:txBody>
                    <a:bodyPr/>
                    <a:lstStyle/>
                    <a:p>
                      <a:pPr algn="r" rtl="0" fontAlgn="b"/>
                      <a:r>
                        <a:rPr lang="en-NL" sz="1400" b="1">
                          <a:effectLst/>
                          <a:latin typeface="Roboto" panose="02000000000000000000" pitchFamily="2" charset="0"/>
                          <a:ea typeface="Roboto" panose="02000000000000000000" pitchFamily="2" charset="0"/>
                        </a:rPr>
                        <a:t>5</a:t>
                      </a:r>
                    </a:p>
                  </a:txBody>
                  <a:tcPr marL="19726" marR="19726" marT="13150" marB="13150" anchor="b">
                    <a:lnL>
                      <a:noFill/>
                    </a:lnL>
                    <a:lnR>
                      <a:noFill/>
                    </a:lnR>
                    <a:lnT w="28575" cap="flat" cmpd="dbl" algn="ctr">
                      <a:solidFill>
                        <a:srgbClr val="000000"/>
                      </a:solidFill>
                      <a:prstDash val="solid"/>
                      <a:round/>
                      <a:headEnd type="none" w="med" len="med"/>
                      <a:tailEnd type="none" w="med" len="med"/>
                    </a:lnT>
                    <a:lnB>
                      <a:noFill/>
                    </a:lnB>
                    <a:solidFill>
                      <a:srgbClr val="DFE4EC"/>
                    </a:solidFill>
                  </a:tcPr>
                </a:tc>
                <a:tc>
                  <a:txBody>
                    <a:bodyPr/>
                    <a:lstStyle/>
                    <a:p>
                      <a:pPr algn="r" rtl="0" fontAlgn="b"/>
                      <a:r>
                        <a:rPr lang="en-NL" sz="1400" b="1">
                          <a:effectLst/>
                          <a:latin typeface="Roboto" panose="02000000000000000000" pitchFamily="2" charset="0"/>
                          <a:ea typeface="Roboto" panose="02000000000000000000" pitchFamily="2" charset="0"/>
                        </a:rPr>
                        <a:t>18</a:t>
                      </a:r>
                    </a:p>
                  </a:txBody>
                  <a:tcPr marL="19726" marR="19726" marT="13150" marB="13150" anchor="b">
                    <a:lnL>
                      <a:noFill/>
                    </a:lnL>
                    <a:lnR>
                      <a:noFill/>
                    </a:lnR>
                    <a:lnT w="28575" cap="flat" cmpd="dbl" algn="ctr">
                      <a:solidFill>
                        <a:srgbClr val="000000"/>
                      </a:solidFill>
                      <a:prstDash val="solid"/>
                      <a:round/>
                      <a:headEnd type="none" w="med" len="med"/>
                      <a:tailEnd type="none" w="med" len="med"/>
                    </a:lnT>
                    <a:lnB>
                      <a:noFill/>
                    </a:lnB>
                    <a:solidFill>
                      <a:srgbClr val="DFE4EC"/>
                    </a:solidFill>
                  </a:tcPr>
                </a:tc>
                <a:tc>
                  <a:txBody>
                    <a:bodyPr/>
                    <a:lstStyle/>
                    <a:p>
                      <a:pPr algn="r" rtl="0" fontAlgn="b"/>
                      <a:r>
                        <a:rPr lang="en-NL" sz="1400" b="1">
                          <a:effectLst/>
                          <a:latin typeface="Roboto" panose="02000000000000000000" pitchFamily="2" charset="0"/>
                          <a:ea typeface="Roboto" panose="02000000000000000000" pitchFamily="2" charset="0"/>
                        </a:rPr>
                        <a:t>2</a:t>
                      </a:r>
                    </a:p>
                  </a:txBody>
                  <a:tcPr marL="19726" marR="19726" marT="13150" marB="13150" anchor="b">
                    <a:lnL>
                      <a:noFill/>
                    </a:lnL>
                    <a:lnR>
                      <a:noFill/>
                    </a:lnR>
                    <a:lnT w="28575" cap="flat" cmpd="dbl" algn="ctr">
                      <a:solidFill>
                        <a:srgbClr val="000000"/>
                      </a:solidFill>
                      <a:prstDash val="solid"/>
                      <a:round/>
                      <a:headEnd type="none" w="med" len="med"/>
                      <a:tailEnd type="none" w="med" len="med"/>
                    </a:lnT>
                    <a:lnB>
                      <a:noFill/>
                    </a:lnB>
                    <a:solidFill>
                      <a:srgbClr val="DFE4EC"/>
                    </a:solidFill>
                  </a:tcPr>
                </a:tc>
                <a:tc>
                  <a:txBody>
                    <a:bodyPr/>
                    <a:lstStyle/>
                    <a:p>
                      <a:pPr algn="r" rtl="0" fontAlgn="b"/>
                      <a:r>
                        <a:rPr lang="en-NL" sz="1400" b="1" dirty="0">
                          <a:effectLst/>
                          <a:latin typeface="Roboto" panose="02000000000000000000" pitchFamily="2" charset="0"/>
                          <a:ea typeface="Roboto" panose="02000000000000000000" pitchFamily="2" charset="0"/>
                        </a:rPr>
                        <a:t>3</a:t>
                      </a:r>
                    </a:p>
                  </a:txBody>
                  <a:tcPr marL="19726" marR="19726" marT="13150" marB="13150" anchor="b">
                    <a:lnL>
                      <a:noFill/>
                    </a:lnL>
                    <a:lnR>
                      <a:noFill/>
                    </a:lnR>
                    <a:lnT w="28575" cap="flat" cmpd="dbl" algn="ctr">
                      <a:solidFill>
                        <a:srgbClr val="000000"/>
                      </a:solidFill>
                      <a:prstDash val="solid"/>
                      <a:round/>
                      <a:headEnd type="none" w="med" len="med"/>
                      <a:tailEnd type="none" w="med" len="med"/>
                    </a:lnT>
                    <a:lnB>
                      <a:noFill/>
                    </a:lnB>
                    <a:solidFill>
                      <a:srgbClr val="DFE4EC"/>
                    </a:solidFill>
                  </a:tcPr>
                </a:tc>
                <a:tc>
                  <a:txBody>
                    <a:bodyPr/>
                    <a:lstStyle/>
                    <a:p>
                      <a:pPr algn="r" rtl="0" fontAlgn="b"/>
                      <a:r>
                        <a:rPr lang="en-NL" sz="1400" b="1" dirty="0">
                          <a:effectLst/>
                          <a:latin typeface="Roboto" panose="02000000000000000000" pitchFamily="2" charset="0"/>
                          <a:ea typeface="Roboto" panose="02000000000000000000" pitchFamily="2" charset="0"/>
                        </a:rPr>
                        <a:t>42</a:t>
                      </a:r>
                    </a:p>
                  </a:txBody>
                  <a:tcPr marL="19726" marR="19726" marT="13150" marB="13150" anchor="b">
                    <a:lnL>
                      <a:noFill/>
                    </a:lnL>
                    <a:lnR>
                      <a:noFill/>
                    </a:lnR>
                    <a:lnT w="28575" cap="flat" cmpd="dbl" algn="ctr">
                      <a:solidFill>
                        <a:srgbClr val="000000"/>
                      </a:solidFill>
                      <a:prstDash val="solid"/>
                      <a:round/>
                      <a:headEnd type="none" w="med" len="med"/>
                      <a:tailEnd type="none" w="med" len="med"/>
                    </a:lnT>
                    <a:lnB>
                      <a:noFill/>
                    </a:lnB>
                    <a:solidFill>
                      <a:srgbClr val="DFE4EC"/>
                    </a:solidFill>
                  </a:tcPr>
                </a:tc>
                <a:extLst>
                  <a:ext uri="{0D108BD9-81ED-4DB2-BD59-A6C34878D82A}">
                    <a16:rowId xmlns:a16="http://schemas.microsoft.com/office/drawing/2014/main" val="3063873042"/>
                  </a:ext>
                </a:extLst>
              </a:tr>
            </a:tbl>
          </a:graphicData>
        </a:graphic>
      </p:graphicFrame>
    </p:spTree>
    <p:extLst>
      <p:ext uri="{BB962C8B-B14F-4D97-AF65-F5344CB8AC3E}">
        <p14:creationId xmlns:p14="http://schemas.microsoft.com/office/powerpoint/2010/main" val="33415563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D5EA306B-F67C-DF44-A615-EBA48D029750}"/>
              </a:ext>
            </a:extLst>
          </p:cNvPr>
          <p:cNvPicPr>
            <a:picLocks noChangeAspect="1"/>
          </p:cNvPicPr>
          <p:nvPr/>
        </p:nvPicPr>
        <p:blipFill>
          <a:blip r:embed="rId3"/>
          <a:stretch>
            <a:fillRect/>
          </a:stretch>
        </p:blipFill>
        <p:spPr>
          <a:xfrm>
            <a:off x="9601199" y="41563"/>
            <a:ext cx="2401367" cy="1696928"/>
          </a:xfrm>
          <a:prstGeom prst="rect">
            <a:avLst/>
          </a:prstGeom>
        </p:spPr>
      </p:pic>
      <p:sp>
        <p:nvSpPr>
          <p:cNvPr id="18" name="Title 3">
            <a:extLst>
              <a:ext uri="{FF2B5EF4-FFF2-40B4-BE49-F238E27FC236}">
                <a16:creationId xmlns:a16="http://schemas.microsoft.com/office/drawing/2014/main" id="{8B313DF4-3931-1B4A-B6BA-B646932E911E}"/>
              </a:ext>
            </a:extLst>
          </p:cNvPr>
          <p:cNvSpPr>
            <a:spLocks noGrp="1"/>
          </p:cNvSpPr>
          <p:nvPr>
            <p:ph type="title"/>
          </p:nvPr>
        </p:nvSpPr>
        <p:spPr>
          <a:xfrm>
            <a:off x="838200" y="227245"/>
            <a:ext cx="10515600" cy="1325563"/>
          </a:xfrm>
        </p:spPr>
        <p:txBody>
          <a:bodyPr/>
          <a:lstStyle/>
          <a:p>
            <a:r>
              <a:rPr lang="en-US" dirty="0"/>
              <a:t>802.11 privacy preserving sublayer</a:t>
            </a:r>
          </a:p>
        </p:txBody>
      </p:sp>
      <p:sp>
        <p:nvSpPr>
          <p:cNvPr id="7" name="Content Placeholder 33">
            <a:extLst>
              <a:ext uri="{FF2B5EF4-FFF2-40B4-BE49-F238E27FC236}">
                <a16:creationId xmlns:a16="http://schemas.microsoft.com/office/drawing/2014/main" id="{05F2714F-8ADD-3848-85AE-75F68D979260}"/>
              </a:ext>
            </a:extLst>
          </p:cNvPr>
          <p:cNvSpPr>
            <a:spLocks noGrp="1"/>
          </p:cNvSpPr>
          <p:nvPr>
            <p:ph idx="1"/>
          </p:nvPr>
        </p:nvSpPr>
        <p:spPr>
          <a:xfrm>
            <a:off x="387178" y="1552808"/>
            <a:ext cx="9467336" cy="4415505"/>
          </a:xfrm>
        </p:spPr>
        <p:txBody>
          <a:bodyPr>
            <a:normAutofit fontScale="62500" lnSpcReduction="20000"/>
          </a:bodyPr>
          <a:lstStyle/>
          <a:p>
            <a:pPr marL="457200" indent="-457200">
              <a:buFont typeface="Arial" panose="020B0604020202020204" pitchFamily="34" charset="0"/>
              <a:buChar char="•"/>
            </a:pPr>
            <a:r>
              <a:rPr lang="en-GB" b="1" dirty="0"/>
              <a:t>Results:</a:t>
            </a:r>
          </a:p>
          <a:p>
            <a:pPr marL="914400" lvl="1" indent="-457200"/>
            <a:r>
              <a:rPr lang="en-GB" b="1" dirty="0"/>
              <a:t>Proved on the field that an efficient anti-tracking system can be implemented in </a:t>
            </a:r>
            <a:r>
              <a:rPr lang="en-GB" b="1" dirty="0" err="1"/>
              <a:t>WiFi</a:t>
            </a:r>
            <a:endParaRPr lang="en-GB" b="1" dirty="0"/>
          </a:p>
          <a:p>
            <a:pPr marL="914400" lvl="1" indent="-457200"/>
            <a:r>
              <a:rPr lang="en-GB" b="1" dirty="0"/>
              <a:t>And open source working implementation which can be used with any </a:t>
            </a:r>
            <a:r>
              <a:rPr lang="en-GB" b="1" dirty="0" err="1"/>
              <a:t>openWiFi</a:t>
            </a:r>
            <a:r>
              <a:rPr lang="en-GB" b="1" dirty="0"/>
              <a:t> supporting access point (and no need for any action by users’ client devices)</a:t>
            </a:r>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r>
              <a:rPr lang="en-GB" b="1" dirty="0"/>
              <a:t>Recommendations were made:</a:t>
            </a:r>
          </a:p>
          <a:p>
            <a:pPr marL="914400" lvl="1" indent="-457200"/>
            <a:r>
              <a:rPr lang="en-GB" b="1" dirty="0"/>
              <a:t>Take the solution to IEEE 802.11 WGs for inclusion into standards profiles</a:t>
            </a:r>
          </a:p>
          <a:p>
            <a:pPr marL="914400" lvl="1" indent="-457200"/>
            <a:r>
              <a:rPr lang="en-GB" b="1" dirty="0"/>
              <a:t>Look for some </a:t>
            </a:r>
            <a:r>
              <a:rPr lang="en-GB" b="1" dirty="0" err="1"/>
              <a:t>startup</a:t>
            </a:r>
            <a:r>
              <a:rPr lang="en-GB" b="1" dirty="0"/>
              <a:t> which may include the solution in products</a:t>
            </a:r>
          </a:p>
          <a:p>
            <a:pPr marL="914400" lvl="1" indent="-457200"/>
            <a:r>
              <a:rPr lang="en-GB" b="1" dirty="0"/>
              <a:t>Liaise with GEANT security (Alf </a:t>
            </a:r>
            <a:r>
              <a:rPr lang="en-GB" b="1" dirty="0" err="1"/>
              <a:t>Moens</a:t>
            </a:r>
            <a:r>
              <a:rPr lang="en-GB" b="1" dirty="0"/>
              <a:t>) and </a:t>
            </a:r>
            <a:r>
              <a:rPr lang="en-GB" b="1" dirty="0" err="1"/>
              <a:t>eduroam</a:t>
            </a:r>
            <a:r>
              <a:rPr lang="en-GB" b="1" dirty="0"/>
              <a:t> (</a:t>
            </a:r>
            <a:r>
              <a:rPr lang="en-GB" b="1" dirty="0" err="1"/>
              <a:t>Klaas</a:t>
            </a:r>
            <a:r>
              <a:rPr lang="en-GB" b="1" dirty="0"/>
              <a:t> </a:t>
            </a:r>
            <a:r>
              <a:rPr lang="en-GB" b="1" dirty="0" err="1"/>
              <a:t>Wierenga</a:t>
            </a:r>
            <a:r>
              <a:rPr lang="en-GB" b="1" dirty="0"/>
              <a:t>) experts for including the solution into </a:t>
            </a:r>
            <a:r>
              <a:rPr lang="en-GB" b="1" dirty="0" err="1"/>
              <a:t>WiFi</a:t>
            </a:r>
            <a:r>
              <a:rPr lang="en-GB" b="1" dirty="0"/>
              <a:t> services</a:t>
            </a:r>
          </a:p>
          <a:p>
            <a:pPr marL="0" indent="0"/>
            <a:r>
              <a:rPr lang="en-GB" b="1" dirty="0"/>
              <a:t>Status update:</a:t>
            </a:r>
          </a:p>
          <a:p>
            <a:pPr marL="914400" lvl="1" indent="-457200"/>
            <a:r>
              <a:rPr lang="en-GB" b="1" dirty="0"/>
              <a:t>DIP2SL is continuing, though at reduced speed, since it's on our (very limited) resources only for the time being</a:t>
            </a:r>
          </a:p>
          <a:p>
            <a:pPr marL="914400" lvl="1" indent="-457200"/>
            <a:r>
              <a:rPr lang="en-GB" b="1" dirty="0"/>
              <a:t>They are presenting the paper on the implementation at </a:t>
            </a:r>
            <a:r>
              <a:rPr lang="en-GB" b="1" dirty="0" err="1"/>
              <a:t>MedComNet</a:t>
            </a:r>
            <a:endParaRPr lang="en-GB" b="1" dirty="0"/>
          </a:p>
          <a:p>
            <a:pPr marL="914400" lvl="1" indent="-457200"/>
            <a:r>
              <a:rPr lang="en-GB" b="1" dirty="0"/>
              <a:t>They are continuing the cooperation with </a:t>
            </a:r>
            <a:r>
              <a:rPr lang="en-GB" b="1" dirty="0" err="1"/>
              <a:t>openwifi</a:t>
            </a:r>
            <a:r>
              <a:rPr lang="en-GB" b="1" dirty="0"/>
              <a:t> (</a:t>
            </a:r>
            <a:r>
              <a:rPr lang="en-GB" b="1" dirty="0" err="1"/>
              <a:t>Ughent</a:t>
            </a:r>
            <a:r>
              <a:rPr lang="en-GB" b="1" dirty="0"/>
              <a:t>) to improve it, and they will submit a joint paper in the next months</a:t>
            </a:r>
          </a:p>
          <a:p>
            <a:pPr marL="914400" lvl="1" indent="-457200"/>
            <a:r>
              <a:rPr lang="en-GB" b="1" dirty="0"/>
              <a:t>They are exploiting part of the expertise developed in the project for industrial contact and collaborations ... but it's too early to "claim" anything.</a:t>
            </a:r>
          </a:p>
        </p:txBody>
      </p:sp>
    </p:spTree>
    <p:extLst>
      <p:ext uri="{BB962C8B-B14F-4D97-AF65-F5344CB8AC3E}">
        <p14:creationId xmlns:p14="http://schemas.microsoft.com/office/powerpoint/2010/main" val="29069098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D5EA306B-F67C-DF44-A615-EBA48D029750}"/>
              </a:ext>
            </a:extLst>
          </p:cNvPr>
          <p:cNvPicPr>
            <a:picLocks noChangeAspect="1"/>
          </p:cNvPicPr>
          <p:nvPr/>
        </p:nvPicPr>
        <p:blipFill>
          <a:blip r:embed="rId3"/>
          <a:stretch>
            <a:fillRect/>
          </a:stretch>
        </p:blipFill>
        <p:spPr>
          <a:xfrm>
            <a:off x="9601199" y="41563"/>
            <a:ext cx="2401367" cy="1696928"/>
          </a:xfrm>
          <a:prstGeom prst="rect">
            <a:avLst/>
          </a:prstGeom>
        </p:spPr>
      </p:pic>
      <p:sp>
        <p:nvSpPr>
          <p:cNvPr id="18" name="Title 3">
            <a:extLst>
              <a:ext uri="{FF2B5EF4-FFF2-40B4-BE49-F238E27FC236}">
                <a16:creationId xmlns:a16="http://schemas.microsoft.com/office/drawing/2014/main" id="{8B313DF4-3931-1B4A-B6BA-B646932E911E}"/>
              </a:ext>
            </a:extLst>
          </p:cNvPr>
          <p:cNvSpPr>
            <a:spLocks noGrp="1"/>
          </p:cNvSpPr>
          <p:nvPr>
            <p:ph type="title"/>
          </p:nvPr>
        </p:nvSpPr>
        <p:spPr>
          <a:xfrm>
            <a:off x="838200" y="227245"/>
            <a:ext cx="10515600" cy="1325563"/>
          </a:xfrm>
        </p:spPr>
        <p:txBody>
          <a:bodyPr/>
          <a:lstStyle/>
          <a:p>
            <a:r>
              <a:rPr lang="en-US" dirty="0" err="1"/>
              <a:t>RaQSaC</a:t>
            </a:r>
            <a:endParaRPr lang="en-US" dirty="0"/>
          </a:p>
        </p:txBody>
      </p:sp>
      <p:sp>
        <p:nvSpPr>
          <p:cNvPr id="7" name="Content Placeholder 33">
            <a:extLst>
              <a:ext uri="{FF2B5EF4-FFF2-40B4-BE49-F238E27FC236}">
                <a16:creationId xmlns:a16="http://schemas.microsoft.com/office/drawing/2014/main" id="{05F2714F-8ADD-3848-85AE-75F68D979260}"/>
              </a:ext>
            </a:extLst>
          </p:cNvPr>
          <p:cNvSpPr>
            <a:spLocks noGrp="1"/>
          </p:cNvSpPr>
          <p:nvPr>
            <p:ph idx="1"/>
          </p:nvPr>
        </p:nvSpPr>
        <p:spPr>
          <a:xfrm>
            <a:off x="387178" y="1552808"/>
            <a:ext cx="9467336" cy="4415505"/>
          </a:xfrm>
        </p:spPr>
        <p:txBody>
          <a:bodyPr>
            <a:normAutofit fontScale="62500" lnSpcReduction="20000"/>
          </a:bodyPr>
          <a:lstStyle/>
          <a:p>
            <a:pPr marL="457200" indent="-457200">
              <a:buFont typeface="Arial" panose="020B0604020202020204" pitchFamily="34" charset="0"/>
              <a:buChar char="•"/>
            </a:pPr>
            <a:r>
              <a:rPr lang="en-GB" b="1" dirty="0"/>
              <a:t>Results:</a:t>
            </a:r>
          </a:p>
          <a:p>
            <a:pPr marL="914400" lvl="1" indent="-457200"/>
            <a:r>
              <a:rPr lang="en-GB" b="1" dirty="0"/>
              <a:t>Detailed simulations of next-gen transport protocol for LEO satellites</a:t>
            </a:r>
          </a:p>
          <a:p>
            <a:pPr marL="914400" lvl="1" indent="-457200"/>
            <a:r>
              <a:rPr lang="en-GB" b="1" dirty="0"/>
              <a:t>Study on current situation in LEO providers and protocol maturity</a:t>
            </a:r>
          </a:p>
          <a:p>
            <a:pPr marL="914400" lvl="1" indent="-457200"/>
            <a:r>
              <a:rPr lang="en-GB" b="1" dirty="0"/>
              <a:t>Collaboration started with JISC</a:t>
            </a:r>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r>
              <a:rPr lang="en-GB" b="1" dirty="0"/>
              <a:t>Recommendations were made:</a:t>
            </a:r>
          </a:p>
          <a:p>
            <a:pPr marL="914400" lvl="1" indent="-457200"/>
            <a:r>
              <a:rPr lang="en-GB" b="1" dirty="0"/>
              <a:t>Continue investigation for use as alternate solution for some specific use cases and liaise with NRENs</a:t>
            </a:r>
          </a:p>
          <a:p>
            <a:pPr marL="914400" lvl="1" indent="-457200"/>
            <a:r>
              <a:rPr lang="en-GB" b="1" dirty="0"/>
              <a:t>Liaise with the network research groups of GEANT and NRENs</a:t>
            </a:r>
          </a:p>
          <a:p>
            <a:pPr marL="914400" lvl="1" indent="-457200"/>
            <a:r>
              <a:rPr lang="en-GB" b="1" dirty="0"/>
              <a:t>Liaise with SIG-NGN to follow maturity state of the system</a:t>
            </a:r>
          </a:p>
          <a:p>
            <a:pPr marL="457200" indent="-457200"/>
            <a:r>
              <a:rPr lang="en-GB" b="1" dirty="0"/>
              <a:t>Status update:</a:t>
            </a:r>
          </a:p>
          <a:p>
            <a:pPr marL="914400" lvl="1" indent="-457200"/>
            <a:r>
              <a:rPr lang="en-GB" b="1" dirty="0"/>
              <a:t>The project now continues as a fully-funded PhD studentship here at Sussex University. Aiden Valentine who worked in the GÉANT project is now a PhD candidate. </a:t>
            </a:r>
          </a:p>
          <a:p>
            <a:pPr marL="914400" lvl="1" indent="-457200"/>
            <a:r>
              <a:rPr lang="en-GB" b="1" dirty="0"/>
              <a:t>They plan to have research published in an international conference in the coming year. </a:t>
            </a:r>
          </a:p>
          <a:p>
            <a:pPr marL="914400" lvl="1" indent="-457200"/>
            <a:r>
              <a:rPr lang="en-GB" b="1" dirty="0"/>
              <a:t>At the same time, I am in the process of building a research proposal (to be submitted in our national funder – EPSRC) with the aim to submit in the next 6 months. </a:t>
            </a:r>
          </a:p>
          <a:p>
            <a:pPr marL="914400" lvl="1" indent="-457200"/>
            <a:r>
              <a:rPr lang="en-GB" b="1" dirty="0"/>
              <a:t>There are several research strands that we will pursue so this is definitely a long term journey. </a:t>
            </a:r>
          </a:p>
          <a:p>
            <a:pPr marL="914400" lvl="1" indent="-457200"/>
            <a:r>
              <a:rPr lang="en-GB" b="1" dirty="0"/>
              <a:t>They would be very interested to hear of opportunities for future collaboration with GEANT, and, simultaneously, we are strengthening our ties with JISC.</a:t>
            </a:r>
          </a:p>
        </p:txBody>
      </p:sp>
    </p:spTree>
    <p:extLst>
      <p:ext uri="{BB962C8B-B14F-4D97-AF65-F5344CB8AC3E}">
        <p14:creationId xmlns:p14="http://schemas.microsoft.com/office/powerpoint/2010/main" val="24540288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D5EA306B-F67C-DF44-A615-EBA48D029750}"/>
              </a:ext>
            </a:extLst>
          </p:cNvPr>
          <p:cNvPicPr>
            <a:picLocks noChangeAspect="1"/>
          </p:cNvPicPr>
          <p:nvPr/>
        </p:nvPicPr>
        <p:blipFill>
          <a:blip r:embed="rId3"/>
          <a:stretch>
            <a:fillRect/>
          </a:stretch>
        </p:blipFill>
        <p:spPr>
          <a:xfrm>
            <a:off x="9601199" y="41563"/>
            <a:ext cx="2401367" cy="1696928"/>
          </a:xfrm>
          <a:prstGeom prst="rect">
            <a:avLst/>
          </a:prstGeom>
        </p:spPr>
      </p:pic>
      <p:sp>
        <p:nvSpPr>
          <p:cNvPr id="18" name="Title 3">
            <a:extLst>
              <a:ext uri="{FF2B5EF4-FFF2-40B4-BE49-F238E27FC236}">
                <a16:creationId xmlns:a16="http://schemas.microsoft.com/office/drawing/2014/main" id="{8B313DF4-3931-1B4A-B6BA-B646932E911E}"/>
              </a:ext>
            </a:extLst>
          </p:cNvPr>
          <p:cNvSpPr>
            <a:spLocks noGrp="1"/>
          </p:cNvSpPr>
          <p:nvPr>
            <p:ph type="title"/>
          </p:nvPr>
        </p:nvSpPr>
        <p:spPr>
          <a:xfrm>
            <a:off x="838200" y="227245"/>
            <a:ext cx="10515600" cy="1325563"/>
          </a:xfrm>
        </p:spPr>
        <p:txBody>
          <a:bodyPr/>
          <a:lstStyle/>
          <a:p>
            <a:r>
              <a:rPr lang="en-US" dirty="0"/>
              <a:t>EU digital identity wallets impacts</a:t>
            </a:r>
          </a:p>
        </p:txBody>
      </p:sp>
      <p:sp>
        <p:nvSpPr>
          <p:cNvPr id="7" name="Content Placeholder 33">
            <a:extLst>
              <a:ext uri="{FF2B5EF4-FFF2-40B4-BE49-F238E27FC236}">
                <a16:creationId xmlns:a16="http://schemas.microsoft.com/office/drawing/2014/main" id="{05F2714F-8ADD-3848-85AE-75F68D979260}"/>
              </a:ext>
            </a:extLst>
          </p:cNvPr>
          <p:cNvSpPr>
            <a:spLocks noGrp="1"/>
          </p:cNvSpPr>
          <p:nvPr>
            <p:ph idx="1"/>
          </p:nvPr>
        </p:nvSpPr>
        <p:spPr>
          <a:xfrm>
            <a:off x="387178" y="1552808"/>
            <a:ext cx="9467336" cy="4415505"/>
          </a:xfrm>
        </p:spPr>
        <p:txBody>
          <a:bodyPr>
            <a:normAutofit fontScale="55000" lnSpcReduction="20000"/>
          </a:bodyPr>
          <a:lstStyle/>
          <a:p>
            <a:pPr marL="457200" indent="-457200">
              <a:buFont typeface="Arial" panose="020B0604020202020204" pitchFamily="34" charset="0"/>
              <a:buChar char="•"/>
            </a:pPr>
            <a:r>
              <a:rPr lang="en-GB" b="1" dirty="0"/>
              <a:t>Results:</a:t>
            </a:r>
          </a:p>
          <a:p>
            <a:pPr marL="914400" lvl="1" indent="-457200"/>
            <a:r>
              <a:rPr lang="en-GB" b="1" dirty="0"/>
              <a:t>SWOT analysis and hi-level architecture (NRENs vs EU Digital Wallets)</a:t>
            </a:r>
          </a:p>
          <a:p>
            <a:pPr marL="914400" lvl="1" indent="-457200"/>
            <a:r>
              <a:rPr lang="en-GB" b="1" dirty="0"/>
              <a:t>Understanding on how to liaise NRENs and EU digital wallets services</a:t>
            </a:r>
          </a:p>
          <a:p>
            <a:pPr marL="914400" lvl="1" indent="-457200"/>
            <a:r>
              <a:rPr lang="en-GB" b="1" dirty="0"/>
              <a:t>Awareness of possible areas which needs intervention now during the legislation preparation</a:t>
            </a:r>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r>
              <a:rPr lang="en-GB" b="1" dirty="0"/>
              <a:t>Recommendation were made:</a:t>
            </a:r>
          </a:p>
          <a:p>
            <a:pPr marL="914400" lvl="1" indent="-457200"/>
            <a:r>
              <a:rPr lang="en-GB" b="1" dirty="0"/>
              <a:t>Disseminate/promote results inside the community!</a:t>
            </a:r>
          </a:p>
          <a:p>
            <a:pPr marL="914400" lvl="1" indent="-457200"/>
            <a:r>
              <a:rPr lang="en-GB" b="1" dirty="0"/>
              <a:t>Check T&amp;I activities in GN5-1 against EU digital Wallets regulations</a:t>
            </a:r>
          </a:p>
          <a:p>
            <a:pPr marL="914400" lvl="1" indent="-457200"/>
            <a:r>
              <a:rPr lang="en-GB" b="1" dirty="0"/>
              <a:t>Influence regulations to make the ok for NRENs and the community, where needed</a:t>
            </a:r>
          </a:p>
          <a:p>
            <a:pPr marL="914400" lvl="1" indent="-457200"/>
            <a:r>
              <a:rPr lang="en-GB" b="1" dirty="0"/>
              <a:t>Continue to follow up the matter in the community</a:t>
            </a:r>
          </a:p>
          <a:p>
            <a:pPr marL="457200" indent="-457200"/>
            <a:r>
              <a:rPr lang="en-GB" b="1" dirty="0"/>
              <a:t>Status update:</a:t>
            </a:r>
          </a:p>
          <a:p>
            <a:pPr marL="457200" indent="-457200"/>
            <a:r>
              <a:rPr lang="en-GB" b="1" dirty="0"/>
              <a:t>	The report about the </a:t>
            </a:r>
            <a:r>
              <a:rPr lang="en-GB" b="1" dirty="0" err="1"/>
              <a:t>EUWallet</a:t>
            </a:r>
            <a:r>
              <a:rPr lang="en-GB" b="1" dirty="0"/>
              <a:t> and its impact on NRENs is finished as a project. It continues on a couple of different fronts: </a:t>
            </a:r>
          </a:p>
          <a:p>
            <a:pPr marL="914400" lvl="1" indent="-457200"/>
            <a:r>
              <a:rPr lang="en-GB" b="1" dirty="0"/>
              <a:t>They are in the process (together with GEANT, some other NRENs and others) of preparing a bid to an EC-call for ‘large scale pilots’ using the EU Wallet</a:t>
            </a:r>
          </a:p>
          <a:p>
            <a:pPr marL="914400" lvl="1" indent="-457200"/>
            <a:r>
              <a:rPr lang="en-GB" b="1" dirty="0"/>
              <a:t>They have created an SSI-lab where we want to innovate together with our institutions and gain experience</a:t>
            </a:r>
          </a:p>
          <a:p>
            <a:pPr marL="914400" lvl="1" indent="-457200"/>
            <a:r>
              <a:rPr lang="en-GB" b="1" dirty="0"/>
              <a:t>In The Netherlands we try ‘get close to the fire’ of where in government decisions on this subject are made</a:t>
            </a:r>
          </a:p>
        </p:txBody>
      </p:sp>
    </p:spTree>
    <p:extLst>
      <p:ext uri="{BB962C8B-B14F-4D97-AF65-F5344CB8AC3E}">
        <p14:creationId xmlns:p14="http://schemas.microsoft.com/office/powerpoint/2010/main" val="41043501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E1C622-0505-1C4C-B78B-085925B17A44}"/>
              </a:ext>
            </a:extLst>
          </p:cNvPr>
          <p:cNvSpPr>
            <a:spLocks noGrp="1"/>
          </p:cNvSpPr>
          <p:nvPr>
            <p:ph type="title"/>
          </p:nvPr>
        </p:nvSpPr>
        <p:spPr/>
        <p:txBody>
          <a:bodyPr/>
          <a:lstStyle/>
          <a:p>
            <a:r>
              <a:rPr lang="en-US" dirty="0"/>
              <a:t>Thank you!</a:t>
            </a:r>
          </a:p>
        </p:txBody>
      </p:sp>
      <p:sp>
        <p:nvSpPr>
          <p:cNvPr id="5" name="Text Placeholder 4">
            <a:extLst>
              <a:ext uri="{FF2B5EF4-FFF2-40B4-BE49-F238E27FC236}">
                <a16:creationId xmlns:a16="http://schemas.microsoft.com/office/drawing/2014/main" id="{F40171CD-C2A4-2143-BA0F-40E83C3FBC5D}"/>
              </a:ext>
            </a:extLst>
          </p:cNvPr>
          <p:cNvSpPr>
            <a:spLocks noGrp="1"/>
          </p:cNvSpPr>
          <p:nvPr>
            <p:ph type="body" idx="1"/>
          </p:nvPr>
        </p:nvSpPr>
        <p:spPr/>
        <p:txBody>
          <a:bodyPr/>
          <a:lstStyle/>
          <a:p>
            <a:br>
              <a:rPr lang="en-US" dirty="0"/>
            </a:br>
            <a:r>
              <a:rPr lang="en-US" dirty="0" err="1"/>
              <a:t>innovation@geant.org</a:t>
            </a:r>
            <a:endParaRPr lang="en-US" dirty="0"/>
          </a:p>
        </p:txBody>
      </p:sp>
      <p:sp>
        <p:nvSpPr>
          <p:cNvPr id="6" name="Text Placeholder 5">
            <a:extLst>
              <a:ext uri="{FF2B5EF4-FFF2-40B4-BE49-F238E27FC236}">
                <a16:creationId xmlns:a16="http://schemas.microsoft.com/office/drawing/2014/main" id="{B24B405C-B1A3-204E-91FD-971E48260AB6}"/>
              </a:ext>
            </a:extLst>
          </p:cNvPr>
          <p:cNvSpPr>
            <a:spLocks noGrp="1"/>
          </p:cNvSpPr>
          <p:nvPr>
            <p:ph type="body" idx="10"/>
          </p:nvPr>
        </p:nvSpPr>
        <p:spPr>
          <a:xfrm>
            <a:off x="529936" y="2351314"/>
            <a:ext cx="10817514" cy="794657"/>
          </a:xfrm>
        </p:spPr>
        <p:txBody>
          <a:bodyPr/>
          <a:lstStyle/>
          <a:p>
            <a:r>
              <a:rPr lang="en-US" dirty="0"/>
              <a:t>Any question?</a:t>
            </a:r>
          </a:p>
        </p:txBody>
      </p:sp>
    </p:spTree>
    <p:extLst>
      <p:ext uri="{BB962C8B-B14F-4D97-AF65-F5344CB8AC3E}">
        <p14:creationId xmlns:p14="http://schemas.microsoft.com/office/powerpoint/2010/main" val="1537070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D5EA306B-F67C-DF44-A615-EBA48D029750}"/>
              </a:ext>
            </a:extLst>
          </p:cNvPr>
          <p:cNvPicPr>
            <a:picLocks noChangeAspect="1"/>
          </p:cNvPicPr>
          <p:nvPr/>
        </p:nvPicPr>
        <p:blipFill>
          <a:blip r:embed="rId3"/>
          <a:stretch>
            <a:fillRect/>
          </a:stretch>
        </p:blipFill>
        <p:spPr>
          <a:xfrm>
            <a:off x="9601199" y="41563"/>
            <a:ext cx="2401367" cy="1696928"/>
          </a:xfrm>
          <a:prstGeom prst="rect">
            <a:avLst/>
          </a:prstGeom>
        </p:spPr>
      </p:pic>
      <p:sp>
        <p:nvSpPr>
          <p:cNvPr id="18" name="Title 3">
            <a:extLst>
              <a:ext uri="{FF2B5EF4-FFF2-40B4-BE49-F238E27FC236}">
                <a16:creationId xmlns:a16="http://schemas.microsoft.com/office/drawing/2014/main" id="{8B313DF4-3931-1B4A-B6BA-B646932E911E}"/>
              </a:ext>
            </a:extLst>
          </p:cNvPr>
          <p:cNvSpPr>
            <a:spLocks noGrp="1"/>
          </p:cNvSpPr>
          <p:nvPr>
            <p:ph type="title"/>
          </p:nvPr>
        </p:nvSpPr>
        <p:spPr>
          <a:xfrm>
            <a:off x="838200" y="227245"/>
            <a:ext cx="10515600" cy="1325563"/>
          </a:xfrm>
        </p:spPr>
        <p:txBody>
          <a:bodyPr/>
          <a:lstStyle/>
          <a:p>
            <a:r>
              <a:rPr lang="en-US" dirty="0"/>
              <a:t>2022 all submissions</a:t>
            </a:r>
          </a:p>
        </p:txBody>
      </p:sp>
      <p:sp>
        <p:nvSpPr>
          <p:cNvPr id="7" name="Content Placeholder 33">
            <a:extLst>
              <a:ext uri="{FF2B5EF4-FFF2-40B4-BE49-F238E27FC236}">
                <a16:creationId xmlns:a16="http://schemas.microsoft.com/office/drawing/2014/main" id="{3069EBD9-AAB4-884D-BD37-B52B4903504A}"/>
              </a:ext>
            </a:extLst>
          </p:cNvPr>
          <p:cNvSpPr>
            <a:spLocks noGrp="1"/>
          </p:cNvSpPr>
          <p:nvPr>
            <p:ph idx="1"/>
          </p:nvPr>
        </p:nvSpPr>
        <p:spPr>
          <a:xfrm>
            <a:off x="838200" y="1462498"/>
            <a:ext cx="3761014" cy="639989"/>
          </a:xfrm>
        </p:spPr>
        <p:txBody>
          <a:bodyPr/>
          <a:lstStyle/>
          <a:p>
            <a:r>
              <a:rPr lang="en-GB" b="1" dirty="0"/>
              <a:t>Total: 42 submission</a:t>
            </a:r>
          </a:p>
        </p:txBody>
      </p:sp>
      <p:graphicFrame>
        <p:nvGraphicFramePr>
          <p:cNvPr id="8" name="Chart 7">
            <a:extLst>
              <a:ext uri="{FF2B5EF4-FFF2-40B4-BE49-F238E27FC236}">
                <a16:creationId xmlns:a16="http://schemas.microsoft.com/office/drawing/2014/main" id="{645A1842-929D-349A-7FC5-DF8A90AB85D8}"/>
              </a:ext>
            </a:extLst>
          </p:cNvPr>
          <p:cNvGraphicFramePr>
            <a:graphicFrameLocks/>
          </p:cNvGraphicFramePr>
          <p:nvPr>
            <p:extLst>
              <p:ext uri="{D42A27DB-BD31-4B8C-83A1-F6EECF244321}">
                <p14:modId xmlns:p14="http://schemas.microsoft.com/office/powerpoint/2010/main" val="3244257442"/>
              </p:ext>
            </p:extLst>
          </p:nvPr>
        </p:nvGraphicFramePr>
        <p:xfrm>
          <a:off x="2268325" y="702107"/>
          <a:ext cx="8115299" cy="611433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9583448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D5EA306B-F67C-DF44-A615-EBA48D029750}"/>
              </a:ext>
            </a:extLst>
          </p:cNvPr>
          <p:cNvPicPr>
            <a:picLocks noChangeAspect="1"/>
          </p:cNvPicPr>
          <p:nvPr/>
        </p:nvPicPr>
        <p:blipFill>
          <a:blip r:embed="rId3"/>
          <a:stretch>
            <a:fillRect/>
          </a:stretch>
        </p:blipFill>
        <p:spPr>
          <a:xfrm>
            <a:off x="9601199" y="41563"/>
            <a:ext cx="2401367" cy="1696928"/>
          </a:xfrm>
          <a:prstGeom prst="rect">
            <a:avLst/>
          </a:prstGeom>
        </p:spPr>
      </p:pic>
      <p:sp>
        <p:nvSpPr>
          <p:cNvPr id="18" name="Title 3">
            <a:extLst>
              <a:ext uri="{FF2B5EF4-FFF2-40B4-BE49-F238E27FC236}">
                <a16:creationId xmlns:a16="http://schemas.microsoft.com/office/drawing/2014/main" id="{8B313DF4-3931-1B4A-B6BA-B646932E911E}"/>
              </a:ext>
            </a:extLst>
          </p:cNvPr>
          <p:cNvSpPr>
            <a:spLocks noGrp="1"/>
          </p:cNvSpPr>
          <p:nvPr>
            <p:ph type="title"/>
          </p:nvPr>
        </p:nvSpPr>
        <p:spPr>
          <a:xfrm>
            <a:off x="705382" y="227245"/>
            <a:ext cx="10515600" cy="1325563"/>
          </a:xfrm>
        </p:spPr>
        <p:txBody>
          <a:bodyPr/>
          <a:lstStyle/>
          <a:p>
            <a:r>
              <a:rPr lang="en-US" dirty="0"/>
              <a:t>2022 funded projects</a:t>
            </a:r>
          </a:p>
        </p:txBody>
      </p:sp>
      <p:graphicFrame>
        <p:nvGraphicFramePr>
          <p:cNvPr id="4" name="Table 4">
            <a:extLst>
              <a:ext uri="{FF2B5EF4-FFF2-40B4-BE49-F238E27FC236}">
                <a16:creationId xmlns:a16="http://schemas.microsoft.com/office/drawing/2014/main" id="{F1502FEA-7D2F-E440-B74F-500A24CA80E9}"/>
              </a:ext>
            </a:extLst>
          </p:cNvPr>
          <p:cNvGraphicFramePr>
            <a:graphicFrameLocks noGrp="1"/>
          </p:cNvGraphicFramePr>
          <p:nvPr>
            <p:extLst>
              <p:ext uri="{D42A27DB-BD31-4B8C-83A1-F6EECF244321}">
                <p14:modId xmlns:p14="http://schemas.microsoft.com/office/powerpoint/2010/main" val="2636753427"/>
              </p:ext>
            </p:extLst>
          </p:nvPr>
        </p:nvGraphicFramePr>
        <p:xfrm>
          <a:off x="705382" y="1367126"/>
          <a:ext cx="11297184" cy="4079240"/>
        </p:xfrm>
        <a:graphic>
          <a:graphicData uri="http://schemas.openxmlformats.org/drawingml/2006/table">
            <a:tbl>
              <a:tblPr firstRow="1" bandRow="1">
                <a:tableStyleId>{5C22544A-7EE6-4342-B048-85BDC9FD1C3A}</a:tableStyleId>
              </a:tblPr>
              <a:tblGrid>
                <a:gridCol w="8106727">
                  <a:extLst>
                    <a:ext uri="{9D8B030D-6E8A-4147-A177-3AD203B41FA5}">
                      <a16:colId xmlns:a16="http://schemas.microsoft.com/office/drawing/2014/main" val="100959177"/>
                    </a:ext>
                  </a:extLst>
                </a:gridCol>
                <a:gridCol w="3190457">
                  <a:extLst>
                    <a:ext uri="{9D8B030D-6E8A-4147-A177-3AD203B41FA5}">
                      <a16:colId xmlns:a16="http://schemas.microsoft.com/office/drawing/2014/main" val="3335072280"/>
                    </a:ext>
                  </a:extLst>
                </a:gridCol>
              </a:tblGrid>
              <a:tr h="370840">
                <a:tc>
                  <a:txBody>
                    <a:bodyPr/>
                    <a:lstStyle/>
                    <a:p>
                      <a:r>
                        <a:rPr lang="en-NL" dirty="0"/>
                        <a:t>Title</a:t>
                      </a:r>
                    </a:p>
                  </a:txBody>
                  <a:tcPr>
                    <a:solidFill>
                      <a:srgbClr val="8F3E64"/>
                    </a:solidFill>
                  </a:tcPr>
                </a:tc>
                <a:tc>
                  <a:txBody>
                    <a:bodyPr/>
                    <a:lstStyle/>
                    <a:p>
                      <a:r>
                        <a:rPr lang="en-US" dirty="0" err="1"/>
                        <a:t>Organisation</a:t>
                      </a:r>
                      <a:r>
                        <a:rPr lang="en-US" dirty="0"/>
                        <a:t> / grant</a:t>
                      </a:r>
                      <a:endParaRPr lang="en-NL" dirty="0"/>
                    </a:p>
                  </a:txBody>
                  <a:tcPr>
                    <a:solidFill>
                      <a:srgbClr val="8F3E64"/>
                    </a:solidFill>
                  </a:tcPr>
                </a:tc>
                <a:extLst>
                  <a:ext uri="{0D108BD9-81ED-4DB2-BD59-A6C34878D82A}">
                    <a16:rowId xmlns:a16="http://schemas.microsoft.com/office/drawing/2014/main" val="654333509"/>
                  </a:ext>
                </a:extLst>
              </a:tr>
              <a:tr h="370840">
                <a:tc>
                  <a:txBody>
                    <a:bodyPr/>
                    <a:lstStyle/>
                    <a:p>
                      <a:pPr rtl="0" fontAlgn="b"/>
                      <a:r>
                        <a:rPr lang="en-GB" dirty="0">
                          <a:effectLst/>
                        </a:rPr>
                        <a:t>Artificial Intelligence-based contactless Devices for tele-Rehabilitation and Health</a:t>
                      </a:r>
                    </a:p>
                  </a:txBody>
                  <a:tcPr marL="28575" marR="28575" marT="19050" marB="19050"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1" dirty="0" err="1">
                          <a:effectLst/>
                          <a:latin typeface="Roboto" panose="02000000000000000000" pitchFamily="2" charset="0"/>
                          <a:ea typeface="Roboto" panose="02000000000000000000" pitchFamily="2" charset="0"/>
                        </a:rPr>
                        <a:t>Univacq</a:t>
                      </a:r>
                      <a:r>
                        <a:rPr lang="en-GB" b="0" i="1" dirty="0">
                          <a:effectLst/>
                          <a:latin typeface="Roboto" panose="02000000000000000000" pitchFamily="2" charset="0"/>
                          <a:ea typeface="Roboto" panose="02000000000000000000" pitchFamily="2" charset="0"/>
                        </a:rPr>
                        <a:t>, IT /  30.0 K </a:t>
                      </a:r>
                      <a:r>
                        <a:rPr lang="en-GB" b="0" i="1" dirty="0" err="1">
                          <a:effectLst/>
                          <a:latin typeface="Roboto" panose="02000000000000000000" pitchFamily="2" charset="0"/>
                          <a:ea typeface="Roboto" panose="02000000000000000000" pitchFamily="2" charset="0"/>
                        </a:rPr>
                        <a:t>eur</a:t>
                      </a:r>
                      <a:endParaRPr lang="en-GB" b="0" i="0" dirty="0">
                        <a:effectLst/>
                        <a:latin typeface="Roboto" panose="02000000000000000000" pitchFamily="2" charset="0"/>
                        <a:ea typeface="Roboto" panose="02000000000000000000" pitchFamily="2" charset="0"/>
                      </a:endParaRPr>
                    </a:p>
                  </a:txBody>
                  <a:tcPr/>
                </a:tc>
                <a:extLst>
                  <a:ext uri="{0D108BD9-81ED-4DB2-BD59-A6C34878D82A}">
                    <a16:rowId xmlns:a16="http://schemas.microsoft.com/office/drawing/2014/main" val="3656932333"/>
                  </a:ext>
                </a:extLst>
              </a:tr>
              <a:tr h="370840">
                <a:tc>
                  <a:txBody>
                    <a:bodyPr/>
                    <a:lstStyle/>
                    <a:p>
                      <a:pPr rtl="0" fontAlgn="b"/>
                      <a:r>
                        <a:rPr lang="en-GB">
                          <a:effectLst/>
                        </a:rPr>
                        <a:t>eCLAT: eBPF Chains Language And Toolset</a:t>
                      </a:r>
                    </a:p>
                  </a:txBody>
                  <a:tcPr marL="28575" marR="28575" marT="19050" marB="19050" anchor="b"/>
                </a:tc>
                <a:tc>
                  <a:txBody>
                    <a:bodyPr/>
                    <a:lstStyle/>
                    <a:p>
                      <a:r>
                        <a:rPr lang="en-GB" b="0" i="1" dirty="0" err="1">
                          <a:effectLst/>
                          <a:latin typeface="Roboto" panose="02000000000000000000" pitchFamily="2" charset="0"/>
                          <a:ea typeface="Roboto" panose="02000000000000000000" pitchFamily="2" charset="0"/>
                        </a:rPr>
                        <a:t>URomaTV</a:t>
                      </a:r>
                      <a:r>
                        <a:rPr lang="en-GB" b="0" i="1" dirty="0">
                          <a:effectLst/>
                          <a:latin typeface="Roboto" panose="02000000000000000000" pitchFamily="2" charset="0"/>
                          <a:ea typeface="Roboto" panose="02000000000000000000" pitchFamily="2" charset="0"/>
                        </a:rPr>
                        <a:t>, IT /  30.0 K </a:t>
                      </a:r>
                      <a:r>
                        <a:rPr lang="en-GB" b="0" i="1" dirty="0" err="1">
                          <a:effectLst/>
                          <a:latin typeface="Roboto" panose="02000000000000000000" pitchFamily="2" charset="0"/>
                          <a:ea typeface="Roboto" panose="02000000000000000000" pitchFamily="2" charset="0"/>
                        </a:rPr>
                        <a:t>eur</a:t>
                      </a:r>
                      <a:endParaRPr lang="en-NL" dirty="0"/>
                    </a:p>
                  </a:txBody>
                  <a:tcPr/>
                </a:tc>
                <a:extLst>
                  <a:ext uri="{0D108BD9-81ED-4DB2-BD59-A6C34878D82A}">
                    <a16:rowId xmlns:a16="http://schemas.microsoft.com/office/drawing/2014/main" val="3229188179"/>
                  </a:ext>
                </a:extLst>
              </a:tr>
              <a:tr h="370840">
                <a:tc>
                  <a:txBody>
                    <a:bodyPr/>
                    <a:lstStyle/>
                    <a:p>
                      <a:pPr rtl="0" fontAlgn="b"/>
                      <a:r>
                        <a:rPr lang="en-GB">
                          <a:effectLst/>
                        </a:rPr>
                        <a:t>PBSPro-Kubernetes Connector for Seamless HPC Submission</a:t>
                      </a:r>
                    </a:p>
                  </a:txBody>
                  <a:tcPr marL="28575" marR="28575" marT="19050" marB="19050"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1" dirty="0" err="1">
                          <a:effectLst/>
                          <a:latin typeface="Roboto" panose="02000000000000000000" pitchFamily="2" charset="0"/>
                          <a:ea typeface="Roboto" panose="02000000000000000000" pitchFamily="2" charset="0"/>
                        </a:rPr>
                        <a:t>MasarykU</a:t>
                      </a:r>
                      <a:r>
                        <a:rPr lang="en-GB" b="0" i="1" dirty="0">
                          <a:effectLst/>
                          <a:latin typeface="Roboto" panose="02000000000000000000" pitchFamily="2" charset="0"/>
                          <a:ea typeface="Roboto" panose="02000000000000000000" pitchFamily="2" charset="0"/>
                        </a:rPr>
                        <a:t>, CZ /  26.4 K </a:t>
                      </a:r>
                      <a:r>
                        <a:rPr lang="en-GB" b="0" i="1" dirty="0" err="1">
                          <a:effectLst/>
                          <a:latin typeface="Roboto" panose="02000000000000000000" pitchFamily="2" charset="0"/>
                          <a:ea typeface="Roboto" panose="02000000000000000000" pitchFamily="2" charset="0"/>
                        </a:rPr>
                        <a:t>eur</a:t>
                      </a:r>
                      <a:endParaRPr lang="en-GB" b="0" i="0" dirty="0">
                        <a:effectLst/>
                        <a:latin typeface="Roboto" panose="02000000000000000000" pitchFamily="2" charset="0"/>
                        <a:ea typeface="Roboto" panose="02000000000000000000" pitchFamily="2" charset="0"/>
                      </a:endParaRPr>
                    </a:p>
                  </a:txBody>
                  <a:tcPr/>
                </a:tc>
                <a:extLst>
                  <a:ext uri="{0D108BD9-81ED-4DB2-BD59-A6C34878D82A}">
                    <a16:rowId xmlns:a16="http://schemas.microsoft.com/office/drawing/2014/main" val="3199336350"/>
                  </a:ext>
                </a:extLst>
              </a:tr>
              <a:tr h="370840">
                <a:tc>
                  <a:txBody>
                    <a:bodyPr/>
                    <a:lstStyle/>
                    <a:p>
                      <a:pPr rtl="0" fontAlgn="b"/>
                      <a:r>
                        <a:rPr lang="en-GB">
                          <a:effectLst/>
                        </a:rPr>
                        <a:t>drawOnMeet - Common drawing on any video in eduMEET sessions</a:t>
                      </a:r>
                    </a:p>
                  </a:txBody>
                  <a:tcPr marL="28575" marR="28575" marT="19050" marB="19050" anchor="b"/>
                </a:tc>
                <a:tc>
                  <a:txBody>
                    <a:bodyPr/>
                    <a:lstStyle/>
                    <a:p>
                      <a:r>
                        <a:rPr lang="en-GB" b="0" i="1" dirty="0">
                          <a:effectLst/>
                          <a:latin typeface="Roboto" panose="02000000000000000000" pitchFamily="2" charset="0"/>
                          <a:ea typeface="Roboto" panose="02000000000000000000" pitchFamily="2" charset="0"/>
                        </a:rPr>
                        <a:t>PSNC, PL /   30.0 K </a:t>
                      </a:r>
                      <a:r>
                        <a:rPr lang="en-GB" b="0" i="1" dirty="0" err="1">
                          <a:effectLst/>
                          <a:latin typeface="Roboto" panose="02000000000000000000" pitchFamily="2" charset="0"/>
                          <a:ea typeface="Roboto" panose="02000000000000000000" pitchFamily="2" charset="0"/>
                        </a:rPr>
                        <a:t>eur</a:t>
                      </a:r>
                      <a:endParaRPr lang="en-NL" dirty="0"/>
                    </a:p>
                  </a:txBody>
                  <a:tcPr/>
                </a:tc>
                <a:extLst>
                  <a:ext uri="{0D108BD9-81ED-4DB2-BD59-A6C34878D82A}">
                    <a16:rowId xmlns:a16="http://schemas.microsoft.com/office/drawing/2014/main" val="1307343956"/>
                  </a:ext>
                </a:extLst>
              </a:tr>
              <a:tr h="370840">
                <a:tc>
                  <a:txBody>
                    <a:bodyPr/>
                    <a:lstStyle/>
                    <a:p>
                      <a:pPr rtl="0" fontAlgn="b"/>
                      <a:r>
                        <a:rPr lang="en-GB">
                          <a:effectLst/>
                        </a:rPr>
                        <a:t>TCPLS Low-Lat</a:t>
                      </a:r>
                    </a:p>
                  </a:txBody>
                  <a:tcPr marL="28575" marR="28575" marT="19050" marB="19050"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1" dirty="0" err="1">
                          <a:effectLst/>
                          <a:latin typeface="Roboto" panose="02000000000000000000" pitchFamily="2" charset="0"/>
                          <a:ea typeface="Roboto" panose="02000000000000000000" pitchFamily="2" charset="0"/>
                        </a:rPr>
                        <a:t>UCLouvain,BE</a:t>
                      </a:r>
                      <a:r>
                        <a:rPr lang="en-GB" b="0" i="1" dirty="0">
                          <a:effectLst/>
                          <a:latin typeface="Roboto" panose="02000000000000000000" pitchFamily="2" charset="0"/>
                          <a:ea typeface="Roboto" panose="02000000000000000000" pitchFamily="2" charset="0"/>
                        </a:rPr>
                        <a:t> /  29.1 K </a:t>
                      </a:r>
                      <a:r>
                        <a:rPr lang="en-GB" b="0" i="1" dirty="0" err="1">
                          <a:effectLst/>
                          <a:latin typeface="Roboto" panose="02000000000000000000" pitchFamily="2" charset="0"/>
                          <a:ea typeface="Roboto" panose="02000000000000000000" pitchFamily="2" charset="0"/>
                        </a:rPr>
                        <a:t>eur</a:t>
                      </a:r>
                      <a:endParaRPr lang="en-GB" b="0" i="0" dirty="0">
                        <a:effectLst/>
                        <a:latin typeface="Roboto" panose="02000000000000000000" pitchFamily="2" charset="0"/>
                        <a:ea typeface="Roboto" panose="02000000000000000000" pitchFamily="2" charset="0"/>
                      </a:endParaRPr>
                    </a:p>
                  </a:txBody>
                  <a:tcPr/>
                </a:tc>
                <a:extLst>
                  <a:ext uri="{0D108BD9-81ED-4DB2-BD59-A6C34878D82A}">
                    <a16:rowId xmlns:a16="http://schemas.microsoft.com/office/drawing/2014/main" val="1893049704"/>
                  </a:ext>
                </a:extLst>
              </a:tr>
              <a:tr h="370840">
                <a:tc>
                  <a:txBody>
                    <a:bodyPr/>
                    <a:lstStyle/>
                    <a:p>
                      <a:pPr rtl="0" fontAlgn="b"/>
                      <a:r>
                        <a:rPr lang="en-GB">
                          <a:effectLst/>
                        </a:rPr>
                        <a:t>Federated Learning-Driven Network and Service Management </a:t>
                      </a:r>
                    </a:p>
                  </a:txBody>
                  <a:tcPr marL="28575" marR="28575" marT="19050" marB="19050"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1" u="none" strike="noStrike" dirty="0" err="1">
                          <a:effectLst/>
                          <a:latin typeface="Roboto" panose="02000000000000000000" pitchFamily="2" charset="0"/>
                          <a:ea typeface="Roboto" panose="02000000000000000000" pitchFamily="2" charset="0"/>
                        </a:rPr>
                        <a:t>BUniT</a:t>
                      </a:r>
                      <a:r>
                        <a:rPr lang="en-GB" b="0" i="1" u="none" strike="noStrike" dirty="0">
                          <a:effectLst/>
                          <a:latin typeface="Roboto" panose="02000000000000000000" pitchFamily="2" charset="0"/>
                          <a:ea typeface="Roboto" panose="02000000000000000000" pitchFamily="2" charset="0"/>
                        </a:rPr>
                        <a:t>, HU /  28.2 K </a:t>
                      </a:r>
                      <a:r>
                        <a:rPr lang="en-GB" b="0" i="1" u="none" strike="noStrike" dirty="0" err="1">
                          <a:effectLst/>
                          <a:latin typeface="Roboto" panose="02000000000000000000" pitchFamily="2" charset="0"/>
                          <a:ea typeface="Roboto" panose="02000000000000000000" pitchFamily="2" charset="0"/>
                        </a:rPr>
                        <a:t>eur</a:t>
                      </a:r>
                      <a:endParaRPr lang="en-GB" b="0" i="0" dirty="0">
                        <a:effectLst/>
                        <a:latin typeface="Roboto" panose="02000000000000000000" pitchFamily="2" charset="0"/>
                        <a:ea typeface="Roboto" panose="02000000000000000000" pitchFamily="2" charset="0"/>
                      </a:endParaRPr>
                    </a:p>
                  </a:txBody>
                  <a:tcPr/>
                </a:tc>
                <a:extLst>
                  <a:ext uri="{0D108BD9-81ED-4DB2-BD59-A6C34878D82A}">
                    <a16:rowId xmlns:a16="http://schemas.microsoft.com/office/drawing/2014/main" val="2529731563"/>
                  </a:ext>
                </a:extLst>
              </a:tr>
              <a:tr h="370840">
                <a:tc>
                  <a:txBody>
                    <a:bodyPr/>
                    <a:lstStyle/>
                    <a:p>
                      <a:pPr rtl="0" fontAlgn="b"/>
                      <a:r>
                        <a:rPr lang="en-GB">
                          <a:effectLst/>
                        </a:rPr>
                        <a:t>SMART Campus – Building the campus on Digital key identification</a:t>
                      </a:r>
                    </a:p>
                  </a:txBody>
                  <a:tcPr marL="28575" marR="28575" marT="19050" marB="19050"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1" dirty="0" err="1">
                          <a:effectLst/>
                          <a:latin typeface="Roboto" panose="02000000000000000000" pitchFamily="2" charset="0"/>
                          <a:ea typeface="Roboto" panose="02000000000000000000" pitchFamily="2" charset="0"/>
                        </a:rPr>
                        <a:t>VytautasMU</a:t>
                      </a:r>
                      <a:r>
                        <a:rPr lang="en-GB" b="0" i="1" dirty="0">
                          <a:effectLst/>
                          <a:latin typeface="Roboto" panose="02000000000000000000" pitchFamily="2" charset="0"/>
                          <a:ea typeface="Roboto" panose="02000000000000000000" pitchFamily="2" charset="0"/>
                        </a:rPr>
                        <a:t>, LT /  30.0 K </a:t>
                      </a:r>
                      <a:r>
                        <a:rPr lang="en-GB" b="0" i="1" dirty="0" err="1">
                          <a:effectLst/>
                          <a:latin typeface="Roboto" panose="02000000000000000000" pitchFamily="2" charset="0"/>
                          <a:ea typeface="Roboto" panose="02000000000000000000" pitchFamily="2" charset="0"/>
                        </a:rPr>
                        <a:t>eur</a:t>
                      </a:r>
                      <a:endParaRPr lang="en-GB" b="0" i="0" dirty="0">
                        <a:effectLst/>
                        <a:latin typeface="Roboto" panose="02000000000000000000" pitchFamily="2" charset="0"/>
                        <a:ea typeface="Roboto" panose="02000000000000000000" pitchFamily="2" charset="0"/>
                      </a:endParaRPr>
                    </a:p>
                  </a:txBody>
                  <a:tcPr/>
                </a:tc>
                <a:extLst>
                  <a:ext uri="{0D108BD9-81ED-4DB2-BD59-A6C34878D82A}">
                    <a16:rowId xmlns:a16="http://schemas.microsoft.com/office/drawing/2014/main" val="4162215801"/>
                  </a:ext>
                </a:extLst>
              </a:tr>
              <a:tr h="370840">
                <a:tc>
                  <a:txBody>
                    <a:bodyPr/>
                    <a:lstStyle/>
                    <a:p>
                      <a:pPr rtl="0" fontAlgn="b"/>
                      <a:r>
                        <a:rPr lang="en-GB">
                          <a:effectLst/>
                        </a:rPr>
                        <a:t>Research and Education Network as a Service for Developing Nations</a:t>
                      </a:r>
                    </a:p>
                  </a:txBody>
                  <a:tcPr marL="28575" marR="28575" marT="19050" marB="19050" anchor="b"/>
                </a:tc>
                <a:tc>
                  <a:txBody>
                    <a:bodyPr/>
                    <a:lstStyle/>
                    <a:p>
                      <a:r>
                        <a:rPr lang="en-GB" b="0" i="1" dirty="0">
                          <a:effectLst/>
                          <a:latin typeface="Roboto" panose="02000000000000000000" pitchFamily="2" charset="0"/>
                          <a:ea typeface="Roboto" panose="02000000000000000000" pitchFamily="2" charset="0"/>
                        </a:rPr>
                        <a:t>TCD, IE /  30,0 K </a:t>
                      </a:r>
                      <a:r>
                        <a:rPr lang="en-GB" b="0" i="1" dirty="0" err="1">
                          <a:effectLst/>
                          <a:latin typeface="Roboto" panose="02000000000000000000" pitchFamily="2" charset="0"/>
                          <a:ea typeface="Roboto" panose="02000000000000000000" pitchFamily="2" charset="0"/>
                        </a:rPr>
                        <a:t>eur</a:t>
                      </a:r>
                      <a:endParaRPr lang="en-NL" dirty="0"/>
                    </a:p>
                  </a:txBody>
                  <a:tcPr/>
                </a:tc>
                <a:extLst>
                  <a:ext uri="{0D108BD9-81ED-4DB2-BD59-A6C34878D82A}">
                    <a16:rowId xmlns:a16="http://schemas.microsoft.com/office/drawing/2014/main" val="849293605"/>
                  </a:ext>
                </a:extLst>
              </a:tr>
              <a:tr h="370840">
                <a:tc>
                  <a:txBody>
                    <a:bodyPr/>
                    <a:lstStyle/>
                    <a:p>
                      <a:pPr rtl="0" fontAlgn="b"/>
                      <a:r>
                        <a:rPr lang="en-GB">
                          <a:effectLst/>
                        </a:rPr>
                        <a:t>SIEVA: SIEM Visibility Assessment </a:t>
                      </a:r>
                    </a:p>
                  </a:txBody>
                  <a:tcPr marL="28575" marR="28575" marT="19050" marB="19050" anchor="b"/>
                </a:tc>
                <a:tc>
                  <a:txBody>
                    <a:bodyPr/>
                    <a:lstStyle/>
                    <a:p>
                      <a:r>
                        <a:rPr lang="en-GB" b="0" i="1" dirty="0">
                          <a:effectLst/>
                          <a:latin typeface="Roboto" panose="02000000000000000000" pitchFamily="2" charset="0"/>
                          <a:ea typeface="Roboto" panose="02000000000000000000" pitchFamily="2" charset="0"/>
                        </a:rPr>
                        <a:t>i2CAT, ES /  29.5 K </a:t>
                      </a:r>
                      <a:r>
                        <a:rPr lang="en-GB" b="0" i="1" dirty="0" err="1">
                          <a:effectLst/>
                          <a:latin typeface="Roboto" panose="02000000000000000000" pitchFamily="2" charset="0"/>
                          <a:ea typeface="Roboto" panose="02000000000000000000" pitchFamily="2" charset="0"/>
                        </a:rPr>
                        <a:t>eur</a:t>
                      </a:r>
                      <a:endParaRPr lang="en-NL" dirty="0"/>
                    </a:p>
                  </a:txBody>
                  <a:tcPr/>
                </a:tc>
                <a:extLst>
                  <a:ext uri="{0D108BD9-81ED-4DB2-BD59-A6C34878D82A}">
                    <a16:rowId xmlns:a16="http://schemas.microsoft.com/office/drawing/2014/main" val="1158238597"/>
                  </a:ext>
                </a:extLst>
              </a:tr>
              <a:tr h="370840">
                <a:tc>
                  <a:txBody>
                    <a:bodyPr/>
                    <a:lstStyle/>
                    <a:p>
                      <a:pPr rtl="0" fontAlgn="b"/>
                      <a:r>
                        <a:rPr lang="en-GB" dirty="0">
                          <a:effectLst/>
                        </a:rPr>
                        <a:t>Borderless Data Spaces</a:t>
                      </a:r>
                    </a:p>
                  </a:txBody>
                  <a:tcPr marL="28575" marR="28575" marT="19050" marB="19050" anchor="b"/>
                </a:tc>
                <a:tc>
                  <a:txBody>
                    <a:bodyPr/>
                    <a:lstStyle/>
                    <a:p>
                      <a:r>
                        <a:rPr lang="en-GB" b="0" i="1" dirty="0" err="1">
                          <a:effectLst/>
                          <a:latin typeface="Roboto" panose="02000000000000000000" pitchFamily="2" charset="0"/>
                          <a:ea typeface="Roboto" panose="02000000000000000000" pitchFamily="2" charset="0"/>
                        </a:rPr>
                        <a:t>Politecnico</a:t>
                      </a:r>
                      <a:r>
                        <a:rPr lang="en-GB" b="0" i="1" dirty="0">
                          <a:effectLst/>
                          <a:latin typeface="Roboto" panose="02000000000000000000" pitchFamily="2" charset="0"/>
                          <a:ea typeface="Roboto" panose="02000000000000000000" pitchFamily="2" charset="0"/>
                        </a:rPr>
                        <a:t> T, IT /  29.5 K </a:t>
                      </a:r>
                      <a:r>
                        <a:rPr lang="en-GB" b="0" i="1" dirty="0" err="1">
                          <a:effectLst/>
                          <a:latin typeface="Roboto" panose="02000000000000000000" pitchFamily="2" charset="0"/>
                          <a:ea typeface="Roboto" panose="02000000000000000000" pitchFamily="2" charset="0"/>
                        </a:rPr>
                        <a:t>eur</a:t>
                      </a:r>
                      <a:endParaRPr lang="en-NL" dirty="0"/>
                    </a:p>
                  </a:txBody>
                  <a:tcPr/>
                </a:tc>
                <a:extLst>
                  <a:ext uri="{0D108BD9-81ED-4DB2-BD59-A6C34878D82A}">
                    <a16:rowId xmlns:a16="http://schemas.microsoft.com/office/drawing/2014/main" val="4177155885"/>
                  </a:ext>
                </a:extLst>
              </a:tr>
            </a:tbl>
          </a:graphicData>
        </a:graphic>
      </p:graphicFrame>
    </p:spTree>
    <p:extLst>
      <p:ext uri="{BB962C8B-B14F-4D97-AF65-F5344CB8AC3E}">
        <p14:creationId xmlns:p14="http://schemas.microsoft.com/office/powerpoint/2010/main" val="3840095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D5EA306B-F67C-DF44-A615-EBA48D029750}"/>
              </a:ext>
            </a:extLst>
          </p:cNvPr>
          <p:cNvPicPr>
            <a:picLocks noChangeAspect="1"/>
          </p:cNvPicPr>
          <p:nvPr/>
        </p:nvPicPr>
        <p:blipFill>
          <a:blip r:embed="rId3"/>
          <a:stretch>
            <a:fillRect/>
          </a:stretch>
        </p:blipFill>
        <p:spPr>
          <a:xfrm>
            <a:off x="9601199" y="41563"/>
            <a:ext cx="2401367" cy="1696928"/>
          </a:xfrm>
          <a:prstGeom prst="rect">
            <a:avLst/>
          </a:prstGeom>
        </p:spPr>
      </p:pic>
      <p:sp>
        <p:nvSpPr>
          <p:cNvPr id="18" name="Title 3">
            <a:extLst>
              <a:ext uri="{FF2B5EF4-FFF2-40B4-BE49-F238E27FC236}">
                <a16:creationId xmlns:a16="http://schemas.microsoft.com/office/drawing/2014/main" id="{8B313DF4-3931-1B4A-B6BA-B646932E911E}"/>
              </a:ext>
            </a:extLst>
          </p:cNvPr>
          <p:cNvSpPr>
            <a:spLocks noGrp="1"/>
          </p:cNvSpPr>
          <p:nvPr>
            <p:ph type="title"/>
          </p:nvPr>
        </p:nvSpPr>
        <p:spPr>
          <a:xfrm>
            <a:off x="838200" y="227245"/>
            <a:ext cx="10515600" cy="1325563"/>
          </a:xfrm>
        </p:spPr>
        <p:txBody>
          <a:bodyPr/>
          <a:lstStyle/>
          <a:p>
            <a:r>
              <a:rPr lang="en-US" dirty="0"/>
              <a:t>2022 approved projects</a:t>
            </a:r>
          </a:p>
        </p:txBody>
      </p:sp>
      <p:sp>
        <p:nvSpPr>
          <p:cNvPr id="7" name="Content Placeholder 33">
            <a:extLst>
              <a:ext uri="{FF2B5EF4-FFF2-40B4-BE49-F238E27FC236}">
                <a16:creationId xmlns:a16="http://schemas.microsoft.com/office/drawing/2014/main" id="{05F2714F-8ADD-3848-85AE-75F68D979260}"/>
              </a:ext>
            </a:extLst>
          </p:cNvPr>
          <p:cNvSpPr>
            <a:spLocks noGrp="1"/>
          </p:cNvSpPr>
          <p:nvPr>
            <p:ph idx="1"/>
          </p:nvPr>
        </p:nvSpPr>
        <p:spPr>
          <a:xfrm>
            <a:off x="541637" y="1552808"/>
            <a:ext cx="4191001" cy="4271956"/>
          </a:xfrm>
        </p:spPr>
        <p:txBody>
          <a:bodyPr>
            <a:normAutofit/>
          </a:bodyPr>
          <a:lstStyle/>
          <a:p>
            <a:pPr marL="457200" indent="-457200">
              <a:buFont typeface="Arial" panose="020B0604020202020204" pitchFamily="34" charset="0"/>
              <a:buChar char="•"/>
            </a:pPr>
            <a:r>
              <a:rPr lang="en-GB" b="1" dirty="0"/>
              <a:t>Total: 10 projects</a:t>
            </a:r>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r>
              <a:rPr lang="en-GB" b="1" dirty="0"/>
              <a:t>300 K </a:t>
            </a:r>
            <a:r>
              <a:rPr lang="en-GB" b="1" dirty="0" err="1"/>
              <a:t>eur</a:t>
            </a:r>
            <a:r>
              <a:rPr lang="en-GB" b="1" dirty="0"/>
              <a:t> total budget</a:t>
            </a:r>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r>
              <a:rPr lang="en-GB" b="1" dirty="0"/>
              <a:t>293 K </a:t>
            </a:r>
            <a:r>
              <a:rPr lang="en-GB" b="1" dirty="0" err="1"/>
              <a:t>eur</a:t>
            </a:r>
            <a:r>
              <a:rPr lang="en-GB" b="1" dirty="0"/>
              <a:t> granted</a:t>
            </a:r>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r>
              <a:rPr lang="en-GB" b="1" dirty="0"/>
              <a:t>97.6% of the budget spent</a:t>
            </a:r>
          </a:p>
        </p:txBody>
      </p:sp>
      <p:graphicFrame>
        <p:nvGraphicFramePr>
          <p:cNvPr id="8" name="Chart 7">
            <a:extLst>
              <a:ext uri="{FF2B5EF4-FFF2-40B4-BE49-F238E27FC236}">
                <a16:creationId xmlns:a16="http://schemas.microsoft.com/office/drawing/2014/main" id="{129379E3-AD40-2AF0-E552-3BAE9E0A5785}"/>
              </a:ext>
            </a:extLst>
          </p:cNvPr>
          <p:cNvGraphicFramePr>
            <a:graphicFrameLocks/>
          </p:cNvGraphicFramePr>
          <p:nvPr>
            <p:extLst>
              <p:ext uri="{D42A27DB-BD31-4B8C-83A1-F6EECF244321}">
                <p14:modId xmlns:p14="http://schemas.microsoft.com/office/powerpoint/2010/main" val="134996236"/>
              </p:ext>
            </p:extLst>
          </p:nvPr>
        </p:nvGraphicFramePr>
        <p:xfrm>
          <a:off x="3651783" y="677244"/>
          <a:ext cx="8026400" cy="639445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8071202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D5EA306B-F67C-DF44-A615-EBA48D029750}"/>
              </a:ext>
            </a:extLst>
          </p:cNvPr>
          <p:cNvPicPr>
            <a:picLocks noChangeAspect="1"/>
          </p:cNvPicPr>
          <p:nvPr/>
        </p:nvPicPr>
        <p:blipFill>
          <a:blip r:embed="rId3"/>
          <a:stretch>
            <a:fillRect/>
          </a:stretch>
        </p:blipFill>
        <p:spPr>
          <a:xfrm>
            <a:off x="9601199" y="41563"/>
            <a:ext cx="2401367" cy="1696928"/>
          </a:xfrm>
          <a:prstGeom prst="rect">
            <a:avLst/>
          </a:prstGeom>
        </p:spPr>
      </p:pic>
      <p:graphicFrame>
        <p:nvGraphicFramePr>
          <p:cNvPr id="2" name="Table 1">
            <a:extLst>
              <a:ext uri="{FF2B5EF4-FFF2-40B4-BE49-F238E27FC236}">
                <a16:creationId xmlns:a16="http://schemas.microsoft.com/office/drawing/2014/main" id="{57870DB4-5528-E047-A54C-E426F426EAC4}"/>
              </a:ext>
            </a:extLst>
          </p:cNvPr>
          <p:cNvGraphicFramePr>
            <a:graphicFrameLocks noGrp="1"/>
          </p:cNvGraphicFramePr>
          <p:nvPr/>
        </p:nvGraphicFramePr>
        <p:xfrm>
          <a:off x="1453150" y="1553673"/>
          <a:ext cx="10058400" cy="4634234"/>
        </p:xfrm>
        <a:graphic>
          <a:graphicData uri="http://schemas.openxmlformats.org/drawingml/2006/table">
            <a:tbl>
              <a:tblPr/>
              <a:tblGrid>
                <a:gridCol w="1257300">
                  <a:extLst>
                    <a:ext uri="{9D8B030D-6E8A-4147-A177-3AD203B41FA5}">
                      <a16:colId xmlns:a16="http://schemas.microsoft.com/office/drawing/2014/main" val="2600634623"/>
                    </a:ext>
                  </a:extLst>
                </a:gridCol>
                <a:gridCol w="1257300">
                  <a:extLst>
                    <a:ext uri="{9D8B030D-6E8A-4147-A177-3AD203B41FA5}">
                      <a16:colId xmlns:a16="http://schemas.microsoft.com/office/drawing/2014/main" val="2247344955"/>
                    </a:ext>
                  </a:extLst>
                </a:gridCol>
                <a:gridCol w="1257300">
                  <a:extLst>
                    <a:ext uri="{9D8B030D-6E8A-4147-A177-3AD203B41FA5}">
                      <a16:colId xmlns:a16="http://schemas.microsoft.com/office/drawing/2014/main" val="3845120098"/>
                    </a:ext>
                  </a:extLst>
                </a:gridCol>
                <a:gridCol w="1257300">
                  <a:extLst>
                    <a:ext uri="{9D8B030D-6E8A-4147-A177-3AD203B41FA5}">
                      <a16:colId xmlns:a16="http://schemas.microsoft.com/office/drawing/2014/main" val="851046903"/>
                    </a:ext>
                  </a:extLst>
                </a:gridCol>
                <a:gridCol w="1257300">
                  <a:extLst>
                    <a:ext uri="{9D8B030D-6E8A-4147-A177-3AD203B41FA5}">
                      <a16:colId xmlns:a16="http://schemas.microsoft.com/office/drawing/2014/main" val="1295826468"/>
                    </a:ext>
                  </a:extLst>
                </a:gridCol>
                <a:gridCol w="1257300">
                  <a:extLst>
                    <a:ext uri="{9D8B030D-6E8A-4147-A177-3AD203B41FA5}">
                      <a16:colId xmlns:a16="http://schemas.microsoft.com/office/drawing/2014/main" val="2950948932"/>
                    </a:ext>
                  </a:extLst>
                </a:gridCol>
                <a:gridCol w="1257300">
                  <a:extLst>
                    <a:ext uri="{9D8B030D-6E8A-4147-A177-3AD203B41FA5}">
                      <a16:colId xmlns:a16="http://schemas.microsoft.com/office/drawing/2014/main" val="269182075"/>
                    </a:ext>
                  </a:extLst>
                </a:gridCol>
                <a:gridCol w="1257300">
                  <a:extLst>
                    <a:ext uri="{9D8B030D-6E8A-4147-A177-3AD203B41FA5}">
                      <a16:colId xmlns:a16="http://schemas.microsoft.com/office/drawing/2014/main" val="4142888557"/>
                    </a:ext>
                  </a:extLst>
                </a:gridCol>
              </a:tblGrid>
              <a:tr h="466834">
                <a:tc>
                  <a:txBody>
                    <a:bodyPr/>
                    <a:lstStyle/>
                    <a:p>
                      <a:pPr rtl="0" fontAlgn="b"/>
                      <a:r>
                        <a:rPr lang="en-GB" sz="1400" i="1">
                          <a:effectLst/>
                          <a:latin typeface="Roboto" panose="02000000000000000000" pitchFamily="2" charset="0"/>
                          <a:ea typeface="Roboto" panose="02000000000000000000" pitchFamily="2" charset="0"/>
                        </a:rPr>
                        <a:t>Country</a:t>
                      </a:r>
                    </a:p>
                  </a:txBody>
                  <a:tcPr marL="19403" marR="19403" marT="12935" marB="12935" anchor="b">
                    <a:lnL>
                      <a:noFill/>
                    </a:lnL>
                    <a:lnR>
                      <a:noFill/>
                    </a:lnR>
                    <a:lnT>
                      <a:noFill/>
                    </a:lnT>
                    <a:lnB w="28575" cap="flat" cmpd="sng" algn="ctr">
                      <a:solidFill>
                        <a:srgbClr val="8093B3"/>
                      </a:solidFill>
                      <a:prstDash val="solid"/>
                      <a:round/>
                      <a:headEnd type="none" w="med" len="med"/>
                      <a:tailEnd type="none" w="med" len="med"/>
                    </a:lnB>
                    <a:solidFill>
                      <a:srgbClr val="DFE4EC"/>
                    </a:solidFill>
                  </a:tcPr>
                </a:tc>
                <a:tc>
                  <a:txBody>
                    <a:bodyPr/>
                    <a:lstStyle/>
                    <a:p>
                      <a:pPr algn="r" rtl="0" fontAlgn="b"/>
                      <a:r>
                        <a:rPr lang="en-GB" sz="1400" dirty="0">
                          <a:solidFill>
                            <a:srgbClr val="FFFFFF"/>
                          </a:solidFill>
                          <a:effectLst/>
                          <a:latin typeface="Roboto" panose="02000000000000000000" pitchFamily="2" charset="0"/>
                          <a:ea typeface="Roboto" panose="02000000000000000000" pitchFamily="2" charset="0"/>
                        </a:rPr>
                        <a:t>cloud</a:t>
                      </a:r>
                    </a:p>
                  </a:txBody>
                  <a:tcPr marL="19403" marR="19403" marT="12935" marB="12935" anchor="b">
                    <a:lnL>
                      <a:noFill/>
                    </a:lnL>
                    <a:lnR>
                      <a:noFill/>
                    </a:lnR>
                    <a:lnT>
                      <a:noFill/>
                    </a:lnT>
                    <a:lnB w="28575" cap="flat" cmpd="sng" algn="ctr">
                      <a:solidFill>
                        <a:srgbClr val="8093B3"/>
                      </a:solidFill>
                      <a:prstDash val="solid"/>
                      <a:round/>
                      <a:headEnd type="none" w="med" len="med"/>
                      <a:tailEnd type="none" w="med" len="med"/>
                    </a:lnB>
                    <a:solidFill>
                      <a:srgbClr val="8093B3"/>
                    </a:solidFill>
                  </a:tcPr>
                </a:tc>
                <a:tc>
                  <a:txBody>
                    <a:bodyPr/>
                    <a:lstStyle/>
                    <a:p>
                      <a:pPr algn="r" rtl="0" fontAlgn="b"/>
                      <a:r>
                        <a:rPr lang="en-GB" sz="1400">
                          <a:solidFill>
                            <a:srgbClr val="FFFFFF"/>
                          </a:solidFill>
                          <a:effectLst/>
                          <a:latin typeface="Roboto" panose="02000000000000000000" pitchFamily="2" charset="0"/>
                          <a:ea typeface="Roboto" panose="02000000000000000000" pitchFamily="2" charset="0"/>
                        </a:rPr>
                        <a:t>education</a:t>
                      </a:r>
                    </a:p>
                  </a:txBody>
                  <a:tcPr marL="19403" marR="19403" marT="12935" marB="12935" anchor="b">
                    <a:lnL>
                      <a:noFill/>
                    </a:lnL>
                    <a:lnR>
                      <a:noFill/>
                    </a:lnR>
                    <a:lnT>
                      <a:noFill/>
                    </a:lnT>
                    <a:lnB w="28575" cap="flat" cmpd="sng" algn="ctr">
                      <a:solidFill>
                        <a:srgbClr val="8093B3"/>
                      </a:solidFill>
                      <a:prstDash val="solid"/>
                      <a:round/>
                      <a:headEnd type="none" w="med" len="med"/>
                      <a:tailEnd type="none" w="med" len="med"/>
                    </a:lnB>
                    <a:solidFill>
                      <a:srgbClr val="8093B3"/>
                    </a:solidFill>
                  </a:tcPr>
                </a:tc>
                <a:tc>
                  <a:txBody>
                    <a:bodyPr/>
                    <a:lstStyle/>
                    <a:p>
                      <a:pPr algn="r" rtl="0" fontAlgn="b"/>
                      <a:r>
                        <a:rPr lang="en-GB" sz="1400">
                          <a:solidFill>
                            <a:srgbClr val="FFFFFF"/>
                          </a:solidFill>
                          <a:effectLst/>
                          <a:latin typeface="Roboto" panose="02000000000000000000" pitchFamily="2" charset="0"/>
                          <a:ea typeface="Roboto" panose="02000000000000000000" pitchFamily="2" charset="0"/>
                        </a:rPr>
                        <a:t>multimedia</a:t>
                      </a:r>
                    </a:p>
                  </a:txBody>
                  <a:tcPr marL="19403" marR="19403" marT="12935" marB="12935" anchor="b">
                    <a:lnL>
                      <a:noFill/>
                    </a:lnL>
                    <a:lnR>
                      <a:noFill/>
                    </a:lnR>
                    <a:lnT>
                      <a:noFill/>
                    </a:lnT>
                    <a:lnB w="28575" cap="flat" cmpd="sng" algn="ctr">
                      <a:solidFill>
                        <a:srgbClr val="8093B3"/>
                      </a:solidFill>
                      <a:prstDash val="solid"/>
                      <a:round/>
                      <a:headEnd type="none" w="med" len="med"/>
                      <a:tailEnd type="none" w="med" len="med"/>
                    </a:lnB>
                    <a:solidFill>
                      <a:srgbClr val="8093B3"/>
                    </a:solidFill>
                  </a:tcPr>
                </a:tc>
                <a:tc>
                  <a:txBody>
                    <a:bodyPr/>
                    <a:lstStyle/>
                    <a:p>
                      <a:pPr algn="r" rtl="0" fontAlgn="b"/>
                      <a:r>
                        <a:rPr lang="en-GB" sz="1400">
                          <a:solidFill>
                            <a:srgbClr val="FFFFFF"/>
                          </a:solidFill>
                          <a:effectLst/>
                          <a:latin typeface="Roboto" panose="02000000000000000000" pitchFamily="2" charset="0"/>
                          <a:ea typeface="Roboto" panose="02000000000000000000" pitchFamily="2" charset="0"/>
                        </a:rPr>
                        <a:t>networking</a:t>
                      </a:r>
                    </a:p>
                  </a:txBody>
                  <a:tcPr marL="19403" marR="19403" marT="12935" marB="12935" anchor="b">
                    <a:lnL>
                      <a:noFill/>
                    </a:lnL>
                    <a:lnR>
                      <a:noFill/>
                    </a:lnR>
                    <a:lnT>
                      <a:noFill/>
                    </a:lnT>
                    <a:lnB w="28575" cap="flat" cmpd="sng" algn="ctr">
                      <a:solidFill>
                        <a:srgbClr val="8093B3"/>
                      </a:solidFill>
                      <a:prstDash val="solid"/>
                      <a:round/>
                      <a:headEnd type="none" w="med" len="med"/>
                      <a:tailEnd type="none" w="med" len="med"/>
                    </a:lnB>
                    <a:solidFill>
                      <a:srgbClr val="8093B3"/>
                    </a:solidFill>
                  </a:tcPr>
                </a:tc>
                <a:tc>
                  <a:txBody>
                    <a:bodyPr/>
                    <a:lstStyle/>
                    <a:p>
                      <a:pPr algn="r" rtl="0" fontAlgn="b"/>
                      <a:r>
                        <a:rPr lang="en-GB" sz="1400">
                          <a:solidFill>
                            <a:srgbClr val="FFFFFF"/>
                          </a:solidFill>
                          <a:effectLst/>
                          <a:latin typeface="Roboto" panose="02000000000000000000" pitchFamily="2" charset="0"/>
                          <a:ea typeface="Roboto" panose="02000000000000000000" pitchFamily="2" charset="0"/>
                        </a:rPr>
                        <a:t>security</a:t>
                      </a:r>
                    </a:p>
                  </a:txBody>
                  <a:tcPr marL="19403" marR="19403" marT="12935" marB="12935" anchor="b">
                    <a:lnL>
                      <a:noFill/>
                    </a:lnL>
                    <a:lnR>
                      <a:noFill/>
                    </a:lnR>
                    <a:lnT>
                      <a:noFill/>
                    </a:lnT>
                    <a:lnB w="28575" cap="flat" cmpd="sng" algn="ctr">
                      <a:solidFill>
                        <a:srgbClr val="8093B3"/>
                      </a:solidFill>
                      <a:prstDash val="solid"/>
                      <a:round/>
                      <a:headEnd type="none" w="med" len="med"/>
                      <a:tailEnd type="none" w="med" len="med"/>
                    </a:lnB>
                    <a:solidFill>
                      <a:srgbClr val="8093B3"/>
                    </a:solidFill>
                  </a:tcPr>
                </a:tc>
                <a:tc>
                  <a:txBody>
                    <a:bodyPr/>
                    <a:lstStyle/>
                    <a:p>
                      <a:pPr algn="r" rtl="0" fontAlgn="b"/>
                      <a:r>
                        <a:rPr lang="en-GB" sz="1400">
                          <a:solidFill>
                            <a:srgbClr val="FFFFFF"/>
                          </a:solidFill>
                          <a:effectLst/>
                          <a:latin typeface="Roboto" panose="02000000000000000000" pitchFamily="2" charset="0"/>
                          <a:ea typeface="Roboto" panose="02000000000000000000" pitchFamily="2" charset="0"/>
                        </a:rPr>
                        <a:t>trust&amp;identity</a:t>
                      </a:r>
                    </a:p>
                  </a:txBody>
                  <a:tcPr marL="19403" marR="19403" marT="12935" marB="12935" anchor="b">
                    <a:lnL>
                      <a:noFill/>
                    </a:lnL>
                    <a:lnR>
                      <a:noFill/>
                    </a:lnR>
                    <a:lnT>
                      <a:noFill/>
                    </a:lnT>
                    <a:lnB w="28575" cap="flat" cmpd="sng" algn="ctr">
                      <a:solidFill>
                        <a:srgbClr val="8093B3"/>
                      </a:solidFill>
                      <a:prstDash val="solid"/>
                      <a:round/>
                      <a:headEnd type="none" w="med" len="med"/>
                      <a:tailEnd type="none" w="med" len="med"/>
                    </a:lnB>
                    <a:solidFill>
                      <a:srgbClr val="8093B3"/>
                    </a:solidFill>
                  </a:tcPr>
                </a:tc>
                <a:tc>
                  <a:txBody>
                    <a:bodyPr/>
                    <a:lstStyle/>
                    <a:p>
                      <a:pPr algn="r" rtl="0" fontAlgn="b"/>
                      <a:r>
                        <a:rPr lang="en-GB" sz="1400">
                          <a:solidFill>
                            <a:srgbClr val="FFFFFF"/>
                          </a:solidFill>
                          <a:effectLst/>
                          <a:latin typeface="Roboto" panose="02000000000000000000" pitchFamily="2" charset="0"/>
                          <a:ea typeface="Roboto" panose="02000000000000000000" pitchFamily="2" charset="0"/>
                        </a:rPr>
                        <a:t>Grand Total</a:t>
                      </a:r>
                    </a:p>
                  </a:txBody>
                  <a:tcPr marL="19403" marR="19403" marT="12935" marB="12935" anchor="b">
                    <a:lnL>
                      <a:noFill/>
                    </a:lnL>
                    <a:lnR>
                      <a:noFill/>
                    </a:lnR>
                    <a:lnT>
                      <a:noFill/>
                    </a:lnT>
                    <a:lnB w="28575" cap="flat" cmpd="sng" algn="ctr">
                      <a:solidFill>
                        <a:srgbClr val="8093B3"/>
                      </a:solidFill>
                      <a:prstDash val="solid"/>
                      <a:round/>
                      <a:headEnd type="none" w="med" len="med"/>
                      <a:tailEnd type="none" w="med" len="med"/>
                    </a:lnB>
                    <a:solidFill>
                      <a:srgbClr val="8093B3"/>
                    </a:solidFill>
                  </a:tcPr>
                </a:tc>
                <a:extLst>
                  <a:ext uri="{0D108BD9-81ED-4DB2-BD59-A6C34878D82A}">
                    <a16:rowId xmlns:a16="http://schemas.microsoft.com/office/drawing/2014/main" val="3396021008"/>
                  </a:ext>
                </a:extLst>
              </a:tr>
              <a:tr h="248573">
                <a:tc>
                  <a:txBody>
                    <a:bodyPr/>
                    <a:lstStyle/>
                    <a:p>
                      <a:pPr rtl="0" fontAlgn="b"/>
                      <a:r>
                        <a:rPr lang="en-GB" sz="1400" dirty="0">
                          <a:effectLst/>
                          <a:latin typeface="Roboto" panose="02000000000000000000" pitchFamily="2" charset="0"/>
                          <a:ea typeface="Roboto" panose="02000000000000000000" pitchFamily="2" charset="0"/>
                        </a:rPr>
                        <a:t>Bulgaria</a:t>
                      </a:r>
                    </a:p>
                  </a:txBody>
                  <a:tcPr marL="19403" marR="19403" marT="12935" marB="12935" anchor="b">
                    <a:lnL>
                      <a:noFill/>
                    </a:lnL>
                    <a:lnR w="9525" cap="flat" cmpd="sng" algn="ctr">
                      <a:solidFill>
                        <a:srgbClr val="FFFFFF"/>
                      </a:solidFill>
                      <a:prstDash val="solid"/>
                      <a:round/>
                      <a:headEnd type="none" w="med" len="med"/>
                      <a:tailEnd type="none" w="med" len="med"/>
                    </a:lnR>
                    <a:lnT w="28575" cap="flat" cmpd="sng" algn="ctr">
                      <a:solidFill>
                        <a:srgbClr val="8093B3"/>
                      </a:solidFill>
                      <a:prstDash val="solid"/>
                      <a:round/>
                      <a:headEnd type="none" w="med" len="med"/>
                      <a:tailEnd type="none" w="med" len="med"/>
                    </a:lnT>
                    <a:lnB>
                      <a:noFill/>
                    </a:lnB>
                    <a:solidFill>
                      <a:srgbClr val="F4F6F8"/>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403" marR="19403" marT="12935" marB="12935" anchor="b">
                    <a:lnL w="9525" cap="flat" cmpd="sng" algn="ctr">
                      <a:solidFill>
                        <a:srgbClr val="FFFFFF"/>
                      </a:solidFill>
                      <a:prstDash val="solid"/>
                      <a:round/>
                      <a:headEnd type="none" w="med" len="med"/>
                      <a:tailEnd type="none" w="med" len="med"/>
                    </a:lnL>
                    <a:lnR>
                      <a:noFill/>
                    </a:lnR>
                    <a:lnT w="28575" cap="flat" cmpd="sng" algn="ctr">
                      <a:solidFill>
                        <a:srgbClr val="8093B3"/>
                      </a:solidFill>
                      <a:prstDash val="solid"/>
                      <a:round/>
                      <a:headEnd type="none" w="med" len="med"/>
                      <a:tailEnd type="none" w="med" len="med"/>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403" marR="19403" marT="12935" marB="12935" anchor="b">
                    <a:lnL>
                      <a:noFill/>
                    </a:lnL>
                    <a:lnR>
                      <a:noFill/>
                    </a:lnR>
                    <a:lnT w="28575" cap="flat" cmpd="sng" algn="ctr">
                      <a:solidFill>
                        <a:srgbClr val="8093B3"/>
                      </a:solidFill>
                      <a:prstDash val="solid"/>
                      <a:round/>
                      <a:headEnd type="none" w="med" len="med"/>
                      <a:tailEnd type="none" w="med" len="med"/>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w="28575" cap="flat" cmpd="sng" algn="ctr">
                      <a:solidFill>
                        <a:srgbClr val="8093B3"/>
                      </a:solidFill>
                      <a:prstDash val="solid"/>
                      <a:round/>
                      <a:headEnd type="none" w="med" len="med"/>
                      <a:tailEnd type="none" w="med" len="med"/>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w="28575" cap="flat" cmpd="sng" algn="ctr">
                      <a:solidFill>
                        <a:srgbClr val="8093B3"/>
                      </a:solidFill>
                      <a:prstDash val="solid"/>
                      <a:round/>
                      <a:headEnd type="none" w="med" len="med"/>
                      <a:tailEnd type="none" w="med" len="med"/>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w="28575" cap="flat" cmpd="sng" algn="ctr">
                      <a:solidFill>
                        <a:srgbClr val="8093B3"/>
                      </a:solidFill>
                      <a:prstDash val="solid"/>
                      <a:round/>
                      <a:headEnd type="none" w="med" len="med"/>
                      <a:tailEnd type="none" w="med" len="med"/>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w="28575" cap="flat" cmpd="sng" algn="ctr">
                      <a:solidFill>
                        <a:srgbClr val="8093B3"/>
                      </a:solidFill>
                      <a:prstDash val="solid"/>
                      <a:round/>
                      <a:headEnd type="none" w="med" len="med"/>
                      <a:tailEnd type="none" w="med" len="med"/>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403" marR="19403" marT="12935" marB="12935" anchor="b">
                    <a:lnL>
                      <a:noFill/>
                    </a:lnL>
                    <a:lnR>
                      <a:noFill/>
                    </a:lnR>
                    <a:lnT w="28575" cap="flat" cmpd="sng" algn="ctr">
                      <a:solidFill>
                        <a:srgbClr val="8093B3"/>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2607579267"/>
                  </a:ext>
                </a:extLst>
              </a:tr>
              <a:tr h="248573">
                <a:tc>
                  <a:txBody>
                    <a:bodyPr/>
                    <a:lstStyle/>
                    <a:p>
                      <a:pPr rtl="0" fontAlgn="b"/>
                      <a:r>
                        <a:rPr lang="en-GB" sz="1400" dirty="0">
                          <a:effectLst/>
                          <a:latin typeface="Roboto" panose="02000000000000000000" pitchFamily="2" charset="0"/>
                          <a:ea typeface="Roboto" panose="02000000000000000000" pitchFamily="2" charset="0"/>
                        </a:rPr>
                        <a:t>Croatia</a:t>
                      </a:r>
                    </a:p>
                  </a:txBody>
                  <a:tcPr marL="19403" marR="19403" marT="12935" marB="12935"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r>
                        <a:rPr lang="en-NL" sz="1400" dirty="0">
                          <a:effectLst/>
                          <a:latin typeface="Roboto" panose="02000000000000000000" pitchFamily="2" charset="0"/>
                          <a:ea typeface="Roboto" panose="02000000000000000000" pitchFamily="2" charset="0"/>
                        </a:rPr>
                        <a:t>1</a:t>
                      </a: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403" marR="19403" marT="12935" marB="12935" anchor="b">
                    <a:lnL>
                      <a:noFill/>
                    </a:lnL>
                    <a:lnR>
                      <a:noFill/>
                    </a:lnR>
                    <a:lnT>
                      <a:noFill/>
                    </a:lnT>
                    <a:lnB>
                      <a:noFill/>
                    </a:lnB>
                    <a:solidFill>
                      <a:srgbClr val="FFFFFF"/>
                    </a:solidFill>
                  </a:tcPr>
                </a:tc>
                <a:extLst>
                  <a:ext uri="{0D108BD9-81ED-4DB2-BD59-A6C34878D82A}">
                    <a16:rowId xmlns:a16="http://schemas.microsoft.com/office/drawing/2014/main" val="2633402558"/>
                  </a:ext>
                </a:extLst>
              </a:tr>
              <a:tr h="220243">
                <a:tc>
                  <a:txBody>
                    <a:bodyPr/>
                    <a:lstStyle/>
                    <a:p>
                      <a:pPr rtl="0" fontAlgn="b"/>
                      <a:r>
                        <a:rPr lang="en-GB" sz="1400" dirty="0">
                          <a:effectLst/>
                          <a:latin typeface="Roboto" panose="02000000000000000000" pitchFamily="2" charset="0"/>
                          <a:ea typeface="Roboto" panose="02000000000000000000" pitchFamily="2" charset="0"/>
                        </a:rPr>
                        <a:t>Czech Republic</a:t>
                      </a:r>
                    </a:p>
                  </a:txBody>
                  <a:tcPr marL="19403" marR="19403" marT="12935" marB="12935"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403" marR="19403" marT="12935" marB="12935" anchor="b">
                    <a:lnL>
                      <a:noFill/>
                    </a:lnL>
                    <a:lnR>
                      <a:noFill/>
                    </a:lnR>
                    <a:lnT>
                      <a:noFill/>
                    </a:lnT>
                    <a:lnB>
                      <a:noFill/>
                    </a:lnB>
                    <a:solidFill>
                      <a:srgbClr val="FFFFFF"/>
                    </a:solidFill>
                  </a:tcPr>
                </a:tc>
                <a:extLst>
                  <a:ext uri="{0D108BD9-81ED-4DB2-BD59-A6C34878D82A}">
                    <a16:rowId xmlns:a16="http://schemas.microsoft.com/office/drawing/2014/main" val="1302315766"/>
                  </a:ext>
                </a:extLst>
              </a:tr>
              <a:tr h="248573">
                <a:tc>
                  <a:txBody>
                    <a:bodyPr/>
                    <a:lstStyle/>
                    <a:p>
                      <a:pPr rtl="0" fontAlgn="b"/>
                      <a:r>
                        <a:rPr lang="en-GB" sz="1400" dirty="0">
                          <a:effectLst/>
                          <a:latin typeface="Roboto" panose="02000000000000000000" pitchFamily="2" charset="0"/>
                          <a:ea typeface="Roboto" panose="02000000000000000000" pitchFamily="2" charset="0"/>
                        </a:rPr>
                        <a:t>Denmark</a:t>
                      </a:r>
                    </a:p>
                  </a:txBody>
                  <a:tcPr marL="19403" marR="19403" marT="12935" marB="12935"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403" marR="19403" marT="12935" marB="12935" anchor="b">
                    <a:lnL>
                      <a:noFill/>
                    </a:lnL>
                    <a:lnR>
                      <a:noFill/>
                    </a:lnR>
                    <a:lnT>
                      <a:noFill/>
                    </a:lnT>
                    <a:lnB>
                      <a:noFill/>
                    </a:lnB>
                    <a:solidFill>
                      <a:srgbClr val="FFFFFF"/>
                    </a:solidFill>
                  </a:tcPr>
                </a:tc>
                <a:extLst>
                  <a:ext uri="{0D108BD9-81ED-4DB2-BD59-A6C34878D82A}">
                    <a16:rowId xmlns:a16="http://schemas.microsoft.com/office/drawing/2014/main" val="1095531924"/>
                  </a:ext>
                </a:extLst>
              </a:tr>
              <a:tr h="248573">
                <a:tc>
                  <a:txBody>
                    <a:bodyPr/>
                    <a:lstStyle/>
                    <a:p>
                      <a:pPr rtl="0" fontAlgn="b"/>
                      <a:r>
                        <a:rPr lang="en-GB" sz="1400">
                          <a:effectLst/>
                          <a:latin typeface="Roboto" panose="02000000000000000000" pitchFamily="2" charset="0"/>
                          <a:ea typeface="Roboto" panose="02000000000000000000" pitchFamily="2" charset="0"/>
                        </a:rPr>
                        <a:t>Finland</a:t>
                      </a:r>
                    </a:p>
                  </a:txBody>
                  <a:tcPr marL="19403" marR="19403" marT="12935" marB="12935"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403" marR="19403" marT="12935" marB="12935" anchor="b">
                    <a:lnL>
                      <a:noFill/>
                    </a:lnL>
                    <a:lnR>
                      <a:noFill/>
                    </a:lnR>
                    <a:lnT>
                      <a:noFill/>
                    </a:lnT>
                    <a:lnB>
                      <a:noFill/>
                    </a:lnB>
                    <a:solidFill>
                      <a:srgbClr val="FFFFFF"/>
                    </a:solidFill>
                  </a:tcPr>
                </a:tc>
                <a:extLst>
                  <a:ext uri="{0D108BD9-81ED-4DB2-BD59-A6C34878D82A}">
                    <a16:rowId xmlns:a16="http://schemas.microsoft.com/office/drawing/2014/main" val="3296023266"/>
                  </a:ext>
                </a:extLst>
              </a:tr>
              <a:tr h="248573">
                <a:tc>
                  <a:txBody>
                    <a:bodyPr/>
                    <a:lstStyle/>
                    <a:p>
                      <a:pPr rtl="0" fontAlgn="b"/>
                      <a:r>
                        <a:rPr lang="en-GB" sz="1400">
                          <a:effectLst/>
                          <a:latin typeface="Roboto" panose="02000000000000000000" pitchFamily="2" charset="0"/>
                          <a:ea typeface="Roboto" panose="02000000000000000000" pitchFamily="2" charset="0"/>
                        </a:rPr>
                        <a:t>Hungary</a:t>
                      </a:r>
                    </a:p>
                  </a:txBody>
                  <a:tcPr marL="19403" marR="19403" marT="12935" marB="12935"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403" marR="19403" marT="12935" marB="12935"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403" marR="19403" marT="12935" marB="12935" anchor="b">
                    <a:lnL>
                      <a:noFill/>
                    </a:lnL>
                    <a:lnR>
                      <a:noFill/>
                    </a:lnR>
                    <a:lnT>
                      <a:noFill/>
                    </a:lnT>
                    <a:lnB>
                      <a:noFill/>
                    </a:lnB>
                    <a:solidFill>
                      <a:srgbClr val="FFFFFF"/>
                    </a:solidFill>
                  </a:tcPr>
                </a:tc>
                <a:extLst>
                  <a:ext uri="{0D108BD9-81ED-4DB2-BD59-A6C34878D82A}">
                    <a16:rowId xmlns:a16="http://schemas.microsoft.com/office/drawing/2014/main" val="2100872627"/>
                  </a:ext>
                </a:extLst>
              </a:tr>
              <a:tr h="248573">
                <a:tc>
                  <a:txBody>
                    <a:bodyPr/>
                    <a:lstStyle/>
                    <a:p>
                      <a:pPr rtl="0" fontAlgn="b"/>
                      <a:r>
                        <a:rPr lang="en-GB" sz="1400" dirty="0">
                          <a:effectLst/>
                          <a:latin typeface="Roboto" panose="02000000000000000000" pitchFamily="2" charset="0"/>
                          <a:ea typeface="Roboto" panose="02000000000000000000" pitchFamily="2" charset="0"/>
                        </a:rPr>
                        <a:t>Israel</a:t>
                      </a:r>
                    </a:p>
                  </a:txBody>
                  <a:tcPr marL="19403" marR="19403" marT="12935" marB="12935"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r>
                        <a:rPr lang="en-NL" sz="1400" dirty="0">
                          <a:effectLst/>
                          <a:latin typeface="Roboto" panose="02000000000000000000" pitchFamily="2" charset="0"/>
                          <a:ea typeface="Roboto" panose="02000000000000000000" pitchFamily="2" charset="0"/>
                        </a:rPr>
                        <a:t>2</a:t>
                      </a:r>
                    </a:p>
                  </a:txBody>
                  <a:tcPr marL="19403" marR="19403" marT="12935" marB="12935"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2</a:t>
                      </a:r>
                    </a:p>
                  </a:txBody>
                  <a:tcPr marL="19403" marR="19403" marT="12935" marB="12935" anchor="b">
                    <a:lnL>
                      <a:noFill/>
                    </a:lnL>
                    <a:lnR>
                      <a:noFill/>
                    </a:lnR>
                    <a:lnT>
                      <a:noFill/>
                    </a:lnT>
                    <a:lnB>
                      <a:noFill/>
                    </a:lnB>
                    <a:solidFill>
                      <a:srgbClr val="FFFFFF"/>
                    </a:solidFill>
                  </a:tcPr>
                </a:tc>
                <a:extLst>
                  <a:ext uri="{0D108BD9-81ED-4DB2-BD59-A6C34878D82A}">
                    <a16:rowId xmlns:a16="http://schemas.microsoft.com/office/drawing/2014/main" val="1616563340"/>
                  </a:ext>
                </a:extLst>
              </a:tr>
              <a:tr h="248573">
                <a:tc>
                  <a:txBody>
                    <a:bodyPr/>
                    <a:lstStyle/>
                    <a:p>
                      <a:pPr rtl="0" fontAlgn="b"/>
                      <a:r>
                        <a:rPr lang="en-GB" sz="1400" dirty="0">
                          <a:effectLst/>
                          <a:latin typeface="Roboto" panose="02000000000000000000" pitchFamily="2" charset="0"/>
                          <a:ea typeface="Roboto" panose="02000000000000000000" pitchFamily="2" charset="0"/>
                        </a:rPr>
                        <a:t>Italy</a:t>
                      </a:r>
                    </a:p>
                  </a:txBody>
                  <a:tcPr marL="19403" marR="19403" marT="12935" marB="12935"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403" marR="19403" marT="12935" marB="12935"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403" marR="19403" marT="12935" marB="12935"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3</a:t>
                      </a:r>
                    </a:p>
                  </a:txBody>
                  <a:tcPr marL="19403" marR="19403" marT="12935" marB="12935"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2</a:t>
                      </a:r>
                    </a:p>
                  </a:txBody>
                  <a:tcPr marL="19403" marR="19403" marT="12935" marB="12935"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7</a:t>
                      </a:r>
                    </a:p>
                  </a:txBody>
                  <a:tcPr marL="19403" marR="19403" marT="12935" marB="12935" anchor="b">
                    <a:lnL>
                      <a:noFill/>
                    </a:lnL>
                    <a:lnR>
                      <a:noFill/>
                    </a:lnR>
                    <a:lnT>
                      <a:noFill/>
                    </a:lnT>
                    <a:lnB>
                      <a:noFill/>
                    </a:lnB>
                    <a:solidFill>
                      <a:srgbClr val="FFFFFF"/>
                    </a:solidFill>
                  </a:tcPr>
                </a:tc>
                <a:extLst>
                  <a:ext uri="{0D108BD9-81ED-4DB2-BD59-A6C34878D82A}">
                    <a16:rowId xmlns:a16="http://schemas.microsoft.com/office/drawing/2014/main" val="2204968434"/>
                  </a:ext>
                </a:extLst>
              </a:tr>
              <a:tr h="204433">
                <a:tc>
                  <a:txBody>
                    <a:bodyPr/>
                    <a:lstStyle/>
                    <a:p>
                      <a:pPr rtl="0" fontAlgn="b"/>
                      <a:r>
                        <a:rPr lang="en-GB" sz="1400" dirty="0">
                          <a:effectLst/>
                          <a:latin typeface="Roboto" panose="02000000000000000000" pitchFamily="2" charset="0"/>
                          <a:ea typeface="Roboto" panose="02000000000000000000" pitchFamily="2" charset="0"/>
                        </a:rPr>
                        <a:t>Moldova</a:t>
                      </a:r>
                    </a:p>
                  </a:txBody>
                  <a:tcPr marL="19403" marR="19403" marT="12935" marB="12935"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403" marR="19403" marT="12935" marB="12935" anchor="b">
                    <a:lnL>
                      <a:noFill/>
                    </a:lnL>
                    <a:lnR>
                      <a:noFill/>
                    </a:lnR>
                    <a:lnT>
                      <a:noFill/>
                    </a:lnT>
                    <a:lnB>
                      <a:noFill/>
                    </a:lnB>
                    <a:solidFill>
                      <a:srgbClr val="FFFFFF"/>
                    </a:solidFill>
                  </a:tcPr>
                </a:tc>
                <a:extLst>
                  <a:ext uri="{0D108BD9-81ED-4DB2-BD59-A6C34878D82A}">
                    <a16:rowId xmlns:a16="http://schemas.microsoft.com/office/drawing/2014/main" val="2939197968"/>
                  </a:ext>
                </a:extLst>
              </a:tr>
              <a:tr h="220036">
                <a:tc>
                  <a:txBody>
                    <a:bodyPr/>
                    <a:lstStyle/>
                    <a:p>
                      <a:pPr rtl="0" fontAlgn="b"/>
                      <a:r>
                        <a:rPr lang="en-GB" sz="1400" dirty="0">
                          <a:effectLst/>
                          <a:latin typeface="Roboto" panose="02000000000000000000" pitchFamily="2" charset="0"/>
                          <a:ea typeface="Roboto" panose="02000000000000000000" pitchFamily="2" charset="0"/>
                        </a:rPr>
                        <a:t>Netherlands</a:t>
                      </a:r>
                    </a:p>
                  </a:txBody>
                  <a:tcPr marL="19403" marR="19403" marT="12935" marB="12935"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403" marR="19403" marT="12935" marB="12935"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r>
                        <a:rPr lang="en-NL" sz="1400" dirty="0">
                          <a:effectLst/>
                          <a:latin typeface="Roboto" panose="02000000000000000000" pitchFamily="2" charset="0"/>
                          <a:ea typeface="Roboto" panose="02000000000000000000" pitchFamily="2" charset="0"/>
                        </a:rPr>
                        <a:t>1</a:t>
                      </a:r>
                    </a:p>
                  </a:txBody>
                  <a:tcPr marL="19403" marR="19403" marT="12935" marB="12935"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403" marR="19403" marT="12935" marB="12935" anchor="b">
                    <a:lnL>
                      <a:noFill/>
                    </a:lnL>
                    <a:lnR>
                      <a:noFill/>
                    </a:lnR>
                    <a:lnT>
                      <a:noFill/>
                    </a:lnT>
                    <a:lnB>
                      <a:noFill/>
                    </a:lnB>
                    <a:solidFill>
                      <a:srgbClr val="FFFFFF"/>
                    </a:solidFill>
                  </a:tcPr>
                </a:tc>
                <a:extLst>
                  <a:ext uri="{0D108BD9-81ED-4DB2-BD59-A6C34878D82A}">
                    <a16:rowId xmlns:a16="http://schemas.microsoft.com/office/drawing/2014/main" val="647455198"/>
                  </a:ext>
                </a:extLst>
              </a:tr>
              <a:tr h="248573">
                <a:tc>
                  <a:txBody>
                    <a:bodyPr/>
                    <a:lstStyle/>
                    <a:p>
                      <a:pPr rtl="0" fontAlgn="b"/>
                      <a:r>
                        <a:rPr lang="en-GB" sz="1400">
                          <a:effectLst/>
                          <a:latin typeface="Roboto" panose="02000000000000000000" pitchFamily="2" charset="0"/>
                          <a:ea typeface="Roboto" panose="02000000000000000000" pitchFamily="2" charset="0"/>
                        </a:rPr>
                        <a:t>Poland</a:t>
                      </a:r>
                    </a:p>
                  </a:txBody>
                  <a:tcPr marL="19403" marR="19403" marT="12935" marB="12935"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2</a:t>
                      </a: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2</a:t>
                      </a:r>
                    </a:p>
                  </a:txBody>
                  <a:tcPr marL="19403" marR="19403" marT="12935" marB="12935" anchor="b">
                    <a:lnL>
                      <a:noFill/>
                    </a:lnL>
                    <a:lnR>
                      <a:noFill/>
                    </a:lnR>
                    <a:lnT>
                      <a:noFill/>
                    </a:lnT>
                    <a:lnB>
                      <a:noFill/>
                    </a:lnB>
                    <a:solidFill>
                      <a:srgbClr val="FFFFFF"/>
                    </a:solidFill>
                  </a:tcPr>
                </a:tc>
                <a:extLst>
                  <a:ext uri="{0D108BD9-81ED-4DB2-BD59-A6C34878D82A}">
                    <a16:rowId xmlns:a16="http://schemas.microsoft.com/office/drawing/2014/main" val="218021689"/>
                  </a:ext>
                </a:extLst>
              </a:tr>
              <a:tr h="248573">
                <a:tc>
                  <a:txBody>
                    <a:bodyPr/>
                    <a:lstStyle/>
                    <a:p>
                      <a:pPr rtl="0" fontAlgn="b"/>
                      <a:r>
                        <a:rPr lang="en-GB" sz="1400">
                          <a:effectLst/>
                          <a:latin typeface="Roboto" panose="02000000000000000000" pitchFamily="2" charset="0"/>
                          <a:ea typeface="Roboto" panose="02000000000000000000" pitchFamily="2" charset="0"/>
                        </a:rPr>
                        <a:t>Portugal</a:t>
                      </a:r>
                    </a:p>
                  </a:txBody>
                  <a:tcPr marL="19403" marR="19403" marT="12935" marB="12935"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dirty="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r>
                        <a:rPr lang="en-NL" sz="1400" dirty="0">
                          <a:effectLst/>
                          <a:latin typeface="Roboto" panose="02000000000000000000" pitchFamily="2" charset="0"/>
                          <a:ea typeface="Roboto" panose="02000000000000000000" pitchFamily="2" charset="0"/>
                        </a:rPr>
                        <a:t>1</a:t>
                      </a:r>
                    </a:p>
                  </a:txBody>
                  <a:tcPr marL="19403" marR="19403" marT="12935" marB="12935" anchor="b">
                    <a:lnL>
                      <a:noFill/>
                    </a:lnL>
                    <a:lnR>
                      <a:noFill/>
                    </a:lnR>
                    <a:lnT>
                      <a:noFill/>
                    </a:lnT>
                    <a:lnB>
                      <a:noFill/>
                    </a:lnB>
                    <a:solidFill>
                      <a:srgbClr val="FFFFFF"/>
                    </a:solidFill>
                  </a:tcPr>
                </a:tc>
                <a:extLst>
                  <a:ext uri="{0D108BD9-81ED-4DB2-BD59-A6C34878D82A}">
                    <a16:rowId xmlns:a16="http://schemas.microsoft.com/office/drawing/2014/main" val="2504610259"/>
                  </a:ext>
                </a:extLst>
              </a:tr>
              <a:tr h="248573">
                <a:tc>
                  <a:txBody>
                    <a:bodyPr/>
                    <a:lstStyle/>
                    <a:p>
                      <a:pPr rtl="0" fontAlgn="b"/>
                      <a:r>
                        <a:rPr lang="en-GB" sz="1400">
                          <a:effectLst/>
                          <a:latin typeface="Roboto" panose="02000000000000000000" pitchFamily="2" charset="0"/>
                          <a:ea typeface="Roboto" panose="02000000000000000000" pitchFamily="2" charset="0"/>
                        </a:rPr>
                        <a:t>Slovakia</a:t>
                      </a:r>
                    </a:p>
                  </a:txBody>
                  <a:tcPr marL="19403" marR="19403" marT="12935" marB="12935"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r>
                        <a:rPr lang="en-NL" sz="1400" dirty="0">
                          <a:effectLst/>
                          <a:latin typeface="Roboto" panose="02000000000000000000" pitchFamily="2" charset="0"/>
                          <a:ea typeface="Roboto" panose="02000000000000000000" pitchFamily="2" charset="0"/>
                        </a:rPr>
                        <a:t>1</a:t>
                      </a:r>
                    </a:p>
                  </a:txBody>
                  <a:tcPr marL="19403" marR="19403" marT="12935" marB="12935" anchor="b">
                    <a:lnL>
                      <a:noFill/>
                    </a:lnL>
                    <a:lnR>
                      <a:noFill/>
                    </a:lnR>
                    <a:lnT>
                      <a:noFill/>
                    </a:lnT>
                    <a:lnB>
                      <a:noFill/>
                    </a:lnB>
                    <a:solidFill>
                      <a:srgbClr val="FFFFFF"/>
                    </a:solidFill>
                  </a:tcPr>
                </a:tc>
                <a:extLst>
                  <a:ext uri="{0D108BD9-81ED-4DB2-BD59-A6C34878D82A}">
                    <a16:rowId xmlns:a16="http://schemas.microsoft.com/office/drawing/2014/main" val="1905856457"/>
                  </a:ext>
                </a:extLst>
              </a:tr>
              <a:tr h="248573">
                <a:tc>
                  <a:txBody>
                    <a:bodyPr/>
                    <a:lstStyle/>
                    <a:p>
                      <a:pPr rtl="0" fontAlgn="b"/>
                      <a:r>
                        <a:rPr lang="en-GB" sz="1400">
                          <a:effectLst/>
                          <a:latin typeface="Roboto" panose="02000000000000000000" pitchFamily="2" charset="0"/>
                          <a:ea typeface="Roboto" panose="02000000000000000000" pitchFamily="2" charset="0"/>
                        </a:rPr>
                        <a:t>Spain</a:t>
                      </a:r>
                    </a:p>
                  </a:txBody>
                  <a:tcPr marL="19403" marR="19403" marT="12935" marB="12935" anchor="b">
                    <a:lnL>
                      <a:noFill/>
                    </a:lnL>
                    <a:lnR w="9525" cap="flat" cmpd="sng" algn="ctr">
                      <a:solidFill>
                        <a:srgbClr val="FFFFFF"/>
                      </a:solidFill>
                      <a:prstDash val="solid"/>
                      <a:round/>
                      <a:headEnd type="none" w="med" len="med"/>
                      <a:tailEnd type="none" w="med" len="med"/>
                    </a:lnR>
                    <a:lnT>
                      <a:noFill/>
                    </a:lnT>
                    <a:lnB>
                      <a:noFill/>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w="9525" cap="flat" cmpd="sng" algn="ctr">
                      <a:solidFill>
                        <a:srgbClr val="FFFFFF"/>
                      </a:solidFill>
                      <a:prstDash val="solid"/>
                      <a:round/>
                      <a:headEnd type="none" w="med" len="med"/>
                      <a:tailEnd type="none" w="med" len="med"/>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a:noFill/>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2</a:t>
                      </a:r>
                    </a:p>
                  </a:txBody>
                  <a:tcPr marL="19403" marR="19403" marT="12935" marB="12935" anchor="b">
                    <a:lnL>
                      <a:noFill/>
                    </a:lnL>
                    <a:lnR>
                      <a:noFill/>
                    </a:lnR>
                    <a:lnT>
                      <a:noFill/>
                    </a:lnT>
                    <a:lnB>
                      <a:noFill/>
                    </a:lnB>
                    <a:solidFill>
                      <a:srgbClr val="FFFFFF"/>
                    </a:solidFill>
                  </a:tcPr>
                </a:tc>
                <a:tc>
                  <a:txBody>
                    <a:bodyPr/>
                    <a:lstStyle/>
                    <a:p>
                      <a:pPr algn="r" rtl="0" fontAlgn="b"/>
                      <a:r>
                        <a:rPr lang="en-NL" sz="1400" dirty="0">
                          <a:effectLst/>
                          <a:latin typeface="Roboto" panose="02000000000000000000" pitchFamily="2" charset="0"/>
                          <a:ea typeface="Roboto" panose="02000000000000000000" pitchFamily="2" charset="0"/>
                        </a:rPr>
                        <a:t>2</a:t>
                      </a:r>
                    </a:p>
                  </a:txBody>
                  <a:tcPr marL="19403" marR="19403" marT="12935" marB="12935" anchor="b">
                    <a:lnL>
                      <a:noFill/>
                    </a:lnL>
                    <a:lnR>
                      <a:noFill/>
                    </a:lnR>
                    <a:lnT>
                      <a:noFill/>
                    </a:lnT>
                    <a:lnB>
                      <a:noFill/>
                    </a:lnB>
                    <a:solidFill>
                      <a:srgbClr val="FFFFFF"/>
                    </a:solidFill>
                  </a:tcPr>
                </a:tc>
                <a:extLst>
                  <a:ext uri="{0D108BD9-81ED-4DB2-BD59-A6C34878D82A}">
                    <a16:rowId xmlns:a16="http://schemas.microsoft.com/office/drawing/2014/main" val="3185708005"/>
                  </a:ext>
                </a:extLst>
              </a:tr>
              <a:tr h="248573">
                <a:tc>
                  <a:txBody>
                    <a:bodyPr/>
                    <a:lstStyle/>
                    <a:p>
                      <a:pPr rtl="0" fontAlgn="b"/>
                      <a:r>
                        <a:rPr lang="en-GB" sz="1400">
                          <a:effectLst/>
                          <a:latin typeface="Roboto" panose="02000000000000000000" pitchFamily="2" charset="0"/>
                          <a:ea typeface="Roboto" panose="02000000000000000000" pitchFamily="2" charset="0"/>
                        </a:rPr>
                        <a:t>UK</a:t>
                      </a:r>
                    </a:p>
                  </a:txBody>
                  <a:tcPr marL="19403" marR="19403" marT="12935" marB="12935" anchor="b">
                    <a:lnL>
                      <a:noFill/>
                    </a:lnL>
                    <a:lnR w="9525" cap="flat" cmpd="sng" algn="ctr">
                      <a:solidFill>
                        <a:srgbClr val="FFFFFF"/>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solidFill>
                      <a:srgbClr val="F4F6F8"/>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w="9525" cap="flat" cmpd="sng" algn="ctr">
                      <a:solidFill>
                        <a:srgbClr val="FFFFFF"/>
                      </a:solidFill>
                      <a:prstDash val="solid"/>
                      <a:round/>
                      <a:headEnd type="none" w="med" len="med"/>
                      <a:tailEnd type="none" w="med" len="med"/>
                    </a:lnL>
                    <a:lnR>
                      <a:noFill/>
                    </a:lnR>
                    <a:lnT>
                      <a:noFill/>
                    </a:lnT>
                    <a:lnB w="28575" cap="flat" cmpd="dbl" algn="ctr">
                      <a:solidFill>
                        <a:srgbClr val="000000"/>
                      </a:solidFill>
                      <a:prstDash val="solid"/>
                      <a:round/>
                      <a:headEnd type="none" w="med" len="med"/>
                      <a:tailEnd type="none" w="med" len="med"/>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1</a:t>
                      </a:r>
                    </a:p>
                  </a:txBody>
                  <a:tcPr marL="19403" marR="19403" marT="12935" marB="12935" anchor="b">
                    <a:lnL>
                      <a:noFill/>
                    </a:lnL>
                    <a:lnR>
                      <a:noFill/>
                    </a:lnR>
                    <a:lnT>
                      <a:noFill/>
                    </a:lnT>
                    <a:lnB w="28575" cap="flat" cmpd="dbl" algn="ctr">
                      <a:solidFill>
                        <a:srgbClr val="000000"/>
                      </a:solidFill>
                      <a:prstDash val="solid"/>
                      <a:round/>
                      <a:headEnd type="none" w="med" len="med"/>
                      <a:tailEnd type="none" w="med" len="med"/>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w="28575" cap="flat" cmpd="dbl" algn="ctr">
                      <a:solidFill>
                        <a:srgbClr val="000000"/>
                      </a:solidFill>
                      <a:prstDash val="solid"/>
                      <a:round/>
                      <a:headEnd type="none" w="med" len="med"/>
                      <a:tailEnd type="none" w="med" len="med"/>
                    </a:lnB>
                    <a:solidFill>
                      <a:srgbClr val="FFFFFF"/>
                    </a:solidFill>
                  </a:tcPr>
                </a:tc>
                <a:tc>
                  <a:txBody>
                    <a:bodyPr/>
                    <a:lstStyle/>
                    <a:p>
                      <a:pPr algn="r" rtl="0" fontAlgn="b"/>
                      <a:r>
                        <a:rPr lang="en-NL" sz="1400">
                          <a:effectLst/>
                          <a:latin typeface="Roboto" panose="02000000000000000000" pitchFamily="2" charset="0"/>
                          <a:ea typeface="Roboto" panose="02000000000000000000" pitchFamily="2" charset="0"/>
                        </a:rPr>
                        <a:t>2</a:t>
                      </a:r>
                    </a:p>
                  </a:txBody>
                  <a:tcPr marL="19403" marR="19403" marT="12935" marB="12935" anchor="b">
                    <a:lnL>
                      <a:noFill/>
                    </a:lnL>
                    <a:lnR>
                      <a:noFill/>
                    </a:lnR>
                    <a:lnT>
                      <a:noFill/>
                    </a:lnT>
                    <a:lnB w="28575" cap="flat" cmpd="dbl" algn="ctr">
                      <a:solidFill>
                        <a:srgbClr val="000000"/>
                      </a:solidFill>
                      <a:prstDash val="solid"/>
                      <a:round/>
                      <a:headEnd type="none" w="med" len="med"/>
                      <a:tailEnd type="none" w="med" len="med"/>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w="28575" cap="flat" cmpd="dbl" algn="ctr">
                      <a:solidFill>
                        <a:srgbClr val="000000"/>
                      </a:solidFill>
                      <a:prstDash val="solid"/>
                      <a:round/>
                      <a:headEnd type="none" w="med" len="med"/>
                      <a:tailEnd type="none" w="med" len="med"/>
                    </a:lnB>
                    <a:solidFill>
                      <a:srgbClr val="FFFFFF"/>
                    </a:solidFill>
                  </a:tcPr>
                </a:tc>
                <a:tc>
                  <a:txBody>
                    <a:bodyPr/>
                    <a:lstStyle/>
                    <a:p>
                      <a:pPr algn="r" rtl="0" fontAlgn="b"/>
                      <a:endParaRPr lang="en-NL" sz="1400">
                        <a:effectLst/>
                        <a:latin typeface="Roboto" panose="02000000000000000000" pitchFamily="2" charset="0"/>
                        <a:ea typeface="Roboto" panose="02000000000000000000" pitchFamily="2" charset="0"/>
                      </a:endParaRPr>
                    </a:p>
                  </a:txBody>
                  <a:tcPr marL="19403" marR="19403" marT="12935" marB="12935" anchor="b">
                    <a:lnL>
                      <a:noFill/>
                    </a:lnL>
                    <a:lnR>
                      <a:noFill/>
                    </a:lnR>
                    <a:lnT>
                      <a:noFill/>
                    </a:lnT>
                    <a:lnB w="28575" cap="flat" cmpd="dbl" algn="ctr">
                      <a:solidFill>
                        <a:srgbClr val="000000"/>
                      </a:solidFill>
                      <a:prstDash val="solid"/>
                      <a:round/>
                      <a:headEnd type="none" w="med" len="med"/>
                      <a:tailEnd type="none" w="med" len="med"/>
                    </a:lnB>
                    <a:solidFill>
                      <a:srgbClr val="FFFFFF"/>
                    </a:solidFill>
                  </a:tcPr>
                </a:tc>
                <a:tc>
                  <a:txBody>
                    <a:bodyPr/>
                    <a:lstStyle/>
                    <a:p>
                      <a:pPr algn="r" rtl="0" fontAlgn="b"/>
                      <a:r>
                        <a:rPr lang="en-NL" sz="1400" dirty="0">
                          <a:effectLst/>
                          <a:latin typeface="Roboto" panose="02000000000000000000" pitchFamily="2" charset="0"/>
                          <a:ea typeface="Roboto" panose="02000000000000000000" pitchFamily="2" charset="0"/>
                        </a:rPr>
                        <a:t>3</a:t>
                      </a:r>
                    </a:p>
                  </a:txBody>
                  <a:tcPr marL="19403" marR="19403" marT="12935" marB="12935" anchor="b">
                    <a:lnL>
                      <a:noFill/>
                    </a:lnL>
                    <a:lnR>
                      <a:noFill/>
                    </a:lnR>
                    <a:lnT>
                      <a:noFill/>
                    </a:lnT>
                    <a:lnB w="28575"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643329666"/>
                  </a:ext>
                </a:extLst>
              </a:tr>
              <a:tr h="466834">
                <a:tc>
                  <a:txBody>
                    <a:bodyPr/>
                    <a:lstStyle/>
                    <a:p>
                      <a:pPr rtl="0" fontAlgn="b"/>
                      <a:r>
                        <a:rPr lang="en-GB" sz="1400" b="1">
                          <a:effectLst/>
                          <a:latin typeface="Roboto" panose="02000000000000000000" pitchFamily="2" charset="0"/>
                          <a:ea typeface="Roboto" panose="02000000000000000000" pitchFamily="2" charset="0"/>
                        </a:rPr>
                        <a:t>Grand Total</a:t>
                      </a:r>
                    </a:p>
                  </a:txBody>
                  <a:tcPr marL="19403" marR="19403" marT="12935" marB="12935" anchor="b">
                    <a:lnL>
                      <a:noFill/>
                    </a:lnL>
                    <a:lnR>
                      <a:noFill/>
                    </a:lnR>
                    <a:lnT w="28575" cap="flat" cmpd="dbl" algn="ctr">
                      <a:solidFill>
                        <a:srgbClr val="000000"/>
                      </a:solidFill>
                      <a:prstDash val="solid"/>
                      <a:round/>
                      <a:headEnd type="none" w="med" len="med"/>
                      <a:tailEnd type="none" w="med" len="med"/>
                    </a:lnT>
                    <a:lnB>
                      <a:noFill/>
                    </a:lnB>
                    <a:solidFill>
                      <a:srgbClr val="DFE4EC"/>
                    </a:solidFill>
                  </a:tcPr>
                </a:tc>
                <a:tc>
                  <a:txBody>
                    <a:bodyPr/>
                    <a:lstStyle/>
                    <a:p>
                      <a:pPr algn="r" rtl="0" fontAlgn="b"/>
                      <a:r>
                        <a:rPr lang="en-NL" sz="1400" b="1">
                          <a:effectLst/>
                          <a:latin typeface="Roboto" panose="02000000000000000000" pitchFamily="2" charset="0"/>
                          <a:ea typeface="Roboto" panose="02000000000000000000" pitchFamily="2" charset="0"/>
                        </a:rPr>
                        <a:t>2</a:t>
                      </a:r>
                    </a:p>
                  </a:txBody>
                  <a:tcPr marL="19403" marR="19403" marT="12935" marB="12935" anchor="b">
                    <a:lnL>
                      <a:noFill/>
                    </a:lnL>
                    <a:lnR>
                      <a:noFill/>
                    </a:lnR>
                    <a:lnT w="28575" cap="flat" cmpd="dbl" algn="ctr">
                      <a:solidFill>
                        <a:srgbClr val="000000"/>
                      </a:solidFill>
                      <a:prstDash val="solid"/>
                      <a:round/>
                      <a:headEnd type="none" w="med" len="med"/>
                      <a:tailEnd type="none" w="med" len="med"/>
                    </a:lnT>
                    <a:lnB>
                      <a:noFill/>
                    </a:lnB>
                    <a:solidFill>
                      <a:srgbClr val="DFE4EC"/>
                    </a:solidFill>
                  </a:tcPr>
                </a:tc>
                <a:tc>
                  <a:txBody>
                    <a:bodyPr/>
                    <a:lstStyle/>
                    <a:p>
                      <a:pPr algn="r" rtl="0" fontAlgn="b"/>
                      <a:r>
                        <a:rPr lang="en-NL" sz="1400" b="1">
                          <a:effectLst/>
                          <a:latin typeface="Roboto" panose="02000000000000000000" pitchFamily="2" charset="0"/>
                          <a:ea typeface="Roboto" panose="02000000000000000000" pitchFamily="2" charset="0"/>
                        </a:rPr>
                        <a:t>6</a:t>
                      </a:r>
                    </a:p>
                  </a:txBody>
                  <a:tcPr marL="19403" marR="19403" marT="12935" marB="12935" anchor="b">
                    <a:lnL>
                      <a:noFill/>
                    </a:lnL>
                    <a:lnR>
                      <a:noFill/>
                    </a:lnR>
                    <a:lnT w="28575" cap="flat" cmpd="dbl" algn="ctr">
                      <a:solidFill>
                        <a:srgbClr val="000000"/>
                      </a:solidFill>
                      <a:prstDash val="solid"/>
                      <a:round/>
                      <a:headEnd type="none" w="med" len="med"/>
                      <a:tailEnd type="none" w="med" len="med"/>
                    </a:lnT>
                    <a:lnB>
                      <a:noFill/>
                    </a:lnB>
                    <a:solidFill>
                      <a:srgbClr val="DFE4EC"/>
                    </a:solidFill>
                  </a:tcPr>
                </a:tc>
                <a:tc>
                  <a:txBody>
                    <a:bodyPr/>
                    <a:lstStyle/>
                    <a:p>
                      <a:pPr algn="r" rtl="0" fontAlgn="b"/>
                      <a:r>
                        <a:rPr lang="en-NL" sz="1400" b="1">
                          <a:effectLst/>
                          <a:latin typeface="Roboto" panose="02000000000000000000" pitchFamily="2" charset="0"/>
                          <a:ea typeface="Roboto" panose="02000000000000000000" pitchFamily="2" charset="0"/>
                        </a:rPr>
                        <a:t>3</a:t>
                      </a:r>
                    </a:p>
                  </a:txBody>
                  <a:tcPr marL="19403" marR="19403" marT="12935" marB="12935" anchor="b">
                    <a:lnL>
                      <a:noFill/>
                    </a:lnL>
                    <a:lnR>
                      <a:noFill/>
                    </a:lnR>
                    <a:lnT w="28575" cap="flat" cmpd="dbl" algn="ctr">
                      <a:solidFill>
                        <a:srgbClr val="000000"/>
                      </a:solidFill>
                      <a:prstDash val="solid"/>
                      <a:round/>
                      <a:headEnd type="none" w="med" len="med"/>
                      <a:tailEnd type="none" w="med" len="med"/>
                    </a:lnT>
                    <a:lnB>
                      <a:noFill/>
                    </a:lnB>
                    <a:solidFill>
                      <a:srgbClr val="DFE4EC"/>
                    </a:solidFill>
                  </a:tcPr>
                </a:tc>
                <a:tc>
                  <a:txBody>
                    <a:bodyPr/>
                    <a:lstStyle/>
                    <a:p>
                      <a:pPr algn="r" rtl="0" fontAlgn="b"/>
                      <a:r>
                        <a:rPr lang="en-NL" sz="1400" b="1">
                          <a:effectLst/>
                          <a:latin typeface="Roboto" panose="02000000000000000000" pitchFamily="2" charset="0"/>
                          <a:ea typeface="Roboto" panose="02000000000000000000" pitchFamily="2" charset="0"/>
                        </a:rPr>
                        <a:t>7</a:t>
                      </a:r>
                    </a:p>
                  </a:txBody>
                  <a:tcPr marL="19403" marR="19403" marT="12935" marB="12935" anchor="b">
                    <a:lnL>
                      <a:noFill/>
                    </a:lnL>
                    <a:lnR>
                      <a:noFill/>
                    </a:lnR>
                    <a:lnT w="28575" cap="flat" cmpd="dbl" algn="ctr">
                      <a:solidFill>
                        <a:srgbClr val="000000"/>
                      </a:solidFill>
                      <a:prstDash val="solid"/>
                      <a:round/>
                      <a:headEnd type="none" w="med" len="med"/>
                      <a:tailEnd type="none" w="med" len="med"/>
                    </a:lnT>
                    <a:lnB>
                      <a:noFill/>
                    </a:lnB>
                    <a:solidFill>
                      <a:srgbClr val="DFE4EC"/>
                    </a:solidFill>
                  </a:tcPr>
                </a:tc>
                <a:tc>
                  <a:txBody>
                    <a:bodyPr/>
                    <a:lstStyle/>
                    <a:p>
                      <a:pPr algn="r" rtl="0" fontAlgn="b"/>
                      <a:r>
                        <a:rPr lang="en-NL" sz="1400" b="1">
                          <a:effectLst/>
                          <a:latin typeface="Roboto" panose="02000000000000000000" pitchFamily="2" charset="0"/>
                          <a:ea typeface="Roboto" panose="02000000000000000000" pitchFamily="2" charset="0"/>
                        </a:rPr>
                        <a:t>4</a:t>
                      </a:r>
                    </a:p>
                  </a:txBody>
                  <a:tcPr marL="19403" marR="19403" marT="12935" marB="12935" anchor="b">
                    <a:lnL>
                      <a:noFill/>
                    </a:lnL>
                    <a:lnR>
                      <a:noFill/>
                    </a:lnR>
                    <a:lnT w="28575" cap="flat" cmpd="dbl" algn="ctr">
                      <a:solidFill>
                        <a:srgbClr val="000000"/>
                      </a:solidFill>
                      <a:prstDash val="solid"/>
                      <a:round/>
                      <a:headEnd type="none" w="med" len="med"/>
                      <a:tailEnd type="none" w="med" len="med"/>
                    </a:lnT>
                    <a:lnB>
                      <a:noFill/>
                    </a:lnB>
                    <a:solidFill>
                      <a:srgbClr val="DFE4EC"/>
                    </a:solidFill>
                  </a:tcPr>
                </a:tc>
                <a:tc>
                  <a:txBody>
                    <a:bodyPr/>
                    <a:lstStyle/>
                    <a:p>
                      <a:pPr algn="r" rtl="0" fontAlgn="b"/>
                      <a:r>
                        <a:rPr lang="en-NL" sz="1400" b="1">
                          <a:effectLst/>
                          <a:latin typeface="Roboto" panose="02000000000000000000" pitchFamily="2" charset="0"/>
                          <a:ea typeface="Roboto" panose="02000000000000000000" pitchFamily="2" charset="0"/>
                        </a:rPr>
                        <a:t>4</a:t>
                      </a:r>
                    </a:p>
                  </a:txBody>
                  <a:tcPr marL="19403" marR="19403" marT="12935" marB="12935" anchor="b">
                    <a:lnL>
                      <a:noFill/>
                    </a:lnL>
                    <a:lnR>
                      <a:noFill/>
                    </a:lnR>
                    <a:lnT w="28575" cap="flat" cmpd="dbl" algn="ctr">
                      <a:solidFill>
                        <a:srgbClr val="000000"/>
                      </a:solidFill>
                      <a:prstDash val="solid"/>
                      <a:round/>
                      <a:headEnd type="none" w="med" len="med"/>
                      <a:tailEnd type="none" w="med" len="med"/>
                    </a:lnT>
                    <a:lnB>
                      <a:noFill/>
                    </a:lnB>
                    <a:solidFill>
                      <a:srgbClr val="DFE4EC"/>
                    </a:solidFill>
                  </a:tcPr>
                </a:tc>
                <a:tc>
                  <a:txBody>
                    <a:bodyPr/>
                    <a:lstStyle/>
                    <a:p>
                      <a:pPr algn="r" rtl="0" fontAlgn="b"/>
                      <a:r>
                        <a:rPr lang="en-NL" sz="1400" b="1" dirty="0">
                          <a:effectLst/>
                          <a:latin typeface="Roboto" panose="02000000000000000000" pitchFamily="2" charset="0"/>
                          <a:ea typeface="Roboto" panose="02000000000000000000" pitchFamily="2" charset="0"/>
                        </a:rPr>
                        <a:t>26</a:t>
                      </a:r>
                    </a:p>
                  </a:txBody>
                  <a:tcPr marL="19403" marR="19403" marT="12935" marB="12935" anchor="b">
                    <a:lnL>
                      <a:noFill/>
                    </a:lnL>
                    <a:lnR>
                      <a:noFill/>
                    </a:lnR>
                    <a:lnT w="28575" cap="flat" cmpd="dbl" algn="ctr">
                      <a:solidFill>
                        <a:srgbClr val="000000"/>
                      </a:solidFill>
                      <a:prstDash val="solid"/>
                      <a:round/>
                      <a:headEnd type="none" w="med" len="med"/>
                      <a:tailEnd type="none" w="med" len="med"/>
                    </a:lnT>
                    <a:lnB>
                      <a:noFill/>
                    </a:lnB>
                    <a:solidFill>
                      <a:srgbClr val="DFE4EC"/>
                    </a:solidFill>
                  </a:tcPr>
                </a:tc>
                <a:extLst>
                  <a:ext uri="{0D108BD9-81ED-4DB2-BD59-A6C34878D82A}">
                    <a16:rowId xmlns:a16="http://schemas.microsoft.com/office/drawing/2014/main" val="3859312006"/>
                  </a:ext>
                </a:extLst>
              </a:tr>
            </a:tbl>
          </a:graphicData>
        </a:graphic>
      </p:graphicFrame>
      <p:sp>
        <p:nvSpPr>
          <p:cNvPr id="18" name="Title 3">
            <a:extLst>
              <a:ext uri="{FF2B5EF4-FFF2-40B4-BE49-F238E27FC236}">
                <a16:creationId xmlns:a16="http://schemas.microsoft.com/office/drawing/2014/main" id="{8B313DF4-3931-1B4A-B6BA-B646932E911E}"/>
              </a:ext>
            </a:extLst>
          </p:cNvPr>
          <p:cNvSpPr>
            <a:spLocks noGrp="1"/>
          </p:cNvSpPr>
          <p:nvPr>
            <p:ph type="title"/>
          </p:nvPr>
        </p:nvSpPr>
        <p:spPr>
          <a:xfrm>
            <a:off x="838200" y="457972"/>
            <a:ext cx="10515600" cy="1325563"/>
          </a:xfrm>
        </p:spPr>
        <p:txBody>
          <a:bodyPr/>
          <a:lstStyle/>
          <a:p>
            <a:r>
              <a:rPr lang="en-US" dirty="0"/>
              <a:t>2021 total submissions</a:t>
            </a:r>
          </a:p>
        </p:txBody>
      </p:sp>
      <p:pic>
        <p:nvPicPr>
          <p:cNvPr id="21" name="Content Placeholder 31" descr="Shape&#10;&#10;Description automatically generated">
            <a:extLst>
              <a:ext uri="{FF2B5EF4-FFF2-40B4-BE49-F238E27FC236}">
                <a16:creationId xmlns:a16="http://schemas.microsoft.com/office/drawing/2014/main" id="{79C28C20-059E-7144-B3F1-7DB26BC6506A}"/>
              </a:ext>
            </a:extLst>
          </p:cNvPr>
          <p:cNvPicPr>
            <a:picLocks noChangeAspect="1"/>
          </p:cNvPicPr>
          <p:nvPr/>
        </p:nvPicPr>
        <p:blipFill>
          <a:blip r:embed="rId4"/>
          <a:stretch>
            <a:fillRect/>
          </a:stretch>
        </p:blipFill>
        <p:spPr>
          <a:xfrm>
            <a:off x="755400" y="1513535"/>
            <a:ext cx="540000" cy="540000"/>
          </a:xfrm>
          <a:prstGeom prst="rect">
            <a:avLst/>
          </a:prstGeom>
        </p:spPr>
      </p:pic>
    </p:spTree>
    <p:extLst>
      <p:ext uri="{BB962C8B-B14F-4D97-AF65-F5344CB8AC3E}">
        <p14:creationId xmlns:p14="http://schemas.microsoft.com/office/powerpoint/2010/main" val="3731993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D5EA306B-F67C-DF44-A615-EBA48D029750}"/>
              </a:ext>
            </a:extLst>
          </p:cNvPr>
          <p:cNvPicPr>
            <a:picLocks noChangeAspect="1"/>
          </p:cNvPicPr>
          <p:nvPr/>
        </p:nvPicPr>
        <p:blipFill>
          <a:blip r:embed="rId3"/>
          <a:stretch>
            <a:fillRect/>
          </a:stretch>
        </p:blipFill>
        <p:spPr>
          <a:xfrm>
            <a:off x="9601199" y="41563"/>
            <a:ext cx="2401367" cy="1696928"/>
          </a:xfrm>
          <a:prstGeom prst="rect">
            <a:avLst/>
          </a:prstGeom>
        </p:spPr>
      </p:pic>
      <p:sp>
        <p:nvSpPr>
          <p:cNvPr id="18" name="Title 3">
            <a:extLst>
              <a:ext uri="{FF2B5EF4-FFF2-40B4-BE49-F238E27FC236}">
                <a16:creationId xmlns:a16="http://schemas.microsoft.com/office/drawing/2014/main" id="{8B313DF4-3931-1B4A-B6BA-B646932E911E}"/>
              </a:ext>
            </a:extLst>
          </p:cNvPr>
          <p:cNvSpPr>
            <a:spLocks noGrp="1"/>
          </p:cNvSpPr>
          <p:nvPr>
            <p:ph type="title"/>
          </p:nvPr>
        </p:nvSpPr>
        <p:spPr>
          <a:xfrm>
            <a:off x="838200" y="227245"/>
            <a:ext cx="10515600" cy="1325563"/>
          </a:xfrm>
        </p:spPr>
        <p:txBody>
          <a:bodyPr/>
          <a:lstStyle/>
          <a:p>
            <a:r>
              <a:rPr lang="en-US" dirty="0"/>
              <a:t>2021 all submissions</a:t>
            </a:r>
          </a:p>
        </p:txBody>
      </p:sp>
      <p:graphicFrame>
        <p:nvGraphicFramePr>
          <p:cNvPr id="6" name="Chart 5">
            <a:extLst>
              <a:ext uri="{FF2B5EF4-FFF2-40B4-BE49-F238E27FC236}">
                <a16:creationId xmlns:a16="http://schemas.microsoft.com/office/drawing/2014/main" id="{F7CDEF9A-1CD8-FC40-B83A-0E0F121A8B8E}"/>
              </a:ext>
            </a:extLst>
          </p:cNvPr>
          <p:cNvGraphicFramePr>
            <a:graphicFrameLocks/>
          </p:cNvGraphicFramePr>
          <p:nvPr>
            <p:extLst>
              <p:ext uri="{D42A27DB-BD31-4B8C-83A1-F6EECF244321}">
                <p14:modId xmlns:p14="http://schemas.microsoft.com/office/powerpoint/2010/main" val="2559282247"/>
              </p:ext>
            </p:extLst>
          </p:nvPr>
        </p:nvGraphicFramePr>
        <p:xfrm>
          <a:off x="1638300" y="937732"/>
          <a:ext cx="8991600" cy="5959139"/>
        </p:xfrm>
        <a:graphic>
          <a:graphicData uri="http://schemas.openxmlformats.org/drawingml/2006/chart">
            <c:chart xmlns:c="http://schemas.openxmlformats.org/drawingml/2006/chart" xmlns:r="http://schemas.openxmlformats.org/officeDocument/2006/relationships" r:id="rId4"/>
          </a:graphicData>
        </a:graphic>
      </p:graphicFrame>
      <p:sp>
        <p:nvSpPr>
          <p:cNvPr id="7" name="Content Placeholder 33">
            <a:extLst>
              <a:ext uri="{FF2B5EF4-FFF2-40B4-BE49-F238E27FC236}">
                <a16:creationId xmlns:a16="http://schemas.microsoft.com/office/drawing/2014/main" id="{3069EBD9-AAB4-884D-BD37-B52B4903504A}"/>
              </a:ext>
            </a:extLst>
          </p:cNvPr>
          <p:cNvSpPr>
            <a:spLocks noGrp="1"/>
          </p:cNvSpPr>
          <p:nvPr>
            <p:ph idx="1"/>
          </p:nvPr>
        </p:nvSpPr>
        <p:spPr>
          <a:xfrm>
            <a:off x="838200" y="1462498"/>
            <a:ext cx="3761014" cy="639989"/>
          </a:xfrm>
        </p:spPr>
        <p:txBody>
          <a:bodyPr/>
          <a:lstStyle/>
          <a:p>
            <a:r>
              <a:rPr lang="en-GB" b="1" dirty="0"/>
              <a:t>Total: 26 submission</a:t>
            </a:r>
          </a:p>
        </p:txBody>
      </p:sp>
    </p:spTree>
    <p:extLst>
      <p:ext uri="{BB962C8B-B14F-4D97-AF65-F5344CB8AC3E}">
        <p14:creationId xmlns:p14="http://schemas.microsoft.com/office/powerpoint/2010/main" val="3868479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D5EA306B-F67C-DF44-A615-EBA48D029750}"/>
              </a:ext>
            </a:extLst>
          </p:cNvPr>
          <p:cNvPicPr>
            <a:picLocks noChangeAspect="1"/>
          </p:cNvPicPr>
          <p:nvPr/>
        </p:nvPicPr>
        <p:blipFill>
          <a:blip r:embed="rId3"/>
          <a:stretch>
            <a:fillRect/>
          </a:stretch>
        </p:blipFill>
        <p:spPr>
          <a:xfrm>
            <a:off x="9601199" y="41563"/>
            <a:ext cx="2401367" cy="1696928"/>
          </a:xfrm>
          <a:prstGeom prst="rect">
            <a:avLst/>
          </a:prstGeom>
        </p:spPr>
      </p:pic>
      <p:sp>
        <p:nvSpPr>
          <p:cNvPr id="18" name="Title 3">
            <a:extLst>
              <a:ext uri="{FF2B5EF4-FFF2-40B4-BE49-F238E27FC236}">
                <a16:creationId xmlns:a16="http://schemas.microsoft.com/office/drawing/2014/main" id="{8B313DF4-3931-1B4A-B6BA-B646932E911E}"/>
              </a:ext>
            </a:extLst>
          </p:cNvPr>
          <p:cNvSpPr>
            <a:spLocks noGrp="1"/>
          </p:cNvSpPr>
          <p:nvPr>
            <p:ph type="title"/>
          </p:nvPr>
        </p:nvSpPr>
        <p:spPr>
          <a:xfrm>
            <a:off x="838200" y="227245"/>
            <a:ext cx="10515600" cy="1325563"/>
          </a:xfrm>
        </p:spPr>
        <p:txBody>
          <a:bodyPr/>
          <a:lstStyle/>
          <a:p>
            <a:r>
              <a:rPr lang="en-US" dirty="0"/>
              <a:t>2021 approved projects</a:t>
            </a:r>
          </a:p>
        </p:txBody>
      </p:sp>
      <p:graphicFrame>
        <p:nvGraphicFramePr>
          <p:cNvPr id="6" name="Chart 5">
            <a:extLst>
              <a:ext uri="{FF2B5EF4-FFF2-40B4-BE49-F238E27FC236}">
                <a16:creationId xmlns:a16="http://schemas.microsoft.com/office/drawing/2014/main" id="{ED67C7C2-7004-8846-BB89-5C363D86EF43}"/>
              </a:ext>
            </a:extLst>
          </p:cNvPr>
          <p:cNvGraphicFramePr>
            <a:graphicFrameLocks/>
          </p:cNvGraphicFramePr>
          <p:nvPr>
            <p:extLst>
              <p:ext uri="{D42A27DB-BD31-4B8C-83A1-F6EECF244321}">
                <p14:modId xmlns:p14="http://schemas.microsoft.com/office/powerpoint/2010/main" val="2591871078"/>
              </p:ext>
            </p:extLst>
          </p:nvPr>
        </p:nvGraphicFramePr>
        <p:xfrm>
          <a:off x="3516086" y="1074402"/>
          <a:ext cx="7837714" cy="5339981"/>
        </p:xfrm>
        <a:graphic>
          <a:graphicData uri="http://schemas.openxmlformats.org/drawingml/2006/chart">
            <c:chart xmlns:c="http://schemas.openxmlformats.org/drawingml/2006/chart" xmlns:r="http://schemas.openxmlformats.org/officeDocument/2006/relationships" r:id="rId4"/>
          </a:graphicData>
        </a:graphic>
      </p:graphicFrame>
      <p:sp>
        <p:nvSpPr>
          <p:cNvPr id="7" name="Content Placeholder 33">
            <a:extLst>
              <a:ext uri="{FF2B5EF4-FFF2-40B4-BE49-F238E27FC236}">
                <a16:creationId xmlns:a16="http://schemas.microsoft.com/office/drawing/2014/main" id="{05F2714F-8ADD-3848-85AE-75F68D979260}"/>
              </a:ext>
            </a:extLst>
          </p:cNvPr>
          <p:cNvSpPr>
            <a:spLocks noGrp="1"/>
          </p:cNvSpPr>
          <p:nvPr>
            <p:ph idx="1"/>
          </p:nvPr>
        </p:nvSpPr>
        <p:spPr>
          <a:xfrm>
            <a:off x="541637" y="1552808"/>
            <a:ext cx="4191001" cy="4271956"/>
          </a:xfrm>
        </p:spPr>
        <p:txBody>
          <a:bodyPr>
            <a:normAutofit/>
          </a:bodyPr>
          <a:lstStyle/>
          <a:p>
            <a:pPr marL="457200" indent="-457200">
              <a:buFont typeface="Arial" panose="020B0604020202020204" pitchFamily="34" charset="0"/>
              <a:buChar char="•"/>
            </a:pPr>
            <a:r>
              <a:rPr lang="en-GB" b="1" dirty="0"/>
              <a:t>Total: 10 projects</a:t>
            </a:r>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r>
              <a:rPr lang="en-GB" b="1" dirty="0"/>
              <a:t>300 K </a:t>
            </a:r>
            <a:r>
              <a:rPr lang="en-GB" b="1" dirty="0" err="1"/>
              <a:t>eur</a:t>
            </a:r>
            <a:r>
              <a:rPr lang="en-GB" b="1" dirty="0"/>
              <a:t> total budget</a:t>
            </a:r>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r>
              <a:rPr lang="en-GB" b="1" dirty="0"/>
              <a:t>287 K </a:t>
            </a:r>
            <a:r>
              <a:rPr lang="en-GB" b="1" dirty="0" err="1"/>
              <a:t>eur</a:t>
            </a:r>
            <a:r>
              <a:rPr lang="en-GB" b="1" dirty="0"/>
              <a:t> granted</a:t>
            </a:r>
          </a:p>
          <a:p>
            <a:pPr marL="457200" indent="-457200">
              <a:buFont typeface="Arial" panose="020B0604020202020204" pitchFamily="34" charset="0"/>
              <a:buChar char="•"/>
            </a:pPr>
            <a:endParaRPr lang="en-GB" b="1" dirty="0"/>
          </a:p>
          <a:p>
            <a:pPr marL="457200" indent="-457200">
              <a:buFont typeface="Arial" panose="020B0604020202020204" pitchFamily="34" charset="0"/>
              <a:buChar char="•"/>
            </a:pPr>
            <a:r>
              <a:rPr lang="en-GB" b="1" dirty="0"/>
              <a:t>96% of the budget spent</a:t>
            </a:r>
          </a:p>
        </p:txBody>
      </p:sp>
    </p:spTree>
    <p:extLst>
      <p:ext uri="{BB962C8B-B14F-4D97-AF65-F5344CB8AC3E}">
        <p14:creationId xmlns:p14="http://schemas.microsoft.com/office/powerpoint/2010/main" val="41749601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D5EA306B-F67C-DF44-A615-EBA48D029750}"/>
              </a:ext>
            </a:extLst>
          </p:cNvPr>
          <p:cNvPicPr>
            <a:picLocks noChangeAspect="1"/>
          </p:cNvPicPr>
          <p:nvPr/>
        </p:nvPicPr>
        <p:blipFill>
          <a:blip r:embed="rId3"/>
          <a:stretch>
            <a:fillRect/>
          </a:stretch>
        </p:blipFill>
        <p:spPr>
          <a:xfrm>
            <a:off x="9601199" y="41563"/>
            <a:ext cx="2401367" cy="1696928"/>
          </a:xfrm>
          <a:prstGeom prst="rect">
            <a:avLst/>
          </a:prstGeom>
        </p:spPr>
      </p:pic>
      <p:sp>
        <p:nvSpPr>
          <p:cNvPr id="18" name="Title 3">
            <a:extLst>
              <a:ext uri="{FF2B5EF4-FFF2-40B4-BE49-F238E27FC236}">
                <a16:creationId xmlns:a16="http://schemas.microsoft.com/office/drawing/2014/main" id="{8B313DF4-3931-1B4A-B6BA-B646932E911E}"/>
              </a:ext>
            </a:extLst>
          </p:cNvPr>
          <p:cNvSpPr>
            <a:spLocks noGrp="1"/>
          </p:cNvSpPr>
          <p:nvPr>
            <p:ph type="title"/>
          </p:nvPr>
        </p:nvSpPr>
        <p:spPr>
          <a:xfrm>
            <a:off x="705382" y="227245"/>
            <a:ext cx="10515600" cy="1325563"/>
          </a:xfrm>
        </p:spPr>
        <p:txBody>
          <a:bodyPr/>
          <a:lstStyle/>
          <a:p>
            <a:r>
              <a:rPr lang="en-US" dirty="0"/>
              <a:t>2021 funded projects</a:t>
            </a:r>
          </a:p>
        </p:txBody>
      </p:sp>
      <p:graphicFrame>
        <p:nvGraphicFramePr>
          <p:cNvPr id="4" name="Table 4">
            <a:extLst>
              <a:ext uri="{FF2B5EF4-FFF2-40B4-BE49-F238E27FC236}">
                <a16:creationId xmlns:a16="http://schemas.microsoft.com/office/drawing/2014/main" id="{F1502FEA-7D2F-E440-B74F-500A24CA80E9}"/>
              </a:ext>
            </a:extLst>
          </p:cNvPr>
          <p:cNvGraphicFramePr>
            <a:graphicFrameLocks noGrp="1"/>
          </p:cNvGraphicFramePr>
          <p:nvPr>
            <p:extLst>
              <p:ext uri="{D42A27DB-BD31-4B8C-83A1-F6EECF244321}">
                <p14:modId xmlns:p14="http://schemas.microsoft.com/office/powerpoint/2010/main" val="1383950385"/>
              </p:ext>
            </p:extLst>
          </p:nvPr>
        </p:nvGraphicFramePr>
        <p:xfrm>
          <a:off x="705382" y="1367126"/>
          <a:ext cx="11297184" cy="4886960"/>
        </p:xfrm>
        <a:graphic>
          <a:graphicData uri="http://schemas.openxmlformats.org/drawingml/2006/table">
            <a:tbl>
              <a:tblPr firstRow="1" bandRow="1">
                <a:tableStyleId>{5C22544A-7EE6-4342-B048-85BDC9FD1C3A}</a:tableStyleId>
              </a:tblPr>
              <a:tblGrid>
                <a:gridCol w="8106727">
                  <a:extLst>
                    <a:ext uri="{9D8B030D-6E8A-4147-A177-3AD203B41FA5}">
                      <a16:colId xmlns:a16="http://schemas.microsoft.com/office/drawing/2014/main" val="100959177"/>
                    </a:ext>
                  </a:extLst>
                </a:gridCol>
                <a:gridCol w="3190457">
                  <a:extLst>
                    <a:ext uri="{9D8B030D-6E8A-4147-A177-3AD203B41FA5}">
                      <a16:colId xmlns:a16="http://schemas.microsoft.com/office/drawing/2014/main" val="3335072280"/>
                    </a:ext>
                  </a:extLst>
                </a:gridCol>
              </a:tblGrid>
              <a:tr h="370840">
                <a:tc>
                  <a:txBody>
                    <a:bodyPr/>
                    <a:lstStyle/>
                    <a:p>
                      <a:r>
                        <a:rPr lang="en-NL" dirty="0"/>
                        <a:t>Title</a:t>
                      </a:r>
                    </a:p>
                  </a:txBody>
                  <a:tcPr>
                    <a:solidFill>
                      <a:srgbClr val="8F3E64"/>
                    </a:solidFill>
                  </a:tcPr>
                </a:tc>
                <a:tc>
                  <a:txBody>
                    <a:bodyPr/>
                    <a:lstStyle/>
                    <a:p>
                      <a:r>
                        <a:rPr lang="en-US" dirty="0" err="1"/>
                        <a:t>Organisation</a:t>
                      </a:r>
                      <a:r>
                        <a:rPr lang="en-US" dirty="0"/>
                        <a:t> / grant</a:t>
                      </a:r>
                      <a:endParaRPr lang="en-NL" dirty="0"/>
                    </a:p>
                  </a:txBody>
                  <a:tcPr>
                    <a:solidFill>
                      <a:srgbClr val="8F3E64"/>
                    </a:solidFill>
                  </a:tcPr>
                </a:tc>
                <a:extLst>
                  <a:ext uri="{0D108BD9-81ED-4DB2-BD59-A6C34878D82A}">
                    <a16:rowId xmlns:a16="http://schemas.microsoft.com/office/drawing/2014/main" val="654333509"/>
                  </a:ext>
                </a:extLst>
              </a:tr>
              <a:tr h="370840">
                <a:tc>
                  <a:txBody>
                    <a:bodyPr/>
                    <a:lstStyle/>
                    <a:p>
                      <a:r>
                        <a:rPr lang="en-GB" b="0" i="0" dirty="0" err="1">
                          <a:effectLst/>
                          <a:latin typeface="Roboto" panose="02000000000000000000" pitchFamily="2" charset="0"/>
                          <a:ea typeface="Roboto" panose="02000000000000000000" pitchFamily="2" charset="0"/>
                        </a:rPr>
                        <a:t>mingleMeet</a:t>
                      </a:r>
                      <a:r>
                        <a:rPr lang="en-GB" b="0" i="0" dirty="0">
                          <a:effectLst/>
                          <a:latin typeface="Roboto" panose="02000000000000000000" pitchFamily="2" charset="0"/>
                          <a:ea typeface="Roboto" panose="02000000000000000000" pitchFamily="2" charset="0"/>
                        </a:rPr>
                        <a:t> - Interactive meeting space for </a:t>
                      </a:r>
                      <a:r>
                        <a:rPr lang="en-GB" b="0" i="0" dirty="0" err="1">
                          <a:effectLst/>
                          <a:latin typeface="Roboto" panose="02000000000000000000" pitchFamily="2" charset="0"/>
                          <a:ea typeface="Roboto" panose="02000000000000000000" pitchFamily="2" charset="0"/>
                        </a:rPr>
                        <a:t>eduMEET</a:t>
                      </a:r>
                      <a:endParaRPr lang="en-NL"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1" dirty="0">
                          <a:effectLst/>
                          <a:latin typeface="Roboto" panose="02000000000000000000" pitchFamily="2" charset="0"/>
                          <a:ea typeface="Roboto" panose="02000000000000000000" pitchFamily="2" charset="0"/>
                        </a:rPr>
                        <a:t>PSNC, PL /  30.0 K </a:t>
                      </a:r>
                      <a:r>
                        <a:rPr lang="en-GB" b="0" i="1" dirty="0" err="1">
                          <a:effectLst/>
                          <a:latin typeface="Roboto" panose="02000000000000000000" pitchFamily="2" charset="0"/>
                          <a:ea typeface="Roboto" panose="02000000000000000000" pitchFamily="2" charset="0"/>
                        </a:rPr>
                        <a:t>eur</a:t>
                      </a:r>
                      <a:endParaRPr lang="en-GB" b="0" i="0" dirty="0">
                        <a:effectLst/>
                        <a:latin typeface="Roboto" panose="02000000000000000000" pitchFamily="2" charset="0"/>
                        <a:ea typeface="Roboto" panose="02000000000000000000" pitchFamily="2" charset="0"/>
                      </a:endParaRPr>
                    </a:p>
                  </a:txBody>
                  <a:tcPr/>
                </a:tc>
                <a:extLst>
                  <a:ext uri="{0D108BD9-81ED-4DB2-BD59-A6C34878D82A}">
                    <a16:rowId xmlns:a16="http://schemas.microsoft.com/office/drawing/2014/main" val="3656932333"/>
                  </a:ext>
                </a:extLst>
              </a:tr>
              <a:tr h="370840">
                <a:tc>
                  <a:txBody>
                    <a:bodyPr/>
                    <a:lstStyle/>
                    <a:p>
                      <a:r>
                        <a:rPr lang="en-GB" b="0" i="0" dirty="0">
                          <a:effectLst/>
                          <a:latin typeface="Roboto" panose="02000000000000000000" pitchFamily="2" charset="0"/>
                          <a:ea typeface="Roboto" panose="02000000000000000000" pitchFamily="2" charset="0"/>
                        </a:rPr>
                        <a:t>Adaptive DNSSEC - DNSSEC: Make or Break Vulnerabilities in DNS</a:t>
                      </a:r>
                      <a:endParaRPr lang="en-NL" dirty="0"/>
                    </a:p>
                  </a:txBody>
                  <a:tcPr/>
                </a:tc>
                <a:tc>
                  <a:txBody>
                    <a:bodyPr/>
                    <a:lstStyle/>
                    <a:p>
                      <a:r>
                        <a:rPr lang="en-GB" b="0" i="1" dirty="0">
                          <a:effectLst/>
                          <a:latin typeface="Roboto" panose="02000000000000000000" pitchFamily="2" charset="0"/>
                          <a:ea typeface="Roboto" panose="02000000000000000000" pitchFamily="2" charset="0"/>
                        </a:rPr>
                        <a:t>TAU, IL /  30.0 K </a:t>
                      </a:r>
                      <a:r>
                        <a:rPr lang="en-GB" b="0" i="1" dirty="0" err="1">
                          <a:effectLst/>
                          <a:latin typeface="Roboto" panose="02000000000000000000" pitchFamily="2" charset="0"/>
                          <a:ea typeface="Roboto" panose="02000000000000000000" pitchFamily="2" charset="0"/>
                        </a:rPr>
                        <a:t>eur</a:t>
                      </a:r>
                      <a:endParaRPr lang="en-NL" dirty="0"/>
                    </a:p>
                  </a:txBody>
                  <a:tcPr/>
                </a:tc>
                <a:extLst>
                  <a:ext uri="{0D108BD9-81ED-4DB2-BD59-A6C34878D82A}">
                    <a16:rowId xmlns:a16="http://schemas.microsoft.com/office/drawing/2014/main" val="3229188179"/>
                  </a:ext>
                </a:extLst>
              </a:tr>
              <a:tr h="370840">
                <a:tc>
                  <a:txBody>
                    <a:bodyPr/>
                    <a:lstStyle/>
                    <a:p>
                      <a:r>
                        <a:rPr lang="en-GB" b="0" i="0" dirty="0" err="1">
                          <a:effectLst/>
                          <a:latin typeface="Roboto" panose="02000000000000000000" pitchFamily="2" charset="0"/>
                          <a:ea typeface="Roboto" panose="02000000000000000000" pitchFamily="2" charset="0"/>
                        </a:rPr>
                        <a:t>VoDsync</a:t>
                      </a:r>
                      <a:r>
                        <a:rPr lang="en-GB" b="0" i="0" dirty="0">
                          <a:effectLst/>
                          <a:latin typeface="Roboto" panose="02000000000000000000" pitchFamily="2" charset="0"/>
                          <a:ea typeface="Roboto" panose="02000000000000000000" pitchFamily="2" charset="0"/>
                        </a:rPr>
                        <a:t> - Synchronous playback of high quality videos in </a:t>
                      </a:r>
                      <a:r>
                        <a:rPr lang="en-GB" b="0" i="0" dirty="0" err="1">
                          <a:effectLst/>
                          <a:latin typeface="Roboto" panose="02000000000000000000" pitchFamily="2" charset="0"/>
                          <a:ea typeface="Roboto" panose="02000000000000000000" pitchFamily="2" charset="0"/>
                        </a:rPr>
                        <a:t>eduMEET</a:t>
                      </a:r>
                      <a:r>
                        <a:rPr lang="en-GB" b="0" i="0" dirty="0">
                          <a:effectLst/>
                          <a:latin typeface="Roboto" panose="02000000000000000000" pitchFamily="2" charset="0"/>
                          <a:ea typeface="Roboto" panose="02000000000000000000" pitchFamily="2" charset="0"/>
                        </a:rPr>
                        <a:t> sessions</a:t>
                      </a:r>
                      <a:endParaRPr lang="en-NL"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1" dirty="0">
                          <a:effectLst/>
                          <a:latin typeface="Roboto" panose="02000000000000000000" pitchFamily="2" charset="0"/>
                          <a:ea typeface="Roboto" panose="02000000000000000000" pitchFamily="2" charset="0"/>
                        </a:rPr>
                        <a:t>PSNC, PL /  30.0 K </a:t>
                      </a:r>
                      <a:r>
                        <a:rPr lang="en-GB" b="0" i="1" dirty="0" err="1">
                          <a:effectLst/>
                          <a:latin typeface="Roboto" panose="02000000000000000000" pitchFamily="2" charset="0"/>
                          <a:ea typeface="Roboto" panose="02000000000000000000" pitchFamily="2" charset="0"/>
                        </a:rPr>
                        <a:t>eur</a:t>
                      </a:r>
                      <a:endParaRPr lang="en-GB" b="0" i="0" dirty="0">
                        <a:effectLst/>
                        <a:latin typeface="Roboto" panose="02000000000000000000" pitchFamily="2" charset="0"/>
                        <a:ea typeface="Roboto" panose="02000000000000000000" pitchFamily="2" charset="0"/>
                      </a:endParaRPr>
                    </a:p>
                  </a:txBody>
                  <a:tcPr/>
                </a:tc>
                <a:extLst>
                  <a:ext uri="{0D108BD9-81ED-4DB2-BD59-A6C34878D82A}">
                    <a16:rowId xmlns:a16="http://schemas.microsoft.com/office/drawing/2014/main" val="3199336350"/>
                  </a:ext>
                </a:extLst>
              </a:tr>
              <a:tr h="370840">
                <a:tc>
                  <a:txBody>
                    <a:bodyPr/>
                    <a:lstStyle/>
                    <a:p>
                      <a:r>
                        <a:rPr lang="en-GB" b="0" i="0" dirty="0" err="1">
                          <a:effectLst/>
                          <a:latin typeface="Roboto" panose="02000000000000000000" pitchFamily="2" charset="0"/>
                          <a:ea typeface="Roboto" panose="02000000000000000000" pitchFamily="2" charset="0"/>
                        </a:rPr>
                        <a:t>eduCLAIMS</a:t>
                      </a:r>
                      <a:r>
                        <a:rPr lang="en-GB" b="0" i="0" dirty="0">
                          <a:effectLst/>
                          <a:latin typeface="Roboto" panose="02000000000000000000" pitchFamily="2" charset="0"/>
                          <a:ea typeface="Roboto" panose="02000000000000000000" pitchFamily="2" charset="0"/>
                        </a:rPr>
                        <a:t> - educational claims and recommendation letter service with </a:t>
                      </a:r>
                      <a:r>
                        <a:rPr lang="en-GB" b="0" i="0" dirty="0" err="1">
                          <a:effectLst/>
                          <a:latin typeface="Roboto" panose="02000000000000000000" pitchFamily="2" charset="0"/>
                          <a:ea typeface="Roboto" panose="02000000000000000000" pitchFamily="2" charset="0"/>
                        </a:rPr>
                        <a:t>eduGAIN</a:t>
                      </a:r>
                      <a:r>
                        <a:rPr lang="en-GB" b="0" i="0" dirty="0">
                          <a:effectLst/>
                          <a:latin typeface="Roboto" panose="02000000000000000000" pitchFamily="2" charset="0"/>
                          <a:ea typeface="Roboto" panose="02000000000000000000" pitchFamily="2" charset="0"/>
                        </a:rPr>
                        <a:t> identifiers</a:t>
                      </a:r>
                      <a:endParaRPr lang="en-NL" dirty="0"/>
                    </a:p>
                  </a:txBody>
                  <a:tcPr/>
                </a:tc>
                <a:tc>
                  <a:txBody>
                    <a:bodyPr/>
                    <a:lstStyle/>
                    <a:p>
                      <a:r>
                        <a:rPr lang="en-GB" b="0" i="1" dirty="0">
                          <a:effectLst/>
                          <a:latin typeface="Roboto" panose="02000000000000000000" pitchFamily="2" charset="0"/>
                          <a:ea typeface="Roboto" panose="02000000000000000000" pitchFamily="2" charset="0"/>
                        </a:rPr>
                        <a:t>BME, HU /   28.0 K </a:t>
                      </a:r>
                      <a:r>
                        <a:rPr lang="en-GB" b="0" i="1" dirty="0" err="1">
                          <a:effectLst/>
                          <a:latin typeface="Roboto" panose="02000000000000000000" pitchFamily="2" charset="0"/>
                          <a:ea typeface="Roboto" panose="02000000000000000000" pitchFamily="2" charset="0"/>
                        </a:rPr>
                        <a:t>eur</a:t>
                      </a:r>
                      <a:endParaRPr lang="en-NL" dirty="0"/>
                    </a:p>
                  </a:txBody>
                  <a:tcPr/>
                </a:tc>
                <a:extLst>
                  <a:ext uri="{0D108BD9-81ED-4DB2-BD59-A6C34878D82A}">
                    <a16:rowId xmlns:a16="http://schemas.microsoft.com/office/drawing/2014/main" val="1307343956"/>
                  </a:ext>
                </a:extLst>
              </a:tr>
              <a:tr h="370840">
                <a:tc>
                  <a:txBody>
                    <a:bodyPr/>
                    <a:lstStyle/>
                    <a:p>
                      <a:r>
                        <a:rPr lang="en-GB" b="0" i="0" dirty="0">
                          <a:effectLst/>
                          <a:latin typeface="Roboto" panose="02000000000000000000" pitchFamily="2" charset="0"/>
                          <a:ea typeface="Roboto" panose="02000000000000000000" pitchFamily="2" charset="0"/>
                        </a:rPr>
                        <a:t>PLAS: Platformed Workflows</a:t>
                      </a:r>
                      <a:endParaRPr lang="en-NL"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1" dirty="0">
                          <a:effectLst/>
                          <a:latin typeface="Roboto" panose="02000000000000000000" pitchFamily="2" charset="0"/>
                          <a:ea typeface="Roboto" panose="02000000000000000000" pitchFamily="2" charset="0"/>
                        </a:rPr>
                        <a:t>CNIT, IT /  30.0 K </a:t>
                      </a:r>
                      <a:r>
                        <a:rPr lang="en-GB" b="0" i="1" dirty="0" err="1">
                          <a:effectLst/>
                          <a:latin typeface="Roboto" panose="02000000000000000000" pitchFamily="2" charset="0"/>
                          <a:ea typeface="Roboto" panose="02000000000000000000" pitchFamily="2" charset="0"/>
                        </a:rPr>
                        <a:t>eur</a:t>
                      </a:r>
                      <a:endParaRPr lang="en-GB" b="0" i="0" dirty="0">
                        <a:effectLst/>
                        <a:latin typeface="Roboto" panose="02000000000000000000" pitchFamily="2" charset="0"/>
                        <a:ea typeface="Roboto" panose="02000000000000000000" pitchFamily="2" charset="0"/>
                      </a:endParaRPr>
                    </a:p>
                  </a:txBody>
                  <a:tcPr/>
                </a:tc>
                <a:extLst>
                  <a:ext uri="{0D108BD9-81ED-4DB2-BD59-A6C34878D82A}">
                    <a16:rowId xmlns:a16="http://schemas.microsoft.com/office/drawing/2014/main" val="1893049704"/>
                  </a:ext>
                </a:extLst>
              </a:tr>
              <a:tr h="370840">
                <a:tc>
                  <a:txBody>
                    <a:bodyPr/>
                    <a:lstStyle/>
                    <a:p>
                      <a:r>
                        <a:rPr lang="en-GB" b="0" i="0" dirty="0">
                          <a:effectLst/>
                          <a:latin typeface="Roboto" panose="02000000000000000000" pitchFamily="2" charset="0"/>
                          <a:ea typeface="Roboto" panose="02000000000000000000" pitchFamily="2" charset="0"/>
                        </a:rPr>
                        <a:t>User Controlled SD-WAN Services (UCSS) with Performance Monitoring over GÉANT</a:t>
                      </a:r>
                      <a:endParaRPr lang="en-NL"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1" u="none" strike="noStrike" dirty="0">
                          <a:effectLst/>
                          <a:latin typeface="Roboto" panose="02000000000000000000" pitchFamily="2" charset="0"/>
                          <a:ea typeface="Roboto" panose="02000000000000000000" pitchFamily="2" charset="0"/>
                        </a:rPr>
                        <a:t>CNIT, IT /  30.0 K </a:t>
                      </a:r>
                      <a:r>
                        <a:rPr lang="en-GB" b="0" i="1" u="none" strike="noStrike" dirty="0" err="1">
                          <a:effectLst/>
                          <a:latin typeface="Roboto" panose="02000000000000000000" pitchFamily="2" charset="0"/>
                          <a:ea typeface="Roboto" panose="02000000000000000000" pitchFamily="2" charset="0"/>
                        </a:rPr>
                        <a:t>eur</a:t>
                      </a:r>
                      <a:endParaRPr lang="en-GB" b="0" i="0" dirty="0">
                        <a:effectLst/>
                        <a:latin typeface="Roboto" panose="02000000000000000000" pitchFamily="2" charset="0"/>
                        <a:ea typeface="Roboto" panose="02000000000000000000" pitchFamily="2" charset="0"/>
                      </a:endParaRPr>
                    </a:p>
                  </a:txBody>
                  <a:tcPr/>
                </a:tc>
                <a:extLst>
                  <a:ext uri="{0D108BD9-81ED-4DB2-BD59-A6C34878D82A}">
                    <a16:rowId xmlns:a16="http://schemas.microsoft.com/office/drawing/2014/main" val="2529731563"/>
                  </a:ext>
                </a:extLst>
              </a:tr>
              <a:tr h="370840">
                <a:tc>
                  <a:txBody>
                    <a:bodyPr/>
                    <a:lstStyle/>
                    <a:p>
                      <a:r>
                        <a:rPr lang="en-GB" b="0" i="0" dirty="0" err="1">
                          <a:effectLst/>
                          <a:latin typeface="Roboto" panose="02000000000000000000" pitchFamily="2" charset="0"/>
                          <a:ea typeface="Roboto" panose="02000000000000000000" pitchFamily="2" charset="0"/>
                        </a:rPr>
                        <a:t>ABEBox</a:t>
                      </a:r>
                      <a:r>
                        <a:rPr lang="en-GB" b="0" i="0" dirty="0">
                          <a:effectLst/>
                          <a:latin typeface="Roboto" panose="02000000000000000000" pitchFamily="2" charset="0"/>
                          <a:ea typeface="Roboto" panose="02000000000000000000" pitchFamily="2" charset="0"/>
                        </a:rPr>
                        <a:t>: Privacy Preserving File Sharing Service</a:t>
                      </a:r>
                      <a:endParaRPr lang="en-NL"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1" dirty="0">
                          <a:effectLst/>
                          <a:latin typeface="Roboto" panose="02000000000000000000" pitchFamily="2" charset="0"/>
                          <a:ea typeface="Roboto" panose="02000000000000000000" pitchFamily="2" charset="0"/>
                        </a:rPr>
                        <a:t>URoma2, IT /  30.0 K </a:t>
                      </a:r>
                      <a:r>
                        <a:rPr lang="en-GB" b="0" i="1" dirty="0" err="1">
                          <a:effectLst/>
                          <a:latin typeface="Roboto" panose="02000000000000000000" pitchFamily="2" charset="0"/>
                          <a:ea typeface="Roboto" panose="02000000000000000000" pitchFamily="2" charset="0"/>
                        </a:rPr>
                        <a:t>eur</a:t>
                      </a:r>
                      <a:endParaRPr lang="en-GB" b="0" i="0" dirty="0">
                        <a:effectLst/>
                        <a:latin typeface="Roboto" panose="02000000000000000000" pitchFamily="2" charset="0"/>
                        <a:ea typeface="Roboto" panose="02000000000000000000" pitchFamily="2" charset="0"/>
                      </a:endParaRPr>
                    </a:p>
                  </a:txBody>
                  <a:tcPr/>
                </a:tc>
                <a:extLst>
                  <a:ext uri="{0D108BD9-81ED-4DB2-BD59-A6C34878D82A}">
                    <a16:rowId xmlns:a16="http://schemas.microsoft.com/office/drawing/2014/main" val="4162215801"/>
                  </a:ext>
                </a:extLst>
              </a:tr>
              <a:tr h="370840">
                <a:tc>
                  <a:txBody>
                    <a:bodyPr/>
                    <a:lstStyle/>
                    <a:p>
                      <a:r>
                        <a:rPr lang="en-GB" b="0" i="0" dirty="0">
                          <a:effectLst/>
                          <a:latin typeface="Roboto" panose="02000000000000000000" pitchFamily="2" charset="0"/>
                          <a:ea typeface="Roboto" panose="02000000000000000000" pitchFamily="2" charset="0"/>
                        </a:rPr>
                        <a:t>Design and Implementation of an 802.11  Privacy Preserving Sub-Layer </a:t>
                      </a:r>
                      <a:endParaRPr lang="en-NL" dirty="0"/>
                    </a:p>
                  </a:txBody>
                  <a:tcPr/>
                </a:tc>
                <a:tc>
                  <a:txBody>
                    <a:bodyPr/>
                    <a:lstStyle/>
                    <a:p>
                      <a:r>
                        <a:rPr lang="en-GB" b="0" i="1" dirty="0" err="1">
                          <a:effectLst/>
                          <a:latin typeface="Roboto" panose="02000000000000000000" pitchFamily="2" charset="0"/>
                          <a:ea typeface="Roboto" panose="02000000000000000000" pitchFamily="2" charset="0"/>
                        </a:rPr>
                        <a:t>UniBS</a:t>
                      </a:r>
                      <a:r>
                        <a:rPr lang="en-GB" b="0" i="1" dirty="0">
                          <a:effectLst/>
                          <a:latin typeface="Roboto" panose="02000000000000000000" pitchFamily="2" charset="0"/>
                          <a:ea typeface="Roboto" panose="02000000000000000000" pitchFamily="2" charset="0"/>
                        </a:rPr>
                        <a:t>, IT  /  28,8 K </a:t>
                      </a:r>
                      <a:r>
                        <a:rPr lang="en-GB" b="0" i="1" dirty="0" err="1">
                          <a:effectLst/>
                          <a:latin typeface="Roboto" panose="02000000000000000000" pitchFamily="2" charset="0"/>
                          <a:ea typeface="Roboto" panose="02000000000000000000" pitchFamily="2" charset="0"/>
                        </a:rPr>
                        <a:t>eur</a:t>
                      </a:r>
                      <a:endParaRPr lang="en-NL" dirty="0"/>
                    </a:p>
                  </a:txBody>
                  <a:tcPr/>
                </a:tc>
                <a:extLst>
                  <a:ext uri="{0D108BD9-81ED-4DB2-BD59-A6C34878D82A}">
                    <a16:rowId xmlns:a16="http://schemas.microsoft.com/office/drawing/2014/main" val="849293605"/>
                  </a:ext>
                </a:extLst>
              </a:tr>
              <a:tr h="370840">
                <a:tc>
                  <a:txBody>
                    <a:bodyPr/>
                    <a:lstStyle/>
                    <a:p>
                      <a:r>
                        <a:rPr lang="en-GB" b="0" i="0" dirty="0" err="1">
                          <a:effectLst/>
                          <a:latin typeface="Roboto" panose="02000000000000000000" pitchFamily="2" charset="0"/>
                          <a:ea typeface="Roboto" panose="02000000000000000000" pitchFamily="2" charset="0"/>
                        </a:rPr>
                        <a:t>RaQSaC</a:t>
                      </a:r>
                      <a:r>
                        <a:rPr lang="en-GB" b="0" i="0" dirty="0">
                          <a:effectLst/>
                          <a:latin typeface="Roboto" panose="02000000000000000000" pitchFamily="2" charset="0"/>
                          <a:ea typeface="Roboto" panose="02000000000000000000" pitchFamily="2" charset="0"/>
                        </a:rPr>
                        <a:t>: </a:t>
                      </a:r>
                      <a:r>
                        <a:rPr lang="en-GB" b="0" i="0" dirty="0" err="1">
                          <a:effectLst/>
                          <a:latin typeface="Roboto" panose="02000000000000000000" pitchFamily="2" charset="0"/>
                          <a:ea typeface="Roboto" panose="02000000000000000000" pitchFamily="2" charset="0"/>
                        </a:rPr>
                        <a:t>RaptorQ</a:t>
                      </a:r>
                      <a:r>
                        <a:rPr lang="en-GB" b="0" i="0" dirty="0">
                          <a:effectLst/>
                          <a:latin typeface="Roboto" panose="02000000000000000000" pitchFamily="2" charset="0"/>
                          <a:ea typeface="Roboto" panose="02000000000000000000" pitchFamily="2" charset="0"/>
                        </a:rPr>
                        <a:t>-based data transport for low earth orbit Satellite Constellations </a:t>
                      </a:r>
                      <a:endParaRPr lang="en-NL" dirty="0"/>
                    </a:p>
                  </a:txBody>
                  <a:tcPr/>
                </a:tc>
                <a:tc>
                  <a:txBody>
                    <a:bodyPr/>
                    <a:lstStyle/>
                    <a:p>
                      <a:r>
                        <a:rPr lang="en-GB" b="0" i="1" dirty="0">
                          <a:effectLst/>
                          <a:latin typeface="Roboto" panose="02000000000000000000" pitchFamily="2" charset="0"/>
                          <a:ea typeface="Roboto" panose="02000000000000000000" pitchFamily="2" charset="0"/>
                        </a:rPr>
                        <a:t>Sussex University, UK /  30.0 K </a:t>
                      </a:r>
                      <a:r>
                        <a:rPr lang="en-GB" b="0" i="1" dirty="0" err="1">
                          <a:effectLst/>
                          <a:latin typeface="Roboto" panose="02000000000000000000" pitchFamily="2" charset="0"/>
                          <a:ea typeface="Roboto" panose="02000000000000000000" pitchFamily="2" charset="0"/>
                        </a:rPr>
                        <a:t>eur</a:t>
                      </a:r>
                      <a:endParaRPr lang="en-NL" dirty="0"/>
                    </a:p>
                  </a:txBody>
                  <a:tcPr/>
                </a:tc>
                <a:extLst>
                  <a:ext uri="{0D108BD9-81ED-4DB2-BD59-A6C34878D82A}">
                    <a16:rowId xmlns:a16="http://schemas.microsoft.com/office/drawing/2014/main" val="1158238597"/>
                  </a:ext>
                </a:extLst>
              </a:tr>
              <a:tr h="370840">
                <a:tc>
                  <a:txBody>
                    <a:bodyPr/>
                    <a:lstStyle/>
                    <a:p>
                      <a:r>
                        <a:rPr lang="en-GB" b="0" i="0" dirty="0">
                          <a:effectLst/>
                          <a:latin typeface="Roboto" panose="02000000000000000000" pitchFamily="2" charset="0"/>
                          <a:ea typeface="Roboto" panose="02000000000000000000" pitchFamily="2" charset="0"/>
                        </a:rPr>
                        <a:t>The impact of EU Digital Identity Wallets on NRENs </a:t>
                      </a:r>
                      <a:endParaRPr lang="en-NL" dirty="0"/>
                    </a:p>
                  </a:txBody>
                  <a:tcPr/>
                </a:tc>
                <a:tc>
                  <a:txBody>
                    <a:bodyPr/>
                    <a:lstStyle/>
                    <a:p>
                      <a:r>
                        <a:rPr lang="en-GB" b="0" i="1" dirty="0">
                          <a:effectLst/>
                          <a:latin typeface="Roboto" panose="02000000000000000000" pitchFamily="2" charset="0"/>
                          <a:ea typeface="Roboto" panose="02000000000000000000" pitchFamily="2" charset="0"/>
                        </a:rPr>
                        <a:t>SURF, NL /  20.0 K </a:t>
                      </a:r>
                      <a:r>
                        <a:rPr lang="en-GB" b="0" i="1" dirty="0" err="1">
                          <a:effectLst/>
                          <a:latin typeface="Roboto" panose="02000000000000000000" pitchFamily="2" charset="0"/>
                          <a:ea typeface="Roboto" panose="02000000000000000000" pitchFamily="2" charset="0"/>
                        </a:rPr>
                        <a:t>eur</a:t>
                      </a:r>
                      <a:endParaRPr lang="en-NL" dirty="0"/>
                    </a:p>
                  </a:txBody>
                  <a:tcPr/>
                </a:tc>
                <a:extLst>
                  <a:ext uri="{0D108BD9-81ED-4DB2-BD59-A6C34878D82A}">
                    <a16:rowId xmlns:a16="http://schemas.microsoft.com/office/drawing/2014/main" val="4177155885"/>
                  </a:ext>
                </a:extLst>
              </a:tr>
            </a:tbl>
          </a:graphicData>
        </a:graphic>
      </p:graphicFrame>
    </p:spTree>
    <p:extLst>
      <p:ext uri="{BB962C8B-B14F-4D97-AF65-F5344CB8AC3E}">
        <p14:creationId xmlns:p14="http://schemas.microsoft.com/office/powerpoint/2010/main" val="4646689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24631</TotalTime>
  <Words>2417</Words>
  <Application>Microsoft Macintosh PowerPoint</Application>
  <PresentationFormat>Widescreen</PresentationFormat>
  <Paragraphs>385</Paragraphs>
  <Slides>23</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Calibri Light</vt:lpstr>
      <vt:lpstr>Roboto</vt:lpstr>
      <vt:lpstr>Roboto Light</vt:lpstr>
      <vt:lpstr>Office Theme</vt:lpstr>
      <vt:lpstr>PowerPoint Presentation</vt:lpstr>
      <vt:lpstr>2022 1st round of submissions</vt:lpstr>
      <vt:lpstr>2022 all submissions</vt:lpstr>
      <vt:lpstr>2022 funded projects</vt:lpstr>
      <vt:lpstr>2022 approved projects</vt:lpstr>
      <vt:lpstr>2021 total submissions</vt:lpstr>
      <vt:lpstr>2021 all submissions</vt:lpstr>
      <vt:lpstr>2021 approved projects</vt:lpstr>
      <vt:lpstr>2021 funded projects</vt:lpstr>
      <vt:lpstr>What we got out of them?</vt:lpstr>
      <vt:lpstr>What we got out of them?</vt:lpstr>
      <vt:lpstr>2021 projects’ status updates</vt:lpstr>
      <vt:lpstr>mingleMeet</vt:lpstr>
      <vt:lpstr>Adaptive DNSSEC</vt:lpstr>
      <vt:lpstr>VoDsync</vt:lpstr>
      <vt:lpstr>eduCLAIMS</vt:lpstr>
      <vt:lpstr>PLAS</vt:lpstr>
      <vt:lpstr>User controlled SD-WAN services</vt:lpstr>
      <vt:lpstr>ABEBox</vt:lpstr>
      <vt:lpstr>802.11 privacy preserving sublayer</vt:lpstr>
      <vt:lpstr>RaQSaC</vt:lpstr>
      <vt:lpstr>EU digital identity wallets impacts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 Meloni</dc:creator>
  <cp:lastModifiedBy>Gyöngyi Horváth</cp:lastModifiedBy>
  <cp:revision>104</cp:revision>
  <dcterms:created xsi:type="dcterms:W3CDTF">2021-02-16T11:25:19Z</dcterms:created>
  <dcterms:modified xsi:type="dcterms:W3CDTF">2022-06-28T10:37:04Z</dcterms:modified>
</cp:coreProperties>
</file>