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9" r:id="rId3"/>
    <p:sldId id="348" r:id="rId4"/>
    <p:sldId id="305" r:id="rId5"/>
    <p:sldId id="347" r:id="rId6"/>
    <p:sldId id="350" r:id="rId7"/>
    <p:sldId id="362" r:id="rId8"/>
    <p:sldId id="302" r:id="rId9"/>
    <p:sldId id="277" r:id="rId10"/>
    <p:sldId id="343" r:id="rId11"/>
    <p:sldId id="360" r:id="rId12"/>
    <p:sldId id="291" r:id="rId13"/>
    <p:sldId id="303" r:id="rId14"/>
    <p:sldId id="304" r:id="rId15"/>
    <p:sldId id="266" r:id="rId16"/>
    <p:sldId id="264" r:id="rId17"/>
    <p:sldId id="276" r:id="rId18"/>
    <p:sldId id="279" r:id="rId19"/>
    <p:sldId id="275" r:id="rId20"/>
    <p:sldId id="270" r:id="rId21"/>
    <p:sldId id="352" r:id="rId22"/>
    <p:sldId id="339" r:id="rId23"/>
    <p:sldId id="324" r:id="rId24"/>
    <p:sldId id="353" r:id="rId25"/>
    <p:sldId id="355" r:id="rId26"/>
    <p:sldId id="356" r:id="rId27"/>
    <p:sldId id="358" r:id="rId28"/>
    <p:sldId id="354" r:id="rId29"/>
    <p:sldId id="317" r:id="rId30"/>
    <p:sldId id="359" r:id="rId31"/>
    <p:sldId id="319" r:id="rId3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CCCC"/>
    <a:srgbClr val="FFFFCC"/>
    <a:srgbClr val="FFE0C1"/>
    <a:srgbClr val="326CE6"/>
    <a:srgbClr val="0E58C4"/>
    <a:srgbClr val="70AD47"/>
    <a:srgbClr val="326CE5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5165" autoAdjust="0"/>
  </p:normalViewPr>
  <p:slideViewPr>
    <p:cSldViewPr snapToGrid="0">
      <p:cViewPr varScale="1">
        <p:scale>
          <a:sx n="81" d="100"/>
          <a:sy n="81" d="100"/>
        </p:scale>
        <p:origin x="634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7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20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20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FC4C0B-45D5-4B30-B1C7-D96840329E5C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D7362F3-4CD6-4E9D-A9CE-70BB93C3FC4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Dynamicity</a:t>
          </a:r>
        </a:p>
      </dgm:t>
    </dgm:pt>
    <dgm:pt modelId="{2E85621A-7FA7-4B69-AF0E-B73814295D8B}" type="parTrans" cxnId="{D5E6271C-6377-4D05-B735-28BC8CEC2F8D}">
      <dgm:prSet/>
      <dgm:spPr/>
      <dgm:t>
        <a:bodyPr/>
        <a:lstStyle/>
        <a:p>
          <a:endParaRPr lang="en-US"/>
        </a:p>
      </dgm:t>
    </dgm:pt>
    <dgm:pt modelId="{D5EC48FD-D5F2-4BF0-B295-5E8BAD0C4AFB}" type="sibTrans" cxnId="{D5E6271C-6377-4D05-B735-28BC8CEC2F8D}">
      <dgm:prSet/>
      <dgm:spPr/>
      <dgm:t>
        <a:bodyPr/>
        <a:lstStyle/>
        <a:p>
          <a:endParaRPr lang="en-US"/>
        </a:p>
      </dgm:t>
    </dgm:pt>
    <dgm:pt modelId="{53B3FADC-9604-41A4-B018-4BD59AF3FA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Peer and unpeer in a matter of seconds</a:t>
          </a:r>
        </a:p>
      </dgm:t>
    </dgm:pt>
    <dgm:pt modelId="{9FD54849-A1AF-4455-9E9B-B177B9CBE475}" type="parTrans" cxnId="{205D9E23-C3CC-4DD9-95F7-0E6567022E16}">
      <dgm:prSet/>
      <dgm:spPr/>
      <dgm:t>
        <a:bodyPr/>
        <a:lstStyle/>
        <a:p>
          <a:endParaRPr lang="en-US"/>
        </a:p>
      </dgm:t>
    </dgm:pt>
    <dgm:pt modelId="{D6504C2D-BECF-470C-8C4E-8F22C88FC924}" type="sibTrans" cxnId="{205D9E23-C3CC-4DD9-95F7-0E6567022E16}">
      <dgm:prSet/>
      <dgm:spPr/>
      <dgm:t>
        <a:bodyPr/>
        <a:lstStyle/>
        <a:p>
          <a:endParaRPr lang="en-US"/>
        </a:p>
      </dgm:t>
    </dgm:pt>
    <dgm:pt modelId="{16F814FF-BC76-4DE6-9678-2DA9A22EB0D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[Cluster] Virtualization</a:t>
          </a:r>
        </a:p>
      </dgm:t>
    </dgm:pt>
    <dgm:pt modelId="{3EDD5F09-C39E-42F8-ADE9-F34CC09A3FA3}" type="parTrans" cxnId="{56CD3733-100B-4F92-A3EE-06A0A87FA1C1}">
      <dgm:prSet/>
      <dgm:spPr/>
      <dgm:t>
        <a:bodyPr/>
        <a:lstStyle/>
        <a:p>
          <a:endParaRPr lang="en-US"/>
        </a:p>
      </dgm:t>
    </dgm:pt>
    <dgm:pt modelId="{61F928D7-BBF9-4B68-B110-11CBD64766D2}" type="sibTrans" cxnId="{56CD3733-100B-4F92-A3EE-06A0A87FA1C1}">
      <dgm:prSet/>
      <dgm:spPr/>
      <dgm:t>
        <a:bodyPr/>
        <a:lstStyle/>
        <a:p>
          <a:endParaRPr lang="en-US"/>
        </a:p>
      </dgm:t>
    </dgm:pt>
    <dgm:pt modelId="{1151012D-5C95-4FA5-9DB8-4FE71287C7B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Create a unique virtual space across multiple clusters, as it were a single cluster, and do whatever you like in this virtual space</a:t>
          </a:r>
        </a:p>
      </dgm:t>
    </dgm:pt>
    <dgm:pt modelId="{994971C1-01B9-4A3B-8236-A29B81DAB421}" type="parTrans" cxnId="{3B19BEE5-4F3B-4D1D-8ECA-89FF4624EF53}">
      <dgm:prSet/>
      <dgm:spPr/>
      <dgm:t>
        <a:bodyPr/>
        <a:lstStyle/>
        <a:p>
          <a:endParaRPr lang="en-US"/>
        </a:p>
      </dgm:t>
    </dgm:pt>
    <dgm:pt modelId="{0B6E3F11-BEDD-41D5-A092-F4B4B2DF1E16}" type="sibTrans" cxnId="{3B19BEE5-4F3B-4D1D-8ECA-89FF4624EF53}">
      <dgm:prSet/>
      <dgm:spPr/>
      <dgm:t>
        <a:bodyPr/>
        <a:lstStyle/>
        <a:p>
          <a:endParaRPr lang="en-US"/>
        </a:p>
      </dgm:t>
    </dgm:pt>
    <dgm:pt modelId="{68DFF282-02A5-4F66-9906-976D9C4EDE7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Ownership</a:t>
          </a:r>
        </a:p>
      </dgm:t>
    </dgm:pt>
    <dgm:pt modelId="{2A0E59F5-DBBE-4210-8466-CC2926364BAE}" type="parTrans" cxnId="{9D39FAB6-DCF3-4EB7-94EE-0720916822A8}">
      <dgm:prSet/>
      <dgm:spPr/>
      <dgm:t>
        <a:bodyPr/>
        <a:lstStyle/>
        <a:p>
          <a:endParaRPr lang="en-US"/>
        </a:p>
      </dgm:t>
    </dgm:pt>
    <dgm:pt modelId="{66BF8AAB-4099-4848-8984-0DFB2AACC1C0}" type="sibTrans" cxnId="{9D39FAB6-DCF3-4EB7-94EE-0720916822A8}">
      <dgm:prSet/>
      <dgm:spPr/>
      <dgm:t>
        <a:bodyPr/>
        <a:lstStyle/>
        <a:p>
          <a:endParaRPr lang="en-US"/>
        </a:p>
      </dgm:t>
    </dgm:pt>
    <dgm:pt modelId="{B926D061-43BB-4E6D-A6FE-41C3CAEE889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Everyone keeps ownership of its resources</a:t>
          </a:r>
        </a:p>
      </dgm:t>
    </dgm:pt>
    <dgm:pt modelId="{9491600F-532C-4B37-925E-40D53B8CE1D9}" type="parTrans" cxnId="{C97ECC2D-2C56-4B00-8467-8BFE636A1828}">
      <dgm:prSet/>
      <dgm:spPr/>
      <dgm:t>
        <a:bodyPr/>
        <a:lstStyle/>
        <a:p>
          <a:endParaRPr lang="en-US"/>
        </a:p>
      </dgm:t>
    </dgm:pt>
    <dgm:pt modelId="{E334D7F3-3C90-41D8-9421-2BF40B5B8AC9}" type="sibTrans" cxnId="{C97ECC2D-2C56-4B00-8467-8BFE636A1828}">
      <dgm:prSet/>
      <dgm:spPr/>
      <dgm:t>
        <a:bodyPr/>
        <a:lstStyle/>
        <a:p>
          <a:endParaRPr lang="en-US"/>
        </a:p>
      </dgm:t>
    </dgm:pt>
    <dgm:pt modelId="{9DCE6A61-4DBF-4983-835A-C75C1AD7FCB2}" type="pres">
      <dgm:prSet presAssocID="{2DFC4C0B-45D5-4B30-B1C7-D96840329E5C}" presName="root" presStyleCnt="0">
        <dgm:presLayoutVars>
          <dgm:dir/>
          <dgm:resizeHandles val="exact"/>
        </dgm:presLayoutVars>
      </dgm:prSet>
      <dgm:spPr/>
    </dgm:pt>
    <dgm:pt modelId="{4F428405-B240-4828-AF55-1331D9EB8EA5}" type="pres">
      <dgm:prSet presAssocID="{4D7362F3-4CD6-4E9D-A9CE-70BB93C3FC4A}" presName="compNode" presStyleCnt="0"/>
      <dgm:spPr/>
    </dgm:pt>
    <dgm:pt modelId="{35447365-901E-4B88-A773-1EE66363F42B}" type="pres">
      <dgm:prSet presAssocID="{4D7362F3-4CD6-4E9D-A9CE-70BB93C3FC4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AC327D70-8903-4D53-87D6-2930ADAFE45C}" type="pres">
      <dgm:prSet presAssocID="{4D7362F3-4CD6-4E9D-A9CE-70BB93C3FC4A}" presName="iconSpace" presStyleCnt="0"/>
      <dgm:spPr/>
    </dgm:pt>
    <dgm:pt modelId="{D02C02AF-3D95-490F-86C8-8B3F27E6890C}" type="pres">
      <dgm:prSet presAssocID="{4D7362F3-4CD6-4E9D-A9CE-70BB93C3FC4A}" presName="parTx" presStyleLbl="revTx" presStyleIdx="0" presStyleCnt="6">
        <dgm:presLayoutVars>
          <dgm:chMax val="0"/>
          <dgm:chPref val="0"/>
        </dgm:presLayoutVars>
      </dgm:prSet>
      <dgm:spPr/>
    </dgm:pt>
    <dgm:pt modelId="{E7530F80-A291-456A-91CB-AC59A4A8920B}" type="pres">
      <dgm:prSet presAssocID="{4D7362F3-4CD6-4E9D-A9CE-70BB93C3FC4A}" presName="txSpace" presStyleCnt="0"/>
      <dgm:spPr/>
    </dgm:pt>
    <dgm:pt modelId="{BD93CD44-E2D0-4318-A6BA-BF9051367744}" type="pres">
      <dgm:prSet presAssocID="{4D7362F3-4CD6-4E9D-A9CE-70BB93C3FC4A}" presName="desTx" presStyleLbl="revTx" presStyleIdx="1" presStyleCnt="6">
        <dgm:presLayoutVars/>
      </dgm:prSet>
      <dgm:spPr/>
    </dgm:pt>
    <dgm:pt modelId="{CD0220FE-9F47-471A-B3B9-4FC7F4579EC1}" type="pres">
      <dgm:prSet presAssocID="{D5EC48FD-D5F2-4BF0-B295-5E8BAD0C4AFB}" presName="sibTrans" presStyleCnt="0"/>
      <dgm:spPr/>
    </dgm:pt>
    <dgm:pt modelId="{1D059893-879C-46DC-8BA6-40E44419334D}" type="pres">
      <dgm:prSet presAssocID="{16F814FF-BC76-4DE6-9678-2DA9A22EB0DD}" presName="compNode" presStyleCnt="0"/>
      <dgm:spPr/>
    </dgm:pt>
    <dgm:pt modelId="{884811E2-C833-428C-8404-B2B4B34E3ACE}" type="pres">
      <dgm:prSet presAssocID="{16F814FF-BC76-4DE6-9678-2DA9A22EB0D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2615597E-EC5A-450D-ADF1-7D4C1E687313}" type="pres">
      <dgm:prSet presAssocID="{16F814FF-BC76-4DE6-9678-2DA9A22EB0DD}" presName="iconSpace" presStyleCnt="0"/>
      <dgm:spPr/>
    </dgm:pt>
    <dgm:pt modelId="{595A4A6A-3D1E-4392-B099-DD4BEC5DD410}" type="pres">
      <dgm:prSet presAssocID="{16F814FF-BC76-4DE6-9678-2DA9A22EB0DD}" presName="parTx" presStyleLbl="revTx" presStyleIdx="2" presStyleCnt="6">
        <dgm:presLayoutVars>
          <dgm:chMax val="0"/>
          <dgm:chPref val="0"/>
        </dgm:presLayoutVars>
      </dgm:prSet>
      <dgm:spPr/>
    </dgm:pt>
    <dgm:pt modelId="{E687CB12-D15A-4557-B8A7-6F0CDEA14269}" type="pres">
      <dgm:prSet presAssocID="{16F814FF-BC76-4DE6-9678-2DA9A22EB0DD}" presName="txSpace" presStyleCnt="0"/>
      <dgm:spPr/>
    </dgm:pt>
    <dgm:pt modelId="{A4E4BE75-DB81-4627-8342-ED2D3C6E4183}" type="pres">
      <dgm:prSet presAssocID="{16F814FF-BC76-4DE6-9678-2DA9A22EB0DD}" presName="desTx" presStyleLbl="revTx" presStyleIdx="3" presStyleCnt="6">
        <dgm:presLayoutVars/>
      </dgm:prSet>
      <dgm:spPr/>
    </dgm:pt>
    <dgm:pt modelId="{8AD9BF09-4FB3-435F-8D25-AE901F6A5F03}" type="pres">
      <dgm:prSet presAssocID="{61F928D7-BBF9-4B68-B110-11CBD64766D2}" presName="sibTrans" presStyleCnt="0"/>
      <dgm:spPr/>
    </dgm:pt>
    <dgm:pt modelId="{71CC1CD4-AF83-4CAD-A677-3C0A9099D3B4}" type="pres">
      <dgm:prSet presAssocID="{68DFF282-02A5-4F66-9906-976D9C4EDE79}" presName="compNode" presStyleCnt="0"/>
      <dgm:spPr/>
    </dgm:pt>
    <dgm:pt modelId="{E1065875-02E0-4617-9CCE-367AECF0D26F}" type="pres">
      <dgm:prSet presAssocID="{68DFF282-02A5-4F66-9906-976D9C4EDE7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334EEFA6-A1B1-4AAE-819D-C67B3BA9DB16}" type="pres">
      <dgm:prSet presAssocID="{68DFF282-02A5-4F66-9906-976D9C4EDE79}" presName="iconSpace" presStyleCnt="0"/>
      <dgm:spPr/>
    </dgm:pt>
    <dgm:pt modelId="{979AF7B0-3363-4FCF-AC9E-22CD729834A0}" type="pres">
      <dgm:prSet presAssocID="{68DFF282-02A5-4F66-9906-976D9C4EDE79}" presName="parTx" presStyleLbl="revTx" presStyleIdx="4" presStyleCnt="6">
        <dgm:presLayoutVars>
          <dgm:chMax val="0"/>
          <dgm:chPref val="0"/>
        </dgm:presLayoutVars>
      </dgm:prSet>
      <dgm:spPr/>
    </dgm:pt>
    <dgm:pt modelId="{7E08CB96-7730-4877-BDDB-2E7657352862}" type="pres">
      <dgm:prSet presAssocID="{68DFF282-02A5-4F66-9906-976D9C4EDE79}" presName="txSpace" presStyleCnt="0"/>
      <dgm:spPr/>
    </dgm:pt>
    <dgm:pt modelId="{8F3AF105-C001-4A14-A161-BBFF8307FF79}" type="pres">
      <dgm:prSet presAssocID="{68DFF282-02A5-4F66-9906-976D9C4EDE79}" presName="desTx" presStyleLbl="revTx" presStyleIdx="5" presStyleCnt="6">
        <dgm:presLayoutVars/>
      </dgm:prSet>
      <dgm:spPr/>
    </dgm:pt>
  </dgm:ptLst>
  <dgm:cxnLst>
    <dgm:cxn modelId="{D5E6271C-6377-4D05-B735-28BC8CEC2F8D}" srcId="{2DFC4C0B-45D5-4B30-B1C7-D96840329E5C}" destId="{4D7362F3-4CD6-4E9D-A9CE-70BB93C3FC4A}" srcOrd="0" destOrd="0" parTransId="{2E85621A-7FA7-4B69-AF0E-B73814295D8B}" sibTransId="{D5EC48FD-D5F2-4BF0-B295-5E8BAD0C4AFB}"/>
    <dgm:cxn modelId="{205D9E23-C3CC-4DD9-95F7-0E6567022E16}" srcId="{4D7362F3-4CD6-4E9D-A9CE-70BB93C3FC4A}" destId="{53B3FADC-9604-41A4-B018-4BD59AF3FAAD}" srcOrd="0" destOrd="0" parTransId="{9FD54849-A1AF-4455-9E9B-B177B9CBE475}" sibTransId="{D6504C2D-BECF-470C-8C4E-8F22C88FC924}"/>
    <dgm:cxn modelId="{A0887728-CBE4-4F30-87FF-1B67CC9AF74E}" type="presOf" srcId="{1151012D-5C95-4FA5-9DB8-4FE71287C7B2}" destId="{A4E4BE75-DB81-4627-8342-ED2D3C6E4183}" srcOrd="0" destOrd="0" presId="urn:microsoft.com/office/officeart/2018/2/layout/IconLabelDescriptionList"/>
    <dgm:cxn modelId="{C97ECC2D-2C56-4B00-8467-8BFE636A1828}" srcId="{68DFF282-02A5-4F66-9906-976D9C4EDE79}" destId="{B926D061-43BB-4E6D-A6FE-41C3CAEE8891}" srcOrd="0" destOrd="0" parTransId="{9491600F-532C-4B37-925E-40D53B8CE1D9}" sibTransId="{E334D7F3-3C90-41D8-9421-2BF40B5B8AC9}"/>
    <dgm:cxn modelId="{56CD3733-100B-4F92-A3EE-06A0A87FA1C1}" srcId="{2DFC4C0B-45D5-4B30-B1C7-D96840329E5C}" destId="{16F814FF-BC76-4DE6-9678-2DA9A22EB0DD}" srcOrd="1" destOrd="0" parTransId="{3EDD5F09-C39E-42F8-ADE9-F34CC09A3FA3}" sibTransId="{61F928D7-BBF9-4B68-B110-11CBD64766D2}"/>
    <dgm:cxn modelId="{C476273E-AEA9-4449-BA35-53575DA95E1D}" type="presOf" srcId="{53B3FADC-9604-41A4-B018-4BD59AF3FAAD}" destId="{BD93CD44-E2D0-4318-A6BA-BF9051367744}" srcOrd="0" destOrd="0" presId="urn:microsoft.com/office/officeart/2018/2/layout/IconLabelDescriptionList"/>
    <dgm:cxn modelId="{56E90D42-398C-4784-82D2-92950D1B169D}" type="presOf" srcId="{4D7362F3-4CD6-4E9D-A9CE-70BB93C3FC4A}" destId="{D02C02AF-3D95-490F-86C8-8B3F27E6890C}" srcOrd="0" destOrd="0" presId="urn:microsoft.com/office/officeart/2018/2/layout/IconLabelDescriptionList"/>
    <dgm:cxn modelId="{642B3E55-F97C-4C33-8FC5-B07F72A83A11}" type="presOf" srcId="{68DFF282-02A5-4F66-9906-976D9C4EDE79}" destId="{979AF7B0-3363-4FCF-AC9E-22CD729834A0}" srcOrd="0" destOrd="0" presId="urn:microsoft.com/office/officeart/2018/2/layout/IconLabelDescriptionList"/>
    <dgm:cxn modelId="{79C41C8C-9DC2-4E4D-A46D-BC5419619F46}" type="presOf" srcId="{2DFC4C0B-45D5-4B30-B1C7-D96840329E5C}" destId="{9DCE6A61-4DBF-4983-835A-C75C1AD7FCB2}" srcOrd="0" destOrd="0" presId="urn:microsoft.com/office/officeart/2018/2/layout/IconLabelDescriptionList"/>
    <dgm:cxn modelId="{9FD43594-1B61-4A9F-901C-2CEDEAA79D06}" type="presOf" srcId="{16F814FF-BC76-4DE6-9678-2DA9A22EB0DD}" destId="{595A4A6A-3D1E-4392-B099-DD4BEC5DD410}" srcOrd="0" destOrd="0" presId="urn:microsoft.com/office/officeart/2018/2/layout/IconLabelDescriptionList"/>
    <dgm:cxn modelId="{9D39FAB6-DCF3-4EB7-94EE-0720916822A8}" srcId="{2DFC4C0B-45D5-4B30-B1C7-D96840329E5C}" destId="{68DFF282-02A5-4F66-9906-976D9C4EDE79}" srcOrd="2" destOrd="0" parTransId="{2A0E59F5-DBBE-4210-8466-CC2926364BAE}" sibTransId="{66BF8AAB-4099-4848-8984-0DFB2AACC1C0}"/>
    <dgm:cxn modelId="{3B19BEE5-4F3B-4D1D-8ECA-89FF4624EF53}" srcId="{16F814FF-BC76-4DE6-9678-2DA9A22EB0DD}" destId="{1151012D-5C95-4FA5-9DB8-4FE71287C7B2}" srcOrd="0" destOrd="0" parTransId="{994971C1-01B9-4A3B-8236-A29B81DAB421}" sibTransId="{0B6E3F11-BEDD-41D5-A092-F4B4B2DF1E16}"/>
    <dgm:cxn modelId="{7E9CD2FC-F872-41C5-9918-953D2F34B09D}" type="presOf" srcId="{B926D061-43BB-4E6D-A6FE-41C3CAEE8891}" destId="{8F3AF105-C001-4A14-A161-BBFF8307FF79}" srcOrd="0" destOrd="0" presId="urn:microsoft.com/office/officeart/2018/2/layout/IconLabelDescriptionList"/>
    <dgm:cxn modelId="{8A7EFB1B-939B-4C36-B0A9-8F80530B0901}" type="presParOf" srcId="{9DCE6A61-4DBF-4983-835A-C75C1AD7FCB2}" destId="{4F428405-B240-4828-AF55-1331D9EB8EA5}" srcOrd="0" destOrd="0" presId="urn:microsoft.com/office/officeart/2018/2/layout/IconLabelDescriptionList"/>
    <dgm:cxn modelId="{373B4F0F-957E-4892-B25B-BC172A252EA6}" type="presParOf" srcId="{4F428405-B240-4828-AF55-1331D9EB8EA5}" destId="{35447365-901E-4B88-A773-1EE66363F42B}" srcOrd="0" destOrd="0" presId="urn:microsoft.com/office/officeart/2018/2/layout/IconLabelDescriptionList"/>
    <dgm:cxn modelId="{132B1DA8-01BD-483B-A35B-D54EAEEA5E58}" type="presParOf" srcId="{4F428405-B240-4828-AF55-1331D9EB8EA5}" destId="{AC327D70-8903-4D53-87D6-2930ADAFE45C}" srcOrd="1" destOrd="0" presId="urn:microsoft.com/office/officeart/2018/2/layout/IconLabelDescriptionList"/>
    <dgm:cxn modelId="{E5C7AF70-570D-4478-90EE-0A8CF3B91382}" type="presParOf" srcId="{4F428405-B240-4828-AF55-1331D9EB8EA5}" destId="{D02C02AF-3D95-490F-86C8-8B3F27E6890C}" srcOrd="2" destOrd="0" presId="urn:microsoft.com/office/officeart/2018/2/layout/IconLabelDescriptionList"/>
    <dgm:cxn modelId="{2392F158-B2A7-4D71-BC8A-173A1D931270}" type="presParOf" srcId="{4F428405-B240-4828-AF55-1331D9EB8EA5}" destId="{E7530F80-A291-456A-91CB-AC59A4A8920B}" srcOrd="3" destOrd="0" presId="urn:microsoft.com/office/officeart/2018/2/layout/IconLabelDescriptionList"/>
    <dgm:cxn modelId="{F29D237D-4918-4AC1-8C48-A5B2B8C24397}" type="presParOf" srcId="{4F428405-B240-4828-AF55-1331D9EB8EA5}" destId="{BD93CD44-E2D0-4318-A6BA-BF9051367744}" srcOrd="4" destOrd="0" presId="urn:microsoft.com/office/officeart/2018/2/layout/IconLabelDescriptionList"/>
    <dgm:cxn modelId="{3ECFFD4D-0E85-42DB-87C0-B33438865B02}" type="presParOf" srcId="{9DCE6A61-4DBF-4983-835A-C75C1AD7FCB2}" destId="{CD0220FE-9F47-471A-B3B9-4FC7F4579EC1}" srcOrd="1" destOrd="0" presId="urn:microsoft.com/office/officeart/2018/2/layout/IconLabelDescriptionList"/>
    <dgm:cxn modelId="{3A68AD0C-CFFA-49A1-ADC8-2325A7661F63}" type="presParOf" srcId="{9DCE6A61-4DBF-4983-835A-C75C1AD7FCB2}" destId="{1D059893-879C-46DC-8BA6-40E44419334D}" srcOrd="2" destOrd="0" presId="urn:microsoft.com/office/officeart/2018/2/layout/IconLabelDescriptionList"/>
    <dgm:cxn modelId="{4F2FE1B4-924A-4777-8C55-4880DAC837AA}" type="presParOf" srcId="{1D059893-879C-46DC-8BA6-40E44419334D}" destId="{884811E2-C833-428C-8404-B2B4B34E3ACE}" srcOrd="0" destOrd="0" presId="urn:microsoft.com/office/officeart/2018/2/layout/IconLabelDescriptionList"/>
    <dgm:cxn modelId="{5EBE6455-095C-4056-AEFF-5F217B527563}" type="presParOf" srcId="{1D059893-879C-46DC-8BA6-40E44419334D}" destId="{2615597E-EC5A-450D-ADF1-7D4C1E687313}" srcOrd="1" destOrd="0" presId="urn:microsoft.com/office/officeart/2018/2/layout/IconLabelDescriptionList"/>
    <dgm:cxn modelId="{B8695379-A4C9-47C6-BC19-3573E57A0A3A}" type="presParOf" srcId="{1D059893-879C-46DC-8BA6-40E44419334D}" destId="{595A4A6A-3D1E-4392-B099-DD4BEC5DD410}" srcOrd="2" destOrd="0" presId="urn:microsoft.com/office/officeart/2018/2/layout/IconLabelDescriptionList"/>
    <dgm:cxn modelId="{F5B8FD2A-836B-4DC8-A53F-DE65A993DD7C}" type="presParOf" srcId="{1D059893-879C-46DC-8BA6-40E44419334D}" destId="{E687CB12-D15A-4557-B8A7-6F0CDEA14269}" srcOrd="3" destOrd="0" presId="urn:microsoft.com/office/officeart/2018/2/layout/IconLabelDescriptionList"/>
    <dgm:cxn modelId="{30555FDE-B1B6-490E-B0E2-25DC90035920}" type="presParOf" srcId="{1D059893-879C-46DC-8BA6-40E44419334D}" destId="{A4E4BE75-DB81-4627-8342-ED2D3C6E4183}" srcOrd="4" destOrd="0" presId="urn:microsoft.com/office/officeart/2018/2/layout/IconLabelDescriptionList"/>
    <dgm:cxn modelId="{533E0A19-7D36-42FB-954E-DDFD361DEDA0}" type="presParOf" srcId="{9DCE6A61-4DBF-4983-835A-C75C1AD7FCB2}" destId="{8AD9BF09-4FB3-435F-8D25-AE901F6A5F03}" srcOrd="3" destOrd="0" presId="urn:microsoft.com/office/officeart/2018/2/layout/IconLabelDescriptionList"/>
    <dgm:cxn modelId="{12FD7B4A-14AE-483A-8195-ECF6EB72FD6A}" type="presParOf" srcId="{9DCE6A61-4DBF-4983-835A-C75C1AD7FCB2}" destId="{71CC1CD4-AF83-4CAD-A677-3C0A9099D3B4}" srcOrd="4" destOrd="0" presId="urn:microsoft.com/office/officeart/2018/2/layout/IconLabelDescriptionList"/>
    <dgm:cxn modelId="{2EF38F61-2AA9-45C1-85DE-6BA3FBB35D9A}" type="presParOf" srcId="{71CC1CD4-AF83-4CAD-A677-3C0A9099D3B4}" destId="{E1065875-02E0-4617-9CCE-367AECF0D26F}" srcOrd="0" destOrd="0" presId="urn:microsoft.com/office/officeart/2018/2/layout/IconLabelDescriptionList"/>
    <dgm:cxn modelId="{909BFE50-EC56-4FEE-BB78-2805E357E738}" type="presParOf" srcId="{71CC1CD4-AF83-4CAD-A677-3C0A9099D3B4}" destId="{334EEFA6-A1B1-4AAE-819D-C67B3BA9DB16}" srcOrd="1" destOrd="0" presId="urn:microsoft.com/office/officeart/2018/2/layout/IconLabelDescriptionList"/>
    <dgm:cxn modelId="{A1B06012-8351-4921-993C-7FDBFFA823DA}" type="presParOf" srcId="{71CC1CD4-AF83-4CAD-A677-3C0A9099D3B4}" destId="{979AF7B0-3363-4FCF-AC9E-22CD729834A0}" srcOrd="2" destOrd="0" presId="urn:microsoft.com/office/officeart/2018/2/layout/IconLabelDescriptionList"/>
    <dgm:cxn modelId="{42BF0F61-2C58-4ED8-A22E-F01BD14FA6E2}" type="presParOf" srcId="{71CC1CD4-AF83-4CAD-A677-3C0A9099D3B4}" destId="{7E08CB96-7730-4877-BDDB-2E7657352862}" srcOrd="3" destOrd="0" presId="urn:microsoft.com/office/officeart/2018/2/layout/IconLabelDescriptionList"/>
    <dgm:cxn modelId="{76F93415-17CA-4406-A132-3E4975769654}" type="presParOf" srcId="{71CC1CD4-AF83-4CAD-A677-3C0A9099D3B4}" destId="{8F3AF105-C001-4A14-A161-BBFF8307FF79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1F63FA-9B7A-432C-B6FC-119C677E5F6F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1CBAA7D-1D49-4AFB-B1D2-EA6DC4061123}">
      <dgm:prSet/>
      <dgm:spPr/>
      <dgm:t>
        <a:bodyPr/>
        <a:lstStyle/>
        <a:p>
          <a:pPr>
            <a:defRPr cap="all"/>
          </a:pPr>
          <a:r>
            <a:rPr lang="en-US" dirty="0">
              <a:solidFill>
                <a:schemeClr val="accent1"/>
              </a:solidFill>
            </a:rPr>
            <a:t>Simplify</a:t>
          </a:r>
        </a:p>
      </dgm:t>
    </dgm:pt>
    <dgm:pt modelId="{90B8D6A7-1FE9-4B3E-BDDF-53EF6167E69D}" type="parTrans" cxnId="{F17025BF-9BE4-49D2-8EB4-A2BD7AACCAC5}">
      <dgm:prSet/>
      <dgm:spPr/>
      <dgm:t>
        <a:bodyPr/>
        <a:lstStyle/>
        <a:p>
          <a:endParaRPr lang="en-US"/>
        </a:p>
      </dgm:t>
    </dgm:pt>
    <dgm:pt modelId="{9B647909-BBA1-4E5C-8D7E-061EAF4802A5}" type="sibTrans" cxnId="{F17025BF-9BE4-49D2-8EB4-A2BD7AACCAC5}">
      <dgm:prSet/>
      <dgm:spPr/>
      <dgm:t>
        <a:bodyPr/>
        <a:lstStyle/>
        <a:p>
          <a:endParaRPr lang="en-US"/>
        </a:p>
      </dgm:t>
    </dgm:pt>
    <dgm:pt modelId="{A61940D9-498B-4817-A445-F7C1F3568D76}">
      <dgm:prSet/>
      <dgm:spPr/>
      <dgm:t>
        <a:bodyPr/>
        <a:lstStyle/>
        <a:p>
          <a:pPr>
            <a:defRPr cap="all"/>
          </a:pPr>
          <a:r>
            <a:rPr lang="en-US" dirty="0">
              <a:solidFill>
                <a:schemeClr val="accent1"/>
              </a:solidFill>
            </a:rPr>
            <a:t>Virtualize</a:t>
          </a:r>
        </a:p>
      </dgm:t>
    </dgm:pt>
    <dgm:pt modelId="{B1A489CA-B039-4F36-A26E-0B203B36A78B}" type="parTrans" cxnId="{FECEF813-BBE3-4756-9985-896199BB386F}">
      <dgm:prSet/>
      <dgm:spPr/>
      <dgm:t>
        <a:bodyPr/>
        <a:lstStyle/>
        <a:p>
          <a:endParaRPr lang="en-US"/>
        </a:p>
      </dgm:t>
    </dgm:pt>
    <dgm:pt modelId="{8F91FC51-BA22-4F93-AE31-792FB4DBADF3}" type="sibTrans" cxnId="{FECEF813-BBE3-4756-9985-896199BB386F}">
      <dgm:prSet/>
      <dgm:spPr/>
      <dgm:t>
        <a:bodyPr/>
        <a:lstStyle/>
        <a:p>
          <a:endParaRPr lang="en-US"/>
        </a:p>
      </dgm:t>
    </dgm:pt>
    <dgm:pt modelId="{56D0D6BA-112C-493E-A23F-B120FFD8ADAF}">
      <dgm:prSet/>
      <dgm:spPr/>
      <dgm:t>
        <a:bodyPr/>
        <a:lstStyle/>
        <a:p>
          <a:pPr>
            <a:defRPr cap="all"/>
          </a:pPr>
          <a:r>
            <a:rPr lang="en-US" dirty="0">
              <a:solidFill>
                <a:schemeClr val="accent1"/>
              </a:solidFill>
            </a:rPr>
            <a:t>Applications</a:t>
          </a:r>
        </a:p>
      </dgm:t>
    </dgm:pt>
    <dgm:pt modelId="{F33F4B72-7FAE-4CDA-A35E-321390845458}" type="parTrans" cxnId="{CA5D8669-680F-4F8E-BADC-E98A8E06DD0A}">
      <dgm:prSet/>
      <dgm:spPr/>
      <dgm:t>
        <a:bodyPr/>
        <a:lstStyle/>
        <a:p>
          <a:endParaRPr lang="en-US"/>
        </a:p>
      </dgm:t>
    </dgm:pt>
    <dgm:pt modelId="{1346F9D6-A2AC-4EFB-AFFB-4A2A941D55D9}" type="sibTrans" cxnId="{CA5D8669-680F-4F8E-BADC-E98A8E06DD0A}">
      <dgm:prSet/>
      <dgm:spPr/>
      <dgm:t>
        <a:bodyPr/>
        <a:lstStyle/>
        <a:p>
          <a:endParaRPr lang="en-US"/>
        </a:p>
      </dgm:t>
    </dgm:pt>
    <dgm:pt modelId="{77398700-6D18-4D6B-A198-FB35F78E456F}" type="pres">
      <dgm:prSet presAssocID="{4E1F63FA-9B7A-432C-B6FC-119C677E5F6F}" presName="root" presStyleCnt="0">
        <dgm:presLayoutVars>
          <dgm:dir/>
          <dgm:resizeHandles val="exact"/>
        </dgm:presLayoutVars>
      </dgm:prSet>
      <dgm:spPr/>
    </dgm:pt>
    <dgm:pt modelId="{FD97C1A1-FB8F-42CD-8302-F9DFCF69A52C}" type="pres">
      <dgm:prSet presAssocID="{81CBAA7D-1D49-4AFB-B1D2-EA6DC4061123}" presName="compNode" presStyleCnt="0"/>
      <dgm:spPr/>
    </dgm:pt>
    <dgm:pt modelId="{3534E96A-0B96-454A-BEDC-C39118CF2612}" type="pres">
      <dgm:prSet presAssocID="{81CBAA7D-1D49-4AFB-B1D2-EA6DC4061123}" presName="iconBgRect" presStyleLbl="bgShp" presStyleIdx="0" presStyleCnt="3"/>
      <dgm:spPr/>
    </dgm:pt>
    <dgm:pt modelId="{2B915D40-C645-43EC-AFEE-E436FCB7EFC6}" type="pres">
      <dgm:prSet presAssocID="{81CBAA7D-1D49-4AFB-B1D2-EA6DC406112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A7F63091-70F7-422A-A769-1273EA68F7E7}" type="pres">
      <dgm:prSet presAssocID="{81CBAA7D-1D49-4AFB-B1D2-EA6DC4061123}" presName="spaceRect" presStyleCnt="0"/>
      <dgm:spPr/>
    </dgm:pt>
    <dgm:pt modelId="{5DD3EC8F-2813-42AA-8B2C-38F1514776FE}" type="pres">
      <dgm:prSet presAssocID="{81CBAA7D-1D49-4AFB-B1D2-EA6DC4061123}" presName="textRect" presStyleLbl="revTx" presStyleIdx="0" presStyleCnt="3">
        <dgm:presLayoutVars>
          <dgm:chMax val="1"/>
          <dgm:chPref val="1"/>
        </dgm:presLayoutVars>
      </dgm:prSet>
      <dgm:spPr/>
    </dgm:pt>
    <dgm:pt modelId="{885DD4B9-8535-44CF-9716-921D3724DE9E}" type="pres">
      <dgm:prSet presAssocID="{9B647909-BBA1-4E5C-8D7E-061EAF4802A5}" presName="sibTrans" presStyleCnt="0"/>
      <dgm:spPr/>
    </dgm:pt>
    <dgm:pt modelId="{F10499AE-A105-4F92-BCF7-014D954477CC}" type="pres">
      <dgm:prSet presAssocID="{A61940D9-498B-4817-A445-F7C1F3568D76}" presName="compNode" presStyleCnt="0"/>
      <dgm:spPr/>
    </dgm:pt>
    <dgm:pt modelId="{F8277F57-588F-4A72-8D26-7A3CAD30E6B1}" type="pres">
      <dgm:prSet presAssocID="{A61940D9-498B-4817-A445-F7C1F3568D76}" presName="iconBgRect" presStyleLbl="bgShp" presStyleIdx="1" presStyleCnt="3"/>
      <dgm:spPr/>
    </dgm:pt>
    <dgm:pt modelId="{FCFE7E5B-F237-46A9-AE7B-14FAE9333ED6}" type="pres">
      <dgm:prSet presAssocID="{A61940D9-498B-4817-A445-F7C1F3568D7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49426B43-0B00-46FC-A8AF-C692C1FD6A18}" type="pres">
      <dgm:prSet presAssocID="{A61940D9-498B-4817-A445-F7C1F3568D76}" presName="spaceRect" presStyleCnt="0"/>
      <dgm:spPr/>
    </dgm:pt>
    <dgm:pt modelId="{79D47306-4A70-4EE3-94F6-8BB509C5AAA3}" type="pres">
      <dgm:prSet presAssocID="{A61940D9-498B-4817-A445-F7C1F3568D76}" presName="textRect" presStyleLbl="revTx" presStyleIdx="1" presStyleCnt="3">
        <dgm:presLayoutVars>
          <dgm:chMax val="1"/>
          <dgm:chPref val="1"/>
        </dgm:presLayoutVars>
      </dgm:prSet>
      <dgm:spPr/>
    </dgm:pt>
    <dgm:pt modelId="{4218F23F-622E-46DD-BE3A-D7DB8109CDB1}" type="pres">
      <dgm:prSet presAssocID="{8F91FC51-BA22-4F93-AE31-792FB4DBADF3}" presName="sibTrans" presStyleCnt="0"/>
      <dgm:spPr/>
    </dgm:pt>
    <dgm:pt modelId="{853D1EAE-11B0-4B50-B3DF-8984AF588837}" type="pres">
      <dgm:prSet presAssocID="{56D0D6BA-112C-493E-A23F-B120FFD8ADAF}" presName="compNode" presStyleCnt="0"/>
      <dgm:spPr/>
    </dgm:pt>
    <dgm:pt modelId="{5BA86464-7C76-4359-9E3C-4C369E0CEC54}" type="pres">
      <dgm:prSet presAssocID="{56D0D6BA-112C-493E-A23F-B120FFD8ADAF}" presName="iconBgRect" presStyleLbl="bgShp" presStyleIdx="2" presStyleCnt="3"/>
      <dgm:spPr/>
    </dgm:pt>
    <dgm:pt modelId="{FCE1D5F7-F40D-41E0-87AE-AAB35DF4C4AA}" type="pres">
      <dgm:prSet presAssocID="{56D0D6BA-112C-493E-A23F-B120FFD8ADA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C21201BA-9462-4227-9907-4696E48CE6A0}" type="pres">
      <dgm:prSet presAssocID="{56D0D6BA-112C-493E-A23F-B120FFD8ADAF}" presName="spaceRect" presStyleCnt="0"/>
      <dgm:spPr/>
    </dgm:pt>
    <dgm:pt modelId="{411B8ADC-F7ED-440D-9F7F-6C88F0D6C5C4}" type="pres">
      <dgm:prSet presAssocID="{56D0D6BA-112C-493E-A23F-B120FFD8ADAF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8DF64C08-58C5-4EF8-A122-3BDEEDF36579}" type="presOf" srcId="{56D0D6BA-112C-493E-A23F-B120FFD8ADAF}" destId="{411B8ADC-F7ED-440D-9F7F-6C88F0D6C5C4}" srcOrd="0" destOrd="0" presId="urn:microsoft.com/office/officeart/2018/5/layout/IconCircleLabelList"/>
    <dgm:cxn modelId="{FECEF813-BBE3-4756-9985-896199BB386F}" srcId="{4E1F63FA-9B7A-432C-B6FC-119C677E5F6F}" destId="{A61940D9-498B-4817-A445-F7C1F3568D76}" srcOrd="1" destOrd="0" parTransId="{B1A489CA-B039-4F36-A26E-0B203B36A78B}" sibTransId="{8F91FC51-BA22-4F93-AE31-792FB4DBADF3}"/>
    <dgm:cxn modelId="{D937DA3C-9E18-4C96-A2E7-746E31DDFB52}" type="presOf" srcId="{4E1F63FA-9B7A-432C-B6FC-119C677E5F6F}" destId="{77398700-6D18-4D6B-A198-FB35F78E456F}" srcOrd="0" destOrd="0" presId="urn:microsoft.com/office/officeart/2018/5/layout/IconCircleLabelList"/>
    <dgm:cxn modelId="{CA5D8669-680F-4F8E-BADC-E98A8E06DD0A}" srcId="{4E1F63FA-9B7A-432C-B6FC-119C677E5F6F}" destId="{56D0D6BA-112C-493E-A23F-B120FFD8ADAF}" srcOrd="2" destOrd="0" parTransId="{F33F4B72-7FAE-4CDA-A35E-321390845458}" sibTransId="{1346F9D6-A2AC-4EFB-AFFB-4A2A941D55D9}"/>
    <dgm:cxn modelId="{6A657A80-85F4-4C0C-B3A0-CA05E6D40E49}" type="presOf" srcId="{A61940D9-498B-4817-A445-F7C1F3568D76}" destId="{79D47306-4A70-4EE3-94F6-8BB509C5AAA3}" srcOrd="0" destOrd="0" presId="urn:microsoft.com/office/officeart/2018/5/layout/IconCircleLabelList"/>
    <dgm:cxn modelId="{5561009D-2526-4F4C-818F-9E5448F73EFE}" type="presOf" srcId="{81CBAA7D-1D49-4AFB-B1D2-EA6DC4061123}" destId="{5DD3EC8F-2813-42AA-8B2C-38F1514776FE}" srcOrd="0" destOrd="0" presId="urn:microsoft.com/office/officeart/2018/5/layout/IconCircleLabelList"/>
    <dgm:cxn modelId="{F17025BF-9BE4-49D2-8EB4-A2BD7AACCAC5}" srcId="{4E1F63FA-9B7A-432C-B6FC-119C677E5F6F}" destId="{81CBAA7D-1D49-4AFB-B1D2-EA6DC4061123}" srcOrd="0" destOrd="0" parTransId="{90B8D6A7-1FE9-4B3E-BDDF-53EF6167E69D}" sibTransId="{9B647909-BBA1-4E5C-8D7E-061EAF4802A5}"/>
    <dgm:cxn modelId="{0B191D27-C1E5-4ADF-88FD-4713299817D1}" type="presParOf" srcId="{77398700-6D18-4D6B-A198-FB35F78E456F}" destId="{FD97C1A1-FB8F-42CD-8302-F9DFCF69A52C}" srcOrd="0" destOrd="0" presId="urn:microsoft.com/office/officeart/2018/5/layout/IconCircleLabelList"/>
    <dgm:cxn modelId="{16B72FAC-B431-4B74-9AEA-1E7F9FC6FD23}" type="presParOf" srcId="{FD97C1A1-FB8F-42CD-8302-F9DFCF69A52C}" destId="{3534E96A-0B96-454A-BEDC-C39118CF2612}" srcOrd="0" destOrd="0" presId="urn:microsoft.com/office/officeart/2018/5/layout/IconCircleLabelList"/>
    <dgm:cxn modelId="{DCC1BDC3-4F08-428C-9D6F-0BCD12775CE3}" type="presParOf" srcId="{FD97C1A1-FB8F-42CD-8302-F9DFCF69A52C}" destId="{2B915D40-C645-43EC-AFEE-E436FCB7EFC6}" srcOrd="1" destOrd="0" presId="urn:microsoft.com/office/officeart/2018/5/layout/IconCircleLabelList"/>
    <dgm:cxn modelId="{D5BE0124-1E7D-4886-B847-1C55A481A7A6}" type="presParOf" srcId="{FD97C1A1-FB8F-42CD-8302-F9DFCF69A52C}" destId="{A7F63091-70F7-422A-A769-1273EA68F7E7}" srcOrd="2" destOrd="0" presId="urn:microsoft.com/office/officeart/2018/5/layout/IconCircleLabelList"/>
    <dgm:cxn modelId="{E6539AC5-47FF-4F29-9981-50C0DB61BCD8}" type="presParOf" srcId="{FD97C1A1-FB8F-42CD-8302-F9DFCF69A52C}" destId="{5DD3EC8F-2813-42AA-8B2C-38F1514776FE}" srcOrd="3" destOrd="0" presId="urn:microsoft.com/office/officeart/2018/5/layout/IconCircleLabelList"/>
    <dgm:cxn modelId="{63C45106-376E-45A0-8130-5CFD881BA828}" type="presParOf" srcId="{77398700-6D18-4D6B-A198-FB35F78E456F}" destId="{885DD4B9-8535-44CF-9716-921D3724DE9E}" srcOrd="1" destOrd="0" presId="urn:microsoft.com/office/officeart/2018/5/layout/IconCircleLabelList"/>
    <dgm:cxn modelId="{5016D6A8-E930-4DEA-9FA3-FA24EABFA0B9}" type="presParOf" srcId="{77398700-6D18-4D6B-A198-FB35F78E456F}" destId="{F10499AE-A105-4F92-BCF7-014D954477CC}" srcOrd="2" destOrd="0" presId="urn:microsoft.com/office/officeart/2018/5/layout/IconCircleLabelList"/>
    <dgm:cxn modelId="{4CBB2D29-2447-40EB-A86B-6486B8321832}" type="presParOf" srcId="{F10499AE-A105-4F92-BCF7-014D954477CC}" destId="{F8277F57-588F-4A72-8D26-7A3CAD30E6B1}" srcOrd="0" destOrd="0" presId="urn:microsoft.com/office/officeart/2018/5/layout/IconCircleLabelList"/>
    <dgm:cxn modelId="{F967FEA8-3155-4D5D-A44E-9B155889B70E}" type="presParOf" srcId="{F10499AE-A105-4F92-BCF7-014D954477CC}" destId="{FCFE7E5B-F237-46A9-AE7B-14FAE9333ED6}" srcOrd="1" destOrd="0" presId="urn:microsoft.com/office/officeart/2018/5/layout/IconCircleLabelList"/>
    <dgm:cxn modelId="{1FD1B38D-F986-4842-A86E-499472FB34B9}" type="presParOf" srcId="{F10499AE-A105-4F92-BCF7-014D954477CC}" destId="{49426B43-0B00-46FC-A8AF-C692C1FD6A18}" srcOrd="2" destOrd="0" presId="urn:microsoft.com/office/officeart/2018/5/layout/IconCircleLabelList"/>
    <dgm:cxn modelId="{D7A3F6B0-E36B-4061-95C5-F761D801E2B8}" type="presParOf" srcId="{F10499AE-A105-4F92-BCF7-014D954477CC}" destId="{79D47306-4A70-4EE3-94F6-8BB509C5AAA3}" srcOrd="3" destOrd="0" presId="urn:microsoft.com/office/officeart/2018/5/layout/IconCircleLabelList"/>
    <dgm:cxn modelId="{562D3640-F42C-4FAD-9B60-CBAE138B39BE}" type="presParOf" srcId="{77398700-6D18-4D6B-A198-FB35F78E456F}" destId="{4218F23F-622E-46DD-BE3A-D7DB8109CDB1}" srcOrd="3" destOrd="0" presId="urn:microsoft.com/office/officeart/2018/5/layout/IconCircleLabelList"/>
    <dgm:cxn modelId="{7357E29C-BCBA-4495-9A40-1D59D0BA97DC}" type="presParOf" srcId="{77398700-6D18-4D6B-A198-FB35F78E456F}" destId="{853D1EAE-11B0-4B50-B3DF-8984AF588837}" srcOrd="4" destOrd="0" presId="urn:microsoft.com/office/officeart/2018/5/layout/IconCircleLabelList"/>
    <dgm:cxn modelId="{371BE1EB-84B6-43E7-A27E-9F0FE224DDCC}" type="presParOf" srcId="{853D1EAE-11B0-4B50-B3DF-8984AF588837}" destId="{5BA86464-7C76-4359-9E3C-4C369E0CEC54}" srcOrd="0" destOrd="0" presId="urn:microsoft.com/office/officeart/2018/5/layout/IconCircleLabelList"/>
    <dgm:cxn modelId="{E400E9A3-DB32-41C8-9E36-0CB1489D7BF0}" type="presParOf" srcId="{853D1EAE-11B0-4B50-B3DF-8984AF588837}" destId="{FCE1D5F7-F40D-41E0-87AE-AAB35DF4C4AA}" srcOrd="1" destOrd="0" presId="urn:microsoft.com/office/officeart/2018/5/layout/IconCircleLabelList"/>
    <dgm:cxn modelId="{8A3DA245-EE35-42E5-84C9-397363D0824D}" type="presParOf" srcId="{853D1EAE-11B0-4B50-B3DF-8984AF588837}" destId="{C21201BA-9462-4227-9907-4696E48CE6A0}" srcOrd="2" destOrd="0" presId="urn:microsoft.com/office/officeart/2018/5/layout/IconCircleLabelList"/>
    <dgm:cxn modelId="{542682DA-FB22-42E5-875A-618CC4E3A8BB}" type="presParOf" srcId="{853D1EAE-11B0-4B50-B3DF-8984AF588837}" destId="{411B8ADC-F7ED-440D-9F7F-6C88F0D6C5C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47365-901E-4B88-A773-1EE66363F42B}">
      <dsp:nvSpPr>
        <dsp:cNvPr id="0" name=""/>
        <dsp:cNvSpPr/>
      </dsp:nvSpPr>
      <dsp:spPr>
        <a:xfrm>
          <a:off x="393" y="640467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C02AF-3D95-490F-86C8-8B3F27E6890C}">
      <dsp:nvSpPr>
        <dsp:cNvPr id="0" name=""/>
        <dsp:cNvSpPr/>
      </dsp:nvSpPr>
      <dsp:spPr>
        <a:xfrm>
          <a:off x="393" y="1871057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kern="1200" dirty="0"/>
            <a:t>Dynamicity</a:t>
          </a:r>
        </a:p>
      </dsp:txBody>
      <dsp:txXfrm>
        <a:off x="393" y="1871057"/>
        <a:ext cx="3138750" cy="470812"/>
      </dsp:txXfrm>
    </dsp:sp>
    <dsp:sp modelId="{BD93CD44-E2D0-4318-A6BA-BF9051367744}">
      <dsp:nvSpPr>
        <dsp:cNvPr id="0" name=""/>
        <dsp:cNvSpPr/>
      </dsp:nvSpPr>
      <dsp:spPr>
        <a:xfrm>
          <a:off x="393" y="2403278"/>
          <a:ext cx="3138750" cy="1307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Peer and unpeer in a matter of seconds</a:t>
          </a:r>
        </a:p>
      </dsp:txBody>
      <dsp:txXfrm>
        <a:off x="393" y="2403278"/>
        <a:ext cx="3138750" cy="1307591"/>
      </dsp:txXfrm>
    </dsp:sp>
    <dsp:sp modelId="{884811E2-C833-428C-8404-B2B4B34E3ACE}">
      <dsp:nvSpPr>
        <dsp:cNvPr id="0" name=""/>
        <dsp:cNvSpPr/>
      </dsp:nvSpPr>
      <dsp:spPr>
        <a:xfrm>
          <a:off x="3688425" y="640467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A4A6A-3D1E-4392-B099-DD4BEC5DD410}">
      <dsp:nvSpPr>
        <dsp:cNvPr id="0" name=""/>
        <dsp:cNvSpPr/>
      </dsp:nvSpPr>
      <dsp:spPr>
        <a:xfrm>
          <a:off x="3688425" y="1871057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kern="1200" dirty="0"/>
            <a:t>[Cluster] Virtualization</a:t>
          </a:r>
        </a:p>
      </dsp:txBody>
      <dsp:txXfrm>
        <a:off x="3688425" y="1871057"/>
        <a:ext cx="3138750" cy="470812"/>
      </dsp:txXfrm>
    </dsp:sp>
    <dsp:sp modelId="{A4E4BE75-DB81-4627-8342-ED2D3C6E4183}">
      <dsp:nvSpPr>
        <dsp:cNvPr id="0" name=""/>
        <dsp:cNvSpPr/>
      </dsp:nvSpPr>
      <dsp:spPr>
        <a:xfrm>
          <a:off x="3688425" y="2403278"/>
          <a:ext cx="3138750" cy="1307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Create a unique virtual space across multiple clusters, as it were a single cluster, and do whatever you like in this virtual space</a:t>
          </a:r>
        </a:p>
      </dsp:txBody>
      <dsp:txXfrm>
        <a:off x="3688425" y="2403278"/>
        <a:ext cx="3138750" cy="1307591"/>
      </dsp:txXfrm>
    </dsp:sp>
    <dsp:sp modelId="{E1065875-02E0-4617-9CCE-367AECF0D26F}">
      <dsp:nvSpPr>
        <dsp:cNvPr id="0" name=""/>
        <dsp:cNvSpPr/>
      </dsp:nvSpPr>
      <dsp:spPr>
        <a:xfrm>
          <a:off x="7376456" y="640467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9AF7B0-3363-4FCF-AC9E-22CD729834A0}">
      <dsp:nvSpPr>
        <dsp:cNvPr id="0" name=""/>
        <dsp:cNvSpPr/>
      </dsp:nvSpPr>
      <dsp:spPr>
        <a:xfrm>
          <a:off x="7376456" y="1871057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kern="1200"/>
            <a:t>Ownership</a:t>
          </a:r>
        </a:p>
      </dsp:txBody>
      <dsp:txXfrm>
        <a:off x="7376456" y="1871057"/>
        <a:ext cx="3138750" cy="470812"/>
      </dsp:txXfrm>
    </dsp:sp>
    <dsp:sp modelId="{8F3AF105-C001-4A14-A161-BBFF8307FF79}">
      <dsp:nvSpPr>
        <dsp:cNvPr id="0" name=""/>
        <dsp:cNvSpPr/>
      </dsp:nvSpPr>
      <dsp:spPr>
        <a:xfrm>
          <a:off x="7376456" y="2403278"/>
          <a:ext cx="3138750" cy="1307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Everyone keeps ownership of its resources</a:t>
          </a:r>
        </a:p>
      </dsp:txBody>
      <dsp:txXfrm>
        <a:off x="7376456" y="2403278"/>
        <a:ext cx="3138750" cy="13075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4E96A-0B96-454A-BEDC-C39118CF2612}">
      <dsp:nvSpPr>
        <dsp:cNvPr id="0" name=""/>
        <dsp:cNvSpPr/>
      </dsp:nvSpPr>
      <dsp:spPr>
        <a:xfrm>
          <a:off x="679050" y="578168"/>
          <a:ext cx="1887187" cy="188718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915D40-C645-43EC-AFEE-E436FCB7EFC6}">
      <dsp:nvSpPr>
        <dsp:cNvPr id="0" name=""/>
        <dsp:cNvSpPr/>
      </dsp:nvSpPr>
      <dsp:spPr>
        <a:xfrm>
          <a:off x="1081237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D3EC8F-2813-42AA-8B2C-38F1514776FE}">
      <dsp:nvSpPr>
        <dsp:cNvPr id="0" name=""/>
        <dsp:cNvSpPr/>
      </dsp:nvSpPr>
      <dsp:spPr>
        <a:xfrm>
          <a:off x="75768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500" kern="1200" dirty="0">
              <a:solidFill>
                <a:schemeClr val="accent1"/>
              </a:solidFill>
            </a:rPr>
            <a:t>Simplify</a:t>
          </a:r>
        </a:p>
      </dsp:txBody>
      <dsp:txXfrm>
        <a:off x="75768" y="3053169"/>
        <a:ext cx="3093750" cy="720000"/>
      </dsp:txXfrm>
    </dsp:sp>
    <dsp:sp modelId="{F8277F57-588F-4A72-8D26-7A3CAD30E6B1}">
      <dsp:nvSpPr>
        <dsp:cNvPr id="0" name=""/>
        <dsp:cNvSpPr/>
      </dsp:nvSpPr>
      <dsp:spPr>
        <a:xfrm>
          <a:off x="4314206" y="578168"/>
          <a:ext cx="1887187" cy="188718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FE7E5B-F237-46A9-AE7B-14FAE9333ED6}">
      <dsp:nvSpPr>
        <dsp:cNvPr id="0" name=""/>
        <dsp:cNvSpPr/>
      </dsp:nvSpPr>
      <dsp:spPr>
        <a:xfrm>
          <a:off x="4716393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47306-4A70-4EE3-94F6-8BB509C5AAA3}">
      <dsp:nvSpPr>
        <dsp:cNvPr id="0" name=""/>
        <dsp:cNvSpPr/>
      </dsp:nvSpPr>
      <dsp:spPr>
        <a:xfrm>
          <a:off x="3710925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500" kern="1200" dirty="0">
              <a:solidFill>
                <a:schemeClr val="accent1"/>
              </a:solidFill>
            </a:rPr>
            <a:t>Virtualize</a:t>
          </a:r>
        </a:p>
      </dsp:txBody>
      <dsp:txXfrm>
        <a:off x="3710925" y="3053169"/>
        <a:ext cx="3093750" cy="720000"/>
      </dsp:txXfrm>
    </dsp:sp>
    <dsp:sp modelId="{5BA86464-7C76-4359-9E3C-4C369E0CEC54}">
      <dsp:nvSpPr>
        <dsp:cNvPr id="0" name=""/>
        <dsp:cNvSpPr/>
      </dsp:nvSpPr>
      <dsp:spPr>
        <a:xfrm>
          <a:off x="7949362" y="578168"/>
          <a:ext cx="1887187" cy="188718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E1D5F7-F40D-41E0-87AE-AAB35DF4C4AA}">
      <dsp:nvSpPr>
        <dsp:cNvPr id="0" name=""/>
        <dsp:cNvSpPr/>
      </dsp:nvSpPr>
      <dsp:spPr>
        <a:xfrm>
          <a:off x="8351550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B8ADC-F7ED-440D-9F7F-6C88F0D6C5C4}">
      <dsp:nvSpPr>
        <dsp:cNvPr id="0" name=""/>
        <dsp:cNvSpPr/>
      </dsp:nvSpPr>
      <dsp:spPr>
        <a:xfrm>
          <a:off x="7346081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500" kern="1200" dirty="0">
              <a:solidFill>
                <a:schemeClr val="accent1"/>
              </a:solidFill>
            </a:rPr>
            <a:t>Applications</a:t>
          </a:r>
        </a:p>
      </dsp:txBody>
      <dsp:txXfrm>
        <a:off x="7346081" y="3053169"/>
        <a:ext cx="3093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A1B4A-0737-43E2-A40F-1EA8C5E2255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0E357-63B7-460D-93E5-4AA8E3C11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71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 </a:t>
            </a:r>
            <a:r>
              <a:rPr lang="en-US" dirty="0" err="1"/>
              <a:t>essere</a:t>
            </a:r>
            <a:r>
              <a:rPr lang="en-US" dirty="0"/>
              <a:t> piu’ </a:t>
            </a:r>
            <a:r>
              <a:rPr lang="en-US" dirty="0" err="1"/>
              <a:t>sul</a:t>
            </a:r>
            <a:r>
              <a:rPr lang="en-US" dirty="0"/>
              <a:t> </a:t>
            </a:r>
            <a:r>
              <a:rPr lang="en-US" dirty="0" err="1"/>
              <a:t>pezzo</a:t>
            </a:r>
            <a:r>
              <a:rPr lang="en-US" dirty="0"/>
              <a:t>, </a:t>
            </a:r>
            <a:r>
              <a:rPr lang="en-US" dirty="0" err="1"/>
              <a:t>potremmo</a:t>
            </a:r>
            <a:r>
              <a:rPr lang="en-US" dirty="0"/>
              <a:t> dire Building and Orchestrating your </a:t>
            </a:r>
            <a:r>
              <a:rPr lang="en-US"/>
              <a:t>Multi-Cluster Infrastructure</a:t>
            </a:r>
            <a:endParaRPr lang="en-US" dirty="0"/>
          </a:p>
          <a:p>
            <a:r>
              <a:rPr lang="en-US" dirty="0"/>
              <a:t>Building your Service Continuum with </a:t>
            </a:r>
            <a:r>
              <a:rPr lang="en-US" dirty="0" err="1"/>
              <a:t>Liqo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E357-63B7-460D-93E5-4AA8E3C11F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79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a9dc6e8fcd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a9dc6e8fcd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3891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996b67a518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996b67a518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996b67a518_1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996b67a518_1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Fulvio: può essere tranquillamente omesso; o messo in fondo. Non mi sembra venga percepito come importante.</a:t>
            </a:r>
            <a:br>
              <a:rPr lang="en"/>
            </a:br>
            <a:r>
              <a:rPr lang="en"/>
              <a:t>Metterei come primo pillar il concetto di “big node”.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e1c35879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e1c35879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6933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e1c35879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e1c35879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3081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a358ee7d4d_1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a358ee7d4d_1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a358ee7d4d_1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a358ee7d4d_1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8649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a358ee7d4d_1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a358ee7d4d_1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53429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a358ee7d4d_1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a358ee7d4d_1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452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a358ee7d4d_1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a358ee7d4d_1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1781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e1c35879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e1c35879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b6339633d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b6339633d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Separation of concerns (multiple admin entities)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E357-63B7-460D-93E5-4AA8E3C11F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5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https://pjimgallagher.files.wordpress.com/2015/12/img_2715.jpg?w=334&amp;h=194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E357-63B7-460D-93E5-4AA8E3C11F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44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E357-63B7-460D-93E5-4AA8E3C11F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47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E357-63B7-460D-93E5-4AA8E3C11F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36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99baa09f46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182" name="Google Shape;182;g99baa09f46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996b67a518_1_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996b67a518_1_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83335E-5896-495E-88F8-5415CF939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432" y="1485701"/>
            <a:ext cx="7303637" cy="2081066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333C744-D607-41FF-987E-EA1FBC850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432" y="5280508"/>
            <a:ext cx="7303637" cy="340629"/>
          </a:xfrm>
        </p:spPr>
        <p:txBody>
          <a:bodyPr/>
          <a:lstStyle>
            <a:lvl1pPr marL="0" indent="0" algn="l">
              <a:buNone/>
              <a:defRPr sz="1800">
                <a:solidFill>
                  <a:srgbClr val="0E58C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A658F14-AC8F-4193-AEBF-1CA9980A1860}"/>
              </a:ext>
            </a:extLst>
          </p:cNvPr>
          <p:cNvSpPr/>
          <p:nvPr/>
        </p:nvSpPr>
        <p:spPr>
          <a:xfrm>
            <a:off x="9325668" y="1"/>
            <a:ext cx="2866332" cy="6858000"/>
          </a:xfrm>
          <a:prstGeom prst="rect">
            <a:avLst/>
          </a:prstGeom>
          <a:solidFill>
            <a:srgbClr val="194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4D9AD92-6F96-402C-BA63-3EF9CDC63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014" y="1143487"/>
            <a:ext cx="3680726" cy="5521089"/>
          </a:xfrm>
          <a:prstGeom prst="rect">
            <a:avLst/>
          </a:prstGeom>
        </p:spPr>
      </p:pic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A2856E41-A5CE-4CD2-8A3C-48382FC9F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2432" y="653250"/>
            <a:ext cx="1358479" cy="50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6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8279BE9-BB34-4214-AA29-256E0CB1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pic>
        <p:nvPicPr>
          <p:cNvPr id="5" name="Elemento grafico 4">
            <a:extLst>
              <a:ext uri="{FF2B5EF4-FFF2-40B4-BE49-F238E27FC236}">
                <a16:creationId xmlns:a16="http://schemas.microsoft.com/office/drawing/2014/main" id="{7F06B27A-1010-4E07-A7A8-4A59D25FD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02732" y="3056207"/>
            <a:ext cx="4786536" cy="1789242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184D684-903F-412E-AB63-7A3C9096E31B}"/>
              </a:ext>
            </a:extLst>
          </p:cNvPr>
          <p:cNvSpPr/>
          <p:nvPr/>
        </p:nvSpPr>
        <p:spPr>
          <a:xfrm>
            <a:off x="9392281" y="0"/>
            <a:ext cx="2799719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Segnaposto testo 9">
            <a:extLst>
              <a:ext uri="{FF2B5EF4-FFF2-40B4-BE49-F238E27FC236}">
                <a16:creationId xmlns:a16="http://schemas.microsoft.com/office/drawing/2014/main" id="{CBDF34AE-7AAF-4CB5-BA74-556155175C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38600" y="6061685"/>
            <a:ext cx="4114800" cy="659789"/>
          </a:xfrm>
        </p:spPr>
        <p:txBody>
          <a:bodyPr/>
          <a:lstStyle>
            <a:lvl1pPr algn="ctr">
              <a:buNone/>
              <a:defRPr sz="1400">
                <a:solidFill>
                  <a:srgbClr val="0E58C4"/>
                </a:solidFill>
              </a:defRPr>
            </a:lvl1pPr>
            <a:lvl2pPr>
              <a:defRPr sz="1400">
                <a:solidFill>
                  <a:srgbClr val="0E58C4"/>
                </a:solidFill>
              </a:defRPr>
            </a:lvl2pPr>
            <a:lvl3pPr>
              <a:defRPr sz="1400">
                <a:solidFill>
                  <a:srgbClr val="0E58C4"/>
                </a:solidFill>
              </a:defRPr>
            </a:lvl3pPr>
            <a:lvl4pPr>
              <a:defRPr sz="1400">
                <a:solidFill>
                  <a:srgbClr val="0E58C4"/>
                </a:solidFill>
              </a:defRPr>
            </a:lvl4pPr>
            <a:lvl5pPr>
              <a:defRPr sz="1400">
                <a:solidFill>
                  <a:srgbClr val="0E58C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69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3316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13ABC-DA1E-7F4E-AE1B-2D2D66FBA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E449CF-BEE0-4040-A542-56B209A15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5900-C422-764C-B994-2B3A35620F9B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380A58-B9E3-CE44-92BE-8F3A43EEB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64040A-80B6-5B48-8BD2-A4E235902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F605-83AA-4540-A243-A162BD43B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21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D15A43-498D-4A0F-B2D2-915A1C27A794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422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C60F47-F148-4880-B2D3-DAD532AD5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E5F17B-79F0-42FE-A2FD-8551118C08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36D425-2D9F-4FED-B79F-2430F92D5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A8C506-835C-49A3-8CD4-F1C1F0192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549DF8-DE88-49CB-8341-73C9CCEBA4BA}" type="datetimeFigureOut">
              <a:rPr lang="it-IT" smtClean="0"/>
              <a:t>28/11/2022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EFF4F1-D5EB-42AC-80E5-DB3247E7C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3D746A-5F8B-404F-9346-44E2359C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03345-3883-4053-A77C-1F74192971B6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98B369-A078-4233-B45B-B1F4C577AFD7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0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3A658F14-AC8F-4193-AEBF-1CA9980A1860}"/>
              </a:ext>
            </a:extLst>
          </p:cNvPr>
          <p:cNvSpPr/>
          <p:nvPr/>
        </p:nvSpPr>
        <p:spPr>
          <a:xfrm>
            <a:off x="272504" y="256736"/>
            <a:ext cx="9041054" cy="6331790"/>
          </a:xfrm>
          <a:prstGeom prst="rect">
            <a:avLst/>
          </a:prstGeom>
          <a:solidFill>
            <a:srgbClr val="194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F83335E-5896-495E-88F8-5415CF939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432" y="1485701"/>
            <a:ext cx="7303637" cy="2081066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333C744-D607-41FF-987E-EA1FBC850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432" y="5280508"/>
            <a:ext cx="7303637" cy="34062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0F3E80A-5235-4CDB-9E9D-F851CED4BA9E}"/>
              </a:ext>
            </a:extLst>
          </p:cNvPr>
          <p:cNvSpPr/>
          <p:nvPr/>
        </p:nvSpPr>
        <p:spPr>
          <a:xfrm>
            <a:off x="9313558" y="0"/>
            <a:ext cx="287844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4D9AD92-6F96-402C-BA63-3EF9CDC63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512" y="1191339"/>
            <a:ext cx="3680726" cy="5521089"/>
          </a:xfrm>
          <a:prstGeom prst="rect">
            <a:avLst/>
          </a:prstGeom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96C6944C-5582-41CD-BC01-69DB400FEB1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100000" contrast="-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946" y="635285"/>
            <a:ext cx="1361578" cy="50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87DAAA-3806-4F3F-8182-13E228A98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E0C3DD-0C0C-4F82-9DAA-1CFD7878B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10000"/>
              </a:lnSpc>
              <a:defRPr sz="2400"/>
            </a:lvl1pPr>
            <a:lvl2pPr>
              <a:lnSpc>
                <a:spcPct val="110000"/>
              </a:lnSpc>
              <a:defRPr sz="2000"/>
            </a:lvl2pPr>
            <a:lvl3pPr>
              <a:lnSpc>
                <a:spcPct val="110000"/>
              </a:lnSpc>
              <a:defRPr sz="1800"/>
            </a:lvl3pPr>
            <a:lvl4pPr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05BDC8-9956-43BD-BCDC-5BABCB8D2ABF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C60F47-F148-4880-B2D3-DAD532AD5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E5F17B-79F0-42FE-A2FD-8551118C08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36D425-2D9F-4FED-B79F-2430F92D5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A8C506-835C-49A3-8CD4-F1C1F0192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549DF8-DE88-49CB-8341-73C9CCEBA4BA}" type="datetimeFigureOut">
              <a:rPr lang="it-IT" smtClean="0"/>
              <a:t>28/11/2022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EFF4F1-D5EB-42AC-80E5-DB3247E7C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3D746A-5F8B-404F-9346-44E2359C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03345-3883-4053-A77C-1F74192971B6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testo 9">
            <a:extLst>
              <a:ext uri="{FF2B5EF4-FFF2-40B4-BE49-F238E27FC236}">
                <a16:creationId xmlns:a16="http://schemas.microsoft.com/office/drawing/2014/main" id="{6CCDCCB6-FC8D-4B53-B6AB-D5E11CDF82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6355749"/>
            <a:ext cx="7315200" cy="365125"/>
          </a:xfrm>
        </p:spPr>
        <p:txBody>
          <a:bodyPr/>
          <a:lstStyle>
            <a:lvl1pPr>
              <a:buNone/>
              <a:defRPr sz="1400">
                <a:solidFill>
                  <a:srgbClr val="0E58C4"/>
                </a:solidFill>
              </a:defRPr>
            </a:lvl1pPr>
            <a:lvl2pPr>
              <a:defRPr sz="1400">
                <a:solidFill>
                  <a:srgbClr val="0E58C4"/>
                </a:solidFill>
              </a:defRPr>
            </a:lvl2pPr>
            <a:lvl3pPr>
              <a:defRPr sz="1400">
                <a:solidFill>
                  <a:srgbClr val="0E58C4"/>
                </a:solidFill>
              </a:defRPr>
            </a:lvl3pPr>
            <a:lvl4pPr>
              <a:defRPr sz="1400">
                <a:solidFill>
                  <a:srgbClr val="0E58C4"/>
                </a:solidFill>
              </a:defRPr>
            </a:lvl4pPr>
            <a:lvl5pPr>
              <a:defRPr sz="1400">
                <a:solidFill>
                  <a:srgbClr val="0E58C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egnaposto testo 13">
            <a:extLst>
              <a:ext uri="{FF2B5EF4-FFF2-40B4-BE49-F238E27FC236}">
                <a16:creationId xmlns:a16="http://schemas.microsoft.com/office/drawing/2014/main" id="{5DF475E7-75CD-41E1-912E-E7DC05BEE9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610600" y="6355749"/>
            <a:ext cx="2743200" cy="365125"/>
          </a:xfrm>
        </p:spPr>
        <p:txBody>
          <a:bodyPr/>
          <a:lstStyle>
            <a:lvl1pPr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algn="r">
              <a:defRPr sz="1400"/>
            </a:lvl2pPr>
            <a:lvl3pPr algn="r">
              <a:defRPr sz="1400"/>
            </a:lvl3pPr>
            <a:lvl4pPr algn="r">
              <a:defRPr sz="1400"/>
            </a:lvl4pPr>
            <a:lvl5pPr algn="r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98B369-A078-4233-B45B-B1F4C577AFD7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12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5611C3-C455-4510-A18E-813D196D2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CB6F87E-0AE0-47EC-B3B9-67A6EDB38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90688"/>
            <a:ext cx="5157787" cy="6477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E617507-2D39-415B-AE09-99BC68BFA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2C72EA4-88FE-4701-ACEC-F2262CC51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90688"/>
            <a:ext cx="5183188" cy="64770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2382A1F-49C5-48A1-B212-E3089DE615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D88BF83-0F7F-499F-917F-6A67E9070C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549DF8-DE88-49CB-8341-73C9CCEBA4BA}" type="datetimeFigureOut">
              <a:rPr lang="it-IT" smtClean="0"/>
              <a:t>28/11/2022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A34E90F-465F-4C8F-BD21-14781AB4B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ED3D600-5057-46A9-8DAA-4000DABE5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03345-3883-4053-A77C-1F74192971B6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3D84B3D9-AF45-490D-99FF-8104E864F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7315200" cy="365125"/>
          </a:xfrm>
        </p:spPr>
        <p:txBody>
          <a:bodyPr/>
          <a:lstStyle>
            <a:lvl1pPr>
              <a:buNone/>
              <a:defRPr sz="1400">
                <a:solidFill>
                  <a:srgbClr val="0E58C4"/>
                </a:solidFill>
              </a:defRPr>
            </a:lvl1pPr>
            <a:lvl2pPr>
              <a:defRPr sz="1400">
                <a:solidFill>
                  <a:srgbClr val="0E58C4"/>
                </a:solidFill>
              </a:defRPr>
            </a:lvl2pPr>
            <a:lvl3pPr>
              <a:defRPr sz="1400">
                <a:solidFill>
                  <a:srgbClr val="0E58C4"/>
                </a:solidFill>
              </a:defRPr>
            </a:lvl3pPr>
            <a:lvl4pPr>
              <a:defRPr sz="1400">
                <a:solidFill>
                  <a:srgbClr val="0E58C4"/>
                </a:solidFill>
              </a:defRPr>
            </a:lvl4pPr>
            <a:lvl5pPr>
              <a:defRPr sz="1400">
                <a:solidFill>
                  <a:srgbClr val="0E58C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egnaposto testo 13">
            <a:extLst>
              <a:ext uri="{FF2B5EF4-FFF2-40B4-BE49-F238E27FC236}">
                <a16:creationId xmlns:a16="http://schemas.microsoft.com/office/drawing/2014/main" id="{3A0FCFAB-F541-4D58-B445-70EB305B76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algn="r">
              <a:defRPr sz="1400"/>
            </a:lvl2pPr>
            <a:lvl3pPr algn="r">
              <a:defRPr sz="1400"/>
            </a:lvl3pPr>
            <a:lvl4pPr algn="r">
              <a:defRPr sz="1400"/>
            </a:lvl4pPr>
            <a:lvl5pPr algn="r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49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467034-5958-4E28-AD18-37681A687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26C0F0-51D0-42B1-80C1-CFA0B03A4641}"/>
              </a:ext>
            </a:extLst>
          </p:cNvPr>
          <p:cNvSpPr txBox="1"/>
          <p:nvPr userDrawn="1"/>
        </p:nvSpPr>
        <p:spPr>
          <a:xfrm>
            <a:off x="10963276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79B49-88D9-4241-B8C0-8F05CCB3EC66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584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3C492C-1CF3-4F7C-B5CD-8BD1DB4E2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20BD29-89ED-49DC-B364-37AFB30AA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983EC2-A5AF-4B1E-9E64-C69F91B32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7C188E-B370-4B7A-9D23-B565322A8D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549DF8-DE88-49CB-8341-73C9CCEBA4BA}" type="datetimeFigureOut">
              <a:rPr lang="it-IT" smtClean="0"/>
              <a:t>28/11/2022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0AAB77C-BE6F-4F57-A49F-EC1DAD870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61FCC4-B496-4E26-8DF3-0DC0176C2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03345-3883-4053-A77C-1F74192971B6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testo 9">
            <a:extLst>
              <a:ext uri="{FF2B5EF4-FFF2-40B4-BE49-F238E27FC236}">
                <a16:creationId xmlns:a16="http://schemas.microsoft.com/office/drawing/2014/main" id="{C18D7FE3-D203-4036-B3D2-2DF40D9C8D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7315200" cy="365125"/>
          </a:xfrm>
        </p:spPr>
        <p:txBody>
          <a:bodyPr/>
          <a:lstStyle>
            <a:lvl1pPr>
              <a:buNone/>
              <a:defRPr sz="1400">
                <a:solidFill>
                  <a:srgbClr val="0E58C4"/>
                </a:solidFill>
              </a:defRPr>
            </a:lvl1pPr>
            <a:lvl2pPr>
              <a:defRPr sz="1400">
                <a:solidFill>
                  <a:srgbClr val="0E58C4"/>
                </a:solidFill>
              </a:defRPr>
            </a:lvl2pPr>
            <a:lvl3pPr>
              <a:defRPr sz="1400">
                <a:solidFill>
                  <a:srgbClr val="0E58C4"/>
                </a:solidFill>
              </a:defRPr>
            </a:lvl3pPr>
            <a:lvl4pPr>
              <a:defRPr sz="1400">
                <a:solidFill>
                  <a:srgbClr val="0E58C4"/>
                </a:solidFill>
              </a:defRPr>
            </a:lvl4pPr>
            <a:lvl5pPr>
              <a:defRPr sz="1400">
                <a:solidFill>
                  <a:srgbClr val="0E58C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egnaposto testo 13">
            <a:extLst>
              <a:ext uri="{FF2B5EF4-FFF2-40B4-BE49-F238E27FC236}">
                <a16:creationId xmlns:a16="http://schemas.microsoft.com/office/drawing/2014/main" id="{1C5ED016-3D7E-4C67-9EDD-63A6DCD5F9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algn="r">
              <a:defRPr sz="1400"/>
            </a:lvl2pPr>
            <a:lvl3pPr algn="r">
              <a:defRPr sz="1400"/>
            </a:lvl3pPr>
            <a:lvl4pPr algn="r">
              <a:defRPr sz="1400"/>
            </a:lvl4pPr>
            <a:lvl5pPr algn="r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9BC8B-9E5E-4D27-A9ED-CEA31D6427AE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1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6672B0-5B85-4570-9022-88F617CC5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D314934-5D0C-4336-A2B3-F22D243BA8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EC15AEA-2553-4AAD-A565-4DF817D9F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F01ED0-DC45-4F3E-9FC7-4017BC2FBF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549DF8-DE88-49CB-8341-73C9CCEBA4BA}" type="datetimeFigureOut">
              <a:rPr lang="it-IT" smtClean="0"/>
              <a:t>28/11/2022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65134F8-B1A4-466C-8877-EAF16B9BC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165A0FA-52DB-4E93-B17F-0903A22D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03345-3883-4053-A77C-1F74192971B6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testo 9">
            <a:extLst>
              <a:ext uri="{FF2B5EF4-FFF2-40B4-BE49-F238E27FC236}">
                <a16:creationId xmlns:a16="http://schemas.microsoft.com/office/drawing/2014/main" id="{5C34F4C1-4B80-47A1-9039-73D6A76DAA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6348412"/>
            <a:ext cx="7315200" cy="365125"/>
          </a:xfrm>
        </p:spPr>
        <p:txBody>
          <a:bodyPr/>
          <a:lstStyle>
            <a:lvl1pPr>
              <a:buNone/>
              <a:defRPr sz="1400">
                <a:solidFill>
                  <a:srgbClr val="0E58C4"/>
                </a:solidFill>
              </a:defRPr>
            </a:lvl1pPr>
            <a:lvl2pPr>
              <a:defRPr sz="1400">
                <a:solidFill>
                  <a:srgbClr val="0E58C4"/>
                </a:solidFill>
              </a:defRPr>
            </a:lvl2pPr>
            <a:lvl3pPr>
              <a:defRPr sz="1400">
                <a:solidFill>
                  <a:srgbClr val="0E58C4"/>
                </a:solidFill>
              </a:defRPr>
            </a:lvl3pPr>
            <a:lvl4pPr>
              <a:defRPr sz="1400">
                <a:solidFill>
                  <a:srgbClr val="0E58C4"/>
                </a:solidFill>
              </a:defRPr>
            </a:lvl4pPr>
            <a:lvl5pPr>
              <a:defRPr sz="1400">
                <a:solidFill>
                  <a:srgbClr val="0E58C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egnaposto testo 13">
            <a:extLst>
              <a:ext uri="{FF2B5EF4-FFF2-40B4-BE49-F238E27FC236}">
                <a16:creationId xmlns:a16="http://schemas.microsoft.com/office/drawing/2014/main" id="{24CA97A7-DECE-4F98-8D46-E60A41AEE0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610600" y="6348412"/>
            <a:ext cx="2743200" cy="365125"/>
          </a:xfrm>
        </p:spPr>
        <p:txBody>
          <a:bodyPr/>
          <a:lstStyle>
            <a:lvl1pPr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algn="r">
              <a:defRPr sz="1400"/>
            </a:lvl2pPr>
            <a:lvl3pPr algn="r">
              <a:defRPr sz="1400"/>
            </a:lvl3pPr>
            <a:lvl4pPr algn="r">
              <a:defRPr sz="1400"/>
            </a:lvl4pPr>
            <a:lvl5pPr algn="r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BDF61A-1720-424C-ACE3-1ECE6E56BFD2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939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6B0ACB1-6B52-4A6F-96B7-9D57C8B572D8}"/>
              </a:ext>
            </a:extLst>
          </p:cNvPr>
          <p:cNvSpPr txBox="1"/>
          <p:nvPr userDrawn="1"/>
        </p:nvSpPr>
        <p:spPr>
          <a:xfrm>
            <a:off x="10963276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33CD1-98DD-43F1-B617-1BAE98C1B09D}"/>
              </a:ext>
            </a:extLst>
          </p:cNvPr>
          <p:cNvSpPr txBox="1"/>
          <p:nvPr userDrawn="1"/>
        </p:nvSpPr>
        <p:spPr>
          <a:xfrm>
            <a:off x="11467130" y="6322625"/>
            <a:ext cx="4095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 algn="ctr"/>
            <a:fld id="{3473CA60-284F-4B2F-AA03-5A26E255BAA1}" type="slidenum">
              <a:rPr lang="en-US" smtClean="0"/>
              <a:pPr lvl="0"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74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74A6BFF2-A595-4F34-932E-C87CA2FED224}"/>
              </a:ext>
            </a:extLst>
          </p:cNvPr>
          <p:cNvGrpSpPr/>
          <p:nvPr/>
        </p:nvGrpSpPr>
        <p:grpSpPr>
          <a:xfrm>
            <a:off x="11530944" y="1083958"/>
            <a:ext cx="278519" cy="5737706"/>
            <a:chOff x="11728243" y="158496"/>
            <a:chExt cx="278519" cy="6516624"/>
          </a:xfrm>
        </p:grpSpPr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F4F4A2C8-4050-4A7D-AB6B-F5CA9E09A3FC}"/>
                </a:ext>
              </a:extLst>
            </p:cNvPr>
            <p:cNvCxnSpPr/>
            <p:nvPr/>
          </p:nvCxnSpPr>
          <p:spPr>
            <a:xfrm>
              <a:off x="11862816" y="158496"/>
              <a:ext cx="0" cy="65166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17D3D05B-9B5A-4EF2-A6CD-ABC0E99F4935}"/>
                </a:ext>
              </a:extLst>
            </p:cNvPr>
            <p:cNvSpPr/>
            <p:nvPr/>
          </p:nvSpPr>
          <p:spPr>
            <a:xfrm>
              <a:off x="11728243" y="5964702"/>
              <a:ext cx="278519" cy="597118"/>
            </a:xfrm>
            <a:prstGeom prst="rect">
              <a:avLst/>
            </a:prstGeom>
            <a:solidFill>
              <a:srgbClr val="1942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3A64317-4CF8-482D-8223-D850FF02E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1D3D399-9E9B-4177-AAF3-C2363CEB6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FE195948-AA4A-47EB-BCDC-A0935C982BB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177130" y="601422"/>
            <a:ext cx="976774" cy="365125"/>
          </a:xfrm>
          <a:prstGeom prst="rect">
            <a:avLst/>
          </a:prstGeom>
        </p:spPr>
      </p:pic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504C35A8-0894-49D9-870F-036AD9953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E58C4"/>
                </a:solidFill>
              </a:defRPr>
            </a:lvl1pPr>
          </a:lstStyle>
          <a:p>
            <a:fld id="{9E0EB7DE-3218-4DA4-9E96-208351F5973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AC0F6C64-6D54-42B7-8587-100292181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E58C4"/>
                </a:solidFill>
              </a:defRPr>
            </a:lvl1pPr>
          </a:lstStyle>
          <a:p>
            <a:endParaRPr lang="it-IT">
              <a:solidFill>
                <a:srgbClr val="0E58C4"/>
              </a:solidFill>
            </a:endParaRPr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1863BAD4-DDF7-41D6-AC26-1C508EBF6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CBFB29F0-55F4-4AAB-8331-825A7631905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57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9" r:id="rId9"/>
    <p:sldLayoutId id="2147483655" r:id="rId10"/>
    <p:sldLayoutId id="2147483663" r:id="rId11"/>
    <p:sldLayoutId id="2147483664" r:id="rId12"/>
    <p:sldLayoutId id="2147483665" r:id="rId13"/>
    <p:sldLayoutId id="214748366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4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liqo.io/" TargetMode="External"/><Relationship Id="rId7" Type="http://schemas.openxmlformats.org/officeDocument/2006/relationships/hyperlink" Target="https://liqo-dashboard.crownlabs.polito.it/" TargetMode="External"/><Relationship Id="rId2" Type="http://schemas.openxmlformats.org/officeDocument/2006/relationships/hyperlink" Target="https://liqo.io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join.slack.com/t/liqo-io/shared_invite/zt-h20212gg-g24YvN6MKiD9bacFeqZttQ" TargetMode="External"/><Relationship Id="rId5" Type="http://schemas.openxmlformats.org/officeDocument/2006/relationships/hyperlink" Target="https://arxiv.org/pdf/2204.05710.pdf" TargetMode="External"/><Relationship Id="rId4" Type="http://schemas.openxmlformats.org/officeDocument/2006/relationships/hyperlink" Target="https://github.com/liqotech/liqo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11AE5-4CCE-497E-AFDC-ACA250DEEC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and Orchestrating your Service Continuum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B56238-4CBB-44D3-95FB-4FD91CB915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Marco </a:t>
            </a:r>
            <a:r>
              <a:rPr lang="en-US" dirty="0" err="1"/>
              <a:t>Iorio</a:t>
            </a:r>
            <a:r>
              <a:rPr lang="en-US" dirty="0"/>
              <a:t>, Alessandro Olivero, </a:t>
            </a:r>
            <a:r>
              <a:rPr lang="en-US" b="1" dirty="0"/>
              <a:t>Fulvio Risso</a:t>
            </a:r>
            <a:r>
              <a:rPr lang="en-US" dirty="0"/>
              <a:t>, Politecnico di Torino (Italy)</a:t>
            </a:r>
          </a:p>
        </p:txBody>
      </p:sp>
    </p:spTree>
    <p:extLst>
      <p:ext uri="{BB962C8B-B14F-4D97-AF65-F5344CB8AC3E}">
        <p14:creationId xmlns:p14="http://schemas.microsoft.com/office/powerpoint/2010/main" val="193285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78FCF-08D8-4B4E-8ADF-D7DBDAEA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Liqo</a:t>
            </a:r>
            <a:r>
              <a:rPr lang="en-US" dirty="0"/>
              <a:t> in a nutshell</a:t>
            </a:r>
          </a:p>
        </p:txBody>
      </p:sp>
      <p:sp>
        <p:nvSpPr>
          <p:cNvPr id="3" name="Google Shape;281;p24">
            <a:extLst>
              <a:ext uri="{FF2B5EF4-FFF2-40B4-BE49-F238E27FC236}">
                <a16:creationId xmlns:a16="http://schemas.microsoft.com/office/drawing/2014/main" id="{1B38C152-A854-44AE-9C65-07D851543BA6}"/>
              </a:ext>
            </a:extLst>
          </p:cNvPr>
          <p:cNvSpPr/>
          <p:nvPr/>
        </p:nvSpPr>
        <p:spPr>
          <a:xfrm>
            <a:off x="8982016" y="2397543"/>
            <a:ext cx="2268000" cy="4034082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Cluster #2</a:t>
            </a:r>
            <a:endParaRPr dirty="0"/>
          </a:p>
        </p:txBody>
      </p:sp>
      <p:sp>
        <p:nvSpPr>
          <p:cNvPr id="4" name="Google Shape;281;p24">
            <a:extLst>
              <a:ext uri="{FF2B5EF4-FFF2-40B4-BE49-F238E27FC236}">
                <a16:creationId xmlns:a16="http://schemas.microsoft.com/office/drawing/2014/main" id="{8F4CE3B8-66EA-4556-8263-8B1B327DDE1B}"/>
              </a:ext>
            </a:extLst>
          </p:cNvPr>
          <p:cNvSpPr/>
          <p:nvPr/>
        </p:nvSpPr>
        <p:spPr>
          <a:xfrm>
            <a:off x="3247768" y="2397543"/>
            <a:ext cx="2252878" cy="4034082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Cluster #1</a:t>
            </a:r>
            <a:endParaRPr dirty="0"/>
          </a:p>
        </p:txBody>
      </p:sp>
      <p:sp>
        <p:nvSpPr>
          <p:cNvPr id="9" name="Heptagon 8">
            <a:extLst>
              <a:ext uri="{FF2B5EF4-FFF2-40B4-BE49-F238E27FC236}">
                <a16:creationId xmlns:a16="http://schemas.microsoft.com/office/drawing/2014/main" id="{E591BF61-3CFA-4735-9A72-46255797B317}"/>
              </a:ext>
            </a:extLst>
          </p:cNvPr>
          <p:cNvSpPr/>
          <p:nvPr/>
        </p:nvSpPr>
        <p:spPr>
          <a:xfrm>
            <a:off x="3799578" y="4713266"/>
            <a:ext cx="471889" cy="471889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0" name="Heptagon 9">
            <a:extLst>
              <a:ext uri="{FF2B5EF4-FFF2-40B4-BE49-F238E27FC236}">
                <a16:creationId xmlns:a16="http://schemas.microsoft.com/office/drawing/2014/main" id="{848F9AE8-63AB-48C5-8E3F-CEB3B4EEFAB2}"/>
              </a:ext>
            </a:extLst>
          </p:cNvPr>
          <p:cNvSpPr/>
          <p:nvPr/>
        </p:nvSpPr>
        <p:spPr>
          <a:xfrm>
            <a:off x="9541387" y="4675393"/>
            <a:ext cx="471889" cy="471889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1" name="Cylinder 10">
            <a:extLst>
              <a:ext uri="{FF2B5EF4-FFF2-40B4-BE49-F238E27FC236}">
                <a16:creationId xmlns:a16="http://schemas.microsoft.com/office/drawing/2014/main" id="{412AEA2E-BBAF-4FAF-A548-A050AF267EFD}"/>
              </a:ext>
            </a:extLst>
          </p:cNvPr>
          <p:cNvSpPr/>
          <p:nvPr/>
        </p:nvSpPr>
        <p:spPr>
          <a:xfrm>
            <a:off x="9524811" y="5407109"/>
            <a:ext cx="471889" cy="471889"/>
          </a:xfrm>
          <a:prstGeom prst="ca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2" name="Heptagon 11">
            <a:extLst>
              <a:ext uri="{FF2B5EF4-FFF2-40B4-BE49-F238E27FC236}">
                <a16:creationId xmlns:a16="http://schemas.microsoft.com/office/drawing/2014/main" id="{2929AC41-DFC8-40BC-9D24-BDDBA6D2D97F}"/>
              </a:ext>
            </a:extLst>
          </p:cNvPr>
          <p:cNvSpPr/>
          <p:nvPr/>
        </p:nvSpPr>
        <p:spPr>
          <a:xfrm>
            <a:off x="10537346" y="4675393"/>
            <a:ext cx="471889" cy="471889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961C50-F94C-45BE-B7C6-25E234D30882}"/>
              </a:ext>
            </a:extLst>
          </p:cNvPr>
          <p:cNvCxnSpPr>
            <a:cxnSpLocks/>
            <a:stCxn id="9" idx="1"/>
            <a:endCxn id="10" idx="4"/>
          </p:cNvCxnSpPr>
          <p:nvPr/>
        </p:nvCxnSpPr>
        <p:spPr>
          <a:xfrm flipV="1">
            <a:off x="4271468" y="4978868"/>
            <a:ext cx="5269918" cy="37873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17B7861-0637-4993-8B7D-A21E8CBEFE40}"/>
              </a:ext>
            </a:extLst>
          </p:cNvPr>
          <p:cNvCxnSpPr>
            <a:cxnSpLocks/>
            <a:stCxn id="11" idx="1"/>
          </p:cNvCxnSpPr>
          <p:nvPr/>
        </p:nvCxnSpPr>
        <p:spPr>
          <a:xfrm flipV="1">
            <a:off x="9760756" y="4978868"/>
            <a:ext cx="0" cy="428241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BB0313-CBD2-46F0-B46F-D2EAB0C4E666}"/>
              </a:ext>
            </a:extLst>
          </p:cNvPr>
          <p:cNvCxnSpPr>
            <a:cxnSpLocks/>
            <a:stCxn id="10" idx="1"/>
          </p:cNvCxnSpPr>
          <p:nvPr/>
        </p:nvCxnSpPr>
        <p:spPr>
          <a:xfrm>
            <a:off x="10013277" y="4978868"/>
            <a:ext cx="692392" cy="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row: Left-Right 22">
            <a:extLst>
              <a:ext uri="{FF2B5EF4-FFF2-40B4-BE49-F238E27FC236}">
                <a16:creationId xmlns:a16="http://schemas.microsoft.com/office/drawing/2014/main" id="{2CC7CE58-E65C-4486-899F-443C85C64C46}"/>
              </a:ext>
            </a:extLst>
          </p:cNvPr>
          <p:cNvSpPr/>
          <p:nvPr/>
        </p:nvSpPr>
        <p:spPr>
          <a:xfrm>
            <a:off x="5561508" y="5182699"/>
            <a:ext cx="3341556" cy="396000"/>
          </a:xfrm>
          <a:prstGeom prst="leftRightArrow">
            <a:avLst>
              <a:gd name="adj1" fmla="val 69026"/>
              <a:gd name="adj2" fmla="val 50000"/>
            </a:avLst>
          </a:prstGeom>
          <a:solidFill>
            <a:srgbClr val="FFE0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Network and storage fabric</a:t>
            </a:r>
          </a:p>
        </p:txBody>
      </p:sp>
      <p:sp>
        <p:nvSpPr>
          <p:cNvPr id="24" name="Arrow: Left-Right 23">
            <a:extLst>
              <a:ext uri="{FF2B5EF4-FFF2-40B4-BE49-F238E27FC236}">
                <a16:creationId xmlns:a16="http://schemas.microsoft.com/office/drawing/2014/main" id="{D258B36E-4328-4DCB-BC38-22B08173A675}"/>
              </a:ext>
            </a:extLst>
          </p:cNvPr>
          <p:cNvSpPr/>
          <p:nvPr/>
        </p:nvSpPr>
        <p:spPr>
          <a:xfrm>
            <a:off x="5591939" y="3877798"/>
            <a:ext cx="3311124" cy="396000"/>
          </a:xfrm>
          <a:prstGeom prst="leftRightArrow">
            <a:avLst>
              <a:gd name="adj1" fmla="val 69026"/>
              <a:gd name="adj2" fmla="val 50000"/>
            </a:avLst>
          </a:prstGeom>
          <a:solidFill>
            <a:srgbClr val="FFE0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Service fabric</a:t>
            </a:r>
          </a:p>
        </p:txBody>
      </p:sp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C28A4C54-D368-4A86-9533-DAE0B8D9B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825" y="2421943"/>
            <a:ext cx="576764" cy="559942"/>
          </a:xfrm>
          <a:prstGeom prst="rect">
            <a:avLst/>
          </a:prstGeom>
        </p:spPr>
      </p:pic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809FA96B-CB76-4174-982F-F817FA5FA7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634" y="2421943"/>
            <a:ext cx="576764" cy="559942"/>
          </a:xfrm>
          <a:prstGeom prst="rect">
            <a:avLst/>
          </a:prstGeom>
        </p:spPr>
      </p:pic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698CF42B-5762-4E5F-AC09-F65A8784CEFC}"/>
              </a:ext>
            </a:extLst>
          </p:cNvPr>
          <p:cNvSpPr/>
          <p:nvPr/>
        </p:nvSpPr>
        <p:spPr>
          <a:xfrm>
            <a:off x="5088891" y="2612987"/>
            <a:ext cx="4331219" cy="396000"/>
          </a:xfrm>
          <a:prstGeom prst="leftRightArrow">
            <a:avLst>
              <a:gd name="adj1" fmla="val 65221"/>
              <a:gd name="adj2" fmla="val 50000"/>
            </a:avLst>
          </a:prstGeom>
          <a:solidFill>
            <a:srgbClr val="FFE0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Resource reflection</a:t>
            </a:r>
          </a:p>
        </p:txBody>
      </p:sp>
      <p:pic>
        <p:nvPicPr>
          <p:cNvPr id="30" name="Google Shape;192;p21" descr="Icon&#10;&#10;Description automatically generated">
            <a:extLst>
              <a:ext uri="{FF2B5EF4-FFF2-40B4-BE49-F238E27FC236}">
                <a16:creationId xmlns:a16="http://schemas.microsoft.com/office/drawing/2014/main" id="{7C0E893E-244B-45B8-9B8D-C27FCA2AD9B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33536" y="1372137"/>
            <a:ext cx="369113" cy="61727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Arrow: Bent 32">
            <a:extLst>
              <a:ext uri="{FF2B5EF4-FFF2-40B4-BE49-F238E27FC236}">
                <a16:creationId xmlns:a16="http://schemas.microsoft.com/office/drawing/2014/main" id="{441EE87B-BD74-4C7F-AA4C-3C23D39E70FF}"/>
              </a:ext>
            </a:extLst>
          </p:cNvPr>
          <p:cNvSpPr/>
          <p:nvPr/>
        </p:nvSpPr>
        <p:spPr>
          <a:xfrm rot="5400000">
            <a:off x="3293163" y="1041882"/>
            <a:ext cx="617276" cy="188856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Heptagon 33">
            <a:extLst>
              <a:ext uri="{FF2B5EF4-FFF2-40B4-BE49-F238E27FC236}">
                <a16:creationId xmlns:a16="http://schemas.microsoft.com/office/drawing/2014/main" id="{BCE54B68-B5C4-4448-95F1-1C5B87424D11}"/>
              </a:ext>
            </a:extLst>
          </p:cNvPr>
          <p:cNvSpPr/>
          <p:nvPr/>
        </p:nvSpPr>
        <p:spPr>
          <a:xfrm>
            <a:off x="4593738" y="3780387"/>
            <a:ext cx="324000" cy="324000"/>
          </a:xfrm>
          <a:prstGeom prst="heptagon">
            <a:avLst/>
          </a:prstGeom>
          <a:solidFill>
            <a:srgbClr val="00B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35" name="Cylinder 34">
            <a:extLst>
              <a:ext uri="{FF2B5EF4-FFF2-40B4-BE49-F238E27FC236}">
                <a16:creationId xmlns:a16="http://schemas.microsoft.com/office/drawing/2014/main" id="{074D5D37-BF7D-4651-B039-0F67B3356C05}"/>
              </a:ext>
            </a:extLst>
          </p:cNvPr>
          <p:cNvSpPr/>
          <p:nvPr/>
        </p:nvSpPr>
        <p:spPr>
          <a:xfrm>
            <a:off x="5045077" y="4173990"/>
            <a:ext cx="324000" cy="324000"/>
          </a:xfrm>
          <a:prstGeom prst="can">
            <a:avLst/>
          </a:prstGeom>
          <a:solidFill>
            <a:srgbClr val="00B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36" name="Heptagon 35">
            <a:extLst>
              <a:ext uri="{FF2B5EF4-FFF2-40B4-BE49-F238E27FC236}">
                <a16:creationId xmlns:a16="http://schemas.microsoft.com/office/drawing/2014/main" id="{94BF13F3-843A-463B-819A-9FF7079D4814}"/>
              </a:ext>
            </a:extLst>
          </p:cNvPr>
          <p:cNvSpPr/>
          <p:nvPr/>
        </p:nvSpPr>
        <p:spPr>
          <a:xfrm>
            <a:off x="5110169" y="3644402"/>
            <a:ext cx="324000" cy="324000"/>
          </a:xfrm>
          <a:prstGeom prst="heptagon">
            <a:avLst/>
          </a:prstGeom>
          <a:solidFill>
            <a:srgbClr val="00B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sp>
        <p:nvSpPr>
          <p:cNvPr id="37" name="Heptagon 36">
            <a:extLst>
              <a:ext uri="{FF2B5EF4-FFF2-40B4-BE49-F238E27FC236}">
                <a16:creationId xmlns:a16="http://schemas.microsoft.com/office/drawing/2014/main" id="{969D0E3C-27F1-49C5-AA06-92586DD4C2B4}"/>
              </a:ext>
            </a:extLst>
          </p:cNvPr>
          <p:cNvSpPr/>
          <p:nvPr/>
        </p:nvSpPr>
        <p:spPr>
          <a:xfrm>
            <a:off x="9192177" y="3870549"/>
            <a:ext cx="324000" cy="324000"/>
          </a:xfrm>
          <a:prstGeom prst="heptagon">
            <a:avLst/>
          </a:prstGeom>
          <a:solidFill>
            <a:srgbClr val="00B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B225F0-8E4D-4F86-BE4C-4EA579477307}"/>
              </a:ext>
            </a:extLst>
          </p:cNvPr>
          <p:cNvSpPr txBox="1"/>
          <p:nvPr/>
        </p:nvSpPr>
        <p:spPr>
          <a:xfrm>
            <a:off x="5736777" y="4222266"/>
            <a:ext cx="29859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Each cluster has a complete view of the service, such as all components were running locally.</a:t>
            </a:r>
            <a:endParaRPr lang="en-US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27290D-C6BC-454B-89B4-48E0A3716D0F}"/>
              </a:ext>
            </a:extLst>
          </p:cNvPr>
          <p:cNvSpPr txBox="1"/>
          <p:nvPr/>
        </p:nvSpPr>
        <p:spPr>
          <a:xfrm>
            <a:off x="5508207" y="2963029"/>
            <a:ext cx="34738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Clusters automatically sync relevant data (e.g., whether a service is running or is stopped) in order to provide a complete (virtual) view of the </a:t>
            </a:r>
            <a:r>
              <a:rPr lang="en-US" sz="1000" i="1" dirty="0">
                <a:solidFill>
                  <a:schemeClr val="tx1"/>
                </a:solidFill>
              </a:rPr>
              <a:t>service</a:t>
            </a:r>
            <a:r>
              <a:rPr lang="en-US" sz="1000" dirty="0">
                <a:solidFill>
                  <a:schemeClr val="tx1"/>
                </a:solidFill>
              </a:rPr>
              <a:t> state, while hiding the </a:t>
            </a:r>
            <a:r>
              <a:rPr lang="en-US" sz="1000" i="1" dirty="0">
                <a:solidFill>
                  <a:schemeClr val="tx1"/>
                </a:solidFill>
              </a:rPr>
              <a:t>cluster</a:t>
            </a:r>
            <a:r>
              <a:rPr lang="en-US" sz="1000" dirty="0">
                <a:solidFill>
                  <a:schemeClr val="tx1"/>
                </a:solidFill>
              </a:rPr>
              <a:t> state.</a:t>
            </a:r>
            <a:endParaRPr lang="en-US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FDC2B3-A9E6-4F02-8D44-20CB62888263}"/>
              </a:ext>
            </a:extLst>
          </p:cNvPr>
          <p:cNvSpPr txBox="1"/>
          <p:nvPr/>
        </p:nvSpPr>
        <p:spPr>
          <a:xfrm>
            <a:off x="5513124" y="5626982"/>
            <a:ext cx="34613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 err="1">
                <a:solidFill>
                  <a:schemeClr val="tx1"/>
                </a:solidFill>
              </a:rPr>
              <a:t>Liqo</a:t>
            </a:r>
            <a:r>
              <a:rPr lang="en-US" sz="1000" dirty="0">
                <a:solidFill>
                  <a:schemeClr val="tx1"/>
                </a:solidFill>
              </a:rPr>
              <a:t> provides automatic, seamless network connectivity and access to data storage, independently from the actual characteristics of the clusters (e.g., network addresses, location of the storage, etc.).</a:t>
            </a:r>
            <a:endParaRPr lang="en-US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A6EE4E3-974B-47AE-B37A-CF193C3AC1BE}"/>
              </a:ext>
            </a:extLst>
          </p:cNvPr>
          <p:cNvSpPr txBox="1"/>
          <p:nvPr/>
        </p:nvSpPr>
        <p:spPr>
          <a:xfrm>
            <a:off x="3337842" y="2490085"/>
            <a:ext cx="779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Master controller</a:t>
            </a:r>
            <a:endParaRPr lang="en-US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394CF5-2782-466C-87AD-9933DBD38E65}"/>
              </a:ext>
            </a:extLst>
          </p:cNvPr>
          <p:cNvSpPr txBox="1"/>
          <p:nvPr/>
        </p:nvSpPr>
        <p:spPr>
          <a:xfrm>
            <a:off x="10359473" y="2496863"/>
            <a:ext cx="779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Master controller</a:t>
            </a:r>
            <a:endParaRPr lang="en-US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7DC125A-82E8-461D-9262-5103C8DEDB48}"/>
              </a:ext>
            </a:extLst>
          </p:cNvPr>
          <p:cNvSpPr txBox="1"/>
          <p:nvPr/>
        </p:nvSpPr>
        <p:spPr>
          <a:xfrm>
            <a:off x="604456" y="2459001"/>
            <a:ext cx="2672842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u="sng" dirty="0"/>
              <a:t>Clusters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Controlled either by the same organization or by different entities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Either on-prem or on public cloud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Supported: Vanilla Kubernetes, K3s, OpenShift, Amazon, Google, Azure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F7DDD31-87C1-4B8C-A002-EBEFEBAC74EE}"/>
              </a:ext>
            </a:extLst>
          </p:cNvPr>
          <p:cNvGrpSpPr/>
          <p:nvPr/>
        </p:nvGrpSpPr>
        <p:grpSpPr>
          <a:xfrm>
            <a:off x="4656400" y="2700459"/>
            <a:ext cx="360000" cy="360076"/>
            <a:chOff x="8983473" y="887068"/>
            <a:chExt cx="2699428" cy="270000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BD53505-F81A-4767-B6DC-FBC89D8BA7AD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E0D5F020-4D39-4886-AD68-243ABFBA85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C647AD3-A16F-4065-9275-1DC2C0252AD4}"/>
              </a:ext>
            </a:extLst>
          </p:cNvPr>
          <p:cNvGrpSpPr/>
          <p:nvPr/>
        </p:nvGrpSpPr>
        <p:grpSpPr>
          <a:xfrm>
            <a:off x="9451244" y="2700459"/>
            <a:ext cx="360000" cy="360076"/>
            <a:chOff x="8983473" y="887068"/>
            <a:chExt cx="2699428" cy="270000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2FFD607-B4F8-40BF-99B7-ECFE7CA82AD1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87BA87B9-F069-4BFE-8F15-EB054641D3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6592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B440-C545-46CE-A45A-5D520BC39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 err="1"/>
              <a:t>Liqo</a:t>
            </a:r>
            <a:r>
              <a:rPr lang="en-US" dirty="0"/>
              <a:t> keywords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2CCA03-8D63-49FB-9033-982B5C260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319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1825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281;p24">
            <a:extLst>
              <a:ext uri="{FF2B5EF4-FFF2-40B4-BE49-F238E27FC236}">
                <a16:creationId xmlns:a16="http://schemas.microsoft.com/office/drawing/2014/main" id="{74AB27E6-9096-4E33-8AB9-0B14A9970756}"/>
              </a:ext>
            </a:extLst>
          </p:cNvPr>
          <p:cNvSpPr/>
          <p:nvPr/>
        </p:nvSpPr>
        <p:spPr>
          <a:xfrm>
            <a:off x="7100981" y="1972743"/>
            <a:ext cx="3779696" cy="1820819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-US" dirty="0"/>
              <a:t>“Home” cluster</a:t>
            </a:r>
            <a:endParaRPr dirty="0"/>
          </a:p>
        </p:txBody>
      </p:sp>
      <p:sp>
        <p:nvSpPr>
          <p:cNvPr id="47" name="Google Shape;281;p24">
            <a:extLst>
              <a:ext uri="{FF2B5EF4-FFF2-40B4-BE49-F238E27FC236}">
                <a16:creationId xmlns:a16="http://schemas.microsoft.com/office/drawing/2014/main" id="{BA52E130-1594-4BEA-A60D-D182F1A92AF5}"/>
              </a:ext>
            </a:extLst>
          </p:cNvPr>
          <p:cNvSpPr/>
          <p:nvPr/>
        </p:nvSpPr>
        <p:spPr>
          <a:xfrm>
            <a:off x="9263383" y="4786010"/>
            <a:ext cx="2268000" cy="13623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B</a:t>
            </a:r>
            <a:endParaRPr dirty="0"/>
          </a:p>
        </p:txBody>
      </p:sp>
      <p:sp>
        <p:nvSpPr>
          <p:cNvPr id="48" name="Google Shape;281;p24">
            <a:extLst>
              <a:ext uri="{FF2B5EF4-FFF2-40B4-BE49-F238E27FC236}">
                <a16:creationId xmlns:a16="http://schemas.microsoft.com/office/drawing/2014/main" id="{241E2EEC-17FE-422C-AFB0-4119E075EDE8}"/>
              </a:ext>
            </a:extLst>
          </p:cNvPr>
          <p:cNvSpPr/>
          <p:nvPr/>
        </p:nvSpPr>
        <p:spPr>
          <a:xfrm>
            <a:off x="6627967" y="4786010"/>
            <a:ext cx="2252878" cy="13623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A</a:t>
            </a: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70334-6303-4843-A5DC-4A21C7E36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#1: Big Clusters with Big Nodes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B4B299A0-DE8C-4630-B6DC-376F38533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78370" cy="4351338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“A “Big node” virtualizes the remote cluster, hence making the local cluster a “Big cluster”</a:t>
            </a:r>
          </a:p>
          <a:p>
            <a:r>
              <a:rPr lang="en-US" sz="2400" dirty="0"/>
              <a:t>“Big nodes” are equivalent to physical nodes </a:t>
            </a:r>
            <a:r>
              <a:rPr lang="en-US" sz="2400" dirty="0" err="1"/>
              <a:t>w.r.t.</a:t>
            </a:r>
            <a:r>
              <a:rPr lang="en-US" sz="2400" dirty="0"/>
              <a:t> the Kubernetes Control plane</a:t>
            </a:r>
          </a:p>
          <a:p>
            <a:pPr lvl="1"/>
            <a:r>
              <a:rPr lang="en-US" sz="2000" dirty="0"/>
              <a:t>Can be controlled by the vanilla Kubernetes scheduler and controller-manager</a:t>
            </a:r>
          </a:p>
          <a:p>
            <a:r>
              <a:rPr lang="en-US" sz="2400" dirty="0"/>
              <a:t>Compatible with the Kubernetes deployment logic</a:t>
            </a:r>
          </a:p>
          <a:p>
            <a:r>
              <a:rPr lang="en-US" dirty="0"/>
              <a:t>Support for K8s and K3s</a:t>
            </a:r>
            <a:endParaRPr lang="en-US" sz="2400" dirty="0"/>
          </a:p>
        </p:txBody>
      </p:sp>
      <p:sp>
        <p:nvSpPr>
          <p:cNvPr id="4" name="Google Shape;312;p25">
            <a:extLst>
              <a:ext uri="{FF2B5EF4-FFF2-40B4-BE49-F238E27FC236}">
                <a16:creationId xmlns:a16="http://schemas.microsoft.com/office/drawing/2014/main" id="{308314A0-7CDB-451B-A70B-BECB85F3D37E}"/>
              </a:ext>
            </a:extLst>
          </p:cNvPr>
          <p:cNvSpPr/>
          <p:nvPr/>
        </p:nvSpPr>
        <p:spPr>
          <a:xfrm>
            <a:off x="9685285" y="2505853"/>
            <a:ext cx="914130" cy="1033441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3</a:t>
            </a:r>
          </a:p>
          <a:p>
            <a:pPr algn="ctr"/>
            <a:r>
              <a:rPr lang="en" sz="1600" dirty="0"/>
              <a:t>(virtual)</a:t>
            </a:r>
            <a:endParaRPr sz="1600" dirty="0"/>
          </a:p>
        </p:txBody>
      </p:sp>
      <p:sp>
        <p:nvSpPr>
          <p:cNvPr id="5" name="Google Shape;313;p25">
            <a:extLst>
              <a:ext uri="{FF2B5EF4-FFF2-40B4-BE49-F238E27FC236}">
                <a16:creationId xmlns:a16="http://schemas.microsoft.com/office/drawing/2014/main" id="{8CB1FF63-7BAB-431F-9317-93E95FE10EC3}"/>
              </a:ext>
            </a:extLst>
          </p:cNvPr>
          <p:cNvSpPr/>
          <p:nvPr/>
        </p:nvSpPr>
        <p:spPr>
          <a:xfrm>
            <a:off x="8539119" y="2505853"/>
            <a:ext cx="914130" cy="1033441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2</a:t>
            </a:r>
          </a:p>
          <a:p>
            <a:pPr algn="ctr"/>
            <a:r>
              <a:rPr lang="en" sz="1600" dirty="0"/>
              <a:t>(virtual)</a:t>
            </a:r>
            <a:endParaRPr sz="1600" dirty="0"/>
          </a:p>
        </p:txBody>
      </p:sp>
      <p:sp>
        <p:nvSpPr>
          <p:cNvPr id="6" name="Google Shape;314;p25">
            <a:extLst>
              <a:ext uri="{FF2B5EF4-FFF2-40B4-BE49-F238E27FC236}">
                <a16:creationId xmlns:a16="http://schemas.microsoft.com/office/drawing/2014/main" id="{36A17408-B26D-4191-A9EC-4903BF3D41BF}"/>
              </a:ext>
            </a:extLst>
          </p:cNvPr>
          <p:cNvSpPr/>
          <p:nvPr/>
        </p:nvSpPr>
        <p:spPr>
          <a:xfrm>
            <a:off x="7392953" y="2505853"/>
            <a:ext cx="914130" cy="1033441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  <a:p>
            <a:pPr algn="ctr"/>
            <a:r>
              <a:rPr lang="en" sz="1600" dirty="0"/>
              <a:t>(server)</a:t>
            </a:r>
            <a:endParaRPr sz="1600" dirty="0"/>
          </a:p>
        </p:txBody>
      </p:sp>
      <p:sp>
        <p:nvSpPr>
          <p:cNvPr id="8" name="Google Shape;313;p25">
            <a:extLst>
              <a:ext uri="{FF2B5EF4-FFF2-40B4-BE49-F238E27FC236}">
                <a16:creationId xmlns:a16="http://schemas.microsoft.com/office/drawing/2014/main" id="{3560B3D9-8098-43E0-BB27-5C14F05EF2E5}"/>
              </a:ext>
            </a:extLst>
          </p:cNvPr>
          <p:cNvSpPr/>
          <p:nvPr/>
        </p:nvSpPr>
        <p:spPr>
          <a:xfrm>
            <a:off x="10498950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9" name="Google Shape;314;p25">
            <a:extLst>
              <a:ext uri="{FF2B5EF4-FFF2-40B4-BE49-F238E27FC236}">
                <a16:creationId xmlns:a16="http://schemas.microsoft.com/office/drawing/2014/main" id="{67E0C837-D59C-4491-9208-514D0DDF4557}"/>
              </a:ext>
            </a:extLst>
          </p:cNvPr>
          <p:cNvSpPr/>
          <p:nvPr/>
        </p:nvSpPr>
        <p:spPr>
          <a:xfrm>
            <a:off x="9472863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4868B9-8315-45A2-8DC3-33E3465970F8}"/>
              </a:ext>
            </a:extLst>
          </p:cNvPr>
          <p:cNvCxnSpPr>
            <a:cxnSpLocks/>
          </p:cNvCxnSpPr>
          <p:nvPr/>
        </p:nvCxnSpPr>
        <p:spPr>
          <a:xfrm flipH="1">
            <a:off x="9263383" y="3539294"/>
            <a:ext cx="421902" cy="124671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494E34-D4C6-48EB-B8A2-B143879E5B58}"/>
              </a:ext>
            </a:extLst>
          </p:cNvPr>
          <p:cNvCxnSpPr>
            <a:cxnSpLocks/>
          </p:cNvCxnSpPr>
          <p:nvPr/>
        </p:nvCxnSpPr>
        <p:spPr>
          <a:xfrm>
            <a:off x="10599415" y="3549760"/>
            <a:ext cx="914130" cy="12362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C517923-4FAD-420D-AC80-8445C2345C2A}"/>
              </a:ext>
            </a:extLst>
          </p:cNvPr>
          <p:cNvGrpSpPr/>
          <p:nvPr/>
        </p:nvGrpSpPr>
        <p:grpSpPr>
          <a:xfrm>
            <a:off x="10358395" y="2289444"/>
            <a:ext cx="360000" cy="360076"/>
            <a:chOff x="8983473" y="887068"/>
            <a:chExt cx="2699428" cy="2700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C2C7C3C-52FD-48E8-8223-10A16F27FF49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19469E1-EB55-43DB-A400-C0D348BD9C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sp>
        <p:nvSpPr>
          <p:cNvPr id="26" name="Google Shape;313;p25">
            <a:extLst>
              <a:ext uri="{FF2B5EF4-FFF2-40B4-BE49-F238E27FC236}">
                <a16:creationId xmlns:a16="http://schemas.microsoft.com/office/drawing/2014/main" id="{73C480E0-DF0B-4F09-9837-7E0E61D50613}"/>
              </a:ext>
            </a:extLst>
          </p:cNvPr>
          <p:cNvSpPr/>
          <p:nvPr/>
        </p:nvSpPr>
        <p:spPr>
          <a:xfrm>
            <a:off x="7852539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27" name="Google Shape;314;p25">
            <a:extLst>
              <a:ext uri="{FF2B5EF4-FFF2-40B4-BE49-F238E27FC236}">
                <a16:creationId xmlns:a16="http://schemas.microsoft.com/office/drawing/2014/main" id="{A87C4613-9DA3-425A-98B8-12ECA100C388}"/>
              </a:ext>
            </a:extLst>
          </p:cNvPr>
          <p:cNvSpPr/>
          <p:nvPr/>
        </p:nvSpPr>
        <p:spPr>
          <a:xfrm>
            <a:off x="6829072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7E3FC48-F5F5-475E-8A4F-D26A05C4C2B0}"/>
              </a:ext>
            </a:extLst>
          </p:cNvPr>
          <p:cNvCxnSpPr>
            <a:cxnSpLocks/>
          </p:cNvCxnSpPr>
          <p:nvPr/>
        </p:nvCxnSpPr>
        <p:spPr>
          <a:xfrm flipH="1">
            <a:off x="6627967" y="3549760"/>
            <a:ext cx="1911152" cy="12599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651F267-C872-4FC4-843D-5CF728B3A792}"/>
              </a:ext>
            </a:extLst>
          </p:cNvPr>
          <p:cNvCxnSpPr>
            <a:cxnSpLocks/>
          </p:cNvCxnSpPr>
          <p:nvPr/>
        </p:nvCxnSpPr>
        <p:spPr>
          <a:xfrm flipH="1">
            <a:off x="8880845" y="3549760"/>
            <a:ext cx="572405" cy="124671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9F12549-9143-4421-AEA4-CE5C3D79097A}"/>
              </a:ext>
            </a:extLst>
          </p:cNvPr>
          <p:cNvGrpSpPr/>
          <p:nvPr/>
        </p:nvGrpSpPr>
        <p:grpSpPr>
          <a:xfrm>
            <a:off x="9176634" y="2283780"/>
            <a:ext cx="360000" cy="360076"/>
            <a:chOff x="8983473" y="887068"/>
            <a:chExt cx="2699428" cy="270000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0D01B49-FBE1-4FD0-882B-FD8F27D081EA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3FE738E-999E-4922-8529-19AE895B62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sp>
        <p:nvSpPr>
          <p:cNvPr id="38" name="Arrow: Left-Right 37">
            <a:extLst>
              <a:ext uri="{FF2B5EF4-FFF2-40B4-BE49-F238E27FC236}">
                <a16:creationId xmlns:a16="http://schemas.microsoft.com/office/drawing/2014/main" id="{0D149CF3-A764-402A-993E-3EB3021816AB}"/>
              </a:ext>
            </a:extLst>
          </p:cNvPr>
          <p:cNvSpPr/>
          <p:nvPr/>
        </p:nvSpPr>
        <p:spPr>
          <a:xfrm rot="18507187">
            <a:off x="7685118" y="3974718"/>
            <a:ext cx="1433769" cy="443513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peering</a:t>
            </a:r>
          </a:p>
        </p:txBody>
      </p:sp>
      <p:sp>
        <p:nvSpPr>
          <p:cNvPr id="43" name="Arrow: Left-Right 42">
            <a:extLst>
              <a:ext uri="{FF2B5EF4-FFF2-40B4-BE49-F238E27FC236}">
                <a16:creationId xmlns:a16="http://schemas.microsoft.com/office/drawing/2014/main" id="{4307CE56-13AC-4CB4-86C6-23C67F7DCCB3}"/>
              </a:ext>
            </a:extLst>
          </p:cNvPr>
          <p:cNvSpPr/>
          <p:nvPr/>
        </p:nvSpPr>
        <p:spPr>
          <a:xfrm rot="4742457">
            <a:off x="9715514" y="3946128"/>
            <a:ext cx="1225543" cy="443513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peering</a:t>
            </a:r>
          </a:p>
        </p:txBody>
      </p:sp>
    </p:spTree>
    <p:extLst>
      <p:ext uri="{BB962C8B-B14F-4D97-AF65-F5344CB8AC3E}">
        <p14:creationId xmlns:p14="http://schemas.microsoft.com/office/powerpoint/2010/main" val="130633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8" grpId="0" animBg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281;p24">
            <a:extLst>
              <a:ext uri="{FF2B5EF4-FFF2-40B4-BE49-F238E27FC236}">
                <a16:creationId xmlns:a16="http://schemas.microsoft.com/office/drawing/2014/main" id="{74AB27E6-9096-4E33-8AB9-0B14A9970756}"/>
              </a:ext>
            </a:extLst>
          </p:cNvPr>
          <p:cNvSpPr/>
          <p:nvPr/>
        </p:nvSpPr>
        <p:spPr>
          <a:xfrm>
            <a:off x="7100981" y="1972743"/>
            <a:ext cx="3779696" cy="1820819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-US" dirty="0"/>
              <a:t>“Home” cluster</a:t>
            </a:r>
            <a:endParaRPr dirty="0"/>
          </a:p>
        </p:txBody>
      </p:sp>
      <p:sp>
        <p:nvSpPr>
          <p:cNvPr id="47" name="Google Shape;281;p24">
            <a:extLst>
              <a:ext uri="{FF2B5EF4-FFF2-40B4-BE49-F238E27FC236}">
                <a16:creationId xmlns:a16="http://schemas.microsoft.com/office/drawing/2014/main" id="{BA52E130-1594-4BEA-A60D-D182F1A92AF5}"/>
              </a:ext>
            </a:extLst>
          </p:cNvPr>
          <p:cNvSpPr/>
          <p:nvPr/>
        </p:nvSpPr>
        <p:spPr>
          <a:xfrm>
            <a:off x="9263383" y="4786010"/>
            <a:ext cx="2268000" cy="13623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B</a:t>
            </a:r>
            <a:endParaRPr dirty="0"/>
          </a:p>
        </p:txBody>
      </p:sp>
      <p:sp>
        <p:nvSpPr>
          <p:cNvPr id="48" name="Google Shape;281;p24">
            <a:extLst>
              <a:ext uri="{FF2B5EF4-FFF2-40B4-BE49-F238E27FC236}">
                <a16:creationId xmlns:a16="http://schemas.microsoft.com/office/drawing/2014/main" id="{241E2EEC-17FE-422C-AFB0-4119E075EDE8}"/>
              </a:ext>
            </a:extLst>
          </p:cNvPr>
          <p:cNvSpPr/>
          <p:nvPr/>
        </p:nvSpPr>
        <p:spPr>
          <a:xfrm>
            <a:off x="6627967" y="4786010"/>
            <a:ext cx="2252878" cy="13623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A</a:t>
            </a: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70334-6303-4843-A5DC-4A21C7E36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#1: Big Clusters with Big Nodes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B4B299A0-DE8C-4630-B6DC-376F38533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78370" cy="4351338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“A “Big node” virtualizes the remote cluster, hence making the local cluster a “Big cluster”</a:t>
            </a:r>
          </a:p>
          <a:p>
            <a:r>
              <a:rPr lang="en-US" sz="2400" dirty="0"/>
              <a:t>“Big nodes” are equivalent to physical nodes </a:t>
            </a:r>
            <a:r>
              <a:rPr lang="en-US" sz="2400" dirty="0" err="1"/>
              <a:t>w.r.t.</a:t>
            </a:r>
            <a:r>
              <a:rPr lang="en-US" sz="2400" dirty="0"/>
              <a:t> the Kubernetes Control plane</a:t>
            </a:r>
          </a:p>
          <a:p>
            <a:pPr lvl="1"/>
            <a:r>
              <a:rPr lang="en-US" sz="2000" dirty="0"/>
              <a:t>Can be controlled by the vanilla Kubernetes scheduler and controller-manager</a:t>
            </a:r>
          </a:p>
          <a:p>
            <a:r>
              <a:rPr lang="en-US" sz="2400" dirty="0"/>
              <a:t>Compatible with the Kubernetes deployment logic</a:t>
            </a:r>
          </a:p>
          <a:p>
            <a:r>
              <a:rPr lang="en-US" dirty="0"/>
              <a:t>Support for K8s and K3s</a:t>
            </a:r>
            <a:endParaRPr lang="en-US" sz="2400" dirty="0"/>
          </a:p>
        </p:txBody>
      </p:sp>
      <p:sp>
        <p:nvSpPr>
          <p:cNvPr id="4" name="Google Shape;312;p25">
            <a:extLst>
              <a:ext uri="{FF2B5EF4-FFF2-40B4-BE49-F238E27FC236}">
                <a16:creationId xmlns:a16="http://schemas.microsoft.com/office/drawing/2014/main" id="{308314A0-7CDB-451B-A70B-BECB85F3D37E}"/>
              </a:ext>
            </a:extLst>
          </p:cNvPr>
          <p:cNvSpPr/>
          <p:nvPr/>
        </p:nvSpPr>
        <p:spPr>
          <a:xfrm>
            <a:off x="9685285" y="2505853"/>
            <a:ext cx="914130" cy="1033441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3</a:t>
            </a:r>
          </a:p>
          <a:p>
            <a:pPr algn="ctr"/>
            <a:r>
              <a:rPr lang="en" sz="1600" dirty="0"/>
              <a:t>(virtual)</a:t>
            </a:r>
            <a:endParaRPr sz="1600" dirty="0"/>
          </a:p>
        </p:txBody>
      </p:sp>
      <p:sp>
        <p:nvSpPr>
          <p:cNvPr id="5" name="Google Shape;313;p25">
            <a:extLst>
              <a:ext uri="{FF2B5EF4-FFF2-40B4-BE49-F238E27FC236}">
                <a16:creationId xmlns:a16="http://schemas.microsoft.com/office/drawing/2014/main" id="{8CB1FF63-7BAB-431F-9317-93E95FE10EC3}"/>
              </a:ext>
            </a:extLst>
          </p:cNvPr>
          <p:cNvSpPr/>
          <p:nvPr/>
        </p:nvSpPr>
        <p:spPr>
          <a:xfrm>
            <a:off x="8539119" y="2505853"/>
            <a:ext cx="914130" cy="1033441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2</a:t>
            </a:r>
          </a:p>
          <a:p>
            <a:pPr algn="ctr"/>
            <a:r>
              <a:rPr lang="en" sz="1600" dirty="0"/>
              <a:t>(virtual)</a:t>
            </a:r>
            <a:endParaRPr sz="1600" dirty="0"/>
          </a:p>
        </p:txBody>
      </p:sp>
      <p:sp>
        <p:nvSpPr>
          <p:cNvPr id="6" name="Google Shape;314;p25">
            <a:extLst>
              <a:ext uri="{FF2B5EF4-FFF2-40B4-BE49-F238E27FC236}">
                <a16:creationId xmlns:a16="http://schemas.microsoft.com/office/drawing/2014/main" id="{36A17408-B26D-4191-A9EC-4903BF3D41BF}"/>
              </a:ext>
            </a:extLst>
          </p:cNvPr>
          <p:cNvSpPr/>
          <p:nvPr/>
        </p:nvSpPr>
        <p:spPr>
          <a:xfrm>
            <a:off x="7392953" y="2505853"/>
            <a:ext cx="914130" cy="1033441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  <a:p>
            <a:pPr algn="ctr"/>
            <a:r>
              <a:rPr lang="en" sz="1600" dirty="0"/>
              <a:t>(server)</a:t>
            </a:r>
            <a:endParaRPr sz="1600" dirty="0"/>
          </a:p>
        </p:txBody>
      </p:sp>
      <p:sp>
        <p:nvSpPr>
          <p:cNvPr id="8" name="Google Shape;313;p25">
            <a:extLst>
              <a:ext uri="{FF2B5EF4-FFF2-40B4-BE49-F238E27FC236}">
                <a16:creationId xmlns:a16="http://schemas.microsoft.com/office/drawing/2014/main" id="{3560B3D9-8098-43E0-BB27-5C14F05EF2E5}"/>
              </a:ext>
            </a:extLst>
          </p:cNvPr>
          <p:cNvSpPr/>
          <p:nvPr/>
        </p:nvSpPr>
        <p:spPr>
          <a:xfrm>
            <a:off x="10498950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9" name="Google Shape;314;p25">
            <a:extLst>
              <a:ext uri="{FF2B5EF4-FFF2-40B4-BE49-F238E27FC236}">
                <a16:creationId xmlns:a16="http://schemas.microsoft.com/office/drawing/2014/main" id="{67E0C837-D59C-4491-9208-514D0DDF4557}"/>
              </a:ext>
            </a:extLst>
          </p:cNvPr>
          <p:cNvSpPr/>
          <p:nvPr/>
        </p:nvSpPr>
        <p:spPr>
          <a:xfrm>
            <a:off x="9472863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pic>
        <p:nvPicPr>
          <p:cNvPr id="10" name="Google Shape;288;p24">
            <a:extLst>
              <a:ext uri="{FF2B5EF4-FFF2-40B4-BE49-F238E27FC236}">
                <a16:creationId xmlns:a16="http://schemas.microsoft.com/office/drawing/2014/main" id="{931FA147-BCA4-4AC4-8724-138DBD0268F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719422" y="5094294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89;p24">
            <a:extLst>
              <a:ext uri="{FF2B5EF4-FFF2-40B4-BE49-F238E27FC236}">
                <a16:creationId xmlns:a16="http://schemas.microsoft.com/office/drawing/2014/main" id="{5114FD0B-1B63-475F-B97B-5ECB9228F1E6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82350" y="3269294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4868B9-8315-45A2-8DC3-33E3465970F8}"/>
              </a:ext>
            </a:extLst>
          </p:cNvPr>
          <p:cNvCxnSpPr>
            <a:cxnSpLocks/>
          </p:cNvCxnSpPr>
          <p:nvPr/>
        </p:nvCxnSpPr>
        <p:spPr>
          <a:xfrm flipH="1">
            <a:off x="9263383" y="3539294"/>
            <a:ext cx="421902" cy="124671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494E34-D4C6-48EB-B8A2-B143879E5B58}"/>
              </a:ext>
            </a:extLst>
          </p:cNvPr>
          <p:cNvCxnSpPr>
            <a:cxnSpLocks/>
          </p:cNvCxnSpPr>
          <p:nvPr/>
        </p:nvCxnSpPr>
        <p:spPr>
          <a:xfrm>
            <a:off x="10599415" y="3549760"/>
            <a:ext cx="914130" cy="12362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C517923-4FAD-420D-AC80-8445C2345C2A}"/>
              </a:ext>
            </a:extLst>
          </p:cNvPr>
          <p:cNvGrpSpPr/>
          <p:nvPr/>
        </p:nvGrpSpPr>
        <p:grpSpPr>
          <a:xfrm>
            <a:off x="10358395" y="2289444"/>
            <a:ext cx="360000" cy="360076"/>
            <a:chOff x="8983473" y="887068"/>
            <a:chExt cx="2699428" cy="2700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C2C7C3C-52FD-48E8-8223-10A16F27FF49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19469E1-EB55-43DB-A400-C0D348BD9C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pic>
        <p:nvPicPr>
          <p:cNvPr id="21" name="Google Shape;288;p24">
            <a:extLst>
              <a:ext uri="{FF2B5EF4-FFF2-40B4-BE49-F238E27FC236}">
                <a16:creationId xmlns:a16="http://schemas.microsoft.com/office/drawing/2014/main" id="{3CD7CEA4-BDA6-4222-A73D-B877278A819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735375" y="5104454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289;p24">
            <a:extLst>
              <a:ext uri="{FF2B5EF4-FFF2-40B4-BE49-F238E27FC236}">
                <a16:creationId xmlns:a16="http://schemas.microsoft.com/office/drawing/2014/main" id="{918D2634-B4D5-4196-8063-ABF7A21EEB28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9496" y="3273696"/>
            <a:ext cx="36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313;p25">
            <a:extLst>
              <a:ext uri="{FF2B5EF4-FFF2-40B4-BE49-F238E27FC236}">
                <a16:creationId xmlns:a16="http://schemas.microsoft.com/office/drawing/2014/main" id="{73C480E0-DF0B-4F09-9837-7E0E61D50613}"/>
              </a:ext>
            </a:extLst>
          </p:cNvPr>
          <p:cNvSpPr/>
          <p:nvPr/>
        </p:nvSpPr>
        <p:spPr>
          <a:xfrm>
            <a:off x="7852539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27" name="Google Shape;314;p25">
            <a:extLst>
              <a:ext uri="{FF2B5EF4-FFF2-40B4-BE49-F238E27FC236}">
                <a16:creationId xmlns:a16="http://schemas.microsoft.com/office/drawing/2014/main" id="{A87C4613-9DA3-425A-98B8-12ECA100C388}"/>
              </a:ext>
            </a:extLst>
          </p:cNvPr>
          <p:cNvSpPr/>
          <p:nvPr/>
        </p:nvSpPr>
        <p:spPr>
          <a:xfrm>
            <a:off x="6829072" y="5068613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7E3FC48-F5F5-475E-8A4F-D26A05C4C2B0}"/>
              </a:ext>
            </a:extLst>
          </p:cNvPr>
          <p:cNvCxnSpPr>
            <a:cxnSpLocks/>
          </p:cNvCxnSpPr>
          <p:nvPr/>
        </p:nvCxnSpPr>
        <p:spPr>
          <a:xfrm flipH="1">
            <a:off x="6627967" y="3549760"/>
            <a:ext cx="1911152" cy="12599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651F267-C872-4FC4-843D-5CF728B3A792}"/>
              </a:ext>
            </a:extLst>
          </p:cNvPr>
          <p:cNvCxnSpPr>
            <a:cxnSpLocks/>
          </p:cNvCxnSpPr>
          <p:nvPr/>
        </p:nvCxnSpPr>
        <p:spPr>
          <a:xfrm flipH="1">
            <a:off x="8880845" y="3549760"/>
            <a:ext cx="572405" cy="124671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oogle Shape;292;p24">
            <a:extLst>
              <a:ext uri="{FF2B5EF4-FFF2-40B4-BE49-F238E27FC236}">
                <a16:creationId xmlns:a16="http://schemas.microsoft.com/office/drawing/2014/main" id="{760D758F-5D41-4738-B755-A880EF8F2D7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85329" y="5089442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293;p24">
            <a:extLst>
              <a:ext uri="{FF2B5EF4-FFF2-40B4-BE49-F238E27FC236}">
                <a16:creationId xmlns:a16="http://schemas.microsoft.com/office/drawing/2014/main" id="{30A94D13-5399-4EFA-906F-9D331DF0C190}"/>
              </a:ext>
            </a:extLst>
          </p:cNvPr>
          <p:cNvPicPr preferRelativeResize="0"/>
          <p:nvPr/>
        </p:nvPicPr>
        <p:blipFill>
          <a:blip r:embed="rId8">
            <a:alphaModFix amt="3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24584" y="3258483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288;p24">
            <a:extLst>
              <a:ext uri="{FF2B5EF4-FFF2-40B4-BE49-F238E27FC236}">
                <a16:creationId xmlns:a16="http://schemas.microsoft.com/office/drawing/2014/main" id="{FF252EDE-4960-4BAB-90BF-FDB9DB2A72D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64087" y="5075788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289;p24">
            <a:extLst>
              <a:ext uri="{FF2B5EF4-FFF2-40B4-BE49-F238E27FC236}">
                <a16:creationId xmlns:a16="http://schemas.microsoft.com/office/drawing/2014/main" id="{EB1ECFC2-71D5-4BAF-8C32-6C3197D3F3D1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32349" y="3257239"/>
            <a:ext cx="360000" cy="36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19F12549-9143-4421-AEA4-CE5C3D79097A}"/>
              </a:ext>
            </a:extLst>
          </p:cNvPr>
          <p:cNvGrpSpPr/>
          <p:nvPr/>
        </p:nvGrpSpPr>
        <p:grpSpPr>
          <a:xfrm>
            <a:off x="9176634" y="2283780"/>
            <a:ext cx="360000" cy="360076"/>
            <a:chOff x="8983473" y="887068"/>
            <a:chExt cx="2699428" cy="270000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0D01B49-FBE1-4FD0-882B-FD8F27D081EA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3FE738E-999E-4922-8529-19AE895B62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A503C9C-62CB-4007-9944-B592AF75F7B6}"/>
              </a:ext>
            </a:extLst>
          </p:cNvPr>
          <p:cNvCxnSpPr>
            <a:cxnSpLocks/>
            <a:stCxn id="32" idx="2"/>
            <a:endCxn id="31" idx="0"/>
          </p:cNvCxnSpPr>
          <p:nvPr/>
        </p:nvCxnSpPr>
        <p:spPr>
          <a:xfrm flipH="1">
            <a:off x="8444087" y="3617239"/>
            <a:ext cx="768262" cy="145854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5D2700F-C441-4951-A88D-CF4483AA253F}"/>
              </a:ext>
            </a:extLst>
          </p:cNvPr>
          <p:cNvCxnSpPr>
            <a:cxnSpLocks/>
            <a:stCxn id="13" idx="2"/>
            <a:endCxn id="10" idx="0"/>
          </p:cNvCxnSpPr>
          <p:nvPr/>
        </p:nvCxnSpPr>
        <p:spPr>
          <a:xfrm flipH="1">
            <a:off x="9899422" y="3629294"/>
            <a:ext cx="62928" cy="14650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3D0927C-F43B-447E-B471-E639555064E2}"/>
              </a:ext>
            </a:extLst>
          </p:cNvPr>
          <p:cNvCxnSpPr>
            <a:cxnSpLocks/>
            <a:stCxn id="37" idx="2"/>
            <a:endCxn id="21" idx="0"/>
          </p:cNvCxnSpPr>
          <p:nvPr/>
        </p:nvCxnSpPr>
        <p:spPr>
          <a:xfrm>
            <a:off x="10359496" y="3633696"/>
            <a:ext cx="555879" cy="147075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C55FC83-E21C-48A0-8D6C-49224B711BDB}"/>
              </a:ext>
            </a:extLst>
          </p:cNvPr>
          <p:cNvCxnSpPr>
            <a:cxnSpLocks/>
            <a:stCxn id="30" idx="2"/>
            <a:endCxn id="29" idx="0"/>
          </p:cNvCxnSpPr>
          <p:nvPr/>
        </p:nvCxnSpPr>
        <p:spPr>
          <a:xfrm flipH="1">
            <a:off x="8065329" y="3618483"/>
            <a:ext cx="739255" cy="147095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68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81;p24">
            <a:extLst>
              <a:ext uri="{FF2B5EF4-FFF2-40B4-BE49-F238E27FC236}">
                <a16:creationId xmlns:a16="http://schemas.microsoft.com/office/drawing/2014/main" id="{FDEC62F2-4BC2-402C-8539-F6059E52158B}"/>
              </a:ext>
            </a:extLst>
          </p:cNvPr>
          <p:cNvSpPr/>
          <p:nvPr/>
        </p:nvSpPr>
        <p:spPr>
          <a:xfrm>
            <a:off x="7426317" y="1667766"/>
            <a:ext cx="2584282" cy="1703868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-US" dirty="0"/>
              <a:t>“Home” cluster</a:t>
            </a:r>
            <a:endParaRPr dirty="0"/>
          </a:p>
        </p:txBody>
      </p:sp>
      <p:sp>
        <p:nvSpPr>
          <p:cNvPr id="4" name="Google Shape;281;p24">
            <a:extLst>
              <a:ext uri="{FF2B5EF4-FFF2-40B4-BE49-F238E27FC236}">
                <a16:creationId xmlns:a16="http://schemas.microsoft.com/office/drawing/2014/main" id="{E88FECE5-4E0A-4EC4-AC0E-B3A0CF874538}"/>
              </a:ext>
            </a:extLst>
          </p:cNvPr>
          <p:cNvSpPr/>
          <p:nvPr/>
        </p:nvSpPr>
        <p:spPr>
          <a:xfrm>
            <a:off x="8876183" y="4066036"/>
            <a:ext cx="2268000" cy="13454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B</a:t>
            </a:r>
            <a:endParaRPr dirty="0"/>
          </a:p>
        </p:txBody>
      </p:sp>
      <p:sp>
        <p:nvSpPr>
          <p:cNvPr id="5" name="Google Shape;281;p24">
            <a:extLst>
              <a:ext uri="{FF2B5EF4-FFF2-40B4-BE49-F238E27FC236}">
                <a16:creationId xmlns:a16="http://schemas.microsoft.com/office/drawing/2014/main" id="{70CDDA3D-2F93-4FFB-98A9-203B82778D51}"/>
              </a:ext>
            </a:extLst>
          </p:cNvPr>
          <p:cNvSpPr/>
          <p:nvPr/>
        </p:nvSpPr>
        <p:spPr>
          <a:xfrm>
            <a:off x="6240767" y="4066036"/>
            <a:ext cx="2252878" cy="13454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A</a:t>
            </a:r>
            <a:endParaRPr dirty="0"/>
          </a:p>
        </p:txBody>
      </p:sp>
      <p:sp>
        <p:nvSpPr>
          <p:cNvPr id="6" name="Google Shape;312;p25">
            <a:extLst>
              <a:ext uri="{FF2B5EF4-FFF2-40B4-BE49-F238E27FC236}">
                <a16:creationId xmlns:a16="http://schemas.microsoft.com/office/drawing/2014/main" id="{F55F9512-FDB0-4328-A338-DEB4B0282550}"/>
              </a:ext>
            </a:extLst>
          </p:cNvPr>
          <p:cNvSpPr/>
          <p:nvPr/>
        </p:nvSpPr>
        <p:spPr>
          <a:xfrm>
            <a:off x="8815207" y="2323503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2</a:t>
            </a:r>
            <a:endParaRPr sz="1600" dirty="0"/>
          </a:p>
        </p:txBody>
      </p:sp>
      <p:sp>
        <p:nvSpPr>
          <p:cNvPr id="7" name="Google Shape;313;p25">
            <a:extLst>
              <a:ext uri="{FF2B5EF4-FFF2-40B4-BE49-F238E27FC236}">
                <a16:creationId xmlns:a16="http://schemas.microsoft.com/office/drawing/2014/main" id="{43D87408-7105-4129-881B-1E81A8CC14D7}"/>
              </a:ext>
            </a:extLst>
          </p:cNvPr>
          <p:cNvSpPr/>
          <p:nvPr/>
        </p:nvSpPr>
        <p:spPr>
          <a:xfrm>
            <a:off x="7669041" y="2323503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1</a:t>
            </a:r>
            <a:endParaRPr sz="1600" dirty="0"/>
          </a:p>
        </p:txBody>
      </p:sp>
      <p:sp>
        <p:nvSpPr>
          <p:cNvPr id="9" name="Google Shape;313;p25">
            <a:extLst>
              <a:ext uri="{FF2B5EF4-FFF2-40B4-BE49-F238E27FC236}">
                <a16:creationId xmlns:a16="http://schemas.microsoft.com/office/drawing/2014/main" id="{D5937D82-140E-4694-AAF2-DF9942907488}"/>
              </a:ext>
            </a:extLst>
          </p:cNvPr>
          <p:cNvSpPr/>
          <p:nvPr/>
        </p:nvSpPr>
        <p:spPr>
          <a:xfrm>
            <a:off x="10111750" y="4331724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10" name="Google Shape;314;p25">
            <a:extLst>
              <a:ext uri="{FF2B5EF4-FFF2-40B4-BE49-F238E27FC236}">
                <a16:creationId xmlns:a16="http://schemas.microsoft.com/office/drawing/2014/main" id="{CE43EB1A-31B4-4CA0-9536-4F99334C9F8B}"/>
              </a:ext>
            </a:extLst>
          </p:cNvPr>
          <p:cNvSpPr/>
          <p:nvPr/>
        </p:nvSpPr>
        <p:spPr>
          <a:xfrm>
            <a:off x="9085663" y="4331724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pic>
        <p:nvPicPr>
          <p:cNvPr id="11" name="Google Shape;288;p24">
            <a:extLst>
              <a:ext uri="{FF2B5EF4-FFF2-40B4-BE49-F238E27FC236}">
                <a16:creationId xmlns:a16="http://schemas.microsoft.com/office/drawing/2014/main" id="{1D58C7E4-43A9-4C30-89C5-20847ADE1A0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403342" y="4347245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9;p24">
            <a:extLst>
              <a:ext uri="{FF2B5EF4-FFF2-40B4-BE49-F238E27FC236}">
                <a16:creationId xmlns:a16="http://schemas.microsoft.com/office/drawing/2014/main" id="{24DB4B5D-32F0-4104-9EAB-E239313DC550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12272" y="2847365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2D3EDD-F7C2-4761-91DE-C1081DC07E5E}"/>
              </a:ext>
            </a:extLst>
          </p:cNvPr>
          <p:cNvCxnSpPr>
            <a:cxnSpLocks/>
          </p:cNvCxnSpPr>
          <p:nvPr/>
        </p:nvCxnSpPr>
        <p:spPr>
          <a:xfrm>
            <a:off x="8825095" y="3117365"/>
            <a:ext cx="53672" cy="9159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943CFA7-E29E-4327-9D49-76223F48B6A9}"/>
              </a:ext>
            </a:extLst>
          </p:cNvPr>
          <p:cNvCxnSpPr>
            <a:cxnSpLocks/>
          </p:cNvCxnSpPr>
          <p:nvPr/>
        </p:nvCxnSpPr>
        <p:spPr>
          <a:xfrm>
            <a:off x="9729337" y="3127831"/>
            <a:ext cx="1414846" cy="94806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8FE44C7-E1C7-4C16-92FE-41E60D50A449}"/>
              </a:ext>
            </a:extLst>
          </p:cNvPr>
          <p:cNvGrpSpPr/>
          <p:nvPr/>
        </p:nvGrpSpPr>
        <p:grpSpPr>
          <a:xfrm>
            <a:off x="9488317" y="2151995"/>
            <a:ext cx="360000" cy="360076"/>
            <a:chOff x="8983473" y="887068"/>
            <a:chExt cx="2699428" cy="2700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528113D-F41D-472A-B230-B4160D77E16A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C5F2DF8-7C71-4E7B-AE52-D730415633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pic>
        <p:nvPicPr>
          <p:cNvPr id="18" name="Google Shape;288;p24">
            <a:extLst>
              <a:ext uri="{FF2B5EF4-FFF2-40B4-BE49-F238E27FC236}">
                <a16:creationId xmlns:a16="http://schemas.microsoft.com/office/drawing/2014/main" id="{C1956B95-AFB5-44D8-A844-29F12048415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88815" y="4347245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89;p24">
            <a:extLst>
              <a:ext uri="{FF2B5EF4-FFF2-40B4-BE49-F238E27FC236}">
                <a16:creationId xmlns:a16="http://schemas.microsoft.com/office/drawing/2014/main" id="{2E8C8673-A967-492A-846A-BDD0C817127F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09418" y="2851767"/>
            <a:ext cx="36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313;p25">
            <a:extLst>
              <a:ext uri="{FF2B5EF4-FFF2-40B4-BE49-F238E27FC236}">
                <a16:creationId xmlns:a16="http://schemas.microsoft.com/office/drawing/2014/main" id="{4E611CA0-528F-4ADD-80D8-AF3B7ABAA41D}"/>
              </a:ext>
            </a:extLst>
          </p:cNvPr>
          <p:cNvSpPr/>
          <p:nvPr/>
        </p:nvSpPr>
        <p:spPr>
          <a:xfrm>
            <a:off x="7465339" y="4331724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21" name="Google Shape;314;p25">
            <a:extLst>
              <a:ext uri="{FF2B5EF4-FFF2-40B4-BE49-F238E27FC236}">
                <a16:creationId xmlns:a16="http://schemas.microsoft.com/office/drawing/2014/main" id="{58C3D65F-87D9-4103-A00E-D654D75CF320}"/>
              </a:ext>
            </a:extLst>
          </p:cNvPr>
          <p:cNvSpPr/>
          <p:nvPr/>
        </p:nvSpPr>
        <p:spPr>
          <a:xfrm>
            <a:off x="6441872" y="4331724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3009862-DAEF-401C-82A3-002BCED138A2}"/>
              </a:ext>
            </a:extLst>
          </p:cNvPr>
          <p:cNvCxnSpPr>
            <a:cxnSpLocks/>
          </p:cNvCxnSpPr>
          <p:nvPr/>
        </p:nvCxnSpPr>
        <p:spPr>
          <a:xfrm flipH="1">
            <a:off x="6240767" y="3127831"/>
            <a:ext cx="1458086" cy="9054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B5C4D1-24EC-42B7-A0A0-5EF29F087384}"/>
              </a:ext>
            </a:extLst>
          </p:cNvPr>
          <p:cNvCxnSpPr>
            <a:cxnSpLocks/>
          </p:cNvCxnSpPr>
          <p:nvPr/>
        </p:nvCxnSpPr>
        <p:spPr>
          <a:xfrm flipH="1">
            <a:off x="8469422" y="3127831"/>
            <a:ext cx="118588" cy="9159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oogle Shape;292;p24">
            <a:extLst>
              <a:ext uri="{FF2B5EF4-FFF2-40B4-BE49-F238E27FC236}">
                <a16:creationId xmlns:a16="http://schemas.microsoft.com/office/drawing/2014/main" id="{C2F520BD-853B-4AFA-AA7D-9CCA663D7786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98129" y="4352553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93;p24">
            <a:extLst>
              <a:ext uri="{FF2B5EF4-FFF2-40B4-BE49-F238E27FC236}">
                <a16:creationId xmlns:a16="http://schemas.microsoft.com/office/drawing/2014/main" id="{CAAA483C-C1B2-40F8-994C-1A749F437E77}"/>
              </a:ext>
            </a:extLst>
          </p:cNvPr>
          <p:cNvPicPr preferRelativeResize="0"/>
          <p:nvPr/>
        </p:nvPicPr>
        <p:blipFill>
          <a:blip r:embed="rId8">
            <a:alphaModFix amt="3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54506" y="2836554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88;p24">
            <a:extLst>
              <a:ext uri="{FF2B5EF4-FFF2-40B4-BE49-F238E27FC236}">
                <a16:creationId xmlns:a16="http://schemas.microsoft.com/office/drawing/2014/main" id="{B3E3B40E-5D55-4097-98E6-4DDF09B269F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876887" y="4349059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89;p24">
            <a:extLst>
              <a:ext uri="{FF2B5EF4-FFF2-40B4-BE49-F238E27FC236}">
                <a16:creationId xmlns:a16="http://schemas.microsoft.com/office/drawing/2014/main" id="{C10BD385-6122-407A-B2DF-CF9897506545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62271" y="2835310"/>
            <a:ext cx="360000" cy="36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1005E473-4CC8-4112-B81E-A6F75898CCFC}"/>
              </a:ext>
            </a:extLst>
          </p:cNvPr>
          <p:cNvGrpSpPr/>
          <p:nvPr/>
        </p:nvGrpSpPr>
        <p:grpSpPr>
          <a:xfrm>
            <a:off x="8306556" y="2146331"/>
            <a:ext cx="360000" cy="360076"/>
            <a:chOff x="8983473" y="887068"/>
            <a:chExt cx="2699428" cy="27000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3628A39-AC11-4A93-9C53-FB884FCD7929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C87B5EF6-A62D-41BD-96FF-4D6A157541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3D4456-0977-4911-B1E7-BA7BDC07BA5C}"/>
              </a:ext>
            </a:extLst>
          </p:cNvPr>
          <p:cNvCxnSpPr>
            <a:cxnSpLocks/>
            <a:stCxn id="27" idx="2"/>
            <a:endCxn id="26" idx="0"/>
          </p:cNvCxnSpPr>
          <p:nvPr/>
        </p:nvCxnSpPr>
        <p:spPr>
          <a:xfrm flipH="1">
            <a:off x="8056887" y="3195310"/>
            <a:ext cx="285384" cy="115374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4D865CB-084F-4A3B-AA3D-AEAB4AAADBBD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9092272" y="3207365"/>
            <a:ext cx="491070" cy="113988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DA4A3EF-CA2B-465E-983D-A7C808BBB8E5}"/>
              </a:ext>
            </a:extLst>
          </p:cNvPr>
          <p:cNvCxnSpPr>
            <a:cxnSpLocks/>
            <a:stCxn id="19" idx="2"/>
            <a:endCxn id="18" idx="0"/>
          </p:cNvCxnSpPr>
          <p:nvPr/>
        </p:nvCxnSpPr>
        <p:spPr>
          <a:xfrm>
            <a:off x="9489418" y="3211767"/>
            <a:ext cx="1079397" cy="113547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501BA56-4ABB-48B7-9F9B-78200B1F7DAD}"/>
              </a:ext>
            </a:extLst>
          </p:cNvPr>
          <p:cNvCxnSpPr>
            <a:cxnSpLocks/>
            <a:stCxn id="25" idx="2"/>
            <a:endCxn id="24" idx="0"/>
          </p:cNvCxnSpPr>
          <p:nvPr/>
        </p:nvCxnSpPr>
        <p:spPr>
          <a:xfrm flipH="1">
            <a:off x="7678129" y="3196554"/>
            <a:ext cx="256377" cy="115599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9882DD1-CE98-41CB-9CB3-E3B739ABCE59}"/>
              </a:ext>
            </a:extLst>
          </p:cNvPr>
          <p:cNvSpPr txBox="1"/>
          <p:nvPr/>
        </p:nvSpPr>
        <p:spPr>
          <a:xfrm>
            <a:off x="644238" y="736990"/>
            <a:ext cx="3940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u="sng" dirty="0">
                <a:solidFill>
                  <a:srgbClr val="0E58C4"/>
                </a:solidFill>
                <a:latin typeface="+mj-lt"/>
              </a:rPr>
              <a:t>“Elastic Cluster” model</a:t>
            </a:r>
            <a:endParaRPr lang="en-US" sz="2000" u="sng" dirty="0">
              <a:solidFill>
                <a:srgbClr val="0E58C4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A0F870-89C4-41A0-AC2A-76A86967201E}"/>
              </a:ext>
            </a:extLst>
          </p:cNvPr>
          <p:cNvSpPr txBox="1"/>
          <p:nvPr/>
        </p:nvSpPr>
        <p:spPr>
          <a:xfrm>
            <a:off x="6925942" y="713525"/>
            <a:ext cx="3817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u="sng" dirty="0">
                <a:solidFill>
                  <a:srgbClr val="0E58C4"/>
                </a:solidFill>
                <a:latin typeface="+mj-lt"/>
              </a:rPr>
              <a:t>“Super Cluster” model</a:t>
            </a:r>
            <a:endParaRPr lang="en-US" sz="1600" u="sng" dirty="0">
              <a:solidFill>
                <a:srgbClr val="0E58C4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F4180C-2887-48B4-B462-F79C367CAA13}"/>
              </a:ext>
            </a:extLst>
          </p:cNvPr>
          <p:cNvSpPr txBox="1"/>
          <p:nvPr/>
        </p:nvSpPr>
        <p:spPr>
          <a:xfrm>
            <a:off x="6547117" y="5661395"/>
            <a:ext cx="4238877" cy="919401"/>
          </a:xfrm>
          <a:prstGeom prst="roundRect">
            <a:avLst/>
          </a:prstGeom>
          <a:solidFill>
            <a:srgbClr val="FFE0C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+mj-lt"/>
              </a:rPr>
              <a:t>Kubernetes@scale</a:t>
            </a:r>
            <a:endParaRPr lang="en-US" sz="16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Aggregation of multiple (geographically dispersed) clusters</a:t>
            </a:r>
            <a:endParaRPr lang="en-US" sz="1200" dirty="0">
              <a:latin typeface="+mj-lt"/>
            </a:endParaRPr>
          </a:p>
        </p:txBody>
      </p:sp>
      <p:sp>
        <p:nvSpPr>
          <p:cNvPr id="43" name="Google Shape;281;p24">
            <a:extLst>
              <a:ext uri="{FF2B5EF4-FFF2-40B4-BE49-F238E27FC236}">
                <a16:creationId xmlns:a16="http://schemas.microsoft.com/office/drawing/2014/main" id="{74C3BE0D-A05D-4BC3-997A-46FB2385951A}"/>
              </a:ext>
            </a:extLst>
          </p:cNvPr>
          <p:cNvSpPr/>
          <p:nvPr/>
        </p:nvSpPr>
        <p:spPr>
          <a:xfrm>
            <a:off x="1438771" y="1667766"/>
            <a:ext cx="3775766" cy="1703868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-US" dirty="0"/>
              <a:t>“Home” cluster</a:t>
            </a:r>
            <a:endParaRPr dirty="0"/>
          </a:p>
        </p:txBody>
      </p:sp>
      <p:sp>
        <p:nvSpPr>
          <p:cNvPr id="46" name="Google Shape;312;p25">
            <a:extLst>
              <a:ext uri="{FF2B5EF4-FFF2-40B4-BE49-F238E27FC236}">
                <a16:creationId xmlns:a16="http://schemas.microsoft.com/office/drawing/2014/main" id="{3B369958-170B-4883-B4E6-32ECACAED19F}"/>
              </a:ext>
            </a:extLst>
          </p:cNvPr>
          <p:cNvSpPr/>
          <p:nvPr/>
        </p:nvSpPr>
        <p:spPr>
          <a:xfrm>
            <a:off x="3973287" y="2323503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3</a:t>
            </a:r>
            <a:endParaRPr sz="1600" dirty="0"/>
          </a:p>
        </p:txBody>
      </p:sp>
      <p:sp>
        <p:nvSpPr>
          <p:cNvPr id="47" name="Google Shape;313;p25">
            <a:extLst>
              <a:ext uri="{FF2B5EF4-FFF2-40B4-BE49-F238E27FC236}">
                <a16:creationId xmlns:a16="http://schemas.microsoft.com/office/drawing/2014/main" id="{0380F4D6-905B-46E0-845B-48FCA4189D58}"/>
              </a:ext>
            </a:extLst>
          </p:cNvPr>
          <p:cNvSpPr/>
          <p:nvPr/>
        </p:nvSpPr>
        <p:spPr>
          <a:xfrm>
            <a:off x="1681495" y="2323503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Node 1</a:t>
            </a:r>
            <a:endParaRPr sz="1600" dirty="0"/>
          </a:p>
        </p:txBody>
      </p:sp>
      <p:pic>
        <p:nvPicPr>
          <p:cNvPr id="51" name="Google Shape;289;p24">
            <a:extLst>
              <a:ext uri="{FF2B5EF4-FFF2-40B4-BE49-F238E27FC236}">
                <a16:creationId xmlns:a16="http://schemas.microsoft.com/office/drawing/2014/main" id="{93B31C23-C790-4CB9-9BA7-6B405E4B5E99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0352" y="2847365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32FD6DB-E2CD-48F2-9A86-F1F6D0458688}"/>
              </a:ext>
            </a:extLst>
          </p:cNvPr>
          <p:cNvCxnSpPr>
            <a:cxnSpLocks/>
          </p:cNvCxnSpPr>
          <p:nvPr/>
        </p:nvCxnSpPr>
        <p:spPr>
          <a:xfrm flipV="1">
            <a:off x="2936768" y="3127832"/>
            <a:ext cx="1033212" cy="959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FDAE614-890F-415E-9A0D-407453AFC5CC}"/>
              </a:ext>
            </a:extLst>
          </p:cNvPr>
          <p:cNvCxnSpPr>
            <a:cxnSpLocks/>
          </p:cNvCxnSpPr>
          <p:nvPr/>
        </p:nvCxnSpPr>
        <p:spPr>
          <a:xfrm>
            <a:off x="4896551" y="3122610"/>
            <a:ext cx="293247" cy="96427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5710C3E-2535-40DA-AC28-A0E2544DDAC9}"/>
              </a:ext>
            </a:extLst>
          </p:cNvPr>
          <p:cNvGrpSpPr/>
          <p:nvPr/>
        </p:nvGrpSpPr>
        <p:grpSpPr>
          <a:xfrm>
            <a:off x="4646397" y="2151995"/>
            <a:ext cx="360000" cy="360076"/>
            <a:chOff x="8983473" y="887068"/>
            <a:chExt cx="2699428" cy="27000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A82748A-49BD-4271-BCB3-866D83E2C33F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8F961148-BF1E-4B38-A78C-9A6596198C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pic>
        <p:nvPicPr>
          <p:cNvPr id="58" name="Google Shape;289;p24">
            <a:extLst>
              <a:ext uri="{FF2B5EF4-FFF2-40B4-BE49-F238E27FC236}">
                <a16:creationId xmlns:a16="http://schemas.microsoft.com/office/drawing/2014/main" id="{5B9280BA-0E09-42E1-8814-F95F77A20B1D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7498" y="2851767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84A77D3-8D39-4578-AA68-02365503B0FE}"/>
              </a:ext>
            </a:extLst>
          </p:cNvPr>
          <p:cNvCxnSpPr>
            <a:cxnSpLocks/>
            <a:stCxn id="51" idx="2"/>
            <a:endCxn id="87" idx="0"/>
          </p:cNvCxnSpPr>
          <p:nvPr/>
        </p:nvCxnSpPr>
        <p:spPr>
          <a:xfrm flipH="1">
            <a:off x="3629988" y="3207365"/>
            <a:ext cx="620364" cy="114242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Google Shape;292;p24">
            <a:extLst>
              <a:ext uri="{FF2B5EF4-FFF2-40B4-BE49-F238E27FC236}">
                <a16:creationId xmlns:a16="http://schemas.microsoft.com/office/drawing/2014/main" id="{DA6E85CB-BBB1-4097-AD35-51936FB43636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83506" y="2706247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288;p24">
            <a:extLst>
              <a:ext uri="{FF2B5EF4-FFF2-40B4-BE49-F238E27FC236}">
                <a16:creationId xmlns:a16="http://schemas.microsoft.com/office/drawing/2014/main" id="{433D1B5F-BACD-43C0-AA4C-0CF6C46D383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62264" y="2702753"/>
            <a:ext cx="36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F3D8E88A-E899-4838-BED4-4428EDD4AA12}"/>
              </a:ext>
            </a:extLst>
          </p:cNvPr>
          <p:cNvSpPr txBox="1"/>
          <p:nvPr/>
        </p:nvSpPr>
        <p:spPr>
          <a:xfrm>
            <a:off x="696938" y="5661395"/>
            <a:ext cx="4238877" cy="919401"/>
          </a:xfrm>
          <a:prstGeom prst="roundRect">
            <a:avLst/>
          </a:prstGeom>
          <a:solidFill>
            <a:srgbClr val="FFE0C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Elastic K8s/K3s</a:t>
            </a:r>
            <a:r>
              <a:rPr lang="en-US" sz="1600" b="1" dirty="0">
                <a:latin typeface="+mj-lt"/>
              </a:rPr>
              <a:t> (with </a:t>
            </a:r>
            <a:r>
              <a:rPr lang="en-US" sz="1600" dirty="0"/>
              <a:t>multi-cluster)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Resource sharing/offering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Multi-ownership</a:t>
            </a:r>
          </a:p>
        </p:txBody>
      </p:sp>
      <p:pic>
        <p:nvPicPr>
          <p:cNvPr id="82" name="Google Shape;192;p21" descr="Icon&#10;&#10;Description automatically generated">
            <a:extLst>
              <a:ext uri="{FF2B5EF4-FFF2-40B4-BE49-F238E27FC236}">
                <a16:creationId xmlns:a16="http://schemas.microsoft.com/office/drawing/2014/main" id="{210C1379-EEAC-4F58-9504-19143029A6F0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324998" y="2252139"/>
            <a:ext cx="369113" cy="6172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Arrow: Right 82">
            <a:extLst>
              <a:ext uri="{FF2B5EF4-FFF2-40B4-BE49-F238E27FC236}">
                <a16:creationId xmlns:a16="http://schemas.microsoft.com/office/drawing/2014/main" id="{6E194FAF-8DFC-4C55-BBAB-0EEC31BCBCE7}"/>
              </a:ext>
            </a:extLst>
          </p:cNvPr>
          <p:cNvSpPr/>
          <p:nvPr/>
        </p:nvSpPr>
        <p:spPr>
          <a:xfrm>
            <a:off x="6798358" y="2416119"/>
            <a:ext cx="518149" cy="336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Google Shape;192;p21" descr="Icon&#10;&#10;Description automatically generated">
            <a:extLst>
              <a:ext uri="{FF2B5EF4-FFF2-40B4-BE49-F238E27FC236}">
                <a16:creationId xmlns:a16="http://schemas.microsoft.com/office/drawing/2014/main" id="{10484F4B-ADE3-4B89-ADC6-63AA7280ABB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28960" y="2265478"/>
            <a:ext cx="369113" cy="6172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Arrow: Right 84">
            <a:extLst>
              <a:ext uri="{FF2B5EF4-FFF2-40B4-BE49-F238E27FC236}">
                <a16:creationId xmlns:a16="http://schemas.microsoft.com/office/drawing/2014/main" id="{D5611191-2F73-4CED-9EBD-5437BDC1376C}"/>
              </a:ext>
            </a:extLst>
          </p:cNvPr>
          <p:cNvSpPr/>
          <p:nvPr/>
        </p:nvSpPr>
        <p:spPr>
          <a:xfrm>
            <a:off x="802320" y="2429458"/>
            <a:ext cx="518149" cy="336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oogle Shape;313;p25">
            <a:extLst>
              <a:ext uri="{FF2B5EF4-FFF2-40B4-BE49-F238E27FC236}">
                <a16:creationId xmlns:a16="http://schemas.microsoft.com/office/drawing/2014/main" id="{B3559232-D934-4CD9-A148-99A91095E200}"/>
              </a:ext>
            </a:extLst>
          </p:cNvPr>
          <p:cNvSpPr/>
          <p:nvPr/>
        </p:nvSpPr>
        <p:spPr>
          <a:xfrm>
            <a:off x="2827865" y="2328748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Node 2</a:t>
            </a:r>
            <a:endParaRPr sz="1600" dirty="0"/>
          </a:p>
        </p:txBody>
      </p:sp>
      <p:pic>
        <p:nvPicPr>
          <p:cNvPr id="75" name="Google Shape;292;p24">
            <a:extLst>
              <a:ext uri="{FF2B5EF4-FFF2-40B4-BE49-F238E27FC236}">
                <a16:creationId xmlns:a16="http://schemas.microsoft.com/office/drawing/2014/main" id="{B06631DC-9034-4D44-BF63-0FF6D24699F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29876" y="2711492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288;p24">
            <a:extLst>
              <a:ext uri="{FF2B5EF4-FFF2-40B4-BE49-F238E27FC236}">
                <a16:creationId xmlns:a16="http://schemas.microsoft.com/office/drawing/2014/main" id="{34E3E58D-BE6D-47EE-AFD7-B26F831B381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08634" y="2707998"/>
            <a:ext cx="36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281;p24">
            <a:extLst>
              <a:ext uri="{FF2B5EF4-FFF2-40B4-BE49-F238E27FC236}">
                <a16:creationId xmlns:a16="http://schemas.microsoft.com/office/drawing/2014/main" id="{36A90FC0-5BA1-4E9C-9384-82BA48EF39C1}"/>
              </a:ext>
            </a:extLst>
          </p:cNvPr>
          <p:cNvSpPr/>
          <p:nvPr/>
        </p:nvSpPr>
        <p:spPr>
          <a:xfrm>
            <a:off x="2922829" y="4068577"/>
            <a:ext cx="2268000" cy="13454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A</a:t>
            </a:r>
            <a:endParaRPr dirty="0"/>
          </a:p>
        </p:txBody>
      </p:sp>
      <p:sp>
        <p:nvSpPr>
          <p:cNvPr id="80" name="Google Shape;313;p25">
            <a:extLst>
              <a:ext uri="{FF2B5EF4-FFF2-40B4-BE49-F238E27FC236}">
                <a16:creationId xmlns:a16="http://schemas.microsoft.com/office/drawing/2014/main" id="{AA705CD9-AEAB-4D9C-8B0A-DA8E47380AF8}"/>
              </a:ext>
            </a:extLst>
          </p:cNvPr>
          <p:cNvSpPr/>
          <p:nvPr/>
        </p:nvSpPr>
        <p:spPr>
          <a:xfrm>
            <a:off x="4158396" y="4334265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2</a:t>
            </a:r>
          </a:p>
        </p:txBody>
      </p:sp>
      <p:sp>
        <p:nvSpPr>
          <p:cNvPr id="86" name="Google Shape;314;p25">
            <a:extLst>
              <a:ext uri="{FF2B5EF4-FFF2-40B4-BE49-F238E27FC236}">
                <a16:creationId xmlns:a16="http://schemas.microsoft.com/office/drawing/2014/main" id="{CD0A9A70-622B-4287-A567-F7D843936F55}"/>
              </a:ext>
            </a:extLst>
          </p:cNvPr>
          <p:cNvSpPr/>
          <p:nvPr/>
        </p:nvSpPr>
        <p:spPr>
          <a:xfrm>
            <a:off x="3132309" y="4334265"/>
            <a:ext cx="792000" cy="646869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" sz="1600" dirty="0"/>
              <a:t>Node 1</a:t>
            </a:r>
          </a:p>
        </p:txBody>
      </p:sp>
      <p:pic>
        <p:nvPicPr>
          <p:cNvPr id="87" name="Google Shape;288;p24">
            <a:extLst>
              <a:ext uri="{FF2B5EF4-FFF2-40B4-BE49-F238E27FC236}">
                <a16:creationId xmlns:a16="http://schemas.microsoft.com/office/drawing/2014/main" id="{8182298C-244E-4FC4-B82E-746B6759DB6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49988" y="4349786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288;p24">
            <a:extLst>
              <a:ext uri="{FF2B5EF4-FFF2-40B4-BE49-F238E27FC236}">
                <a16:creationId xmlns:a16="http://schemas.microsoft.com/office/drawing/2014/main" id="{3AF814CB-1543-4973-A9E7-7C25A6A5A48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35461" y="4349786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AC3AA59-ED08-418C-8102-1D32E4B7C713}"/>
              </a:ext>
            </a:extLst>
          </p:cNvPr>
          <p:cNvCxnSpPr>
            <a:cxnSpLocks/>
            <a:stCxn id="58" idx="2"/>
            <a:endCxn id="88" idx="0"/>
          </p:cNvCxnSpPr>
          <p:nvPr/>
        </p:nvCxnSpPr>
        <p:spPr>
          <a:xfrm flipH="1">
            <a:off x="4615461" y="3211767"/>
            <a:ext cx="32037" cy="113801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061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494E34-D4C6-48EB-B8A2-B143879E5B58}"/>
              </a:ext>
            </a:extLst>
          </p:cNvPr>
          <p:cNvCxnSpPr>
            <a:cxnSpLocks/>
          </p:cNvCxnSpPr>
          <p:nvPr/>
        </p:nvCxnSpPr>
        <p:spPr>
          <a:xfrm>
            <a:off x="6444150" y="3223037"/>
            <a:ext cx="3734080" cy="13525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DCAE7A8-EB38-4AFA-B84C-BCF1FABB125A}"/>
              </a:ext>
            </a:extLst>
          </p:cNvPr>
          <p:cNvSpPr txBox="1"/>
          <p:nvPr/>
        </p:nvSpPr>
        <p:spPr>
          <a:xfrm>
            <a:off x="7258769" y="3016252"/>
            <a:ext cx="4303482" cy="99018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US" dirty="0"/>
              <a:t>Curios about scalability? Check out our talk at Cisco Scale X: https://youtu.be/W4b5B7CQ5mw</a:t>
            </a:r>
          </a:p>
        </p:txBody>
      </p:sp>
      <p:sp>
        <p:nvSpPr>
          <p:cNvPr id="46" name="Google Shape;281;p24">
            <a:extLst>
              <a:ext uri="{FF2B5EF4-FFF2-40B4-BE49-F238E27FC236}">
                <a16:creationId xmlns:a16="http://schemas.microsoft.com/office/drawing/2014/main" id="{74AB27E6-9096-4E33-8AB9-0B14A9970756}"/>
              </a:ext>
            </a:extLst>
          </p:cNvPr>
          <p:cNvSpPr/>
          <p:nvPr/>
        </p:nvSpPr>
        <p:spPr>
          <a:xfrm>
            <a:off x="1894492" y="2482835"/>
            <a:ext cx="4830920" cy="1777866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-US" dirty="0"/>
              <a:t>“Home” cluster</a:t>
            </a:r>
            <a:endParaRPr dirty="0"/>
          </a:p>
        </p:txBody>
      </p:sp>
      <p:sp>
        <p:nvSpPr>
          <p:cNvPr id="47" name="Google Shape;281;p24">
            <a:extLst>
              <a:ext uri="{FF2B5EF4-FFF2-40B4-BE49-F238E27FC236}">
                <a16:creationId xmlns:a16="http://schemas.microsoft.com/office/drawing/2014/main" id="{BA52E130-1594-4BEA-A60D-D182F1A92AF5}"/>
              </a:ext>
            </a:extLst>
          </p:cNvPr>
          <p:cNvSpPr/>
          <p:nvPr/>
        </p:nvSpPr>
        <p:spPr>
          <a:xfrm>
            <a:off x="7630994" y="4548600"/>
            <a:ext cx="2547236" cy="20669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B</a:t>
            </a:r>
            <a:endParaRPr dirty="0"/>
          </a:p>
        </p:txBody>
      </p:sp>
      <p:sp>
        <p:nvSpPr>
          <p:cNvPr id="48" name="Google Shape;281;p24">
            <a:extLst>
              <a:ext uri="{FF2B5EF4-FFF2-40B4-BE49-F238E27FC236}">
                <a16:creationId xmlns:a16="http://schemas.microsoft.com/office/drawing/2014/main" id="{241E2EEC-17FE-422C-AFB0-4119E075EDE8}"/>
              </a:ext>
            </a:extLst>
          </p:cNvPr>
          <p:cNvSpPr/>
          <p:nvPr/>
        </p:nvSpPr>
        <p:spPr>
          <a:xfrm>
            <a:off x="2304950" y="4911634"/>
            <a:ext cx="3682135" cy="17038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algn="ctr"/>
            <a:r>
              <a:rPr lang="en-US" dirty="0"/>
              <a:t>“Foreign” cluster A</a:t>
            </a: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70334-6303-4843-A5DC-4A21C7E36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Multi-level scheduling</a:t>
            </a:r>
          </a:p>
        </p:txBody>
      </p:sp>
      <p:sp>
        <p:nvSpPr>
          <p:cNvPr id="4" name="Google Shape;312;p25">
            <a:extLst>
              <a:ext uri="{FF2B5EF4-FFF2-40B4-BE49-F238E27FC236}">
                <a16:creationId xmlns:a16="http://schemas.microsoft.com/office/drawing/2014/main" id="{308314A0-7CDB-451B-A70B-BECB85F3D37E}"/>
              </a:ext>
            </a:extLst>
          </p:cNvPr>
          <p:cNvSpPr/>
          <p:nvPr/>
        </p:nvSpPr>
        <p:spPr>
          <a:xfrm>
            <a:off x="5530020" y="3212571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t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4</a:t>
            </a:r>
            <a:endParaRPr sz="1600" dirty="0"/>
          </a:p>
        </p:txBody>
      </p:sp>
      <p:sp>
        <p:nvSpPr>
          <p:cNvPr id="5" name="Google Shape;313;p25">
            <a:extLst>
              <a:ext uri="{FF2B5EF4-FFF2-40B4-BE49-F238E27FC236}">
                <a16:creationId xmlns:a16="http://schemas.microsoft.com/office/drawing/2014/main" id="{8CB1FF63-7BAB-431F-9317-93E95FE10EC3}"/>
              </a:ext>
            </a:extLst>
          </p:cNvPr>
          <p:cNvSpPr/>
          <p:nvPr/>
        </p:nvSpPr>
        <p:spPr>
          <a:xfrm>
            <a:off x="4383854" y="3212571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600" dirty="0"/>
              <a:t>(Big)</a:t>
            </a:r>
          </a:p>
          <a:p>
            <a:pPr algn="ctr"/>
            <a:r>
              <a:rPr lang="en" sz="1600" dirty="0"/>
              <a:t>Node 3</a:t>
            </a:r>
            <a:endParaRPr sz="1600" dirty="0"/>
          </a:p>
        </p:txBody>
      </p:sp>
      <p:sp>
        <p:nvSpPr>
          <p:cNvPr id="6" name="Google Shape;314;p25">
            <a:extLst>
              <a:ext uri="{FF2B5EF4-FFF2-40B4-BE49-F238E27FC236}">
                <a16:creationId xmlns:a16="http://schemas.microsoft.com/office/drawing/2014/main" id="{36A17408-B26D-4191-A9EC-4903BF3D41BF}"/>
              </a:ext>
            </a:extLst>
          </p:cNvPr>
          <p:cNvSpPr/>
          <p:nvPr/>
        </p:nvSpPr>
        <p:spPr>
          <a:xfrm>
            <a:off x="3237688" y="3212571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600" dirty="0"/>
              <a:t>Node 2</a:t>
            </a:r>
            <a:endParaRPr sz="1600" dirty="0"/>
          </a:p>
        </p:txBody>
      </p:sp>
      <p:sp>
        <p:nvSpPr>
          <p:cNvPr id="8" name="Google Shape;313;p25">
            <a:extLst>
              <a:ext uri="{FF2B5EF4-FFF2-40B4-BE49-F238E27FC236}">
                <a16:creationId xmlns:a16="http://schemas.microsoft.com/office/drawing/2014/main" id="{3560B3D9-8098-43E0-BB27-5C14F05EF2E5}"/>
              </a:ext>
            </a:extLst>
          </p:cNvPr>
          <p:cNvSpPr/>
          <p:nvPr/>
        </p:nvSpPr>
        <p:spPr>
          <a:xfrm>
            <a:off x="9009196" y="5340680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endParaRPr lang="en" sz="1600" dirty="0"/>
          </a:p>
          <a:p>
            <a:pPr algn="ctr"/>
            <a:r>
              <a:rPr lang="en" sz="1600" dirty="0"/>
              <a:t>Node 2</a:t>
            </a:r>
          </a:p>
        </p:txBody>
      </p:sp>
      <p:sp>
        <p:nvSpPr>
          <p:cNvPr id="9" name="Google Shape;314;p25">
            <a:extLst>
              <a:ext uri="{FF2B5EF4-FFF2-40B4-BE49-F238E27FC236}">
                <a16:creationId xmlns:a16="http://schemas.microsoft.com/office/drawing/2014/main" id="{67E0C837-D59C-4491-9208-514D0DDF4557}"/>
              </a:ext>
            </a:extLst>
          </p:cNvPr>
          <p:cNvSpPr/>
          <p:nvPr/>
        </p:nvSpPr>
        <p:spPr>
          <a:xfrm>
            <a:off x="7863030" y="5340680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endParaRPr lang="en" sz="1600" dirty="0"/>
          </a:p>
          <a:p>
            <a:pPr algn="ctr"/>
            <a:r>
              <a:rPr lang="en" sz="1600" dirty="0"/>
              <a:t>Node 1</a:t>
            </a:r>
          </a:p>
        </p:txBody>
      </p:sp>
      <p:pic>
        <p:nvPicPr>
          <p:cNvPr id="10" name="Google Shape;288;p24">
            <a:extLst>
              <a:ext uri="{FF2B5EF4-FFF2-40B4-BE49-F238E27FC236}">
                <a16:creationId xmlns:a16="http://schemas.microsoft.com/office/drawing/2014/main" id="{931FA147-BCA4-4AC4-8724-138DBD0268F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80709" y="5356201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89;p24">
            <a:extLst>
              <a:ext uri="{FF2B5EF4-FFF2-40B4-BE49-F238E27FC236}">
                <a16:creationId xmlns:a16="http://schemas.microsoft.com/office/drawing/2014/main" id="{5114FD0B-1B63-475F-B97B-5ECB9228F1E6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27085" y="3736433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4868B9-8315-45A2-8DC3-33E3465970F8}"/>
              </a:ext>
            </a:extLst>
          </p:cNvPr>
          <p:cNvCxnSpPr>
            <a:cxnSpLocks/>
          </p:cNvCxnSpPr>
          <p:nvPr/>
        </p:nvCxnSpPr>
        <p:spPr>
          <a:xfrm>
            <a:off x="5530020" y="4006433"/>
            <a:ext cx="2131067" cy="260906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4" descr="Job Scheduler in AggreGate">
            <a:extLst>
              <a:ext uri="{FF2B5EF4-FFF2-40B4-BE49-F238E27FC236}">
                <a16:creationId xmlns:a16="http://schemas.microsoft.com/office/drawing/2014/main" id="{8523BA2B-76AF-4392-A89F-440903EC2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192" y="2025778"/>
            <a:ext cx="1058700" cy="105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Job Scheduler in AggreGate">
            <a:extLst>
              <a:ext uri="{FF2B5EF4-FFF2-40B4-BE49-F238E27FC236}">
                <a16:creationId xmlns:a16="http://schemas.microsoft.com/office/drawing/2014/main" id="{049285B4-82F4-4EAB-9D2C-B2976AB31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833" y="4085445"/>
            <a:ext cx="1058700" cy="105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7C517923-4FAD-420D-AC80-8445C2345C2A}"/>
              </a:ext>
            </a:extLst>
          </p:cNvPr>
          <p:cNvGrpSpPr/>
          <p:nvPr/>
        </p:nvGrpSpPr>
        <p:grpSpPr>
          <a:xfrm>
            <a:off x="6203130" y="3041062"/>
            <a:ext cx="598574" cy="598701"/>
            <a:chOff x="8983473" y="887068"/>
            <a:chExt cx="2699428" cy="2700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C2C7C3C-52FD-48E8-8223-10A16F27FF49}"/>
                </a:ext>
              </a:extLst>
            </p:cNvPr>
            <p:cNvSpPr/>
            <p:nvPr/>
          </p:nvSpPr>
          <p:spPr>
            <a:xfrm>
              <a:off x="8983473" y="887068"/>
              <a:ext cx="2699428" cy="2700000"/>
            </a:xfrm>
            <a:prstGeom prst="ellipse">
              <a:avLst/>
            </a:prstGeom>
            <a:solidFill>
              <a:srgbClr val="395CB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19469E1-EB55-43DB-A400-C0D348BD9C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67007"/>
            <a:stretch/>
          </p:blipFill>
          <p:spPr>
            <a:xfrm>
              <a:off x="9145927" y="966747"/>
              <a:ext cx="2303518" cy="2609850"/>
            </a:xfrm>
            <a:prstGeom prst="rect">
              <a:avLst/>
            </a:prstGeom>
          </p:spPr>
        </p:pic>
      </p:grpSp>
      <p:pic>
        <p:nvPicPr>
          <p:cNvPr id="21" name="Google Shape;288;p24">
            <a:extLst>
              <a:ext uri="{FF2B5EF4-FFF2-40B4-BE49-F238E27FC236}">
                <a16:creationId xmlns:a16="http://schemas.microsoft.com/office/drawing/2014/main" id="{3CD7CEA4-BDA6-4222-A73D-B877278A819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8191" y="1330688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289;p24">
            <a:extLst>
              <a:ext uri="{FF2B5EF4-FFF2-40B4-BE49-F238E27FC236}">
                <a16:creationId xmlns:a16="http://schemas.microsoft.com/office/drawing/2014/main" id="{918D2634-B4D5-4196-8063-ABF7A21EEB28}"/>
              </a:ext>
            </a:extLst>
          </p:cNvPr>
          <p:cNvPicPr preferRelativeResize="0"/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24231" y="3740835"/>
            <a:ext cx="36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3572A9E-4154-49B4-B633-1802A577FED4}"/>
              </a:ext>
            </a:extLst>
          </p:cNvPr>
          <p:cNvSpPr txBox="1"/>
          <p:nvPr/>
        </p:nvSpPr>
        <p:spPr>
          <a:xfrm>
            <a:off x="7274169" y="1283951"/>
            <a:ext cx="4303482" cy="16606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US" dirty="0"/>
              <a:t>A two-level scheduler decreases the placement complexity</a:t>
            </a:r>
          </a:p>
          <a:p>
            <a:pPr>
              <a:spcAft>
                <a:spcPts val="600"/>
              </a:spcAft>
            </a:pPr>
            <a:r>
              <a:rPr lang="en-US" dirty="0"/>
              <a:t>Can handle bigger “clusters” (or make more accurate scheduling decisions)</a:t>
            </a:r>
          </a:p>
          <a:p>
            <a:pPr>
              <a:spcAft>
                <a:spcPts val="600"/>
              </a:spcAft>
            </a:pPr>
            <a:r>
              <a:rPr lang="en-US" dirty="0"/>
              <a:t>Possible extension to an N-level scheduler</a:t>
            </a:r>
          </a:p>
        </p:txBody>
      </p:sp>
      <p:sp>
        <p:nvSpPr>
          <p:cNvPr id="24" name="Google Shape;314;p25">
            <a:extLst>
              <a:ext uri="{FF2B5EF4-FFF2-40B4-BE49-F238E27FC236}">
                <a16:creationId xmlns:a16="http://schemas.microsoft.com/office/drawing/2014/main" id="{05D64CB5-2AF9-4BC1-9766-FF942330758A}"/>
              </a:ext>
            </a:extLst>
          </p:cNvPr>
          <p:cNvSpPr/>
          <p:nvPr/>
        </p:nvSpPr>
        <p:spPr>
          <a:xfrm>
            <a:off x="2091522" y="3212571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600" dirty="0"/>
              <a:t>Node 1</a:t>
            </a:r>
            <a:endParaRPr sz="1600" dirty="0"/>
          </a:p>
        </p:txBody>
      </p:sp>
      <p:sp>
        <p:nvSpPr>
          <p:cNvPr id="26" name="Google Shape;313;p25">
            <a:extLst>
              <a:ext uri="{FF2B5EF4-FFF2-40B4-BE49-F238E27FC236}">
                <a16:creationId xmlns:a16="http://schemas.microsoft.com/office/drawing/2014/main" id="{73C480E0-DF0B-4F09-9837-7E0E61D50613}"/>
              </a:ext>
            </a:extLst>
          </p:cNvPr>
          <p:cNvSpPr/>
          <p:nvPr/>
        </p:nvSpPr>
        <p:spPr>
          <a:xfrm>
            <a:off x="3683153" y="5340680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endParaRPr lang="en" sz="1600" dirty="0"/>
          </a:p>
          <a:p>
            <a:pPr algn="ctr"/>
            <a:r>
              <a:rPr lang="en" sz="1600" dirty="0"/>
              <a:t>Node 2</a:t>
            </a:r>
          </a:p>
        </p:txBody>
      </p:sp>
      <p:sp>
        <p:nvSpPr>
          <p:cNvPr id="27" name="Google Shape;314;p25">
            <a:extLst>
              <a:ext uri="{FF2B5EF4-FFF2-40B4-BE49-F238E27FC236}">
                <a16:creationId xmlns:a16="http://schemas.microsoft.com/office/drawing/2014/main" id="{A87C4613-9DA3-425A-98B8-12ECA100C388}"/>
              </a:ext>
            </a:extLst>
          </p:cNvPr>
          <p:cNvSpPr/>
          <p:nvPr/>
        </p:nvSpPr>
        <p:spPr>
          <a:xfrm>
            <a:off x="2536987" y="5340680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endParaRPr lang="en" sz="1600" dirty="0"/>
          </a:p>
          <a:p>
            <a:pPr algn="ctr"/>
            <a:r>
              <a:rPr lang="en" sz="1600" dirty="0"/>
              <a:t>Node 1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7E3FC48-F5F5-475E-8A4F-D26A05C4C2B0}"/>
              </a:ext>
            </a:extLst>
          </p:cNvPr>
          <p:cNvCxnSpPr>
            <a:cxnSpLocks/>
          </p:cNvCxnSpPr>
          <p:nvPr/>
        </p:nvCxnSpPr>
        <p:spPr>
          <a:xfrm flipH="1">
            <a:off x="2304950" y="4016899"/>
            <a:ext cx="2078904" cy="89473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651F267-C872-4FC4-843D-5CF728B3A792}"/>
              </a:ext>
            </a:extLst>
          </p:cNvPr>
          <p:cNvCxnSpPr>
            <a:cxnSpLocks/>
          </p:cNvCxnSpPr>
          <p:nvPr/>
        </p:nvCxnSpPr>
        <p:spPr>
          <a:xfrm>
            <a:off x="5289120" y="4006433"/>
            <a:ext cx="695322" cy="90520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Google Shape;313;p25">
            <a:extLst>
              <a:ext uri="{FF2B5EF4-FFF2-40B4-BE49-F238E27FC236}">
                <a16:creationId xmlns:a16="http://schemas.microsoft.com/office/drawing/2014/main" id="{D0731C20-724C-440F-8B91-EC4CD665390A}"/>
              </a:ext>
            </a:extLst>
          </p:cNvPr>
          <p:cNvSpPr/>
          <p:nvPr/>
        </p:nvSpPr>
        <p:spPr>
          <a:xfrm>
            <a:off x="4838183" y="5340680"/>
            <a:ext cx="914130" cy="793862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endParaRPr lang="en" sz="1600" dirty="0"/>
          </a:p>
          <a:p>
            <a:pPr algn="ctr"/>
            <a:r>
              <a:rPr lang="en" sz="1600" dirty="0"/>
              <a:t>Node 3</a:t>
            </a:r>
          </a:p>
        </p:txBody>
      </p:sp>
    </p:spTree>
    <p:extLst>
      <p:ext uri="{BB962C8B-B14F-4D97-AF65-F5344CB8AC3E}">
        <p14:creationId xmlns:p14="http://schemas.microsoft.com/office/powerpoint/2010/main" val="162452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11111E-6 L 0.04453 1.11111E-6 C 0.06432 1.11111E-6 0.08906 0.0206 0.08906 0.0375 L 0.08906 0.07523 " pathEditMode="relative" rAng="0" ptsTypes="AA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3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06 0.07523 L 0.25039 0.07523 C 0.32291 0.07523 0.4125 0.13125 0.4125 0.17708 L 0.4125 0.27986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72" y="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341 0.27893 L 0.48632 0.27893 C 0.51914 0.27893 0.55989 0.30532 0.55989 0.32685 L 0.55989 0.37569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18" y="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8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041 0.37569 L 0.62929 0.37569 C 0.66041 0.37569 0.69869 0.43403 0.69869 0.48148 L 0.69869 0.58819 " pathEditMode="relative" rAng="0" ptsTypes="AAAA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14" y="1062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#2: Operations Transparency</a:t>
            </a:r>
          </a:p>
        </p:txBody>
      </p:sp>
      <p:sp>
        <p:nvSpPr>
          <p:cNvPr id="185" name="Google Shape;185;p21"/>
          <p:cNvSpPr/>
          <p:nvPr/>
        </p:nvSpPr>
        <p:spPr>
          <a:xfrm>
            <a:off x="3887322" y="2433693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K1</a:t>
            </a:r>
            <a:endParaRPr sz="1867">
              <a:solidFill>
                <a:srgbClr val="FFFFFF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1901631" y="1498103"/>
            <a:ext cx="3266713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2400" u="sng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Kubernetes federation</a:t>
            </a:r>
            <a:endParaRPr sz="1467" dirty="0"/>
          </a:p>
        </p:txBody>
      </p:sp>
      <p:pic>
        <p:nvPicPr>
          <p:cNvPr id="187" name="Google Shape;187;p2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4035" y="2435637"/>
            <a:ext cx="369113" cy="61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1"/>
          <p:cNvSpPr txBox="1"/>
          <p:nvPr/>
        </p:nvSpPr>
        <p:spPr>
          <a:xfrm>
            <a:off x="144977" y="2353686"/>
            <a:ext cx="1733425" cy="37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u="sng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Single cluster</a:t>
            </a:r>
            <a:endParaRPr sz="1400" u="sng" dirty="0"/>
          </a:p>
        </p:txBody>
      </p:sp>
      <p:cxnSp>
        <p:nvCxnSpPr>
          <p:cNvPr id="189" name="Google Shape;189;p21"/>
          <p:cNvCxnSpPr>
            <a:stCxn id="187" idx="3"/>
          </p:cNvCxnSpPr>
          <p:nvPr/>
        </p:nvCxnSpPr>
        <p:spPr>
          <a:xfrm>
            <a:off x="2783147" y="2744275"/>
            <a:ext cx="1104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190" name="Google Shape;190;p21"/>
          <p:cNvSpPr/>
          <p:nvPr/>
        </p:nvSpPr>
        <p:spPr>
          <a:xfrm>
            <a:off x="8057966" y="2392360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K1</a:t>
            </a:r>
            <a:endParaRPr sz="1867">
              <a:solidFill>
                <a:srgbClr val="FFFFFF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7496084" y="1473691"/>
            <a:ext cx="955197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2400" u="sng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Liqo</a:t>
            </a:r>
            <a:endParaRPr sz="2400" u="sng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192" name="Google Shape;192;p2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3763" y="2394304"/>
            <a:ext cx="369113" cy="617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3" name="Google Shape;193;p21"/>
          <p:cNvCxnSpPr>
            <a:stCxn id="192" idx="3"/>
          </p:cNvCxnSpPr>
          <p:nvPr/>
        </p:nvCxnSpPr>
        <p:spPr>
          <a:xfrm>
            <a:off x="7102875" y="2702941"/>
            <a:ext cx="955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pic>
        <p:nvPicPr>
          <p:cNvPr id="194" name="Google Shape;194;p2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1615" y="3934835"/>
            <a:ext cx="369113" cy="61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1"/>
          <p:cNvSpPr txBox="1"/>
          <p:nvPr/>
        </p:nvSpPr>
        <p:spPr>
          <a:xfrm>
            <a:off x="96245" y="4442934"/>
            <a:ext cx="1558126" cy="433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u="sng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Multi-cluster</a:t>
            </a:r>
            <a:endParaRPr sz="1400" u="sng" dirty="0"/>
          </a:p>
        </p:txBody>
      </p:sp>
      <p:cxnSp>
        <p:nvCxnSpPr>
          <p:cNvPr id="196" name="Google Shape;196;p21"/>
          <p:cNvCxnSpPr>
            <a:stCxn id="194" idx="3"/>
            <a:endCxn id="197" idx="0"/>
          </p:cNvCxnSpPr>
          <p:nvPr/>
        </p:nvCxnSpPr>
        <p:spPr>
          <a:xfrm>
            <a:off x="2270727" y="4243472"/>
            <a:ext cx="1144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198" name="Google Shape;198;p21"/>
          <p:cNvSpPr/>
          <p:nvPr/>
        </p:nvSpPr>
        <p:spPr>
          <a:xfrm>
            <a:off x="8057966" y="3932933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K1</a:t>
            </a:r>
            <a:endParaRPr sz="1467">
              <a:solidFill>
                <a:srgbClr val="FFFFFF"/>
              </a:solidFill>
            </a:endParaRPr>
          </a:p>
        </p:txBody>
      </p:sp>
      <p:pic>
        <p:nvPicPr>
          <p:cNvPr id="199" name="Google Shape;199;p2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3763" y="3934879"/>
            <a:ext cx="369113" cy="617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" name="Google Shape;200;p21"/>
          <p:cNvCxnSpPr>
            <a:stCxn id="199" idx="3"/>
          </p:cNvCxnSpPr>
          <p:nvPr/>
        </p:nvCxnSpPr>
        <p:spPr>
          <a:xfrm>
            <a:off x="7102875" y="4243516"/>
            <a:ext cx="955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sp>
        <p:nvSpPr>
          <p:cNvPr id="201" name="Google Shape;201;p21"/>
          <p:cNvSpPr/>
          <p:nvPr/>
        </p:nvSpPr>
        <p:spPr>
          <a:xfrm>
            <a:off x="7405160" y="5019581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K2</a:t>
            </a:r>
            <a:endParaRPr sz="1867">
              <a:solidFill>
                <a:srgbClr val="FFFFFF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1"/>
          <p:cNvSpPr/>
          <p:nvPr/>
        </p:nvSpPr>
        <p:spPr>
          <a:xfrm>
            <a:off x="8711108" y="5019581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K3</a:t>
            </a:r>
            <a:endParaRPr sz="1867">
              <a:solidFill>
                <a:srgbClr val="FFFFFF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1"/>
          <p:cNvSpPr/>
          <p:nvPr/>
        </p:nvSpPr>
        <p:spPr>
          <a:xfrm>
            <a:off x="8057966" y="4488395"/>
            <a:ext cx="252000" cy="2520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933" dirty="0">
                <a:solidFill>
                  <a:srgbClr val="395CB3"/>
                </a:solidFill>
                <a:ea typeface="Calibri"/>
                <a:cs typeface="Calibri"/>
                <a:sym typeface="Calibri"/>
              </a:rPr>
              <a:t>BN2</a:t>
            </a:r>
            <a:endParaRPr sz="933" dirty="0"/>
          </a:p>
        </p:txBody>
      </p:sp>
      <p:sp>
        <p:nvSpPr>
          <p:cNvPr id="204" name="Google Shape;204;p21"/>
          <p:cNvSpPr/>
          <p:nvPr/>
        </p:nvSpPr>
        <p:spPr>
          <a:xfrm>
            <a:off x="8467618" y="4488395"/>
            <a:ext cx="252000" cy="2520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933">
                <a:solidFill>
                  <a:srgbClr val="395CB3"/>
                </a:solidFill>
                <a:ea typeface="Calibri"/>
                <a:cs typeface="Calibri"/>
                <a:sym typeface="Calibri"/>
              </a:rPr>
              <a:t>BN3</a:t>
            </a:r>
            <a:endParaRPr sz="933"/>
          </a:p>
        </p:txBody>
      </p:sp>
      <p:cxnSp>
        <p:nvCxnSpPr>
          <p:cNvPr id="205" name="Google Shape;205;p21"/>
          <p:cNvCxnSpPr>
            <a:stCxn id="201" idx="7"/>
          </p:cNvCxnSpPr>
          <p:nvPr/>
        </p:nvCxnSpPr>
        <p:spPr>
          <a:xfrm rot="10800000" flipH="1">
            <a:off x="7867046" y="4740381"/>
            <a:ext cx="264800" cy="279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dash"/>
            <a:miter lim="800000"/>
            <a:headEnd type="triangle" w="med" len="med"/>
            <a:tailEnd type="triangle" w="med" len="med"/>
          </a:ln>
        </p:spPr>
      </p:cxnSp>
      <p:cxnSp>
        <p:nvCxnSpPr>
          <p:cNvPr id="206" name="Google Shape;206;p21"/>
          <p:cNvCxnSpPr>
            <a:stCxn id="202" idx="6"/>
          </p:cNvCxnSpPr>
          <p:nvPr/>
        </p:nvCxnSpPr>
        <p:spPr>
          <a:xfrm rot="10800000">
            <a:off x="8646023" y="4740381"/>
            <a:ext cx="256400" cy="279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dash"/>
            <a:miter lim="800000"/>
            <a:headEnd type="triangle" w="med" len="med"/>
            <a:tailEnd type="triangle" w="med" len="med"/>
          </a:ln>
        </p:spPr>
      </p:cxnSp>
      <p:sp>
        <p:nvSpPr>
          <p:cNvPr id="207" name="Google Shape;207;p21"/>
          <p:cNvSpPr txBox="1"/>
          <p:nvPr/>
        </p:nvSpPr>
        <p:spPr>
          <a:xfrm>
            <a:off x="999498" y="6049433"/>
            <a:ext cx="4228484" cy="6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/>
            <a:r>
              <a:rPr lang="en" sz="16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API and commands change when moving from single to multi-cluster setup</a:t>
            </a:r>
            <a:endParaRPr sz="1200" dirty="0"/>
          </a:p>
        </p:txBody>
      </p:sp>
      <p:sp>
        <p:nvSpPr>
          <p:cNvPr id="208" name="Google Shape;208;p21"/>
          <p:cNvSpPr txBox="1"/>
          <p:nvPr/>
        </p:nvSpPr>
        <p:spPr>
          <a:xfrm>
            <a:off x="6520073" y="6037099"/>
            <a:ext cx="3604672" cy="6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/>
            <a:r>
              <a:rPr lang="en" sz="16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API and commands are the same in either single and multi-cluster setup</a:t>
            </a:r>
            <a:endParaRPr sz="1200" dirty="0"/>
          </a:p>
        </p:txBody>
      </p:sp>
      <p:sp>
        <p:nvSpPr>
          <p:cNvPr id="209" name="Google Shape;209;p21"/>
          <p:cNvSpPr txBox="1"/>
          <p:nvPr/>
        </p:nvSpPr>
        <p:spPr>
          <a:xfrm>
            <a:off x="3017679" y="2499447"/>
            <a:ext cx="709712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deploy</a:t>
            </a:r>
            <a:endParaRPr sz="1467" dirty="0"/>
          </a:p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inspect</a:t>
            </a:r>
            <a:endParaRPr sz="1467" dirty="0"/>
          </a:p>
        </p:txBody>
      </p:sp>
      <p:cxnSp>
        <p:nvCxnSpPr>
          <p:cNvPr id="210" name="Google Shape;210;p21"/>
          <p:cNvCxnSpPr/>
          <p:nvPr/>
        </p:nvCxnSpPr>
        <p:spPr>
          <a:xfrm>
            <a:off x="5887274" y="1249733"/>
            <a:ext cx="0" cy="5401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lgDash"/>
            <a:miter lim="800000"/>
            <a:headEnd type="none" w="sm" len="sm"/>
            <a:tailEnd type="none" w="sm" len="sm"/>
          </a:ln>
        </p:spPr>
      </p:cxnSp>
      <p:cxnSp>
        <p:nvCxnSpPr>
          <p:cNvPr id="211" name="Google Shape;211;p21"/>
          <p:cNvCxnSpPr>
            <a:cxnSpLocks/>
          </p:cNvCxnSpPr>
          <p:nvPr/>
        </p:nvCxnSpPr>
        <p:spPr>
          <a:xfrm>
            <a:off x="1425133" y="3590373"/>
            <a:ext cx="9488032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lgDash"/>
            <a:miter lim="800000"/>
            <a:headEnd type="none" w="sm" len="sm"/>
            <a:tailEnd type="none" w="sm" len="sm"/>
          </a:ln>
        </p:spPr>
      </p:cxnSp>
      <p:sp>
        <p:nvSpPr>
          <p:cNvPr id="212" name="Google Shape;212;p21"/>
          <p:cNvSpPr/>
          <p:nvPr/>
        </p:nvSpPr>
        <p:spPr>
          <a:xfrm>
            <a:off x="3782776" y="3929083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K1</a:t>
            </a:r>
            <a:endParaRPr sz="1467">
              <a:solidFill>
                <a:srgbClr val="FFFFFF"/>
              </a:solidFill>
            </a:endParaRPr>
          </a:p>
        </p:txBody>
      </p:sp>
      <p:sp>
        <p:nvSpPr>
          <p:cNvPr id="213" name="Google Shape;213;p21"/>
          <p:cNvSpPr/>
          <p:nvPr/>
        </p:nvSpPr>
        <p:spPr>
          <a:xfrm>
            <a:off x="3129971" y="5015731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K2</a:t>
            </a:r>
            <a:endParaRPr sz="1867">
              <a:solidFill>
                <a:srgbClr val="FFFFFF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1"/>
          <p:cNvSpPr/>
          <p:nvPr/>
        </p:nvSpPr>
        <p:spPr>
          <a:xfrm>
            <a:off x="4435918" y="5015731"/>
            <a:ext cx="653200" cy="653200"/>
          </a:xfrm>
          <a:prstGeom prst="octagon">
            <a:avLst>
              <a:gd name="adj" fmla="val 29289"/>
            </a:avLst>
          </a:prstGeom>
          <a:solidFill>
            <a:srgbClr val="1C458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867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K3</a:t>
            </a:r>
            <a:endParaRPr sz="1867">
              <a:solidFill>
                <a:srgbClr val="FFFFFF"/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215" name="Google Shape;215;p21"/>
          <p:cNvCxnSpPr>
            <a:stCxn id="213" idx="7"/>
            <a:endCxn id="212" idx="3"/>
          </p:cNvCxnSpPr>
          <p:nvPr/>
        </p:nvCxnSpPr>
        <p:spPr>
          <a:xfrm rot="10800000" flipH="1">
            <a:off x="3591855" y="4582131"/>
            <a:ext cx="382400" cy="433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dash"/>
            <a:miter lim="800000"/>
            <a:headEnd type="triangle" w="med" len="med"/>
            <a:tailEnd type="triangle" w="med" len="med"/>
          </a:ln>
        </p:spPr>
      </p:cxnSp>
      <p:cxnSp>
        <p:nvCxnSpPr>
          <p:cNvPr id="216" name="Google Shape;216;p21"/>
          <p:cNvCxnSpPr>
            <a:stCxn id="214" idx="6"/>
            <a:endCxn id="212" idx="2"/>
          </p:cNvCxnSpPr>
          <p:nvPr/>
        </p:nvCxnSpPr>
        <p:spPr>
          <a:xfrm rot="10800000">
            <a:off x="4244834" y="4582131"/>
            <a:ext cx="382400" cy="433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dash"/>
            <a:miter lim="800000"/>
            <a:headEnd type="triangle" w="med" len="med"/>
            <a:tailEnd type="triangle" w="med" len="med"/>
          </a:ln>
        </p:spPr>
      </p:cxnSp>
      <p:sp>
        <p:nvSpPr>
          <p:cNvPr id="197" name="Google Shape;197;p21"/>
          <p:cNvSpPr/>
          <p:nvPr/>
        </p:nvSpPr>
        <p:spPr>
          <a:xfrm rot="-5400000">
            <a:off x="3147520" y="4058856"/>
            <a:ext cx="904800" cy="3692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algn="ctr"/>
            <a:r>
              <a:rPr lang="en" sz="1467">
                <a:solidFill>
                  <a:srgbClr val="395CB3"/>
                </a:solidFill>
                <a:ea typeface="Calibri"/>
                <a:cs typeface="Calibri"/>
                <a:sym typeface="Calibri"/>
              </a:rPr>
              <a:t>Kubefed</a:t>
            </a:r>
            <a:endParaRPr sz="1467">
              <a:solidFill>
                <a:srgbClr val="395CB3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21"/>
          <p:cNvSpPr txBox="1"/>
          <p:nvPr/>
        </p:nvSpPr>
        <p:spPr>
          <a:xfrm>
            <a:off x="8825057" y="3970635"/>
            <a:ext cx="1809814" cy="61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Liqo “big nodes” provide a “virtual twin” of remote clusters</a:t>
            </a:r>
            <a:endParaRPr sz="1467" dirty="0"/>
          </a:p>
        </p:txBody>
      </p:sp>
      <p:cxnSp>
        <p:nvCxnSpPr>
          <p:cNvPr id="218" name="Google Shape;218;p21"/>
          <p:cNvCxnSpPr>
            <a:cxnSpLocks/>
            <a:endCxn id="204" idx="3"/>
          </p:cNvCxnSpPr>
          <p:nvPr/>
        </p:nvCxnSpPr>
        <p:spPr>
          <a:xfrm flipH="1" flipV="1">
            <a:off x="8719618" y="4614395"/>
            <a:ext cx="1752000" cy="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19" name="Google Shape;219;p21"/>
          <p:cNvSpPr txBox="1"/>
          <p:nvPr/>
        </p:nvSpPr>
        <p:spPr>
          <a:xfrm>
            <a:off x="7262807" y="2465447"/>
            <a:ext cx="703418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deploy</a:t>
            </a:r>
            <a:endParaRPr sz="1467" dirty="0"/>
          </a:p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inspect</a:t>
            </a:r>
            <a:endParaRPr sz="1467" dirty="0"/>
          </a:p>
        </p:txBody>
      </p:sp>
      <p:sp>
        <p:nvSpPr>
          <p:cNvPr id="220" name="Google Shape;220;p21"/>
          <p:cNvSpPr txBox="1"/>
          <p:nvPr/>
        </p:nvSpPr>
        <p:spPr>
          <a:xfrm>
            <a:off x="7262807" y="4023580"/>
            <a:ext cx="703418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deploy</a:t>
            </a:r>
            <a:endParaRPr sz="1467" dirty="0"/>
          </a:p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inspect</a:t>
            </a:r>
            <a:endParaRPr sz="1467" dirty="0"/>
          </a:p>
        </p:txBody>
      </p:sp>
      <p:sp>
        <p:nvSpPr>
          <p:cNvPr id="221" name="Google Shape;221;p21"/>
          <p:cNvSpPr txBox="1"/>
          <p:nvPr/>
        </p:nvSpPr>
        <p:spPr>
          <a:xfrm>
            <a:off x="2460230" y="4012667"/>
            <a:ext cx="954794" cy="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deploy-fed</a:t>
            </a:r>
            <a:endParaRPr sz="1467" dirty="0"/>
          </a:p>
          <a:p>
            <a:r>
              <a:rPr lang="en-US" sz="1200" i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</a:t>
            </a:r>
            <a:r>
              <a:rPr lang="en" sz="12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nspect-fed</a:t>
            </a:r>
            <a:endParaRPr sz="1467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4"/>
          <p:cNvSpPr/>
          <p:nvPr/>
        </p:nvSpPr>
        <p:spPr>
          <a:xfrm>
            <a:off x="6264171" y="3272143"/>
            <a:ext cx="2829179" cy="2362471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282" name="Google Shape;282;p24"/>
          <p:cNvSpPr/>
          <p:nvPr/>
        </p:nvSpPr>
        <p:spPr>
          <a:xfrm>
            <a:off x="9281567" y="3272243"/>
            <a:ext cx="1752000" cy="2362471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3" name="Google Shape;283;p24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#3: Resource Reflection (control plane)</a:t>
            </a:r>
          </a:p>
        </p:txBody>
      </p:sp>
      <p:sp>
        <p:nvSpPr>
          <p:cNvPr id="284" name="Google Shape;284;p24"/>
          <p:cNvSpPr txBox="1">
            <a:spLocks noGrp="1"/>
          </p:cNvSpPr>
          <p:nvPr>
            <p:ph idx="1"/>
          </p:nvPr>
        </p:nvSpPr>
        <p:spPr>
          <a:xfrm>
            <a:off x="838199" y="1825625"/>
            <a:ext cx="5162301" cy="4351338"/>
          </a:xfrm>
        </p:spPr>
        <p:txBody>
          <a:bodyPr>
            <a:normAutofit/>
          </a:bodyPr>
          <a:lstStyle/>
          <a:p>
            <a:r>
              <a:rPr lang="en-US" dirty="0"/>
              <a:t>Any resource exists in the “native” and “shadow” form (on the other cluster)</a:t>
            </a:r>
          </a:p>
          <a:p>
            <a:pPr lvl="1"/>
            <a:r>
              <a:rPr lang="en-US" dirty="0" err="1"/>
              <a:t>Liqo</a:t>
            </a:r>
            <a:r>
              <a:rPr lang="en-US" dirty="0"/>
              <a:t> transparently re-aligns their state</a:t>
            </a:r>
          </a:p>
          <a:p>
            <a:pPr lvl="1"/>
            <a:r>
              <a:rPr lang="en-US" dirty="0"/>
              <a:t>Resources can be handled (created, inspected, modified, etc.) by interacting with the “home” cluster</a:t>
            </a:r>
          </a:p>
          <a:p>
            <a:r>
              <a:rPr lang="en-US" dirty="0"/>
              <a:t>A transparent data plane exist to enable seamless communication among cluster</a:t>
            </a:r>
          </a:p>
        </p:txBody>
      </p:sp>
      <p:pic>
        <p:nvPicPr>
          <p:cNvPr id="288" name="Google Shape;28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0506" y="4280039"/>
            <a:ext cx="702567" cy="70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4"/>
          <p:cNvPicPr preferRelativeResize="0"/>
          <p:nvPr/>
        </p:nvPicPr>
        <p:blipFill>
          <a:blip r:embed="rId4">
            <a:alphaModFix amt="3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87781" y="4532441"/>
            <a:ext cx="702567" cy="70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67836" y="4021715"/>
            <a:ext cx="702567" cy="70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88946" y="4280053"/>
            <a:ext cx="702567" cy="702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4"/>
          <p:cNvPicPr preferRelativeResize="0"/>
          <p:nvPr/>
        </p:nvPicPr>
        <p:blipFill>
          <a:blip r:embed="rId7">
            <a:alphaModFix amt="3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05487" y="3670459"/>
            <a:ext cx="702567" cy="7025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4" name="Google Shape;294;p24"/>
          <p:cNvCxnSpPr>
            <a:cxnSpLocks/>
            <a:stCxn id="288" idx="3"/>
            <a:endCxn id="292" idx="1"/>
          </p:cNvCxnSpPr>
          <p:nvPr/>
        </p:nvCxnSpPr>
        <p:spPr>
          <a:xfrm>
            <a:off x="7073073" y="4631323"/>
            <a:ext cx="315873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5" name="Google Shape;295;p24"/>
          <p:cNvCxnSpPr>
            <a:cxnSpLocks/>
            <a:stCxn id="289" idx="1"/>
            <a:endCxn id="292" idx="3"/>
          </p:cNvCxnSpPr>
          <p:nvPr/>
        </p:nvCxnSpPr>
        <p:spPr>
          <a:xfrm flipH="1" flipV="1">
            <a:off x="8091513" y="4631323"/>
            <a:ext cx="196268" cy="25240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7" name="Google Shape;297;p24"/>
          <p:cNvCxnSpPr>
            <a:cxnSpLocks/>
            <a:stCxn id="291" idx="1"/>
            <a:endCxn id="293" idx="3"/>
          </p:cNvCxnSpPr>
          <p:nvPr/>
        </p:nvCxnSpPr>
        <p:spPr>
          <a:xfrm flipH="1" flipV="1">
            <a:off x="10008054" y="4021729"/>
            <a:ext cx="259782" cy="3512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98" name="Google Shape;298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97336" y="2967944"/>
            <a:ext cx="702567" cy="7025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E98FC951-8DEB-4C83-9F35-EC50652C670D}"/>
              </a:ext>
            </a:extLst>
          </p:cNvPr>
          <p:cNvCxnSpPr>
            <a:stCxn id="292" idx="0"/>
            <a:endCxn id="293" idx="0"/>
          </p:cNvCxnSpPr>
          <p:nvPr/>
        </p:nvCxnSpPr>
        <p:spPr>
          <a:xfrm rot="5400000" flipH="1" flipV="1">
            <a:off x="8393703" y="3016986"/>
            <a:ext cx="609594" cy="1916541"/>
          </a:xfrm>
          <a:prstGeom prst="curvedConnector3">
            <a:avLst>
              <a:gd name="adj1" fmla="val 137500"/>
            </a:avLst>
          </a:prstGeom>
          <a:ln w="12700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id="{497E2D76-05C2-434A-AC82-7D27AD7805C6}"/>
              </a:ext>
            </a:extLst>
          </p:cNvPr>
          <p:cNvCxnSpPr>
            <a:cxnSpLocks/>
            <a:stCxn id="289" idx="2"/>
            <a:endCxn id="291" idx="2"/>
          </p:cNvCxnSpPr>
          <p:nvPr/>
        </p:nvCxnSpPr>
        <p:spPr>
          <a:xfrm rot="5400000" flipH="1" flipV="1">
            <a:off x="9373729" y="3989617"/>
            <a:ext cx="510726" cy="1980055"/>
          </a:xfrm>
          <a:prstGeom prst="curvedConnector3">
            <a:avLst>
              <a:gd name="adj1" fmla="val -44760"/>
            </a:avLst>
          </a:prstGeom>
          <a:ln w="12700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Curved 45">
            <a:extLst>
              <a:ext uri="{FF2B5EF4-FFF2-40B4-BE49-F238E27FC236}">
                <a16:creationId xmlns:a16="http://schemas.microsoft.com/office/drawing/2014/main" id="{0E355972-5B6B-4271-A92A-CC90769C0053}"/>
              </a:ext>
            </a:extLst>
          </p:cNvPr>
          <p:cNvCxnSpPr>
            <a:cxnSpLocks/>
          </p:cNvCxnSpPr>
          <p:nvPr/>
        </p:nvCxnSpPr>
        <p:spPr>
          <a:xfrm>
            <a:off x="7766943" y="2178378"/>
            <a:ext cx="1974429" cy="0"/>
          </a:xfrm>
          <a:prstGeom prst="straightConnector1">
            <a:avLst/>
          </a:prstGeom>
          <a:ln w="12700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90DD0A8-CA0A-4AC9-BD11-98AE82FBFB62}"/>
              </a:ext>
            </a:extLst>
          </p:cNvPr>
          <p:cNvSpPr/>
          <p:nvPr/>
        </p:nvSpPr>
        <p:spPr>
          <a:xfrm>
            <a:off x="7766943" y="1765504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Control plane reflection</a:t>
            </a:r>
          </a:p>
        </p:txBody>
      </p:sp>
      <p:cxnSp>
        <p:nvCxnSpPr>
          <p:cNvPr id="48" name="Connector: Curved 45">
            <a:extLst>
              <a:ext uri="{FF2B5EF4-FFF2-40B4-BE49-F238E27FC236}">
                <a16:creationId xmlns:a16="http://schemas.microsoft.com/office/drawing/2014/main" id="{06E8EC2E-D69C-4CFD-B6B5-71A298712FCD}"/>
              </a:ext>
            </a:extLst>
          </p:cNvPr>
          <p:cNvCxnSpPr>
            <a:cxnSpLocks/>
          </p:cNvCxnSpPr>
          <p:nvPr/>
        </p:nvCxnSpPr>
        <p:spPr>
          <a:xfrm>
            <a:off x="7766943" y="2780510"/>
            <a:ext cx="2049870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3CF900DF-80E4-4DE7-9677-164BD6DB0111}"/>
              </a:ext>
            </a:extLst>
          </p:cNvPr>
          <p:cNvSpPr/>
          <p:nvPr/>
        </p:nvSpPr>
        <p:spPr>
          <a:xfrm>
            <a:off x="7769814" y="2367636"/>
            <a:ext cx="2916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plane communication</a:t>
            </a:r>
          </a:p>
        </p:txBody>
      </p:sp>
      <p:cxnSp>
        <p:nvCxnSpPr>
          <p:cNvPr id="50" name="Connector: Curved 49">
            <a:extLst>
              <a:ext uri="{FF2B5EF4-FFF2-40B4-BE49-F238E27FC236}">
                <a16:creationId xmlns:a16="http://schemas.microsoft.com/office/drawing/2014/main" id="{508B6708-D995-4700-B5F9-A6BEEC5E4D55}"/>
              </a:ext>
            </a:extLst>
          </p:cNvPr>
          <p:cNvCxnSpPr>
            <a:cxnSpLocks/>
          </p:cNvCxnSpPr>
          <p:nvPr/>
        </p:nvCxnSpPr>
        <p:spPr>
          <a:xfrm>
            <a:off x="7030896" y="4462272"/>
            <a:ext cx="358050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Curved 49">
            <a:extLst>
              <a:ext uri="{FF2B5EF4-FFF2-40B4-BE49-F238E27FC236}">
                <a16:creationId xmlns:a16="http://schemas.microsoft.com/office/drawing/2014/main" id="{038D5B74-F5EB-4621-AC7B-CB2F1D10BA88}"/>
              </a:ext>
            </a:extLst>
          </p:cNvPr>
          <p:cNvCxnSpPr>
            <a:cxnSpLocks/>
          </p:cNvCxnSpPr>
          <p:nvPr/>
        </p:nvCxnSpPr>
        <p:spPr>
          <a:xfrm>
            <a:off x="8091513" y="4462272"/>
            <a:ext cx="2113159" cy="5129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579518-E20A-42E8-AB68-FC73C2EE8B89}"/>
              </a:ext>
            </a:extLst>
          </p:cNvPr>
          <p:cNvSpPr/>
          <p:nvPr/>
        </p:nvSpPr>
        <p:spPr>
          <a:xfrm>
            <a:off x="6750933" y="5752909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“Home” cluster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E73D1D5-E5AB-4817-8EBA-584F1F70FA72}"/>
              </a:ext>
            </a:extLst>
          </p:cNvPr>
          <p:cNvSpPr/>
          <p:nvPr/>
        </p:nvSpPr>
        <p:spPr>
          <a:xfrm>
            <a:off x="9246778" y="5752909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“Foreign” cluster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281;p24">
            <a:extLst>
              <a:ext uri="{FF2B5EF4-FFF2-40B4-BE49-F238E27FC236}">
                <a16:creationId xmlns:a16="http://schemas.microsoft.com/office/drawing/2014/main" id="{6B22C58A-F442-4EB8-A5B0-A8C6571B9FB1}"/>
              </a:ext>
            </a:extLst>
          </p:cNvPr>
          <p:cNvSpPr/>
          <p:nvPr/>
        </p:nvSpPr>
        <p:spPr>
          <a:xfrm>
            <a:off x="9151548" y="3681164"/>
            <a:ext cx="2289602" cy="237439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50" name="Google Shape;281;p24">
            <a:extLst>
              <a:ext uri="{FF2B5EF4-FFF2-40B4-BE49-F238E27FC236}">
                <a16:creationId xmlns:a16="http://schemas.microsoft.com/office/drawing/2014/main" id="{FD4FDA59-6D2D-4850-8C96-28B35125E149}"/>
              </a:ext>
            </a:extLst>
          </p:cNvPr>
          <p:cNvSpPr/>
          <p:nvPr/>
        </p:nvSpPr>
        <p:spPr>
          <a:xfrm>
            <a:off x="5995741" y="3681164"/>
            <a:ext cx="2289602" cy="237439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305" name="Google Shape;305;p25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#4: Network Fabric (data plane)</a:t>
            </a:r>
          </a:p>
        </p:txBody>
      </p:sp>
      <p:sp>
        <p:nvSpPr>
          <p:cNvPr id="304" name="Google Shape;304;p25"/>
          <p:cNvSpPr txBox="1">
            <a:spLocks noGrp="1"/>
          </p:cNvSpPr>
          <p:nvPr>
            <p:ph idx="1"/>
          </p:nvPr>
        </p:nvSpPr>
        <p:spPr>
          <a:xfrm>
            <a:off x="838199" y="1825625"/>
            <a:ext cx="507417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Cross-cluster network fabric, with uniform network connectivity </a:t>
            </a:r>
          </a:p>
          <a:p>
            <a:pPr lvl="1"/>
            <a:r>
              <a:rPr lang="en-US" dirty="0"/>
              <a:t>Pod-to-pod, pod-to-service, etc., independently from the location of </a:t>
            </a:r>
            <a:r>
              <a:rPr lang="en-US" dirty="0" err="1"/>
              <a:t>src</a:t>
            </a:r>
            <a:r>
              <a:rPr lang="en-US" dirty="0"/>
              <a:t> and </a:t>
            </a:r>
            <a:r>
              <a:rPr lang="en-US" dirty="0" err="1"/>
              <a:t>dst</a:t>
            </a:r>
            <a:endParaRPr lang="en-US" dirty="0"/>
          </a:p>
          <a:p>
            <a:r>
              <a:rPr lang="en-US" dirty="0" err="1"/>
              <a:t>Liqo</a:t>
            </a:r>
            <a:r>
              <a:rPr lang="en-US" dirty="0"/>
              <a:t> provides</a:t>
            </a:r>
          </a:p>
          <a:p>
            <a:pPr lvl="1"/>
            <a:r>
              <a:rPr lang="en-US" dirty="0"/>
              <a:t>Special-purpose network overlay to a </a:t>
            </a:r>
            <a:r>
              <a:rPr lang="en-US" dirty="0" err="1"/>
              <a:t>Liqo</a:t>
            </a:r>
            <a:r>
              <a:rPr lang="en-US" dirty="0"/>
              <a:t> Gateway (possibly replicated) in each cluster</a:t>
            </a:r>
          </a:p>
          <a:p>
            <a:pPr lvl="1"/>
            <a:r>
              <a:rPr lang="en-US" dirty="0"/>
              <a:t>Gateways directly (and securely) connected</a:t>
            </a:r>
          </a:p>
          <a:p>
            <a:r>
              <a:rPr lang="en-US" dirty="0"/>
              <a:t>Network params (e.g., local/remote IP addresses for pods and services) are dynamically negotiated</a:t>
            </a:r>
          </a:p>
          <a:p>
            <a:pPr lvl="1"/>
            <a:r>
              <a:rPr lang="en-US" dirty="0"/>
              <a:t>Transparent (double) NAT is established if needed</a:t>
            </a:r>
          </a:p>
          <a:p>
            <a:r>
              <a:rPr lang="en-US" dirty="0"/>
              <a:t>Does not depend on the underlying CNI</a:t>
            </a:r>
          </a:p>
        </p:txBody>
      </p:sp>
      <p:sp>
        <p:nvSpPr>
          <p:cNvPr id="312" name="Google Shape;312;p25"/>
          <p:cNvSpPr/>
          <p:nvPr/>
        </p:nvSpPr>
        <p:spPr>
          <a:xfrm>
            <a:off x="6227776" y="3950595"/>
            <a:ext cx="540000" cy="4680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 dirty="0"/>
              <a:t>Node</a:t>
            </a:r>
            <a:endParaRPr sz="1000" dirty="0"/>
          </a:p>
        </p:txBody>
      </p:sp>
      <p:sp>
        <p:nvSpPr>
          <p:cNvPr id="313" name="Google Shape;313;p25"/>
          <p:cNvSpPr/>
          <p:nvPr/>
        </p:nvSpPr>
        <p:spPr>
          <a:xfrm>
            <a:off x="6227776" y="4651879"/>
            <a:ext cx="540000" cy="4680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 dirty="0"/>
              <a:t>Big</a:t>
            </a:r>
          </a:p>
          <a:p>
            <a:pPr algn="ctr"/>
            <a:r>
              <a:rPr lang="en" sz="1000" dirty="0"/>
              <a:t>node</a:t>
            </a:r>
            <a:endParaRPr sz="1000" dirty="0"/>
          </a:p>
        </p:txBody>
      </p:sp>
      <p:sp>
        <p:nvSpPr>
          <p:cNvPr id="314" name="Google Shape;314;p25"/>
          <p:cNvSpPr/>
          <p:nvPr/>
        </p:nvSpPr>
        <p:spPr>
          <a:xfrm>
            <a:off x="6227776" y="5333285"/>
            <a:ext cx="540000" cy="4680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/>
              <a:t>Node</a:t>
            </a:r>
            <a:endParaRPr sz="1000"/>
          </a:p>
        </p:txBody>
      </p:sp>
      <p:sp>
        <p:nvSpPr>
          <p:cNvPr id="316" name="Google Shape;316;p25"/>
          <p:cNvSpPr/>
          <p:nvPr/>
        </p:nvSpPr>
        <p:spPr>
          <a:xfrm>
            <a:off x="10679977" y="3960974"/>
            <a:ext cx="540000" cy="4680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 dirty="0"/>
              <a:t>Node</a:t>
            </a:r>
            <a:endParaRPr sz="1000" dirty="0"/>
          </a:p>
        </p:txBody>
      </p:sp>
      <p:sp>
        <p:nvSpPr>
          <p:cNvPr id="317" name="Google Shape;317;p25"/>
          <p:cNvSpPr/>
          <p:nvPr/>
        </p:nvSpPr>
        <p:spPr>
          <a:xfrm>
            <a:off x="10687744" y="4651879"/>
            <a:ext cx="540000" cy="4680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/>
              <a:t>Node</a:t>
            </a:r>
            <a:endParaRPr sz="1000"/>
          </a:p>
        </p:txBody>
      </p:sp>
      <p:sp>
        <p:nvSpPr>
          <p:cNvPr id="318" name="Google Shape;318;p25"/>
          <p:cNvSpPr/>
          <p:nvPr/>
        </p:nvSpPr>
        <p:spPr>
          <a:xfrm>
            <a:off x="10679977" y="5324635"/>
            <a:ext cx="540000" cy="4680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/>
              <a:t>Node</a:t>
            </a:r>
            <a:endParaRPr sz="1000"/>
          </a:p>
        </p:txBody>
      </p:sp>
      <p:cxnSp>
        <p:nvCxnSpPr>
          <p:cNvPr id="319" name="Google Shape;319;p25"/>
          <p:cNvCxnSpPr>
            <a:cxnSpLocks/>
            <a:stCxn id="312" idx="3"/>
            <a:endCxn id="320" idx="0"/>
          </p:cNvCxnSpPr>
          <p:nvPr/>
        </p:nvCxnSpPr>
        <p:spPr>
          <a:xfrm>
            <a:off x="6767776" y="4184595"/>
            <a:ext cx="463444" cy="39780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1" name="Google Shape;321;p25"/>
          <p:cNvCxnSpPr>
            <a:cxnSpLocks/>
            <a:stCxn id="313" idx="3"/>
            <a:endCxn id="320" idx="1"/>
          </p:cNvCxnSpPr>
          <p:nvPr/>
        </p:nvCxnSpPr>
        <p:spPr>
          <a:xfrm>
            <a:off x="6767776" y="4885879"/>
            <a:ext cx="197478" cy="792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2" name="Google Shape;322;p25"/>
          <p:cNvCxnSpPr>
            <a:cxnSpLocks/>
            <a:stCxn id="314" idx="3"/>
            <a:endCxn id="320" idx="2"/>
          </p:cNvCxnSpPr>
          <p:nvPr/>
        </p:nvCxnSpPr>
        <p:spPr>
          <a:xfrm flipV="1">
            <a:off x="6767776" y="5205202"/>
            <a:ext cx="463444" cy="36208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3" name="Google Shape;323;p25"/>
          <p:cNvCxnSpPr>
            <a:cxnSpLocks/>
            <a:stCxn id="22" idx="3"/>
            <a:endCxn id="86" idx="1"/>
          </p:cNvCxnSpPr>
          <p:nvPr/>
        </p:nvCxnSpPr>
        <p:spPr>
          <a:xfrm flipV="1">
            <a:off x="8162935" y="4892816"/>
            <a:ext cx="1131582" cy="98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5" name="Google Shape;325;p25"/>
          <p:cNvCxnSpPr>
            <a:cxnSpLocks/>
            <a:stCxn id="85" idx="0"/>
            <a:endCxn id="316" idx="1"/>
          </p:cNvCxnSpPr>
          <p:nvPr/>
        </p:nvCxnSpPr>
        <p:spPr>
          <a:xfrm flipV="1">
            <a:off x="10200569" y="4194974"/>
            <a:ext cx="479408" cy="38742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5" name="Google Shape;335;p25"/>
          <p:cNvCxnSpPr>
            <a:cxnSpLocks/>
            <a:stCxn id="85" idx="3"/>
            <a:endCxn id="317" idx="1"/>
          </p:cNvCxnSpPr>
          <p:nvPr/>
        </p:nvCxnSpPr>
        <p:spPr>
          <a:xfrm flipV="1">
            <a:off x="10473531" y="4885879"/>
            <a:ext cx="214213" cy="792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6" name="Google Shape;336;p25"/>
          <p:cNvCxnSpPr>
            <a:cxnSpLocks/>
            <a:stCxn id="318" idx="1"/>
            <a:endCxn id="85" idx="2"/>
          </p:cNvCxnSpPr>
          <p:nvPr/>
        </p:nvCxnSpPr>
        <p:spPr>
          <a:xfrm flipH="1" flipV="1">
            <a:off x="10200569" y="5205202"/>
            <a:ext cx="479408" cy="35343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25"/>
          <p:cNvSpPr/>
          <p:nvPr/>
        </p:nvSpPr>
        <p:spPr>
          <a:xfrm>
            <a:off x="6965254" y="4582403"/>
            <a:ext cx="531932" cy="622799"/>
          </a:xfrm>
          <a:prstGeom prst="roundRect">
            <a:avLst/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 dirty="0">
                <a:solidFill>
                  <a:srgbClr val="FFFFFF"/>
                </a:solidFill>
              </a:rPr>
              <a:t>K8s CNI network</a:t>
            </a:r>
            <a:endParaRPr sz="200" dirty="0">
              <a:solidFill>
                <a:srgbClr val="FFFFFF"/>
              </a:solidFill>
            </a:endParaRPr>
          </a:p>
        </p:txBody>
      </p:sp>
      <p:sp>
        <p:nvSpPr>
          <p:cNvPr id="337" name="Google Shape;337;p25"/>
          <p:cNvSpPr/>
          <p:nvPr/>
        </p:nvSpPr>
        <p:spPr>
          <a:xfrm>
            <a:off x="6711600" y="3826035"/>
            <a:ext cx="540000" cy="396000"/>
          </a:xfrm>
          <a:prstGeom prst="round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endParaRPr lang="en" sz="800" dirty="0"/>
          </a:p>
          <a:p>
            <a:pPr algn="ctr"/>
            <a:r>
              <a:rPr lang="en" sz="800" dirty="0"/>
              <a:t>Liqo GW+NAT</a:t>
            </a:r>
          </a:p>
        </p:txBody>
      </p:sp>
      <p:cxnSp>
        <p:nvCxnSpPr>
          <p:cNvPr id="338" name="Google Shape;338;p25"/>
          <p:cNvCxnSpPr>
            <a:cxnSpLocks/>
            <a:stCxn id="320" idx="3"/>
            <a:endCxn id="22" idx="1"/>
          </p:cNvCxnSpPr>
          <p:nvPr/>
        </p:nvCxnSpPr>
        <p:spPr>
          <a:xfrm flipV="1">
            <a:off x="7497186" y="4893802"/>
            <a:ext cx="181178" cy="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25"/>
          <p:cNvCxnSpPr>
            <a:cxnSpLocks/>
            <a:stCxn id="86" idx="3"/>
            <a:endCxn id="85" idx="1"/>
          </p:cNvCxnSpPr>
          <p:nvPr/>
        </p:nvCxnSpPr>
        <p:spPr>
          <a:xfrm>
            <a:off x="9779088" y="4892816"/>
            <a:ext cx="148519" cy="9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0" name="Google Shape;340;p25"/>
          <p:cNvSpPr/>
          <p:nvPr/>
        </p:nvSpPr>
        <p:spPr>
          <a:xfrm>
            <a:off x="10309044" y="3841612"/>
            <a:ext cx="540000" cy="396000"/>
          </a:xfrm>
          <a:prstGeom prst="roundRect">
            <a:avLst/>
          </a:prstGeom>
          <a:solidFill>
            <a:srgbClr val="CCFF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endParaRPr lang="en" sz="800" dirty="0"/>
          </a:p>
          <a:p>
            <a:pPr algn="ctr"/>
            <a:r>
              <a:rPr lang="en" sz="800" dirty="0"/>
              <a:t>Liqo GW+NAT</a:t>
            </a:r>
          </a:p>
        </p:txBody>
      </p:sp>
      <p:sp>
        <p:nvSpPr>
          <p:cNvPr id="63" name="Google Shape;281;p24">
            <a:extLst>
              <a:ext uri="{FF2B5EF4-FFF2-40B4-BE49-F238E27FC236}">
                <a16:creationId xmlns:a16="http://schemas.microsoft.com/office/drawing/2014/main" id="{5C3556C9-DDC8-4C6B-8296-E9B37EDF26BE}"/>
              </a:ext>
            </a:extLst>
          </p:cNvPr>
          <p:cNvSpPr/>
          <p:nvPr/>
        </p:nvSpPr>
        <p:spPr>
          <a:xfrm>
            <a:off x="6254313" y="1677542"/>
            <a:ext cx="2829179" cy="168978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/>
            <a:endParaRPr sz="2400" dirty="0"/>
          </a:p>
        </p:txBody>
      </p:sp>
      <p:sp>
        <p:nvSpPr>
          <p:cNvPr id="64" name="Google Shape;282;p24">
            <a:extLst>
              <a:ext uri="{FF2B5EF4-FFF2-40B4-BE49-F238E27FC236}">
                <a16:creationId xmlns:a16="http://schemas.microsoft.com/office/drawing/2014/main" id="{1244E72A-C23D-488D-AAC1-8E41DB97C4FA}"/>
              </a:ext>
            </a:extLst>
          </p:cNvPr>
          <p:cNvSpPr/>
          <p:nvPr/>
        </p:nvSpPr>
        <p:spPr>
          <a:xfrm>
            <a:off x="9271709" y="1677642"/>
            <a:ext cx="1752000" cy="168978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65" name="Google Shape;288;p24">
            <a:extLst>
              <a:ext uri="{FF2B5EF4-FFF2-40B4-BE49-F238E27FC236}">
                <a16:creationId xmlns:a16="http://schemas.microsoft.com/office/drawing/2014/main" id="{F8A37D1C-A062-4D06-8FE8-9283DFB2D42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0648" y="2342719"/>
            <a:ext cx="702567" cy="70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89;p24">
            <a:extLst>
              <a:ext uri="{FF2B5EF4-FFF2-40B4-BE49-F238E27FC236}">
                <a16:creationId xmlns:a16="http://schemas.microsoft.com/office/drawing/2014/main" id="{002C7D54-FE1F-4C13-A815-0D78A3DB3E4A}"/>
              </a:ext>
            </a:extLst>
          </p:cNvPr>
          <p:cNvPicPr preferRelativeResize="0"/>
          <p:nvPr/>
        </p:nvPicPr>
        <p:blipFill>
          <a:blip r:embed="rId4">
            <a:alphaModFix amt="3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7923" y="2595121"/>
            <a:ext cx="702567" cy="70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291;p24">
            <a:extLst>
              <a:ext uri="{FF2B5EF4-FFF2-40B4-BE49-F238E27FC236}">
                <a16:creationId xmlns:a16="http://schemas.microsoft.com/office/drawing/2014/main" id="{BCA2D487-B633-4450-9420-6609EB2B565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57978" y="2084395"/>
            <a:ext cx="702567" cy="702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292;p24">
            <a:extLst>
              <a:ext uri="{FF2B5EF4-FFF2-40B4-BE49-F238E27FC236}">
                <a16:creationId xmlns:a16="http://schemas.microsoft.com/office/drawing/2014/main" id="{5CCA02A4-91B1-4D0C-BB15-CCB9D7A93A80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79088" y="2342733"/>
            <a:ext cx="702567" cy="702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293;p24">
            <a:extLst>
              <a:ext uri="{FF2B5EF4-FFF2-40B4-BE49-F238E27FC236}">
                <a16:creationId xmlns:a16="http://schemas.microsoft.com/office/drawing/2014/main" id="{8BBEF147-7756-44C5-A07C-21078CB63E14}"/>
              </a:ext>
            </a:extLst>
          </p:cNvPr>
          <p:cNvPicPr preferRelativeResize="0"/>
          <p:nvPr/>
        </p:nvPicPr>
        <p:blipFill>
          <a:blip r:embed="rId7">
            <a:alphaModFix amt="3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95629" y="1733139"/>
            <a:ext cx="702567" cy="7025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294;p24">
            <a:extLst>
              <a:ext uri="{FF2B5EF4-FFF2-40B4-BE49-F238E27FC236}">
                <a16:creationId xmlns:a16="http://schemas.microsoft.com/office/drawing/2014/main" id="{BD71083E-5481-4FE0-805D-603BC33B9504}"/>
              </a:ext>
            </a:extLst>
          </p:cNvPr>
          <p:cNvCxnSpPr>
            <a:cxnSpLocks/>
            <a:stCxn id="65" idx="3"/>
            <a:endCxn id="68" idx="1"/>
          </p:cNvCxnSpPr>
          <p:nvPr/>
        </p:nvCxnSpPr>
        <p:spPr>
          <a:xfrm>
            <a:off x="7063215" y="2694003"/>
            <a:ext cx="315873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" name="Google Shape;295;p24">
            <a:extLst>
              <a:ext uri="{FF2B5EF4-FFF2-40B4-BE49-F238E27FC236}">
                <a16:creationId xmlns:a16="http://schemas.microsoft.com/office/drawing/2014/main" id="{9F375248-7DC7-428C-A588-6EBE0F90D264}"/>
              </a:ext>
            </a:extLst>
          </p:cNvPr>
          <p:cNvCxnSpPr>
            <a:cxnSpLocks/>
            <a:stCxn id="66" idx="1"/>
            <a:endCxn id="68" idx="3"/>
          </p:cNvCxnSpPr>
          <p:nvPr/>
        </p:nvCxnSpPr>
        <p:spPr>
          <a:xfrm flipH="1" flipV="1">
            <a:off x="8081655" y="2694003"/>
            <a:ext cx="196268" cy="25240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" name="Google Shape;297;p24">
            <a:extLst>
              <a:ext uri="{FF2B5EF4-FFF2-40B4-BE49-F238E27FC236}">
                <a16:creationId xmlns:a16="http://schemas.microsoft.com/office/drawing/2014/main" id="{4DF55820-1783-4DE9-B79A-8A5F348473FC}"/>
              </a:ext>
            </a:extLst>
          </p:cNvPr>
          <p:cNvCxnSpPr>
            <a:cxnSpLocks/>
            <a:stCxn id="67" idx="1"/>
            <a:endCxn id="69" idx="3"/>
          </p:cNvCxnSpPr>
          <p:nvPr/>
        </p:nvCxnSpPr>
        <p:spPr>
          <a:xfrm flipH="1" flipV="1">
            <a:off x="9998196" y="2084409"/>
            <a:ext cx="259782" cy="3512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" name="Connector: Curved 73">
            <a:extLst>
              <a:ext uri="{FF2B5EF4-FFF2-40B4-BE49-F238E27FC236}">
                <a16:creationId xmlns:a16="http://schemas.microsoft.com/office/drawing/2014/main" id="{CE80B9DB-D070-4B44-8D38-D0B8CE2CF4FC}"/>
              </a:ext>
            </a:extLst>
          </p:cNvPr>
          <p:cNvCxnSpPr>
            <a:cxnSpLocks/>
            <a:stCxn id="68" idx="0"/>
            <a:endCxn id="69" idx="1"/>
          </p:cNvCxnSpPr>
          <p:nvPr/>
        </p:nvCxnSpPr>
        <p:spPr>
          <a:xfrm rot="5400000" flipH="1" flipV="1">
            <a:off x="8383838" y="1430943"/>
            <a:ext cx="258324" cy="1565257"/>
          </a:xfrm>
          <a:prstGeom prst="curvedConnector2">
            <a:avLst/>
          </a:prstGeom>
          <a:ln w="12700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Curved 74">
            <a:extLst>
              <a:ext uri="{FF2B5EF4-FFF2-40B4-BE49-F238E27FC236}">
                <a16:creationId xmlns:a16="http://schemas.microsoft.com/office/drawing/2014/main" id="{663B4A90-C623-4833-B7AB-8C7062A49743}"/>
              </a:ext>
            </a:extLst>
          </p:cNvPr>
          <p:cNvCxnSpPr>
            <a:cxnSpLocks/>
            <a:stCxn id="66" idx="3"/>
            <a:endCxn id="67" idx="2"/>
          </p:cNvCxnSpPr>
          <p:nvPr/>
        </p:nvCxnSpPr>
        <p:spPr>
          <a:xfrm flipV="1">
            <a:off x="8980490" y="2786962"/>
            <a:ext cx="1628772" cy="159443"/>
          </a:xfrm>
          <a:prstGeom prst="curvedConnector2">
            <a:avLst/>
          </a:prstGeom>
          <a:ln w="12700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Curved 49">
            <a:extLst>
              <a:ext uri="{FF2B5EF4-FFF2-40B4-BE49-F238E27FC236}">
                <a16:creationId xmlns:a16="http://schemas.microsoft.com/office/drawing/2014/main" id="{E7968B2D-720D-403C-9B84-3D2853094D2E}"/>
              </a:ext>
            </a:extLst>
          </p:cNvPr>
          <p:cNvCxnSpPr>
            <a:cxnSpLocks/>
          </p:cNvCxnSpPr>
          <p:nvPr/>
        </p:nvCxnSpPr>
        <p:spPr>
          <a:xfrm>
            <a:off x="7021038" y="2524952"/>
            <a:ext cx="35805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Curved 49">
            <a:extLst>
              <a:ext uri="{FF2B5EF4-FFF2-40B4-BE49-F238E27FC236}">
                <a16:creationId xmlns:a16="http://schemas.microsoft.com/office/drawing/2014/main" id="{06671B72-BE82-4DC6-B3C9-DC258504C968}"/>
              </a:ext>
            </a:extLst>
          </p:cNvPr>
          <p:cNvCxnSpPr>
            <a:cxnSpLocks/>
          </p:cNvCxnSpPr>
          <p:nvPr/>
        </p:nvCxnSpPr>
        <p:spPr>
          <a:xfrm>
            <a:off x="8081655" y="2524952"/>
            <a:ext cx="2113159" cy="512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Google Shape;288;p24">
            <a:extLst>
              <a:ext uri="{FF2B5EF4-FFF2-40B4-BE49-F238E27FC236}">
                <a16:creationId xmlns:a16="http://schemas.microsoft.com/office/drawing/2014/main" id="{B32EE33E-8FE2-4170-8EF9-3DFA6DC9E2D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7754" y="5565327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292;p24">
            <a:extLst>
              <a:ext uri="{FF2B5EF4-FFF2-40B4-BE49-F238E27FC236}">
                <a16:creationId xmlns:a16="http://schemas.microsoft.com/office/drawing/2014/main" id="{0FB6DC0B-F3D2-46B3-BD93-5AC9A6B2AB85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30582" y="5043909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288;p24">
            <a:extLst>
              <a:ext uri="{FF2B5EF4-FFF2-40B4-BE49-F238E27FC236}">
                <a16:creationId xmlns:a16="http://schemas.microsoft.com/office/drawing/2014/main" id="{72590B2E-4A2A-4D2E-9B09-1A2431732B4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79122" y="4862465"/>
            <a:ext cx="360000" cy="36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Connector: Curved 49">
            <a:extLst>
              <a:ext uri="{FF2B5EF4-FFF2-40B4-BE49-F238E27FC236}">
                <a16:creationId xmlns:a16="http://schemas.microsoft.com/office/drawing/2014/main" id="{A56C888E-4D5E-46EA-BCE6-490B5CEDD8D1}"/>
              </a:ext>
            </a:extLst>
          </p:cNvPr>
          <p:cNvCxnSpPr>
            <a:cxnSpLocks/>
            <a:stCxn id="81" idx="0"/>
            <a:endCxn id="82" idx="2"/>
          </p:cNvCxnSpPr>
          <p:nvPr/>
        </p:nvCxnSpPr>
        <p:spPr>
          <a:xfrm flipV="1">
            <a:off x="6307754" y="5403909"/>
            <a:ext cx="2828" cy="16141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Curved 49">
            <a:extLst>
              <a:ext uri="{FF2B5EF4-FFF2-40B4-BE49-F238E27FC236}">
                <a16:creationId xmlns:a16="http://schemas.microsoft.com/office/drawing/2014/main" id="{2E5E2FF7-D493-43D0-9551-E6CCD7E7D025}"/>
              </a:ext>
            </a:extLst>
          </p:cNvPr>
          <p:cNvCxnSpPr>
            <a:cxnSpLocks/>
            <a:stCxn id="82" idx="0"/>
            <a:endCxn id="337" idx="1"/>
          </p:cNvCxnSpPr>
          <p:nvPr/>
        </p:nvCxnSpPr>
        <p:spPr>
          <a:xfrm rot="5400000" flipH="1" flipV="1">
            <a:off x="6001154" y="4333463"/>
            <a:ext cx="1019874" cy="401018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Curved 49">
            <a:extLst>
              <a:ext uri="{FF2B5EF4-FFF2-40B4-BE49-F238E27FC236}">
                <a16:creationId xmlns:a16="http://schemas.microsoft.com/office/drawing/2014/main" id="{F40AAADD-C52A-41AA-AAD4-5AD8AB91569D}"/>
              </a:ext>
            </a:extLst>
          </p:cNvPr>
          <p:cNvCxnSpPr>
            <a:cxnSpLocks/>
            <a:stCxn id="337" idx="3"/>
            <a:endCxn id="340" idx="1"/>
          </p:cNvCxnSpPr>
          <p:nvPr/>
        </p:nvCxnSpPr>
        <p:spPr>
          <a:xfrm>
            <a:off x="7251600" y="4024035"/>
            <a:ext cx="3057444" cy="1557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Curved 49">
            <a:extLst>
              <a:ext uri="{FF2B5EF4-FFF2-40B4-BE49-F238E27FC236}">
                <a16:creationId xmlns:a16="http://schemas.microsoft.com/office/drawing/2014/main" id="{2E7D3258-191C-4129-8963-098AD1ECC6CA}"/>
              </a:ext>
            </a:extLst>
          </p:cNvPr>
          <p:cNvCxnSpPr>
            <a:cxnSpLocks/>
            <a:stCxn id="340" idx="3"/>
            <a:endCxn id="83" idx="0"/>
          </p:cNvCxnSpPr>
          <p:nvPr/>
        </p:nvCxnSpPr>
        <p:spPr>
          <a:xfrm>
            <a:off x="10849044" y="4039612"/>
            <a:ext cx="310078" cy="822853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Google Shape;288;p24">
            <a:extLst>
              <a:ext uri="{FF2B5EF4-FFF2-40B4-BE49-F238E27FC236}">
                <a16:creationId xmlns:a16="http://schemas.microsoft.com/office/drawing/2014/main" id="{83FEC9DA-2B99-415F-A29C-48B16D396F31}"/>
              </a:ext>
            </a:extLst>
          </p:cNvPr>
          <p:cNvPicPr preferRelativeResize="0"/>
          <p:nvPr/>
        </p:nvPicPr>
        <p:blipFill>
          <a:blip r:embed="rId3">
            <a:alphaModFix/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564014" y="3637411"/>
            <a:ext cx="36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288;p24">
            <a:extLst>
              <a:ext uri="{FF2B5EF4-FFF2-40B4-BE49-F238E27FC236}">
                <a16:creationId xmlns:a16="http://schemas.microsoft.com/office/drawing/2014/main" id="{AB00D45D-31EE-4D5C-B55A-20E51F9F2F2F}"/>
              </a:ext>
            </a:extLst>
          </p:cNvPr>
          <p:cNvPicPr preferRelativeResize="0"/>
          <p:nvPr/>
        </p:nvPicPr>
        <p:blipFill>
          <a:blip r:embed="rId3">
            <a:alphaModFix/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0607277" y="3660171"/>
            <a:ext cx="36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1598E36-3122-4CA5-96A5-15E39B1FFCE7}"/>
              </a:ext>
            </a:extLst>
          </p:cNvPr>
          <p:cNvSpPr/>
          <p:nvPr/>
        </p:nvSpPr>
        <p:spPr>
          <a:xfrm>
            <a:off x="7678364" y="4697889"/>
            <a:ext cx="484571" cy="391825"/>
          </a:xfrm>
          <a:prstGeom prst="roundRect">
            <a:avLst/>
          </a:prstGeom>
          <a:solidFill>
            <a:srgbClr val="326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/>
              <a:t>Router </a:t>
            </a:r>
            <a:r>
              <a:rPr lang="en-US" sz="1000" dirty="0" err="1"/>
              <a:t>LoadB</a:t>
            </a:r>
            <a:endParaRPr lang="en-US" sz="1000" dirty="0"/>
          </a:p>
        </p:txBody>
      </p:sp>
      <p:sp>
        <p:nvSpPr>
          <p:cNvPr id="85" name="Google Shape;320;p25">
            <a:extLst>
              <a:ext uri="{FF2B5EF4-FFF2-40B4-BE49-F238E27FC236}">
                <a16:creationId xmlns:a16="http://schemas.microsoft.com/office/drawing/2014/main" id="{0E037068-AEA1-4F3B-955A-DB76913E3EE3}"/>
              </a:ext>
            </a:extLst>
          </p:cNvPr>
          <p:cNvSpPr/>
          <p:nvPr/>
        </p:nvSpPr>
        <p:spPr>
          <a:xfrm>
            <a:off x="9927607" y="4582403"/>
            <a:ext cx="545924" cy="622799"/>
          </a:xfrm>
          <a:prstGeom prst="roundRect">
            <a:avLst/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1000" dirty="0">
                <a:solidFill>
                  <a:srgbClr val="FFFFFF"/>
                </a:solidFill>
              </a:rPr>
              <a:t>K8s CNI network</a:t>
            </a:r>
            <a:endParaRPr sz="200" dirty="0">
              <a:solidFill>
                <a:srgbClr val="FFFFFF"/>
              </a:solidFill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325918DE-C1C1-412F-B6DE-3852278BCF6F}"/>
              </a:ext>
            </a:extLst>
          </p:cNvPr>
          <p:cNvSpPr/>
          <p:nvPr/>
        </p:nvSpPr>
        <p:spPr>
          <a:xfrm>
            <a:off x="9294517" y="4696903"/>
            <a:ext cx="484571" cy="391825"/>
          </a:xfrm>
          <a:prstGeom prst="roundRect">
            <a:avLst/>
          </a:prstGeom>
          <a:solidFill>
            <a:srgbClr val="326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/>
              <a:t>Router </a:t>
            </a:r>
            <a:r>
              <a:rPr lang="en-US" sz="1000" dirty="0" err="1"/>
              <a:t>LoadB</a:t>
            </a:r>
            <a:endParaRPr lang="en-US" sz="1000" dirty="0"/>
          </a:p>
        </p:txBody>
      </p:sp>
      <p:sp>
        <p:nvSpPr>
          <p:cNvPr id="47" name="Cloud 46">
            <a:extLst>
              <a:ext uri="{FF2B5EF4-FFF2-40B4-BE49-F238E27FC236}">
                <a16:creationId xmlns:a16="http://schemas.microsoft.com/office/drawing/2014/main" id="{D2A67520-3DB3-4E2F-97A1-4A07058EBB91}"/>
              </a:ext>
            </a:extLst>
          </p:cNvPr>
          <p:cNvSpPr/>
          <p:nvPr/>
        </p:nvSpPr>
        <p:spPr>
          <a:xfrm>
            <a:off x="8377149" y="4691890"/>
            <a:ext cx="664460" cy="427990"/>
          </a:xfrm>
          <a:prstGeom prst="cloud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Internet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FC2563C-D732-438A-A68E-CD40B540C652}"/>
              </a:ext>
            </a:extLst>
          </p:cNvPr>
          <p:cNvSpPr txBox="1"/>
          <p:nvPr/>
        </p:nvSpPr>
        <p:spPr>
          <a:xfrm rot="16200000">
            <a:off x="5606189" y="5391278"/>
            <a:ext cx="9284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From P1 to S1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5989EBD-4B8A-4DFB-AA52-C27F0E602033}"/>
              </a:ext>
            </a:extLst>
          </p:cNvPr>
          <p:cNvSpPr txBox="1"/>
          <p:nvPr/>
        </p:nvSpPr>
        <p:spPr>
          <a:xfrm rot="16200000">
            <a:off x="5641574" y="4346224"/>
            <a:ext cx="9284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From P1 to P2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371B8B8-57C3-4686-835B-0B0709029701}"/>
              </a:ext>
            </a:extLst>
          </p:cNvPr>
          <p:cNvSpPr txBox="1"/>
          <p:nvPr/>
        </p:nvSpPr>
        <p:spPr>
          <a:xfrm>
            <a:off x="8230763" y="3756396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From P1* to P2*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5B8FE60-2C28-4C0B-96E2-7B94A192AD2B}"/>
              </a:ext>
            </a:extLst>
          </p:cNvPr>
          <p:cNvSpPr txBox="1"/>
          <p:nvPr/>
        </p:nvSpPr>
        <p:spPr>
          <a:xfrm rot="16200000">
            <a:off x="10827879" y="4208738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From P1* to P2*</a:t>
            </a:r>
          </a:p>
        </p:txBody>
      </p:sp>
      <p:pic>
        <p:nvPicPr>
          <p:cNvPr id="123" name="Google Shape;289;p24">
            <a:extLst>
              <a:ext uri="{FF2B5EF4-FFF2-40B4-BE49-F238E27FC236}">
                <a16:creationId xmlns:a16="http://schemas.microsoft.com/office/drawing/2014/main" id="{0A1BF8B3-1EBF-48FD-9579-DA4B5BCFDED1}"/>
              </a:ext>
            </a:extLst>
          </p:cNvPr>
          <p:cNvPicPr preferRelativeResize="0"/>
          <p:nvPr/>
        </p:nvPicPr>
        <p:blipFill>
          <a:blip r:embed="rId4">
            <a:alphaModFix amt="3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39356" y="4473268"/>
            <a:ext cx="360000" cy="3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880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#5: Decentralized peering model</a:t>
            </a:r>
          </a:p>
        </p:txBody>
      </p:sp>
      <p:sp>
        <p:nvSpPr>
          <p:cNvPr id="256" name="Google Shape;256;p2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580113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Peering: </a:t>
            </a:r>
            <a:r>
              <a:rPr lang="en-US" b="1" dirty="0"/>
              <a:t>policy-driven</a:t>
            </a:r>
            <a:r>
              <a:rPr lang="en-US" dirty="0"/>
              <a:t>, </a:t>
            </a:r>
            <a:r>
              <a:rPr lang="en-US" b="1" dirty="0"/>
              <a:t>voluntary</a:t>
            </a:r>
            <a:r>
              <a:rPr lang="en-US" dirty="0"/>
              <a:t> and </a:t>
            </a:r>
            <a:r>
              <a:rPr lang="en-US" b="1" dirty="0"/>
              <a:t>direct</a:t>
            </a:r>
            <a:r>
              <a:rPr lang="en-US" dirty="0"/>
              <a:t> relationship of </a:t>
            </a:r>
            <a:r>
              <a:rPr lang="en-US" b="1" dirty="0"/>
              <a:t>administratively separate clusters</a:t>
            </a:r>
            <a:r>
              <a:rPr lang="en-US" dirty="0"/>
              <a:t> for the purpose of exchanging resources and services</a:t>
            </a:r>
          </a:p>
          <a:p>
            <a:r>
              <a:rPr lang="en-US" dirty="0"/>
              <a:t>Decentralized governance: no “master” cluster</a:t>
            </a:r>
          </a:p>
          <a:p>
            <a:r>
              <a:rPr lang="en-US" dirty="0"/>
              <a:t>“Offering” clusters keep the control over the resources they share</a:t>
            </a:r>
          </a:p>
          <a:p>
            <a:r>
              <a:rPr lang="en-US" dirty="0"/>
              <a:t>Support for different business models (e.g., brokering, reselling resources, etc.)</a:t>
            </a:r>
          </a:p>
        </p:txBody>
      </p:sp>
      <p:sp>
        <p:nvSpPr>
          <p:cNvPr id="257" name="Google Shape;257;p23"/>
          <p:cNvSpPr/>
          <p:nvPr/>
        </p:nvSpPr>
        <p:spPr>
          <a:xfrm>
            <a:off x="7310245" y="2273833"/>
            <a:ext cx="486400" cy="504800"/>
          </a:xfrm>
          <a:prstGeom prst="octagon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K1</a:t>
            </a:r>
            <a:endParaRPr sz="2000" dirty="0"/>
          </a:p>
        </p:txBody>
      </p:sp>
      <p:sp>
        <p:nvSpPr>
          <p:cNvPr id="258" name="Google Shape;258;p23"/>
          <p:cNvSpPr/>
          <p:nvPr/>
        </p:nvSpPr>
        <p:spPr>
          <a:xfrm>
            <a:off x="9967483" y="1875430"/>
            <a:ext cx="486400" cy="504800"/>
          </a:xfrm>
          <a:prstGeom prst="octagon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K2</a:t>
            </a:r>
            <a:endParaRPr sz="2000" dirty="0"/>
          </a:p>
        </p:txBody>
      </p:sp>
      <p:sp>
        <p:nvSpPr>
          <p:cNvPr id="259" name="Google Shape;259;p23"/>
          <p:cNvSpPr/>
          <p:nvPr/>
        </p:nvSpPr>
        <p:spPr>
          <a:xfrm>
            <a:off x="8797728" y="4499562"/>
            <a:ext cx="486400" cy="504800"/>
          </a:xfrm>
          <a:prstGeom prst="octagon">
            <a:avLst>
              <a:gd name="adj" fmla="val 29289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K5</a:t>
            </a:r>
            <a:endParaRPr sz="2000" dirty="0"/>
          </a:p>
        </p:txBody>
      </p:sp>
      <p:cxnSp>
        <p:nvCxnSpPr>
          <p:cNvPr id="260" name="Google Shape;260;p23"/>
          <p:cNvCxnSpPr>
            <a:cxnSpLocks/>
            <a:stCxn id="257" idx="0"/>
            <a:endCxn id="258" idx="4"/>
          </p:cNvCxnSpPr>
          <p:nvPr/>
        </p:nvCxnSpPr>
        <p:spPr>
          <a:xfrm flipV="1">
            <a:off x="7796645" y="2237768"/>
            <a:ext cx="2170838" cy="17852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61" name="Google Shape;261;p23"/>
          <p:cNvSpPr/>
          <p:nvPr/>
        </p:nvSpPr>
        <p:spPr>
          <a:xfrm>
            <a:off x="7252145" y="4499562"/>
            <a:ext cx="486400" cy="504800"/>
          </a:xfrm>
          <a:prstGeom prst="octagon">
            <a:avLst>
              <a:gd name="adj" fmla="val 29289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K4</a:t>
            </a:r>
            <a:endParaRPr sz="2000" dirty="0"/>
          </a:p>
        </p:txBody>
      </p:sp>
      <p:cxnSp>
        <p:nvCxnSpPr>
          <p:cNvPr id="262" name="Google Shape;262;p23"/>
          <p:cNvCxnSpPr>
            <a:stCxn id="261" idx="1"/>
            <a:endCxn id="259" idx="4"/>
          </p:cNvCxnSpPr>
          <p:nvPr/>
        </p:nvCxnSpPr>
        <p:spPr>
          <a:xfrm>
            <a:off x="7738545" y="4861900"/>
            <a:ext cx="1059183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63" name="Google Shape;263;p23"/>
          <p:cNvSpPr/>
          <p:nvPr/>
        </p:nvSpPr>
        <p:spPr>
          <a:xfrm>
            <a:off x="10082409" y="4130060"/>
            <a:ext cx="486400" cy="504800"/>
          </a:xfrm>
          <a:prstGeom prst="octagon">
            <a:avLst>
              <a:gd name="adj" fmla="val 29289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K6</a:t>
            </a:r>
            <a:endParaRPr sz="2000" dirty="0"/>
          </a:p>
        </p:txBody>
      </p:sp>
      <p:cxnSp>
        <p:nvCxnSpPr>
          <p:cNvPr id="264" name="Google Shape;264;p23"/>
          <p:cNvCxnSpPr>
            <a:cxnSpLocks/>
            <a:stCxn id="259" idx="1"/>
            <a:endCxn id="45" idx="5"/>
          </p:cNvCxnSpPr>
          <p:nvPr/>
        </p:nvCxnSpPr>
        <p:spPr>
          <a:xfrm>
            <a:off x="9284128" y="4861900"/>
            <a:ext cx="798281" cy="25926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65" name="Google Shape;265;p23"/>
          <p:cNvSpPr txBox="1"/>
          <p:nvPr/>
        </p:nvSpPr>
        <p:spPr>
          <a:xfrm>
            <a:off x="6831493" y="1695552"/>
            <a:ext cx="168172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600" u="sng" dirty="0"/>
              <a:t>Direct</a:t>
            </a:r>
            <a:r>
              <a:rPr lang="en" sz="1600" u="sng" dirty="0"/>
              <a:t> peering</a:t>
            </a:r>
            <a:endParaRPr sz="1600" u="sng" dirty="0"/>
          </a:p>
        </p:txBody>
      </p:sp>
      <p:sp>
        <p:nvSpPr>
          <p:cNvPr id="266" name="Google Shape;266;p23"/>
          <p:cNvSpPr txBox="1"/>
          <p:nvPr/>
        </p:nvSpPr>
        <p:spPr>
          <a:xfrm>
            <a:off x="6667145" y="3902495"/>
            <a:ext cx="168172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" sz="1600" u="sng" dirty="0"/>
              <a:t>Brokering</a:t>
            </a:r>
            <a:endParaRPr sz="1600" u="sng" dirty="0"/>
          </a:p>
        </p:txBody>
      </p:sp>
      <p:sp>
        <p:nvSpPr>
          <p:cNvPr id="272" name="Google Shape;272;p23"/>
          <p:cNvSpPr txBox="1"/>
          <p:nvPr/>
        </p:nvSpPr>
        <p:spPr>
          <a:xfrm>
            <a:off x="8723278" y="5656747"/>
            <a:ext cx="100387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/>
            <a:r>
              <a:rPr lang="en" sz="1400" dirty="0"/>
              <a:t>Brokering service</a:t>
            </a:r>
            <a:endParaRPr sz="1400" dirty="0"/>
          </a:p>
        </p:txBody>
      </p:sp>
      <p:sp>
        <p:nvSpPr>
          <p:cNvPr id="28" name="Google Shape;259;p23">
            <a:extLst>
              <a:ext uri="{FF2B5EF4-FFF2-40B4-BE49-F238E27FC236}">
                <a16:creationId xmlns:a16="http://schemas.microsoft.com/office/drawing/2014/main" id="{43DFCD57-4CFB-40B8-A15A-0EC2C43CA034}"/>
              </a:ext>
            </a:extLst>
          </p:cNvPr>
          <p:cNvSpPr/>
          <p:nvPr/>
        </p:nvSpPr>
        <p:spPr>
          <a:xfrm>
            <a:off x="9967483" y="2618285"/>
            <a:ext cx="486400" cy="504800"/>
          </a:xfrm>
          <a:prstGeom prst="octagon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K3</a:t>
            </a:r>
            <a:endParaRPr sz="2000" dirty="0"/>
          </a:p>
        </p:txBody>
      </p:sp>
      <p:cxnSp>
        <p:nvCxnSpPr>
          <p:cNvPr id="30" name="Google Shape;260;p23">
            <a:extLst>
              <a:ext uri="{FF2B5EF4-FFF2-40B4-BE49-F238E27FC236}">
                <a16:creationId xmlns:a16="http://schemas.microsoft.com/office/drawing/2014/main" id="{26F58957-A53D-4177-A9F4-1FFBD629B8DA}"/>
              </a:ext>
            </a:extLst>
          </p:cNvPr>
          <p:cNvCxnSpPr>
            <a:cxnSpLocks/>
            <a:stCxn id="257" idx="1"/>
            <a:endCxn id="28" idx="5"/>
          </p:cNvCxnSpPr>
          <p:nvPr/>
        </p:nvCxnSpPr>
        <p:spPr>
          <a:xfrm>
            <a:off x="7796645" y="2636171"/>
            <a:ext cx="2170838" cy="12457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6" name="Google Shape;203;p21">
            <a:extLst>
              <a:ext uri="{FF2B5EF4-FFF2-40B4-BE49-F238E27FC236}">
                <a16:creationId xmlns:a16="http://schemas.microsoft.com/office/drawing/2014/main" id="{DB97BAEE-2CCB-47DC-9ED9-E572893AE2EE}"/>
              </a:ext>
            </a:extLst>
          </p:cNvPr>
          <p:cNvSpPr/>
          <p:nvPr/>
        </p:nvSpPr>
        <p:spPr>
          <a:xfrm>
            <a:off x="7680275" y="2103007"/>
            <a:ext cx="252000" cy="2520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900" dirty="0">
                <a:solidFill>
                  <a:srgbClr val="395CB3"/>
                </a:solidFill>
                <a:ea typeface="Calibri"/>
                <a:cs typeface="Calibri"/>
                <a:sym typeface="Calibri"/>
              </a:rPr>
              <a:t>BN2</a:t>
            </a:r>
            <a:endParaRPr sz="900" dirty="0"/>
          </a:p>
        </p:txBody>
      </p:sp>
      <p:sp>
        <p:nvSpPr>
          <p:cNvPr id="37" name="Google Shape;204;p21">
            <a:extLst>
              <a:ext uri="{FF2B5EF4-FFF2-40B4-BE49-F238E27FC236}">
                <a16:creationId xmlns:a16="http://schemas.microsoft.com/office/drawing/2014/main" id="{105089D2-62D4-4D93-8ABE-809055017284}"/>
              </a:ext>
            </a:extLst>
          </p:cNvPr>
          <p:cNvSpPr/>
          <p:nvPr/>
        </p:nvSpPr>
        <p:spPr>
          <a:xfrm>
            <a:off x="7686793" y="2699212"/>
            <a:ext cx="252000" cy="2520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900" dirty="0">
                <a:solidFill>
                  <a:srgbClr val="395CB3"/>
                </a:solidFill>
                <a:ea typeface="Calibri"/>
                <a:cs typeface="Calibri"/>
                <a:sym typeface="Calibri"/>
              </a:rPr>
              <a:t>BN3</a:t>
            </a:r>
            <a:endParaRPr sz="900" dirty="0"/>
          </a:p>
        </p:txBody>
      </p:sp>
      <p:sp>
        <p:nvSpPr>
          <p:cNvPr id="44" name="Google Shape;204;p21">
            <a:extLst>
              <a:ext uri="{FF2B5EF4-FFF2-40B4-BE49-F238E27FC236}">
                <a16:creationId xmlns:a16="http://schemas.microsoft.com/office/drawing/2014/main" id="{B17536B7-BFEC-4FF9-9795-69D21288DBBF}"/>
              </a:ext>
            </a:extLst>
          </p:cNvPr>
          <p:cNvSpPr/>
          <p:nvPr/>
        </p:nvSpPr>
        <p:spPr>
          <a:xfrm>
            <a:off x="7698519" y="4480929"/>
            <a:ext cx="252000" cy="2520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900" dirty="0">
                <a:solidFill>
                  <a:srgbClr val="395CB3"/>
                </a:solidFill>
                <a:ea typeface="Calibri"/>
                <a:cs typeface="Calibri"/>
                <a:sym typeface="Calibri"/>
              </a:rPr>
              <a:t>BN5</a:t>
            </a:r>
            <a:endParaRPr sz="900" dirty="0"/>
          </a:p>
        </p:txBody>
      </p:sp>
      <p:sp>
        <p:nvSpPr>
          <p:cNvPr id="45" name="Google Shape;270;p23">
            <a:extLst>
              <a:ext uri="{FF2B5EF4-FFF2-40B4-BE49-F238E27FC236}">
                <a16:creationId xmlns:a16="http://schemas.microsoft.com/office/drawing/2014/main" id="{1FECA043-439D-488E-9E24-5F3ED42DCCC6}"/>
              </a:ext>
            </a:extLst>
          </p:cNvPr>
          <p:cNvSpPr/>
          <p:nvPr/>
        </p:nvSpPr>
        <p:spPr>
          <a:xfrm>
            <a:off x="10082409" y="4978705"/>
            <a:ext cx="486400" cy="504800"/>
          </a:xfrm>
          <a:prstGeom prst="octagon">
            <a:avLst>
              <a:gd name="adj" fmla="val 29289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 dirty="0"/>
              <a:t>K7</a:t>
            </a:r>
            <a:endParaRPr sz="2000" dirty="0"/>
          </a:p>
        </p:txBody>
      </p:sp>
      <p:cxnSp>
        <p:nvCxnSpPr>
          <p:cNvPr id="47" name="Google Shape;264;p23">
            <a:extLst>
              <a:ext uri="{FF2B5EF4-FFF2-40B4-BE49-F238E27FC236}">
                <a16:creationId xmlns:a16="http://schemas.microsoft.com/office/drawing/2014/main" id="{D62C9FAD-4BB5-4569-8B04-849E627728CF}"/>
              </a:ext>
            </a:extLst>
          </p:cNvPr>
          <p:cNvCxnSpPr>
            <a:cxnSpLocks/>
            <a:stCxn id="259" idx="0"/>
            <a:endCxn id="263" idx="4"/>
          </p:cNvCxnSpPr>
          <p:nvPr/>
        </p:nvCxnSpPr>
        <p:spPr>
          <a:xfrm flipV="1">
            <a:off x="9284128" y="4492398"/>
            <a:ext cx="798281" cy="14962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53" name="Google Shape;272;p23">
            <a:extLst>
              <a:ext uri="{FF2B5EF4-FFF2-40B4-BE49-F238E27FC236}">
                <a16:creationId xmlns:a16="http://schemas.microsoft.com/office/drawing/2014/main" id="{F8DE3EF9-838C-432E-9949-FF05737FFB86}"/>
              </a:ext>
            </a:extLst>
          </p:cNvPr>
          <p:cNvSpPr txBox="1"/>
          <p:nvPr/>
        </p:nvSpPr>
        <p:spPr>
          <a:xfrm>
            <a:off x="7430339" y="5422814"/>
            <a:ext cx="1003872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/>
            <a:r>
              <a:rPr lang="en" sz="1400" dirty="0"/>
              <a:t>Big node virtualing resources on K6/K7</a:t>
            </a:r>
            <a:endParaRPr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0FCD7ED-E716-4511-B451-297D3F4FF632}"/>
              </a:ext>
            </a:extLst>
          </p:cNvPr>
          <p:cNvCxnSpPr>
            <a:cxnSpLocks/>
            <a:stCxn id="272" idx="0"/>
          </p:cNvCxnSpPr>
          <p:nvPr/>
        </p:nvCxnSpPr>
        <p:spPr>
          <a:xfrm flipV="1">
            <a:off x="9225214" y="4998583"/>
            <a:ext cx="0" cy="65816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3C9AB11-805B-45EF-B5C9-DC8F98C19C42}"/>
              </a:ext>
            </a:extLst>
          </p:cNvPr>
          <p:cNvCxnSpPr>
            <a:cxnSpLocks/>
            <a:stCxn id="53" idx="0"/>
          </p:cNvCxnSpPr>
          <p:nvPr/>
        </p:nvCxnSpPr>
        <p:spPr>
          <a:xfrm flipV="1">
            <a:off x="7932275" y="4786824"/>
            <a:ext cx="0" cy="63599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ym typeface="Calibri"/>
              </a:rPr>
              <a:t>The emerging common denominator</a:t>
            </a:r>
          </a:p>
          <a:p>
            <a:endParaRPr lang="en-US">
              <a:sym typeface="Calibri"/>
            </a:endParaRPr>
          </a:p>
        </p:txBody>
      </p:sp>
      <p:sp>
        <p:nvSpPr>
          <p:cNvPr id="81" name="Google Shape;81;p17"/>
          <p:cNvSpPr/>
          <p:nvPr/>
        </p:nvSpPr>
        <p:spPr>
          <a:xfrm>
            <a:off x="1603012" y="3353440"/>
            <a:ext cx="3408386" cy="1325563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 facto Standard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Kubernetes is becoming predominant in IT infrastructures</a:t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(86% interviewed report it)</a:t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7"/>
          <p:cNvSpPr/>
          <p:nvPr/>
        </p:nvSpPr>
        <p:spPr>
          <a:xfrm>
            <a:off x="4224141" y="5049713"/>
            <a:ext cx="3408386" cy="1325563"/>
          </a:xfrm>
          <a:prstGeom prst="roundRect">
            <a:avLst>
              <a:gd name="adj" fmla="val 16667"/>
            </a:avLst>
          </a:prstGeom>
          <a:solidFill>
            <a:srgbClr val="1155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Kube Sprawl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40% have more than 5 clusters,</a:t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10% more than 50 clusters</a:t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7"/>
          <p:cNvSpPr/>
          <p:nvPr/>
        </p:nvSpPr>
        <p:spPr>
          <a:xfrm>
            <a:off x="6650845" y="3353440"/>
            <a:ext cx="3408386" cy="1325563"/>
          </a:xfrm>
          <a:prstGeom prst="roundRect">
            <a:avLst>
              <a:gd name="adj" fmla="val 16667"/>
            </a:avLst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0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Heterogeneous Infrastructure</a:t>
            </a:r>
            <a:endParaRPr sz="20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64% clusters on premises</a:t>
            </a:r>
            <a:endParaRPr sz="1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31% on multiple cloud vendors</a:t>
            </a:r>
            <a:endParaRPr sz="1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"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10% on Edge (rapidly expanding)</a:t>
            </a:r>
            <a:endParaRPr sz="1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7176498" y="6354100"/>
            <a:ext cx="3932659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800" dirty="0"/>
              <a:t>Sources: VMware State of Kubernetes Survey 2020, StackRox State of Container and Kubernetes Report 2020, CNCF Survey Report 2019</a:t>
            </a:r>
            <a:endParaRPr sz="800" dirty="0"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4797" y="1027906"/>
            <a:ext cx="2671701" cy="217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7"/>
          <p:cNvSpPr/>
          <p:nvPr/>
        </p:nvSpPr>
        <p:spPr>
          <a:xfrm>
            <a:off x="6848928" y="2127900"/>
            <a:ext cx="3357936" cy="1501632"/>
          </a:xfrm>
          <a:prstGeom prst="cloud">
            <a:avLst/>
          </a:prstGeom>
          <a:solidFill>
            <a:srgbClr val="1155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solidFill>
                <a:srgbClr val="FFFFFF"/>
              </a:solidFill>
            </a:endParaRPr>
          </a:p>
          <a:p>
            <a:pPr algn="ctr"/>
            <a:endParaRPr sz="2400">
              <a:solidFill>
                <a:srgbClr val="FFFFFF"/>
              </a:solidFill>
            </a:endParaRPr>
          </a:p>
          <a:p>
            <a:pPr algn="ctr"/>
            <a:endParaRPr sz="2400">
              <a:solidFill>
                <a:srgbClr val="FFFFFF"/>
              </a:solidFill>
            </a:endParaRPr>
          </a:p>
          <a:p>
            <a:pPr algn="ctr"/>
            <a:r>
              <a:rPr lang="en" sz="1600">
                <a:solidFill>
                  <a:srgbClr val="FFFFFF"/>
                </a:solidFill>
              </a:rPr>
              <a:t>Internet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387" name="Google Shape;387;p2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Pillar #6: Automatic cluster discovery</a:t>
            </a:r>
          </a:p>
        </p:txBody>
      </p:sp>
      <p:sp>
        <p:nvSpPr>
          <p:cNvPr id="388" name="Google Shape;388;p27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5423246" cy="4351338"/>
          </a:xfrm>
        </p:spPr>
        <p:txBody>
          <a:bodyPr/>
          <a:lstStyle/>
          <a:p>
            <a:r>
              <a:rPr lang="en-US" dirty="0"/>
              <a:t>Which are the available clusters?</a:t>
            </a:r>
          </a:p>
          <a:p>
            <a:pPr lvl="1"/>
            <a:r>
              <a:rPr lang="en-US" dirty="0" err="1"/>
              <a:t>Liqo</a:t>
            </a:r>
            <a:r>
              <a:rPr lang="en-US" dirty="0"/>
              <a:t> can dynamically add new clusters to the “Big Cluster” abstraction</a:t>
            </a:r>
          </a:p>
          <a:p>
            <a:r>
              <a:rPr lang="en-US" dirty="0"/>
              <a:t>Two methods available</a:t>
            </a:r>
          </a:p>
          <a:p>
            <a:pPr lvl="1"/>
            <a:r>
              <a:rPr lang="en-US" dirty="0"/>
              <a:t>Automatic cluster discovery on local area networks (</a:t>
            </a:r>
            <a:r>
              <a:rPr lang="en-US" dirty="0" err="1"/>
              <a:t>mDNS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Manual configuration</a:t>
            </a:r>
          </a:p>
          <a:p>
            <a:pPr lvl="2"/>
            <a:r>
              <a:rPr lang="en-US" dirty="0"/>
              <a:t>E.g., for testing or not-yet-configured domains</a:t>
            </a:r>
          </a:p>
          <a:p>
            <a:endParaRPr lang="en-US" dirty="0"/>
          </a:p>
        </p:txBody>
      </p:sp>
      <p:sp>
        <p:nvSpPr>
          <p:cNvPr id="389" name="Google Shape;389;p27"/>
          <p:cNvSpPr/>
          <p:nvPr/>
        </p:nvSpPr>
        <p:spPr>
          <a:xfrm>
            <a:off x="6671346" y="2951967"/>
            <a:ext cx="486400" cy="504800"/>
          </a:xfrm>
          <a:prstGeom prst="octagon">
            <a:avLst>
              <a:gd name="adj" fmla="val 29289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/>
              <a:t>K4</a:t>
            </a:r>
            <a:endParaRPr sz="2000"/>
          </a:p>
        </p:txBody>
      </p:sp>
      <p:cxnSp>
        <p:nvCxnSpPr>
          <p:cNvPr id="390" name="Google Shape;390;p27"/>
          <p:cNvCxnSpPr/>
          <p:nvPr/>
        </p:nvCxnSpPr>
        <p:spPr>
          <a:xfrm>
            <a:off x="6822529" y="6133400"/>
            <a:ext cx="3858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1" name="Google Shape;391;p27"/>
          <p:cNvCxnSpPr/>
          <p:nvPr/>
        </p:nvCxnSpPr>
        <p:spPr>
          <a:xfrm>
            <a:off x="7217229" y="4909833"/>
            <a:ext cx="10000" cy="12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2" name="Google Shape;392;p27"/>
          <p:cNvSpPr/>
          <p:nvPr/>
        </p:nvSpPr>
        <p:spPr>
          <a:xfrm rot="5400000">
            <a:off x="8368329" y="5404004"/>
            <a:ext cx="1038000" cy="28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1DCB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/>
              <a:t>K2 is here!</a:t>
            </a:r>
            <a:endParaRPr sz="1067"/>
          </a:p>
        </p:txBody>
      </p:sp>
      <p:cxnSp>
        <p:nvCxnSpPr>
          <p:cNvPr id="393" name="Google Shape;393;p27"/>
          <p:cNvCxnSpPr/>
          <p:nvPr/>
        </p:nvCxnSpPr>
        <p:spPr>
          <a:xfrm>
            <a:off x="8743929" y="4901795"/>
            <a:ext cx="10000" cy="12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4" name="Google Shape;394;p27"/>
          <p:cNvCxnSpPr/>
          <p:nvPr/>
        </p:nvCxnSpPr>
        <p:spPr>
          <a:xfrm>
            <a:off x="10270629" y="4901800"/>
            <a:ext cx="10000" cy="12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5" name="Google Shape;395;p27"/>
          <p:cNvSpPr/>
          <p:nvPr/>
        </p:nvSpPr>
        <p:spPr>
          <a:xfrm>
            <a:off x="8505729" y="4456600"/>
            <a:ext cx="486400" cy="504800"/>
          </a:xfrm>
          <a:prstGeom prst="octagon">
            <a:avLst>
              <a:gd name="adj" fmla="val 29289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/>
              <a:t>K2</a:t>
            </a:r>
            <a:endParaRPr sz="2000"/>
          </a:p>
        </p:txBody>
      </p:sp>
      <p:sp>
        <p:nvSpPr>
          <p:cNvPr id="396" name="Google Shape;396;p27"/>
          <p:cNvSpPr/>
          <p:nvPr/>
        </p:nvSpPr>
        <p:spPr>
          <a:xfrm>
            <a:off x="6983229" y="4456600"/>
            <a:ext cx="486400" cy="504800"/>
          </a:xfrm>
          <a:prstGeom prst="octagon">
            <a:avLst>
              <a:gd name="adj" fmla="val 29289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/>
              <a:t>K1</a:t>
            </a:r>
            <a:endParaRPr sz="2000"/>
          </a:p>
        </p:txBody>
      </p:sp>
      <p:sp>
        <p:nvSpPr>
          <p:cNvPr id="397" name="Google Shape;397;p27"/>
          <p:cNvSpPr/>
          <p:nvPr/>
        </p:nvSpPr>
        <p:spPr>
          <a:xfrm>
            <a:off x="10028229" y="4451451"/>
            <a:ext cx="486400" cy="504800"/>
          </a:xfrm>
          <a:prstGeom prst="octagon">
            <a:avLst>
              <a:gd name="adj" fmla="val 29289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/>
              <a:t>K3</a:t>
            </a:r>
            <a:endParaRPr sz="2000"/>
          </a:p>
        </p:txBody>
      </p:sp>
      <p:sp>
        <p:nvSpPr>
          <p:cNvPr id="398" name="Google Shape;398;p27"/>
          <p:cNvSpPr/>
          <p:nvPr/>
        </p:nvSpPr>
        <p:spPr>
          <a:xfrm>
            <a:off x="9886446" y="2951967"/>
            <a:ext cx="486400" cy="504800"/>
          </a:xfrm>
          <a:prstGeom prst="octagon">
            <a:avLst>
              <a:gd name="adj" fmla="val 29289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2000"/>
              <a:t>K5</a:t>
            </a:r>
            <a:endParaRPr sz="2000"/>
          </a:p>
        </p:txBody>
      </p:sp>
      <p:cxnSp>
        <p:nvCxnSpPr>
          <p:cNvPr id="399" name="Google Shape;399;p27"/>
          <p:cNvCxnSpPr>
            <a:stCxn id="389" idx="6"/>
          </p:cNvCxnSpPr>
          <p:nvPr/>
        </p:nvCxnSpPr>
        <p:spPr>
          <a:xfrm rot="-5400000">
            <a:off x="8156808" y="725767"/>
            <a:ext cx="883200" cy="3569200"/>
          </a:xfrm>
          <a:prstGeom prst="curved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0" name="Google Shape;400;p27"/>
          <p:cNvCxnSpPr>
            <a:endCxn id="389" idx="7"/>
          </p:cNvCxnSpPr>
          <p:nvPr/>
        </p:nvCxnSpPr>
        <p:spPr>
          <a:xfrm flipH="1">
            <a:off x="7015284" y="2473167"/>
            <a:ext cx="3358000" cy="478800"/>
          </a:xfrm>
          <a:prstGeom prst="curved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1" name="Google Shape;401;p27"/>
          <p:cNvSpPr/>
          <p:nvPr/>
        </p:nvSpPr>
        <p:spPr>
          <a:xfrm rot="-583152">
            <a:off x="7215089" y="1919719"/>
            <a:ext cx="2156147" cy="2869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1DCB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1067"/>
              <a:t>Is there a cluster available?_</a:t>
            </a:r>
            <a:endParaRPr sz="1067"/>
          </a:p>
        </p:txBody>
      </p:sp>
      <p:sp>
        <p:nvSpPr>
          <p:cNvPr id="402" name="Google Shape;402;p27"/>
          <p:cNvSpPr/>
          <p:nvPr/>
        </p:nvSpPr>
        <p:spPr>
          <a:xfrm rot="-376590">
            <a:off x="8000855" y="2271328"/>
            <a:ext cx="1708641" cy="296177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9CDC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067"/>
              <a:t>Yes, here there is</a:t>
            </a:r>
            <a:endParaRPr sz="1067"/>
          </a:p>
        </p:txBody>
      </p:sp>
      <p:sp>
        <p:nvSpPr>
          <p:cNvPr id="403" name="Google Shape;403;p27"/>
          <p:cNvSpPr/>
          <p:nvPr/>
        </p:nvSpPr>
        <p:spPr>
          <a:xfrm>
            <a:off x="8866662" y="6200403"/>
            <a:ext cx="487200" cy="28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1DCB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067"/>
          </a:p>
        </p:txBody>
      </p:sp>
      <p:sp>
        <p:nvSpPr>
          <p:cNvPr id="404" name="Google Shape;404;p27"/>
          <p:cNvSpPr/>
          <p:nvPr/>
        </p:nvSpPr>
        <p:spPr>
          <a:xfrm rot="10797178">
            <a:off x="8112777" y="6200384"/>
            <a:ext cx="487200" cy="28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1DCB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067"/>
          </a:p>
        </p:txBody>
      </p:sp>
      <p:sp>
        <p:nvSpPr>
          <p:cNvPr id="405" name="Google Shape;405;p27"/>
          <p:cNvSpPr/>
          <p:nvPr/>
        </p:nvSpPr>
        <p:spPr>
          <a:xfrm>
            <a:off x="10372863" y="2019367"/>
            <a:ext cx="730433" cy="504800"/>
          </a:xfrm>
          <a:prstGeom prst="flowChartInternalStorage">
            <a:avLst/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121900" rIns="0" bIns="121900" anchor="ctr" anchorCtr="0">
            <a:noAutofit/>
          </a:bodyPr>
          <a:lstStyle/>
          <a:p>
            <a:r>
              <a:rPr lang="en" sz="2000" dirty="0"/>
              <a:t>DNS</a:t>
            </a:r>
            <a:endParaRPr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icon&#10;&#10;Description automatically generated">
            <a:extLst>
              <a:ext uri="{FF2B5EF4-FFF2-40B4-BE49-F238E27FC236}">
                <a16:creationId xmlns:a16="http://schemas.microsoft.com/office/drawing/2014/main" id="{C6DD7336-7937-4E3A-B126-CB9385D9E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430" y="760095"/>
            <a:ext cx="5337810" cy="533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45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80;p17">
            <a:extLst>
              <a:ext uri="{FF2B5EF4-FFF2-40B4-BE49-F238E27FC236}">
                <a16:creationId xmlns:a16="http://schemas.microsoft.com/office/drawing/2014/main" id="{2249A9EE-540E-3541-AF96-1CA03B96C7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Technical roadmap and vision</a:t>
            </a:r>
          </a:p>
          <a:p>
            <a:endParaRPr lang="en-US"/>
          </a:p>
        </p:txBody>
      </p:sp>
      <p:graphicFrame>
        <p:nvGraphicFramePr>
          <p:cNvPr id="9" name="Content Placeholder 1">
            <a:extLst>
              <a:ext uri="{FF2B5EF4-FFF2-40B4-BE49-F238E27FC236}">
                <a16:creationId xmlns:a16="http://schemas.microsoft.com/office/drawing/2014/main" id="{E134B425-5967-402C-9796-46813BE1E40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27081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8709846A-92CA-41A7-A1F5-DDBC99E71B37}"/>
              </a:ext>
            </a:extLst>
          </p:cNvPr>
          <p:cNvSpPr/>
          <p:nvPr/>
        </p:nvSpPr>
        <p:spPr>
          <a:xfrm>
            <a:off x="1322082" y="4908875"/>
            <a:ext cx="2484000" cy="1584000"/>
          </a:xfrm>
          <a:prstGeom prst="foldedCorner">
            <a:avLst>
              <a:gd name="adj" fmla="val 125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/>
              <a:t>Cloud computing requires huge skills.</a:t>
            </a:r>
          </a:p>
          <a:p>
            <a:r>
              <a:rPr lang="en-US" sz="1200" dirty="0"/>
              <a:t>Automate, simplify, through network, storage and service fabric.</a:t>
            </a:r>
          </a:p>
        </p:txBody>
      </p:sp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F4E4286C-30C7-4C06-98B7-09ABD3971B0F}"/>
              </a:ext>
            </a:extLst>
          </p:cNvPr>
          <p:cNvSpPr/>
          <p:nvPr/>
        </p:nvSpPr>
        <p:spPr>
          <a:xfrm>
            <a:off x="4908000" y="4959373"/>
            <a:ext cx="2484000" cy="1584000"/>
          </a:xfrm>
          <a:prstGeom prst="foldedCorner">
            <a:avLst>
              <a:gd name="adj" fmla="val 125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/>
              <a:t>Do not care about infrastructure details, e.g., how many clusters you have, where they are, who operates them, who is the owner of the applications in it.</a:t>
            </a:r>
          </a:p>
          <a:p>
            <a:r>
              <a:rPr lang="en-US" sz="1200" dirty="0"/>
              <a:t>Just offer a unique, virtual service continuum.</a:t>
            </a:r>
          </a:p>
        </p:txBody>
      </p:sp>
      <p:sp>
        <p:nvSpPr>
          <p:cNvPr id="8" name="Rectangle: Folded Corner 7">
            <a:extLst>
              <a:ext uri="{FF2B5EF4-FFF2-40B4-BE49-F238E27FC236}">
                <a16:creationId xmlns:a16="http://schemas.microsoft.com/office/drawing/2014/main" id="{4AF503A9-F839-4950-A025-4505E67E1D84}"/>
              </a:ext>
            </a:extLst>
          </p:cNvPr>
          <p:cNvSpPr/>
          <p:nvPr/>
        </p:nvSpPr>
        <p:spPr>
          <a:xfrm>
            <a:off x="8493918" y="4959373"/>
            <a:ext cx="2484000" cy="1584000"/>
          </a:xfrm>
          <a:prstGeom prst="foldedCorner">
            <a:avLst>
              <a:gd name="adj" fmla="val 130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/>
              <a:t>Connecting infrastructures is needed, but the value is limited.</a:t>
            </a:r>
          </a:p>
          <a:p>
            <a:r>
              <a:rPr lang="en-US" sz="1200" dirty="0"/>
              <a:t>We aim at connecting people and services, simplifying the life to who delivers, operates, and consumes applications.</a:t>
            </a:r>
          </a:p>
        </p:txBody>
      </p:sp>
    </p:spTree>
    <p:extLst>
      <p:ext uri="{BB962C8B-B14F-4D97-AF65-F5344CB8AC3E}">
        <p14:creationId xmlns:p14="http://schemas.microsoft.com/office/powerpoint/2010/main" val="1126440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4F5FFE7-F3E9-E042-AF34-A117D15A2874}"/>
              </a:ext>
            </a:extLst>
          </p:cNvPr>
          <p:cNvSpPr txBox="1">
            <a:spLocks/>
          </p:cNvSpPr>
          <p:nvPr/>
        </p:nvSpPr>
        <p:spPr>
          <a:xfrm>
            <a:off x="839622" y="-247449"/>
            <a:ext cx="10376066" cy="2081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2A2471DA-909B-DB4E-BAD7-5FF3842508CB}"/>
              </a:ext>
            </a:extLst>
          </p:cNvPr>
          <p:cNvSpPr/>
          <p:nvPr/>
        </p:nvSpPr>
        <p:spPr>
          <a:xfrm>
            <a:off x="482432" y="1417113"/>
            <a:ext cx="2880000" cy="2880000"/>
          </a:xfrm>
          <a:prstGeom prst="ellipse">
            <a:avLst/>
          </a:prstGeom>
          <a:solidFill>
            <a:srgbClr val="3C78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cs typeface="Calibri" panose="020F0502020204030204" pitchFamily="34" charset="0"/>
              </a:rPr>
              <a:t>PRIVATE/PUBLIC/HYBRID/EDGE</a:t>
            </a:r>
          </a:p>
          <a:p>
            <a:pPr algn="ctr"/>
            <a:r>
              <a:rPr lang="en-US">
                <a:solidFill>
                  <a:schemeClr val="bg1"/>
                </a:solidFill>
                <a:cs typeface="Calibri" panose="020F0502020204030204" pitchFamily="34" charset="0"/>
              </a:rPr>
              <a:t>MULTI-CLUSTER ENABLER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263D7BC9-69C4-7E43-923E-1ED6FB51626E}"/>
              </a:ext>
            </a:extLst>
          </p:cNvPr>
          <p:cNvSpPr/>
          <p:nvPr/>
        </p:nvSpPr>
        <p:spPr>
          <a:xfrm>
            <a:off x="7994402" y="1428159"/>
            <a:ext cx="2880000" cy="2880000"/>
          </a:xfrm>
          <a:prstGeom prst="ellipse">
            <a:avLst/>
          </a:prstGeom>
          <a:solidFill>
            <a:srgbClr val="3C78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cs typeface="Calibri" panose="020F0502020204030204" pitchFamily="34" charset="0"/>
              </a:rPr>
              <a:t> SMALL-MEDIUM CLOUD PROVIDERS AGGREGATOR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1444CA07-E644-0747-AAE4-EAE1EB7268B6}"/>
              </a:ext>
            </a:extLst>
          </p:cNvPr>
          <p:cNvSpPr/>
          <p:nvPr/>
        </p:nvSpPr>
        <p:spPr>
          <a:xfrm>
            <a:off x="4238417" y="1428159"/>
            <a:ext cx="2880000" cy="2880000"/>
          </a:xfrm>
          <a:prstGeom prst="ellipse">
            <a:avLst/>
          </a:prstGeom>
          <a:solidFill>
            <a:srgbClr val="3C78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cs typeface="Calibri" panose="020F0502020204030204" pitchFamily="34" charset="0"/>
              </a:rPr>
              <a:t>SERVICE COMPOSITION</a:t>
            </a:r>
          </a:p>
          <a:p>
            <a:pPr algn="ctr"/>
            <a:r>
              <a:rPr lang="en-US">
                <a:solidFill>
                  <a:schemeClr val="bg1"/>
                </a:solidFill>
                <a:cs typeface="Calibri" panose="020F0502020204030204" pitchFamily="34" charset="0"/>
              </a:rPr>
              <a:t> ENABLER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BA41CAD2-1587-2E43-B481-3CB2A4E32BA9}"/>
              </a:ext>
            </a:extLst>
          </p:cNvPr>
          <p:cNvSpPr/>
          <p:nvPr/>
        </p:nvSpPr>
        <p:spPr>
          <a:xfrm>
            <a:off x="411131" y="4605294"/>
            <a:ext cx="31867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cs typeface="Calibri" panose="020F0502020204030204" pitchFamily="34" charset="0"/>
              </a:rPr>
              <a:t>Medium to large companies can use Liqo to manage their multi-cluster container strategy.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7D75E2D1-C17F-9346-94ED-29D640937B96}"/>
              </a:ext>
            </a:extLst>
          </p:cNvPr>
          <p:cNvSpPr/>
          <p:nvPr/>
        </p:nvSpPr>
        <p:spPr>
          <a:xfrm>
            <a:off x="4126605" y="4605294"/>
            <a:ext cx="32677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cs typeface="Calibri" panose="020F0502020204030204" pitchFamily="34" charset="0"/>
              </a:rPr>
              <a:t>Cloud services buyers can use Liqo to compose a multi-vendor service taking resources from different providers (small to large).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59C12A24-C212-DE49-96D2-2409619B9E4D}"/>
              </a:ext>
            </a:extLst>
          </p:cNvPr>
          <p:cNvSpPr/>
          <p:nvPr/>
        </p:nvSpPr>
        <p:spPr>
          <a:xfrm>
            <a:off x="7670310" y="4593720"/>
            <a:ext cx="36960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cs typeface="Calibri" panose="020F0502020204030204" pitchFamily="34" charset="0"/>
              </a:rPr>
              <a:t>On the way to a European Cloud, opposing to foreign “giants” monopolies, </a:t>
            </a:r>
            <a:r>
              <a:rPr lang="en-US" sz="2000" dirty="0" err="1">
                <a:solidFill>
                  <a:srgbClr val="000000"/>
                </a:solidFill>
                <a:cs typeface="Calibri" panose="020F0502020204030204" pitchFamily="34" charset="0"/>
              </a:rPr>
              <a:t>Liqo</a:t>
            </a:r>
            <a:r>
              <a:rPr lang="en-US" sz="2000" dirty="0">
                <a:solidFill>
                  <a:srgbClr val="000000"/>
                </a:solidFill>
                <a:cs typeface="Calibri" panose="020F0502020204030204" pitchFamily="34" charset="0"/>
              </a:rPr>
              <a:t> can aggregate multiple small-medium vendors to offer an aggregated service.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3567C-4C64-4CE2-96AF-BC668DE7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Possible business models</a:t>
            </a:r>
          </a:p>
        </p:txBody>
      </p:sp>
    </p:spTree>
    <p:extLst>
      <p:ext uri="{BB962C8B-B14F-4D97-AF65-F5344CB8AC3E}">
        <p14:creationId xmlns:p14="http://schemas.microsoft.com/office/powerpoint/2010/main" val="4290131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Liqo</a:t>
            </a:r>
            <a:r>
              <a:rPr lang="en-US" dirty="0"/>
              <a:t> status</a:t>
            </a:r>
          </a:p>
        </p:txBody>
      </p:sp>
      <p:sp>
        <p:nvSpPr>
          <p:cNvPr id="457" name="Google Shape;457;p33"/>
          <p:cNvSpPr txBox="1"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Community</a:t>
            </a:r>
          </a:p>
          <a:p>
            <a:pPr lvl="1"/>
            <a:r>
              <a:rPr lang="en-US" dirty="0"/>
              <a:t>733 stars on GitHub</a:t>
            </a:r>
          </a:p>
          <a:p>
            <a:pPr lvl="1"/>
            <a:r>
              <a:rPr lang="en-US" dirty="0"/>
              <a:t>200 users on the Slack channel</a:t>
            </a:r>
          </a:p>
          <a:p>
            <a:r>
              <a:rPr lang="en-US" dirty="0"/>
              <a:t>Core team</a:t>
            </a:r>
          </a:p>
          <a:p>
            <a:pPr lvl="1"/>
            <a:r>
              <a:rPr lang="en-US" dirty="0"/>
              <a:t>Alessandro Olivero: senior computer engineer</a:t>
            </a:r>
          </a:p>
          <a:p>
            <a:pPr lvl="1"/>
            <a:r>
              <a:rPr lang="en-US" dirty="0"/>
              <a:t>Marco </a:t>
            </a:r>
            <a:r>
              <a:rPr lang="en-US" dirty="0" err="1"/>
              <a:t>Iorio</a:t>
            </a:r>
            <a:r>
              <a:rPr lang="en-US" dirty="0"/>
              <a:t>: senior (PhD) computer engineer</a:t>
            </a:r>
          </a:p>
          <a:p>
            <a:pPr lvl="1"/>
            <a:r>
              <a:rPr lang="en-US" dirty="0"/>
              <a:t>Francesco </a:t>
            </a:r>
            <a:r>
              <a:rPr lang="en-US" dirty="0" err="1"/>
              <a:t>Cheinasso</a:t>
            </a:r>
            <a:r>
              <a:rPr lang="en-US" dirty="0"/>
              <a:t>: junior computer engineer</a:t>
            </a:r>
          </a:p>
          <a:p>
            <a:pPr lvl="1"/>
            <a:r>
              <a:rPr lang="en-US" dirty="0"/>
              <a:t>Fulvio Risso: professor, part-time</a:t>
            </a:r>
          </a:p>
          <a:p>
            <a:r>
              <a:rPr lang="en-US" dirty="0"/>
              <a:t>Extended team</a:t>
            </a:r>
          </a:p>
          <a:p>
            <a:pPr lvl="1"/>
            <a:r>
              <a:rPr lang="en-US" dirty="0"/>
              <a:t>Francesco </a:t>
            </a:r>
            <a:r>
              <a:rPr lang="en-US" dirty="0" err="1"/>
              <a:t>D’Anzi</a:t>
            </a:r>
            <a:r>
              <a:rPr lang="en-US" dirty="0"/>
              <a:t>, Filippo </a:t>
            </a:r>
            <a:r>
              <a:rPr lang="en-US" dirty="0" err="1"/>
              <a:t>Projetto</a:t>
            </a:r>
            <a:r>
              <a:rPr lang="en-US" dirty="0"/>
              <a:t>, Alessandro </a:t>
            </a:r>
            <a:r>
              <a:rPr lang="en-US" dirty="0" err="1"/>
              <a:t>Colli</a:t>
            </a:r>
            <a:r>
              <a:rPr lang="en-US" dirty="0"/>
              <a:t> </a:t>
            </a:r>
            <a:r>
              <a:rPr lang="en-US" dirty="0" err="1"/>
              <a:t>Vignarelli</a:t>
            </a:r>
            <a:r>
              <a:rPr lang="en-US" dirty="0"/>
              <a:t>, Francesco Torta: MSc students @POLITO</a:t>
            </a:r>
          </a:p>
          <a:p>
            <a:pPr lvl="1"/>
            <a:r>
              <a:rPr lang="en-US" dirty="0"/>
              <a:t>Alessandro </a:t>
            </a:r>
            <a:r>
              <a:rPr lang="en-US" dirty="0" err="1"/>
              <a:t>Cannarella</a:t>
            </a:r>
            <a:r>
              <a:rPr lang="en-US" dirty="0"/>
              <a:t>, Luca Rocco: TOPIX</a:t>
            </a:r>
          </a:p>
          <a:p>
            <a:pPr lvl="1"/>
            <a:r>
              <a:rPr lang="en-US" dirty="0"/>
              <a:t>Alessandro </a:t>
            </a:r>
            <a:r>
              <a:rPr lang="en-US" dirty="0" err="1"/>
              <a:t>Lucani</a:t>
            </a:r>
            <a:r>
              <a:rPr lang="en-US" dirty="0"/>
              <a:t>: ENGINEERING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5F9C5-1A66-422A-A043-B761AB2B69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Contribution rules</a:t>
            </a:r>
          </a:p>
          <a:p>
            <a:pPr lvl="1"/>
            <a:r>
              <a:rPr lang="en-US" dirty="0"/>
              <a:t>“You made it, you own it”</a:t>
            </a:r>
          </a:p>
          <a:p>
            <a:pPr lvl="1"/>
            <a:r>
              <a:rPr lang="en-US" dirty="0"/>
              <a:t>New features require automatic integrated testing</a:t>
            </a:r>
          </a:p>
          <a:p>
            <a:pPr lvl="1"/>
            <a:r>
              <a:rPr lang="en-US" dirty="0"/>
              <a:t>Uniform code style through automatic linting</a:t>
            </a:r>
          </a:p>
          <a:p>
            <a:pPr lvl="1"/>
            <a:r>
              <a:rPr lang="en-US" dirty="0"/>
              <a:t>Independent code review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validation – 1</a:t>
            </a:r>
          </a:p>
        </p:txBody>
      </p:sp>
      <p:pic>
        <p:nvPicPr>
          <p:cNvPr id="4" name="Picture 3" descr="Chart, bar chart&#10;&#10;Description automatically generated">
            <a:extLst>
              <a:ext uri="{FF2B5EF4-FFF2-40B4-BE49-F238E27FC236}">
                <a16:creationId xmlns:a16="http://schemas.microsoft.com/office/drawing/2014/main" id="{02FBF894-98FB-69D1-A9BC-7E57C9C647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50" y="1443031"/>
            <a:ext cx="6974900" cy="491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27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validation - 2 </a:t>
            </a:r>
          </a:p>
        </p:txBody>
      </p:sp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151CB9BF-4B7F-9627-3C2C-D2C4833CF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246" y="1522694"/>
            <a:ext cx="5572554" cy="4591471"/>
          </a:xfrm>
          <a:prstGeom prst="rect">
            <a:avLst/>
          </a:prstGeom>
        </p:spPr>
      </p:pic>
      <p:pic>
        <p:nvPicPr>
          <p:cNvPr id="13" name="Picture 12" descr="Chart, bar chart&#10;&#10;Description automatically generated">
            <a:extLst>
              <a:ext uri="{FF2B5EF4-FFF2-40B4-BE49-F238E27FC236}">
                <a16:creationId xmlns:a16="http://schemas.microsoft.com/office/drawing/2014/main" id="{C8A72B7E-D0B5-3ABD-8F0A-1E6087B3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2694"/>
            <a:ext cx="4986531" cy="459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87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validation - 3 </a:t>
            </a:r>
          </a:p>
        </p:txBody>
      </p:sp>
      <p:pic>
        <p:nvPicPr>
          <p:cNvPr id="11" name="Picture 10" descr="Chart, bar chart&#10;&#10;Description automatically generated">
            <a:extLst>
              <a:ext uri="{FF2B5EF4-FFF2-40B4-BE49-F238E27FC236}">
                <a16:creationId xmlns:a16="http://schemas.microsoft.com/office/drawing/2014/main" id="{2CC78E0B-1B14-BCF7-192B-71C9BA30C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817" y="1263869"/>
            <a:ext cx="4688366" cy="522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114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5F9C5-1A66-422A-A043-B761AB2B69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Missing</a:t>
            </a:r>
          </a:p>
          <a:p>
            <a:pPr lvl="1"/>
            <a:r>
              <a:rPr lang="en-US" sz="1600" dirty="0">
                <a:sym typeface="Roboto"/>
              </a:rPr>
              <a:t>Remote automatic cluster authentication on LAN (e.g., through shared secret)</a:t>
            </a:r>
          </a:p>
          <a:p>
            <a:pPr lvl="1"/>
            <a:r>
              <a:rPr lang="en-US" sz="1600" dirty="0">
                <a:sym typeface="Roboto"/>
              </a:rPr>
              <a:t>Direct network connectivity between any cluster (currently only hub-and-spoke support)</a:t>
            </a:r>
          </a:p>
          <a:p>
            <a:pPr lvl="1"/>
            <a:r>
              <a:rPr lang="en-US" sz="1600" dirty="0">
                <a:sym typeface="Roboto"/>
              </a:rPr>
              <a:t>Intra-cluster secure network overlay</a:t>
            </a:r>
          </a:p>
          <a:p>
            <a:pPr lvl="1"/>
            <a:r>
              <a:rPr lang="en-US" sz="1600" dirty="0">
                <a:sym typeface="Roboto"/>
              </a:rPr>
              <a:t>Support for virtual cluster-wide network policies</a:t>
            </a:r>
          </a:p>
          <a:p>
            <a:pPr lvl="1"/>
            <a:r>
              <a:rPr lang="en-US" sz="1600" dirty="0">
                <a:sym typeface="Roboto"/>
              </a:rPr>
              <a:t>No support for deep edge technologies (e.g., </a:t>
            </a:r>
            <a:r>
              <a:rPr lang="en-US" sz="1600" dirty="0" err="1">
                <a:sym typeface="Roboto"/>
              </a:rPr>
              <a:t>KubeEdge</a:t>
            </a:r>
            <a:r>
              <a:rPr lang="en-US" sz="1600" dirty="0">
                <a:sym typeface="Roboto"/>
              </a:rPr>
              <a:t>, …)</a:t>
            </a:r>
          </a:p>
          <a:p>
            <a:pPr lvl="1"/>
            <a:r>
              <a:rPr lang="en-US" sz="1600" dirty="0">
                <a:sym typeface="Roboto"/>
              </a:rPr>
              <a:t>Multi-Level deployment policies</a:t>
            </a:r>
          </a:p>
          <a:p>
            <a:pPr lvl="1"/>
            <a:r>
              <a:rPr lang="en-US" sz="1600" dirty="0">
                <a:sym typeface="Roboto"/>
              </a:rPr>
              <a:t>Scheduling algorithm</a:t>
            </a:r>
          </a:p>
          <a:p>
            <a:pPr lvl="1"/>
            <a:r>
              <a:rPr lang="en-US" sz="1600" dirty="0">
                <a:sym typeface="Roboto"/>
              </a:rPr>
              <a:t>Multi-Level </a:t>
            </a:r>
            <a:r>
              <a:rPr lang="en-US" sz="1600" dirty="0" err="1">
                <a:sym typeface="Roboto"/>
              </a:rPr>
              <a:t>Liqo</a:t>
            </a:r>
            <a:r>
              <a:rPr lang="en-US" sz="1600" dirty="0">
                <a:sym typeface="Roboto"/>
              </a:rPr>
              <a:t> peering (resource aggregation)</a:t>
            </a:r>
          </a:p>
          <a:p>
            <a:pPr lvl="1"/>
            <a:r>
              <a:rPr lang="en-US" sz="1600" dirty="0">
                <a:sym typeface="Roboto"/>
              </a:rPr>
              <a:t>Granular resource advertisement and negotiation</a:t>
            </a:r>
          </a:p>
          <a:p>
            <a:pPr lvl="1"/>
            <a:r>
              <a:rPr lang="en-US" sz="1600" dirty="0">
                <a:sym typeface="Roboto"/>
              </a:rPr>
              <a:t>Support for brokering scenarios</a:t>
            </a:r>
          </a:p>
          <a:p>
            <a:pPr lvl="1"/>
            <a:r>
              <a:rPr lang="en-US" sz="1600" dirty="0">
                <a:sym typeface="Roboto"/>
              </a:rPr>
              <a:t>…</a:t>
            </a:r>
          </a:p>
          <a:p>
            <a:pPr lvl="1"/>
            <a:endParaRPr lang="en-US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A468A-E059-C41A-EC0C-21258593A6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/>
              <a:t>Available</a:t>
            </a:r>
          </a:p>
          <a:p>
            <a:pPr lvl="1"/>
            <a:r>
              <a:rPr lang="en-US" sz="1600" dirty="0">
                <a:sym typeface="Roboto"/>
              </a:rPr>
              <a:t>Dynamic discovery and peering between clusters (including authentication, dynamic parameter negotiation, e.g., IP address spaces)</a:t>
            </a:r>
          </a:p>
          <a:p>
            <a:pPr lvl="1"/>
            <a:r>
              <a:rPr lang="en-US" sz="1600" dirty="0">
                <a:sym typeface="Roboto"/>
              </a:rPr>
              <a:t>Transparent and resilient (e.g., tolerate connectivity losses) pod offloading among clusters</a:t>
            </a:r>
          </a:p>
          <a:p>
            <a:pPr lvl="1"/>
            <a:r>
              <a:rPr lang="en-US" sz="1600" dirty="0"/>
              <a:t>Secure network overlay (inter-cluster)</a:t>
            </a:r>
          </a:p>
          <a:p>
            <a:pPr lvl="1"/>
            <a:r>
              <a:rPr lang="en-US" sz="1600" dirty="0"/>
              <a:t>Support for different types of clusters: On-premise (vanilla K8s and K3s), OpenShift, Google GKE, Azure AKS, Amazon EKS</a:t>
            </a:r>
          </a:p>
          <a:p>
            <a:pPr lvl="1"/>
            <a:r>
              <a:rPr lang="en-US" sz="1600" dirty="0"/>
              <a:t>Deployment policies (taints and toleration)</a:t>
            </a:r>
          </a:p>
          <a:p>
            <a:pPr lvl="1"/>
            <a:r>
              <a:rPr lang="en-US" sz="1600" dirty="0"/>
              <a:t>Support for deployments spanning over an arbitrary number of clusters</a:t>
            </a:r>
          </a:p>
        </p:txBody>
      </p:sp>
    </p:spTree>
    <p:extLst>
      <p:ext uri="{BB962C8B-B14F-4D97-AF65-F5344CB8AC3E}">
        <p14:creationId xmlns:p14="http://schemas.microsoft.com/office/powerpoint/2010/main" val="28292865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3C3B-FDB5-42CE-9431-61E8B1382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Next steps (v0.6 and beyond)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571C90-B50D-4E13-A155-1E37C0ACF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67250"/>
          </a:xfrm>
        </p:spPr>
        <p:txBody>
          <a:bodyPr>
            <a:normAutofit/>
          </a:bodyPr>
          <a:lstStyle/>
          <a:p>
            <a:r>
              <a:rPr lang="en-US" dirty="0"/>
              <a:t>Future</a:t>
            </a:r>
          </a:p>
          <a:p>
            <a:pPr lvl="1"/>
            <a:r>
              <a:rPr lang="en-US" dirty="0"/>
              <a:t>Direct Connectivity between Clusters (“brokering” scenario)</a:t>
            </a:r>
          </a:p>
          <a:p>
            <a:pPr lvl="1"/>
            <a:r>
              <a:rPr lang="en-US" dirty="0"/>
              <a:t>Reflection of Custom Resources</a:t>
            </a:r>
          </a:p>
          <a:p>
            <a:pPr lvl="1"/>
            <a:r>
              <a:rPr lang="en-US" dirty="0"/>
              <a:t>Support for sharing </a:t>
            </a:r>
            <a:r>
              <a:rPr lang="en-US" i="1" dirty="0"/>
              <a:t>applications</a:t>
            </a:r>
            <a:r>
              <a:rPr lang="en-US" dirty="0"/>
              <a:t> in addition to </a:t>
            </a:r>
            <a:r>
              <a:rPr lang="en-US" i="1" dirty="0"/>
              <a:t>resources</a:t>
            </a:r>
          </a:p>
          <a:p>
            <a:pPr lvl="1"/>
            <a:r>
              <a:rPr lang="en-US" dirty="0"/>
              <a:t>Custom scheduling algorithm</a:t>
            </a:r>
          </a:p>
          <a:p>
            <a:pPr lvl="1"/>
            <a:r>
              <a:rPr lang="en-US" dirty="0"/>
              <a:t>Different types of inter-cluster connectivity</a:t>
            </a:r>
          </a:p>
          <a:p>
            <a:pPr lvl="1"/>
            <a:r>
              <a:rPr lang="en-US" dirty="0"/>
              <a:t>CNCF sandbox project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FBBD87-2815-4606-80DD-6FF7E173C5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v0.6 (current release)</a:t>
            </a:r>
          </a:p>
          <a:p>
            <a:pPr lvl="1"/>
            <a:r>
              <a:rPr lang="en-US" dirty="0"/>
              <a:t>Extend the support to offload applications that need to contact the local API Server (e.g. operators and some DB applications)</a:t>
            </a:r>
          </a:p>
          <a:p>
            <a:pPr lvl="1"/>
            <a:r>
              <a:rPr lang="en-US" dirty="0"/>
              <a:t>Improve the observability and the robustness of the network fabric</a:t>
            </a:r>
          </a:p>
          <a:p>
            <a:pPr lvl="1"/>
            <a:r>
              <a:rPr lang="en-US" dirty="0"/>
              <a:t>Provide the possibility to better schedule and orchestrate workloads using policies.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12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-US" dirty="0">
                <a:sym typeface="Calibri"/>
              </a:rPr>
              <a:t>The cluster sprawl problem</a:t>
            </a:r>
          </a:p>
        </p:txBody>
      </p:sp>
      <p:grpSp>
        <p:nvGrpSpPr>
          <p:cNvPr id="96" name="Google Shape;96;p19"/>
          <p:cNvGrpSpPr/>
          <p:nvPr/>
        </p:nvGrpSpPr>
        <p:grpSpPr>
          <a:xfrm>
            <a:off x="188034" y="2531866"/>
            <a:ext cx="6548810" cy="1036534"/>
            <a:chOff x="637925" y="1837425"/>
            <a:chExt cx="5833713" cy="923350"/>
          </a:xfrm>
        </p:grpSpPr>
        <p:sp>
          <p:nvSpPr>
            <p:cNvPr id="97" name="Google Shape;97;p19"/>
            <p:cNvSpPr txBox="1"/>
            <p:nvPr/>
          </p:nvSpPr>
          <p:spPr>
            <a:xfrm>
              <a:off x="5682938" y="205850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" sz="4400">
                  <a:latin typeface="Calibri"/>
                  <a:ea typeface="Calibri"/>
                  <a:cs typeface="Calibri"/>
                  <a:sym typeface="Calibri"/>
                </a:rPr>
                <a:t>02</a:t>
              </a:r>
              <a:endParaRPr sz="4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9"/>
            <p:cNvSpPr/>
            <p:nvPr/>
          </p:nvSpPr>
          <p:spPr>
            <a:xfrm>
              <a:off x="5111825" y="1837425"/>
              <a:ext cx="565850" cy="923350"/>
            </a:xfrm>
            <a:custGeom>
              <a:avLst/>
              <a:gdLst/>
              <a:ahLst/>
              <a:cxnLst/>
              <a:rect l="l" t="t" r="r" b="b"/>
              <a:pathLst>
                <a:path w="22634" h="36934" extrusionOk="0">
                  <a:moveTo>
                    <a:pt x="18766" y="1"/>
                  </a:moveTo>
                  <a:cubicBezTo>
                    <a:pt x="17967" y="1"/>
                    <a:pt x="17169" y="304"/>
                    <a:pt x="16562" y="912"/>
                  </a:cubicBezTo>
                  <a:lnTo>
                    <a:pt x="1215" y="16259"/>
                  </a:lnTo>
                  <a:cubicBezTo>
                    <a:pt x="0" y="17473"/>
                    <a:pt x="0" y="19462"/>
                    <a:pt x="1215" y="20676"/>
                  </a:cubicBezTo>
                  <a:lnTo>
                    <a:pt x="16562" y="36023"/>
                  </a:lnTo>
                  <a:cubicBezTo>
                    <a:pt x="17169" y="36630"/>
                    <a:pt x="17967" y="36934"/>
                    <a:pt x="18766" y="36934"/>
                  </a:cubicBezTo>
                  <a:cubicBezTo>
                    <a:pt x="19565" y="36934"/>
                    <a:pt x="20366" y="36630"/>
                    <a:pt x="20979" y="36023"/>
                  </a:cubicBezTo>
                  <a:lnTo>
                    <a:pt x="22634" y="34368"/>
                  </a:lnTo>
                  <a:lnTo>
                    <a:pt x="8942" y="20676"/>
                  </a:lnTo>
                  <a:cubicBezTo>
                    <a:pt x="7716" y="19462"/>
                    <a:pt x="7716" y="17473"/>
                    <a:pt x="8942" y="16259"/>
                  </a:cubicBezTo>
                  <a:lnTo>
                    <a:pt x="22634" y="2567"/>
                  </a:lnTo>
                  <a:lnTo>
                    <a:pt x="20979" y="912"/>
                  </a:lnTo>
                  <a:cubicBezTo>
                    <a:pt x="20366" y="304"/>
                    <a:pt x="19565" y="1"/>
                    <a:pt x="187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9"/>
            <p:cNvSpPr/>
            <p:nvPr/>
          </p:nvSpPr>
          <p:spPr>
            <a:xfrm>
              <a:off x="5438650" y="2149825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5372" y="0"/>
                  </a:moveTo>
                  <a:cubicBezTo>
                    <a:pt x="5006" y="0"/>
                    <a:pt x="4635" y="137"/>
                    <a:pt x="4334" y="441"/>
                  </a:cubicBezTo>
                  <a:lnTo>
                    <a:pt x="1489" y="3286"/>
                  </a:lnTo>
                  <a:cubicBezTo>
                    <a:pt x="0" y="4763"/>
                    <a:pt x="0" y="7168"/>
                    <a:pt x="1489" y="8656"/>
                  </a:cubicBezTo>
                  <a:lnTo>
                    <a:pt x="4334" y="11502"/>
                  </a:lnTo>
                  <a:cubicBezTo>
                    <a:pt x="4635" y="11806"/>
                    <a:pt x="5006" y="11942"/>
                    <a:pt x="5372" y="11942"/>
                  </a:cubicBezTo>
                  <a:cubicBezTo>
                    <a:pt x="6135" y="11942"/>
                    <a:pt x="6870" y="11348"/>
                    <a:pt x="6870" y="10454"/>
                  </a:cubicBezTo>
                  <a:lnTo>
                    <a:pt x="6870" y="1489"/>
                  </a:lnTo>
                  <a:cubicBezTo>
                    <a:pt x="6870" y="595"/>
                    <a:pt x="6135" y="0"/>
                    <a:pt x="53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9"/>
            <p:cNvSpPr/>
            <p:nvPr/>
          </p:nvSpPr>
          <p:spPr>
            <a:xfrm>
              <a:off x="2610900" y="1922425"/>
              <a:ext cx="2853075" cy="753375"/>
            </a:xfrm>
            <a:custGeom>
              <a:avLst/>
              <a:gdLst/>
              <a:ahLst/>
              <a:cxnLst/>
              <a:rect l="l" t="t" r="r" b="b"/>
              <a:pathLst>
                <a:path w="114123" h="30135" extrusionOk="0">
                  <a:moveTo>
                    <a:pt x="14836" y="0"/>
                  </a:moveTo>
                  <a:lnTo>
                    <a:pt x="1" y="15061"/>
                  </a:lnTo>
                  <a:lnTo>
                    <a:pt x="14836" y="30135"/>
                  </a:lnTo>
                  <a:lnTo>
                    <a:pt x="114122" y="30135"/>
                  </a:lnTo>
                  <a:lnTo>
                    <a:pt x="101252" y="17276"/>
                  </a:lnTo>
                  <a:cubicBezTo>
                    <a:pt x="100644" y="16669"/>
                    <a:pt x="100335" y="15871"/>
                    <a:pt x="100335" y="15061"/>
                  </a:cubicBezTo>
                  <a:cubicBezTo>
                    <a:pt x="100335" y="14264"/>
                    <a:pt x="100644" y="13466"/>
                    <a:pt x="101252" y="12859"/>
                  </a:cubicBezTo>
                  <a:lnTo>
                    <a:pt x="114110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731500" tIns="121900" rIns="731500" bIns="121900" anchor="ctr" anchorCtr="0">
              <a:noAutofit/>
            </a:bodyPr>
            <a:lstStyle/>
            <a:p>
              <a:pPr algn="ctr"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Many organizations rely on multiple infrastructure providers (e.g., Public Clouds)</a:t>
              </a:r>
              <a:endParaRPr sz="12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19"/>
            <p:cNvSpPr txBox="1"/>
            <p:nvPr/>
          </p:nvSpPr>
          <p:spPr>
            <a:xfrm>
              <a:off x="637925" y="2084308"/>
              <a:ext cx="197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>
                <a:lnSpc>
                  <a:spcPct val="115000"/>
                </a:lnSpc>
              </a:pPr>
              <a:r>
                <a:rPr lang="en" sz="2400" dirty="0">
                  <a:latin typeface="Calibri"/>
                  <a:ea typeface="Calibri"/>
                  <a:cs typeface="Calibri"/>
                  <a:sym typeface="Calibri"/>
                </a:rPr>
                <a:t>Multiple Providers</a:t>
              </a:r>
              <a:endParaRPr sz="24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9"/>
          <p:cNvGrpSpPr/>
          <p:nvPr/>
        </p:nvGrpSpPr>
        <p:grpSpPr>
          <a:xfrm>
            <a:off x="2902284" y="3569311"/>
            <a:ext cx="7546081" cy="1036534"/>
            <a:chOff x="2673613" y="2780700"/>
            <a:chExt cx="6722087" cy="923350"/>
          </a:xfrm>
        </p:grpSpPr>
        <p:sp>
          <p:nvSpPr>
            <p:cNvPr id="103" name="Google Shape;103;p19"/>
            <p:cNvSpPr txBox="1"/>
            <p:nvPr/>
          </p:nvSpPr>
          <p:spPr>
            <a:xfrm>
              <a:off x="2673613" y="3001788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>
                <a:lnSpc>
                  <a:spcPct val="115000"/>
                </a:lnSpc>
              </a:pPr>
              <a:r>
                <a:rPr lang="en" sz="4400">
                  <a:latin typeface="Calibri"/>
                  <a:ea typeface="Calibri"/>
                  <a:cs typeface="Calibri"/>
                  <a:sym typeface="Calibri"/>
                </a:rPr>
                <a:t>03</a:t>
              </a:r>
              <a:endParaRPr sz="4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9"/>
            <p:cNvSpPr/>
            <p:nvPr/>
          </p:nvSpPr>
          <p:spPr>
            <a:xfrm>
              <a:off x="3466375" y="2780700"/>
              <a:ext cx="566175" cy="923350"/>
            </a:xfrm>
            <a:custGeom>
              <a:avLst/>
              <a:gdLst/>
              <a:ahLst/>
              <a:cxnLst/>
              <a:rect l="l" t="t" r="r" b="b"/>
              <a:pathLst>
                <a:path w="22647" h="36934" extrusionOk="0">
                  <a:moveTo>
                    <a:pt x="3869" y="1"/>
                  </a:moveTo>
                  <a:cubicBezTo>
                    <a:pt x="3069" y="1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9"/>
                  </a:lnTo>
                  <a:cubicBezTo>
                    <a:pt x="14919" y="17485"/>
                    <a:pt x="14919" y="19461"/>
                    <a:pt x="13693" y="20676"/>
                  </a:cubicBezTo>
                  <a:lnTo>
                    <a:pt x="1" y="34368"/>
                  </a:lnTo>
                  <a:lnTo>
                    <a:pt x="1655" y="36023"/>
                  </a:lnTo>
                  <a:cubicBezTo>
                    <a:pt x="2269" y="36630"/>
                    <a:pt x="3069" y="36934"/>
                    <a:pt x="3869" y="36934"/>
                  </a:cubicBezTo>
                  <a:cubicBezTo>
                    <a:pt x="4668" y="36934"/>
                    <a:pt x="5465" y="36630"/>
                    <a:pt x="6073" y="36023"/>
                  </a:cubicBezTo>
                  <a:lnTo>
                    <a:pt x="21420" y="20676"/>
                  </a:lnTo>
                  <a:cubicBezTo>
                    <a:pt x="22646" y="19461"/>
                    <a:pt x="22646" y="17485"/>
                    <a:pt x="21420" y="16259"/>
                  </a:cubicBezTo>
                  <a:lnTo>
                    <a:pt x="6073" y="911"/>
                  </a:lnTo>
                  <a:cubicBezTo>
                    <a:pt x="5465" y="304"/>
                    <a:pt x="4668" y="1"/>
                    <a:pt x="38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9"/>
            <p:cNvSpPr/>
            <p:nvPr/>
          </p:nvSpPr>
          <p:spPr>
            <a:xfrm>
              <a:off x="3533650" y="3093100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1499" y="0"/>
                  </a:moveTo>
                  <a:cubicBezTo>
                    <a:pt x="736" y="0"/>
                    <a:pt x="0" y="595"/>
                    <a:pt x="0" y="1488"/>
                  </a:cubicBezTo>
                  <a:lnTo>
                    <a:pt x="0" y="10454"/>
                  </a:lnTo>
                  <a:cubicBezTo>
                    <a:pt x="0" y="11348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2"/>
                  </a:cubicBezTo>
                  <a:lnTo>
                    <a:pt x="5382" y="8656"/>
                  </a:lnTo>
                  <a:cubicBezTo>
                    <a:pt x="6870" y="7180"/>
                    <a:pt x="6870" y="4775"/>
                    <a:pt x="5382" y="3286"/>
                  </a:cubicBezTo>
                  <a:lnTo>
                    <a:pt x="2536" y="441"/>
                  </a:lnTo>
                  <a:cubicBezTo>
                    <a:pt x="2236" y="136"/>
                    <a:pt x="1864" y="0"/>
                    <a:pt x="14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9"/>
            <p:cNvSpPr/>
            <p:nvPr/>
          </p:nvSpPr>
          <p:spPr>
            <a:xfrm>
              <a:off x="3680100" y="2865667"/>
              <a:ext cx="2974305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1"/>
                  </a:moveTo>
                  <a:lnTo>
                    <a:pt x="12871" y="12860"/>
                  </a:lnTo>
                  <a:cubicBezTo>
                    <a:pt x="13478" y="13467"/>
                    <a:pt x="13788" y="14265"/>
                    <a:pt x="13788" y="15074"/>
                  </a:cubicBezTo>
                  <a:cubicBezTo>
                    <a:pt x="13788" y="15872"/>
                    <a:pt x="13478" y="16670"/>
                    <a:pt x="12871" y="17277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731500" tIns="121900" rIns="731500" bIns="121900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Law regulations and/or performance issues may require cluster in diverse geographical locations</a:t>
              </a:r>
              <a:endParaRPr sz="12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9"/>
            <p:cNvSpPr txBox="1"/>
            <p:nvPr/>
          </p:nvSpPr>
          <p:spPr>
            <a:xfrm>
              <a:off x="6748350" y="3027592"/>
              <a:ext cx="264735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2400" dirty="0">
                  <a:latin typeface="Calibri"/>
                  <a:ea typeface="Calibri"/>
                  <a:cs typeface="Calibri"/>
                  <a:sym typeface="Calibri"/>
                </a:rPr>
                <a:t>Geographical </a:t>
              </a:r>
            </a:p>
            <a:p>
              <a:pPr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2400" dirty="0">
                  <a:latin typeface="Calibri"/>
                  <a:ea typeface="Calibri"/>
                  <a:cs typeface="Calibri"/>
                  <a:sym typeface="Calibri"/>
                </a:rPr>
                <a:t>Constraints</a:t>
              </a:r>
              <a:endParaRPr sz="24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" name="Google Shape;108;p19"/>
          <p:cNvGrpSpPr/>
          <p:nvPr/>
        </p:nvGrpSpPr>
        <p:grpSpPr>
          <a:xfrm>
            <a:off x="2902302" y="1494168"/>
            <a:ext cx="7325629" cy="1036787"/>
            <a:chOff x="2673625" y="934650"/>
            <a:chExt cx="5404312" cy="923575"/>
          </a:xfrm>
        </p:grpSpPr>
        <p:sp>
          <p:nvSpPr>
            <p:cNvPr id="109" name="Google Shape;109;p19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>
                <a:lnSpc>
                  <a:spcPct val="115000"/>
                </a:lnSpc>
              </a:pPr>
              <a:r>
                <a:rPr lang="en" sz="4400">
                  <a:latin typeface="Calibri"/>
                  <a:ea typeface="Calibri"/>
                  <a:cs typeface="Calibri"/>
                  <a:sym typeface="Calibri"/>
                </a:rPr>
                <a:t>01</a:t>
              </a:r>
              <a:endParaRPr sz="4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9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9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9"/>
            <p:cNvSpPr/>
            <p:nvPr/>
          </p:nvSpPr>
          <p:spPr>
            <a:xfrm>
              <a:off x="3680104" y="1019625"/>
              <a:ext cx="2318103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731500" tIns="121900" rIns="731500" bIns="121900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Multiple departments spawn clusters within the same organization</a:t>
              </a:r>
              <a:endParaRPr sz="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9"/>
            <p:cNvSpPr txBox="1"/>
            <p:nvPr/>
          </p:nvSpPr>
          <p:spPr>
            <a:xfrm>
              <a:off x="6048137" y="1170650"/>
              <a:ext cx="2029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" sz="2400" dirty="0">
                  <a:latin typeface="Calibri"/>
                  <a:ea typeface="Calibri"/>
                  <a:cs typeface="Calibri"/>
                  <a:sym typeface="Calibri"/>
                </a:rPr>
                <a:t>Organizational structure</a:t>
              </a:r>
              <a:endParaRPr sz="24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" name="Google Shape;114;p19"/>
          <p:cNvGrpSpPr/>
          <p:nvPr/>
        </p:nvGrpSpPr>
        <p:grpSpPr>
          <a:xfrm>
            <a:off x="245534" y="4606756"/>
            <a:ext cx="6548810" cy="1036534"/>
            <a:chOff x="637925" y="1837425"/>
            <a:chExt cx="5833713" cy="923350"/>
          </a:xfrm>
        </p:grpSpPr>
        <p:sp>
          <p:nvSpPr>
            <p:cNvPr id="115" name="Google Shape;115;p19"/>
            <p:cNvSpPr txBox="1"/>
            <p:nvPr/>
          </p:nvSpPr>
          <p:spPr>
            <a:xfrm>
              <a:off x="5682938" y="205850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" sz="4400">
                  <a:latin typeface="Calibri"/>
                  <a:ea typeface="Calibri"/>
                  <a:cs typeface="Calibri"/>
                  <a:sym typeface="Calibri"/>
                </a:rPr>
                <a:t>04</a:t>
              </a:r>
              <a:endParaRPr sz="4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9"/>
            <p:cNvSpPr/>
            <p:nvPr/>
          </p:nvSpPr>
          <p:spPr>
            <a:xfrm>
              <a:off x="5111825" y="1837425"/>
              <a:ext cx="565850" cy="923350"/>
            </a:xfrm>
            <a:custGeom>
              <a:avLst/>
              <a:gdLst/>
              <a:ahLst/>
              <a:cxnLst/>
              <a:rect l="l" t="t" r="r" b="b"/>
              <a:pathLst>
                <a:path w="22634" h="36934" extrusionOk="0">
                  <a:moveTo>
                    <a:pt x="18766" y="1"/>
                  </a:moveTo>
                  <a:cubicBezTo>
                    <a:pt x="17967" y="1"/>
                    <a:pt x="17169" y="304"/>
                    <a:pt x="16562" y="912"/>
                  </a:cubicBezTo>
                  <a:lnTo>
                    <a:pt x="1215" y="16259"/>
                  </a:lnTo>
                  <a:cubicBezTo>
                    <a:pt x="0" y="17473"/>
                    <a:pt x="0" y="19462"/>
                    <a:pt x="1215" y="20676"/>
                  </a:cubicBezTo>
                  <a:lnTo>
                    <a:pt x="16562" y="36023"/>
                  </a:lnTo>
                  <a:cubicBezTo>
                    <a:pt x="17169" y="36630"/>
                    <a:pt x="17967" y="36934"/>
                    <a:pt x="18766" y="36934"/>
                  </a:cubicBezTo>
                  <a:cubicBezTo>
                    <a:pt x="19565" y="36934"/>
                    <a:pt x="20366" y="36630"/>
                    <a:pt x="20979" y="36023"/>
                  </a:cubicBezTo>
                  <a:lnTo>
                    <a:pt x="22634" y="34368"/>
                  </a:lnTo>
                  <a:lnTo>
                    <a:pt x="8942" y="20676"/>
                  </a:lnTo>
                  <a:cubicBezTo>
                    <a:pt x="7716" y="19462"/>
                    <a:pt x="7716" y="17473"/>
                    <a:pt x="8942" y="16259"/>
                  </a:cubicBezTo>
                  <a:lnTo>
                    <a:pt x="22634" y="2567"/>
                  </a:lnTo>
                  <a:lnTo>
                    <a:pt x="20979" y="912"/>
                  </a:lnTo>
                  <a:cubicBezTo>
                    <a:pt x="20366" y="304"/>
                    <a:pt x="19565" y="1"/>
                    <a:pt x="187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9"/>
            <p:cNvSpPr/>
            <p:nvPr/>
          </p:nvSpPr>
          <p:spPr>
            <a:xfrm>
              <a:off x="5438650" y="2149825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5372" y="0"/>
                  </a:moveTo>
                  <a:cubicBezTo>
                    <a:pt x="5006" y="0"/>
                    <a:pt x="4635" y="137"/>
                    <a:pt x="4334" y="441"/>
                  </a:cubicBezTo>
                  <a:lnTo>
                    <a:pt x="1489" y="3286"/>
                  </a:lnTo>
                  <a:cubicBezTo>
                    <a:pt x="0" y="4763"/>
                    <a:pt x="0" y="7168"/>
                    <a:pt x="1489" y="8656"/>
                  </a:cubicBezTo>
                  <a:lnTo>
                    <a:pt x="4334" y="11502"/>
                  </a:lnTo>
                  <a:cubicBezTo>
                    <a:pt x="4635" y="11806"/>
                    <a:pt x="5006" y="11942"/>
                    <a:pt x="5372" y="11942"/>
                  </a:cubicBezTo>
                  <a:cubicBezTo>
                    <a:pt x="6135" y="11942"/>
                    <a:pt x="6870" y="11348"/>
                    <a:pt x="6870" y="10454"/>
                  </a:cubicBezTo>
                  <a:lnTo>
                    <a:pt x="6870" y="1489"/>
                  </a:lnTo>
                  <a:cubicBezTo>
                    <a:pt x="6870" y="595"/>
                    <a:pt x="6135" y="0"/>
                    <a:pt x="53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9"/>
            <p:cNvSpPr/>
            <p:nvPr/>
          </p:nvSpPr>
          <p:spPr>
            <a:xfrm>
              <a:off x="2610900" y="1922425"/>
              <a:ext cx="2853075" cy="753375"/>
            </a:xfrm>
            <a:custGeom>
              <a:avLst/>
              <a:gdLst/>
              <a:ahLst/>
              <a:cxnLst/>
              <a:rect l="l" t="t" r="r" b="b"/>
              <a:pathLst>
                <a:path w="114123" h="30135" extrusionOk="0">
                  <a:moveTo>
                    <a:pt x="14836" y="0"/>
                  </a:moveTo>
                  <a:lnTo>
                    <a:pt x="1" y="15061"/>
                  </a:lnTo>
                  <a:lnTo>
                    <a:pt x="14836" y="30135"/>
                  </a:lnTo>
                  <a:lnTo>
                    <a:pt x="114122" y="30135"/>
                  </a:lnTo>
                  <a:lnTo>
                    <a:pt x="101252" y="17276"/>
                  </a:lnTo>
                  <a:cubicBezTo>
                    <a:pt x="100644" y="16669"/>
                    <a:pt x="100335" y="15871"/>
                    <a:pt x="100335" y="15061"/>
                  </a:cubicBezTo>
                  <a:cubicBezTo>
                    <a:pt x="100335" y="14264"/>
                    <a:pt x="100644" y="13466"/>
                    <a:pt x="101252" y="12859"/>
                  </a:cubicBezTo>
                  <a:lnTo>
                    <a:pt x="114110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731500" tIns="121900" rIns="731500" bIns="121900" anchor="ctr" anchorCtr="0">
              <a:noAutofit/>
            </a:bodyPr>
            <a:lstStyle/>
            <a:p>
              <a:pPr algn="ctr"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Kubernetes clusters cannot grow endlessly; scalability limitations arise around a few thousand nodes</a:t>
              </a:r>
              <a:endParaRPr sz="12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9"/>
            <p:cNvSpPr txBox="1"/>
            <p:nvPr/>
          </p:nvSpPr>
          <p:spPr>
            <a:xfrm>
              <a:off x="637925" y="2084308"/>
              <a:ext cx="19728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>
                <a:lnSpc>
                  <a:spcPct val="115000"/>
                </a:lnSpc>
              </a:pPr>
              <a:r>
                <a:rPr lang="en" sz="2400" dirty="0">
                  <a:latin typeface="Calibri"/>
                  <a:ea typeface="Calibri"/>
                  <a:cs typeface="Calibri"/>
                  <a:sym typeface="Calibri"/>
                </a:rPr>
                <a:t>Scalability</a:t>
              </a:r>
              <a:endParaRPr sz="24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" name="Google Shape;102;p19">
            <a:extLst>
              <a:ext uri="{FF2B5EF4-FFF2-40B4-BE49-F238E27FC236}">
                <a16:creationId xmlns:a16="http://schemas.microsoft.com/office/drawing/2014/main" id="{23E315BF-14D6-49EA-800B-5CA3B202B619}"/>
              </a:ext>
            </a:extLst>
          </p:cNvPr>
          <p:cNvGrpSpPr/>
          <p:nvPr/>
        </p:nvGrpSpPr>
        <p:grpSpPr>
          <a:xfrm>
            <a:off x="2906767" y="5644202"/>
            <a:ext cx="7546081" cy="1036534"/>
            <a:chOff x="2673613" y="2780700"/>
            <a:chExt cx="6722087" cy="923350"/>
          </a:xfrm>
        </p:grpSpPr>
        <p:sp>
          <p:nvSpPr>
            <p:cNvPr id="28" name="Google Shape;103;p19">
              <a:extLst>
                <a:ext uri="{FF2B5EF4-FFF2-40B4-BE49-F238E27FC236}">
                  <a16:creationId xmlns:a16="http://schemas.microsoft.com/office/drawing/2014/main" id="{49BF3D0D-9F8C-47B6-B02E-B58E0883145E}"/>
                </a:ext>
              </a:extLst>
            </p:cNvPr>
            <p:cNvSpPr txBox="1"/>
            <p:nvPr/>
          </p:nvSpPr>
          <p:spPr>
            <a:xfrm>
              <a:off x="2673613" y="3001788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>
                <a:lnSpc>
                  <a:spcPct val="115000"/>
                </a:lnSpc>
              </a:pPr>
              <a:r>
                <a:rPr lang="en" sz="4400" dirty="0">
                  <a:latin typeface="Calibri"/>
                  <a:ea typeface="Calibri"/>
                  <a:cs typeface="Calibri"/>
                  <a:sym typeface="Calibri"/>
                </a:rPr>
                <a:t>05</a:t>
              </a:r>
              <a:endParaRPr sz="44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104;p19">
              <a:extLst>
                <a:ext uri="{FF2B5EF4-FFF2-40B4-BE49-F238E27FC236}">
                  <a16:creationId xmlns:a16="http://schemas.microsoft.com/office/drawing/2014/main" id="{4F07171E-BFC6-4819-ADAC-10633E0472B7}"/>
                </a:ext>
              </a:extLst>
            </p:cNvPr>
            <p:cNvSpPr/>
            <p:nvPr/>
          </p:nvSpPr>
          <p:spPr>
            <a:xfrm>
              <a:off x="3466375" y="2780700"/>
              <a:ext cx="566175" cy="923350"/>
            </a:xfrm>
            <a:custGeom>
              <a:avLst/>
              <a:gdLst/>
              <a:ahLst/>
              <a:cxnLst/>
              <a:rect l="l" t="t" r="r" b="b"/>
              <a:pathLst>
                <a:path w="22647" h="36934" extrusionOk="0">
                  <a:moveTo>
                    <a:pt x="3869" y="1"/>
                  </a:moveTo>
                  <a:cubicBezTo>
                    <a:pt x="3069" y="1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9"/>
                  </a:lnTo>
                  <a:cubicBezTo>
                    <a:pt x="14919" y="17485"/>
                    <a:pt x="14919" y="19461"/>
                    <a:pt x="13693" y="20676"/>
                  </a:cubicBezTo>
                  <a:lnTo>
                    <a:pt x="1" y="34368"/>
                  </a:lnTo>
                  <a:lnTo>
                    <a:pt x="1655" y="36023"/>
                  </a:lnTo>
                  <a:cubicBezTo>
                    <a:pt x="2269" y="36630"/>
                    <a:pt x="3069" y="36934"/>
                    <a:pt x="3869" y="36934"/>
                  </a:cubicBezTo>
                  <a:cubicBezTo>
                    <a:pt x="4668" y="36934"/>
                    <a:pt x="5465" y="36630"/>
                    <a:pt x="6073" y="36023"/>
                  </a:cubicBezTo>
                  <a:lnTo>
                    <a:pt x="21420" y="20676"/>
                  </a:lnTo>
                  <a:cubicBezTo>
                    <a:pt x="22646" y="19461"/>
                    <a:pt x="22646" y="17485"/>
                    <a:pt x="21420" y="16259"/>
                  </a:cubicBezTo>
                  <a:lnTo>
                    <a:pt x="6073" y="911"/>
                  </a:lnTo>
                  <a:cubicBezTo>
                    <a:pt x="5465" y="304"/>
                    <a:pt x="4668" y="1"/>
                    <a:pt x="38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105;p19">
              <a:extLst>
                <a:ext uri="{FF2B5EF4-FFF2-40B4-BE49-F238E27FC236}">
                  <a16:creationId xmlns:a16="http://schemas.microsoft.com/office/drawing/2014/main" id="{580FD2E7-6637-4C01-9B4A-26EB29398D59}"/>
                </a:ext>
              </a:extLst>
            </p:cNvPr>
            <p:cNvSpPr/>
            <p:nvPr/>
          </p:nvSpPr>
          <p:spPr>
            <a:xfrm>
              <a:off x="3533650" y="3093100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1499" y="0"/>
                  </a:moveTo>
                  <a:cubicBezTo>
                    <a:pt x="736" y="0"/>
                    <a:pt x="0" y="595"/>
                    <a:pt x="0" y="1488"/>
                  </a:cubicBezTo>
                  <a:lnTo>
                    <a:pt x="0" y="10454"/>
                  </a:lnTo>
                  <a:cubicBezTo>
                    <a:pt x="0" y="11348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2"/>
                  </a:cubicBezTo>
                  <a:lnTo>
                    <a:pt x="5382" y="8656"/>
                  </a:lnTo>
                  <a:cubicBezTo>
                    <a:pt x="6870" y="7180"/>
                    <a:pt x="6870" y="4775"/>
                    <a:pt x="5382" y="3286"/>
                  </a:cubicBezTo>
                  <a:lnTo>
                    <a:pt x="2536" y="441"/>
                  </a:lnTo>
                  <a:cubicBezTo>
                    <a:pt x="2236" y="136"/>
                    <a:pt x="1864" y="0"/>
                    <a:pt x="14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endParaRPr sz="2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106;p19">
              <a:extLst>
                <a:ext uri="{FF2B5EF4-FFF2-40B4-BE49-F238E27FC236}">
                  <a16:creationId xmlns:a16="http://schemas.microsoft.com/office/drawing/2014/main" id="{23EF55C5-66BB-4336-B826-6BEA3126C176}"/>
                </a:ext>
              </a:extLst>
            </p:cNvPr>
            <p:cNvSpPr/>
            <p:nvPr/>
          </p:nvSpPr>
          <p:spPr>
            <a:xfrm>
              <a:off x="3680100" y="2865667"/>
              <a:ext cx="2974305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1"/>
                  </a:moveTo>
                  <a:lnTo>
                    <a:pt x="12871" y="12860"/>
                  </a:lnTo>
                  <a:cubicBezTo>
                    <a:pt x="13478" y="13467"/>
                    <a:pt x="13788" y="14265"/>
                    <a:pt x="13788" y="15074"/>
                  </a:cubicBezTo>
                  <a:cubicBezTo>
                    <a:pt x="13788" y="15872"/>
                    <a:pt x="13478" y="16670"/>
                    <a:pt x="12871" y="17277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468000" tIns="121900" rIns="468000" bIns="121900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Complex cluster interconnection mechanims when a company offers services that have to be consumed by another company</a:t>
              </a:r>
              <a:endParaRPr sz="12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107;p19">
              <a:extLst>
                <a:ext uri="{FF2B5EF4-FFF2-40B4-BE49-F238E27FC236}">
                  <a16:creationId xmlns:a16="http://schemas.microsoft.com/office/drawing/2014/main" id="{21A588C0-9BDE-448D-B0E9-07A4066FC7B5}"/>
                </a:ext>
              </a:extLst>
            </p:cNvPr>
            <p:cNvSpPr txBox="1"/>
            <p:nvPr/>
          </p:nvSpPr>
          <p:spPr>
            <a:xfrm>
              <a:off x="6748350" y="3027592"/>
              <a:ext cx="264735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15000"/>
                </a:lnSpc>
                <a:buClr>
                  <a:schemeClr val="dk1"/>
                </a:buClr>
                <a:buSzPts val="1100"/>
              </a:pPr>
              <a:r>
                <a:rPr lang="en" sz="2400" dirty="0">
                  <a:latin typeface="Calibri"/>
                  <a:ea typeface="Calibri"/>
                  <a:cs typeface="Calibri"/>
                  <a:sym typeface="Calibri"/>
                </a:rPr>
                <a:t>Separation of concerns</a:t>
              </a:r>
              <a:endParaRPr sz="24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3C3B-FDB5-42CE-9431-61E8B1382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Additional resources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50DC45A-03DD-8FB6-B9F8-43394DFEB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Website: </a:t>
            </a:r>
            <a:r>
              <a:rPr lang="en-GB" dirty="0">
                <a:hlinkClick r:id="rId2"/>
              </a:rPr>
              <a:t>https://liqo.io</a:t>
            </a:r>
            <a:endParaRPr lang="en-GB" dirty="0"/>
          </a:p>
          <a:p>
            <a:r>
              <a:rPr lang="en-GB" dirty="0"/>
              <a:t>Documentation: </a:t>
            </a:r>
            <a:r>
              <a:rPr lang="en-GB" dirty="0">
                <a:hlinkClick r:id="rId3"/>
              </a:rPr>
              <a:t>https://docs.liqo.io</a:t>
            </a:r>
            <a:endParaRPr lang="en-GB" dirty="0"/>
          </a:p>
          <a:p>
            <a:r>
              <a:rPr lang="en-GB" dirty="0"/>
              <a:t>GitHub: </a:t>
            </a:r>
            <a:r>
              <a:rPr lang="en-GB" dirty="0">
                <a:hlinkClick r:id="rId4"/>
              </a:rPr>
              <a:t>https://github.com/liqotech/liqo</a:t>
            </a:r>
            <a:endParaRPr lang="en-GB" dirty="0"/>
          </a:p>
          <a:p>
            <a:r>
              <a:rPr lang="en-GB" dirty="0"/>
              <a:t>Draft paper: </a:t>
            </a:r>
            <a:r>
              <a:rPr lang="en-GB" dirty="0">
                <a:hlinkClick r:id="rId5"/>
              </a:rPr>
              <a:t>https://arxiv.org/pdf/2204.05710.pdf</a:t>
            </a:r>
            <a:endParaRPr lang="en-GB" dirty="0"/>
          </a:p>
          <a:p>
            <a:r>
              <a:rPr lang="en-IT" dirty="0"/>
              <a:t>Slack: </a:t>
            </a:r>
            <a:r>
              <a:rPr lang="en-GB" dirty="0">
                <a:hlinkClick r:id="rId6"/>
              </a:rPr>
              <a:t>https://join.slack.com/t/liqo-io/shared_invite/zt-h20212gg-g24YvN6MKiD9bacFeqZttQ</a:t>
            </a:r>
            <a:endParaRPr lang="en-GB" dirty="0"/>
          </a:p>
          <a:p>
            <a:r>
              <a:rPr lang="en-GB" dirty="0"/>
              <a:t>Public Dashboard: </a:t>
            </a:r>
            <a:r>
              <a:rPr lang="en-GB" dirty="0">
                <a:hlinkClick r:id="rId7"/>
              </a:rPr>
              <a:t>https://liqo-dashboard.crownlabs.polito.it</a:t>
            </a:r>
            <a:r>
              <a:rPr lang="en-GB">
                <a:hlinkClick r:id="rId7"/>
              </a:rPr>
              <a:t>/</a:t>
            </a:r>
            <a:endParaRPr lang="en-GB" dirty="0"/>
          </a:p>
          <a:p>
            <a:endParaRPr lang="en-GB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283225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0A373F2B-0B77-AB4B-A9F0-BCBEB2837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err="1"/>
              <a:t>Thanks</a:t>
            </a:r>
            <a:r>
              <a:rPr lang="it-IT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465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3915205-D6F1-4B84-B058-69E661EDEA70}"/>
              </a:ext>
            </a:extLst>
          </p:cNvPr>
          <p:cNvSpPr/>
          <p:nvPr/>
        </p:nvSpPr>
        <p:spPr>
          <a:xfrm>
            <a:off x="8027600" y="2794000"/>
            <a:ext cx="3226386" cy="3728720"/>
          </a:xfrm>
          <a:prstGeom prst="roundRect">
            <a:avLst>
              <a:gd name="adj" fmla="val 752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11E034-D385-4144-B299-2167E94D792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706" y="3890958"/>
            <a:ext cx="1004681" cy="10046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04C91F3-289F-4659-9E1F-30BBE14AFA03}"/>
              </a:ext>
            </a:extLst>
          </p:cNvPr>
          <p:cNvSpPr/>
          <p:nvPr/>
        </p:nvSpPr>
        <p:spPr>
          <a:xfrm>
            <a:off x="8316352" y="3891842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F4EB29-9745-46C1-9808-5079F39B40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9014" y="3890958"/>
            <a:ext cx="1004681" cy="10046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8DBAC61-F6CB-4DBB-AA8B-EC7BAA5BE774}"/>
              </a:ext>
            </a:extLst>
          </p:cNvPr>
          <p:cNvSpPr/>
          <p:nvPr/>
        </p:nvSpPr>
        <p:spPr>
          <a:xfrm>
            <a:off x="9887660" y="3891842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B10B55-75EB-4FEE-A32B-E4268D9A1DFE}"/>
              </a:ext>
            </a:extLst>
          </p:cNvPr>
          <p:cNvSpPr txBox="1"/>
          <p:nvPr/>
        </p:nvSpPr>
        <p:spPr>
          <a:xfrm>
            <a:off x="8724697" y="253323"/>
            <a:ext cx="17716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0E58C4"/>
                </a:solidFill>
                <a:latin typeface="+mj-lt"/>
              </a:rPr>
              <a:t>Liqo</a:t>
            </a:r>
            <a:endParaRPr lang="en-US" sz="2400" b="1" dirty="0">
              <a:solidFill>
                <a:srgbClr val="0E58C4"/>
              </a:solidFill>
              <a:latin typeface="+mj-lt"/>
            </a:endParaRPr>
          </a:p>
          <a:p>
            <a:pPr algn="ctr"/>
            <a:r>
              <a:rPr lang="en-US" dirty="0">
                <a:solidFill>
                  <a:srgbClr val="0E58C4"/>
                </a:solidFill>
                <a:latin typeface="+mj-lt"/>
              </a:rPr>
              <a:t>…orchestration</a:t>
            </a:r>
            <a:endParaRPr lang="en-US" sz="1400" dirty="0">
              <a:solidFill>
                <a:srgbClr val="0E58C4"/>
              </a:solidFill>
              <a:latin typeface="+mj-lt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5BB2A1E-3D01-475A-B240-E90703ECD6C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706" y="5214654"/>
            <a:ext cx="1004681" cy="1004681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2EF087F-062B-4316-8D8C-9596570A3284}"/>
              </a:ext>
            </a:extLst>
          </p:cNvPr>
          <p:cNvSpPr/>
          <p:nvPr/>
        </p:nvSpPr>
        <p:spPr>
          <a:xfrm>
            <a:off x="8316352" y="5225698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D8DE88C-5D1F-40C9-ACEE-37AFD30F8F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9014" y="5214653"/>
            <a:ext cx="1004681" cy="100468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2F66B04C-9646-498C-9AE3-E4C7C04C0892}"/>
              </a:ext>
            </a:extLst>
          </p:cNvPr>
          <p:cNvSpPr/>
          <p:nvPr/>
        </p:nvSpPr>
        <p:spPr>
          <a:xfrm>
            <a:off x="9887660" y="5225697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5C44240-5780-4DBE-8718-0DE6D473F290}"/>
              </a:ext>
            </a:extLst>
          </p:cNvPr>
          <p:cNvSpPr/>
          <p:nvPr/>
        </p:nvSpPr>
        <p:spPr>
          <a:xfrm>
            <a:off x="8783336" y="2931925"/>
            <a:ext cx="1761839" cy="759661"/>
          </a:xfrm>
          <a:prstGeom prst="rect">
            <a:avLst/>
          </a:prstGeom>
          <a:noFill/>
          <a:ln w="28575">
            <a:solidFill>
              <a:srgbClr val="87E3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onductor Image">
            <a:extLst>
              <a:ext uri="{FF2B5EF4-FFF2-40B4-BE49-F238E27FC236}">
                <a16:creationId xmlns:a16="http://schemas.microsoft.com/office/drawing/2014/main" id="{42D25EF5-B007-46E0-8D95-5EEE80881B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94"/>
          <a:stretch/>
        </p:blipFill>
        <p:spPr bwMode="auto">
          <a:xfrm flipH="1">
            <a:off x="9083214" y="3002386"/>
            <a:ext cx="506237" cy="57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8175392-1F1B-40BE-91E3-9830BD7B354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786930" y="2944682"/>
            <a:ext cx="636863" cy="63686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6E42216-C1C4-4FAE-9450-ABBF8FF3C1B9}"/>
              </a:ext>
            </a:extLst>
          </p:cNvPr>
          <p:cNvSpPr/>
          <p:nvPr/>
        </p:nvSpPr>
        <p:spPr>
          <a:xfrm>
            <a:off x="9887660" y="3001469"/>
            <a:ext cx="36000" cy="57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95FAD7-E44A-4AA4-9757-8F9A4D1974B5}"/>
              </a:ext>
            </a:extLst>
          </p:cNvPr>
          <p:cNvSpPr/>
          <p:nvPr/>
        </p:nvSpPr>
        <p:spPr>
          <a:xfrm>
            <a:off x="9989481" y="3001469"/>
            <a:ext cx="36000" cy="57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23108AE-71C1-4B09-8770-B4226DB13CFA}"/>
              </a:ext>
            </a:extLst>
          </p:cNvPr>
          <p:cNvSpPr/>
          <p:nvPr/>
        </p:nvSpPr>
        <p:spPr>
          <a:xfrm>
            <a:off x="10086531" y="3001469"/>
            <a:ext cx="36000" cy="57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D834CFE-1411-475C-93E3-6A024BAB6EE6}"/>
              </a:ext>
            </a:extLst>
          </p:cNvPr>
          <p:cNvSpPr/>
          <p:nvPr/>
        </p:nvSpPr>
        <p:spPr>
          <a:xfrm>
            <a:off x="10188352" y="3001469"/>
            <a:ext cx="36000" cy="57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206BBEA-C23F-4D07-B95E-FA67321F4D1D}"/>
              </a:ext>
            </a:extLst>
          </p:cNvPr>
          <p:cNvGrpSpPr/>
          <p:nvPr/>
        </p:nvGrpSpPr>
        <p:grpSpPr>
          <a:xfrm>
            <a:off x="9174882" y="2171379"/>
            <a:ext cx="921808" cy="452088"/>
            <a:chOff x="1950907" y="3316950"/>
            <a:chExt cx="921808" cy="452088"/>
          </a:xfrm>
        </p:grpSpPr>
        <p:sp>
          <p:nvSpPr>
            <p:cNvPr id="7" name="Rectangle: Folded Corner 6">
              <a:extLst>
                <a:ext uri="{FF2B5EF4-FFF2-40B4-BE49-F238E27FC236}">
                  <a16:creationId xmlns:a16="http://schemas.microsoft.com/office/drawing/2014/main" id="{96745291-8324-4421-9AC3-5E0B85886FAB}"/>
                </a:ext>
              </a:extLst>
            </p:cNvPr>
            <p:cNvSpPr/>
            <p:nvPr/>
          </p:nvSpPr>
          <p:spPr>
            <a:xfrm rot="10800000">
              <a:off x="1950907" y="3316950"/>
              <a:ext cx="921807" cy="452088"/>
            </a:xfrm>
            <a:prstGeom prst="foldedCorner">
              <a:avLst>
                <a:gd name="adj" fmla="val 23659"/>
              </a:avLst>
            </a:prstGeom>
            <a:solidFill>
              <a:srgbClr val="FFE0C1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3014371-F157-4F5A-B94A-D737BEE9B098}"/>
                </a:ext>
              </a:extLst>
            </p:cNvPr>
            <p:cNvSpPr txBox="1"/>
            <p:nvPr/>
          </p:nvSpPr>
          <p:spPr>
            <a:xfrm>
              <a:off x="2066261" y="3316950"/>
              <a:ext cx="806454" cy="452088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noAutofit/>
            </a:bodyPr>
            <a:lstStyle/>
            <a:p>
              <a:endParaRPr lang="en-US" sz="900" dirty="0"/>
            </a:p>
            <a:p>
              <a:r>
                <a:rPr lang="en-US" sz="900" dirty="0"/>
                <a:t>One instance per country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15B9B08-3EE3-4A79-90BD-C7C50DDBF1EF}"/>
              </a:ext>
            </a:extLst>
          </p:cNvPr>
          <p:cNvGrpSpPr/>
          <p:nvPr/>
        </p:nvGrpSpPr>
        <p:grpSpPr>
          <a:xfrm>
            <a:off x="8106460" y="2173667"/>
            <a:ext cx="921808" cy="452088"/>
            <a:chOff x="1950907" y="3316950"/>
            <a:chExt cx="921808" cy="452088"/>
          </a:xfrm>
        </p:grpSpPr>
        <p:sp>
          <p:nvSpPr>
            <p:cNvPr id="38" name="Rectangle: Folded Corner 37">
              <a:extLst>
                <a:ext uri="{FF2B5EF4-FFF2-40B4-BE49-F238E27FC236}">
                  <a16:creationId xmlns:a16="http://schemas.microsoft.com/office/drawing/2014/main" id="{F54BD06C-A876-4CFB-8A9D-95E9F3488971}"/>
                </a:ext>
              </a:extLst>
            </p:cNvPr>
            <p:cNvSpPr/>
            <p:nvPr/>
          </p:nvSpPr>
          <p:spPr>
            <a:xfrm rot="10800000">
              <a:off x="1950907" y="3316950"/>
              <a:ext cx="921807" cy="452088"/>
            </a:xfrm>
            <a:prstGeom prst="foldedCorner">
              <a:avLst>
                <a:gd name="adj" fmla="val 23659"/>
              </a:avLst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7A65B2D-9F9F-48C2-8D5F-76B8DB59D410}"/>
                </a:ext>
              </a:extLst>
            </p:cNvPr>
            <p:cNvSpPr txBox="1"/>
            <p:nvPr/>
          </p:nvSpPr>
          <p:spPr>
            <a:xfrm>
              <a:off x="2066261" y="3316950"/>
              <a:ext cx="806454" cy="452088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noAutofit/>
            </a:bodyPr>
            <a:lstStyle/>
            <a:p>
              <a:endParaRPr lang="en-US" sz="900" dirty="0"/>
            </a:p>
            <a:p>
              <a:r>
                <a:rPr lang="en-US" sz="900" dirty="0"/>
                <a:t>Keep data in UK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52FBA99-05CF-478B-BF6D-31B63DE74C97}"/>
              </a:ext>
            </a:extLst>
          </p:cNvPr>
          <p:cNvGrpSpPr/>
          <p:nvPr/>
        </p:nvGrpSpPr>
        <p:grpSpPr>
          <a:xfrm>
            <a:off x="10236380" y="2166972"/>
            <a:ext cx="921808" cy="452088"/>
            <a:chOff x="1950907" y="3316950"/>
            <a:chExt cx="921808" cy="452088"/>
          </a:xfrm>
        </p:grpSpPr>
        <p:sp>
          <p:nvSpPr>
            <p:cNvPr id="45" name="Rectangle: Folded Corner 44">
              <a:extLst>
                <a:ext uri="{FF2B5EF4-FFF2-40B4-BE49-F238E27FC236}">
                  <a16:creationId xmlns:a16="http://schemas.microsoft.com/office/drawing/2014/main" id="{764081C4-F9FB-4D57-AC0B-BCCEB0E3A801}"/>
                </a:ext>
              </a:extLst>
            </p:cNvPr>
            <p:cNvSpPr/>
            <p:nvPr/>
          </p:nvSpPr>
          <p:spPr>
            <a:xfrm rot="10800000">
              <a:off x="1950907" y="3316950"/>
              <a:ext cx="921807" cy="452088"/>
            </a:xfrm>
            <a:prstGeom prst="foldedCorner">
              <a:avLst>
                <a:gd name="adj" fmla="val 23659"/>
              </a:avLst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3E9ED5-9534-4BE9-917E-E170A05115BF}"/>
                </a:ext>
              </a:extLst>
            </p:cNvPr>
            <p:cNvSpPr txBox="1"/>
            <p:nvPr/>
          </p:nvSpPr>
          <p:spPr>
            <a:xfrm>
              <a:off x="2066261" y="3316950"/>
              <a:ext cx="806454" cy="452088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noAutofit/>
            </a:bodyPr>
            <a:lstStyle/>
            <a:p>
              <a:endParaRPr lang="en-US" sz="900" dirty="0"/>
            </a:p>
            <a:p>
              <a:r>
                <a:rPr lang="en-US" sz="900" dirty="0"/>
                <a:t>Run D,E close to customers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66DDEFB7-19BF-42E6-8813-DB2A9902409C}"/>
              </a:ext>
            </a:extLst>
          </p:cNvPr>
          <p:cNvSpPr/>
          <p:nvPr/>
        </p:nvSpPr>
        <p:spPr>
          <a:xfrm>
            <a:off x="10281589" y="2999539"/>
            <a:ext cx="36000" cy="57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992B67C6-D692-4321-BA2E-6C5DE43B2287}"/>
              </a:ext>
            </a:extLst>
          </p:cNvPr>
          <p:cNvSpPr/>
          <p:nvPr/>
        </p:nvSpPr>
        <p:spPr>
          <a:xfrm>
            <a:off x="452091" y="3520576"/>
            <a:ext cx="3226386" cy="3002144"/>
          </a:xfrm>
          <a:prstGeom prst="roundRect">
            <a:avLst>
              <a:gd name="adj" fmla="val 752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2F941682-33AA-42B9-A92F-AEC25CDECE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197" y="3865866"/>
            <a:ext cx="1004681" cy="1004681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C08EBCA-3B6C-49FA-BEBE-332F22E6140E}"/>
              </a:ext>
            </a:extLst>
          </p:cNvPr>
          <p:cNvSpPr/>
          <p:nvPr/>
        </p:nvSpPr>
        <p:spPr>
          <a:xfrm>
            <a:off x="740843" y="3866750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36BBD72-8C94-4EBB-BC61-1B737002BD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3505" y="3865866"/>
            <a:ext cx="1004681" cy="1004681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52840D16-2D7D-4C6A-9F75-E415793E6BC3}"/>
              </a:ext>
            </a:extLst>
          </p:cNvPr>
          <p:cNvSpPr/>
          <p:nvPr/>
        </p:nvSpPr>
        <p:spPr>
          <a:xfrm>
            <a:off x="2312151" y="3866750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4A1EBC14-852B-490C-AE03-92B4ADD41F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197" y="5189562"/>
            <a:ext cx="1004681" cy="1004681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6BA944DE-AC58-40C8-BFCA-D3B45BE2A79B}"/>
              </a:ext>
            </a:extLst>
          </p:cNvPr>
          <p:cNvSpPr/>
          <p:nvPr/>
        </p:nvSpPr>
        <p:spPr>
          <a:xfrm>
            <a:off x="740843" y="5200606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93995E12-6EEE-47C1-AA8B-FB20FD1990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3505" y="5189561"/>
            <a:ext cx="1004681" cy="1004681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AB202798-EB34-471E-859E-64CC467B6041}"/>
              </a:ext>
            </a:extLst>
          </p:cNvPr>
          <p:cNvSpPr/>
          <p:nvPr/>
        </p:nvSpPr>
        <p:spPr>
          <a:xfrm>
            <a:off x="2312151" y="5200605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863F3FFE-28DB-45B8-ADC0-5F571FE5374C}"/>
              </a:ext>
            </a:extLst>
          </p:cNvPr>
          <p:cNvSpPr/>
          <p:nvPr/>
        </p:nvSpPr>
        <p:spPr>
          <a:xfrm>
            <a:off x="4245993" y="3520576"/>
            <a:ext cx="3226386" cy="3002144"/>
          </a:xfrm>
          <a:prstGeom prst="roundRect">
            <a:avLst>
              <a:gd name="adj" fmla="val 752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286E42E7-D8AB-4F46-BCF4-F9909498C2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6099" y="3865866"/>
            <a:ext cx="1004681" cy="1004681"/>
          </a:xfrm>
          <a:prstGeom prst="rect">
            <a:avLst/>
          </a:prstGeom>
        </p:spPr>
      </p:pic>
      <p:sp>
        <p:nvSpPr>
          <p:cNvPr id="104" name="Rectangle 103">
            <a:extLst>
              <a:ext uri="{FF2B5EF4-FFF2-40B4-BE49-F238E27FC236}">
                <a16:creationId xmlns:a16="http://schemas.microsoft.com/office/drawing/2014/main" id="{1350F030-C3D1-4FF4-8B42-8C0AD478A10B}"/>
              </a:ext>
            </a:extLst>
          </p:cNvPr>
          <p:cNvSpPr/>
          <p:nvPr/>
        </p:nvSpPr>
        <p:spPr>
          <a:xfrm>
            <a:off x="4534745" y="3866750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2038AA24-947B-4171-B442-77F49F5579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7407" y="3865866"/>
            <a:ext cx="1004681" cy="1004681"/>
          </a:xfrm>
          <a:prstGeom prst="rect">
            <a:avLst/>
          </a:prstGeom>
        </p:spPr>
      </p:pic>
      <p:sp>
        <p:nvSpPr>
          <p:cNvPr id="106" name="Rectangle 105">
            <a:extLst>
              <a:ext uri="{FF2B5EF4-FFF2-40B4-BE49-F238E27FC236}">
                <a16:creationId xmlns:a16="http://schemas.microsoft.com/office/drawing/2014/main" id="{88EF53DC-6B14-475D-8659-E5791A6A04C0}"/>
              </a:ext>
            </a:extLst>
          </p:cNvPr>
          <p:cNvSpPr/>
          <p:nvPr/>
        </p:nvSpPr>
        <p:spPr>
          <a:xfrm>
            <a:off x="6106053" y="3866750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2D19E977-AF5D-4F13-A48F-2AC6F4D626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6099" y="5189562"/>
            <a:ext cx="1004681" cy="1004681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FA420E64-6D63-4206-AFA2-865B15FE797E}"/>
              </a:ext>
            </a:extLst>
          </p:cNvPr>
          <p:cNvSpPr/>
          <p:nvPr/>
        </p:nvSpPr>
        <p:spPr>
          <a:xfrm>
            <a:off x="4534745" y="5200606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B8E7E3CA-0D95-47EC-A587-19022340B4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7407" y="5189561"/>
            <a:ext cx="1004681" cy="1004681"/>
          </a:xfrm>
          <a:prstGeom prst="rect">
            <a:avLst/>
          </a:prstGeom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CC2B881D-397D-45CE-BD42-21B34D8DA959}"/>
              </a:ext>
            </a:extLst>
          </p:cNvPr>
          <p:cNvSpPr/>
          <p:nvPr/>
        </p:nvSpPr>
        <p:spPr>
          <a:xfrm>
            <a:off x="6106053" y="5200605"/>
            <a:ext cx="1085852" cy="10774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BEC63E2-2FD2-47AE-B3F5-CF4B22D47E35}"/>
              </a:ext>
            </a:extLst>
          </p:cNvPr>
          <p:cNvSpPr txBox="1"/>
          <p:nvPr/>
        </p:nvSpPr>
        <p:spPr>
          <a:xfrm>
            <a:off x="5087972" y="247329"/>
            <a:ext cx="15327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0E58C4"/>
                </a:solidFill>
                <a:latin typeface="+mj-lt"/>
              </a:rPr>
              <a:t>Liqo</a:t>
            </a:r>
            <a:endParaRPr lang="en-US" sz="2400" b="1" dirty="0">
              <a:solidFill>
                <a:srgbClr val="0E58C4"/>
              </a:solidFill>
              <a:latin typeface="+mj-lt"/>
            </a:endParaRPr>
          </a:p>
          <a:p>
            <a:pPr algn="ctr"/>
            <a:r>
              <a:rPr lang="en-US" dirty="0">
                <a:solidFill>
                  <a:srgbClr val="0E58C4"/>
                </a:solidFill>
                <a:latin typeface="+mj-lt"/>
              </a:rPr>
              <a:t>Borderless…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77E8D9E-7060-4EDD-BCD8-5C6393EA1BCC}"/>
              </a:ext>
            </a:extLst>
          </p:cNvPr>
          <p:cNvSpPr txBox="1"/>
          <p:nvPr/>
        </p:nvSpPr>
        <p:spPr>
          <a:xfrm>
            <a:off x="379213" y="253323"/>
            <a:ext cx="35477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E58C4"/>
                </a:solidFill>
                <a:latin typeface="+mj-lt"/>
              </a:rPr>
              <a:t>Cloud/Edge computing</a:t>
            </a:r>
            <a:br>
              <a:rPr lang="en-US" sz="2400" b="1" dirty="0">
                <a:solidFill>
                  <a:srgbClr val="0E58C4"/>
                </a:solidFill>
                <a:latin typeface="+mj-lt"/>
              </a:rPr>
            </a:br>
            <a:r>
              <a:rPr lang="en-US" dirty="0">
                <a:solidFill>
                  <a:srgbClr val="0E58C4"/>
                </a:solidFill>
                <a:latin typeface="+mj-lt"/>
              </a:rPr>
              <a:t>Rigid siloes</a:t>
            </a:r>
            <a:endParaRPr lang="en-US" sz="1400" dirty="0">
              <a:solidFill>
                <a:srgbClr val="0E58C4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051A23-DFC1-404A-A210-315F42815527}"/>
              </a:ext>
            </a:extLst>
          </p:cNvPr>
          <p:cNvSpPr txBox="1"/>
          <p:nvPr/>
        </p:nvSpPr>
        <p:spPr>
          <a:xfrm>
            <a:off x="2724435" y="4800569"/>
            <a:ext cx="63959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europe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uk</a:t>
            </a:r>
            <a:r>
              <a:rPr lang="en-US" sz="900" i="1" dirty="0">
                <a:solidFill>
                  <a:schemeClr val="bg1"/>
                </a:solidFill>
              </a:rPr>
              <a:t>-dc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6F2B35B-53B3-4CFF-9072-E46252A5FE6F}"/>
              </a:ext>
            </a:extLst>
          </p:cNvPr>
          <p:cNvSpPr txBox="1"/>
          <p:nvPr/>
        </p:nvSpPr>
        <p:spPr>
          <a:xfrm>
            <a:off x="1163490" y="4793909"/>
            <a:ext cx="64921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>
                <a:solidFill>
                  <a:schemeClr val="bg1"/>
                </a:solidFill>
              </a:rPr>
              <a:t>Italy-north-dc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3D6E312-C7A2-4180-BB20-4A82BCEDFFCE}"/>
              </a:ext>
            </a:extLst>
          </p:cNvPr>
          <p:cNvSpPr txBox="1"/>
          <p:nvPr/>
        </p:nvSpPr>
        <p:spPr>
          <a:xfrm>
            <a:off x="2606897" y="6131282"/>
            <a:ext cx="76302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turin</a:t>
            </a:r>
            <a:r>
              <a:rPr lang="en-US" sz="900" i="1" dirty="0">
                <a:solidFill>
                  <a:schemeClr val="bg1"/>
                </a:solidFill>
              </a:rPr>
              <a:t>-edge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6E1430-9122-451F-8C01-4623EE3C33E7}"/>
              </a:ext>
            </a:extLst>
          </p:cNvPr>
          <p:cNvSpPr txBox="1"/>
          <p:nvPr/>
        </p:nvSpPr>
        <p:spPr>
          <a:xfrm>
            <a:off x="990961" y="6141442"/>
            <a:ext cx="81432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milan</a:t>
            </a:r>
            <a:r>
              <a:rPr lang="en-US" sz="900" i="1" dirty="0">
                <a:solidFill>
                  <a:schemeClr val="bg1"/>
                </a:solidFill>
              </a:rPr>
              <a:t>-edge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ECC8F0F-F31E-450B-B598-815A3D6B844B}"/>
              </a:ext>
            </a:extLst>
          </p:cNvPr>
          <p:cNvSpPr txBox="1"/>
          <p:nvPr/>
        </p:nvSpPr>
        <p:spPr>
          <a:xfrm>
            <a:off x="6524023" y="4800569"/>
            <a:ext cx="63959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europe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uk</a:t>
            </a:r>
            <a:r>
              <a:rPr lang="en-US" sz="900" i="1" dirty="0">
                <a:solidFill>
                  <a:schemeClr val="bg1"/>
                </a:solidFill>
              </a:rPr>
              <a:t>-dc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BD2E603-A618-49C5-BCA5-F2EC785F1298}"/>
              </a:ext>
            </a:extLst>
          </p:cNvPr>
          <p:cNvSpPr txBox="1"/>
          <p:nvPr/>
        </p:nvSpPr>
        <p:spPr>
          <a:xfrm>
            <a:off x="4963077" y="4793909"/>
            <a:ext cx="64921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>
                <a:solidFill>
                  <a:schemeClr val="bg1"/>
                </a:solidFill>
              </a:rPr>
              <a:t>Italy-north-dc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F3C2B3B-2548-4BBD-B3C9-1CD490FC5642}"/>
              </a:ext>
            </a:extLst>
          </p:cNvPr>
          <p:cNvSpPr txBox="1"/>
          <p:nvPr/>
        </p:nvSpPr>
        <p:spPr>
          <a:xfrm>
            <a:off x="6406485" y="6131282"/>
            <a:ext cx="76302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turin</a:t>
            </a:r>
            <a:r>
              <a:rPr lang="en-US" sz="900" i="1" dirty="0">
                <a:solidFill>
                  <a:schemeClr val="bg1"/>
                </a:solidFill>
              </a:rPr>
              <a:t>-edge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EFE269E-A875-4472-B507-A9CDDC3A2255}"/>
              </a:ext>
            </a:extLst>
          </p:cNvPr>
          <p:cNvSpPr txBox="1"/>
          <p:nvPr/>
        </p:nvSpPr>
        <p:spPr>
          <a:xfrm>
            <a:off x="4790549" y="6141442"/>
            <a:ext cx="81432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milan</a:t>
            </a:r>
            <a:r>
              <a:rPr lang="en-US" sz="900" i="1" dirty="0">
                <a:solidFill>
                  <a:schemeClr val="bg1"/>
                </a:solidFill>
              </a:rPr>
              <a:t>-edge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136EB8A-53DF-46BB-9309-6B0EA53424E0}"/>
              </a:ext>
            </a:extLst>
          </p:cNvPr>
          <p:cNvSpPr txBox="1"/>
          <p:nvPr/>
        </p:nvSpPr>
        <p:spPr>
          <a:xfrm>
            <a:off x="10253427" y="4807229"/>
            <a:ext cx="67967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europe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uk</a:t>
            </a:r>
            <a:r>
              <a:rPr lang="en-US" sz="900" i="1" dirty="0">
                <a:solidFill>
                  <a:schemeClr val="bg1"/>
                </a:solidFill>
              </a:rPr>
              <a:t>-dc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022BFC6-5BCA-450A-AF4E-53727E8AFA49}"/>
              </a:ext>
            </a:extLst>
          </p:cNvPr>
          <p:cNvSpPr txBox="1"/>
          <p:nvPr/>
        </p:nvSpPr>
        <p:spPr>
          <a:xfrm>
            <a:off x="8737367" y="4800569"/>
            <a:ext cx="64440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-north-dc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C3C7D6E-9B1B-4E39-A8E9-51E2EF37A08C}"/>
              </a:ext>
            </a:extLst>
          </p:cNvPr>
          <p:cNvSpPr txBox="1"/>
          <p:nvPr/>
        </p:nvSpPr>
        <p:spPr>
          <a:xfrm>
            <a:off x="10175965" y="6137942"/>
            <a:ext cx="76302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turin</a:t>
            </a:r>
            <a:r>
              <a:rPr lang="en-US" sz="900" i="1" dirty="0">
                <a:solidFill>
                  <a:schemeClr val="bg1"/>
                </a:solidFill>
              </a:rPr>
              <a:t>-edge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7897D83-B998-4359-AFBA-C0270EE97D1B}"/>
              </a:ext>
            </a:extLst>
          </p:cNvPr>
          <p:cNvSpPr txBox="1"/>
          <p:nvPr/>
        </p:nvSpPr>
        <p:spPr>
          <a:xfrm>
            <a:off x="8560029" y="6148102"/>
            <a:ext cx="81432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chemeClr val="bg1"/>
                </a:solidFill>
              </a:rPr>
              <a:t>italy</a:t>
            </a:r>
            <a:r>
              <a:rPr lang="en-US" sz="900" i="1" dirty="0">
                <a:solidFill>
                  <a:schemeClr val="bg1"/>
                </a:solidFill>
              </a:rPr>
              <a:t>-</a:t>
            </a:r>
            <a:r>
              <a:rPr lang="en-US" sz="900" i="1" dirty="0" err="1">
                <a:solidFill>
                  <a:schemeClr val="bg1"/>
                </a:solidFill>
              </a:rPr>
              <a:t>milan</a:t>
            </a:r>
            <a:r>
              <a:rPr lang="en-US" sz="900" i="1" dirty="0">
                <a:solidFill>
                  <a:schemeClr val="bg1"/>
                </a:solidFill>
              </a:rPr>
              <a:t>-edge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C7A0BEB-D90D-4DB0-844F-CB77D1E2C45B}"/>
              </a:ext>
            </a:extLst>
          </p:cNvPr>
          <p:cNvSpPr txBox="1"/>
          <p:nvPr/>
        </p:nvSpPr>
        <p:spPr>
          <a:xfrm>
            <a:off x="9603073" y="3547951"/>
            <a:ext cx="9169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900" i="1" dirty="0" err="1">
                <a:solidFill>
                  <a:srgbClr val="87E39F"/>
                </a:solidFill>
              </a:rPr>
              <a:t>liqo</a:t>
            </a:r>
            <a:r>
              <a:rPr lang="en-US" sz="900" i="1" dirty="0">
                <a:solidFill>
                  <a:srgbClr val="87E39F"/>
                </a:solidFill>
              </a:rPr>
              <a:t>-super-cluster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68DFBB-E541-4F4B-A4C3-EB071F0B5323}"/>
              </a:ext>
            </a:extLst>
          </p:cNvPr>
          <p:cNvCxnSpPr/>
          <p:nvPr/>
        </p:nvCxnSpPr>
        <p:spPr>
          <a:xfrm>
            <a:off x="864738" y="5369383"/>
            <a:ext cx="906566" cy="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8C28969-519A-4CDD-9D1D-89D2E7C45427}"/>
              </a:ext>
            </a:extLst>
          </p:cNvPr>
          <p:cNvCxnSpPr/>
          <p:nvPr/>
        </p:nvCxnSpPr>
        <p:spPr>
          <a:xfrm>
            <a:off x="864738" y="5901276"/>
            <a:ext cx="906566" cy="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2F5130F-B76D-4F17-BFBC-76D12CBDAB47}"/>
              </a:ext>
            </a:extLst>
          </p:cNvPr>
          <p:cNvCxnSpPr>
            <a:cxnSpLocks/>
          </p:cNvCxnSpPr>
          <p:nvPr/>
        </p:nvCxnSpPr>
        <p:spPr>
          <a:xfrm>
            <a:off x="864738" y="5369383"/>
            <a:ext cx="814325" cy="589614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AB0115A-09E2-45D3-9CC8-7C418C061BED}"/>
              </a:ext>
            </a:extLst>
          </p:cNvPr>
          <p:cNvCxnSpPr>
            <a:cxnSpLocks/>
          </p:cNvCxnSpPr>
          <p:nvPr/>
        </p:nvCxnSpPr>
        <p:spPr>
          <a:xfrm>
            <a:off x="892354" y="5380428"/>
            <a:ext cx="0" cy="520848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Heptagon 122">
            <a:extLst>
              <a:ext uri="{FF2B5EF4-FFF2-40B4-BE49-F238E27FC236}">
                <a16:creationId xmlns:a16="http://schemas.microsoft.com/office/drawing/2014/main" id="{7D36F74D-AB4A-4EA8-9B37-A45D6F041FC2}"/>
              </a:ext>
            </a:extLst>
          </p:cNvPr>
          <p:cNvSpPr/>
          <p:nvPr/>
        </p:nvSpPr>
        <p:spPr>
          <a:xfrm>
            <a:off x="689795" y="1769420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91" name="Heptagon 90">
            <a:extLst>
              <a:ext uri="{FF2B5EF4-FFF2-40B4-BE49-F238E27FC236}">
                <a16:creationId xmlns:a16="http://schemas.microsoft.com/office/drawing/2014/main" id="{58A014F8-8413-4B3E-9BB0-B1E65A2F0DC1}"/>
              </a:ext>
            </a:extLst>
          </p:cNvPr>
          <p:cNvSpPr/>
          <p:nvPr/>
        </p:nvSpPr>
        <p:spPr>
          <a:xfrm>
            <a:off x="1122149" y="1763901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94" name="Cylinder 93">
            <a:extLst>
              <a:ext uri="{FF2B5EF4-FFF2-40B4-BE49-F238E27FC236}">
                <a16:creationId xmlns:a16="http://schemas.microsoft.com/office/drawing/2014/main" id="{A0B93E55-FD76-4A37-B31A-1F3836AB7392}"/>
              </a:ext>
            </a:extLst>
          </p:cNvPr>
          <p:cNvSpPr/>
          <p:nvPr/>
        </p:nvSpPr>
        <p:spPr>
          <a:xfrm>
            <a:off x="703687" y="2181070"/>
            <a:ext cx="312917" cy="312917"/>
          </a:xfrm>
          <a:prstGeom prst="ca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97" name="Heptagon 96">
            <a:extLst>
              <a:ext uri="{FF2B5EF4-FFF2-40B4-BE49-F238E27FC236}">
                <a16:creationId xmlns:a16="http://schemas.microsoft.com/office/drawing/2014/main" id="{F1D6C7C9-92EC-4CED-BB5D-E86ADA3E43CC}"/>
              </a:ext>
            </a:extLst>
          </p:cNvPr>
          <p:cNvSpPr/>
          <p:nvPr/>
        </p:nvSpPr>
        <p:spPr>
          <a:xfrm>
            <a:off x="1127765" y="2185067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4CA3AB47-BE0F-4113-81CA-4381F2E6FEA7}"/>
              </a:ext>
            </a:extLst>
          </p:cNvPr>
          <p:cNvCxnSpPr>
            <a:cxnSpLocks/>
          </p:cNvCxnSpPr>
          <p:nvPr/>
        </p:nvCxnSpPr>
        <p:spPr>
          <a:xfrm>
            <a:off x="2866490" y="5380428"/>
            <a:ext cx="393263" cy="465432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C234C84-0035-43C5-8315-7C5C5D83D273}"/>
              </a:ext>
            </a:extLst>
          </p:cNvPr>
          <p:cNvCxnSpPr/>
          <p:nvPr/>
        </p:nvCxnSpPr>
        <p:spPr>
          <a:xfrm>
            <a:off x="2432977" y="5834815"/>
            <a:ext cx="906566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C8C2D6BD-0D1E-4572-A73C-3A5AC707595B}"/>
              </a:ext>
            </a:extLst>
          </p:cNvPr>
          <p:cNvCxnSpPr>
            <a:cxnSpLocks/>
          </p:cNvCxnSpPr>
          <p:nvPr/>
        </p:nvCxnSpPr>
        <p:spPr>
          <a:xfrm flipV="1">
            <a:off x="2425551" y="5369383"/>
            <a:ext cx="440939" cy="476477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Heptagon 123">
            <a:extLst>
              <a:ext uri="{FF2B5EF4-FFF2-40B4-BE49-F238E27FC236}">
                <a16:creationId xmlns:a16="http://schemas.microsoft.com/office/drawing/2014/main" id="{61F028B2-6402-4F02-8DBF-993DB6877BF3}"/>
              </a:ext>
            </a:extLst>
          </p:cNvPr>
          <p:cNvSpPr/>
          <p:nvPr/>
        </p:nvSpPr>
        <p:spPr>
          <a:xfrm>
            <a:off x="1747017" y="2187867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90" name="Heptagon 89">
            <a:extLst>
              <a:ext uri="{FF2B5EF4-FFF2-40B4-BE49-F238E27FC236}">
                <a16:creationId xmlns:a16="http://schemas.microsoft.com/office/drawing/2014/main" id="{E3D549DA-235B-4419-B6C0-41A2F727298B}"/>
              </a:ext>
            </a:extLst>
          </p:cNvPr>
          <p:cNvSpPr/>
          <p:nvPr/>
        </p:nvSpPr>
        <p:spPr>
          <a:xfrm>
            <a:off x="1940916" y="1769474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96" name="Heptagon 95">
            <a:extLst>
              <a:ext uri="{FF2B5EF4-FFF2-40B4-BE49-F238E27FC236}">
                <a16:creationId xmlns:a16="http://schemas.microsoft.com/office/drawing/2014/main" id="{861A6DCF-A243-4F4A-B3D3-595E7B61E3F9}"/>
              </a:ext>
            </a:extLst>
          </p:cNvPr>
          <p:cNvSpPr/>
          <p:nvPr/>
        </p:nvSpPr>
        <p:spPr>
          <a:xfrm>
            <a:off x="2153533" y="2182387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8EB0E6F-F451-4505-BD53-1755656C2291}"/>
              </a:ext>
            </a:extLst>
          </p:cNvPr>
          <p:cNvCxnSpPr>
            <a:cxnSpLocks/>
          </p:cNvCxnSpPr>
          <p:nvPr/>
        </p:nvCxnSpPr>
        <p:spPr>
          <a:xfrm>
            <a:off x="2855077" y="3995716"/>
            <a:ext cx="404676" cy="239250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1D9F8932-CAF4-4715-B2A6-6E8946DDFF8E}"/>
              </a:ext>
            </a:extLst>
          </p:cNvPr>
          <p:cNvCxnSpPr>
            <a:cxnSpLocks/>
          </p:cNvCxnSpPr>
          <p:nvPr/>
        </p:nvCxnSpPr>
        <p:spPr>
          <a:xfrm flipH="1">
            <a:off x="2466450" y="3984672"/>
            <a:ext cx="379240" cy="331749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DEBFEFA-C2FC-4F96-B1CC-172CF58A861B}"/>
              </a:ext>
            </a:extLst>
          </p:cNvPr>
          <p:cNvCxnSpPr>
            <a:cxnSpLocks/>
          </p:cNvCxnSpPr>
          <p:nvPr/>
        </p:nvCxnSpPr>
        <p:spPr>
          <a:xfrm flipH="1">
            <a:off x="2464917" y="3995716"/>
            <a:ext cx="439683" cy="793809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760DA10-0235-4A8C-A4AC-AF74BBB8F661}"/>
              </a:ext>
            </a:extLst>
          </p:cNvPr>
          <p:cNvCxnSpPr>
            <a:cxnSpLocks/>
          </p:cNvCxnSpPr>
          <p:nvPr/>
        </p:nvCxnSpPr>
        <p:spPr>
          <a:xfrm>
            <a:off x="2455530" y="4758629"/>
            <a:ext cx="764535" cy="5246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Heptagon 124">
            <a:extLst>
              <a:ext uri="{FF2B5EF4-FFF2-40B4-BE49-F238E27FC236}">
                <a16:creationId xmlns:a16="http://schemas.microsoft.com/office/drawing/2014/main" id="{1B464498-2EEC-4610-A26A-77284E802531}"/>
              </a:ext>
            </a:extLst>
          </p:cNvPr>
          <p:cNvSpPr/>
          <p:nvPr/>
        </p:nvSpPr>
        <p:spPr>
          <a:xfrm>
            <a:off x="3190912" y="2172076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E</a:t>
            </a:r>
          </a:p>
        </p:txBody>
      </p:sp>
      <p:sp>
        <p:nvSpPr>
          <p:cNvPr id="89" name="Heptagon 88">
            <a:extLst>
              <a:ext uri="{FF2B5EF4-FFF2-40B4-BE49-F238E27FC236}">
                <a16:creationId xmlns:a16="http://schemas.microsoft.com/office/drawing/2014/main" id="{992025D1-14B9-4A0D-A97F-6080C92C4A4C}"/>
              </a:ext>
            </a:extLst>
          </p:cNvPr>
          <p:cNvSpPr/>
          <p:nvPr/>
        </p:nvSpPr>
        <p:spPr>
          <a:xfrm>
            <a:off x="2776128" y="2172076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sp>
        <p:nvSpPr>
          <p:cNvPr id="92" name="Heptagon 91">
            <a:extLst>
              <a:ext uri="{FF2B5EF4-FFF2-40B4-BE49-F238E27FC236}">
                <a16:creationId xmlns:a16="http://schemas.microsoft.com/office/drawing/2014/main" id="{CCBCDDC8-4579-4360-A38D-B778B029D962}"/>
              </a:ext>
            </a:extLst>
          </p:cNvPr>
          <p:cNvSpPr/>
          <p:nvPr/>
        </p:nvSpPr>
        <p:spPr>
          <a:xfrm>
            <a:off x="3198713" y="1772767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95" name="Heptagon 94">
            <a:extLst>
              <a:ext uri="{FF2B5EF4-FFF2-40B4-BE49-F238E27FC236}">
                <a16:creationId xmlns:a16="http://schemas.microsoft.com/office/drawing/2014/main" id="{3A35BC59-3CF1-4564-967C-FBE512F5DBBC}"/>
              </a:ext>
            </a:extLst>
          </p:cNvPr>
          <p:cNvSpPr/>
          <p:nvPr/>
        </p:nvSpPr>
        <p:spPr>
          <a:xfrm>
            <a:off x="2778228" y="1774841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98" name="Heptagon 97">
            <a:extLst>
              <a:ext uri="{FF2B5EF4-FFF2-40B4-BE49-F238E27FC236}">
                <a16:creationId xmlns:a16="http://schemas.microsoft.com/office/drawing/2014/main" id="{36B42F5E-EE16-4647-9896-EB0279F5126D}"/>
              </a:ext>
            </a:extLst>
          </p:cNvPr>
          <p:cNvSpPr/>
          <p:nvPr/>
        </p:nvSpPr>
        <p:spPr>
          <a:xfrm>
            <a:off x="2986971" y="1426931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02A2EB43-97A2-4EE4-871F-2BC4505B4DF4}"/>
              </a:ext>
            </a:extLst>
          </p:cNvPr>
          <p:cNvCxnSpPr>
            <a:cxnSpLocks/>
          </p:cNvCxnSpPr>
          <p:nvPr/>
        </p:nvCxnSpPr>
        <p:spPr>
          <a:xfrm flipH="1">
            <a:off x="6254436" y="3987800"/>
            <a:ext cx="6664" cy="681804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1258A8F-10EA-444C-9CD5-13B76DBAE176}"/>
              </a:ext>
            </a:extLst>
          </p:cNvPr>
          <p:cNvCxnSpPr>
            <a:cxnSpLocks/>
          </p:cNvCxnSpPr>
          <p:nvPr/>
        </p:nvCxnSpPr>
        <p:spPr>
          <a:xfrm>
            <a:off x="6305790" y="4062854"/>
            <a:ext cx="736711" cy="0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FE72F886-3D3E-4552-BE37-AD53FD68C07D}"/>
              </a:ext>
            </a:extLst>
          </p:cNvPr>
          <p:cNvCxnSpPr>
            <a:cxnSpLocks/>
          </p:cNvCxnSpPr>
          <p:nvPr/>
        </p:nvCxnSpPr>
        <p:spPr>
          <a:xfrm flipH="1">
            <a:off x="5531867" y="4062853"/>
            <a:ext cx="722568" cy="1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4A3DE7C4-0B4F-4C07-A3D5-6801ACDBDED5}"/>
              </a:ext>
            </a:extLst>
          </p:cNvPr>
          <p:cNvCxnSpPr>
            <a:cxnSpLocks/>
          </p:cNvCxnSpPr>
          <p:nvPr/>
        </p:nvCxnSpPr>
        <p:spPr>
          <a:xfrm flipH="1">
            <a:off x="6254435" y="4587926"/>
            <a:ext cx="907653" cy="119537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C6A76C5C-587C-463B-A983-B4661B11CDED}"/>
              </a:ext>
            </a:extLst>
          </p:cNvPr>
          <p:cNvCxnSpPr>
            <a:cxnSpLocks/>
          </p:cNvCxnSpPr>
          <p:nvPr/>
        </p:nvCxnSpPr>
        <p:spPr>
          <a:xfrm>
            <a:off x="5455883" y="5467815"/>
            <a:ext cx="1621554" cy="40288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B0C34B5C-B6BD-4740-9125-EA4AED0E3894}"/>
              </a:ext>
            </a:extLst>
          </p:cNvPr>
          <p:cNvCxnSpPr>
            <a:cxnSpLocks/>
          </p:cNvCxnSpPr>
          <p:nvPr/>
        </p:nvCxnSpPr>
        <p:spPr>
          <a:xfrm>
            <a:off x="5455882" y="4499198"/>
            <a:ext cx="1621555" cy="137877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7E33A61F-6787-44D3-818C-888EE2239A7D}"/>
              </a:ext>
            </a:extLst>
          </p:cNvPr>
          <p:cNvCxnSpPr>
            <a:cxnSpLocks/>
          </p:cNvCxnSpPr>
          <p:nvPr/>
        </p:nvCxnSpPr>
        <p:spPr>
          <a:xfrm>
            <a:off x="5453915" y="4537994"/>
            <a:ext cx="77951" cy="947829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57EAEA1-9616-4DEC-BF45-78DABB16BEC6}"/>
              </a:ext>
            </a:extLst>
          </p:cNvPr>
          <p:cNvCxnSpPr>
            <a:cxnSpLocks/>
          </p:cNvCxnSpPr>
          <p:nvPr/>
        </p:nvCxnSpPr>
        <p:spPr>
          <a:xfrm flipV="1">
            <a:off x="4658064" y="4144520"/>
            <a:ext cx="89465" cy="1751276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01DF14B1-E963-49B3-B631-0573130D5F9C}"/>
              </a:ext>
            </a:extLst>
          </p:cNvPr>
          <p:cNvCxnSpPr>
            <a:cxnSpLocks/>
          </p:cNvCxnSpPr>
          <p:nvPr/>
        </p:nvCxnSpPr>
        <p:spPr>
          <a:xfrm flipH="1" flipV="1">
            <a:off x="4716979" y="4180535"/>
            <a:ext cx="442621" cy="504501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0996AC9D-FC6B-443E-A1E6-821673A852D6}"/>
              </a:ext>
            </a:extLst>
          </p:cNvPr>
          <p:cNvCxnSpPr>
            <a:cxnSpLocks/>
          </p:cNvCxnSpPr>
          <p:nvPr/>
        </p:nvCxnSpPr>
        <p:spPr>
          <a:xfrm>
            <a:off x="4669043" y="5895796"/>
            <a:ext cx="697086" cy="108873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AD142E0-51ED-4DF8-8211-44A998512E42}"/>
              </a:ext>
            </a:extLst>
          </p:cNvPr>
          <p:cNvCxnSpPr>
            <a:cxnSpLocks/>
          </p:cNvCxnSpPr>
          <p:nvPr/>
        </p:nvCxnSpPr>
        <p:spPr>
          <a:xfrm flipH="1" flipV="1">
            <a:off x="4724358" y="4150547"/>
            <a:ext cx="641771" cy="1854121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Heptagon 117">
            <a:extLst>
              <a:ext uri="{FF2B5EF4-FFF2-40B4-BE49-F238E27FC236}">
                <a16:creationId xmlns:a16="http://schemas.microsoft.com/office/drawing/2014/main" id="{4E123DBA-B0DB-486F-B051-C0432D5929A7}"/>
              </a:ext>
            </a:extLst>
          </p:cNvPr>
          <p:cNvSpPr/>
          <p:nvPr/>
        </p:nvSpPr>
        <p:spPr>
          <a:xfrm>
            <a:off x="4356126" y="1763963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19" name="Heptagon 118">
            <a:extLst>
              <a:ext uri="{FF2B5EF4-FFF2-40B4-BE49-F238E27FC236}">
                <a16:creationId xmlns:a16="http://schemas.microsoft.com/office/drawing/2014/main" id="{E916EE26-EAB7-45B0-87A0-A331B45A900B}"/>
              </a:ext>
            </a:extLst>
          </p:cNvPr>
          <p:cNvSpPr/>
          <p:nvPr/>
        </p:nvSpPr>
        <p:spPr>
          <a:xfrm>
            <a:off x="4788480" y="1758444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20" name="Cylinder 119">
            <a:extLst>
              <a:ext uri="{FF2B5EF4-FFF2-40B4-BE49-F238E27FC236}">
                <a16:creationId xmlns:a16="http://schemas.microsoft.com/office/drawing/2014/main" id="{FA228774-4144-42D4-BF9C-1D20A0A9A838}"/>
              </a:ext>
            </a:extLst>
          </p:cNvPr>
          <p:cNvSpPr/>
          <p:nvPr/>
        </p:nvSpPr>
        <p:spPr>
          <a:xfrm>
            <a:off x="4370018" y="2175613"/>
            <a:ext cx="312917" cy="312917"/>
          </a:xfrm>
          <a:prstGeom prst="ca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21" name="Heptagon 120">
            <a:extLst>
              <a:ext uri="{FF2B5EF4-FFF2-40B4-BE49-F238E27FC236}">
                <a16:creationId xmlns:a16="http://schemas.microsoft.com/office/drawing/2014/main" id="{2DE3E228-5695-45D2-9C03-6FD4557841AC}"/>
              </a:ext>
            </a:extLst>
          </p:cNvPr>
          <p:cNvSpPr/>
          <p:nvPr/>
        </p:nvSpPr>
        <p:spPr>
          <a:xfrm>
            <a:off x="4794096" y="2179610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sp>
        <p:nvSpPr>
          <p:cNvPr id="122" name="Heptagon 121">
            <a:extLst>
              <a:ext uri="{FF2B5EF4-FFF2-40B4-BE49-F238E27FC236}">
                <a16:creationId xmlns:a16="http://schemas.microsoft.com/office/drawing/2014/main" id="{4CED296A-985C-4B88-9B78-0504B5B61C63}"/>
              </a:ext>
            </a:extLst>
          </p:cNvPr>
          <p:cNvSpPr/>
          <p:nvPr/>
        </p:nvSpPr>
        <p:spPr>
          <a:xfrm>
            <a:off x="5413348" y="2182410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31" name="Heptagon 130">
            <a:extLst>
              <a:ext uri="{FF2B5EF4-FFF2-40B4-BE49-F238E27FC236}">
                <a16:creationId xmlns:a16="http://schemas.microsoft.com/office/drawing/2014/main" id="{0DE70203-8598-40B7-BE3B-4AB8FB08C9C8}"/>
              </a:ext>
            </a:extLst>
          </p:cNvPr>
          <p:cNvSpPr/>
          <p:nvPr/>
        </p:nvSpPr>
        <p:spPr>
          <a:xfrm>
            <a:off x="5607247" y="1764017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32" name="Heptagon 131">
            <a:extLst>
              <a:ext uri="{FF2B5EF4-FFF2-40B4-BE49-F238E27FC236}">
                <a16:creationId xmlns:a16="http://schemas.microsoft.com/office/drawing/2014/main" id="{B7B05663-3838-47DD-BD1B-A514E3434BE2}"/>
              </a:ext>
            </a:extLst>
          </p:cNvPr>
          <p:cNvSpPr/>
          <p:nvPr/>
        </p:nvSpPr>
        <p:spPr>
          <a:xfrm>
            <a:off x="5819864" y="2176930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33" name="Heptagon 132">
            <a:extLst>
              <a:ext uri="{FF2B5EF4-FFF2-40B4-BE49-F238E27FC236}">
                <a16:creationId xmlns:a16="http://schemas.microsoft.com/office/drawing/2014/main" id="{AD2E492A-1F6A-4049-A599-97255A1D6F43}"/>
              </a:ext>
            </a:extLst>
          </p:cNvPr>
          <p:cNvSpPr/>
          <p:nvPr/>
        </p:nvSpPr>
        <p:spPr>
          <a:xfrm>
            <a:off x="6857243" y="2166619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E</a:t>
            </a:r>
          </a:p>
        </p:txBody>
      </p:sp>
      <p:sp>
        <p:nvSpPr>
          <p:cNvPr id="134" name="Heptagon 133">
            <a:extLst>
              <a:ext uri="{FF2B5EF4-FFF2-40B4-BE49-F238E27FC236}">
                <a16:creationId xmlns:a16="http://schemas.microsoft.com/office/drawing/2014/main" id="{7806C91E-14F5-490A-ACE8-0866CA4F2C99}"/>
              </a:ext>
            </a:extLst>
          </p:cNvPr>
          <p:cNvSpPr/>
          <p:nvPr/>
        </p:nvSpPr>
        <p:spPr>
          <a:xfrm>
            <a:off x="6442459" y="2166619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sp>
        <p:nvSpPr>
          <p:cNvPr id="135" name="Heptagon 134">
            <a:extLst>
              <a:ext uri="{FF2B5EF4-FFF2-40B4-BE49-F238E27FC236}">
                <a16:creationId xmlns:a16="http://schemas.microsoft.com/office/drawing/2014/main" id="{043021CE-37DD-4E3E-B61A-64866EAF009E}"/>
              </a:ext>
            </a:extLst>
          </p:cNvPr>
          <p:cNvSpPr/>
          <p:nvPr/>
        </p:nvSpPr>
        <p:spPr>
          <a:xfrm>
            <a:off x="6865044" y="1767310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36" name="Heptagon 135">
            <a:extLst>
              <a:ext uri="{FF2B5EF4-FFF2-40B4-BE49-F238E27FC236}">
                <a16:creationId xmlns:a16="http://schemas.microsoft.com/office/drawing/2014/main" id="{8B1F79EF-DD88-45F3-A52A-C59FE4760658}"/>
              </a:ext>
            </a:extLst>
          </p:cNvPr>
          <p:cNvSpPr/>
          <p:nvPr/>
        </p:nvSpPr>
        <p:spPr>
          <a:xfrm>
            <a:off x="6444559" y="1769384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37" name="Heptagon 136">
            <a:extLst>
              <a:ext uri="{FF2B5EF4-FFF2-40B4-BE49-F238E27FC236}">
                <a16:creationId xmlns:a16="http://schemas.microsoft.com/office/drawing/2014/main" id="{501B4F05-6E51-442A-8B40-B42FD6E5559B}"/>
              </a:ext>
            </a:extLst>
          </p:cNvPr>
          <p:cNvSpPr/>
          <p:nvPr/>
        </p:nvSpPr>
        <p:spPr>
          <a:xfrm>
            <a:off x="6653302" y="1421474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E1AA3BE9-554D-4281-A428-ABD846FB9425}"/>
              </a:ext>
            </a:extLst>
          </p:cNvPr>
          <p:cNvCxnSpPr>
            <a:cxnSpLocks/>
          </p:cNvCxnSpPr>
          <p:nvPr/>
        </p:nvCxnSpPr>
        <p:spPr>
          <a:xfrm>
            <a:off x="10469583" y="4366152"/>
            <a:ext cx="344641" cy="3002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5DC83C1A-4E6E-4BDF-9CE2-C2E1AEEC2F3E}"/>
              </a:ext>
            </a:extLst>
          </p:cNvPr>
          <p:cNvCxnSpPr>
            <a:cxnSpLocks/>
          </p:cNvCxnSpPr>
          <p:nvPr/>
        </p:nvCxnSpPr>
        <p:spPr>
          <a:xfrm flipV="1">
            <a:off x="10519992" y="4062853"/>
            <a:ext cx="294232" cy="36769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88CE8DAB-0EBE-40F3-B298-A4A4DCF3F3F5}"/>
              </a:ext>
            </a:extLst>
          </p:cNvPr>
          <p:cNvCxnSpPr>
            <a:cxnSpLocks/>
          </p:cNvCxnSpPr>
          <p:nvPr/>
        </p:nvCxnSpPr>
        <p:spPr>
          <a:xfrm flipV="1">
            <a:off x="10807345" y="4082179"/>
            <a:ext cx="0" cy="57483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E783F6C1-AA21-4673-BCFD-A7A1BA01B3C9}"/>
              </a:ext>
            </a:extLst>
          </p:cNvPr>
          <p:cNvCxnSpPr>
            <a:cxnSpLocks/>
          </p:cNvCxnSpPr>
          <p:nvPr/>
        </p:nvCxnSpPr>
        <p:spPr>
          <a:xfrm flipV="1">
            <a:off x="8483245" y="4029003"/>
            <a:ext cx="0" cy="57483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F679C572-F267-44A4-9DFD-337D7FC5F35B}"/>
              </a:ext>
            </a:extLst>
          </p:cNvPr>
          <p:cNvCxnSpPr>
            <a:cxnSpLocks/>
          </p:cNvCxnSpPr>
          <p:nvPr/>
        </p:nvCxnSpPr>
        <p:spPr>
          <a:xfrm flipV="1">
            <a:off x="8483245" y="4289269"/>
            <a:ext cx="357385" cy="367747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317A445C-E4A3-4C41-A83D-B7758DCFA6FC}"/>
              </a:ext>
            </a:extLst>
          </p:cNvPr>
          <p:cNvCxnSpPr>
            <a:cxnSpLocks/>
          </p:cNvCxnSpPr>
          <p:nvPr/>
        </p:nvCxnSpPr>
        <p:spPr>
          <a:xfrm flipH="1" flipV="1">
            <a:off x="8483245" y="4029004"/>
            <a:ext cx="357385" cy="26026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A1D11CDE-B9CD-4434-846F-34A582BEB5AE}"/>
              </a:ext>
            </a:extLst>
          </p:cNvPr>
          <p:cNvCxnSpPr>
            <a:cxnSpLocks/>
          </p:cNvCxnSpPr>
          <p:nvPr/>
        </p:nvCxnSpPr>
        <p:spPr>
          <a:xfrm flipH="1">
            <a:off x="9284014" y="4052081"/>
            <a:ext cx="929003" cy="11949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6310EDF8-A5A5-4DC0-BD06-8E43DE3E94C1}"/>
              </a:ext>
            </a:extLst>
          </p:cNvPr>
          <p:cNvCxnSpPr>
            <a:cxnSpLocks/>
          </p:cNvCxnSpPr>
          <p:nvPr/>
        </p:nvCxnSpPr>
        <p:spPr>
          <a:xfrm flipV="1">
            <a:off x="9215683" y="4069813"/>
            <a:ext cx="16103" cy="41496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C953FF1B-65FB-4CC0-9DB3-948CD869FC58}"/>
              </a:ext>
            </a:extLst>
          </p:cNvPr>
          <p:cNvCxnSpPr>
            <a:cxnSpLocks/>
          </p:cNvCxnSpPr>
          <p:nvPr/>
        </p:nvCxnSpPr>
        <p:spPr>
          <a:xfrm flipH="1" flipV="1">
            <a:off x="9231786" y="4069813"/>
            <a:ext cx="839862" cy="37949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FDD5DA02-9C24-4BF6-B334-D76D78DE04E5}"/>
              </a:ext>
            </a:extLst>
          </p:cNvPr>
          <p:cNvCxnSpPr>
            <a:cxnSpLocks/>
          </p:cNvCxnSpPr>
          <p:nvPr/>
        </p:nvCxnSpPr>
        <p:spPr>
          <a:xfrm flipH="1">
            <a:off x="10025481" y="4059251"/>
            <a:ext cx="119205" cy="401096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EBFF7603-DE15-4583-95F8-A200E17162CA}"/>
              </a:ext>
            </a:extLst>
          </p:cNvPr>
          <p:cNvCxnSpPr>
            <a:cxnSpLocks/>
          </p:cNvCxnSpPr>
          <p:nvPr/>
        </p:nvCxnSpPr>
        <p:spPr>
          <a:xfrm>
            <a:off x="8896350" y="4685036"/>
            <a:ext cx="1226182" cy="98373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BBAA40B0-1AAB-494D-9DFD-AF91F135AEC6}"/>
              </a:ext>
            </a:extLst>
          </p:cNvPr>
          <p:cNvCxnSpPr>
            <a:cxnSpLocks/>
          </p:cNvCxnSpPr>
          <p:nvPr/>
        </p:nvCxnSpPr>
        <p:spPr>
          <a:xfrm flipH="1">
            <a:off x="8483246" y="4624243"/>
            <a:ext cx="422492" cy="1325989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5D6D7940-E7C6-4960-AE09-0B37FF93FF5C}"/>
              </a:ext>
            </a:extLst>
          </p:cNvPr>
          <p:cNvCxnSpPr>
            <a:cxnSpLocks/>
          </p:cNvCxnSpPr>
          <p:nvPr/>
        </p:nvCxnSpPr>
        <p:spPr>
          <a:xfrm flipH="1" flipV="1">
            <a:off x="8905738" y="4638318"/>
            <a:ext cx="1155794" cy="1280004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32911E71-4D73-44DC-9014-DE4AB51ECB5D}"/>
              </a:ext>
            </a:extLst>
          </p:cNvPr>
          <p:cNvCxnSpPr>
            <a:cxnSpLocks/>
          </p:cNvCxnSpPr>
          <p:nvPr/>
        </p:nvCxnSpPr>
        <p:spPr>
          <a:xfrm>
            <a:off x="8896350" y="4678503"/>
            <a:ext cx="18776" cy="677486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9B62AF0F-9B16-4D23-9075-C37821BF0862}"/>
              </a:ext>
            </a:extLst>
          </p:cNvPr>
          <p:cNvCxnSpPr>
            <a:cxnSpLocks/>
          </p:cNvCxnSpPr>
          <p:nvPr/>
        </p:nvCxnSpPr>
        <p:spPr>
          <a:xfrm flipH="1">
            <a:off x="8483245" y="5924671"/>
            <a:ext cx="800769" cy="0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8E9794AA-D5EB-4A98-8F6E-08B41E5DB4E2}"/>
              </a:ext>
            </a:extLst>
          </p:cNvPr>
          <p:cNvCxnSpPr>
            <a:cxnSpLocks/>
          </p:cNvCxnSpPr>
          <p:nvPr/>
        </p:nvCxnSpPr>
        <p:spPr>
          <a:xfrm flipH="1" flipV="1">
            <a:off x="10071648" y="5923793"/>
            <a:ext cx="763888" cy="878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Heptagon 170">
            <a:extLst>
              <a:ext uri="{FF2B5EF4-FFF2-40B4-BE49-F238E27FC236}">
                <a16:creationId xmlns:a16="http://schemas.microsoft.com/office/drawing/2014/main" id="{A00B0119-3844-4FAF-B4FA-CE36ACF3B47F}"/>
              </a:ext>
            </a:extLst>
          </p:cNvPr>
          <p:cNvSpPr/>
          <p:nvPr/>
        </p:nvSpPr>
        <p:spPr>
          <a:xfrm>
            <a:off x="8226792" y="1312158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72" name="Heptagon 171">
            <a:extLst>
              <a:ext uri="{FF2B5EF4-FFF2-40B4-BE49-F238E27FC236}">
                <a16:creationId xmlns:a16="http://schemas.microsoft.com/office/drawing/2014/main" id="{ACB3D948-AC23-4800-90E4-B6F533E6A19E}"/>
              </a:ext>
            </a:extLst>
          </p:cNvPr>
          <p:cNvSpPr/>
          <p:nvPr/>
        </p:nvSpPr>
        <p:spPr>
          <a:xfrm>
            <a:off x="8659146" y="1306639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73" name="Cylinder 172">
            <a:extLst>
              <a:ext uri="{FF2B5EF4-FFF2-40B4-BE49-F238E27FC236}">
                <a16:creationId xmlns:a16="http://schemas.microsoft.com/office/drawing/2014/main" id="{C015CDA5-865E-493E-B553-A5985DFD11C7}"/>
              </a:ext>
            </a:extLst>
          </p:cNvPr>
          <p:cNvSpPr/>
          <p:nvPr/>
        </p:nvSpPr>
        <p:spPr>
          <a:xfrm>
            <a:off x="8240684" y="1723808"/>
            <a:ext cx="312917" cy="312917"/>
          </a:xfrm>
          <a:prstGeom prst="ca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74" name="Heptagon 173">
            <a:extLst>
              <a:ext uri="{FF2B5EF4-FFF2-40B4-BE49-F238E27FC236}">
                <a16:creationId xmlns:a16="http://schemas.microsoft.com/office/drawing/2014/main" id="{1E86ACE8-8508-49B1-A2D6-81D47D6327D7}"/>
              </a:ext>
            </a:extLst>
          </p:cNvPr>
          <p:cNvSpPr/>
          <p:nvPr/>
        </p:nvSpPr>
        <p:spPr>
          <a:xfrm>
            <a:off x="8664762" y="1727805"/>
            <a:ext cx="312917" cy="312917"/>
          </a:xfrm>
          <a:prstGeom prst="hep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sp>
        <p:nvSpPr>
          <p:cNvPr id="180" name="Heptagon 179">
            <a:extLst>
              <a:ext uri="{FF2B5EF4-FFF2-40B4-BE49-F238E27FC236}">
                <a16:creationId xmlns:a16="http://schemas.microsoft.com/office/drawing/2014/main" id="{2CF06FA5-D18A-4513-8D51-F52BFE9E88DB}"/>
              </a:ext>
            </a:extLst>
          </p:cNvPr>
          <p:cNvSpPr/>
          <p:nvPr/>
        </p:nvSpPr>
        <p:spPr>
          <a:xfrm>
            <a:off x="10735710" y="1315505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81" name="Heptagon 180">
            <a:extLst>
              <a:ext uri="{FF2B5EF4-FFF2-40B4-BE49-F238E27FC236}">
                <a16:creationId xmlns:a16="http://schemas.microsoft.com/office/drawing/2014/main" id="{A3A52A8E-CE31-4DB9-8F9E-937B09259190}"/>
              </a:ext>
            </a:extLst>
          </p:cNvPr>
          <p:cNvSpPr/>
          <p:nvPr/>
        </p:nvSpPr>
        <p:spPr>
          <a:xfrm>
            <a:off x="10315225" y="1317579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82" name="Heptagon 181">
            <a:extLst>
              <a:ext uri="{FF2B5EF4-FFF2-40B4-BE49-F238E27FC236}">
                <a16:creationId xmlns:a16="http://schemas.microsoft.com/office/drawing/2014/main" id="{56BEAD6E-2BEE-4F91-BA43-6D7DE98FC576}"/>
              </a:ext>
            </a:extLst>
          </p:cNvPr>
          <p:cNvSpPr/>
          <p:nvPr/>
        </p:nvSpPr>
        <p:spPr>
          <a:xfrm>
            <a:off x="10523968" y="969669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83" name="Heptagon 182">
            <a:extLst>
              <a:ext uri="{FF2B5EF4-FFF2-40B4-BE49-F238E27FC236}">
                <a16:creationId xmlns:a16="http://schemas.microsoft.com/office/drawing/2014/main" id="{51A3E659-A4AB-4E58-8188-E24E0A69E241}"/>
              </a:ext>
            </a:extLst>
          </p:cNvPr>
          <p:cNvSpPr/>
          <p:nvPr/>
        </p:nvSpPr>
        <p:spPr>
          <a:xfrm>
            <a:off x="9287887" y="1729805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84" name="Heptagon 183">
            <a:extLst>
              <a:ext uri="{FF2B5EF4-FFF2-40B4-BE49-F238E27FC236}">
                <a16:creationId xmlns:a16="http://schemas.microsoft.com/office/drawing/2014/main" id="{62A16C75-8B85-4FF5-A22A-60B04B050151}"/>
              </a:ext>
            </a:extLst>
          </p:cNvPr>
          <p:cNvSpPr/>
          <p:nvPr/>
        </p:nvSpPr>
        <p:spPr>
          <a:xfrm>
            <a:off x="9481786" y="1311412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85" name="Heptagon 184">
            <a:extLst>
              <a:ext uri="{FF2B5EF4-FFF2-40B4-BE49-F238E27FC236}">
                <a16:creationId xmlns:a16="http://schemas.microsoft.com/office/drawing/2014/main" id="{657DE3EF-64A7-44CB-9974-27FDA2B8EC46}"/>
              </a:ext>
            </a:extLst>
          </p:cNvPr>
          <p:cNvSpPr/>
          <p:nvPr/>
        </p:nvSpPr>
        <p:spPr>
          <a:xfrm>
            <a:off x="9694403" y="1724325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88" name="Heptagon 187">
            <a:extLst>
              <a:ext uri="{FF2B5EF4-FFF2-40B4-BE49-F238E27FC236}">
                <a16:creationId xmlns:a16="http://schemas.microsoft.com/office/drawing/2014/main" id="{47DC8D5C-E8F4-437D-AC85-C551E0EB390D}"/>
              </a:ext>
            </a:extLst>
          </p:cNvPr>
          <p:cNvSpPr/>
          <p:nvPr/>
        </p:nvSpPr>
        <p:spPr>
          <a:xfrm>
            <a:off x="10727909" y="1705209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E</a:t>
            </a:r>
          </a:p>
        </p:txBody>
      </p:sp>
      <p:sp>
        <p:nvSpPr>
          <p:cNvPr id="189" name="Heptagon 188">
            <a:extLst>
              <a:ext uri="{FF2B5EF4-FFF2-40B4-BE49-F238E27FC236}">
                <a16:creationId xmlns:a16="http://schemas.microsoft.com/office/drawing/2014/main" id="{DA29F39B-A770-41F8-999A-98610B183BB5}"/>
              </a:ext>
            </a:extLst>
          </p:cNvPr>
          <p:cNvSpPr/>
          <p:nvPr/>
        </p:nvSpPr>
        <p:spPr>
          <a:xfrm>
            <a:off x="10313125" y="1705209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  <p:sp>
        <p:nvSpPr>
          <p:cNvPr id="175" name="Heptagon 174">
            <a:extLst>
              <a:ext uri="{FF2B5EF4-FFF2-40B4-BE49-F238E27FC236}">
                <a16:creationId xmlns:a16="http://schemas.microsoft.com/office/drawing/2014/main" id="{8BBB31F6-D489-4E78-B101-13B58F22D5B3}"/>
              </a:ext>
            </a:extLst>
          </p:cNvPr>
          <p:cNvSpPr/>
          <p:nvPr/>
        </p:nvSpPr>
        <p:spPr>
          <a:xfrm>
            <a:off x="9284014" y="1730605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B</a:t>
            </a:r>
          </a:p>
        </p:txBody>
      </p:sp>
      <p:sp>
        <p:nvSpPr>
          <p:cNvPr id="177" name="Heptagon 176">
            <a:extLst>
              <a:ext uri="{FF2B5EF4-FFF2-40B4-BE49-F238E27FC236}">
                <a16:creationId xmlns:a16="http://schemas.microsoft.com/office/drawing/2014/main" id="{97F11F5E-326F-42AB-B903-D56D09915614}"/>
              </a:ext>
            </a:extLst>
          </p:cNvPr>
          <p:cNvSpPr/>
          <p:nvPr/>
        </p:nvSpPr>
        <p:spPr>
          <a:xfrm>
            <a:off x="9690530" y="1725125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C</a:t>
            </a:r>
          </a:p>
        </p:txBody>
      </p:sp>
      <p:sp>
        <p:nvSpPr>
          <p:cNvPr id="176" name="Heptagon 175">
            <a:extLst>
              <a:ext uri="{FF2B5EF4-FFF2-40B4-BE49-F238E27FC236}">
                <a16:creationId xmlns:a16="http://schemas.microsoft.com/office/drawing/2014/main" id="{BF76933E-BAA7-4733-9536-9FC22D8F3EF4}"/>
              </a:ext>
            </a:extLst>
          </p:cNvPr>
          <p:cNvSpPr/>
          <p:nvPr/>
        </p:nvSpPr>
        <p:spPr>
          <a:xfrm>
            <a:off x="9477913" y="1312212"/>
            <a:ext cx="312917" cy="312917"/>
          </a:xfrm>
          <a:prstGeom prst="heptag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A</a:t>
            </a:r>
          </a:p>
        </p:txBody>
      </p:sp>
      <p:sp>
        <p:nvSpPr>
          <p:cNvPr id="178" name="Heptagon 177">
            <a:extLst>
              <a:ext uri="{FF2B5EF4-FFF2-40B4-BE49-F238E27FC236}">
                <a16:creationId xmlns:a16="http://schemas.microsoft.com/office/drawing/2014/main" id="{149BD112-4AE5-47D0-9060-4D0CA9EB0392}"/>
              </a:ext>
            </a:extLst>
          </p:cNvPr>
          <p:cNvSpPr/>
          <p:nvPr/>
        </p:nvSpPr>
        <p:spPr>
          <a:xfrm>
            <a:off x="10727909" y="1714814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E</a:t>
            </a:r>
          </a:p>
        </p:txBody>
      </p:sp>
      <p:sp>
        <p:nvSpPr>
          <p:cNvPr id="179" name="Heptagon 178">
            <a:extLst>
              <a:ext uri="{FF2B5EF4-FFF2-40B4-BE49-F238E27FC236}">
                <a16:creationId xmlns:a16="http://schemas.microsoft.com/office/drawing/2014/main" id="{606D6850-9F3D-43EC-845C-628F2AF43B5E}"/>
              </a:ext>
            </a:extLst>
          </p:cNvPr>
          <p:cNvSpPr/>
          <p:nvPr/>
        </p:nvSpPr>
        <p:spPr>
          <a:xfrm>
            <a:off x="10313125" y="1714814"/>
            <a:ext cx="312917" cy="312917"/>
          </a:xfrm>
          <a:prstGeom prst="hep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82409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0.00586 0.5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250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7.40741E-7 L 0.0043 0.520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60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4.81481E-6 L 0.03034 0.523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" y="261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0.03281 0.50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1" y="250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0.06197 0.502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9" y="250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04544 0.516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6" y="2583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22222E-6 L 0.07396 0.5173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2585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85185E-6 L -0.03828 0.3590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4" y="1794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-0.00716 0.359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794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L -0.00872 0.3328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166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-0.03842 0.340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1701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0237 0.357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11111E-6 L 0.01406 0.3224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" y="1611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7037E-6 L 0.01185 0.5171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" y="2585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0.03034 0.52361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" y="26181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33333E-6 L 0.01745 0.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2" y="200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11111E-6 L -0.02279 0.5201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25995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00703 0.320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16019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0.08907 0.51828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3" y="25903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02709 0.35139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" y="1756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59259E-6 L 0.00339 0.3342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1671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07407E-6 L 0.00248 0.30718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15347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96296E-6 L -0.09323 0.31389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61" y="15694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59259E-6 L -0.04531 0.35255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6" y="1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7037E-7 L 0.07096 0.37824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1891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07407E-6 L 0.14727 0.31829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57" y="15903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0.10182 0.37315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18657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44444E-6 L 0.03372 0.44399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-0.09544 0.46667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9" y="23333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 L -0.07956 0.31736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4" y="15856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-0.08242 0.34583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28" y="17292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1.11111E-6 L 0.09571 0.3784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79" y="18912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07407E-6 L 0.07787 0.4051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3" y="20255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 L 0.08737 0.3710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62" y="1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00482 0.59629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29815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7037E-6 L -0.03463 0.59166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" y="29583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81481E-6 L -0.16406 0.59629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3" y="29815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33333E-6 L -0.06367 0.48241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2412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0.12786 0.56968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93" y="28472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7 L -0.14778 0.51759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2588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-0.1332 0.59166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2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91" grpId="0" animBg="1"/>
      <p:bldP spid="94" grpId="0" animBg="1"/>
      <p:bldP spid="97" grpId="0" animBg="1"/>
      <p:bldP spid="124" grpId="0" animBg="1"/>
      <p:bldP spid="90" grpId="0" animBg="1"/>
      <p:bldP spid="96" grpId="0" animBg="1"/>
      <p:bldP spid="125" grpId="0" animBg="1"/>
      <p:bldP spid="89" grpId="0" animBg="1"/>
      <p:bldP spid="92" grpId="0" animBg="1"/>
      <p:bldP spid="95" grpId="0" animBg="1"/>
      <p:bldP spid="98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71" grpId="0" animBg="1"/>
      <p:bldP spid="172" grpId="0" animBg="1"/>
      <p:bldP spid="173" grpId="0" animBg="1"/>
      <p:bldP spid="174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8" grpId="0" animBg="1"/>
      <p:bldP spid="189" grpId="0" animBg="1"/>
      <p:bldP spid="175" grpId="0" animBg="1"/>
      <p:bldP spid="177" grpId="0" animBg="1"/>
      <p:bldP spid="176" grpId="0" animBg="1"/>
      <p:bldP spid="178" grpId="0" animBg="1"/>
      <p:bldP spid="17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0BD204EC-87EF-4D73-9231-12846F5D2700}"/>
              </a:ext>
            </a:extLst>
          </p:cNvPr>
          <p:cNvSpPr/>
          <p:nvPr/>
        </p:nvSpPr>
        <p:spPr>
          <a:xfrm rot="1426924">
            <a:off x="6497030" y="2350218"/>
            <a:ext cx="1249763" cy="2636785"/>
          </a:xfrm>
          <a:prstGeom prst="ellipse">
            <a:avLst/>
          </a:prstGeom>
          <a:solidFill>
            <a:srgbClr val="FFE0C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02EA3BA-C3E9-4C7D-8028-652EBAA61913}"/>
              </a:ext>
            </a:extLst>
          </p:cNvPr>
          <p:cNvSpPr/>
          <p:nvPr/>
        </p:nvSpPr>
        <p:spPr>
          <a:xfrm rot="20346605">
            <a:off x="7712946" y="2042859"/>
            <a:ext cx="1996805" cy="4058834"/>
          </a:xfrm>
          <a:custGeom>
            <a:avLst/>
            <a:gdLst>
              <a:gd name="connsiteX0" fmla="*/ 0 w 1189275"/>
              <a:gd name="connsiteY0" fmla="*/ 1998114 h 3996227"/>
              <a:gd name="connsiteX1" fmla="*/ 594638 w 1189275"/>
              <a:gd name="connsiteY1" fmla="*/ 0 h 3996227"/>
              <a:gd name="connsiteX2" fmla="*/ 1189276 w 1189275"/>
              <a:gd name="connsiteY2" fmla="*/ 1998114 h 3996227"/>
              <a:gd name="connsiteX3" fmla="*/ 594638 w 1189275"/>
              <a:gd name="connsiteY3" fmla="*/ 3996228 h 3996227"/>
              <a:gd name="connsiteX4" fmla="*/ 0 w 1189275"/>
              <a:gd name="connsiteY4" fmla="*/ 1998114 h 3996227"/>
              <a:gd name="connsiteX0" fmla="*/ 0 w 1242979"/>
              <a:gd name="connsiteY0" fmla="*/ 1998114 h 4002857"/>
              <a:gd name="connsiteX1" fmla="*/ 594638 w 1242979"/>
              <a:gd name="connsiteY1" fmla="*/ 0 h 4002857"/>
              <a:gd name="connsiteX2" fmla="*/ 1189276 w 1242979"/>
              <a:gd name="connsiteY2" fmla="*/ 1998114 h 4002857"/>
              <a:gd name="connsiteX3" fmla="*/ 1147634 w 1242979"/>
              <a:gd name="connsiteY3" fmla="*/ 2621257 h 4002857"/>
              <a:gd name="connsiteX4" fmla="*/ 594638 w 1242979"/>
              <a:gd name="connsiteY4" fmla="*/ 3996228 h 4002857"/>
              <a:gd name="connsiteX5" fmla="*/ 0 w 1242979"/>
              <a:gd name="connsiteY5" fmla="*/ 1998114 h 4002857"/>
              <a:gd name="connsiteX0" fmla="*/ 0 w 1996805"/>
              <a:gd name="connsiteY0" fmla="*/ 1998114 h 4058834"/>
              <a:gd name="connsiteX1" fmla="*/ 594638 w 1996805"/>
              <a:gd name="connsiteY1" fmla="*/ 0 h 4058834"/>
              <a:gd name="connsiteX2" fmla="*/ 1189276 w 1996805"/>
              <a:gd name="connsiteY2" fmla="*/ 1998114 h 4058834"/>
              <a:gd name="connsiteX3" fmla="*/ 1988380 w 1996805"/>
              <a:gd name="connsiteY3" fmla="*/ 3415009 h 4058834"/>
              <a:gd name="connsiteX4" fmla="*/ 594638 w 1996805"/>
              <a:gd name="connsiteY4" fmla="*/ 3996228 h 4058834"/>
              <a:gd name="connsiteX5" fmla="*/ 0 w 1996805"/>
              <a:gd name="connsiteY5" fmla="*/ 1998114 h 405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6805" h="4058834">
                <a:moveTo>
                  <a:pt x="0" y="1998114"/>
                </a:moveTo>
                <a:cubicBezTo>
                  <a:pt x="0" y="894586"/>
                  <a:pt x="266229" y="0"/>
                  <a:pt x="594638" y="0"/>
                </a:cubicBezTo>
                <a:cubicBezTo>
                  <a:pt x="923047" y="0"/>
                  <a:pt x="1097110" y="1561238"/>
                  <a:pt x="1189276" y="1998114"/>
                </a:cubicBezTo>
                <a:cubicBezTo>
                  <a:pt x="1281442" y="2434990"/>
                  <a:pt x="2087486" y="3081990"/>
                  <a:pt x="1988380" y="3415009"/>
                </a:cubicBezTo>
                <a:cubicBezTo>
                  <a:pt x="1889274" y="3748028"/>
                  <a:pt x="926035" y="4232377"/>
                  <a:pt x="594638" y="3996228"/>
                </a:cubicBezTo>
                <a:cubicBezTo>
                  <a:pt x="263241" y="3760079"/>
                  <a:pt x="0" y="3101642"/>
                  <a:pt x="0" y="1998114"/>
                </a:cubicBezTo>
                <a:close/>
              </a:path>
            </a:pathLst>
          </a:custGeom>
          <a:solidFill>
            <a:srgbClr val="FF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8FF880E-E4D1-4984-90AE-FA989EF4E27E}"/>
              </a:ext>
            </a:extLst>
          </p:cNvPr>
          <p:cNvSpPr/>
          <p:nvPr/>
        </p:nvSpPr>
        <p:spPr>
          <a:xfrm rot="1320545">
            <a:off x="7823950" y="2391700"/>
            <a:ext cx="1843480" cy="3990875"/>
          </a:xfrm>
          <a:custGeom>
            <a:avLst/>
            <a:gdLst>
              <a:gd name="connsiteX0" fmla="*/ 434727 w 1881641"/>
              <a:gd name="connsiteY0" fmla="*/ 10116 h 3918674"/>
              <a:gd name="connsiteX1" fmla="*/ 484237 w 1881641"/>
              <a:gd name="connsiteY1" fmla="*/ 0 h 3918674"/>
              <a:gd name="connsiteX2" fmla="*/ 885774 w 1881641"/>
              <a:gd name="connsiteY2" fmla="*/ 863853 h 3918674"/>
              <a:gd name="connsiteX3" fmla="*/ 897524 w 1881641"/>
              <a:gd name="connsiteY3" fmla="*/ 951445 h 3918674"/>
              <a:gd name="connsiteX4" fmla="*/ 932836 w 1881641"/>
              <a:gd name="connsiteY4" fmla="*/ 924112 h 3918674"/>
              <a:gd name="connsiteX5" fmla="*/ 1843436 w 1881641"/>
              <a:gd name="connsiteY5" fmla="*/ 669259 h 3918674"/>
              <a:gd name="connsiteX6" fmla="*/ 1268178 w 1881641"/>
              <a:gd name="connsiteY6" fmla="*/ 1665398 h 3918674"/>
              <a:gd name="connsiteX7" fmla="*/ 1095940 w 1881641"/>
              <a:gd name="connsiteY7" fmla="*/ 1798716 h 3918674"/>
              <a:gd name="connsiteX8" fmla="*/ 966594 w 1881641"/>
              <a:gd name="connsiteY8" fmla="*/ 1883888 h 3918674"/>
              <a:gd name="connsiteX9" fmla="*/ 968474 w 1881641"/>
              <a:gd name="connsiteY9" fmla="*/ 1959337 h 3918674"/>
              <a:gd name="connsiteX10" fmla="*/ 484237 w 1881641"/>
              <a:gd name="connsiteY10" fmla="*/ 3918674 h 3918674"/>
              <a:gd name="connsiteX11" fmla="*/ 0 w 1881641"/>
              <a:gd name="connsiteY11" fmla="*/ 1959337 h 3918674"/>
              <a:gd name="connsiteX12" fmla="*/ 434727 w 1881641"/>
              <a:gd name="connsiteY12" fmla="*/ 10116 h 3918674"/>
              <a:gd name="connsiteX0" fmla="*/ 434727 w 1881641"/>
              <a:gd name="connsiteY0" fmla="*/ 10116 h 3918674"/>
              <a:gd name="connsiteX1" fmla="*/ 484237 w 1881641"/>
              <a:gd name="connsiteY1" fmla="*/ 0 h 3918674"/>
              <a:gd name="connsiteX2" fmla="*/ 885774 w 1881641"/>
              <a:gd name="connsiteY2" fmla="*/ 863853 h 3918674"/>
              <a:gd name="connsiteX3" fmla="*/ 897524 w 1881641"/>
              <a:gd name="connsiteY3" fmla="*/ 951445 h 3918674"/>
              <a:gd name="connsiteX4" fmla="*/ 1843436 w 1881641"/>
              <a:gd name="connsiteY4" fmla="*/ 669259 h 3918674"/>
              <a:gd name="connsiteX5" fmla="*/ 1268178 w 1881641"/>
              <a:gd name="connsiteY5" fmla="*/ 1665398 h 3918674"/>
              <a:gd name="connsiteX6" fmla="*/ 1095940 w 1881641"/>
              <a:gd name="connsiteY6" fmla="*/ 1798716 h 3918674"/>
              <a:gd name="connsiteX7" fmla="*/ 966594 w 1881641"/>
              <a:gd name="connsiteY7" fmla="*/ 1883888 h 3918674"/>
              <a:gd name="connsiteX8" fmla="*/ 968474 w 1881641"/>
              <a:gd name="connsiteY8" fmla="*/ 1959337 h 3918674"/>
              <a:gd name="connsiteX9" fmla="*/ 484237 w 1881641"/>
              <a:gd name="connsiteY9" fmla="*/ 3918674 h 3918674"/>
              <a:gd name="connsiteX10" fmla="*/ 0 w 1881641"/>
              <a:gd name="connsiteY10" fmla="*/ 1959337 h 3918674"/>
              <a:gd name="connsiteX11" fmla="*/ 434727 w 1881641"/>
              <a:gd name="connsiteY11" fmla="*/ 10116 h 3918674"/>
              <a:gd name="connsiteX0" fmla="*/ 434727 w 1881641"/>
              <a:gd name="connsiteY0" fmla="*/ 10116 h 3918674"/>
              <a:gd name="connsiteX1" fmla="*/ 484237 w 1881641"/>
              <a:gd name="connsiteY1" fmla="*/ 0 h 3918674"/>
              <a:gd name="connsiteX2" fmla="*/ 885774 w 1881641"/>
              <a:gd name="connsiteY2" fmla="*/ 863853 h 3918674"/>
              <a:gd name="connsiteX3" fmla="*/ 1843436 w 1881641"/>
              <a:gd name="connsiteY3" fmla="*/ 669259 h 3918674"/>
              <a:gd name="connsiteX4" fmla="*/ 1268178 w 1881641"/>
              <a:gd name="connsiteY4" fmla="*/ 1665398 h 3918674"/>
              <a:gd name="connsiteX5" fmla="*/ 1095940 w 1881641"/>
              <a:gd name="connsiteY5" fmla="*/ 1798716 h 3918674"/>
              <a:gd name="connsiteX6" fmla="*/ 966594 w 1881641"/>
              <a:gd name="connsiteY6" fmla="*/ 1883888 h 3918674"/>
              <a:gd name="connsiteX7" fmla="*/ 968474 w 1881641"/>
              <a:gd name="connsiteY7" fmla="*/ 1959337 h 3918674"/>
              <a:gd name="connsiteX8" fmla="*/ 484237 w 1881641"/>
              <a:gd name="connsiteY8" fmla="*/ 3918674 h 3918674"/>
              <a:gd name="connsiteX9" fmla="*/ 0 w 1881641"/>
              <a:gd name="connsiteY9" fmla="*/ 1959337 h 3918674"/>
              <a:gd name="connsiteX10" fmla="*/ 434727 w 1881641"/>
              <a:gd name="connsiteY10" fmla="*/ 10116 h 3918674"/>
              <a:gd name="connsiteX0" fmla="*/ 434727 w 1878166"/>
              <a:gd name="connsiteY0" fmla="*/ 57838 h 3966396"/>
              <a:gd name="connsiteX1" fmla="*/ 484237 w 1878166"/>
              <a:gd name="connsiteY1" fmla="*/ 47722 h 3966396"/>
              <a:gd name="connsiteX2" fmla="*/ 1843436 w 1878166"/>
              <a:gd name="connsiteY2" fmla="*/ 716981 h 3966396"/>
              <a:gd name="connsiteX3" fmla="*/ 1268178 w 1878166"/>
              <a:gd name="connsiteY3" fmla="*/ 1713120 h 3966396"/>
              <a:gd name="connsiteX4" fmla="*/ 1095940 w 1878166"/>
              <a:gd name="connsiteY4" fmla="*/ 1846438 h 3966396"/>
              <a:gd name="connsiteX5" fmla="*/ 966594 w 1878166"/>
              <a:gd name="connsiteY5" fmla="*/ 1931610 h 3966396"/>
              <a:gd name="connsiteX6" fmla="*/ 968474 w 1878166"/>
              <a:gd name="connsiteY6" fmla="*/ 2007059 h 3966396"/>
              <a:gd name="connsiteX7" fmla="*/ 484237 w 1878166"/>
              <a:gd name="connsiteY7" fmla="*/ 3966396 h 3966396"/>
              <a:gd name="connsiteX8" fmla="*/ 0 w 1878166"/>
              <a:gd name="connsiteY8" fmla="*/ 2007059 h 3966396"/>
              <a:gd name="connsiteX9" fmla="*/ 434727 w 1878166"/>
              <a:gd name="connsiteY9" fmla="*/ 57838 h 3966396"/>
              <a:gd name="connsiteX0" fmla="*/ 434727 w 1863041"/>
              <a:gd name="connsiteY0" fmla="*/ 57838 h 3966396"/>
              <a:gd name="connsiteX1" fmla="*/ 484237 w 1863041"/>
              <a:gd name="connsiteY1" fmla="*/ 47722 h 3966396"/>
              <a:gd name="connsiteX2" fmla="*/ 1843436 w 1863041"/>
              <a:gd name="connsiteY2" fmla="*/ 716981 h 3966396"/>
              <a:gd name="connsiteX3" fmla="*/ 1268178 w 1863041"/>
              <a:gd name="connsiteY3" fmla="*/ 1713120 h 3966396"/>
              <a:gd name="connsiteX4" fmla="*/ 966594 w 1863041"/>
              <a:gd name="connsiteY4" fmla="*/ 1931610 h 3966396"/>
              <a:gd name="connsiteX5" fmla="*/ 968474 w 1863041"/>
              <a:gd name="connsiteY5" fmla="*/ 2007059 h 3966396"/>
              <a:gd name="connsiteX6" fmla="*/ 484237 w 1863041"/>
              <a:gd name="connsiteY6" fmla="*/ 3966396 h 3966396"/>
              <a:gd name="connsiteX7" fmla="*/ 0 w 1863041"/>
              <a:gd name="connsiteY7" fmla="*/ 2007059 h 3966396"/>
              <a:gd name="connsiteX8" fmla="*/ 434727 w 1863041"/>
              <a:gd name="connsiteY8" fmla="*/ 57838 h 3966396"/>
              <a:gd name="connsiteX0" fmla="*/ 434727 w 1849023"/>
              <a:gd name="connsiteY0" fmla="*/ 57838 h 3966396"/>
              <a:gd name="connsiteX1" fmla="*/ 484237 w 1849023"/>
              <a:gd name="connsiteY1" fmla="*/ 47722 h 3966396"/>
              <a:gd name="connsiteX2" fmla="*/ 1843436 w 1849023"/>
              <a:gd name="connsiteY2" fmla="*/ 716981 h 3966396"/>
              <a:gd name="connsiteX3" fmla="*/ 966594 w 1849023"/>
              <a:gd name="connsiteY3" fmla="*/ 1931610 h 3966396"/>
              <a:gd name="connsiteX4" fmla="*/ 968474 w 1849023"/>
              <a:gd name="connsiteY4" fmla="*/ 2007059 h 3966396"/>
              <a:gd name="connsiteX5" fmla="*/ 484237 w 1849023"/>
              <a:gd name="connsiteY5" fmla="*/ 3966396 h 3966396"/>
              <a:gd name="connsiteX6" fmla="*/ 0 w 1849023"/>
              <a:gd name="connsiteY6" fmla="*/ 2007059 h 3966396"/>
              <a:gd name="connsiteX7" fmla="*/ 434727 w 1849023"/>
              <a:gd name="connsiteY7" fmla="*/ 57838 h 3966396"/>
              <a:gd name="connsiteX0" fmla="*/ 434727 w 1849023"/>
              <a:gd name="connsiteY0" fmla="*/ 57838 h 3966396"/>
              <a:gd name="connsiteX1" fmla="*/ 484237 w 1849023"/>
              <a:gd name="connsiteY1" fmla="*/ 47722 h 3966396"/>
              <a:gd name="connsiteX2" fmla="*/ 1843436 w 1849023"/>
              <a:gd name="connsiteY2" fmla="*/ 716981 h 3966396"/>
              <a:gd name="connsiteX3" fmla="*/ 966594 w 1849023"/>
              <a:gd name="connsiteY3" fmla="*/ 1931610 h 3966396"/>
              <a:gd name="connsiteX4" fmla="*/ 484237 w 1849023"/>
              <a:gd name="connsiteY4" fmla="*/ 3966396 h 3966396"/>
              <a:gd name="connsiteX5" fmla="*/ 0 w 1849023"/>
              <a:gd name="connsiteY5" fmla="*/ 2007059 h 3966396"/>
              <a:gd name="connsiteX6" fmla="*/ 434727 w 1849023"/>
              <a:gd name="connsiteY6" fmla="*/ 57838 h 3966396"/>
              <a:gd name="connsiteX0" fmla="*/ 434727 w 1843436"/>
              <a:gd name="connsiteY0" fmla="*/ 57838 h 3966396"/>
              <a:gd name="connsiteX1" fmla="*/ 484237 w 1843436"/>
              <a:gd name="connsiteY1" fmla="*/ 47722 h 3966396"/>
              <a:gd name="connsiteX2" fmla="*/ 1843436 w 1843436"/>
              <a:gd name="connsiteY2" fmla="*/ 716981 h 3966396"/>
              <a:gd name="connsiteX3" fmla="*/ 484237 w 1843436"/>
              <a:gd name="connsiteY3" fmla="*/ 3966396 h 3966396"/>
              <a:gd name="connsiteX4" fmla="*/ 0 w 1843436"/>
              <a:gd name="connsiteY4" fmla="*/ 2007059 h 3966396"/>
              <a:gd name="connsiteX5" fmla="*/ 434727 w 1843436"/>
              <a:gd name="connsiteY5" fmla="*/ 57838 h 3966396"/>
              <a:gd name="connsiteX0" fmla="*/ 0 w 1843436"/>
              <a:gd name="connsiteY0" fmla="*/ 2037391 h 3996728"/>
              <a:gd name="connsiteX1" fmla="*/ 484237 w 1843436"/>
              <a:gd name="connsiteY1" fmla="*/ 78054 h 3996728"/>
              <a:gd name="connsiteX2" fmla="*/ 1843436 w 1843436"/>
              <a:gd name="connsiteY2" fmla="*/ 747313 h 3996728"/>
              <a:gd name="connsiteX3" fmla="*/ 484237 w 1843436"/>
              <a:gd name="connsiteY3" fmla="*/ 3996728 h 3996728"/>
              <a:gd name="connsiteX4" fmla="*/ 0 w 1843436"/>
              <a:gd name="connsiteY4" fmla="*/ 2037391 h 3996728"/>
              <a:gd name="connsiteX0" fmla="*/ 0 w 1843480"/>
              <a:gd name="connsiteY0" fmla="*/ 2031538 h 3990875"/>
              <a:gd name="connsiteX1" fmla="*/ 436369 w 1843480"/>
              <a:gd name="connsiteY1" fmla="*/ 78905 h 3990875"/>
              <a:gd name="connsiteX2" fmla="*/ 1843436 w 1843480"/>
              <a:gd name="connsiteY2" fmla="*/ 741460 h 3990875"/>
              <a:gd name="connsiteX3" fmla="*/ 484237 w 1843480"/>
              <a:gd name="connsiteY3" fmla="*/ 3990875 h 3990875"/>
              <a:gd name="connsiteX4" fmla="*/ 0 w 1843480"/>
              <a:gd name="connsiteY4" fmla="*/ 2031538 h 399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3480" h="3990875">
                <a:moveTo>
                  <a:pt x="0" y="2031538"/>
                </a:moveTo>
                <a:cubicBezTo>
                  <a:pt x="0" y="1378426"/>
                  <a:pt x="129130" y="293918"/>
                  <a:pt x="436369" y="78905"/>
                </a:cubicBezTo>
                <a:cubicBezTo>
                  <a:pt x="743608" y="-136108"/>
                  <a:pt x="1835458" y="89465"/>
                  <a:pt x="1843436" y="741460"/>
                </a:cubicBezTo>
                <a:cubicBezTo>
                  <a:pt x="1851414" y="1393455"/>
                  <a:pt x="791476" y="3775862"/>
                  <a:pt x="484237" y="3990875"/>
                </a:cubicBezTo>
                <a:cubicBezTo>
                  <a:pt x="216800" y="3990875"/>
                  <a:pt x="0" y="3113650"/>
                  <a:pt x="0" y="2031538"/>
                </a:cubicBezTo>
                <a:close/>
              </a:path>
            </a:pathLst>
          </a:custGeom>
          <a:solidFill>
            <a:srgbClr val="CC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FE9619-842D-446C-B685-515008D45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Clusters to Virtual Clusters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4F1F164-06D5-4BF3-A147-CA85E5A19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457" y="3286684"/>
            <a:ext cx="576764" cy="559942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DEC14336-7921-4340-918D-7EE79FBD8B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278" y="2224278"/>
            <a:ext cx="576764" cy="559942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2E84802-E367-4313-953B-9E5831B0C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194" y="2224278"/>
            <a:ext cx="576764" cy="559942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9C33CB5-6E92-4018-9C30-1A7C8792E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581" y="4673107"/>
            <a:ext cx="576764" cy="559942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05E56C2B-B57B-4A3A-A3A4-D18D7FABD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305" y="5690726"/>
            <a:ext cx="576764" cy="559942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D3DA4E2F-5227-413A-8821-508879145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902" y="5690726"/>
            <a:ext cx="576764" cy="559942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0CCCCF67-C386-49E5-82C9-190E8D90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398" y="4673107"/>
            <a:ext cx="576764" cy="559942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8114869B-7CAD-49A6-AA3B-86540DF01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73" y="3286684"/>
            <a:ext cx="576764" cy="559942"/>
          </a:xfrm>
          <a:prstGeom prst="rect">
            <a:avLst/>
          </a:prstGeom>
        </p:spPr>
      </p:pic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2DFA262A-E442-41A5-8B53-8A4D0806547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149" y="3286684"/>
            <a:ext cx="576764" cy="559942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76BF8448-64B1-4696-87AA-A70C1A536F9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902" y="5690726"/>
            <a:ext cx="576764" cy="559942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046337A-37E9-4F5F-94DA-EF4173CBF111}"/>
              </a:ext>
            </a:extLst>
          </p:cNvPr>
          <p:cNvSpPr/>
          <p:nvPr/>
        </p:nvSpPr>
        <p:spPr>
          <a:xfrm>
            <a:off x="1328357" y="3009651"/>
            <a:ext cx="1520575" cy="628405"/>
          </a:xfrm>
          <a:prstGeom prst="roundRect">
            <a:avLst/>
          </a:prstGeom>
          <a:solidFill>
            <a:srgbClr val="FFE0C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cluster #1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46E809B-C405-48DC-B71E-E9A1153C21EF}"/>
              </a:ext>
            </a:extLst>
          </p:cNvPr>
          <p:cNvSpPr/>
          <p:nvPr/>
        </p:nvSpPr>
        <p:spPr>
          <a:xfrm>
            <a:off x="1328356" y="5098839"/>
            <a:ext cx="1520575" cy="628405"/>
          </a:xfrm>
          <a:prstGeom prst="roundRect">
            <a:avLst/>
          </a:prstGeom>
          <a:solidFill>
            <a:srgbClr val="FF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cluster #3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4B6695D-E056-4CCA-8639-C0BEBC7DDFBA}"/>
              </a:ext>
            </a:extLst>
          </p:cNvPr>
          <p:cNvSpPr/>
          <p:nvPr/>
        </p:nvSpPr>
        <p:spPr>
          <a:xfrm>
            <a:off x="1328356" y="4058018"/>
            <a:ext cx="1520575" cy="628405"/>
          </a:xfrm>
          <a:prstGeom prst="roundRect">
            <a:avLst/>
          </a:prstGeom>
          <a:solidFill>
            <a:srgbClr val="CC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cluster #2</a:t>
            </a:r>
          </a:p>
        </p:txBody>
      </p:sp>
      <p:pic>
        <p:nvPicPr>
          <p:cNvPr id="34" name="Picture 33" descr="Icon&#10;&#10;Description automatically generated">
            <a:extLst>
              <a:ext uri="{FF2B5EF4-FFF2-40B4-BE49-F238E27FC236}">
                <a16:creationId xmlns:a16="http://schemas.microsoft.com/office/drawing/2014/main" id="{E38CA90C-6318-49AF-BFA4-E9AA7A0211B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902" y="2222875"/>
            <a:ext cx="576764" cy="559942"/>
          </a:xfrm>
          <a:prstGeom prst="rect">
            <a:avLst/>
          </a:prstGeom>
        </p:spPr>
      </p:pic>
      <p:pic>
        <p:nvPicPr>
          <p:cNvPr id="35" name="Picture 34" descr="Icon&#10;&#10;Description automatically generated">
            <a:extLst>
              <a:ext uri="{FF2B5EF4-FFF2-40B4-BE49-F238E27FC236}">
                <a16:creationId xmlns:a16="http://schemas.microsoft.com/office/drawing/2014/main" id="{17FFFF59-BFDD-4FDA-A896-19FDF11FDAA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73" y="3286033"/>
            <a:ext cx="576764" cy="559942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D98CCB4E-E727-4EB4-B102-E49B56C07D6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581" y="4672456"/>
            <a:ext cx="576764" cy="559942"/>
          </a:xfrm>
          <a:prstGeom prst="rect">
            <a:avLst/>
          </a:prstGeom>
        </p:spPr>
      </p:pic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738A3384-101F-4E9C-9C64-CE40731D5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094" y="3300113"/>
            <a:ext cx="481486" cy="467443"/>
          </a:xfrm>
          <a:prstGeom prst="rect">
            <a:avLst/>
          </a:prstGeom>
        </p:spPr>
      </p:pic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F29B74FD-97F3-4A8D-ADDE-1DB3C53E0D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093" y="5413041"/>
            <a:ext cx="481486" cy="467443"/>
          </a:xfrm>
          <a:prstGeom prst="rect">
            <a:avLst/>
          </a:prstGeom>
        </p:spPr>
      </p:pic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007E83CA-3743-4442-8F40-CD84BE9B5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094" y="4411372"/>
            <a:ext cx="481486" cy="46744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7ABEA6-4AB8-4D60-9FA6-B773DF11450C}"/>
              </a:ext>
            </a:extLst>
          </p:cNvPr>
          <p:cNvSpPr txBox="1"/>
          <p:nvPr/>
        </p:nvSpPr>
        <p:spPr>
          <a:xfrm>
            <a:off x="1287260" y="1952090"/>
            <a:ext cx="619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326CE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8x</a:t>
            </a:r>
          </a:p>
        </p:txBody>
      </p:sp>
      <p:pic>
        <p:nvPicPr>
          <p:cNvPr id="45" name="Picture 44" descr="Icon&#10;&#10;Description automatically generated">
            <a:extLst>
              <a:ext uri="{FF2B5EF4-FFF2-40B4-BE49-F238E27FC236}">
                <a16:creationId xmlns:a16="http://schemas.microsoft.com/office/drawing/2014/main" id="{7E4F97D8-04D2-486E-BE7A-DD62D6B0E3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997" y="1993453"/>
            <a:ext cx="481486" cy="46744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4AA5A21-BDF3-4DA1-B354-62BE2D8C35CA}"/>
              </a:ext>
            </a:extLst>
          </p:cNvPr>
          <p:cNvSpPr txBox="1"/>
          <p:nvPr/>
        </p:nvSpPr>
        <p:spPr>
          <a:xfrm>
            <a:off x="2234862" y="1975388"/>
            <a:ext cx="1074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26CE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separate clusters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79B37E6-404B-42E9-8A2C-B0B7E5A6BD72}"/>
              </a:ext>
            </a:extLst>
          </p:cNvPr>
          <p:cNvSpPr txBox="1"/>
          <p:nvPr/>
        </p:nvSpPr>
        <p:spPr>
          <a:xfrm>
            <a:off x="1481206" y="5755253"/>
            <a:ext cx="16445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326CE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cluster can join multiple Virtual Clusters</a:t>
            </a:r>
          </a:p>
        </p:txBody>
      </p:sp>
    </p:spTree>
    <p:extLst>
      <p:ext uri="{BB962C8B-B14F-4D97-AF65-F5344CB8AC3E}">
        <p14:creationId xmlns:p14="http://schemas.microsoft.com/office/powerpoint/2010/main" val="17197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8" grpId="0" animBg="1"/>
      <p:bldP spid="25" grpId="0" animBg="1"/>
      <p:bldP spid="31" grpId="0" animBg="1"/>
      <p:bldP spid="32" grpId="0" animBg="1"/>
      <p:bldP spid="33" grpId="0" animBg="1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26C50-8D30-409E-BF20-F239CFE54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use cases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BEE3CE-38B0-4302-A970-D1064C64F406}"/>
              </a:ext>
            </a:extLst>
          </p:cNvPr>
          <p:cNvSpPr/>
          <p:nvPr/>
        </p:nvSpPr>
        <p:spPr>
          <a:xfrm>
            <a:off x="2591905" y="1515916"/>
            <a:ext cx="1150877" cy="1325563"/>
          </a:xfrm>
          <a:prstGeom prst="rect">
            <a:avLst/>
          </a:prstGeom>
          <a:solidFill>
            <a:srgbClr val="FFE0C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AB686F-75AA-4FBC-B5C8-D3ED9B9C48E6}"/>
              </a:ext>
            </a:extLst>
          </p:cNvPr>
          <p:cNvSpPr/>
          <p:nvPr/>
        </p:nvSpPr>
        <p:spPr>
          <a:xfrm>
            <a:off x="4614202" y="1515915"/>
            <a:ext cx="1150877" cy="13255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B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9E10EA2-171B-4A42-983A-32E527FD73F5}"/>
              </a:ext>
            </a:extLst>
          </p:cNvPr>
          <p:cNvSpPr/>
          <p:nvPr/>
        </p:nvSpPr>
        <p:spPr>
          <a:xfrm>
            <a:off x="2932401" y="2064832"/>
            <a:ext cx="2584821" cy="628405"/>
          </a:xfrm>
          <a:prstGeom prst="roundRect">
            <a:avLst/>
          </a:prstGeom>
          <a:solidFill>
            <a:srgbClr val="CC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cluster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DA41595A-BB22-4952-B13E-D269E5FED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477" y="2571378"/>
            <a:ext cx="481486" cy="467443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0AB0ABB1-F371-44FE-A9D7-431D47F3514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049" y="2575324"/>
            <a:ext cx="482060" cy="46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CAEC55-E2B2-4F4E-B385-FA54E5930611}"/>
              </a:ext>
            </a:extLst>
          </p:cNvPr>
          <p:cNvSpPr txBox="1"/>
          <p:nvPr/>
        </p:nvSpPr>
        <p:spPr>
          <a:xfrm>
            <a:off x="279371" y="1611298"/>
            <a:ext cx="1492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Cloud bursting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57CF47-20A9-4BD7-BA26-DECDFDC9BF80}"/>
              </a:ext>
            </a:extLst>
          </p:cNvPr>
          <p:cNvSpPr txBox="1"/>
          <p:nvPr/>
        </p:nvSpPr>
        <p:spPr>
          <a:xfrm>
            <a:off x="258746" y="2502924"/>
            <a:ext cx="1952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Private data spaces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D107D8-FAE7-4B50-BF94-AAB937653692}"/>
              </a:ext>
            </a:extLst>
          </p:cNvPr>
          <p:cNvSpPr txBox="1"/>
          <p:nvPr/>
        </p:nvSpPr>
        <p:spPr>
          <a:xfrm>
            <a:off x="261662" y="2070426"/>
            <a:ext cx="2308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Cloud/cluster migration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2AD6D0-C532-4908-9C70-FDC930D35DB9}"/>
              </a:ext>
            </a:extLst>
          </p:cNvPr>
          <p:cNvSpPr/>
          <p:nvPr/>
        </p:nvSpPr>
        <p:spPr>
          <a:xfrm>
            <a:off x="3465382" y="4011442"/>
            <a:ext cx="1150877" cy="1335559"/>
          </a:xfrm>
          <a:prstGeom prst="rect">
            <a:avLst/>
          </a:prstGeom>
          <a:solidFill>
            <a:srgbClr val="FFE0C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F62626-ECA2-40BE-8049-2568A25758A3}"/>
              </a:ext>
            </a:extLst>
          </p:cNvPr>
          <p:cNvSpPr/>
          <p:nvPr/>
        </p:nvSpPr>
        <p:spPr>
          <a:xfrm>
            <a:off x="4968338" y="5228731"/>
            <a:ext cx="1150877" cy="13255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C</a:t>
            </a:r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3509E359-8D2C-41FD-8094-EB6E4CDE1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639" y="3881733"/>
            <a:ext cx="481486" cy="467443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02A6D19-C514-44F7-93E7-F97194BEDC4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185" y="6251037"/>
            <a:ext cx="482060" cy="46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0431A97-CDD0-4AF4-9FCC-FEEE385C1198}"/>
              </a:ext>
            </a:extLst>
          </p:cNvPr>
          <p:cNvSpPr/>
          <p:nvPr/>
        </p:nvSpPr>
        <p:spPr>
          <a:xfrm>
            <a:off x="1973732" y="5212123"/>
            <a:ext cx="1150877" cy="13255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B</a:t>
            </a: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E673CBD5-601F-4220-9C98-0DB563BB8DF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02" y="6251037"/>
            <a:ext cx="482060" cy="46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BA8B949-74D5-40F7-9745-C98DA74E5671}"/>
              </a:ext>
            </a:extLst>
          </p:cNvPr>
          <p:cNvSpPr txBox="1"/>
          <p:nvPr/>
        </p:nvSpPr>
        <p:spPr>
          <a:xfrm>
            <a:off x="195365" y="3963340"/>
            <a:ext cx="2773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Multi-cluster orchestration (e.g., for cost optimization)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8864ED6-D692-4331-B42D-71A465886E7A}"/>
              </a:ext>
            </a:extLst>
          </p:cNvPr>
          <p:cNvSpPr txBox="1"/>
          <p:nvPr/>
        </p:nvSpPr>
        <p:spPr>
          <a:xfrm>
            <a:off x="188197" y="4625687"/>
            <a:ext cx="2773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Cluster aggregation (e.g., at the edge)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998AAF-A015-4071-B8A7-22A8927719EE}"/>
              </a:ext>
            </a:extLst>
          </p:cNvPr>
          <p:cNvSpPr txBox="1"/>
          <p:nvPr/>
        </p:nvSpPr>
        <p:spPr>
          <a:xfrm>
            <a:off x="7223466" y="5106108"/>
            <a:ext cx="277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Resource/service brokering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BD7A222-D88A-4FC0-ACE6-0BBD49A0D55F}"/>
              </a:ext>
            </a:extLst>
          </p:cNvPr>
          <p:cNvSpPr/>
          <p:nvPr/>
        </p:nvSpPr>
        <p:spPr>
          <a:xfrm>
            <a:off x="8406407" y="1263237"/>
            <a:ext cx="1150877" cy="1690614"/>
          </a:xfrm>
          <a:prstGeom prst="rect">
            <a:avLst/>
          </a:prstGeom>
          <a:solidFill>
            <a:srgbClr val="FFE0C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(broker)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05A4FF3-B6D1-4DC6-8380-33FCB2869785}"/>
              </a:ext>
            </a:extLst>
          </p:cNvPr>
          <p:cNvSpPr/>
          <p:nvPr/>
        </p:nvSpPr>
        <p:spPr>
          <a:xfrm>
            <a:off x="10257386" y="4296649"/>
            <a:ext cx="1150877" cy="13255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D</a:t>
            </a:r>
          </a:p>
        </p:txBody>
      </p:sp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B19BFF36-4C98-4FA9-B6AD-D1321AC8158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664" y="1133528"/>
            <a:ext cx="481486" cy="467443"/>
          </a:xfrm>
          <a:prstGeom prst="rect">
            <a:avLst/>
          </a:prstGeom>
        </p:spPr>
      </p:pic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BDA3B4B4-2592-4873-9F33-06DFB2E3D0B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233" y="5318955"/>
            <a:ext cx="482060" cy="4680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30009BE-1486-4CDD-A2B4-2D29DC74EF85}"/>
              </a:ext>
            </a:extLst>
          </p:cNvPr>
          <p:cNvSpPr/>
          <p:nvPr/>
        </p:nvSpPr>
        <p:spPr>
          <a:xfrm>
            <a:off x="10269394" y="2588800"/>
            <a:ext cx="1150877" cy="13255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C</a:t>
            </a:r>
          </a:p>
        </p:txBody>
      </p:sp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20F6696E-1426-4A63-8272-8250FFE5966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241" y="3611106"/>
            <a:ext cx="482060" cy="4680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1C4F966-7E67-44E4-A2DA-529CDDC10DB7}"/>
              </a:ext>
            </a:extLst>
          </p:cNvPr>
          <p:cNvSpPr/>
          <p:nvPr/>
        </p:nvSpPr>
        <p:spPr>
          <a:xfrm>
            <a:off x="6908621" y="3187997"/>
            <a:ext cx="1150877" cy="1325563"/>
          </a:xfrm>
          <a:prstGeom prst="rect">
            <a:avLst/>
          </a:prstGeom>
          <a:solidFill>
            <a:srgbClr val="FFCC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 B</a:t>
            </a:r>
          </a:p>
        </p:txBody>
      </p:sp>
      <p:sp>
        <p:nvSpPr>
          <p:cNvPr id="36" name="Arrow: Left 35">
            <a:extLst>
              <a:ext uri="{FF2B5EF4-FFF2-40B4-BE49-F238E27FC236}">
                <a16:creationId xmlns:a16="http://schemas.microsoft.com/office/drawing/2014/main" id="{01D3AB36-762C-4E36-8F5A-CA2D1EE7E666}"/>
              </a:ext>
            </a:extLst>
          </p:cNvPr>
          <p:cNvSpPr/>
          <p:nvPr/>
        </p:nvSpPr>
        <p:spPr>
          <a:xfrm rot="2675326">
            <a:off x="9557284" y="1885801"/>
            <a:ext cx="936580" cy="445996"/>
          </a:xfrm>
          <a:prstGeom prst="leftArrow">
            <a:avLst/>
          </a:prstGeom>
          <a:solidFill>
            <a:srgbClr val="CC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Advertise</a:t>
            </a:r>
          </a:p>
        </p:txBody>
      </p:sp>
      <p:sp>
        <p:nvSpPr>
          <p:cNvPr id="37" name="Arrow: Left 36">
            <a:extLst>
              <a:ext uri="{FF2B5EF4-FFF2-40B4-BE49-F238E27FC236}">
                <a16:creationId xmlns:a16="http://schemas.microsoft.com/office/drawing/2014/main" id="{C15EA0B0-E4FE-4796-A8C2-F9EA31BA77B4}"/>
              </a:ext>
            </a:extLst>
          </p:cNvPr>
          <p:cNvSpPr/>
          <p:nvPr/>
        </p:nvSpPr>
        <p:spPr>
          <a:xfrm rot="3763090">
            <a:off x="9480077" y="3506425"/>
            <a:ext cx="936580" cy="445996"/>
          </a:xfrm>
          <a:prstGeom prst="leftArrow">
            <a:avLst/>
          </a:prstGeom>
          <a:solidFill>
            <a:srgbClr val="CC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Advertise</a:t>
            </a:r>
          </a:p>
        </p:txBody>
      </p:sp>
      <p:sp>
        <p:nvSpPr>
          <p:cNvPr id="38" name="Arrow: Left 37">
            <a:extLst>
              <a:ext uri="{FF2B5EF4-FFF2-40B4-BE49-F238E27FC236}">
                <a16:creationId xmlns:a16="http://schemas.microsoft.com/office/drawing/2014/main" id="{D6011508-E370-4123-8E72-0F6B9B0ABB91}"/>
              </a:ext>
            </a:extLst>
          </p:cNvPr>
          <p:cNvSpPr/>
          <p:nvPr/>
        </p:nvSpPr>
        <p:spPr>
          <a:xfrm rot="18742035">
            <a:off x="6857522" y="2279746"/>
            <a:ext cx="1673549" cy="445996"/>
          </a:xfrm>
          <a:prstGeom prst="leftArrow">
            <a:avLst/>
          </a:prstGeom>
          <a:solidFill>
            <a:srgbClr val="CC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Aggregate and advertise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09467F7-D25E-48C9-A634-617C18FC10CF}"/>
              </a:ext>
            </a:extLst>
          </p:cNvPr>
          <p:cNvSpPr/>
          <p:nvPr/>
        </p:nvSpPr>
        <p:spPr>
          <a:xfrm rot="1526955">
            <a:off x="7169820" y="4072149"/>
            <a:ext cx="3834405" cy="474005"/>
          </a:xfrm>
          <a:prstGeom prst="roundRect">
            <a:avLst/>
          </a:prstGeom>
          <a:solidFill>
            <a:srgbClr val="CC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t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cluster</a:t>
            </a:r>
          </a:p>
        </p:txBody>
      </p:sp>
      <p:pic>
        <p:nvPicPr>
          <p:cNvPr id="40" name="Picture 39" descr="Icon&#10;&#10;Description automatically generated">
            <a:extLst>
              <a:ext uri="{FF2B5EF4-FFF2-40B4-BE49-F238E27FC236}">
                <a16:creationId xmlns:a16="http://schemas.microsoft.com/office/drawing/2014/main" id="{39A53751-D322-4544-BC53-136695964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347" y="4209529"/>
            <a:ext cx="481486" cy="467443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B587652-BE81-42C7-8A79-33C0832D6502}"/>
              </a:ext>
            </a:extLst>
          </p:cNvPr>
          <p:cNvCxnSpPr/>
          <p:nvPr/>
        </p:nvCxnSpPr>
        <p:spPr>
          <a:xfrm>
            <a:off x="699184" y="3567441"/>
            <a:ext cx="56610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357A15A-BEEC-4D63-8757-3D2A3293534E}"/>
              </a:ext>
            </a:extLst>
          </p:cNvPr>
          <p:cNvCxnSpPr>
            <a:cxnSpLocks/>
          </p:cNvCxnSpPr>
          <p:nvPr/>
        </p:nvCxnSpPr>
        <p:spPr>
          <a:xfrm flipV="1">
            <a:off x="6603981" y="1003592"/>
            <a:ext cx="0" cy="5550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Folded Corner 12">
            <a:extLst>
              <a:ext uri="{FF2B5EF4-FFF2-40B4-BE49-F238E27FC236}">
                <a16:creationId xmlns:a16="http://schemas.microsoft.com/office/drawing/2014/main" id="{645781DD-748F-473A-9D5E-C81DF81B900B}"/>
              </a:ext>
            </a:extLst>
          </p:cNvPr>
          <p:cNvSpPr/>
          <p:nvPr/>
        </p:nvSpPr>
        <p:spPr>
          <a:xfrm>
            <a:off x="8585390" y="2199364"/>
            <a:ext cx="637149" cy="459128"/>
          </a:xfrm>
          <a:prstGeom prst="foldedCorner">
            <a:avLst>
              <a:gd name="adj" fmla="val 18956"/>
            </a:avLst>
          </a:prstGeom>
          <a:solidFill>
            <a:srgbClr val="CCFFCC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catalog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902A42F-3066-4E96-8649-F0A7EFE3617B}"/>
              </a:ext>
            </a:extLst>
          </p:cNvPr>
          <p:cNvSpPr/>
          <p:nvPr/>
        </p:nvSpPr>
        <p:spPr>
          <a:xfrm>
            <a:off x="2759346" y="4961975"/>
            <a:ext cx="2584821" cy="1256116"/>
          </a:xfrm>
          <a:custGeom>
            <a:avLst/>
            <a:gdLst>
              <a:gd name="connsiteX0" fmla="*/ 1088550 w 2584821"/>
              <a:gd name="connsiteY0" fmla="*/ 0 h 1153722"/>
              <a:gd name="connsiteX1" fmla="*/ 1495019 w 2584821"/>
              <a:gd name="connsiteY1" fmla="*/ 0 h 1153722"/>
              <a:gd name="connsiteX2" fmla="*/ 1596639 w 2584821"/>
              <a:gd name="connsiteY2" fmla="*/ 101620 h 1153722"/>
              <a:gd name="connsiteX3" fmla="*/ 1596639 w 2584821"/>
              <a:gd name="connsiteY3" fmla="*/ 525317 h 1153722"/>
              <a:gd name="connsiteX4" fmla="*/ 2480085 w 2584821"/>
              <a:gd name="connsiteY4" fmla="*/ 525317 h 1153722"/>
              <a:gd name="connsiteX5" fmla="*/ 2584821 w 2584821"/>
              <a:gd name="connsiteY5" fmla="*/ 630053 h 1153722"/>
              <a:gd name="connsiteX6" fmla="*/ 2584821 w 2584821"/>
              <a:gd name="connsiteY6" fmla="*/ 1048986 h 1153722"/>
              <a:gd name="connsiteX7" fmla="*/ 2480085 w 2584821"/>
              <a:gd name="connsiteY7" fmla="*/ 1153722 h 1153722"/>
              <a:gd name="connsiteX8" fmla="*/ 104736 w 2584821"/>
              <a:gd name="connsiteY8" fmla="*/ 1153722 h 1153722"/>
              <a:gd name="connsiteX9" fmla="*/ 0 w 2584821"/>
              <a:gd name="connsiteY9" fmla="*/ 1048986 h 1153722"/>
              <a:gd name="connsiteX10" fmla="*/ 0 w 2584821"/>
              <a:gd name="connsiteY10" fmla="*/ 630053 h 1153722"/>
              <a:gd name="connsiteX11" fmla="*/ 104736 w 2584821"/>
              <a:gd name="connsiteY11" fmla="*/ 525317 h 1153722"/>
              <a:gd name="connsiteX12" fmla="*/ 986930 w 2584821"/>
              <a:gd name="connsiteY12" fmla="*/ 525317 h 1153722"/>
              <a:gd name="connsiteX13" fmla="*/ 986930 w 2584821"/>
              <a:gd name="connsiteY13" fmla="*/ 101620 h 1153722"/>
              <a:gd name="connsiteX14" fmla="*/ 1088550 w 2584821"/>
              <a:gd name="connsiteY14" fmla="*/ 0 h 1153722"/>
              <a:gd name="connsiteX0" fmla="*/ 1083788 w 2584821"/>
              <a:gd name="connsiteY0" fmla="*/ 0 h 1256116"/>
              <a:gd name="connsiteX1" fmla="*/ 1495019 w 2584821"/>
              <a:gd name="connsiteY1" fmla="*/ 102394 h 1256116"/>
              <a:gd name="connsiteX2" fmla="*/ 1596639 w 2584821"/>
              <a:gd name="connsiteY2" fmla="*/ 204014 h 1256116"/>
              <a:gd name="connsiteX3" fmla="*/ 1596639 w 2584821"/>
              <a:gd name="connsiteY3" fmla="*/ 627711 h 1256116"/>
              <a:gd name="connsiteX4" fmla="*/ 2480085 w 2584821"/>
              <a:gd name="connsiteY4" fmla="*/ 627711 h 1256116"/>
              <a:gd name="connsiteX5" fmla="*/ 2584821 w 2584821"/>
              <a:gd name="connsiteY5" fmla="*/ 732447 h 1256116"/>
              <a:gd name="connsiteX6" fmla="*/ 2584821 w 2584821"/>
              <a:gd name="connsiteY6" fmla="*/ 1151380 h 1256116"/>
              <a:gd name="connsiteX7" fmla="*/ 2480085 w 2584821"/>
              <a:gd name="connsiteY7" fmla="*/ 1256116 h 1256116"/>
              <a:gd name="connsiteX8" fmla="*/ 104736 w 2584821"/>
              <a:gd name="connsiteY8" fmla="*/ 1256116 h 1256116"/>
              <a:gd name="connsiteX9" fmla="*/ 0 w 2584821"/>
              <a:gd name="connsiteY9" fmla="*/ 1151380 h 1256116"/>
              <a:gd name="connsiteX10" fmla="*/ 0 w 2584821"/>
              <a:gd name="connsiteY10" fmla="*/ 732447 h 1256116"/>
              <a:gd name="connsiteX11" fmla="*/ 104736 w 2584821"/>
              <a:gd name="connsiteY11" fmla="*/ 627711 h 1256116"/>
              <a:gd name="connsiteX12" fmla="*/ 986930 w 2584821"/>
              <a:gd name="connsiteY12" fmla="*/ 627711 h 1256116"/>
              <a:gd name="connsiteX13" fmla="*/ 986930 w 2584821"/>
              <a:gd name="connsiteY13" fmla="*/ 204014 h 1256116"/>
              <a:gd name="connsiteX14" fmla="*/ 1083788 w 2584821"/>
              <a:gd name="connsiteY14" fmla="*/ 0 h 1256116"/>
              <a:gd name="connsiteX0" fmla="*/ 1083788 w 2584821"/>
              <a:gd name="connsiteY0" fmla="*/ 0 h 1256116"/>
              <a:gd name="connsiteX1" fmla="*/ 1485494 w 2584821"/>
              <a:gd name="connsiteY1" fmla="*/ 1 h 1256116"/>
              <a:gd name="connsiteX2" fmla="*/ 1596639 w 2584821"/>
              <a:gd name="connsiteY2" fmla="*/ 204014 h 1256116"/>
              <a:gd name="connsiteX3" fmla="*/ 1596639 w 2584821"/>
              <a:gd name="connsiteY3" fmla="*/ 627711 h 1256116"/>
              <a:gd name="connsiteX4" fmla="*/ 2480085 w 2584821"/>
              <a:gd name="connsiteY4" fmla="*/ 627711 h 1256116"/>
              <a:gd name="connsiteX5" fmla="*/ 2584821 w 2584821"/>
              <a:gd name="connsiteY5" fmla="*/ 732447 h 1256116"/>
              <a:gd name="connsiteX6" fmla="*/ 2584821 w 2584821"/>
              <a:gd name="connsiteY6" fmla="*/ 1151380 h 1256116"/>
              <a:gd name="connsiteX7" fmla="*/ 2480085 w 2584821"/>
              <a:gd name="connsiteY7" fmla="*/ 1256116 h 1256116"/>
              <a:gd name="connsiteX8" fmla="*/ 104736 w 2584821"/>
              <a:gd name="connsiteY8" fmla="*/ 1256116 h 1256116"/>
              <a:gd name="connsiteX9" fmla="*/ 0 w 2584821"/>
              <a:gd name="connsiteY9" fmla="*/ 1151380 h 1256116"/>
              <a:gd name="connsiteX10" fmla="*/ 0 w 2584821"/>
              <a:gd name="connsiteY10" fmla="*/ 732447 h 1256116"/>
              <a:gd name="connsiteX11" fmla="*/ 104736 w 2584821"/>
              <a:gd name="connsiteY11" fmla="*/ 627711 h 1256116"/>
              <a:gd name="connsiteX12" fmla="*/ 986930 w 2584821"/>
              <a:gd name="connsiteY12" fmla="*/ 627711 h 1256116"/>
              <a:gd name="connsiteX13" fmla="*/ 986930 w 2584821"/>
              <a:gd name="connsiteY13" fmla="*/ 204014 h 1256116"/>
              <a:gd name="connsiteX14" fmla="*/ 1083788 w 2584821"/>
              <a:gd name="connsiteY14" fmla="*/ 0 h 1256116"/>
              <a:gd name="connsiteX0" fmla="*/ 1083788 w 2584821"/>
              <a:gd name="connsiteY0" fmla="*/ 0 h 1256116"/>
              <a:gd name="connsiteX1" fmla="*/ 1485494 w 2584821"/>
              <a:gd name="connsiteY1" fmla="*/ 1 h 1256116"/>
              <a:gd name="connsiteX2" fmla="*/ 1596639 w 2584821"/>
              <a:gd name="connsiteY2" fmla="*/ 204014 h 1256116"/>
              <a:gd name="connsiteX3" fmla="*/ 1596639 w 2584821"/>
              <a:gd name="connsiteY3" fmla="*/ 627711 h 1256116"/>
              <a:gd name="connsiteX4" fmla="*/ 2480085 w 2584821"/>
              <a:gd name="connsiteY4" fmla="*/ 627711 h 1256116"/>
              <a:gd name="connsiteX5" fmla="*/ 2584821 w 2584821"/>
              <a:gd name="connsiteY5" fmla="*/ 732447 h 1256116"/>
              <a:gd name="connsiteX6" fmla="*/ 2584821 w 2584821"/>
              <a:gd name="connsiteY6" fmla="*/ 1151380 h 1256116"/>
              <a:gd name="connsiteX7" fmla="*/ 2480085 w 2584821"/>
              <a:gd name="connsiteY7" fmla="*/ 1256116 h 1256116"/>
              <a:gd name="connsiteX8" fmla="*/ 104736 w 2584821"/>
              <a:gd name="connsiteY8" fmla="*/ 1256116 h 1256116"/>
              <a:gd name="connsiteX9" fmla="*/ 0 w 2584821"/>
              <a:gd name="connsiteY9" fmla="*/ 1151380 h 1256116"/>
              <a:gd name="connsiteX10" fmla="*/ 0 w 2584821"/>
              <a:gd name="connsiteY10" fmla="*/ 732447 h 1256116"/>
              <a:gd name="connsiteX11" fmla="*/ 104736 w 2584821"/>
              <a:gd name="connsiteY11" fmla="*/ 627711 h 1256116"/>
              <a:gd name="connsiteX12" fmla="*/ 986930 w 2584821"/>
              <a:gd name="connsiteY12" fmla="*/ 627711 h 1256116"/>
              <a:gd name="connsiteX13" fmla="*/ 986930 w 2584821"/>
              <a:gd name="connsiteY13" fmla="*/ 132577 h 1256116"/>
              <a:gd name="connsiteX14" fmla="*/ 1083788 w 2584821"/>
              <a:gd name="connsiteY14" fmla="*/ 0 h 1256116"/>
              <a:gd name="connsiteX0" fmla="*/ 1083788 w 2584821"/>
              <a:gd name="connsiteY0" fmla="*/ 0 h 1256116"/>
              <a:gd name="connsiteX1" fmla="*/ 1485494 w 2584821"/>
              <a:gd name="connsiteY1" fmla="*/ 1 h 1256116"/>
              <a:gd name="connsiteX2" fmla="*/ 1594258 w 2584821"/>
              <a:gd name="connsiteY2" fmla="*/ 127814 h 1256116"/>
              <a:gd name="connsiteX3" fmla="*/ 1596639 w 2584821"/>
              <a:gd name="connsiteY3" fmla="*/ 627711 h 1256116"/>
              <a:gd name="connsiteX4" fmla="*/ 2480085 w 2584821"/>
              <a:gd name="connsiteY4" fmla="*/ 627711 h 1256116"/>
              <a:gd name="connsiteX5" fmla="*/ 2584821 w 2584821"/>
              <a:gd name="connsiteY5" fmla="*/ 732447 h 1256116"/>
              <a:gd name="connsiteX6" fmla="*/ 2584821 w 2584821"/>
              <a:gd name="connsiteY6" fmla="*/ 1151380 h 1256116"/>
              <a:gd name="connsiteX7" fmla="*/ 2480085 w 2584821"/>
              <a:gd name="connsiteY7" fmla="*/ 1256116 h 1256116"/>
              <a:gd name="connsiteX8" fmla="*/ 104736 w 2584821"/>
              <a:gd name="connsiteY8" fmla="*/ 1256116 h 1256116"/>
              <a:gd name="connsiteX9" fmla="*/ 0 w 2584821"/>
              <a:gd name="connsiteY9" fmla="*/ 1151380 h 1256116"/>
              <a:gd name="connsiteX10" fmla="*/ 0 w 2584821"/>
              <a:gd name="connsiteY10" fmla="*/ 732447 h 1256116"/>
              <a:gd name="connsiteX11" fmla="*/ 104736 w 2584821"/>
              <a:gd name="connsiteY11" fmla="*/ 627711 h 1256116"/>
              <a:gd name="connsiteX12" fmla="*/ 986930 w 2584821"/>
              <a:gd name="connsiteY12" fmla="*/ 627711 h 1256116"/>
              <a:gd name="connsiteX13" fmla="*/ 986930 w 2584821"/>
              <a:gd name="connsiteY13" fmla="*/ 132577 h 1256116"/>
              <a:gd name="connsiteX14" fmla="*/ 1083788 w 2584821"/>
              <a:gd name="connsiteY14" fmla="*/ 0 h 125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84821" h="1256116">
                <a:moveTo>
                  <a:pt x="1083788" y="0"/>
                </a:moveTo>
                <a:lnTo>
                  <a:pt x="1485494" y="1"/>
                </a:lnTo>
                <a:cubicBezTo>
                  <a:pt x="1541617" y="1"/>
                  <a:pt x="1594258" y="71691"/>
                  <a:pt x="1594258" y="127814"/>
                </a:cubicBezTo>
                <a:cubicBezTo>
                  <a:pt x="1595052" y="294446"/>
                  <a:pt x="1595845" y="461079"/>
                  <a:pt x="1596639" y="627711"/>
                </a:cubicBezTo>
                <a:lnTo>
                  <a:pt x="2480085" y="627711"/>
                </a:lnTo>
                <a:cubicBezTo>
                  <a:pt x="2537929" y="627711"/>
                  <a:pt x="2584821" y="674603"/>
                  <a:pt x="2584821" y="732447"/>
                </a:cubicBezTo>
                <a:lnTo>
                  <a:pt x="2584821" y="1151380"/>
                </a:lnTo>
                <a:cubicBezTo>
                  <a:pt x="2584821" y="1209224"/>
                  <a:pt x="2537929" y="1256116"/>
                  <a:pt x="2480085" y="1256116"/>
                </a:cubicBezTo>
                <a:lnTo>
                  <a:pt x="104736" y="1256116"/>
                </a:lnTo>
                <a:cubicBezTo>
                  <a:pt x="46892" y="1256116"/>
                  <a:pt x="0" y="1209224"/>
                  <a:pt x="0" y="1151380"/>
                </a:cubicBezTo>
                <a:lnTo>
                  <a:pt x="0" y="732447"/>
                </a:lnTo>
                <a:cubicBezTo>
                  <a:pt x="0" y="674603"/>
                  <a:pt x="46892" y="627711"/>
                  <a:pt x="104736" y="627711"/>
                </a:cubicBezTo>
                <a:lnTo>
                  <a:pt x="986930" y="627711"/>
                </a:lnTo>
                <a:lnTo>
                  <a:pt x="986930" y="132577"/>
                </a:lnTo>
                <a:cubicBezTo>
                  <a:pt x="986930" y="76454"/>
                  <a:pt x="1027665" y="0"/>
                  <a:pt x="1083788" y="0"/>
                </a:cubicBezTo>
                <a:close/>
              </a:path>
            </a:pathLst>
          </a:custGeom>
          <a:solidFill>
            <a:srgbClr val="CCFFCC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cluster</a:t>
            </a:r>
          </a:p>
        </p:txBody>
      </p:sp>
    </p:spTree>
    <p:extLst>
      <p:ext uri="{BB962C8B-B14F-4D97-AF65-F5344CB8AC3E}">
        <p14:creationId xmlns:p14="http://schemas.microsoft.com/office/powerpoint/2010/main" val="261736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  <p:bldP spid="16" grpId="0" animBg="1"/>
      <p:bldP spid="22" grpId="0"/>
      <p:bldP spid="24" grpId="0"/>
      <p:bldP spid="25" grpId="0"/>
      <p:bldP spid="26" grpId="0" animBg="1"/>
      <p:bldP spid="27" grpId="0" animBg="1"/>
      <p:bldP spid="31" grpId="0" animBg="1"/>
      <p:bldP spid="33" grpId="0" animBg="1"/>
      <p:bldP spid="36" grpId="0" animBg="1"/>
      <p:bldP spid="37" grpId="0" animBg="1"/>
      <p:bldP spid="38" grpId="0" animBg="1"/>
      <p:bldP spid="39" grpId="0" animBg="1"/>
      <p:bldP spid="13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FE855-ADC6-4428-A919-BE34F4AFC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Liqo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DA227-C697-4C89-ABCD-545A508A59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We offer</a:t>
            </a:r>
          </a:p>
          <a:p>
            <a:pPr lvl="1"/>
            <a:r>
              <a:rPr lang="en-US" dirty="0" err="1"/>
              <a:t>Multicloud</a:t>
            </a:r>
            <a:endParaRPr lang="en-US" dirty="0"/>
          </a:p>
          <a:p>
            <a:pPr lvl="1"/>
            <a:r>
              <a:rPr lang="en-US" dirty="0"/>
              <a:t>European</a:t>
            </a:r>
          </a:p>
          <a:p>
            <a:pPr lvl="1"/>
            <a:r>
              <a:rPr lang="en-US" dirty="0"/>
              <a:t>No lock-in (</a:t>
            </a:r>
            <a:r>
              <a:rPr lang="en-US" dirty="0" err="1"/>
              <a:t>hyperscalers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Open-source</a:t>
            </a:r>
          </a:p>
          <a:p>
            <a:pPr lvl="1"/>
            <a:r>
              <a:rPr lang="en-US" dirty="0"/>
              <a:t>Open governance (CNCF incubation planned)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B5513D-F82F-468D-A6C9-86E2F6BDF9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We ask</a:t>
            </a:r>
          </a:p>
          <a:p>
            <a:pPr lvl="1"/>
            <a:r>
              <a:rPr lang="en-US" dirty="0"/>
              <a:t>Pilots</a:t>
            </a:r>
          </a:p>
          <a:p>
            <a:pPr lvl="1"/>
            <a:r>
              <a:rPr lang="en-US" dirty="0"/>
              <a:t>Feedback</a:t>
            </a:r>
          </a:p>
          <a:p>
            <a:pPr lvl="1"/>
            <a:r>
              <a:rPr lang="en-US" dirty="0"/>
              <a:t>Feature requests</a:t>
            </a:r>
          </a:p>
          <a:p>
            <a:pPr lvl="1"/>
            <a:r>
              <a:rPr lang="en-US" dirty="0"/>
              <a:t>Directions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D6BDB0-763C-48B9-B2F6-F88B816429D7}"/>
              </a:ext>
            </a:extLst>
          </p:cNvPr>
          <p:cNvSpPr txBox="1"/>
          <p:nvPr/>
        </p:nvSpPr>
        <p:spPr>
          <a:xfrm>
            <a:off x="838200" y="5326145"/>
            <a:ext cx="101715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200" b="1" dirty="0"/>
              <a:t>Need to provide a common ground for the upcoming</a:t>
            </a:r>
            <a:br>
              <a:rPr lang="en-US" sz="3200" b="1" dirty="0"/>
            </a:br>
            <a:r>
              <a:rPr lang="en-US" sz="3200" b="1" dirty="0"/>
              <a:t> European Cloud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2143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A4316-89AF-4758-8F2E-D71660577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Borderless… but who owns what?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0DDBB6-0C01-424C-B0C2-FEA32635BB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Controlled sharing </a:t>
            </a:r>
            <a:r>
              <a:rPr lang="en-US" dirty="0"/>
              <a:t>is different from </a:t>
            </a:r>
            <a:r>
              <a:rPr lang="en-US" b="1" dirty="0"/>
              <a:t>federation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959C33-BC48-450F-8370-FE9D78D28F24}"/>
              </a:ext>
            </a:extLst>
          </p:cNvPr>
          <p:cNvSpPr/>
          <p:nvPr/>
        </p:nvSpPr>
        <p:spPr>
          <a:xfrm>
            <a:off x="452091" y="3520576"/>
            <a:ext cx="1823749" cy="28903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B3518E-9FD5-47DC-A1F0-77CD815EACC0}"/>
              </a:ext>
            </a:extLst>
          </p:cNvPr>
          <p:cNvSpPr/>
          <p:nvPr/>
        </p:nvSpPr>
        <p:spPr>
          <a:xfrm>
            <a:off x="2992091" y="3520576"/>
            <a:ext cx="1823749" cy="28903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2B2F00B-C17E-437D-BDD5-223BC54672FC}"/>
              </a:ext>
            </a:extLst>
          </p:cNvPr>
          <p:cNvSpPr/>
          <p:nvPr/>
        </p:nvSpPr>
        <p:spPr>
          <a:xfrm>
            <a:off x="532814" y="3647440"/>
            <a:ext cx="4181426" cy="2624059"/>
          </a:xfrm>
          <a:prstGeom prst="roundRect">
            <a:avLst>
              <a:gd name="adj" fmla="val 7526"/>
            </a:avLst>
          </a:prstGeom>
          <a:noFill/>
          <a:ln w="5715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5F6162-C4DD-4F8F-A53F-67468653DAEA}"/>
              </a:ext>
            </a:extLst>
          </p:cNvPr>
          <p:cNvSpPr txBox="1"/>
          <p:nvPr/>
        </p:nvSpPr>
        <p:spPr>
          <a:xfrm>
            <a:off x="355600" y="3169920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Cluster 1 (master)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BA4874-E501-422B-9A66-99B46809B4B0}"/>
              </a:ext>
            </a:extLst>
          </p:cNvPr>
          <p:cNvSpPr txBox="1"/>
          <p:nvPr/>
        </p:nvSpPr>
        <p:spPr>
          <a:xfrm>
            <a:off x="2964948" y="3138647"/>
            <a:ext cx="190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Cluster 2 (slave)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D62E0-E9DD-41BE-BFD9-06E3E3EA02F2}"/>
              </a:ext>
            </a:extLst>
          </p:cNvPr>
          <p:cNvSpPr txBox="1"/>
          <p:nvPr/>
        </p:nvSpPr>
        <p:spPr>
          <a:xfrm>
            <a:off x="996759" y="4736898"/>
            <a:ext cx="3449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+mj-lt"/>
              </a:rPr>
              <a:t>Federated cluster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A8CD7E-43F1-4C91-ABC0-C1FD19426B4B}"/>
              </a:ext>
            </a:extLst>
          </p:cNvPr>
          <p:cNvSpPr/>
          <p:nvPr/>
        </p:nvSpPr>
        <p:spPr>
          <a:xfrm>
            <a:off x="5984221" y="3507979"/>
            <a:ext cx="1823749" cy="28903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686FBF-A212-4CDB-80A4-6CCCA2863989}"/>
              </a:ext>
            </a:extLst>
          </p:cNvPr>
          <p:cNvSpPr/>
          <p:nvPr/>
        </p:nvSpPr>
        <p:spPr>
          <a:xfrm>
            <a:off x="8524221" y="3507979"/>
            <a:ext cx="1823749" cy="28903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52C4EF-676E-40EB-9B8B-924186105297}"/>
              </a:ext>
            </a:extLst>
          </p:cNvPr>
          <p:cNvSpPr txBox="1"/>
          <p:nvPr/>
        </p:nvSpPr>
        <p:spPr>
          <a:xfrm>
            <a:off x="5897890" y="3157323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Cluster 1 (owner 1)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FC483F-10B4-4175-9E03-61041AE60380}"/>
              </a:ext>
            </a:extLst>
          </p:cNvPr>
          <p:cNvSpPr txBox="1"/>
          <p:nvPr/>
        </p:nvSpPr>
        <p:spPr>
          <a:xfrm>
            <a:off x="8364998" y="3126050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Cluster 2 (owner 2)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A38EA2-C06B-489B-A918-B023B424DA34}"/>
              </a:ext>
            </a:extLst>
          </p:cNvPr>
          <p:cNvSpPr txBox="1"/>
          <p:nvPr/>
        </p:nvSpPr>
        <p:spPr>
          <a:xfrm>
            <a:off x="6326624" y="5028979"/>
            <a:ext cx="3658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00B050"/>
                </a:solidFill>
                <a:latin typeface="+mj-lt"/>
              </a:rPr>
              <a:t>Liqo</a:t>
            </a:r>
            <a:r>
              <a:rPr lang="en-US" sz="3200" b="1" dirty="0">
                <a:solidFill>
                  <a:srgbClr val="00B050"/>
                </a:solidFill>
                <a:latin typeface="+mj-lt"/>
              </a:rPr>
              <a:t> virtual cluster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66755CD-2161-4F84-8580-40EA6AEEB501}"/>
              </a:ext>
            </a:extLst>
          </p:cNvPr>
          <p:cNvSpPr/>
          <p:nvPr/>
        </p:nvSpPr>
        <p:spPr>
          <a:xfrm>
            <a:off x="6064943" y="3634843"/>
            <a:ext cx="4055638" cy="2624059"/>
          </a:xfrm>
          <a:custGeom>
            <a:avLst/>
            <a:gdLst>
              <a:gd name="connsiteX0" fmla="*/ 120857 w 4055638"/>
              <a:gd name="connsiteY0" fmla="*/ 0 h 2624059"/>
              <a:gd name="connsiteX1" fmla="*/ 1484999 w 4055638"/>
              <a:gd name="connsiteY1" fmla="*/ 0 h 2624059"/>
              <a:gd name="connsiteX2" fmla="*/ 1605856 w 4055638"/>
              <a:gd name="connsiteY2" fmla="*/ 120857 h 2624059"/>
              <a:gd name="connsiteX3" fmla="*/ 1605856 w 4055638"/>
              <a:gd name="connsiteY3" fmla="*/ 1089458 h 2624059"/>
              <a:gd name="connsiteX4" fmla="*/ 3940144 w 4055638"/>
              <a:gd name="connsiteY4" fmla="*/ 1089458 h 2624059"/>
              <a:gd name="connsiteX5" fmla="*/ 4055638 w 4055638"/>
              <a:gd name="connsiteY5" fmla="*/ 1204952 h 2624059"/>
              <a:gd name="connsiteX6" fmla="*/ 4055638 w 4055638"/>
              <a:gd name="connsiteY6" fmla="*/ 2508564 h 2624059"/>
              <a:gd name="connsiteX7" fmla="*/ 3940144 w 4055638"/>
              <a:gd name="connsiteY7" fmla="*/ 2624058 h 2624059"/>
              <a:gd name="connsiteX8" fmla="*/ 1485004 w 4055638"/>
              <a:gd name="connsiteY8" fmla="*/ 2624058 h 2624059"/>
              <a:gd name="connsiteX9" fmla="*/ 1484999 w 4055638"/>
              <a:gd name="connsiteY9" fmla="*/ 2624059 h 2624059"/>
              <a:gd name="connsiteX10" fmla="*/ 120857 w 4055638"/>
              <a:gd name="connsiteY10" fmla="*/ 2624059 h 2624059"/>
              <a:gd name="connsiteX11" fmla="*/ 0 w 4055638"/>
              <a:gd name="connsiteY11" fmla="*/ 2503202 h 2624059"/>
              <a:gd name="connsiteX12" fmla="*/ 0 w 4055638"/>
              <a:gd name="connsiteY12" fmla="*/ 120857 h 2624059"/>
              <a:gd name="connsiteX13" fmla="*/ 120857 w 4055638"/>
              <a:gd name="connsiteY13" fmla="*/ 0 h 2624059"/>
              <a:gd name="connsiteX0" fmla="*/ 120857 w 4055638"/>
              <a:gd name="connsiteY0" fmla="*/ 0 h 2624059"/>
              <a:gd name="connsiteX1" fmla="*/ 1484999 w 4055638"/>
              <a:gd name="connsiteY1" fmla="*/ 0 h 2624059"/>
              <a:gd name="connsiteX2" fmla="*/ 1605856 w 4055638"/>
              <a:gd name="connsiteY2" fmla="*/ 120857 h 2624059"/>
              <a:gd name="connsiteX3" fmla="*/ 1605856 w 4055638"/>
              <a:gd name="connsiteY3" fmla="*/ 1089458 h 2624059"/>
              <a:gd name="connsiteX4" fmla="*/ 1727777 w 4055638"/>
              <a:gd name="connsiteY4" fmla="*/ 1089557 h 2624059"/>
              <a:gd name="connsiteX5" fmla="*/ 3940144 w 4055638"/>
              <a:gd name="connsiteY5" fmla="*/ 1089458 h 2624059"/>
              <a:gd name="connsiteX6" fmla="*/ 4055638 w 4055638"/>
              <a:gd name="connsiteY6" fmla="*/ 1204952 h 2624059"/>
              <a:gd name="connsiteX7" fmla="*/ 4055638 w 4055638"/>
              <a:gd name="connsiteY7" fmla="*/ 2508564 h 2624059"/>
              <a:gd name="connsiteX8" fmla="*/ 3940144 w 4055638"/>
              <a:gd name="connsiteY8" fmla="*/ 2624058 h 2624059"/>
              <a:gd name="connsiteX9" fmla="*/ 1485004 w 4055638"/>
              <a:gd name="connsiteY9" fmla="*/ 2624058 h 2624059"/>
              <a:gd name="connsiteX10" fmla="*/ 1484999 w 4055638"/>
              <a:gd name="connsiteY10" fmla="*/ 2624059 h 2624059"/>
              <a:gd name="connsiteX11" fmla="*/ 120857 w 4055638"/>
              <a:gd name="connsiteY11" fmla="*/ 2624059 h 2624059"/>
              <a:gd name="connsiteX12" fmla="*/ 0 w 4055638"/>
              <a:gd name="connsiteY12" fmla="*/ 2503202 h 2624059"/>
              <a:gd name="connsiteX13" fmla="*/ 0 w 4055638"/>
              <a:gd name="connsiteY13" fmla="*/ 120857 h 2624059"/>
              <a:gd name="connsiteX14" fmla="*/ 120857 w 4055638"/>
              <a:gd name="connsiteY14" fmla="*/ 0 h 2624059"/>
              <a:gd name="connsiteX0" fmla="*/ 120857 w 4055638"/>
              <a:gd name="connsiteY0" fmla="*/ 0 h 2624059"/>
              <a:gd name="connsiteX1" fmla="*/ 1484999 w 4055638"/>
              <a:gd name="connsiteY1" fmla="*/ 0 h 2624059"/>
              <a:gd name="connsiteX2" fmla="*/ 1605856 w 4055638"/>
              <a:gd name="connsiteY2" fmla="*/ 120857 h 2624059"/>
              <a:gd name="connsiteX3" fmla="*/ 1605856 w 4055638"/>
              <a:gd name="connsiteY3" fmla="*/ 977698 h 2624059"/>
              <a:gd name="connsiteX4" fmla="*/ 1727777 w 4055638"/>
              <a:gd name="connsiteY4" fmla="*/ 1089557 h 2624059"/>
              <a:gd name="connsiteX5" fmla="*/ 3940144 w 4055638"/>
              <a:gd name="connsiteY5" fmla="*/ 1089458 h 2624059"/>
              <a:gd name="connsiteX6" fmla="*/ 4055638 w 4055638"/>
              <a:gd name="connsiteY6" fmla="*/ 1204952 h 2624059"/>
              <a:gd name="connsiteX7" fmla="*/ 4055638 w 4055638"/>
              <a:gd name="connsiteY7" fmla="*/ 2508564 h 2624059"/>
              <a:gd name="connsiteX8" fmla="*/ 3940144 w 4055638"/>
              <a:gd name="connsiteY8" fmla="*/ 2624058 h 2624059"/>
              <a:gd name="connsiteX9" fmla="*/ 1485004 w 4055638"/>
              <a:gd name="connsiteY9" fmla="*/ 2624058 h 2624059"/>
              <a:gd name="connsiteX10" fmla="*/ 1484999 w 4055638"/>
              <a:gd name="connsiteY10" fmla="*/ 2624059 h 2624059"/>
              <a:gd name="connsiteX11" fmla="*/ 120857 w 4055638"/>
              <a:gd name="connsiteY11" fmla="*/ 2624059 h 2624059"/>
              <a:gd name="connsiteX12" fmla="*/ 0 w 4055638"/>
              <a:gd name="connsiteY12" fmla="*/ 2503202 h 2624059"/>
              <a:gd name="connsiteX13" fmla="*/ 0 w 4055638"/>
              <a:gd name="connsiteY13" fmla="*/ 120857 h 2624059"/>
              <a:gd name="connsiteX14" fmla="*/ 120857 w 4055638"/>
              <a:gd name="connsiteY14" fmla="*/ 0 h 2624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5638" h="2624059">
                <a:moveTo>
                  <a:pt x="120857" y="0"/>
                </a:moveTo>
                <a:lnTo>
                  <a:pt x="1484999" y="0"/>
                </a:lnTo>
                <a:cubicBezTo>
                  <a:pt x="1551746" y="0"/>
                  <a:pt x="1605856" y="54110"/>
                  <a:pt x="1605856" y="120857"/>
                </a:cubicBezTo>
                <a:lnTo>
                  <a:pt x="1605856" y="977698"/>
                </a:lnTo>
                <a:lnTo>
                  <a:pt x="1727777" y="1089557"/>
                </a:lnTo>
                <a:lnTo>
                  <a:pt x="3940144" y="1089458"/>
                </a:lnTo>
                <a:cubicBezTo>
                  <a:pt x="4003930" y="1089458"/>
                  <a:pt x="4055638" y="1141166"/>
                  <a:pt x="4055638" y="1204952"/>
                </a:cubicBezTo>
                <a:lnTo>
                  <a:pt x="4055638" y="2508564"/>
                </a:lnTo>
                <a:cubicBezTo>
                  <a:pt x="4055638" y="2572350"/>
                  <a:pt x="4003930" y="2624058"/>
                  <a:pt x="3940144" y="2624058"/>
                </a:cubicBezTo>
                <a:lnTo>
                  <a:pt x="1485004" y="2624058"/>
                </a:lnTo>
                <a:cubicBezTo>
                  <a:pt x="1485002" y="2624058"/>
                  <a:pt x="1485001" y="2624059"/>
                  <a:pt x="1484999" y="2624059"/>
                </a:cubicBezTo>
                <a:lnTo>
                  <a:pt x="120857" y="2624059"/>
                </a:lnTo>
                <a:cubicBezTo>
                  <a:pt x="54110" y="2624059"/>
                  <a:pt x="0" y="2569949"/>
                  <a:pt x="0" y="2503202"/>
                </a:cubicBezTo>
                <a:lnTo>
                  <a:pt x="0" y="120857"/>
                </a:lnTo>
                <a:cubicBezTo>
                  <a:pt x="0" y="54110"/>
                  <a:pt x="54110" y="0"/>
                  <a:pt x="120857" y="0"/>
                </a:cubicBezTo>
                <a:close/>
              </a:path>
            </a:pathLst>
          </a:custGeom>
          <a:noFill/>
          <a:ln w="5715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545EF85-A872-4556-8ACF-EAED11A2C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287" y="914207"/>
            <a:ext cx="318135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80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F04F8D2A-3C52-4B13-9D5F-95317E8A1102}"/>
              </a:ext>
            </a:extLst>
          </p:cNvPr>
          <p:cNvSpPr/>
          <p:nvPr/>
        </p:nvSpPr>
        <p:spPr>
          <a:xfrm>
            <a:off x="3831792" y="4345455"/>
            <a:ext cx="4536000" cy="907460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Synchronize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6EEF-F3F0-47E5-A584-11D8E177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workflow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8BDC9B0-5AA4-4FE4-B7A1-15DBB804ABB6}"/>
              </a:ext>
            </a:extLst>
          </p:cNvPr>
          <p:cNvSpPr/>
          <p:nvPr/>
        </p:nvSpPr>
        <p:spPr>
          <a:xfrm>
            <a:off x="3708963" y="1344127"/>
            <a:ext cx="4536000" cy="90746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Discover (cluster)</a:t>
            </a:r>
          </a:p>
        </p:txBody>
      </p:sp>
      <p:sp>
        <p:nvSpPr>
          <p:cNvPr id="4" name="Arrow: Left 3">
            <a:extLst>
              <a:ext uri="{FF2B5EF4-FFF2-40B4-BE49-F238E27FC236}">
                <a16:creationId xmlns:a16="http://schemas.microsoft.com/office/drawing/2014/main" id="{8FF16F2E-DF4D-4465-9AC9-FFA024F8A0BF}"/>
              </a:ext>
            </a:extLst>
          </p:cNvPr>
          <p:cNvSpPr/>
          <p:nvPr/>
        </p:nvSpPr>
        <p:spPr>
          <a:xfrm>
            <a:off x="3708963" y="2377898"/>
            <a:ext cx="4536000" cy="90746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Advertise (</a:t>
            </a:r>
            <a:r>
              <a:rPr lang="en-US" sz="2400" dirty="0" err="1">
                <a:solidFill>
                  <a:schemeClr val="bg1"/>
                </a:solidFill>
              </a:rPr>
              <a:t>resources&amp;services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F994C1B-695F-4B93-B168-24FADAF939D6}"/>
              </a:ext>
            </a:extLst>
          </p:cNvPr>
          <p:cNvSpPr/>
          <p:nvPr/>
        </p:nvSpPr>
        <p:spPr>
          <a:xfrm>
            <a:off x="3708963" y="3339751"/>
            <a:ext cx="4536000" cy="90746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Peer (and accept conditions)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3434FAF7-48A5-4EC8-ACB6-4155D84B4B3D}"/>
              </a:ext>
            </a:extLst>
          </p:cNvPr>
          <p:cNvSpPr/>
          <p:nvPr/>
        </p:nvSpPr>
        <p:spPr>
          <a:xfrm>
            <a:off x="3708962" y="4692016"/>
            <a:ext cx="4536000" cy="907460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Use (seamlessly)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F6EC933-33B2-4D12-BE0B-C6F879BD1BFD}"/>
              </a:ext>
            </a:extLst>
          </p:cNvPr>
          <p:cNvSpPr/>
          <p:nvPr/>
        </p:nvSpPr>
        <p:spPr>
          <a:xfrm>
            <a:off x="3708961" y="5709650"/>
            <a:ext cx="4536000" cy="90746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De-peer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8782A2-A304-4447-9A40-52726E125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6"/>
          <a:stretch/>
        </p:blipFill>
        <p:spPr>
          <a:xfrm>
            <a:off x="8664928" y="1878790"/>
            <a:ext cx="2571706" cy="42799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86F552D-15EA-471C-9AE1-B4108A5DD1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6"/>
          <a:stretch/>
        </p:blipFill>
        <p:spPr>
          <a:xfrm>
            <a:off x="689328" y="1878790"/>
            <a:ext cx="2571706" cy="42799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006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Tema PowerPoint Liqo">
  <a:themeElements>
    <a:clrScheme name="Palette Liq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5B63B7"/>
      </a:hlink>
      <a:folHlink>
        <a:srgbClr val="3EBBF0"/>
      </a:folHlink>
    </a:clrScheme>
    <a:fontScheme name="Liqo">
      <a:majorFont>
        <a:latin typeface="Roboto Black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 PowerPoint Liqo" id="{908AF310-5959-4937-B042-2190C679CBC2}" vid="{17F3F760-2D6E-4780-9C53-E876DB96F9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v1</Template>
  <TotalTime>5401</TotalTime>
  <Words>2240</Words>
  <Application>Microsoft Office PowerPoint</Application>
  <PresentationFormat>Widescreen</PresentationFormat>
  <Paragraphs>476</Paragraphs>
  <Slides>31</Slides>
  <Notes>19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Roboto Black</vt:lpstr>
      <vt:lpstr>Roboto Light</vt:lpstr>
      <vt:lpstr>Tema PowerPoint Liqo</vt:lpstr>
      <vt:lpstr>Building and Orchestrating your Service Continuum</vt:lpstr>
      <vt:lpstr>The emerging common denominator </vt:lpstr>
      <vt:lpstr>The cluster sprawl problem</vt:lpstr>
      <vt:lpstr>PowerPoint Presentation</vt:lpstr>
      <vt:lpstr>From Clusters to Virtual Clusters</vt:lpstr>
      <vt:lpstr>Possible use cases</vt:lpstr>
      <vt:lpstr>Why Liqo?</vt:lpstr>
      <vt:lpstr>Borderless… but who owns what?</vt:lpstr>
      <vt:lpstr>Basic workflow</vt:lpstr>
      <vt:lpstr>Liqo in a nutshell</vt:lpstr>
      <vt:lpstr>Liqo keywords</vt:lpstr>
      <vt:lpstr>Pillar #1: Big Clusters with Big Nodes</vt:lpstr>
      <vt:lpstr>Pillar #1: Big Clusters with Big Nodes</vt:lpstr>
      <vt:lpstr>PowerPoint Presentation</vt:lpstr>
      <vt:lpstr>Multi-level scheduling</vt:lpstr>
      <vt:lpstr>Pillar #2: Operations Transparency</vt:lpstr>
      <vt:lpstr>Pillar #3: Resource Reflection (control plane)</vt:lpstr>
      <vt:lpstr>Pillar #4: Network Fabric (data plane)</vt:lpstr>
      <vt:lpstr>Pillar #5: Decentralized peering model</vt:lpstr>
      <vt:lpstr>Pillar #6: Automatic cluster discovery</vt:lpstr>
      <vt:lpstr>PowerPoint Presentation</vt:lpstr>
      <vt:lpstr>Technical roadmap and vision </vt:lpstr>
      <vt:lpstr>Possible business models</vt:lpstr>
      <vt:lpstr>Liqo status</vt:lpstr>
      <vt:lpstr>Experimental validation – 1</vt:lpstr>
      <vt:lpstr>Experimental validation - 2 </vt:lpstr>
      <vt:lpstr>Experimental validation - 3 </vt:lpstr>
      <vt:lpstr>Features</vt:lpstr>
      <vt:lpstr>Next steps (v0.6 and beyond)</vt:lpstr>
      <vt:lpstr>Additional resources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RISSO  FULVIO GIOVANNI</dc:creator>
  <cp:lastModifiedBy>Fulvio Giovanni  Risso</cp:lastModifiedBy>
  <cp:revision>172</cp:revision>
  <dcterms:created xsi:type="dcterms:W3CDTF">2021-03-10T09:49:31Z</dcterms:created>
  <dcterms:modified xsi:type="dcterms:W3CDTF">2022-11-28T10:52:06Z</dcterms:modified>
</cp:coreProperties>
</file>