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60" r:id="rId2"/>
    <p:sldMasterId id="2147483686" r:id="rId3"/>
    <p:sldMasterId id="2147483698" r:id="rId4"/>
    <p:sldMasterId id="2147483714" r:id="rId5"/>
  </p:sldMasterIdLst>
  <p:notesMasterIdLst>
    <p:notesMasterId r:id="rId14"/>
  </p:notesMasterIdLst>
  <p:handoutMasterIdLst>
    <p:handoutMasterId r:id="rId15"/>
  </p:handoutMasterIdLst>
  <p:sldIdLst>
    <p:sldId id="274" r:id="rId6"/>
    <p:sldId id="410" r:id="rId7"/>
    <p:sldId id="433" r:id="rId8"/>
    <p:sldId id="411" r:id="rId9"/>
    <p:sldId id="417" r:id="rId10"/>
    <p:sldId id="296" r:id="rId11"/>
    <p:sldId id="414" r:id="rId12"/>
    <p:sldId id="434" r:id="rId1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61"/>
    <p:restoredTop sz="82746"/>
  </p:normalViewPr>
  <p:slideViewPr>
    <p:cSldViewPr snapToGrid="0">
      <p:cViewPr varScale="1">
        <p:scale>
          <a:sx n="101" d="100"/>
          <a:sy n="101" d="100"/>
        </p:scale>
        <p:origin x="10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2945659" cy="498137"/>
          </a:xfrm>
          <a:prstGeom prst="rect">
            <a:avLst/>
          </a:prstGeom>
        </p:spPr>
        <p:txBody>
          <a:bodyPr vert="horz" lIns="94857" tIns="47429" rIns="94857" bIns="47429" rtlCol="0"/>
          <a:lstStyle>
            <a:lvl1pPr algn="l">
              <a:defRPr sz="1300"/>
            </a:lvl1pPr>
          </a:lstStyle>
          <a:p>
            <a:endParaRPr lang="fr-FR"/>
          </a:p>
        </p:txBody>
      </p:sp>
      <p:sp>
        <p:nvSpPr>
          <p:cNvPr id="3" name="Espace réservé de la date 2"/>
          <p:cNvSpPr>
            <a:spLocks noGrp="1"/>
          </p:cNvSpPr>
          <p:nvPr>
            <p:ph type="dt" sz="quarter" idx="1"/>
          </p:nvPr>
        </p:nvSpPr>
        <p:spPr>
          <a:xfrm>
            <a:off x="3850445" y="0"/>
            <a:ext cx="2945659" cy="498137"/>
          </a:xfrm>
          <a:prstGeom prst="rect">
            <a:avLst/>
          </a:prstGeom>
        </p:spPr>
        <p:txBody>
          <a:bodyPr vert="horz" lIns="94857" tIns="47429" rIns="94857" bIns="47429" rtlCol="0"/>
          <a:lstStyle>
            <a:lvl1pPr algn="r">
              <a:defRPr sz="1300"/>
            </a:lvl1pPr>
          </a:lstStyle>
          <a:p>
            <a:fld id="{E4D56169-05EA-4397-BA2A-F3B72D6AD3A1}" type="datetimeFigureOut">
              <a:rPr lang="fr-FR" smtClean="0"/>
              <a:t>21/02/2023</a:t>
            </a:fld>
            <a:endParaRPr lang="fr-FR"/>
          </a:p>
        </p:txBody>
      </p:sp>
      <p:sp>
        <p:nvSpPr>
          <p:cNvPr id="4" name="Espace réservé du pied de page 3"/>
          <p:cNvSpPr>
            <a:spLocks noGrp="1"/>
          </p:cNvSpPr>
          <p:nvPr>
            <p:ph type="ftr" sz="quarter" idx="2"/>
          </p:nvPr>
        </p:nvSpPr>
        <p:spPr>
          <a:xfrm>
            <a:off x="2" y="9430092"/>
            <a:ext cx="2945659" cy="498135"/>
          </a:xfrm>
          <a:prstGeom prst="rect">
            <a:avLst/>
          </a:prstGeom>
        </p:spPr>
        <p:txBody>
          <a:bodyPr vert="horz" lIns="94857" tIns="47429" rIns="94857" bIns="47429"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3850445" y="9430092"/>
            <a:ext cx="2945659" cy="498135"/>
          </a:xfrm>
          <a:prstGeom prst="rect">
            <a:avLst/>
          </a:prstGeom>
        </p:spPr>
        <p:txBody>
          <a:bodyPr vert="horz" lIns="94857" tIns="47429" rIns="94857" bIns="47429" rtlCol="0" anchor="b"/>
          <a:lstStyle>
            <a:lvl1pPr algn="r">
              <a:defRPr sz="1300"/>
            </a:lvl1pPr>
          </a:lstStyle>
          <a:p>
            <a:fld id="{8BBC2B88-06F0-4DC4-8069-C9F7F6973158}" type="slidenum">
              <a:rPr lang="fr-FR" smtClean="0"/>
              <a:t>‹#›</a:t>
            </a:fld>
            <a:endParaRPr lang="fr-FR"/>
          </a:p>
        </p:txBody>
      </p:sp>
    </p:spTree>
    <p:extLst>
      <p:ext uri="{BB962C8B-B14F-4D97-AF65-F5344CB8AC3E}">
        <p14:creationId xmlns:p14="http://schemas.microsoft.com/office/powerpoint/2010/main" val="35589244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6247" cy="49840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827" y="0"/>
            <a:ext cx="2946246" cy="498407"/>
          </a:xfrm>
          <a:prstGeom prst="rect">
            <a:avLst/>
          </a:prstGeom>
        </p:spPr>
        <p:txBody>
          <a:bodyPr vert="horz" lIns="91440" tIns="45720" rIns="91440" bIns="45720" rtlCol="0"/>
          <a:lstStyle>
            <a:lvl1pPr algn="r">
              <a:defRPr sz="1200"/>
            </a:lvl1pPr>
          </a:lstStyle>
          <a:p>
            <a:fld id="{54BCFD0B-58DD-426C-90BE-05CF27AF8787}" type="datetimeFigureOut">
              <a:rPr lang="en-US" smtClean="0"/>
              <a:t>2/21/23</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287" y="4778010"/>
            <a:ext cx="5439102" cy="39089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9429818"/>
            <a:ext cx="2946247" cy="49840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827" y="9429818"/>
            <a:ext cx="2946246" cy="498407"/>
          </a:xfrm>
          <a:prstGeom prst="rect">
            <a:avLst/>
          </a:prstGeom>
        </p:spPr>
        <p:txBody>
          <a:bodyPr vert="horz" lIns="91440" tIns="45720" rIns="91440" bIns="45720" rtlCol="0" anchor="b"/>
          <a:lstStyle>
            <a:lvl1pPr algn="r">
              <a:defRPr sz="1200"/>
            </a:lvl1pPr>
          </a:lstStyle>
          <a:p>
            <a:fld id="{842B89C1-539B-49FF-8EFD-163D43AB72E7}" type="slidenum">
              <a:rPr lang="en-US" smtClean="0"/>
              <a:t>‹#›</a:t>
            </a:fld>
            <a:endParaRPr lang="en-US"/>
          </a:p>
        </p:txBody>
      </p:sp>
    </p:spTree>
    <p:extLst>
      <p:ext uri="{BB962C8B-B14F-4D97-AF65-F5344CB8AC3E}">
        <p14:creationId xmlns:p14="http://schemas.microsoft.com/office/powerpoint/2010/main" val="2146705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42B89C1-539B-49FF-8EFD-163D43AB72E7}" type="slidenum">
              <a:rPr lang="en-US" smtClean="0"/>
              <a:t>1</a:t>
            </a:fld>
            <a:endParaRPr lang="en-US"/>
          </a:p>
        </p:txBody>
      </p:sp>
    </p:spTree>
    <p:extLst>
      <p:ext uri="{BB962C8B-B14F-4D97-AF65-F5344CB8AC3E}">
        <p14:creationId xmlns:p14="http://schemas.microsoft.com/office/powerpoint/2010/main" val="2617249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dirty="0"/>
          </a:p>
          <a:p>
            <a:endParaRPr lang="en-GB" sz="1200" kern="1200" dirty="0">
              <a:solidFill>
                <a:schemeClr val="tx1"/>
              </a:solidFill>
              <a:effectLst/>
              <a:latin typeface="+mn-lt"/>
              <a:ea typeface="+mn-ea"/>
              <a:cs typeface="+mn-cs"/>
            </a:endParaRPr>
          </a:p>
          <a:p>
            <a:pPr algn="l" rtl="0">
              <a:spcBef>
                <a:spcPts val="0"/>
              </a:spcBef>
              <a:spcAft>
                <a:spcPts val="0"/>
              </a:spcAft>
            </a:pPr>
            <a:r>
              <a:rPr lang="en-GB" sz="1800" b="0" i="0" u="none" strike="noStrike" dirty="0">
                <a:solidFill>
                  <a:srgbClr val="000000"/>
                </a:solidFill>
                <a:effectLst/>
                <a:latin typeface="Calibri" panose="020F0502020204030204" pitchFamily="34" charset="0"/>
              </a:rPr>
              <a:t>As large scale as the current LHC program is, it has been designed to allow the luminosity to be upgraded. </a:t>
            </a:r>
          </a:p>
          <a:p>
            <a:pPr algn="l" rtl="0">
              <a:spcBef>
                <a:spcPts val="0"/>
              </a:spcBef>
              <a:spcAft>
                <a:spcPts val="0"/>
              </a:spcAft>
            </a:pPr>
            <a:r>
              <a:rPr lang="en-GB" sz="1800" b="0" i="0" u="none" strike="noStrike" dirty="0">
                <a:solidFill>
                  <a:srgbClr val="000000"/>
                </a:solidFill>
                <a:effectLst/>
                <a:latin typeface="Calibri" panose="020F0502020204030204" pitchFamily="34" charset="0"/>
              </a:rPr>
              <a:t>By 2029, the high-luminosity LHC will deliver about 10 times more collisions at increased complexity, with a pile-up that will go from 40 superimposing events of Run2 to 200.  The difference between the two scenarios is visible here and the complexity of the events to disentangle will be unprecedented.  </a:t>
            </a:r>
          </a:p>
          <a:p>
            <a:pPr algn="l" rtl="0">
              <a:spcBef>
                <a:spcPts val="0"/>
              </a:spcBef>
              <a:spcAft>
                <a:spcPts val="0"/>
              </a:spcAft>
            </a:pPr>
            <a:r>
              <a:rPr lang="en-GB" sz="1800" b="1" i="0" u="none" strike="noStrike" dirty="0">
                <a:solidFill>
                  <a:srgbClr val="000000"/>
                </a:solidFill>
                <a:effectLst/>
                <a:latin typeface="Calibri" panose="020F0502020204030204" pitchFamily="34" charset="0"/>
              </a:rPr>
              <a:t>The increase in luminosity is so large that the entire program up to 2029 </a:t>
            </a:r>
            <a:r>
              <a:rPr lang="en-GB" sz="1800" b="1" i="0" u="none" strike="noStrike" dirty="0">
                <a:solidFill>
                  <a:srgbClr val="C00000"/>
                </a:solidFill>
                <a:effectLst/>
                <a:latin typeface="Calibri" panose="020F0502020204030204" pitchFamily="34" charset="0"/>
              </a:rPr>
              <a:t>will only be 10% of the total data collected. </a:t>
            </a:r>
            <a:br>
              <a:rPr lang="en-GB" b="0" i="0" u="none" strike="noStrike" dirty="0">
                <a:solidFill>
                  <a:srgbClr val="000000"/>
                </a:solidFill>
                <a:effectLst/>
              </a:rPr>
            </a:br>
            <a:br>
              <a:rPr lang="en-GB" dirty="0"/>
            </a:b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2CD1CC-87F5-4317-A557-242653AE3ED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03903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spcBef>
                <a:spcPts val="0"/>
              </a:spcBef>
              <a:spcAft>
                <a:spcPts val="0"/>
              </a:spcAft>
            </a:pPr>
            <a:r>
              <a:rPr lang="en-GB" sz="1800" b="0" i="0" u="none" strike="noStrike" dirty="0">
                <a:solidFill>
                  <a:srgbClr val="000000"/>
                </a:solidFill>
                <a:effectLst/>
                <a:latin typeface="Calibri" panose="020F0502020204030204" pitchFamily="34" charset="0"/>
              </a:rPr>
              <a:t>The full exploitation of the HL-LHC entitles several  challenges</a:t>
            </a:r>
            <a:endParaRPr lang="en-GB" b="0" i="0" u="none" strike="noStrike" dirty="0">
              <a:solidFill>
                <a:srgbClr val="000000"/>
              </a:solidFill>
              <a:effectLst/>
            </a:endParaRPr>
          </a:p>
          <a:p>
            <a:pPr algn="just" rtl="0">
              <a:spcBef>
                <a:spcPts val="0"/>
              </a:spcBef>
              <a:spcAft>
                <a:spcPts val="0"/>
              </a:spcAft>
            </a:pPr>
            <a:r>
              <a:rPr lang="en-GB" sz="1800" b="0" i="0" u="none" strike="noStrike" dirty="0">
                <a:solidFill>
                  <a:srgbClr val="292929"/>
                </a:solidFill>
                <a:effectLst/>
                <a:latin typeface="Calibri" panose="020F0502020204030204" pitchFamily="34" charset="0"/>
              </a:rPr>
              <a:t>For the accelerator with much higher luminosity; </a:t>
            </a:r>
            <a:endParaRPr lang="en-GB" b="0" i="0" u="none" strike="noStrike" dirty="0">
              <a:solidFill>
                <a:srgbClr val="000000"/>
              </a:solidFill>
              <a:effectLst/>
            </a:endParaRPr>
          </a:p>
          <a:p>
            <a:pPr algn="just" rtl="0">
              <a:spcBef>
                <a:spcPts val="0"/>
              </a:spcBef>
              <a:spcAft>
                <a:spcPts val="0"/>
              </a:spcAft>
            </a:pPr>
            <a:r>
              <a:rPr lang="en-GB" sz="1800" b="0" i="0" u="none" strike="noStrike" dirty="0">
                <a:solidFill>
                  <a:srgbClr val="292929"/>
                </a:solidFill>
                <a:effectLst/>
                <a:latin typeface="Calibri" panose="020F0502020204030204" pitchFamily="34" charset="0"/>
              </a:rPr>
              <a:t>For the upgraded detectors, with higher granularity for higher occupancy </a:t>
            </a:r>
            <a:endParaRPr lang="en-GB" b="0" i="0" u="none" strike="noStrike" dirty="0">
              <a:solidFill>
                <a:srgbClr val="000000"/>
              </a:solidFill>
              <a:effectLst/>
            </a:endParaRPr>
          </a:p>
          <a:p>
            <a:pPr algn="just" rtl="0">
              <a:spcBef>
                <a:spcPts val="0"/>
              </a:spcBef>
              <a:spcAft>
                <a:spcPts val="0"/>
              </a:spcAft>
            </a:pPr>
            <a:r>
              <a:rPr lang="en-GB" sz="1800" b="0" i="0" u="none" strike="noStrike" dirty="0">
                <a:solidFill>
                  <a:srgbClr val="292929"/>
                </a:solidFill>
                <a:effectLst/>
                <a:latin typeface="Calibri" panose="020F0502020204030204" pitchFamily="34" charset="0"/>
              </a:rPr>
              <a:t>The experiments will increase their acceptance rates by changing their filtering paradigms.</a:t>
            </a:r>
          </a:p>
          <a:p>
            <a:pPr algn="just" rtl="0">
              <a:spcBef>
                <a:spcPts val="0"/>
              </a:spcBef>
              <a:spcAft>
                <a:spcPts val="0"/>
              </a:spcAft>
            </a:pPr>
            <a:endParaRPr lang="en-GB" b="0" i="0" u="none" strike="noStrike" dirty="0">
              <a:solidFill>
                <a:srgbClr val="000000"/>
              </a:solidFill>
              <a:effectLst/>
            </a:endParaRPr>
          </a:p>
          <a:p>
            <a:pPr algn="just" rtl="0">
              <a:spcBef>
                <a:spcPts val="0"/>
              </a:spcBef>
              <a:spcAft>
                <a:spcPts val="0"/>
              </a:spcAft>
            </a:pPr>
            <a:r>
              <a:rPr lang="en-GB" sz="1800" b="0" i="0" u="none" strike="noStrike" dirty="0">
                <a:solidFill>
                  <a:srgbClr val="000000"/>
                </a:solidFill>
                <a:effectLst/>
                <a:latin typeface="Calibri" panose="020F0502020204030204" pitchFamily="34" charset="0"/>
              </a:rPr>
              <a:t>The planned upgrades will greatly increase the scientific reach and will help physicists to observe rare processes and study them with greater precision</a:t>
            </a:r>
            <a:r>
              <a:rPr lang="en-GB" sz="1800" b="0" i="0" u="none" strike="noStrike" dirty="0">
                <a:solidFill>
                  <a:srgbClr val="292929"/>
                </a:solidFill>
                <a:effectLst/>
                <a:latin typeface="Calibri" panose="020F0502020204030204" pitchFamily="34" charset="0"/>
              </a:rPr>
              <a:t>. In a way, it is like moving from looking for a needle in a haystack to producing haystack of needles.  This will impose challenges in computing and storage and necessitates an investment in R&amp;D to modernize the code, use new resources like HPC and hardware accelerators and use new techniques and disruptive techniques from AI to Quantum Technologies. </a:t>
            </a:r>
            <a:endParaRPr lang="en-GB" b="0" i="0" u="none" strike="noStrike" dirty="0">
              <a:solidFill>
                <a:srgbClr val="000000"/>
              </a:solidFill>
              <a:effectLst/>
            </a:endParaRPr>
          </a:p>
          <a:p>
            <a:br>
              <a:rPr lang="en-GB" dirty="0"/>
            </a:br>
            <a:br>
              <a:rPr lang="en-GB" dirty="0"/>
            </a:b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4B0C56C-ED5C-9F4F-BFD4-57BCBF9D4EA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5390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spcBef>
                <a:spcPts val="0"/>
              </a:spcBef>
              <a:spcAft>
                <a:spcPts val="0"/>
              </a:spcAft>
            </a:pPr>
            <a:r>
              <a:rPr lang="en-GB" sz="1800" b="0" i="0" u="none" strike="noStrike" dirty="0">
                <a:solidFill>
                  <a:srgbClr val="292929"/>
                </a:solidFill>
                <a:effectLst/>
                <a:latin typeface="Calibri" panose="020F0502020204030204" pitchFamily="34" charset="0"/>
              </a:rPr>
              <a:t>And discuss the ongoing R&amp;Ds  in  AI/ML, using heterogeneous architectures and expanding resources.  HPC is the catalyst that drives development in all of them. </a:t>
            </a:r>
            <a:endParaRPr lang="en-GB" b="0" i="0" u="none" strike="noStrike" dirty="0">
              <a:solidFill>
                <a:srgbClr val="000000"/>
              </a:solidFill>
              <a:effectLst/>
            </a:endParaRPr>
          </a:p>
          <a:p>
            <a:br>
              <a:rPr lang="en-GB" b="0" i="0" u="none" strike="noStrike" dirty="0">
                <a:solidFill>
                  <a:srgbClr val="000000"/>
                </a:solidFill>
                <a:effectLst/>
              </a:rPr>
            </a:br>
            <a:br>
              <a:rPr lang="en-GB" dirty="0"/>
            </a:b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4B0C56C-ED5C-9F4F-BFD4-57BCBF9D4EA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1760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2CD1CC-87F5-4317-A557-242653AE3EDC}" type="slidenum">
              <a:rPr lang="en-GB" smtClean="0"/>
              <a:t>5</a:t>
            </a:fld>
            <a:endParaRPr lang="en-GB"/>
          </a:p>
        </p:txBody>
      </p:sp>
    </p:spTree>
    <p:extLst>
      <p:ext uri="{BB962C8B-B14F-4D97-AF65-F5344CB8AC3E}">
        <p14:creationId xmlns:p14="http://schemas.microsoft.com/office/powerpoint/2010/main" val="1675223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High-level description of the CERN use case:</a:t>
            </a:r>
          </a:p>
          <a:p>
            <a:r>
              <a:rPr lang="en-GB" b="0" i="1" dirty="0">
                <a:solidFill>
                  <a:srgbClr val="292929"/>
                </a:solidFill>
                <a:effectLst/>
                <a:latin typeface="sourcesans-regular"/>
              </a:rPr>
              <a:t>This work focuses on the improvement of methods for reconstructing particle-collision events at the upgraded High-Luminosity Large Hadron Collider (HL-LHC), which is set to come online in 2029. The HL-LHC will see more particle collisions than ever taking place, producing exabytes of data each year, resulting in unprecedented computing challenges. To reconstruct particle collision events today (with data sets in the order of terabytes or petabytes), hundreds of different algorithms run concurrently: some are traditional algorithms optimised for particular hardware configurations, while others already include AI-driven methods, such as deep neural networks (DNNs). The members of the project team at CERN are working to increase the modularity of systems and ensure that code is optimised to fully exploit heterogeneous architectures, as well as increasing the use of machine learning and other AI methods for reconstruction of collisions and classification of particles.</a:t>
            </a:r>
            <a:endParaRPr lang="en-US"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4627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spcBef>
                <a:spcPts val="0"/>
              </a:spcBef>
              <a:spcAft>
                <a:spcPts val="0"/>
              </a:spcAft>
            </a:pPr>
            <a:r>
              <a:rPr lang="en-GB" sz="1800" b="0" i="0" u="none" strike="noStrike" dirty="0">
                <a:solidFill>
                  <a:srgbClr val="000000"/>
                </a:solidFill>
                <a:effectLst/>
                <a:latin typeface="Calibri" panose="020F0502020204030204" pitchFamily="34" charset="0"/>
              </a:rPr>
              <a:t>This slide shows some examples of using CPU resources at HPC sites.   The upper right is the number of cores used on US HPC sites in 2022, where you can see the peaks exceed 50k cores.   The lower right is the number of millions of CPU core hours delivered per month and there is a nice increase over the 2.5 year period.   The lower left shows the usage of PowerPC CPUs on the Marconi100 HPC by CMS.  The production workflow has been validated for the Power architecture. </a:t>
            </a:r>
            <a:endParaRPr lang="en-GB" b="0" i="0" u="none" strike="noStrike" dirty="0">
              <a:solidFill>
                <a:srgbClr val="000000"/>
              </a:solidFill>
              <a:effectLst/>
            </a:endParaRPr>
          </a:p>
          <a:p>
            <a:br>
              <a:rPr lang="en-GB" dirty="0"/>
            </a:br>
            <a:br>
              <a:rPr lang="en-GB" dirty="0"/>
            </a:br>
            <a:endParaRPr lang="en-US" dirty="0"/>
          </a:p>
        </p:txBody>
      </p:sp>
      <p:sp>
        <p:nvSpPr>
          <p:cNvPr id="4" name="Slide Number Placeholder 3"/>
          <p:cNvSpPr>
            <a:spLocks noGrp="1"/>
          </p:cNvSpPr>
          <p:nvPr>
            <p:ph type="sldNum" sz="quarter" idx="5"/>
          </p:nvPr>
        </p:nvSpPr>
        <p:spPr/>
        <p:txBody>
          <a:bodyPr/>
          <a:lstStyle/>
          <a:p>
            <a:fld id="{04B0C56C-ED5C-9F4F-BFD4-57BCBF9D4EAE}" type="slidenum">
              <a:rPr lang="en-US" smtClean="0"/>
              <a:t>7</a:t>
            </a:fld>
            <a:endParaRPr lang="en-US"/>
          </a:p>
        </p:txBody>
      </p:sp>
    </p:spTree>
    <p:extLst>
      <p:ext uri="{BB962C8B-B14F-4D97-AF65-F5344CB8AC3E}">
        <p14:creationId xmlns:p14="http://schemas.microsoft.com/office/powerpoint/2010/main" val="15456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6556738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B7DE37FB-6BD9-7247-AE3C-86812FAB4B80}" type="datetime1">
              <a:rPr lang="de-CH" smtClean="0"/>
              <a:t>21.02.23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Smith | CERN and HPC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2321150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5DA69F7-B52F-004A-B1D8-2D643E8420FA}" type="datetime1">
              <a:rPr lang="de-CH" smtClean="0"/>
              <a:t>21.02.23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Smith | CERN and HPC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23B90EF-B1F5-4E89-8806-53C14F943280}" type="slidenum">
              <a:rPr lang="en-US" smtClean="0"/>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77424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7285CCE-FFAD-1D42-88EF-ABA1F8097DD0}" type="datetime1">
              <a:rPr lang="de-CH" smtClean="0"/>
              <a:t>21.02.23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Tim Smith | CERN and HPC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23B90EF-B1F5-4E89-8806-53C14F943280}" type="slidenum">
              <a:rPr lang="en-US" smtClean="0"/>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33502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CCA75254-E24A-8A47-883E-60C864E0828F}" type="datetime1">
              <a:rPr lang="de-CH" smtClean="0"/>
              <a:t>21.02.23</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Tim Smith | CERN and HPC</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23B90EF-B1F5-4E89-8806-53C14F943280}" type="slidenum">
              <a:rPr lang="en-US" smtClean="0"/>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9232589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A67CCBE-FEE8-5B43-8D76-591A81D7905E}" type="datetime1">
              <a:rPr lang="de-CH" smtClean="0"/>
              <a:t>21.02.23</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Smith | CERN and HPC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125702130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9C28DA80-4832-A344-85D4-CC39D4C8F898}" type="datetime1">
              <a:rPr lang="de-CH" smtClean="0"/>
              <a:t>21.02.23</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Tim Smith | CERN and HPC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23B90EF-B1F5-4E89-8806-53C14F943280}" type="slidenum">
              <a:rPr lang="en-US" smtClean="0"/>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31836781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Modifiez les styles du texte du masque</a:t>
            </a:r>
          </a:p>
          <a:p>
            <a:pPr lvl="1"/>
            <a:r>
              <a:rPr lang="fr-FR"/>
              <a:t>Deuxième niveau</a:t>
            </a:r>
          </a:p>
          <a:p>
            <a:pPr lvl="2"/>
            <a:r>
              <a:rPr lang="fr-FR"/>
              <a:t>Troisième niveau</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Modifiez les styles du texte du masque</a:t>
            </a:r>
          </a:p>
          <a:p>
            <a:pPr lvl="1"/>
            <a:r>
              <a:rPr lang="fr-FR"/>
              <a:t>Deuxième niveau</a:t>
            </a:r>
          </a:p>
          <a:p>
            <a:pPr lvl="2"/>
            <a:r>
              <a:rPr lang="fr-FR"/>
              <a:t>Troisième niveau</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7375DB6-6178-104F-90B6-0DC01DFAE9F6}" type="datetime1">
              <a:rPr lang="de-CH" smtClean="0"/>
              <a:t>21.02.23</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Smith | CERN and HPC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23B90EF-B1F5-4E89-8806-53C14F943280}" type="slidenum">
              <a:rPr lang="en-US" smtClean="0"/>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Modifiez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32344499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Modifiez les styles du texte du masque</a:t>
            </a:r>
          </a:p>
          <a:p>
            <a:pPr lvl="1"/>
            <a:r>
              <a:rPr lang="fr-FR"/>
              <a:t>Deuxième niveau</a:t>
            </a:r>
          </a:p>
          <a:p>
            <a:pPr lvl="2"/>
            <a:r>
              <a:rPr lang="fr-FR"/>
              <a:t>Troisième niveau</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Modifiez les styles du texte du masque</a:t>
            </a:r>
          </a:p>
          <a:p>
            <a:pPr lvl="1"/>
            <a:r>
              <a:rPr lang="fr-FR"/>
              <a:t>Deuxième niveau</a:t>
            </a:r>
          </a:p>
          <a:p>
            <a:pPr lvl="2"/>
            <a:r>
              <a:rPr lang="fr-FR"/>
              <a:t>Troisième niveau</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81EDAA36-BD1D-EC4D-A6B6-D5082CA47491}" type="datetime1">
              <a:rPr lang="de-CH" smtClean="0"/>
              <a:t>21.02.23</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Tim Smith | CERN and HPC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23B90EF-B1F5-4E89-8806-53C14F943280}" type="slidenum">
              <a:rPr lang="en-US" smtClean="0"/>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Modifiez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184761215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DD36273-B0B1-B84D-8D60-086EE261AE88}" type="datetime1">
              <a:rPr lang="de-CH" smtClean="0"/>
              <a:t>21.02.23</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Tim Smith | CERN and HPC</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527105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9812C962-E548-934B-97AE-B93A308B6736}" type="datetime1">
              <a:rPr lang="de-CH" smtClean="0"/>
              <a:t>21.02.23</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Tim Smith | CERN and HPC</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222203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CA70883A-6D23-9246-95B4-A09E18323E54}" type="datetime1">
              <a:rPr lang="de-CH" smtClean="0"/>
              <a:t>21.02.23</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Tim Smith | CERN and HPC</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41855905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08D4D8FE-6AA2-CF41-92ED-8A108A757236}" type="datetime1">
              <a:rPr lang="de-CH" smtClean="0"/>
              <a:t>21.02.23</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Tim Smith | CERN and HPC</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1271961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797618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a:xfrm>
            <a:off x="8422217" y="6342064"/>
            <a:ext cx="1919816" cy="365125"/>
          </a:xfrm>
        </p:spPr>
        <p:txBody>
          <a:bodyPr/>
          <a:lstStyle>
            <a:lvl1pPr>
              <a:defRPr/>
            </a:lvl1pPr>
          </a:lstStyle>
          <a:p>
            <a:fld id="{7604FCE7-8CF0-E549-85B8-BED5404DB2AC}" type="datetime1">
              <a:rPr lang="de-CH" smtClean="0"/>
              <a:t>21.02.23</a:t>
            </a:fld>
            <a:endParaRPr lang="en-US"/>
          </a:p>
        </p:txBody>
      </p:sp>
      <p:sp>
        <p:nvSpPr>
          <p:cNvPr id="6" name="Footer Placeholder 4"/>
          <p:cNvSpPr>
            <a:spLocks noGrp="1"/>
          </p:cNvSpPr>
          <p:nvPr>
            <p:ph type="ftr" sz="quarter" idx="11"/>
          </p:nvPr>
        </p:nvSpPr>
        <p:spPr>
          <a:xfrm>
            <a:off x="2620433" y="6345239"/>
            <a:ext cx="5638800" cy="365125"/>
          </a:xfrm>
        </p:spPr>
        <p:txBody>
          <a:bodyPr/>
          <a:lstStyle>
            <a:lvl1pPr>
              <a:defRPr/>
            </a:lvl1pPr>
          </a:lstStyle>
          <a:p>
            <a:r>
              <a:rPr lang="en-US"/>
              <a:t>Tim Smith | CERN and HPC</a:t>
            </a:r>
          </a:p>
        </p:txBody>
      </p:sp>
      <p:sp>
        <p:nvSpPr>
          <p:cNvPr id="7" name="Slide Number Placeholder 5"/>
          <p:cNvSpPr>
            <a:spLocks noGrp="1"/>
          </p:cNvSpPr>
          <p:nvPr>
            <p:ph type="sldNum" sz="quarter" idx="12"/>
          </p:nvPr>
        </p:nvSpPr>
        <p:spPr>
          <a:xfrm>
            <a:off x="10564285" y="6337301"/>
            <a:ext cx="1018116" cy="365125"/>
          </a:xfrm>
        </p:spPr>
        <p:txBody>
          <a:bodyPr/>
          <a:lstStyle>
            <a:lvl1pPr>
              <a:defRPr/>
            </a:lvl1pPr>
          </a:lstStyle>
          <a:p>
            <a:fld id="{D3517025-743B-E149-A4BA-6A929B1A7CEC}" type="slidenum">
              <a:rPr lang="en-US" smtClean="0"/>
              <a:t>‹#›</a:t>
            </a:fld>
            <a:endParaRPr lang="en-US"/>
          </a:p>
        </p:txBody>
      </p:sp>
    </p:spTree>
    <p:extLst>
      <p:ext uri="{BB962C8B-B14F-4D97-AF65-F5344CB8AC3E}">
        <p14:creationId xmlns:p14="http://schemas.microsoft.com/office/powerpoint/2010/main" val="18174542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1" indent="0" algn="ctr">
              <a:buNone/>
              <a:defRPr sz="1600"/>
            </a:lvl7pPr>
            <a:lvl8pPr marL="3199760" indent="0" algn="ctr">
              <a:buNone/>
              <a:defRPr sz="1600"/>
            </a:lvl8pPr>
            <a:lvl9pPr marL="3656868"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EF1BCFA-1087-A24E-9F2E-83EFB9ED2B75}" type="datetime1">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1197560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D86993A-F337-144F-B5FB-17033D15C657}" type="datetime1">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42672255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5999"/>
            </a:lvl1pPr>
          </a:lstStyle>
          <a:p>
            <a:r>
              <a:rPr lang="en-US"/>
              <a:t>Click to edit Master title style</a:t>
            </a:r>
            <a:endParaRPr lang="en-GB"/>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09" indent="0">
              <a:buNone/>
              <a:defRPr sz="2000">
                <a:solidFill>
                  <a:schemeClr val="tx1">
                    <a:tint val="75000"/>
                  </a:schemeClr>
                </a:solidFill>
              </a:defRPr>
            </a:lvl2pPr>
            <a:lvl3pPr marL="914217" indent="0">
              <a:buNone/>
              <a:defRPr sz="1800">
                <a:solidFill>
                  <a:schemeClr val="tx1">
                    <a:tint val="75000"/>
                  </a:schemeClr>
                </a:solidFill>
              </a:defRPr>
            </a:lvl3pPr>
            <a:lvl4pPr marL="1371326" indent="0">
              <a:buNone/>
              <a:defRPr sz="1600">
                <a:solidFill>
                  <a:schemeClr val="tx1">
                    <a:tint val="75000"/>
                  </a:schemeClr>
                </a:solidFill>
              </a:defRPr>
            </a:lvl4pPr>
            <a:lvl5pPr marL="1828434" indent="0">
              <a:buNone/>
              <a:defRPr sz="1600">
                <a:solidFill>
                  <a:schemeClr val="tx1">
                    <a:tint val="75000"/>
                  </a:schemeClr>
                </a:solidFill>
              </a:defRPr>
            </a:lvl5pPr>
            <a:lvl6pPr marL="2285543" indent="0">
              <a:buNone/>
              <a:defRPr sz="1600">
                <a:solidFill>
                  <a:schemeClr val="tx1">
                    <a:tint val="75000"/>
                  </a:schemeClr>
                </a:solidFill>
              </a:defRPr>
            </a:lvl6pPr>
            <a:lvl7pPr marL="2742651" indent="0">
              <a:buNone/>
              <a:defRPr sz="1600">
                <a:solidFill>
                  <a:schemeClr val="tx1">
                    <a:tint val="75000"/>
                  </a:schemeClr>
                </a:solidFill>
              </a:defRPr>
            </a:lvl7pPr>
            <a:lvl8pPr marL="3199760" indent="0">
              <a:buNone/>
              <a:defRPr sz="1600">
                <a:solidFill>
                  <a:schemeClr val="tx1">
                    <a:tint val="75000"/>
                  </a:schemeClr>
                </a:solidFill>
              </a:defRPr>
            </a:lvl8pPr>
            <a:lvl9pPr marL="3656868"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3BCE5D-4B32-F343-AEBA-EF67435505D6}" type="datetime1">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36339789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E69161C-8551-314F-BAD2-8957FA7B0D4E}" type="datetime1">
              <a:rPr lang="en-GB" smtClean="0"/>
              <a:t>21/02/2023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941763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1" indent="0">
              <a:buNone/>
              <a:defRPr sz="1600" b="1"/>
            </a:lvl7pPr>
            <a:lvl8pPr marL="3199760" indent="0">
              <a:buNone/>
              <a:defRPr sz="1600" b="1"/>
            </a:lvl8pPr>
            <a:lvl9pPr marL="3656868"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1" indent="0">
              <a:buNone/>
              <a:defRPr sz="1600" b="1"/>
            </a:lvl7pPr>
            <a:lvl8pPr marL="3199760" indent="0">
              <a:buNone/>
              <a:defRPr sz="1600" b="1"/>
            </a:lvl8pPr>
            <a:lvl9pPr marL="3656868"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BC8A780-FCAB-8E4A-8641-BEDB06AC9B95}" type="datetime1">
              <a:rPr lang="en-GB" smtClean="0"/>
              <a:t>21/02/2023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5472475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6DEFF98-29D3-564D-A60A-A2071FDE37C7}" type="datetime1">
              <a:rPr lang="en-GB" smtClean="0"/>
              <a:t>21/02/2023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17039014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83B974-91CB-F848-9AFD-7DF7B7EADAD6}" type="datetime1">
              <a:rPr lang="en-GB" smtClean="0"/>
              <a:t>21/02/2023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306439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391215757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en-US"/>
              <a:t>Click to edit Master title style</a:t>
            </a:r>
            <a:endParaRPr lang="en-GB"/>
          </a:p>
        </p:txBody>
      </p:sp>
      <p:sp>
        <p:nvSpPr>
          <p:cNvPr id="3" name="Content Placeholder 2"/>
          <p:cNvSpPr>
            <a:spLocks noGrp="1"/>
          </p:cNvSpPr>
          <p:nvPr>
            <p:ph idx="1"/>
          </p:nvPr>
        </p:nvSpPr>
        <p:spPr>
          <a:xfrm>
            <a:off x="5183188" y="987426"/>
            <a:ext cx="6172200" cy="4873625"/>
          </a:xfrm>
        </p:spPr>
        <p:txBody>
          <a:bodyPr/>
          <a:lstStyle>
            <a:lvl1pPr>
              <a:defRPr sz="3199"/>
            </a:lvl1pPr>
            <a:lvl2pPr>
              <a:defRPr sz="2799"/>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1" indent="0">
              <a:buNone/>
              <a:defRPr sz="1000"/>
            </a:lvl7pPr>
            <a:lvl8pPr marL="3199760" indent="0">
              <a:buNone/>
              <a:defRPr sz="1000"/>
            </a:lvl8pPr>
            <a:lvl9pPr marL="3656868"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5FDE24A-A133-7349-ADBC-04C552328169}" type="datetime1">
              <a:rPr lang="en-GB" smtClean="0"/>
              <a:t>21/02/2023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40123480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en-US"/>
              <a:t>Click to edit Master title style</a:t>
            </a:r>
            <a:endParaRPr lang="en-GB"/>
          </a:p>
        </p:txBody>
      </p:sp>
      <p:sp>
        <p:nvSpPr>
          <p:cNvPr id="3" name="Picture Placeholder 2"/>
          <p:cNvSpPr>
            <a:spLocks noGrp="1"/>
          </p:cNvSpPr>
          <p:nvPr>
            <p:ph type="pic" idx="1"/>
          </p:nvPr>
        </p:nvSpPr>
        <p:spPr>
          <a:xfrm>
            <a:off x="5183188" y="987426"/>
            <a:ext cx="6172200" cy="4873625"/>
          </a:xfrm>
        </p:spPr>
        <p:txBody>
          <a:bodyPr/>
          <a:lstStyle>
            <a:lvl1pPr marL="0" indent="0">
              <a:buNone/>
              <a:defRPr sz="3199"/>
            </a:lvl1pPr>
            <a:lvl2pPr marL="457109" indent="0">
              <a:buNone/>
              <a:defRPr sz="2799"/>
            </a:lvl2pPr>
            <a:lvl3pPr marL="914217" indent="0">
              <a:buNone/>
              <a:defRPr sz="2400"/>
            </a:lvl3pPr>
            <a:lvl4pPr marL="1371326" indent="0">
              <a:buNone/>
              <a:defRPr sz="2000"/>
            </a:lvl4pPr>
            <a:lvl5pPr marL="1828434" indent="0">
              <a:buNone/>
              <a:defRPr sz="2000"/>
            </a:lvl5pPr>
            <a:lvl6pPr marL="2285543" indent="0">
              <a:buNone/>
              <a:defRPr sz="2000"/>
            </a:lvl6pPr>
            <a:lvl7pPr marL="2742651" indent="0">
              <a:buNone/>
              <a:defRPr sz="2000"/>
            </a:lvl7pPr>
            <a:lvl8pPr marL="3199760" indent="0">
              <a:buNone/>
              <a:defRPr sz="2000"/>
            </a:lvl8pPr>
            <a:lvl9pPr marL="3656868" indent="0">
              <a:buNone/>
              <a:defRPr sz="2000"/>
            </a:lvl9pPr>
          </a:lstStyle>
          <a:p>
            <a:endParaRPr lang="en-GB"/>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1" indent="0">
              <a:buNone/>
              <a:defRPr sz="1000"/>
            </a:lvl7pPr>
            <a:lvl8pPr marL="3199760" indent="0">
              <a:buNone/>
              <a:defRPr sz="1000"/>
            </a:lvl8pPr>
            <a:lvl9pPr marL="3656868"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45ACBAF-DDE9-3148-8DD9-40AC626728F1}" type="datetime1">
              <a:rPr lang="en-GB" smtClean="0"/>
              <a:t>21/02/2023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15348415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705E689-CF44-3A46-8690-977A61799F27}" type="datetime1">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6319886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7D8253-E02C-1F48-B875-FAD5B0E33FAE}" type="datetime1">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9C566F-0877-4985-A93F-B48BDFCFB941}" type="slidenum">
              <a:rPr lang="en-GB" smtClean="0"/>
              <a:t>‹#›</a:t>
            </a:fld>
            <a:endParaRPr lang="en-GB"/>
          </a:p>
        </p:txBody>
      </p:sp>
    </p:spTree>
    <p:extLst>
      <p:ext uri="{BB962C8B-B14F-4D97-AF65-F5344CB8AC3E}">
        <p14:creationId xmlns:p14="http://schemas.microsoft.com/office/powerpoint/2010/main" val="36536567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999" baseline="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aseline="0">
                <a:solidFill>
                  <a:schemeClr val="bg1"/>
                </a:solidFill>
              </a:defRPr>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1" indent="0" algn="ctr">
              <a:buNone/>
              <a:defRPr sz="1600"/>
            </a:lvl7pPr>
            <a:lvl8pPr marL="3199760" indent="0" algn="ctr">
              <a:buNone/>
              <a:defRPr sz="1600"/>
            </a:lvl8pPr>
            <a:lvl9pPr marL="3656868" indent="0" algn="ctr">
              <a:buNone/>
              <a:defRPr sz="1600"/>
            </a:lvl9pPr>
          </a:lstStyle>
          <a:p>
            <a:r>
              <a:rPr lang="en-US"/>
              <a:t>Click to edit Master subtitle style</a:t>
            </a:r>
            <a:endParaRPr lang="en-US" dirty="0"/>
          </a:p>
        </p:txBody>
      </p:sp>
      <p:pic>
        <p:nvPicPr>
          <p:cNvPr id="7" name="Image 12">
            <a:extLst>
              <a:ext uri="{FF2B5EF4-FFF2-40B4-BE49-F238E27FC236}">
                <a16:creationId xmlns:a16="http://schemas.microsoft.com/office/drawing/2014/main" id="{0488BC96-0921-5C5B-A12B-1AF3B88656B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4432" y="6546531"/>
            <a:ext cx="840434" cy="264667"/>
          </a:xfrm>
          <a:prstGeom prst="rect">
            <a:avLst/>
          </a:prstGeom>
        </p:spPr>
      </p:pic>
    </p:spTree>
    <p:extLst>
      <p:ext uri="{BB962C8B-B14F-4D97-AF65-F5344CB8AC3E}">
        <p14:creationId xmlns:p14="http://schemas.microsoft.com/office/powerpoint/2010/main" val="14568720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544513"/>
          </a:xfrm>
        </p:spPr>
        <p:txBody>
          <a:bodyPr/>
          <a:lstStyle>
            <a:lvl1pPr>
              <a:defRPr baseline="0">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2244968-0938-4559-82A1-C9FC97E20A2A}" type="datetimeFigureOut">
              <a:rPr lang="en-US" smtClean="0"/>
              <a:t>2/21/23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5131D-1600-4288-92C7-01D2EE349E8F}" type="slidenum">
              <a:rPr lang="en-US" smtClean="0"/>
              <a:t>‹#›</a:t>
            </a:fld>
            <a:endParaRPr lang="en-US"/>
          </a:p>
        </p:txBody>
      </p:sp>
    </p:spTree>
    <p:extLst>
      <p:ext uri="{BB962C8B-B14F-4D97-AF65-F5344CB8AC3E}">
        <p14:creationId xmlns:p14="http://schemas.microsoft.com/office/powerpoint/2010/main" val="26993146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5999"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1850" y="4589464"/>
            <a:ext cx="10515600" cy="1500187"/>
          </a:xfrm>
        </p:spPr>
        <p:txBody>
          <a:bodyPr/>
          <a:lstStyle>
            <a:lvl1pPr marL="0" indent="0">
              <a:buNone/>
              <a:defRPr sz="2400" baseline="0">
                <a:solidFill>
                  <a:schemeClr val="bg1"/>
                </a:solidFill>
              </a:defRPr>
            </a:lvl1pPr>
            <a:lvl2pPr marL="457109" indent="0">
              <a:buNone/>
              <a:defRPr sz="2000">
                <a:solidFill>
                  <a:schemeClr val="tx1">
                    <a:tint val="75000"/>
                  </a:schemeClr>
                </a:solidFill>
              </a:defRPr>
            </a:lvl2pPr>
            <a:lvl3pPr marL="914217" indent="0">
              <a:buNone/>
              <a:defRPr sz="1800">
                <a:solidFill>
                  <a:schemeClr val="tx1">
                    <a:tint val="75000"/>
                  </a:schemeClr>
                </a:solidFill>
              </a:defRPr>
            </a:lvl3pPr>
            <a:lvl4pPr marL="1371326" indent="0">
              <a:buNone/>
              <a:defRPr sz="1600">
                <a:solidFill>
                  <a:schemeClr val="tx1">
                    <a:tint val="75000"/>
                  </a:schemeClr>
                </a:solidFill>
              </a:defRPr>
            </a:lvl4pPr>
            <a:lvl5pPr marL="1828434" indent="0">
              <a:buNone/>
              <a:defRPr sz="1600">
                <a:solidFill>
                  <a:schemeClr val="tx1">
                    <a:tint val="75000"/>
                  </a:schemeClr>
                </a:solidFill>
              </a:defRPr>
            </a:lvl5pPr>
            <a:lvl6pPr marL="2285543" indent="0">
              <a:buNone/>
              <a:defRPr sz="1600">
                <a:solidFill>
                  <a:schemeClr val="tx1">
                    <a:tint val="75000"/>
                  </a:schemeClr>
                </a:solidFill>
              </a:defRPr>
            </a:lvl6pPr>
            <a:lvl7pPr marL="2742651" indent="0">
              <a:buNone/>
              <a:defRPr sz="1600">
                <a:solidFill>
                  <a:schemeClr val="tx1">
                    <a:tint val="75000"/>
                  </a:schemeClr>
                </a:solidFill>
              </a:defRPr>
            </a:lvl7pPr>
            <a:lvl8pPr marL="3199760" indent="0">
              <a:buNone/>
              <a:defRPr sz="1600">
                <a:solidFill>
                  <a:schemeClr val="tx1">
                    <a:tint val="75000"/>
                  </a:schemeClr>
                </a:solidFill>
              </a:defRPr>
            </a:lvl8pPr>
            <a:lvl9pPr marL="365686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2/21/23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232986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593726"/>
          </a:xfrm>
        </p:spPr>
        <p:txBody>
          <a:bodyPr/>
          <a:lstStyle>
            <a:lvl1pPr>
              <a:defRPr baseline="0">
                <a:solidFill>
                  <a:schemeClr val="bg1"/>
                </a:solidFill>
              </a:defRPr>
            </a:lvl1p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244968-0938-4559-82A1-C9FC97E20A2A}" type="datetimeFigureOut">
              <a:rPr lang="en-US" smtClean="0"/>
              <a:t>2/21/23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5131D-1600-4288-92C7-01D2EE349E8F}" type="slidenum">
              <a:rPr lang="en-US" smtClean="0"/>
              <a:t>‹#›</a:t>
            </a:fld>
            <a:endParaRPr lang="en-US"/>
          </a:p>
        </p:txBody>
      </p:sp>
      <p:sp>
        <p:nvSpPr>
          <p:cNvPr id="8" name="Rectangle 7">
            <a:extLst>
              <a:ext uri="{FF2B5EF4-FFF2-40B4-BE49-F238E27FC236}">
                <a16:creationId xmlns:a16="http://schemas.microsoft.com/office/drawing/2014/main" id="{1EA0466E-D56B-0939-44D5-10DBDAAEFE15}"/>
              </a:ext>
            </a:extLst>
          </p:cNvPr>
          <p:cNvSpPr/>
          <p:nvPr userDrawn="1"/>
        </p:nvSpPr>
        <p:spPr>
          <a:xfrm>
            <a:off x="1523802" y="911543"/>
            <a:ext cx="9242809" cy="33338"/>
          </a:xfrm>
          <a:prstGeom prst="rect">
            <a:avLst/>
          </a:prstGeom>
          <a:gradFill>
            <a:gsLst>
              <a:gs pos="88000">
                <a:schemeClr val="bg2"/>
              </a:gs>
              <a:gs pos="13000">
                <a:schemeClr val="accent4"/>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Tree>
    <p:extLst>
      <p:ext uri="{BB962C8B-B14F-4D97-AF65-F5344CB8AC3E}">
        <p14:creationId xmlns:p14="http://schemas.microsoft.com/office/powerpoint/2010/main" val="2189085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593726"/>
          </a:xfrm>
        </p:spPr>
        <p:txBody>
          <a:bodyPr/>
          <a:lstStyle>
            <a:lvl1pPr>
              <a:defRPr baseline="0">
                <a:solidFill>
                  <a:schemeClr val="bg1"/>
                </a:solidFill>
              </a:defRPr>
            </a:lvl1p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244968-0938-4559-82A1-C9FC97E20A2A}" type="datetimeFigureOut">
              <a:rPr lang="en-US" smtClean="0"/>
              <a:t>2/21/23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5131D-1600-4288-92C7-01D2EE349E8F}" type="slidenum">
              <a:rPr lang="en-US" smtClean="0"/>
              <a:t>‹#›</a:t>
            </a:fld>
            <a:endParaRPr lang="en-US"/>
          </a:p>
        </p:txBody>
      </p:sp>
    </p:spTree>
    <p:extLst>
      <p:ext uri="{BB962C8B-B14F-4D97-AF65-F5344CB8AC3E}">
        <p14:creationId xmlns:p14="http://schemas.microsoft.com/office/powerpoint/2010/main" val="5652801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36525"/>
            <a:ext cx="10515600" cy="593726"/>
          </a:xfrm>
        </p:spPr>
        <p:txBody>
          <a:bodyPr/>
          <a:lstStyle>
            <a:lvl1pPr>
              <a:defRPr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1" indent="0">
              <a:buNone/>
              <a:defRPr sz="1600" b="1"/>
            </a:lvl7pPr>
            <a:lvl8pPr marL="3199760" indent="0">
              <a:buNone/>
              <a:defRPr sz="1600" b="1"/>
            </a:lvl8pPr>
            <a:lvl9pPr marL="3656868"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1" indent="0">
              <a:buNone/>
              <a:defRPr sz="1600" b="1"/>
            </a:lvl7pPr>
            <a:lvl8pPr marL="3199760" indent="0">
              <a:buNone/>
              <a:defRPr sz="1600" b="1"/>
            </a:lvl8pPr>
            <a:lvl9pPr marL="365686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244968-0938-4559-82A1-C9FC97E20A2A}" type="datetimeFigureOut">
              <a:rPr lang="en-US" smtClean="0"/>
              <a:t>2/21/23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E5131D-1600-4288-92C7-01D2EE349E8F}" type="slidenum">
              <a:rPr lang="en-US" smtClean="0"/>
              <a:t>‹#›</a:t>
            </a:fld>
            <a:endParaRPr lang="en-US"/>
          </a:p>
        </p:txBody>
      </p:sp>
    </p:spTree>
    <p:extLst>
      <p:ext uri="{BB962C8B-B14F-4D97-AF65-F5344CB8AC3E}">
        <p14:creationId xmlns:p14="http://schemas.microsoft.com/office/powerpoint/2010/main" val="1628794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dirty="0"/>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42CD26C-3F16-F840-B4FE-667CA910D53E}" type="datetime1">
              <a:rPr lang="de-CH" smtClean="0"/>
              <a:t>21.02.23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Smith | CERN and HPC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23B90EF-B1F5-4E89-8806-53C14F943280}" type="slidenum">
              <a:rPr lang="en-US" smtClean="0"/>
              <a:t>‹#›</a:t>
            </a:fld>
            <a:endParaRPr lang="en-US" dirty="0"/>
          </a:p>
        </p:txBody>
      </p:sp>
    </p:spTree>
    <p:extLst>
      <p:ext uri="{BB962C8B-B14F-4D97-AF65-F5344CB8AC3E}">
        <p14:creationId xmlns:p14="http://schemas.microsoft.com/office/powerpoint/2010/main" val="35534779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593726"/>
          </a:xfrm>
        </p:spPr>
        <p:txBody>
          <a:bodyPr/>
          <a:lstStyle>
            <a:lvl1pPr>
              <a:defRPr baseline="0">
                <a:solidFill>
                  <a:schemeClr val="bg1"/>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2/21/23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1908062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2/21/23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230053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199"/>
            </a:lvl1pPr>
            <a:lvl2pPr>
              <a:defRPr sz="2799"/>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baseline="0">
                <a:solidFill>
                  <a:schemeClr val="bg1"/>
                </a:solidFill>
              </a:defRPr>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1" indent="0">
              <a:buNone/>
              <a:defRPr sz="1000"/>
            </a:lvl7pPr>
            <a:lvl8pPr marL="3199760" indent="0">
              <a:buNone/>
              <a:defRPr sz="1000"/>
            </a:lvl8pPr>
            <a:lvl9pPr marL="365686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2/21/23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338750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baseline="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199"/>
            </a:lvl1pPr>
            <a:lvl2pPr marL="457109" indent="0">
              <a:buNone/>
              <a:defRPr sz="2799"/>
            </a:lvl2pPr>
            <a:lvl3pPr marL="914217" indent="0">
              <a:buNone/>
              <a:defRPr sz="2400"/>
            </a:lvl3pPr>
            <a:lvl4pPr marL="1371326" indent="0">
              <a:buNone/>
              <a:defRPr sz="2000"/>
            </a:lvl4pPr>
            <a:lvl5pPr marL="1828434" indent="0">
              <a:buNone/>
              <a:defRPr sz="2000"/>
            </a:lvl5pPr>
            <a:lvl6pPr marL="2285543" indent="0">
              <a:buNone/>
              <a:defRPr sz="2000"/>
            </a:lvl6pPr>
            <a:lvl7pPr marL="2742651" indent="0">
              <a:buNone/>
              <a:defRPr sz="2000"/>
            </a:lvl7pPr>
            <a:lvl8pPr marL="3199760" indent="0">
              <a:buNone/>
              <a:defRPr sz="2000"/>
            </a:lvl8pPr>
            <a:lvl9pPr marL="3656868"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baseline="0">
                <a:solidFill>
                  <a:schemeClr val="bg1"/>
                </a:solidFill>
              </a:defRPr>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1" indent="0">
              <a:buNone/>
              <a:defRPr sz="1000"/>
            </a:lvl7pPr>
            <a:lvl8pPr marL="3199760" indent="0">
              <a:buNone/>
              <a:defRPr sz="1000"/>
            </a:lvl8pPr>
            <a:lvl9pPr marL="365686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244968-0938-4559-82A1-C9FC97E20A2A}" type="datetimeFigureOut">
              <a:rPr lang="en-US" smtClean="0"/>
              <a:t>2/21/23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5131D-1600-4288-92C7-01D2EE349E8F}" type="slidenum">
              <a:rPr lang="en-US" smtClean="0"/>
              <a:t>‹#›</a:t>
            </a:fld>
            <a:endParaRPr lang="en-US"/>
          </a:p>
        </p:txBody>
      </p:sp>
    </p:spTree>
    <p:extLst>
      <p:ext uri="{BB962C8B-B14F-4D97-AF65-F5344CB8AC3E}">
        <p14:creationId xmlns:p14="http://schemas.microsoft.com/office/powerpoint/2010/main" val="1741346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544513"/>
          </a:xfrm>
        </p:spPr>
        <p:txBody>
          <a:bodyPr/>
          <a:lstStyle>
            <a:lvl1pPr>
              <a:defRPr baseline="0">
                <a:solidFill>
                  <a:schemeClr val="bg1"/>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2/21/23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39702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lvl1pPr>
              <a:defRPr baseline="0">
                <a:solidFill>
                  <a:schemeClr val="bg1"/>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2/21/23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375101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49C0C43-D46F-AA4A-8C8D-D4643A164D20}" type="datetime3">
              <a:rPr lang="de-CH" smtClean="0"/>
              <a:t>21/02/2023</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lumMod val="50000"/>
                  <a:lumOff val="50000"/>
                </a:schemeClr>
              </a:solidFill>
            </a:endParaRPr>
          </a:p>
        </p:txBody>
      </p:sp>
    </p:spTree>
    <p:extLst>
      <p:ext uri="{BB962C8B-B14F-4D97-AF65-F5344CB8AC3E}">
        <p14:creationId xmlns:p14="http://schemas.microsoft.com/office/powerpoint/2010/main" val="17742835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pic>
        <p:nvPicPr>
          <p:cNvPr id="13" name="Grafik 8">
            <a:extLst>
              <a:ext uri="{FF2B5EF4-FFF2-40B4-BE49-F238E27FC236}">
                <a16:creationId xmlns:a16="http://schemas.microsoft.com/office/drawing/2014/main" id="{6D47BE3C-8AA1-5C47-9B1B-330BEA323D3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65125" y="6451300"/>
            <a:ext cx="478090" cy="318862"/>
          </a:xfrm>
          <a:prstGeom prst="rect">
            <a:avLst/>
          </a:prstGeom>
        </p:spPr>
      </p:pic>
      <p:sp>
        <p:nvSpPr>
          <p:cNvPr id="14" name="Rectangle 13">
            <a:extLst>
              <a:ext uri="{FF2B5EF4-FFF2-40B4-BE49-F238E27FC236}">
                <a16:creationId xmlns:a16="http://schemas.microsoft.com/office/drawing/2014/main" id="{FECAE57C-1E74-2F47-A2CB-6F4B35964846}"/>
              </a:ext>
            </a:extLst>
          </p:cNvPr>
          <p:cNvSpPr/>
          <p:nvPr userDrawn="1"/>
        </p:nvSpPr>
        <p:spPr>
          <a:xfrm>
            <a:off x="0" y="1325884"/>
            <a:ext cx="12192000" cy="5033625"/>
          </a:xfrm>
          <a:prstGeom prst="rect">
            <a:avLst/>
          </a:prstGeom>
          <a:solidFill>
            <a:schemeClr val="tx1">
              <a:lumMod val="20000"/>
              <a:lumOff val="80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DE" sz="1800" dirty="0"/>
              <a:t> </a:t>
            </a:r>
          </a:p>
        </p:txBody>
      </p:sp>
      <p:sp>
        <p:nvSpPr>
          <p:cNvPr id="15" name="Rectangle 14">
            <a:extLst>
              <a:ext uri="{FF2B5EF4-FFF2-40B4-BE49-F238E27FC236}">
                <a16:creationId xmlns:a16="http://schemas.microsoft.com/office/drawing/2014/main" id="{0239A5CE-2793-A74D-879C-19A69276B698}"/>
              </a:ext>
            </a:extLst>
          </p:cNvPr>
          <p:cNvSpPr/>
          <p:nvPr userDrawn="1"/>
        </p:nvSpPr>
        <p:spPr>
          <a:xfrm>
            <a:off x="0" y="1"/>
            <a:ext cx="12192000" cy="1325883"/>
          </a:xfrm>
          <a:prstGeom prst="rect">
            <a:avLst/>
          </a:prstGeom>
          <a:solidFill>
            <a:schemeClr val="bg1"/>
          </a:solidFill>
          <a:ln>
            <a:noFill/>
          </a:ln>
          <a:effectLst>
            <a:outerShdw blurRad="50800" dist="38100" dir="666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800" dirty="0"/>
          </a:p>
        </p:txBody>
      </p:sp>
      <p:sp>
        <p:nvSpPr>
          <p:cNvPr id="16" name="Titel 1">
            <a:extLst>
              <a:ext uri="{FF2B5EF4-FFF2-40B4-BE49-F238E27FC236}">
                <a16:creationId xmlns:a16="http://schemas.microsoft.com/office/drawing/2014/main" id="{E549DF88-FF7E-E343-B8BD-63594412CE5A}"/>
              </a:ext>
            </a:extLst>
          </p:cNvPr>
          <p:cNvSpPr>
            <a:spLocks noGrp="1"/>
          </p:cNvSpPr>
          <p:nvPr>
            <p:ph type="title" hasCustomPrompt="1"/>
          </p:nvPr>
        </p:nvSpPr>
        <p:spPr>
          <a:xfrm>
            <a:off x="365126" y="229956"/>
            <a:ext cx="10036517" cy="913382"/>
          </a:xfrm>
          <a:prstGeom prst="rect">
            <a:avLst/>
          </a:prstGeom>
        </p:spPr>
        <p:txBody>
          <a:bodyPr/>
          <a:lstStyle>
            <a:lvl1pPr>
              <a:defRPr>
                <a:solidFill>
                  <a:srgbClr val="004FA8"/>
                </a:solidFill>
              </a:defRPr>
            </a:lvl1pPr>
          </a:lstStyle>
          <a:p>
            <a:r>
              <a:rPr lang="de-DE" dirty="0"/>
              <a:t>Mastertitelformat bearbeiten</a:t>
            </a:r>
          </a:p>
        </p:txBody>
      </p:sp>
      <p:pic>
        <p:nvPicPr>
          <p:cNvPr id="17" name="Grafik 7">
            <a:extLst>
              <a:ext uri="{FF2B5EF4-FFF2-40B4-BE49-F238E27FC236}">
                <a16:creationId xmlns:a16="http://schemas.microsoft.com/office/drawing/2014/main" id="{18F3AF8D-5877-B648-9E66-71690CC8F88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83040" y="201245"/>
            <a:ext cx="1425233" cy="865260"/>
          </a:xfrm>
          <a:prstGeom prst="rect">
            <a:avLst/>
          </a:prstGeom>
        </p:spPr>
      </p:pic>
      <p:sp>
        <p:nvSpPr>
          <p:cNvPr id="18" name="Foliennummernplatzhalter 6">
            <a:extLst>
              <a:ext uri="{FF2B5EF4-FFF2-40B4-BE49-F238E27FC236}">
                <a16:creationId xmlns:a16="http://schemas.microsoft.com/office/drawing/2014/main" id="{F85E822C-3D50-DB46-9C6A-D767500B4CCA}"/>
              </a:ext>
            </a:extLst>
          </p:cNvPr>
          <p:cNvSpPr>
            <a:spLocks noGrp="1"/>
          </p:cNvSpPr>
          <p:nvPr>
            <p:ph type="sldNum" sz="quarter" idx="11"/>
          </p:nvPr>
        </p:nvSpPr>
        <p:spPr>
          <a:xfrm>
            <a:off x="9083675" y="6446614"/>
            <a:ext cx="2743200" cy="365125"/>
          </a:xfrm>
          <a:prstGeom prst="rect">
            <a:avLst/>
          </a:prstGeom>
        </p:spPr>
        <p:txBody>
          <a:bodyPr/>
          <a:lstStyle>
            <a:lvl1pPr>
              <a:defRPr>
                <a:solidFill>
                  <a:schemeClr val="bg2">
                    <a:lumMod val="50000"/>
                  </a:schemeClr>
                </a:solidFill>
              </a:defRPr>
            </a:lvl1pPr>
          </a:lstStyle>
          <a:p>
            <a:fld id="{82C268DC-37EC-4D43-B668-9C3DD56049CF}" type="slidenum">
              <a:rPr lang="de-DE" smtClean="0"/>
              <a:pPr/>
              <a:t>‹#›</a:t>
            </a:fld>
            <a:endParaRPr lang="de-DE" dirty="0"/>
          </a:p>
        </p:txBody>
      </p:sp>
      <p:sp>
        <p:nvSpPr>
          <p:cNvPr id="19" name="Fußzeilenplatzhalter 1">
            <a:extLst>
              <a:ext uri="{FF2B5EF4-FFF2-40B4-BE49-F238E27FC236}">
                <a16:creationId xmlns:a16="http://schemas.microsoft.com/office/drawing/2014/main" id="{5FDD6791-F1CE-0C45-A49D-4B7915F3A098}"/>
              </a:ext>
            </a:extLst>
          </p:cNvPr>
          <p:cNvSpPr>
            <a:spLocks noGrp="1"/>
          </p:cNvSpPr>
          <p:nvPr>
            <p:ph type="ftr" sz="quarter" idx="10"/>
          </p:nvPr>
        </p:nvSpPr>
        <p:spPr>
          <a:xfrm>
            <a:off x="985190" y="6446614"/>
            <a:ext cx="4114800" cy="365125"/>
          </a:xfrm>
          <a:prstGeom prst="rect">
            <a:avLst/>
          </a:prstGeom>
        </p:spPr>
        <p:txBody>
          <a:bodyPr/>
          <a:lstStyle>
            <a:lvl1pPr>
              <a:defRPr>
                <a:solidFill>
                  <a:schemeClr val="bg2">
                    <a:lumMod val="50000"/>
                  </a:schemeClr>
                </a:solidFill>
              </a:defRPr>
            </a:lvl1pPr>
          </a:lstStyle>
          <a:p>
            <a:r>
              <a:rPr lang="de-DE">
                <a:solidFill>
                  <a:schemeClr val="bg2">
                    <a:lumMod val="50000"/>
                  </a:schemeClr>
                </a:solidFill>
              </a:rPr>
              <a:t>CoE RAISE Review – WP4  – Maria Girone</a:t>
            </a:r>
            <a:endParaRPr lang="de-DE" dirty="0">
              <a:solidFill>
                <a:schemeClr val="bg2">
                  <a:lumMod val="50000"/>
                </a:schemeClr>
              </a:solidFill>
            </a:endParaRPr>
          </a:p>
        </p:txBody>
      </p:sp>
    </p:spTree>
    <p:extLst>
      <p:ext uri="{BB962C8B-B14F-4D97-AF65-F5344CB8AC3E}">
        <p14:creationId xmlns:p14="http://schemas.microsoft.com/office/powerpoint/2010/main" val="412897950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Standard">
  <p:cSld name="Standard">
    <p:spTree>
      <p:nvGrpSpPr>
        <p:cNvPr id="1" name="Shape 21"/>
        <p:cNvGrpSpPr/>
        <p:nvPr/>
      </p:nvGrpSpPr>
      <p:grpSpPr>
        <a:xfrm>
          <a:off x="0" y="0"/>
          <a:ext cx="0" cy="0"/>
          <a:chOff x="0" y="0"/>
          <a:chExt cx="0" cy="0"/>
        </a:xfrm>
      </p:grpSpPr>
      <p:sp>
        <p:nvSpPr>
          <p:cNvPr id="23" name="Google Shape;23;p32"/>
          <p:cNvSpPr txBox="1">
            <a:spLocks noGrp="1"/>
          </p:cNvSpPr>
          <p:nvPr>
            <p:ph type="title"/>
          </p:nvPr>
        </p:nvSpPr>
        <p:spPr>
          <a:xfrm>
            <a:off x="440163" y="365126"/>
            <a:ext cx="10515600" cy="663574"/>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3E91"/>
              </a:buClr>
              <a:buSzPts val="4400"/>
              <a:buFont typeface="Arial Black"/>
              <a:buNone/>
              <a:defRPr b="1" i="0">
                <a:solidFill>
                  <a:srgbClr val="393E91"/>
                </a:solidFill>
                <a:latin typeface="Arial Black"/>
                <a:ea typeface="Arial Black"/>
                <a:cs typeface="Arial Black"/>
                <a:sym typeface="Arial Black"/>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2"/>
          <p:cNvSpPr txBox="1">
            <a:spLocks noGrp="1"/>
          </p:cNvSpPr>
          <p:nvPr>
            <p:ph type="body" idx="1"/>
          </p:nvPr>
        </p:nvSpPr>
        <p:spPr>
          <a:xfrm>
            <a:off x="748146" y="1825625"/>
            <a:ext cx="10688781" cy="4921539"/>
          </a:xfrm>
          <a:prstGeom prst="rect">
            <a:avLst/>
          </a:prstGeom>
          <a:noFill/>
          <a:ln>
            <a:noFill/>
          </a:ln>
        </p:spPr>
        <p:txBody>
          <a:bodyPr spcFirstLastPara="1" wrap="square" lIns="91425" tIns="45700" rIns="91425" bIns="45700" anchor="t" anchorCtr="0">
            <a:normAutofit/>
          </a:bodyPr>
          <a:lstStyle>
            <a:lvl1pPr marL="457109" lvl="0" indent="-228554" algn="l">
              <a:lnSpc>
                <a:spcPct val="90000"/>
              </a:lnSpc>
              <a:spcBef>
                <a:spcPts val="1000"/>
              </a:spcBef>
              <a:spcAft>
                <a:spcPts val="0"/>
              </a:spcAft>
              <a:buClr>
                <a:srgbClr val="2A7DBF"/>
              </a:buClr>
              <a:buSzPts val="2400"/>
              <a:buFont typeface="Arial"/>
              <a:buNone/>
              <a:defRPr sz="2400">
                <a:solidFill>
                  <a:srgbClr val="2A7DBF"/>
                </a:solidFill>
                <a:latin typeface="Arial"/>
                <a:ea typeface="Arial"/>
                <a:cs typeface="Arial"/>
                <a:sym typeface="Arial"/>
              </a:defRPr>
            </a:lvl1pPr>
            <a:lvl2pPr marL="914217" lvl="1" indent="-228554" algn="l">
              <a:lnSpc>
                <a:spcPct val="90000"/>
              </a:lnSpc>
              <a:spcBef>
                <a:spcPts val="500"/>
              </a:spcBef>
              <a:spcAft>
                <a:spcPts val="0"/>
              </a:spcAft>
              <a:buClr>
                <a:srgbClr val="18AF9B"/>
              </a:buClr>
              <a:buSzPts val="2000"/>
              <a:buFont typeface="Arial"/>
              <a:buNone/>
              <a:defRPr sz="2000">
                <a:solidFill>
                  <a:srgbClr val="18AF9B"/>
                </a:solidFill>
                <a:latin typeface="Arial"/>
                <a:ea typeface="Arial"/>
                <a:cs typeface="Arial"/>
                <a:sym typeface="Arial"/>
              </a:defRPr>
            </a:lvl2pPr>
            <a:lvl3pPr marL="1371326" lvl="2" indent="-228554" algn="l">
              <a:lnSpc>
                <a:spcPct val="90000"/>
              </a:lnSpc>
              <a:spcBef>
                <a:spcPts val="500"/>
              </a:spcBef>
              <a:spcAft>
                <a:spcPts val="0"/>
              </a:spcAft>
              <a:buClr>
                <a:srgbClr val="F28F3B"/>
              </a:buClr>
              <a:buSzPts val="1800"/>
              <a:buFont typeface="Arial"/>
              <a:buNone/>
              <a:defRPr sz="1800">
                <a:solidFill>
                  <a:srgbClr val="F28F3B"/>
                </a:solidFill>
                <a:latin typeface="Arial"/>
                <a:ea typeface="Arial"/>
                <a:cs typeface="Arial"/>
                <a:sym typeface="Arial"/>
              </a:defRPr>
            </a:lvl3pPr>
            <a:lvl4pPr marL="1828434" lvl="3" indent="-228554" algn="l">
              <a:lnSpc>
                <a:spcPct val="90000"/>
              </a:lnSpc>
              <a:spcBef>
                <a:spcPts val="500"/>
              </a:spcBef>
              <a:spcAft>
                <a:spcPts val="0"/>
              </a:spcAft>
              <a:buClr>
                <a:srgbClr val="393E91"/>
              </a:buClr>
              <a:buSzPts val="1600"/>
              <a:buFont typeface="Arial"/>
              <a:buNone/>
              <a:defRPr sz="1600">
                <a:solidFill>
                  <a:srgbClr val="393E91"/>
                </a:solidFill>
                <a:latin typeface="Arial"/>
                <a:ea typeface="Arial"/>
                <a:cs typeface="Arial"/>
                <a:sym typeface="Arial"/>
              </a:defRPr>
            </a:lvl4pPr>
            <a:lvl5pPr marL="2285543" lvl="4" indent="-228554" algn="l">
              <a:lnSpc>
                <a:spcPct val="90000"/>
              </a:lnSpc>
              <a:spcBef>
                <a:spcPts val="500"/>
              </a:spcBef>
              <a:spcAft>
                <a:spcPts val="0"/>
              </a:spcAft>
              <a:buClr>
                <a:srgbClr val="393E91"/>
              </a:buClr>
              <a:buSzPts val="1600"/>
              <a:buFont typeface="Arial"/>
              <a:buNone/>
              <a:defRPr sz="1600">
                <a:solidFill>
                  <a:srgbClr val="393E91"/>
                </a:solidFill>
                <a:latin typeface="Arial"/>
                <a:ea typeface="Arial"/>
                <a:cs typeface="Arial"/>
                <a:sym typeface="Arial"/>
              </a:defRPr>
            </a:lvl5pPr>
            <a:lvl6pPr marL="2742651" lvl="5" indent="-342831" algn="l">
              <a:lnSpc>
                <a:spcPct val="90000"/>
              </a:lnSpc>
              <a:spcBef>
                <a:spcPts val="500"/>
              </a:spcBef>
              <a:spcAft>
                <a:spcPts val="0"/>
              </a:spcAft>
              <a:buClr>
                <a:schemeClr val="dk1"/>
              </a:buClr>
              <a:buSzPts val="1800"/>
              <a:buChar char="•"/>
              <a:defRPr/>
            </a:lvl6pPr>
            <a:lvl7pPr marL="3199760" lvl="6" indent="-342831" algn="l">
              <a:lnSpc>
                <a:spcPct val="90000"/>
              </a:lnSpc>
              <a:spcBef>
                <a:spcPts val="500"/>
              </a:spcBef>
              <a:spcAft>
                <a:spcPts val="0"/>
              </a:spcAft>
              <a:buClr>
                <a:schemeClr val="dk1"/>
              </a:buClr>
              <a:buSzPts val="1800"/>
              <a:buChar char="•"/>
              <a:defRPr/>
            </a:lvl7pPr>
            <a:lvl8pPr marL="3656868" lvl="7" indent="-342831" algn="l">
              <a:lnSpc>
                <a:spcPct val="90000"/>
              </a:lnSpc>
              <a:spcBef>
                <a:spcPts val="500"/>
              </a:spcBef>
              <a:spcAft>
                <a:spcPts val="0"/>
              </a:spcAft>
              <a:buClr>
                <a:schemeClr val="dk1"/>
              </a:buClr>
              <a:buSzPts val="1800"/>
              <a:buChar char="•"/>
              <a:defRPr/>
            </a:lvl8pPr>
            <a:lvl9pPr marL="4113977" lvl="8" indent="-342831" algn="l">
              <a:lnSpc>
                <a:spcPct val="90000"/>
              </a:lnSpc>
              <a:spcBef>
                <a:spcPts val="500"/>
              </a:spcBef>
              <a:spcAft>
                <a:spcPts val="0"/>
              </a:spcAft>
              <a:buClr>
                <a:schemeClr val="dk1"/>
              </a:buClr>
              <a:buSzPts val="1800"/>
              <a:buChar char="•"/>
              <a:defRPr/>
            </a:lvl9pPr>
          </a:lstStyle>
          <a:p>
            <a:endParaRPr/>
          </a:p>
        </p:txBody>
      </p:sp>
      <p:sp>
        <p:nvSpPr>
          <p:cNvPr id="25" name="Google Shape;25;p32"/>
          <p:cNvSpPr txBox="1">
            <a:spLocks noGrp="1"/>
          </p:cNvSpPr>
          <p:nvPr>
            <p:ph type="body" idx="2"/>
          </p:nvPr>
        </p:nvSpPr>
        <p:spPr>
          <a:xfrm>
            <a:off x="440163" y="1028701"/>
            <a:ext cx="10515600" cy="619125"/>
          </a:xfrm>
          <a:prstGeom prst="rect">
            <a:avLst/>
          </a:prstGeom>
          <a:noFill/>
          <a:ln>
            <a:noFill/>
          </a:ln>
        </p:spPr>
        <p:txBody>
          <a:bodyPr spcFirstLastPara="1" wrap="square" lIns="91425" tIns="45700" rIns="91425" bIns="45700" anchor="t" anchorCtr="0">
            <a:normAutofit/>
          </a:bodyPr>
          <a:lstStyle>
            <a:lvl1pPr marL="457109" lvl="0" indent="-228554" algn="l">
              <a:lnSpc>
                <a:spcPct val="90000"/>
              </a:lnSpc>
              <a:spcBef>
                <a:spcPts val="1000"/>
              </a:spcBef>
              <a:spcAft>
                <a:spcPts val="0"/>
              </a:spcAft>
              <a:buClr>
                <a:srgbClr val="2A7DBF"/>
              </a:buClr>
              <a:buSzPts val="2400"/>
              <a:buFont typeface="Arial"/>
              <a:buNone/>
              <a:defRPr sz="2400" i="1">
                <a:solidFill>
                  <a:srgbClr val="2A7DBF"/>
                </a:solidFill>
                <a:latin typeface="Arial"/>
                <a:ea typeface="Arial"/>
                <a:cs typeface="Arial"/>
                <a:sym typeface="Arial"/>
              </a:defRPr>
            </a:lvl1pPr>
            <a:lvl2pPr marL="914217" lvl="1" indent="-228554" algn="l">
              <a:lnSpc>
                <a:spcPct val="90000"/>
              </a:lnSpc>
              <a:spcBef>
                <a:spcPts val="500"/>
              </a:spcBef>
              <a:spcAft>
                <a:spcPts val="0"/>
              </a:spcAft>
              <a:buClr>
                <a:schemeClr val="dk1"/>
              </a:buClr>
              <a:buSzPts val="2400"/>
              <a:buFont typeface="Calibri"/>
              <a:buNone/>
              <a:defRPr/>
            </a:lvl2pPr>
            <a:lvl3pPr marL="1371326" lvl="2" indent="-228554" algn="l">
              <a:lnSpc>
                <a:spcPct val="90000"/>
              </a:lnSpc>
              <a:spcBef>
                <a:spcPts val="500"/>
              </a:spcBef>
              <a:spcAft>
                <a:spcPts val="0"/>
              </a:spcAft>
              <a:buClr>
                <a:schemeClr val="dk1"/>
              </a:buClr>
              <a:buSzPts val="2000"/>
              <a:buFont typeface="Calibri"/>
              <a:buNone/>
              <a:defRPr/>
            </a:lvl3pPr>
            <a:lvl4pPr marL="1828434" lvl="3" indent="-228554" algn="l">
              <a:lnSpc>
                <a:spcPct val="90000"/>
              </a:lnSpc>
              <a:spcBef>
                <a:spcPts val="500"/>
              </a:spcBef>
              <a:spcAft>
                <a:spcPts val="0"/>
              </a:spcAft>
              <a:buClr>
                <a:schemeClr val="dk1"/>
              </a:buClr>
              <a:buSzPts val="1800"/>
              <a:buFont typeface="Calibri"/>
              <a:buNone/>
              <a:defRPr/>
            </a:lvl4pPr>
            <a:lvl5pPr marL="2285543" lvl="4" indent="-228554" algn="l">
              <a:lnSpc>
                <a:spcPct val="90000"/>
              </a:lnSpc>
              <a:spcBef>
                <a:spcPts val="500"/>
              </a:spcBef>
              <a:spcAft>
                <a:spcPts val="0"/>
              </a:spcAft>
              <a:buClr>
                <a:schemeClr val="dk1"/>
              </a:buClr>
              <a:buSzPts val="1800"/>
              <a:buFont typeface="Calibri"/>
              <a:buNone/>
              <a:defRPr/>
            </a:lvl5pPr>
            <a:lvl6pPr marL="2742651" lvl="5" indent="-342831" algn="l">
              <a:lnSpc>
                <a:spcPct val="90000"/>
              </a:lnSpc>
              <a:spcBef>
                <a:spcPts val="500"/>
              </a:spcBef>
              <a:spcAft>
                <a:spcPts val="0"/>
              </a:spcAft>
              <a:buClr>
                <a:schemeClr val="dk1"/>
              </a:buClr>
              <a:buSzPts val="1800"/>
              <a:buChar char="•"/>
              <a:defRPr/>
            </a:lvl6pPr>
            <a:lvl7pPr marL="3199760" lvl="6" indent="-342831" algn="l">
              <a:lnSpc>
                <a:spcPct val="90000"/>
              </a:lnSpc>
              <a:spcBef>
                <a:spcPts val="500"/>
              </a:spcBef>
              <a:spcAft>
                <a:spcPts val="0"/>
              </a:spcAft>
              <a:buClr>
                <a:schemeClr val="dk1"/>
              </a:buClr>
              <a:buSzPts val="1800"/>
              <a:buChar char="•"/>
              <a:defRPr/>
            </a:lvl7pPr>
            <a:lvl8pPr marL="3656868" lvl="7" indent="-342831" algn="l">
              <a:lnSpc>
                <a:spcPct val="90000"/>
              </a:lnSpc>
              <a:spcBef>
                <a:spcPts val="500"/>
              </a:spcBef>
              <a:spcAft>
                <a:spcPts val="0"/>
              </a:spcAft>
              <a:buClr>
                <a:schemeClr val="dk1"/>
              </a:buClr>
              <a:buSzPts val="1800"/>
              <a:buChar char="•"/>
              <a:defRPr/>
            </a:lvl8pPr>
            <a:lvl9pPr marL="4113977" lvl="8" indent="-342831" algn="l">
              <a:lnSpc>
                <a:spcPct val="90000"/>
              </a:lnSpc>
              <a:spcBef>
                <a:spcPts val="500"/>
              </a:spcBef>
              <a:spcAft>
                <a:spcPts val="0"/>
              </a:spcAft>
              <a:buClr>
                <a:schemeClr val="dk1"/>
              </a:buClr>
              <a:buSzPts val="1800"/>
              <a:buChar char="•"/>
              <a:defRPr/>
            </a:lvl9pPr>
          </a:lstStyle>
          <a:p>
            <a:endParaRPr/>
          </a:p>
        </p:txBody>
      </p:sp>
      <p:sp>
        <p:nvSpPr>
          <p:cNvPr id="27" name="Google Shape;27;p32"/>
          <p:cNvSpPr txBox="1">
            <a:spLocks noGrp="1"/>
          </p:cNvSpPr>
          <p:nvPr>
            <p:ph type="sldNum" idx="12"/>
          </p:nvPr>
        </p:nvSpPr>
        <p:spPr>
          <a:xfrm>
            <a:off x="11142518" y="6334920"/>
            <a:ext cx="422564"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0" i="0" u="none" strike="noStrike" cap="none">
                <a:solidFill>
                  <a:srgbClr val="18AF9B"/>
                </a:solidFill>
                <a:latin typeface="Arial"/>
                <a:ea typeface="Arial"/>
                <a:cs typeface="Arial"/>
                <a:sym typeface="Arial"/>
              </a:defRPr>
            </a:lvl9pPr>
          </a:lstStyle>
          <a:p>
            <a:fld id="{00000000-1234-1234-1234-123412341234}" type="slidenum">
              <a:rPr lang="en-US" smtClean="0"/>
              <a:pPr/>
              <a:t>‹#›</a:t>
            </a:fld>
            <a:endParaRPr lang="en-US"/>
          </a:p>
        </p:txBody>
      </p:sp>
      <p:sp>
        <p:nvSpPr>
          <p:cNvPr id="28" name="Google Shape;28;p32"/>
          <p:cNvSpPr txBox="1">
            <a:spLocks noGrp="1"/>
          </p:cNvSpPr>
          <p:nvPr>
            <p:ph type="ftr" idx="11"/>
          </p:nvPr>
        </p:nvSpPr>
        <p:spPr>
          <a:xfrm>
            <a:off x="4035135" y="627395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IT Dep. R&amp;D and Innovation</a:t>
            </a:r>
            <a:endParaRPr/>
          </a:p>
        </p:txBody>
      </p:sp>
    </p:spTree>
    <p:extLst>
      <p:ext uri="{BB962C8B-B14F-4D97-AF65-F5344CB8AC3E}">
        <p14:creationId xmlns:p14="http://schemas.microsoft.com/office/powerpoint/2010/main" val="33891777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419561447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lnSpc>
                <a:spcPct val="100000"/>
              </a:lnSpc>
              <a:spcBef>
                <a:spcPts val="600"/>
              </a:spcBef>
              <a:spcAft>
                <a:spcPts val="0"/>
              </a:spcAft>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0"/>
            <a:endParaRPr lang="en-GB" noProof="0"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hasCustomPrompt="1"/>
          </p:nvPr>
        </p:nvSpPr>
        <p:spPr/>
        <p:txBody>
          <a:bodyPr/>
          <a:lstStyle/>
          <a:p>
            <a:r>
              <a:rPr lang="en-GB" noProof="0" dirty="0" err="1"/>
              <a:t>Modifiez</a:t>
            </a:r>
            <a:r>
              <a:rPr lang="en-GB" noProof="0" dirty="0"/>
              <a:t> le style du titre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6E0915C-5A67-AF4D-90BF-23A7024F0AF3}" type="datetime1">
              <a:rPr lang="de-CH" smtClean="0"/>
              <a:t>21.02.23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Smith | CERN and HPC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lvl1pPr>
              <a:defRPr>
                <a:solidFill>
                  <a:schemeClr val="bg1"/>
                </a:solidFill>
              </a:defRPr>
            </a:lvl1pPr>
          </a:lstStyle>
          <a:p>
            <a:fld id="{323B90EF-B1F5-4E89-8806-53C14F943280}" type="slidenum">
              <a:rPr lang="en-US" smtClean="0"/>
              <a:pPr/>
              <a:t>‹#›</a:t>
            </a:fld>
            <a:endParaRPr lang="en-US" dirty="0"/>
          </a:p>
        </p:txBody>
      </p:sp>
      <p:sp>
        <p:nvSpPr>
          <p:cNvPr id="2" name="TextBox 1">
            <a:extLst>
              <a:ext uri="{FF2B5EF4-FFF2-40B4-BE49-F238E27FC236}">
                <a16:creationId xmlns:a16="http://schemas.microsoft.com/office/drawing/2014/main" id="{179CD6BA-4C89-B2CA-BCEB-C855658B57B1}"/>
              </a:ext>
            </a:extLst>
          </p:cNvPr>
          <p:cNvSpPr txBox="1"/>
          <p:nvPr userDrawn="1"/>
        </p:nvSpPr>
        <p:spPr>
          <a:xfrm>
            <a:off x="1470991" y="1113183"/>
            <a:ext cx="65" cy="276999"/>
          </a:xfrm>
          <a:prstGeom prst="rect">
            <a:avLst/>
          </a:prstGeom>
          <a:noFill/>
        </p:spPr>
        <p:txBody>
          <a:bodyPr wrap="none" lIns="0" tIns="0" rIns="0" bIns="0" rtlCol="0">
            <a:spAutoFit/>
          </a:bodyPr>
          <a:lstStyle/>
          <a:p>
            <a:pPr algn="l"/>
            <a:endParaRPr lang="en-CH" dirty="0"/>
          </a:p>
        </p:txBody>
      </p:sp>
    </p:spTree>
    <p:extLst>
      <p:ext uri="{BB962C8B-B14F-4D97-AF65-F5344CB8AC3E}">
        <p14:creationId xmlns:p14="http://schemas.microsoft.com/office/powerpoint/2010/main" val="339599257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21 February 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180189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2013291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21 February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741075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21 February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657679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21 February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659688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21 February 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355379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21 February 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628952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21 February 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3773995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a:lvl1pPr>
          </a:lstStyle>
          <a:p>
            <a:r>
              <a:rPr lang="en-US" dirty="0"/>
              <a:t>23 February 2023</a:t>
            </a: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322511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21 February 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60858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55AE7F8-8279-3C47-8F3A-33AB4552888D}" type="datetime1">
              <a:rPr lang="de-CH" smtClean="0"/>
              <a:t>21.02.23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Smith | CERN and HPC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23B90EF-B1F5-4E89-8806-53C14F943280}" type="slidenum">
              <a:rPr lang="en-US" smtClean="0"/>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1671861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21 February 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8611054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21 February 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6533327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21 February 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5124361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21 February 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0111247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21 February 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7515364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21 February 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9809389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21 February 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951608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21 February 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574902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21 February 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165875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407914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EA88065-2956-114B-87BC-D7D7F5E32C60}" type="datetime1">
              <a:rPr lang="de-CH" smtClean="0"/>
              <a:t>21.02.23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Tim Smith | CERN and HPC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3350738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4" name="Content Placeholder 3"/>
          <p:cNvSpPr>
            <a:spLocks noGrp="1"/>
          </p:cNvSpPr>
          <p:nvPr>
            <p:ph sz="half" idx="2"/>
          </p:nvPr>
        </p:nvSpPr>
        <p:spPr>
          <a:xfrm>
            <a:off x="6172199" y="1592264"/>
            <a:ext cx="5611813" cy="4608511"/>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6DC79593-5021-D741-BF3F-811602428E77}" type="datetime1">
              <a:rPr lang="de-CH" smtClean="0"/>
              <a:t>21.02.23</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Tim Smith | CERN and HPC</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61665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C192C25D-F471-FC4A-9D46-D2A0C93409EB}" type="datetime1">
              <a:rPr lang="de-CH" smtClean="0"/>
              <a:t>21.02.23</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Tim Smith | CERN and HPC</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23B90EF-B1F5-4E89-8806-53C14F943280}" type="slidenum">
              <a:rPr lang="en-US" smtClean="0"/>
              <a:t>‹#›</a:t>
            </a:fld>
            <a:endParaRPr lang="en-US"/>
          </a:p>
        </p:txBody>
      </p:sp>
    </p:spTree>
    <p:extLst>
      <p:ext uri="{BB962C8B-B14F-4D97-AF65-F5344CB8AC3E}">
        <p14:creationId xmlns:p14="http://schemas.microsoft.com/office/powerpoint/2010/main" val="308155958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theme" Target="../theme/theme2.xml"/><Relationship Id="rId1"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6.w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image" Target="../media/image5.png"/><Relationship Id="rId2" Type="http://schemas.openxmlformats.org/officeDocument/2006/relationships/slideLayout" Target="../slideLayouts/slideLayout35.xml"/><Relationship Id="rId16" Type="http://schemas.openxmlformats.org/officeDocument/2006/relationships/theme" Target="../theme/theme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image" Target="../media/image9.png"/><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542002"/>
          </a:xfrm>
          <a:prstGeom prst="rect">
            <a:avLst/>
          </a:prstGeom>
        </p:spPr>
        <p:txBody>
          <a:bodyPr vert="horz" lIns="0" tIns="0" rIns="0" bIns="0" rtlCol="0" anchor="t" anchorCtr="0">
            <a:noAutofit/>
          </a:bodyPr>
          <a:lstStyle/>
          <a:p>
            <a:r>
              <a:rPr lang="en-GB" noProof="0" dirty="0" err="1"/>
              <a:t>Modifiez</a:t>
            </a:r>
            <a:r>
              <a:rPr lang="en-GB" noProof="0" dirty="0"/>
              <a:t> le style du titre</a:t>
            </a:r>
          </a:p>
        </p:txBody>
      </p:sp>
      <p:pic>
        <p:nvPicPr>
          <p:cNvPr id="5" name="Picture 4"/>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103243"/>
            <a:ext cx="11376024" cy="509753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BCE93C1E-CC3F-9648-8318-60B6608C46FC}" type="datetime1">
              <a:rPr lang="de-CH" smtClean="0"/>
              <a:t>21.02.23</a:t>
            </a:fld>
            <a:endParaRPr lang="en-US"/>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23B90EF-B1F5-4E89-8806-53C14F943280}" type="slidenum">
              <a:rPr lang="en-US" smtClean="0"/>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Tim Smith | CERN and HPC</a:t>
            </a:r>
          </a:p>
        </p:txBody>
      </p:sp>
    </p:spTree>
    <p:extLst>
      <p:ext uri="{BB962C8B-B14F-4D97-AF65-F5344CB8AC3E}">
        <p14:creationId xmlns:p14="http://schemas.microsoft.com/office/powerpoint/2010/main" val="3189007531"/>
      </p:ext>
    </p:extLst>
  </p:cSld>
  <p:clrMap bg1="lt1" tx1="dk1" bg2="lt2" tx2="dk2" accent1="accent1" accent2="accent2" accent3="accent3" accent4="accent4" accent5="accent5" accent6="accent6" hlink="hlink" folHlink="folHlink"/>
  <p:sldLayoutIdLst>
    <p:sldLayoutId id="2147483661" r:id="rId1"/>
    <p:sldLayoutId id="2147483685"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0" y="6157663"/>
            <a:ext cx="12192000" cy="707202"/>
          </a:xfrm>
          <a:prstGeom prst="rect">
            <a:avLst/>
          </a:prstGeom>
          <a:solidFill>
            <a:schemeClr val="bg1"/>
          </a:solidFill>
        </p:spPr>
      </p:pic>
      <p:sp>
        <p:nvSpPr>
          <p:cNvPr id="1027"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609600" y="1535113"/>
            <a:ext cx="10972800" cy="4462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422217" y="6361114"/>
            <a:ext cx="1919816" cy="365125"/>
          </a:xfrm>
          <a:prstGeom prst="rect">
            <a:avLst/>
          </a:prstGeom>
        </p:spPr>
        <p:txBody>
          <a:bodyPr vert="horz" lIns="91440" tIns="45720" rIns="91440" bIns="45720" rtlCol="0" anchor="ctr"/>
          <a:lstStyle>
            <a:lvl1pPr algn="r" fontAlgn="auto">
              <a:spcBef>
                <a:spcPts val="0"/>
              </a:spcBef>
              <a:spcAft>
                <a:spcPts val="0"/>
              </a:spcAft>
              <a:defRPr sz="1200" dirty="0" smtClean="0">
                <a:solidFill>
                  <a:schemeClr val="bg1">
                    <a:lumMod val="95000"/>
                  </a:schemeClr>
                </a:solidFill>
                <a:latin typeface="+mn-lt"/>
                <a:ea typeface="+mn-ea"/>
                <a:cs typeface="+mn-cs"/>
              </a:defRPr>
            </a:lvl1pPr>
          </a:lstStyle>
          <a:p>
            <a:fld id="{26FD4A9E-8E84-DD4B-854A-4CBB26ECD492}" type="datetime1">
              <a:rPr lang="de-CH" smtClean="0"/>
              <a:t>21.02.23</a:t>
            </a:fld>
            <a:endParaRPr lang="en-US" dirty="0"/>
          </a:p>
        </p:txBody>
      </p:sp>
      <p:sp>
        <p:nvSpPr>
          <p:cNvPr id="5" name="Footer Placeholder 4"/>
          <p:cNvSpPr>
            <a:spLocks noGrp="1"/>
          </p:cNvSpPr>
          <p:nvPr>
            <p:ph type="ftr" sz="quarter" idx="3"/>
          </p:nvPr>
        </p:nvSpPr>
        <p:spPr>
          <a:xfrm>
            <a:off x="2698752" y="6361114"/>
            <a:ext cx="5592233" cy="365125"/>
          </a:xfrm>
          <a:prstGeom prst="rect">
            <a:avLst/>
          </a:prstGeom>
        </p:spPr>
        <p:txBody>
          <a:bodyPr vert="horz" lIns="91440" tIns="45720" rIns="91440" bIns="45720" rtlCol="0" anchor="ctr"/>
          <a:lstStyle>
            <a:lvl1pPr algn="ctr" fontAlgn="auto">
              <a:spcBef>
                <a:spcPts val="0"/>
              </a:spcBef>
              <a:spcAft>
                <a:spcPts val="0"/>
              </a:spcAft>
              <a:defRPr sz="1200" dirty="0" err="1" smtClean="0">
                <a:solidFill>
                  <a:srgbClr val="F2F2F2"/>
                </a:solidFill>
                <a:latin typeface="+mn-lt"/>
                <a:ea typeface="+mn-ea"/>
                <a:cs typeface="+mn-cs"/>
              </a:defRPr>
            </a:lvl1pPr>
          </a:lstStyle>
          <a:p>
            <a:r>
              <a:rPr lang="en-US"/>
              <a:t>Tim Smith | CERN and HPC</a:t>
            </a:r>
            <a:endParaRPr lang="en-US" dirty="0"/>
          </a:p>
        </p:txBody>
      </p:sp>
      <p:sp>
        <p:nvSpPr>
          <p:cNvPr id="6" name="Slide Number Placeholder 5"/>
          <p:cNvSpPr>
            <a:spLocks noGrp="1"/>
          </p:cNvSpPr>
          <p:nvPr>
            <p:ph type="sldNum" sz="quarter" idx="4"/>
          </p:nvPr>
        </p:nvSpPr>
        <p:spPr>
          <a:xfrm>
            <a:off x="10564285" y="6356351"/>
            <a:ext cx="1018116"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2F2F2"/>
                </a:solidFill>
                <a:latin typeface="+mn-lt"/>
                <a:ea typeface="+mn-ea"/>
                <a:cs typeface="+mn-cs"/>
              </a:defRPr>
            </a:lvl1pPr>
          </a:lstStyle>
          <a:p>
            <a:fld id="{D3517025-743B-E149-A4BA-6A929B1A7C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2" r:id="rId1"/>
  </p:sldLayoutIdLst>
  <p:hf hdr="0" dt="0"/>
  <p:txStyles>
    <p:titleStyle>
      <a:lvl1pPr algn="ctr" defTabSz="457200" rtl="0" eaLnBrk="1" fontAlgn="base" hangingPunct="1">
        <a:spcBef>
          <a:spcPct val="0"/>
        </a:spcBef>
        <a:spcAft>
          <a:spcPct val="0"/>
        </a:spcAft>
        <a:defRPr sz="3200" b="1" kern="1200">
          <a:solidFill>
            <a:schemeClr val="accent1"/>
          </a:solidFill>
          <a:latin typeface="News Gothic MT"/>
          <a:ea typeface="ＭＳ Ｐゴシック" charset="0"/>
          <a:cs typeface="ＭＳ Ｐゴシック" charset="0"/>
        </a:defRPr>
      </a:lvl1pPr>
      <a:lvl2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2pPr>
      <a:lvl3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3pPr>
      <a:lvl4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4pPr>
      <a:lvl5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5pPr>
      <a:lvl6pPr marL="4572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6pPr>
      <a:lvl7pPr marL="9144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7pPr>
      <a:lvl8pPr marL="13716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8pPr>
      <a:lvl9pPr marL="18288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chemeClr val="accent1"/>
        </a:buClr>
        <a:buFont typeface="Wingdings" charset="0"/>
        <a:buChar char="§"/>
        <a:defRPr sz="3200" kern="1200">
          <a:solidFill>
            <a:srgbClr val="18579B"/>
          </a:solidFill>
          <a:latin typeface="News Gothic M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Wingdings" charset="0"/>
        <a:buChar char="Ø"/>
        <a:defRPr lang="en-US" sz="2800" kern="1200" dirty="0">
          <a:solidFill>
            <a:srgbClr val="2F97B5"/>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Arial" charset="0"/>
        <a:buChar char="•"/>
        <a:defRPr sz="2400" kern="1200">
          <a:solidFill>
            <a:srgbClr val="660066"/>
          </a:solidFill>
          <a:latin typeface="News Gothic MT"/>
          <a:ea typeface="ＭＳ Ｐゴシック" charset="0"/>
          <a:cs typeface="+mn-cs"/>
        </a:defRPr>
      </a:lvl3pPr>
      <a:lvl4pPr marL="1600200" indent="-228600" algn="l" defTabSz="457200" rtl="0" eaLnBrk="1" fontAlgn="base" hangingPunct="1">
        <a:spcBef>
          <a:spcPct val="20000"/>
        </a:spcBef>
        <a:spcAft>
          <a:spcPct val="0"/>
        </a:spcAft>
        <a:buClr>
          <a:schemeClr val="accent2"/>
        </a:buClr>
        <a:buFont typeface="Wingdings" charset="0"/>
        <a:buChar char="§"/>
        <a:defRPr sz="2000" kern="1200">
          <a:solidFill>
            <a:srgbClr val="404040"/>
          </a:solidFill>
          <a:latin typeface="News Gothic MT"/>
          <a:ea typeface="ＭＳ Ｐゴシック" charset="0"/>
          <a:cs typeface="+mn-cs"/>
        </a:defRPr>
      </a:lvl4pPr>
      <a:lvl5pPr marL="2057400" indent="-228600" algn="l" defTabSz="457200" rtl="0" eaLnBrk="1" fontAlgn="base" hangingPunct="1">
        <a:spcBef>
          <a:spcPct val="20000"/>
        </a:spcBef>
        <a:spcAft>
          <a:spcPct val="0"/>
        </a:spcAft>
        <a:buClr>
          <a:schemeClr val="accent1"/>
        </a:buClr>
        <a:buFont typeface="Wingdings" charset="0"/>
        <a:buChar char="§"/>
        <a:defRPr sz="2000" kern="1200">
          <a:solidFill>
            <a:srgbClr val="404040"/>
          </a:solidFill>
          <a:latin typeface="News Gothic M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34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DD6EB-17EA-3848-9D05-0898300D3064}" type="datetime1">
              <a:rPr lang="en-GB" smtClean="0"/>
              <a:t>21/02/2023</a:t>
            </a:fld>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9C566F-0877-4985-A93F-B48BDFCFB941}" type="slidenum">
              <a:rPr lang="en-GB" smtClean="0"/>
              <a:t>‹#›</a:t>
            </a:fld>
            <a:endParaRPr lang="en-GB"/>
          </a:p>
        </p:txBody>
      </p:sp>
    </p:spTree>
    <p:extLst>
      <p:ext uri="{BB962C8B-B14F-4D97-AF65-F5344CB8AC3E}">
        <p14:creationId xmlns:p14="http://schemas.microsoft.com/office/powerpoint/2010/main" val="33297853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algn="l" defTabSz="914217"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54" indent="-228554" algn="l" defTabSz="914217"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663" indent="-228554" algn="l" defTabSz="91421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1" indent="-228554" algn="l" defTabSz="91421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89"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97"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206"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14"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423"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17" rtl="0" eaLnBrk="1" latinLnBrk="0" hangingPunct="1">
        <a:defRPr sz="1800" kern="1200">
          <a:solidFill>
            <a:schemeClr val="tx1"/>
          </a:solidFill>
          <a:latin typeface="+mn-lt"/>
          <a:ea typeface="+mn-ea"/>
          <a:cs typeface="+mn-cs"/>
        </a:defRPr>
      </a:lvl1pPr>
      <a:lvl2pPr marL="457109" algn="l" defTabSz="914217" rtl="0" eaLnBrk="1" latinLnBrk="0" hangingPunct="1">
        <a:defRPr sz="1800" kern="1200">
          <a:solidFill>
            <a:schemeClr val="tx1"/>
          </a:solidFill>
          <a:latin typeface="+mn-lt"/>
          <a:ea typeface="+mn-ea"/>
          <a:cs typeface="+mn-cs"/>
        </a:defRPr>
      </a:lvl2pPr>
      <a:lvl3pPr marL="914217" algn="l" defTabSz="914217" rtl="0" eaLnBrk="1" latinLnBrk="0" hangingPunct="1">
        <a:defRPr sz="1800" kern="1200">
          <a:solidFill>
            <a:schemeClr val="tx1"/>
          </a:solidFill>
          <a:latin typeface="+mn-lt"/>
          <a:ea typeface="+mn-ea"/>
          <a:cs typeface="+mn-cs"/>
        </a:defRPr>
      </a:lvl3pPr>
      <a:lvl4pPr marL="1371326" algn="l" defTabSz="914217" rtl="0" eaLnBrk="1" latinLnBrk="0" hangingPunct="1">
        <a:defRPr sz="1800" kern="1200">
          <a:solidFill>
            <a:schemeClr val="tx1"/>
          </a:solidFill>
          <a:latin typeface="+mn-lt"/>
          <a:ea typeface="+mn-ea"/>
          <a:cs typeface="+mn-cs"/>
        </a:defRPr>
      </a:lvl4pPr>
      <a:lvl5pPr marL="1828434" algn="l" defTabSz="914217" rtl="0" eaLnBrk="1" latinLnBrk="0" hangingPunct="1">
        <a:defRPr sz="1800" kern="1200">
          <a:solidFill>
            <a:schemeClr val="tx1"/>
          </a:solidFill>
          <a:latin typeface="+mn-lt"/>
          <a:ea typeface="+mn-ea"/>
          <a:cs typeface="+mn-cs"/>
        </a:defRPr>
      </a:lvl5pPr>
      <a:lvl6pPr marL="2285543" algn="l" defTabSz="914217" rtl="0" eaLnBrk="1" latinLnBrk="0" hangingPunct="1">
        <a:defRPr sz="1800" kern="1200">
          <a:solidFill>
            <a:schemeClr val="tx1"/>
          </a:solidFill>
          <a:latin typeface="+mn-lt"/>
          <a:ea typeface="+mn-ea"/>
          <a:cs typeface="+mn-cs"/>
        </a:defRPr>
      </a:lvl6pPr>
      <a:lvl7pPr marL="2742651" algn="l" defTabSz="914217" rtl="0" eaLnBrk="1" latinLnBrk="0" hangingPunct="1">
        <a:defRPr sz="1800" kern="1200">
          <a:solidFill>
            <a:schemeClr val="tx1"/>
          </a:solidFill>
          <a:latin typeface="+mn-lt"/>
          <a:ea typeface="+mn-ea"/>
          <a:cs typeface="+mn-cs"/>
        </a:defRPr>
      </a:lvl7pPr>
      <a:lvl8pPr marL="3199760" algn="l" defTabSz="914217" rtl="0" eaLnBrk="1" latinLnBrk="0" hangingPunct="1">
        <a:defRPr sz="1800" kern="1200">
          <a:solidFill>
            <a:schemeClr val="tx1"/>
          </a:solidFill>
          <a:latin typeface="+mn-lt"/>
          <a:ea typeface="+mn-ea"/>
          <a:cs typeface="+mn-cs"/>
        </a:defRPr>
      </a:lvl8pPr>
      <a:lvl9pPr marL="3656868" algn="l" defTabSz="91421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2/21/23</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dirty="0"/>
          </a:p>
        </p:txBody>
      </p:sp>
      <p:sp>
        <p:nvSpPr>
          <p:cNvPr id="7" name="Rectangle 6">
            <a:extLst>
              <a:ext uri="{FF2B5EF4-FFF2-40B4-BE49-F238E27FC236}">
                <a16:creationId xmlns:a16="http://schemas.microsoft.com/office/drawing/2014/main" id="{433365C5-A60A-0C95-7F4C-A1FBCA52B584}"/>
              </a:ext>
            </a:extLst>
          </p:cNvPr>
          <p:cNvSpPr/>
          <p:nvPr userDrawn="1"/>
        </p:nvSpPr>
        <p:spPr>
          <a:xfrm>
            <a:off x="-1" y="-228600"/>
            <a:ext cx="12192000" cy="697363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D25020DF-C56F-3E84-CD6C-BBE6CAEBA1D8}"/>
              </a:ext>
            </a:extLst>
          </p:cNvPr>
          <p:cNvSpPr/>
          <p:nvPr userDrawn="1"/>
        </p:nvSpPr>
        <p:spPr>
          <a:xfrm>
            <a:off x="1" y="6500911"/>
            <a:ext cx="12192001" cy="357091"/>
          </a:xfrm>
          <a:prstGeom prst="rect">
            <a:avLst/>
          </a:prstGeom>
          <a:gradFill flip="none" rotWithShape="1">
            <a:gsLst>
              <a:gs pos="0">
                <a:srgbClr val="222750"/>
              </a:gs>
              <a:gs pos="60000">
                <a:srgbClr val="39AD74"/>
              </a:gs>
              <a:gs pos="75000">
                <a:srgbClr val="F18E3C"/>
              </a:gs>
              <a:gs pos="45000">
                <a:srgbClr val="1AAE9B"/>
              </a:gs>
              <a:gs pos="90000">
                <a:srgbClr val="E95C33"/>
              </a:gs>
              <a:gs pos="100000">
                <a:srgbClr val="DC2845"/>
              </a:gs>
              <a:gs pos="30000">
                <a:srgbClr val="2B7CBE"/>
              </a:gs>
              <a:gs pos="15000">
                <a:srgbClr val="373E8E"/>
              </a:gs>
            </a:gsLst>
            <a:lin ang="0" scaled="1"/>
            <a:tileRect/>
          </a:gradFill>
          <a:ln w="12700" cap="flat" cmpd="sng" algn="ctr">
            <a:noFill/>
            <a:prstDash val="solid"/>
            <a:miter lim="800000"/>
          </a:ln>
          <a:effectLst/>
        </p:spPr>
        <p:txBody>
          <a:bodyPr rtlCol="0" anchor="ctr"/>
          <a:lstStyle/>
          <a:p>
            <a:pPr marL="0" marR="0" lvl="0" indent="0" algn="ctr" defTabSz="457109"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srgbClr val="FFFFFF"/>
              </a:solidFill>
              <a:effectLst/>
              <a:uLnTx/>
              <a:uFillTx/>
              <a:latin typeface="Arial" panose="020B0604020202020204"/>
              <a:ea typeface="+mn-ea"/>
              <a:cs typeface="+mn-cs"/>
            </a:endParaRPr>
          </a:p>
        </p:txBody>
      </p:sp>
      <p:pic>
        <p:nvPicPr>
          <p:cNvPr id="16" name="Image 12">
            <a:extLst>
              <a:ext uri="{FF2B5EF4-FFF2-40B4-BE49-F238E27FC236}">
                <a16:creationId xmlns:a16="http://schemas.microsoft.com/office/drawing/2014/main" id="{AD0D629C-059B-C747-678E-458EBD391F97}"/>
              </a:ext>
            </a:extLst>
          </p:cNvPr>
          <p:cNvPicPr>
            <a:picLocks noChangeAspect="1"/>
          </p:cNvPicPr>
          <p:nvPr userDrawn="1"/>
        </p:nvPicPr>
        <p:blipFill>
          <a:blip r:embed="rId17" cstate="print">
            <a:extLst>
              <a:ext uri="{28A0092B-C50C-407E-A947-70E740481C1C}">
                <a14:useLocalDpi xmlns:a14="http://schemas.microsoft.com/office/drawing/2010/main"/>
              </a:ext>
            </a:extLst>
          </a:blip>
          <a:stretch>
            <a:fillRect/>
          </a:stretch>
        </p:blipFill>
        <p:spPr>
          <a:xfrm>
            <a:off x="334432" y="6546531"/>
            <a:ext cx="840434" cy="264667"/>
          </a:xfrm>
          <a:prstGeom prst="rect">
            <a:avLst/>
          </a:prstGeom>
        </p:spPr>
      </p:pic>
      <p:sp>
        <p:nvSpPr>
          <p:cNvPr id="19" name="Espace réservé de la date 2">
            <a:extLst>
              <a:ext uri="{FF2B5EF4-FFF2-40B4-BE49-F238E27FC236}">
                <a16:creationId xmlns:a16="http://schemas.microsoft.com/office/drawing/2014/main" id="{287B5AE8-36A6-8E0D-66E2-2B1AC18DB965}"/>
              </a:ext>
            </a:extLst>
          </p:cNvPr>
          <p:cNvSpPr txBox="1">
            <a:spLocks/>
          </p:cNvSpPr>
          <p:nvPr userDrawn="1"/>
        </p:nvSpPr>
        <p:spPr>
          <a:xfrm>
            <a:off x="2985699" y="6552332"/>
            <a:ext cx="1292118" cy="30566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sz="900" dirty="0"/>
          </a:p>
        </p:txBody>
      </p:sp>
      <p:sp>
        <p:nvSpPr>
          <p:cNvPr id="20" name="Espace réservé du pied de page 3">
            <a:extLst>
              <a:ext uri="{FF2B5EF4-FFF2-40B4-BE49-F238E27FC236}">
                <a16:creationId xmlns:a16="http://schemas.microsoft.com/office/drawing/2014/main" id="{D7EC361A-ADA9-850B-4FF3-777A3A9E622F}"/>
              </a:ext>
            </a:extLst>
          </p:cNvPr>
          <p:cNvSpPr txBox="1">
            <a:spLocks/>
          </p:cNvSpPr>
          <p:nvPr userDrawn="1"/>
        </p:nvSpPr>
        <p:spPr>
          <a:xfrm>
            <a:off x="3493564" y="6589203"/>
            <a:ext cx="7414248" cy="31166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dirty="0">
                <a:solidFill>
                  <a:schemeClr val="bg1"/>
                </a:solidFill>
              </a:rPr>
              <a:t>Maria </a:t>
            </a:r>
            <a:r>
              <a:rPr lang="en-GB" sz="1000" dirty="0" err="1">
                <a:solidFill>
                  <a:schemeClr val="bg1"/>
                </a:solidFill>
              </a:rPr>
              <a:t>Girone</a:t>
            </a:r>
            <a:r>
              <a:rPr lang="en-GB" sz="1000" dirty="0">
                <a:solidFill>
                  <a:schemeClr val="bg1"/>
                </a:solidFill>
              </a:rPr>
              <a:t>, CERN </a:t>
            </a:r>
            <a:r>
              <a:rPr lang="en-GB" sz="1000" dirty="0" err="1">
                <a:solidFill>
                  <a:schemeClr val="bg1"/>
                </a:solidFill>
              </a:rPr>
              <a:t>openlab</a:t>
            </a:r>
            <a:r>
              <a:rPr lang="en-GB" sz="1000" dirty="0">
                <a:solidFill>
                  <a:schemeClr val="bg1"/>
                </a:solidFill>
              </a:rPr>
              <a:t> CTO    -   </a:t>
            </a:r>
            <a:r>
              <a:rPr lang="en-GB" sz="1000" dirty="0" err="1">
                <a:solidFill>
                  <a:schemeClr val="bg1"/>
                </a:solidFill>
              </a:rPr>
              <a:t>Exascale</a:t>
            </a:r>
            <a:r>
              <a:rPr lang="en-GB" sz="1000" dirty="0">
                <a:solidFill>
                  <a:schemeClr val="bg1"/>
                </a:solidFill>
              </a:rPr>
              <a:t> Science Challenges at CERN  </a:t>
            </a:r>
          </a:p>
        </p:txBody>
      </p:sp>
      <p:sp>
        <p:nvSpPr>
          <p:cNvPr id="21" name="Espace réservé du numéro de diapositive 4">
            <a:extLst>
              <a:ext uri="{FF2B5EF4-FFF2-40B4-BE49-F238E27FC236}">
                <a16:creationId xmlns:a16="http://schemas.microsoft.com/office/drawing/2014/main" id="{A0AD4AC1-D03A-BDE3-AF8A-402F0AA58E93}"/>
              </a:ext>
            </a:extLst>
          </p:cNvPr>
          <p:cNvSpPr txBox="1">
            <a:spLocks/>
          </p:cNvSpPr>
          <p:nvPr userDrawn="1"/>
        </p:nvSpPr>
        <p:spPr>
          <a:xfrm>
            <a:off x="11663381" y="6552332"/>
            <a:ext cx="528618" cy="2294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C574B4C-4113-7E44-89BB-5B10D7742E21}" type="slidenum">
              <a:rPr lang="en-GB" sz="900" smtClean="0">
                <a:solidFill>
                  <a:schemeClr val="bg1"/>
                </a:solidFill>
              </a:rPr>
              <a:pPr/>
              <a:t>‹#›</a:t>
            </a:fld>
            <a:endParaRPr lang="en-GB" sz="900" dirty="0">
              <a:solidFill>
                <a:schemeClr val="bg1"/>
              </a:solidFill>
            </a:endParaRPr>
          </a:p>
        </p:txBody>
      </p:sp>
      <p:sp>
        <p:nvSpPr>
          <p:cNvPr id="10" name="Rectangle: Top Corners Rounded 9">
            <a:extLst>
              <a:ext uri="{FF2B5EF4-FFF2-40B4-BE49-F238E27FC236}">
                <a16:creationId xmlns:a16="http://schemas.microsoft.com/office/drawing/2014/main" id="{0FD0FD4A-C81D-1841-D66E-B4B34E5BDB42}"/>
              </a:ext>
            </a:extLst>
          </p:cNvPr>
          <p:cNvSpPr/>
          <p:nvPr userDrawn="1"/>
        </p:nvSpPr>
        <p:spPr>
          <a:xfrm>
            <a:off x="1244932" y="6517591"/>
            <a:ext cx="1162977" cy="340410"/>
          </a:xfrm>
          <a:prstGeom prst="round2SameRect">
            <a:avLst/>
          </a:prstGeom>
          <a:noFill/>
          <a:ln w="38100">
            <a:gradFill flip="none" rotWithShape="1">
              <a:gsLst>
                <a:gs pos="0">
                  <a:schemeClr val="accent1"/>
                </a:gs>
                <a:gs pos="73000">
                  <a:schemeClr val="accent4"/>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a:extLst>
              <a:ext uri="{FF2B5EF4-FFF2-40B4-BE49-F238E27FC236}">
                <a16:creationId xmlns:a16="http://schemas.microsoft.com/office/drawing/2014/main" id="{D98451AF-5A8F-1D2C-C49E-24777DE5C658}"/>
              </a:ext>
            </a:extLst>
          </p:cNvPr>
          <p:cNvPicPr>
            <a:picLocks noChangeAspect="1"/>
          </p:cNvPicPr>
          <p:nvPr userDrawn="1"/>
        </p:nvPicPr>
        <p:blipFill>
          <a:blip r:embed="rId18" cstate="print">
            <a:extLst>
              <a:ext uri="{28A0092B-C50C-407E-A947-70E740481C1C}">
                <a14:useLocalDpi xmlns:a14="http://schemas.microsoft.com/office/drawing/2010/main"/>
              </a:ext>
            </a:extLst>
          </a:blip>
          <a:stretch>
            <a:fillRect/>
          </a:stretch>
        </p:blipFill>
        <p:spPr>
          <a:xfrm>
            <a:off x="1405426" y="6533575"/>
            <a:ext cx="801659" cy="325077"/>
          </a:xfrm>
          <a:prstGeom prst="rect">
            <a:avLst/>
          </a:prstGeom>
        </p:spPr>
      </p:pic>
    </p:spTree>
    <p:extLst>
      <p:ext uri="{BB962C8B-B14F-4D97-AF65-F5344CB8AC3E}">
        <p14:creationId xmlns:p14="http://schemas.microsoft.com/office/powerpoint/2010/main" val="164738022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txStyles>
    <p:titleStyle>
      <a:lvl1pPr algn="l" defTabSz="914217"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54" indent="-228554" algn="l" defTabSz="914217"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663" indent="-228554" algn="l" defTabSz="91421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1" indent="-228554" algn="l" defTabSz="91421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89"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97"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206"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14"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423"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17" rtl="0" eaLnBrk="1" latinLnBrk="0" hangingPunct="1">
        <a:defRPr sz="1800" kern="1200">
          <a:solidFill>
            <a:schemeClr val="tx1"/>
          </a:solidFill>
          <a:latin typeface="+mn-lt"/>
          <a:ea typeface="+mn-ea"/>
          <a:cs typeface="+mn-cs"/>
        </a:defRPr>
      </a:lvl1pPr>
      <a:lvl2pPr marL="457109" algn="l" defTabSz="914217" rtl="0" eaLnBrk="1" latinLnBrk="0" hangingPunct="1">
        <a:defRPr sz="1800" kern="1200">
          <a:solidFill>
            <a:schemeClr val="tx1"/>
          </a:solidFill>
          <a:latin typeface="+mn-lt"/>
          <a:ea typeface="+mn-ea"/>
          <a:cs typeface="+mn-cs"/>
        </a:defRPr>
      </a:lvl2pPr>
      <a:lvl3pPr marL="914217" algn="l" defTabSz="914217" rtl="0" eaLnBrk="1" latinLnBrk="0" hangingPunct="1">
        <a:defRPr sz="1800" kern="1200">
          <a:solidFill>
            <a:schemeClr val="tx1"/>
          </a:solidFill>
          <a:latin typeface="+mn-lt"/>
          <a:ea typeface="+mn-ea"/>
          <a:cs typeface="+mn-cs"/>
        </a:defRPr>
      </a:lvl3pPr>
      <a:lvl4pPr marL="1371326" algn="l" defTabSz="914217" rtl="0" eaLnBrk="1" latinLnBrk="0" hangingPunct="1">
        <a:defRPr sz="1800" kern="1200">
          <a:solidFill>
            <a:schemeClr val="tx1"/>
          </a:solidFill>
          <a:latin typeface="+mn-lt"/>
          <a:ea typeface="+mn-ea"/>
          <a:cs typeface="+mn-cs"/>
        </a:defRPr>
      </a:lvl4pPr>
      <a:lvl5pPr marL="1828434" algn="l" defTabSz="914217" rtl="0" eaLnBrk="1" latinLnBrk="0" hangingPunct="1">
        <a:defRPr sz="1800" kern="1200">
          <a:solidFill>
            <a:schemeClr val="tx1"/>
          </a:solidFill>
          <a:latin typeface="+mn-lt"/>
          <a:ea typeface="+mn-ea"/>
          <a:cs typeface="+mn-cs"/>
        </a:defRPr>
      </a:lvl5pPr>
      <a:lvl6pPr marL="2285543" algn="l" defTabSz="914217" rtl="0" eaLnBrk="1" latinLnBrk="0" hangingPunct="1">
        <a:defRPr sz="1800" kern="1200">
          <a:solidFill>
            <a:schemeClr val="tx1"/>
          </a:solidFill>
          <a:latin typeface="+mn-lt"/>
          <a:ea typeface="+mn-ea"/>
          <a:cs typeface="+mn-cs"/>
        </a:defRPr>
      </a:lvl6pPr>
      <a:lvl7pPr marL="2742651" algn="l" defTabSz="914217" rtl="0" eaLnBrk="1" latinLnBrk="0" hangingPunct="1">
        <a:defRPr sz="1800" kern="1200">
          <a:solidFill>
            <a:schemeClr val="tx1"/>
          </a:solidFill>
          <a:latin typeface="+mn-lt"/>
          <a:ea typeface="+mn-ea"/>
          <a:cs typeface="+mn-cs"/>
        </a:defRPr>
      </a:lvl7pPr>
      <a:lvl8pPr marL="3199760" algn="l" defTabSz="914217" rtl="0" eaLnBrk="1" latinLnBrk="0" hangingPunct="1">
        <a:defRPr sz="1800" kern="1200">
          <a:solidFill>
            <a:schemeClr val="tx1"/>
          </a:solidFill>
          <a:latin typeface="+mn-lt"/>
          <a:ea typeface="+mn-ea"/>
          <a:cs typeface="+mn-cs"/>
        </a:defRPr>
      </a:lvl8pPr>
      <a:lvl9pPr marL="3656868" algn="l" defTabSz="91421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3FCF6715-A2B5-A045-B72C-B503686710DB}" type="datetime3">
              <a:rPr lang="en-US" smtClean="0"/>
              <a:t>21 February 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296389566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41.xml"/><Relationship Id="rId5" Type="http://schemas.openxmlformats.org/officeDocument/2006/relationships/hyperlink" Target="https://home.cern/news/news/computing/cern-skao-geant-and-prace-collaborate-high-performance-computing" TargetMode="Externa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38.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ctr"/>
            <a:r>
              <a:rPr lang="en-GB" dirty="0"/>
              <a:t>CERN’s journey towards HPC</a:t>
            </a:r>
          </a:p>
        </p:txBody>
      </p:sp>
      <p:sp>
        <p:nvSpPr>
          <p:cNvPr id="3" name="Sous-titre 2"/>
          <p:cNvSpPr>
            <a:spLocks noGrp="1"/>
          </p:cNvSpPr>
          <p:nvPr>
            <p:ph type="subTitle" idx="1"/>
          </p:nvPr>
        </p:nvSpPr>
        <p:spPr/>
        <p:txBody>
          <a:bodyPr/>
          <a:lstStyle/>
          <a:p>
            <a:pPr algn="ctr"/>
            <a:r>
              <a:rPr lang="en-GB" i="1" dirty="0"/>
              <a:t>Melissa Gaillard and Maria </a:t>
            </a:r>
            <a:r>
              <a:rPr lang="en-GB" i="1" dirty="0" err="1"/>
              <a:t>Girone</a:t>
            </a:r>
            <a:r>
              <a:rPr lang="en-GB" i="1" dirty="0"/>
              <a:t> (Presented by Tim Smith)</a:t>
            </a:r>
          </a:p>
          <a:p>
            <a:pPr algn="ctr"/>
            <a:r>
              <a:rPr lang="en-GB" dirty="0"/>
              <a:t>21</a:t>
            </a:r>
            <a:r>
              <a:rPr lang="en-GB" baseline="30000" dirty="0"/>
              <a:t>st</a:t>
            </a:r>
            <a:r>
              <a:rPr lang="en-GB" dirty="0"/>
              <a:t> February 2023</a:t>
            </a:r>
          </a:p>
          <a:p>
            <a:endParaRPr lang="en-GB" dirty="0"/>
          </a:p>
        </p:txBody>
      </p:sp>
    </p:spTree>
    <p:extLst>
      <p:ext uri="{BB962C8B-B14F-4D97-AF65-F5344CB8AC3E}">
        <p14:creationId xmlns:p14="http://schemas.microsoft.com/office/powerpoint/2010/main" val="2898854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8C92D47-26FC-4141-B05A-F0A0180C374C}"/>
              </a:ext>
            </a:extLst>
          </p:cNvPr>
          <p:cNvSpPr/>
          <p:nvPr/>
        </p:nvSpPr>
        <p:spPr>
          <a:xfrm>
            <a:off x="36966" y="161570"/>
            <a:ext cx="5507430" cy="2061835"/>
          </a:xfrm>
          <a:prstGeom prst="rect">
            <a:avLst/>
          </a:prstGeom>
          <a:solidFill>
            <a:schemeClr val="accent5">
              <a:lumMod val="50000"/>
              <a:alpha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109" marR="0" lvl="1" indent="0" algn="l" defTabSz="914217"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prstClr val="white"/>
              </a:solidFill>
              <a:effectLst/>
              <a:uLnTx/>
              <a:uFillTx/>
              <a:latin typeface="Calibri"/>
              <a:ea typeface="+mn-ea"/>
              <a:cs typeface="+mn-cs"/>
            </a:endParaRPr>
          </a:p>
          <a:p>
            <a:pPr marL="457109" marR="0" lvl="1" indent="0" algn="l" defTabSz="914217"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prstClr val="white"/>
              </a:solidFill>
              <a:effectLst/>
              <a:uLnTx/>
              <a:uFillTx/>
              <a:latin typeface="Calibri"/>
              <a:ea typeface="+mn-ea"/>
              <a:cs typeface="+mn-cs"/>
            </a:endParaRPr>
          </a:p>
          <a:p>
            <a:pPr marL="457109" marR="0" lvl="1" indent="0" algn="l" defTabSz="914217"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prstClr val="white"/>
              </a:solidFill>
              <a:effectLst/>
              <a:uLnTx/>
              <a:uFillTx/>
              <a:latin typeface="Calibri"/>
              <a:ea typeface="+mn-ea"/>
              <a:cs typeface="+mn-cs"/>
            </a:endParaRPr>
          </a:p>
          <a:p>
            <a:pPr marL="457109" marR="0" lvl="1" indent="0" algn="l" defTabSz="914217"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prstClr val="white"/>
              </a:solidFill>
              <a:effectLst/>
              <a:uLnTx/>
              <a:uFillTx/>
              <a:latin typeface="Calibri"/>
              <a:ea typeface="+mn-ea"/>
              <a:cs typeface="+mn-cs"/>
            </a:endParaRPr>
          </a:p>
          <a:p>
            <a:pPr marL="457109" marR="0" lvl="1" indent="0" algn="l" defTabSz="914217"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prstClr val="white"/>
              </a:solidFill>
              <a:effectLst/>
              <a:uLnTx/>
              <a:uFillTx/>
              <a:latin typeface="Calibri"/>
              <a:ea typeface="+mn-ea"/>
              <a:cs typeface="+mn-cs"/>
            </a:endParaRPr>
          </a:p>
          <a:p>
            <a:pPr marL="457109" marR="0" lvl="1" indent="0" algn="l" defTabSz="914217"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prstClr val="white"/>
              </a:solidFill>
              <a:effectLst/>
              <a:uLnTx/>
              <a:uFillTx/>
              <a:latin typeface="Calibri"/>
              <a:ea typeface="+mn-ea"/>
              <a:cs typeface="+mn-cs"/>
            </a:endParaRPr>
          </a:p>
          <a:p>
            <a:pPr marL="457109" marR="0" lvl="1" indent="0" algn="l" defTabSz="914217" rtl="0" eaLnBrk="1" fontAlgn="auto" latinLnBrk="0" hangingPunct="1">
              <a:lnSpc>
                <a:spcPct val="100000"/>
              </a:lnSpc>
              <a:spcBef>
                <a:spcPts val="0"/>
              </a:spcBef>
              <a:spcAft>
                <a:spcPts val="0"/>
              </a:spcAft>
              <a:buClrTx/>
              <a:buSzTx/>
              <a:buFontTx/>
              <a:buNone/>
              <a:tabLst/>
              <a:defRPr/>
            </a:pPr>
            <a:r>
              <a:rPr kumimoji="0" lang="en-US" sz="3999" b="0" i="0" u="none" strike="noStrike" kern="1200" cap="none" spc="0" normalizeH="0" baseline="0" noProof="0" dirty="0">
                <a:ln>
                  <a:noFill/>
                </a:ln>
                <a:solidFill>
                  <a:prstClr val="white"/>
                </a:solidFill>
                <a:effectLst/>
                <a:uLnTx/>
                <a:uFillTx/>
                <a:latin typeface="Calibri"/>
                <a:ea typeface="+mn-ea"/>
                <a:cs typeface="+mn-cs"/>
              </a:rPr>
              <a:t> </a:t>
            </a:r>
            <a:endParaRPr kumimoji="0" lang="en-GB" sz="3999" b="0" i="0" u="none" strike="noStrike" kern="1200" cap="none" spc="0" normalizeH="0" baseline="0" noProof="0" dirty="0">
              <a:ln>
                <a:noFill/>
              </a:ln>
              <a:solidFill>
                <a:prstClr val="white"/>
              </a:solidFill>
              <a:effectLst/>
              <a:uLnTx/>
              <a:uFillTx/>
              <a:latin typeface="Calibri"/>
              <a:ea typeface="+mn-ea"/>
              <a:cs typeface="+mn-cs"/>
            </a:endParaRPr>
          </a:p>
        </p:txBody>
      </p:sp>
      <p:sp>
        <p:nvSpPr>
          <p:cNvPr id="50" name="Title 1"/>
          <p:cNvSpPr txBox="1">
            <a:spLocks/>
          </p:cNvSpPr>
          <p:nvPr/>
        </p:nvSpPr>
        <p:spPr>
          <a:xfrm>
            <a:off x="1655040" y="5855130"/>
            <a:ext cx="8808302" cy="858259"/>
          </a:xfrm>
          <a:prstGeom prst="rect">
            <a:avLst/>
          </a:prstGeom>
        </p:spPr>
        <p:txBody>
          <a:bodyPr anchor="t"/>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fr-FR" sz="4399" b="0" i="0" u="none" strike="noStrike" kern="1200" cap="none" spc="0" normalizeH="0" baseline="0" noProof="0" dirty="0">
              <a:ln>
                <a:noFill/>
              </a:ln>
              <a:solidFill>
                <a:prstClr val="white"/>
              </a:solidFill>
              <a:effectLst/>
              <a:uLnTx/>
              <a:uFillTx/>
              <a:latin typeface="Calibri"/>
              <a:ea typeface="+mn-ea"/>
              <a:cs typeface="+mn-cs"/>
            </a:endParaRPr>
          </a:p>
        </p:txBody>
      </p:sp>
      <p:pic>
        <p:nvPicPr>
          <p:cNvPr id="9" name="Picture 8">
            <a:extLst>
              <a:ext uri="{FF2B5EF4-FFF2-40B4-BE49-F238E27FC236}">
                <a16:creationId xmlns:a16="http://schemas.microsoft.com/office/drawing/2014/main" id="{E68440CB-83E2-234B-9A78-824D53F01EA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443176" y="1245387"/>
            <a:ext cx="587806" cy="587806"/>
          </a:xfrm>
          <a:prstGeom prst="rect">
            <a:avLst/>
          </a:prstGeom>
        </p:spPr>
      </p:pic>
      <p:sp>
        <p:nvSpPr>
          <p:cNvPr id="37" name="ZoneTexte 2">
            <a:extLst>
              <a:ext uri="{FF2B5EF4-FFF2-40B4-BE49-F238E27FC236}">
                <a16:creationId xmlns:a16="http://schemas.microsoft.com/office/drawing/2014/main" id="{2AEC4AF3-06F0-6B10-F2E4-E51C64EA9E30}"/>
              </a:ext>
            </a:extLst>
          </p:cNvPr>
          <p:cNvSpPr txBox="1"/>
          <p:nvPr/>
        </p:nvSpPr>
        <p:spPr>
          <a:xfrm>
            <a:off x="120048" y="210942"/>
            <a:ext cx="5642433" cy="2108269"/>
          </a:xfrm>
          <a:prstGeom prst="rect">
            <a:avLst/>
          </a:prstGeom>
          <a:noFill/>
        </p:spPr>
        <p:txBody>
          <a:bodyPr wrap="square" rtlCol="0">
            <a:spAutoFit/>
          </a:bodyPr>
          <a:lstStyle/>
          <a:p>
            <a:pPr marL="342831" marR="0" lvl="0" indent="-342831" algn="l" defTabSz="91421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The HL-LHC will use new technologies to provide </a:t>
            </a:r>
            <a:br>
              <a:rPr kumimoji="0" lang="en-US" sz="1800" b="0" i="0" u="none" strike="noStrike" kern="1200" cap="none" spc="0" normalizeH="0" baseline="0" noProof="0" dirty="0">
                <a:ln>
                  <a:noFill/>
                </a:ln>
                <a:solidFill>
                  <a:prstClr val="white"/>
                </a:solidFill>
                <a:effectLst/>
                <a:uLnTx/>
                <a:uFillTx/>
                <a:latin typeface="Calibri"/>
                <a:ea typeface="+mn-ea"/>
                <a:cs typeface="+mn-cs"/>
              </a:rPr>
            </a:br>
            <a:r>
              <a:rPr kumimoji="0" lang="en-US" sz="1800" b="0" i="0" u="none" strike="noStrike" kern="1200" cap="none" spc="0" normalizeH="0" baseline="0" noProof="0" dirty="0">
                <a:ln>
                  <a:noFill/>
                </a:ln>
                <a:solidFill>
                  <a:prstClr val="white"/>
                </a:solidFill>
                <a:effectLst/>
                <a:uLnTx/>
                <a:uFillTx/>
                <a:latin typeface="Calibri"/>
                <a:ea typeface="+mn-ea"/>
                <a:cs typeface="+mn-cs"/>
              </a:rPr>
              <a:t>10 times more collisions than the LHC</a:t>
            </a:r>
          </a:p>
          <a:p>
            <a:pPr marL="342831" marR="0" lvl="0" indent="-342831" algn="l" defTabSz="91421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a:p>
            <a:pPr marL="342831" marR="0" lvl="0" indent="-342831" algn="l" defTabSz="91421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white"/>
                </a:solidFill>
                <a:effectLst/>
                <a:uLnTx/>
                <a:uFillTx/>
                <a:latin typeface="Arial" charset="0"/>
                <a:ea typeface="Arial" charset="0"/>
                <a:cs typeface="Arial" charset="0"/>
              </a:rPr>
              <a:t>It will provide greater precision and discovery potential</a:t>
            </a:r>
          </a:p>
          <a:p>
            <a:pPr marL="342831" marR="0" lvl="0" indent="-342831" algn="l" defTabSz="91421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white"/>
              </a:solidFill>
              <a:effectLst/>
              <a:uLnTx/>
              <a:uFillTx/>
              <a:latin typeface="Arial" charset="0"/>
              <a:ea typeface="Arial" charset="0"/>
              <a:cs typeface="Arial" charset="0"/>
            </a:endParaRPr>
          </a:p>
          <a:p>
            <a:pPr marL="342831" marR="0" lvl="0" indent="-342831" algn="l" defTabSz="914217" rtl="0" eaLnBrk="1" fontAlgn="auto" latinLnBrk="0" hangingPunct="1">
              <a:lnSpc>
                <a:spcPct val="100000"/>
              </a:lnSpc>
              <a:spcBef>
                <a:spcPts val="600"/>
              </a:spcBef>
              <a:spcAft>
                <a:spcPts val="0"/>
              </a:spcAft>
              <a:buClrTx/>
              <a:buSzPct val="100000"/>
              <a:buFont typeface="Arial" charset="0"/>
              <a:buChar char="•"/>
              <a:tabLst/>
              <a:defRPr/>
            </a:pPr>
            <a:r>
              <a:rPr kumimoji="0" lang="en-US" sz="1800" b="0" i="0" u="none" strike="noStrike" kern="1200" cap="none" spc="0" normalizeH="0" baseline="0" noProof="0" dirty="0">
                <a:ln>
                  <a:noFill/>
                </a:ln>
                <a:solidFill>
                  <a:prstClr val="white"/>
                </a:solidFill>
                <a:effectLst/>
                <a:uLnTx/>
                <a:uFillTx/>
                <a:latin typeface="Arial" charset="0"/>
                <a:ea typeface="Arial" charset="0"/>
                <a:cs typeface="Arial" charset="0"/>
              </a:rPr>
              <a:t>It will start operating in 2029 and run until 2040</a:t>
            </a:r>
            <a:endParaRPr kumimoji="0" lang="fr-FR" sz="1800" b="0" i="0" u="none" strike="noStrike" kern="1200" cap="none" spc="0" normalizeH="0" baseline="0" noProof="0" dirty="0">
              <a:ln>
                <a:noFill/>
              </a:ln>
              <a:solidFill>
                <a:prstClr val="white"/>
              </a:solidFill>
              <a:effectLst/>
              <a:uLnTx/>
              <a:uFillTx/>
              <a:latin typeface="Arial" charset="0"/>
              <a:ea typeface="Arial" charset="0"/>
              <a:cs typeface="Arial" charset="0"/>
            </a:endParaRPr>
          </a:p>
        </p:txBody>
      </p:sp>
      <p:pic>
        <p:nvPicPr>
          <p:cNvPr id="11" name="Google Shape;62;p14">
            <a:extLst>
              <a:ext uri="{FF2B5EF4-FFF2-40B4-BE49-F238E27FC236}">
                <a16:creationId xmlns:a16="http://schemas.microsoft.com/office/drawing/2014/main" id="{E97CAA29-2B3D-BBCF-F455-96701502CD20}"/>
              </a:ext>
            </a:extLst>
          </p:cNvPr>
          <p:cNvPicPr preferRelativeResize="0"/>
          <p:nvPr/>
        </p:nvPicPr>
        <p:blipFill>
          <a:blip r:embed="rId5">
            <a:alphaModFix/>
          </a:blip>
          <a:stretch>
            <a:fillRect/>
          </a:stretch>
        </p:blipFill>
        <p:spPr>
          <a:xfrm>
            <a:off x="8548832" y="2698136"/>
            <a:ext cx="3552038" cy="2508284"/>
          </a:xfrm>
          <a:prstGeom prst="rect">
            <a:avLst/>
          </a:prstGeom>
          <a:noFill/>
          <a:ln>
            <a:noFill/>
          </a:ln>
        </p:spPr>
      </p:pic>
      <p:pic>
        <p:nvPicPr>
          <p:cNvPr id="12" name="Google Shape;63;p14">
            <a:extLst>
              <a:ext uri="{FF2B5EF4-FFF2-40B4-BE49-F238E27FC236}">
                <a16:creationId xmlns:a16="http://schemas.microsoft.com/office/drawing/2014/main" id="{20AC487D-EB7C-A514-DC64-655045B39E48}"/>
              </a:ext>
            </a:extLst>
          </p:cNvPr>
          <p:cNvPicPr preferRelativeResize="0"/>
          <p:nvPr/>
        </p:nvPicPr>
        <p:blipFill>
          <a:blip r:embed="rId6">
            <a:alphaModFix/>
          </a:blip>
          <a:stretch>
            <a:fillRect/>
          </a:stretch>
        </p:blipFill>
        <p:spPr>
          <a:xfrm>
            <a:off x="8639963" y="4871214"/>
            <a:ext cx="3552038" cy="1814084"/>
          </a:xfrm>
          <a:prstGeom prst="rect">
            <a:avLst/>
          </a:prstGeom>
          <a:noFill/>
          <a:ln>
            <a:noFill/>
          </a:ln>
        </p:spPr>
      </p:pic>
      <p:sp>
        <p:nvSpPr>
          <p:cNvPr id="6" name="Rectangle: Rounded Corners 4">
            <a:extLst>
              <a:ext uri="{FF2B5EF4-FFF2-40B4-BE49-F238E27FC236}">
                <a16:creationId xmlns:a16="http://schemas.microsoft.com/office/drawing/2014/main" id="{4A743ACE-7686-E917-A75D-174F878B9B30}"/>
              </a:ext>
            </a:extLst>
          </p:cNvPr>
          <p:cNvSpPr/>
          <p:nvPr/>
        </p:nvSpPr>
        <p:spPr>
          <a:xfrm>
            <a:off x="36966" y="5830059"/>
            <a:ext cx="8515936" cy="817000"/>
          </a:xfrm>
          <a:prstGeom prst="roundRect">
            <a:avLst/>
          </a:prstGeom>
          <a:gradFill>
            <a:gsLst>
              <a:gs pos="1000">
                <a:srgbClr val="950998">
                  <a:alpha val="37000"/>
                </a:srgbClr>
              </a:gs>
              <a:gs pos="100000">
                <a:srgbClr val="2771E5"/>
              </a:gs>
            </a:gsLst>
            <a:lin ang="2700000" scaled="1"/>
          </a:gradFill>
          <a:ln w="63500" cap="flat" cmpd="sng" algn="ctr">
            <a:gradFill flip="none" rotWithShape="1">
              <a:gsLst>
                <a:gs pos="1000">
                  <a:srgbClr val="950998"/>
                </a:gs>
                <a:gs pos="100000">
                  <a:srgbClr val="2771E5"/>
                </a:gs>
              </a:gsLst>
              <a:lin ang="2700000" scaled="1"/>
              <a:tileRect/>
            </a:gradFill>
            <a:prstDash val="solid"/>
            <a:miter lim="800000"/>
          </a:ln>
          <a:effectLst/>
        </p:spPr>
        <p:txBody>
          <a:bodyPr rtlCol="0" anchor="ct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3999" b="0" i="0" u="none" strike="noStrike" kern="1200" cap="none" spc="0" normalizeH="0" baseline="0" noProof="0" dirty="0">
                <a:ln>
                  <a:noFill/>
                </a:ln>
                <a:solidFill>
                  <a:prstClr val="white"/>
                </a:solidFill>
                <a:effectLst/>
                <a:uLnTx/>
                <a:uFillTx/>
                <a:latin typeface="Calibri"/>
                <a:ea typeface="+mn-ea"/>
                <a:cs typeface="+mn-cs"/>
              </a:rPr>
              <a:t>High-Luminosity LHC upgrade started</a:t>
            </a:r>
          </a:p>
        </p:txBody>
      </p:sp>
      <p:pic>
        <p:nvPicPr>
          <p:cNvPr id="20" name="Picture 19">
            <a:extLst>
              <a:ext uri="{FF2B5EF4-FFF2-40B4-BE49-F238E27FC236}">
                <a16:creationId xmlns:a16="http://schemas.microsoft.com/office/drawing/2014/main" id="{BF75674D-BBD5-F3C9-7259-6BC6F46C163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1220666" y="6412649"/>
            <a:ext cx="866063" cy="272649"/>
          </a:xfrm>
          <a:prstGeom prst="rect">
            <a:avLst/>
          </a:prstGeom>
        </p:spPr>
      </p:pic>
      <p:sp>
        <p:nvSpPr>
          <p:cNvPr id="43" name="Rectangle: Top Corners Rounded 9">
            <a:extLst>
              <a:ext uri="{FF2B5EF4-FFF2-40B4-BE49-F238E27FC236}">
                <a16:creationId xmlns:a16="http://schemas.microsoft.com/office/drawing/2014/main" id="{BA61B2EC-1FF3-37F4-709F-C46366094224}"/>
              </a:ext>
            </a:extLst>
          </p:cNvPr>
          <p:cNvSpPr/>
          <p:nvPr/>
        </p:nvSpPr>
        <p:spPr>
          <a:xfrm>
            <a:off x="9777626" y="6318008"/>
            <a:ext cx="1355979" cy="469428"/>
          </a:xfrm>
          <a:prstGeom prst="round2SameRect">
            <a:avLst/>
          </a:prstGeom>
          <a:noFill/>
          <a:ln w="22225" cap="flat" cmpd="sng" algn="ctr">
            <a:gradFill flip="none" rotWithShape="1">
              <a:gsLst>
                <a:gs pos="0">
                  <a:srgbClr val="950998"/>
                </a:gs>
                <a:gs pos="73000">
                  <a:srgbClr val="2771E5"/>
                </a:gs>
              </a:gsLst>
              <a:lin ang="2700000" scaled="1"/>
              <a:tileRect/>
            </a:gradFill>
            <a:prstDash val="solid"/>
            <a:miter lim="800000"/>
          </a:ln>
          <a:effectLst/>
        </p:spPr>
        <p:txBody>
          <a:bodyPr rtlCol="0" anchor="ctr"/>
          <a:lstStyle/>
          <a:p>
            <a:pPr marL="0" marR="0" lvl="0" indent="0" algn="ctr" defTabSz="457109"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44" name="Picture 43">
            <a:extLst>
              <a:ext uri="{FF2B5EF4-FFF2-40B4-BE49-F238E27FC236}">
                <a16:creationId xmlns:a16="http://schemas.microsoft.com/office/drawing/2014/main" id="{E9797386-FC97-E4CC-AF48-69754366119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0024312" y="6322751"/>
            <a:ext cx="1025298" cy="415709"/>
          </a:xfrm>
          <a:prstGeom prst="rect">
            <a:avLst/>
          </a:prstGeom>
        </p:spPr>
      </p:pic>
      <p:sp>
        <p:nvSpPr>
          <p:cNvPr id="22" name="TextBox 21">
            <a:extLst>
              <a:ext uri="{FF2B5EF4-FFF2-40B4-BE49-F238E27FC236}">
                <a16:creationId xmlns:a16="http://schemas.microsoft.com/office/drawing/2014/main" id="{BBEF0610-5AD5-2549-9FE2-70305331BFBA}"/>
              </a:ext>
            </a:extLst>
          </p:cNvPr>
          <p:cNvSpPr txBox="1"/>
          <p:nvPr/>
        </p:nvSpPr>
        <p:spPr>
          <a:xfrm>
            <a:off x="9599257" y="6279704"/>
            <a:ext cx="2588430" cy="584775"/>
          </a:xfrm>
          <a:prstGeom prst="rect">
            <a:avLst/>
          </a:prstGeom>
          <a:solidFill>
            <a:schemeClr val="accent1">
              <a:lumMod val="50000"/>
            </a:schemeClr>
          </a:solidFill>
        </p:spPr>
        <p:txBody>
          <a:bodyPr wrap="square" rtlCol="0">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Calibri"/>
                <a:ea typeface="+mn-ea"/>
                <a:cs typeface="+mn-cs"/>
              </a:rPr>
              <a:t>Run4 – Average 200 collisions per crossing </a:t>
            </a:r>
          </a:p>
        </p:txBody>
      </p:sp>
      <p:sp>
        <p:nvSpPr>
          <p:cNvPr id="2" name="TextBox 1">
            <a:extLst>
              <a:ext uri="{FF2B5EF4-FFF2-40B4-BE49-F238E27FC236}">
                <a16:creationId xmlns:a16="http://schemas.microsoft.com/office/drawing/2014/main" id="{5206F55C-68A2-7DC2-DD04-D8CB2F9AA847}"/>
              </a:ext>
            </a:extLst>
          </p:cNvPr>
          <p:cNvSpPr txBox="1"/>
          <p:nvPr/>
        </p:nvSpPr>
        <p:spPr>
          <a:xfrm>
            <a:off x="9431079" y="4280148"/>
            <a:ext cx="2588430" cy="584775"/>
          </a:xfrm>
          <a:prstGeom prst="rect">
            <a:avLst/>
          </a:prstGeom>
          <a:solidFill>
            <a:schemeClr val="accent5">
              <a:lumMod val="75000"/>
            </a:schemeClr>
          </a:solidFill>
        </p:spPr>
        <p:txBody>
          <a:bodyPr wrap="square" rtlCol="0">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Calibri"/>
                <a:ea typeface="+mn-ea"/>
                <a:cs typeface="+mn-cs"/>
              </a:rPr>
              <a:t>Run2 – Average 40 collisions per crossing </a:t>
            </a:r>
          </a:p>
        </p:txBody>
      </p:sp>
      <p:pic>
        <p:nvPicPr>
          <p:cNvPr id="7" name="Picture 6">
            <a:extLst>
              <a:ext uri="{FF2B5EF4-FFF2-40B4-BE49-F238E27FC236}">
                <a16:creationId xmlns:a16="http://schemas.microsoft.com/office/drawing/2014/main" id="{C29C47C9-538E-A596-1228-79FE9BA49026}"/>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5338148" y="4081"/>
            <a:ext cx="6860575" cy="2706556"/>
          </a:xfrm>
          <a:prstGeom prst="rect">
            <a:avLst/>
          </a:prstGeom>
        </p:spPr>
      </p:pic>
      <p:sp>
        <p:nvSpPr>
          <p:cNvPr id="3" name="Rectangle 2">
            <a:extLst>
              <a:ext uri="{FF2B5EF4-FFF2-40B4-BE49-F238E27FC236}">
                <a16:creationId xmlns:a16="http://schemas.microsoft.com/office/drawing/2014/main" id="{3B6A3A18-99B4-5797-6FEA-3542B9C2E049}"/>
              </a:ext>
            </a:extLst>
          </p:cNvPr>
          <p:cNvSpPr/>
          <p:nvPr/>
        </p:nvSpPr>
        <p:spPr>
          <a:xfrm>
            <a:off x="8613840" y="875544"/>
            <a:ext cx="417950" cy="431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Calibri"/>
              <a:ea typeface="+mn-ea"/>
              <a:cs typeface="+mn-cs"/>
            </a:endParaRPr>
          </a:p>
        </p:txBody>
      </p:sp>
      <p:sp>
        <p:nvSpPr>
          <p:cNvPr id="4" name="Rectangle 3">
            <a:extLst>
              <a:ext uri="{FF2B5EF4-FFF2-40B4-BE49-F238E27FC236}">
                <a16:creationId xmlns:a16="http://schemas.microsoft.com/office/drawing/2014/main" id="{D7125D65-8B1E-4938-31BC-4C6A82FF4F47}"/>
              </a:ext>
            </a:extLst>
          </p:cNvPr>
          <p:cNvSpPr/>
          <p:nvPr/>
        </p:nvSpPr>
        <p:spPr>
          <a:xfrm>
            <a:off x="8242005" y="2624088"/>
            <a:ext cx="417950" cy="865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a:extLst>
              <a:ext uri="{FF2B5EF4-FFF2-40B4-BE49-F238E27FC236}">
                <a16:creationId xmlns:a16="http://schemas.microsoft.com/office/drawing/2014/main" id="{71CC2AEC-C655-6C2B-62C8-E433E698FB9A}"/>
              </a:ext>
            </a:extLst>
          </p:cNvPr>
          <p:cNvSpPr/>
          <p:nvPr/>
        </p:nvSpPr>
        <p:spPr>
          <a:xfrm>
            <a:off x="11011691" y="2628832"/>
            <a:ext cx="417950" cy="865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Calibri"/>
              <a:ea typeface="+mn-ea"/>
              <a:cs typeface="+mn-cs"/>
            </a:endParaRPr>
          </a:p>
        </p:txBody>
      </p:sp>
      <p:sp>
        <p:nvSpPr>
          <p:cNvPr id="8" name="Oval 7">
            <a:extLst>
              <a:ext uri="{FF2B5EF4-FFF2-40B4-BE49-F238E27FC236}">
                <a16:creationId xmlns:a16="http://schemas.microsoft.com/office/drawing/2014/main" id="{6D438AAB-45D5-6044-2853-BACE32B9275B}"/>
              </a:ext>
            </a:extLst>
          </p:cNvPr>
          <p:cNvSpPr/>
          <p:nvPr/>
        </p:nvSpPr>
        <p:spPr>
          <a:xfrm>
            <a:off x="7028535" y="446"/>
            <a:ext cx="2003255" cy="39999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10" name="Oval 9">
            <a:extLst>
              <a:ext uri="{FF2B5EF4-FFF2-40B4-BE49-F238E27FC236}">
                <a16:creationId xmlns:a16="http://schemas.microsoft.com/office/drawing/2014/main" id="{BAF5F50B-37F9-0CBA-77A7-88C096EAA68C}"/>
              </a:ext>
            </a:extLst>
          </p:cNvPr>
          <p:cNvSpPr/>
          <p:nvPr/>
        </p:nvSpPr>
        <p:spPr>
          <a:xfrm>
            <a:off x="10097616" y="-37629"/>
            <a:ext cx="2003255" cy="399998"/>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2710D76E-D23D-E974-6C1A-E8C485839E63}"/>
              </a:ext>
            </a:extLst>
          </p:cNvPr>
          <p:cNvSpPr txBox="1"/>
          <p:nvPr/>
        </p:nvSpPr>
        <p:spPr>
          <a:xfrm>
            <a:off x="2111829" y="3679371"/>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1606566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C4425A-DA1F-6F3B-54A8-8684CE65591F}"/>
              </a:ext>
            </a:extLst>
          </p:cNvPr>
          <p:cNvSpPr>
            <a:spLocks noGrp="1"/>
          </p:cNvSpPr>
          <p:nvPr>
            <p:ph type="sldNum" sz="quarter" idx="12"/>
          </p:nvPr>
        </p:nvSpPr>
        <p:spPr/>
        <p:txBody>
          <a:bodyPr/>
          <a:lstStyle/>
          <a:p>
            <a:pPr marL="0" marR="0" lvl="0" indent="0" algn="r" defTabSz="228554" rtl="0" eaLnBrk="1" fontAlgn="auto" latinLnBrk="0" hangingPunct="1">
              <a:lnSpc>
                <a:spcPct val="100000"/>
              </a:lnSpc>
              <a:spcBef>
                <a:spcPts val="0"/>
              </a:spcBef>
              <a:spcAft>
                <a:spcPts val="0"/>
              </a:spcAft>
              <a:buClrTx/>
              <a:buSzTx/>
              <a:buFontTx/>
              <a:buNone/>
              <a:tabLst/>
              <a:defRPr/>
            </a:pPr>
            <a:fld id="{229C566F-0877-4985-A93F-B48BDFCFB941}" type="slidenum">
              <a:rPr kumimoji="0" lang="en-GB" sz="12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pPr marL="0" marR="0" lvl="0" indent="0" algn="r" defTabSz="228554"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srgbClr val="000000">
                  <a:tint val="75000"/>
                </a:srgbClr>
              </a:solidFill>
              <a:effectLst/>
              <a:uLnTx/>
              <a:uFillTx/>
              <a:latin typeface="Calibri" panose="020F0502020204030204"/>
              <a:ea typeface="+mn-ea"/>
              <a:cs typeface="+mn-cs"/>
            </a:endParaRPr>
          </a:p>
        </p:txBody>
      </p:sp>
      <p:sp>
        <p:nvSpPr>
          <p:cNvPr id="6" name="Rectangle: Rounded Corners 4">
            <a:extLst>
              <a:ext uri="{FF2B5EF4-FFF2-40B4-BE49-F238E27FC236}">
                <a16:creationId xmlns:a16="http://schemas.microsoft.com/office/drawing/2014/main" id="{F121B519-E8A1-8F66-24F7-4D3CF4DF7010}"/>
              </a:ext>
            </a:extLst>
          </p:cNvPr>
          <p:cNvSpPr/>
          <p:nvPr/>
        </p:nvSpPr>
        <p:spPr>
          <a:xfrm>
            <a:off x="1" y="5486479"/>
            <a:ext cx="9602482" cy="897898"/>
          </a:xfrm>
          <a:prstGeom prst="roundRect">
            <a:avLst/>
          </a:prstGeom>
          <a:gradFill>
            <a:gsLst>
              <a:gs pos="1000">
                <a:schemeClr val="accent1">
                  <a:alpha val="37000"/>
                </a:schemeClr>
              </a:gs>
              <a:gs pos="100000">
                <a:schemeClr val="accent4"/>
              </a:gs>
            </a:gsLst>
            <a:lin ang="2700000" scaled="1"/>
          </a:gradFill>
          <a:ln w="63500">
            <a:gradFill flip="none" rotWithShape="1">
              <a:gsLst>
                <a:gs pos="1000">
                  <a:schemeClr val="accent1"/>
                </a:gs>
                <a:gs pos="100000">
                  <a:schemeClr val="accent4"/>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3999" b="0" i="0" u="none" strike="noStrike" kern="1200" cap="none" spc="0" normalizeH="0" baseline="0" noProof="0" dirty="0">
                <a:ln>
                  <a:noFill/>
                </a:ln>
                <a:solidFill>
                  <a:srgbClr val="FEFFFF"/>
                </a:solidFill>
                <a:effectLst/>
                <a:uLnTx/>
                <a:uFillTx/>
                <a:latin typeface="Calibri" panose="020F0502020204030204"/>
                <a:ea typeface="+mn-ea"/>
                <a:cs typeface="+mn-cs"/>
              </a:rPr>
              <a:t>HL-LHC upgraded program = new challenges</a:t>
            </a:r>
          </a:p>
        </p:txBody>
      </p:sp>
      <p:pic>
        <p:nvPicPr>
          <p:cNvPr id="7" name="Picture 6">
            <a:extLst>
              <a:ext uri="{FF2B5EF4-FFF2-40B4-BE49-F238E27FC236}">
                <a16:creationId xmlns:a16="http://schemas.microsoft.com/office/drawing/2014/main" id="{1D1340D8-650E-9535-0FE6-B1A37010408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72806" y="877582"/>
            <a:ext cx="2769698" cy="185665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Picture 7">
            <a:extLst>
              <a:ext uri="{FF2B5EF4-FFF2-40B4-BE49-F238E27FC236}">
                <a16:creationId xmlns:a16="http://schemas.microsoft.com/office/drawing/2014/main" id="{5ECBC3C7-D7C9-03B7-C0BD-02B1C00D3AC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269054" y="2798683"/>
            <a:ext cx="2886849" cy="205378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TextBox 8">
            <a:extLst>
              <a:ext uri="{FF2B5EF4-FFF2-40B4-BE49-F238E27FC236}">
                <a16:creationId xmlns:a16="http://schemas.microsoft.com/office/drawing/2014/main" id="{4B39061E-6644-AC56-9130-9F5DB800AB56}"/>
              </a:ext>
            </a:extLst>
          </p:cNvPr>
          <p:cNvSpPr txBox="1"/>
          <p:nvPr/>
        </p:nvSpPr>
        <p:spPr>
          <a:xfrm>
            <a:off x="1213116" y="212496"/>
            <a:ext cx="1961471" cy="830997"/>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Upgraded Accelerator</a:t>
            </a:r>
          </a:p>
          <a:p>
            <a:pPr marL="142846" marR="0" lvl="0" indent="-142846" algn="l" defTabSz="2285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Higher Luminosity</a:t>
            </a:r>
          </a:p>
        </p:txBody>
      </p:sp>
      <p:sp>
        <p:nvSpPr>
          <p:cNvPr id="10" name="TextBox 9">
            <a:extLst>
              <a:ext uri="{FF2B5EF4-FFF2-40B4-BE49-F238E27FC236}">
                <a16:creationId xmlns:a16="http://schemas.microsoft.com/office/drawing/2014/main" id="{B54E73C7-F3B5-47F4-73A8-03554D196289}"/>
              </a:ext>
            </a:extLst>
          </p:cNvPr>
          <p:cNvSpPr txBox="1"/>
          <p:nvPr/>
        </p:nvSpPr>
        <p:spPr>
          <a:xfrm>
            <a:off x="236642" y="3229693"/>
            <a:ext cx="1934277" cy="830997"/>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Upgraded Detectors</a:t>
            </a:r>
          </a:p>
          <a:p>
            <a:pPr marL="142846" marR="0" lvl="0" indent="-142846" algn="l" defTabSz="2285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Higher Granularity</a:t>
            </a:r>
          </a:p>
          <a:p>
            <a:pPr marL="142846" marR="0" lvl="0" indent="-142846" algn="l" defTabSz="2285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Higher Occupancy</a:t>
            </a:r>
          </a:p>
        </p:txBody>
      </p:sp>
      <p:sp>
        <p:nvSpPr>
          <p:cNvPr id="11" name="TextBox 10">
            <a:extLst>
              <a:ext uri="{FF2B5EF4-FFF2-40B4-BE49-F238E27FC236}">
                <a16:creationId xmlns:a16="http://schemas.microsoft.com/office/drawing/2014/main" id="{DA13C8BD-1177-B4B0-12A4-8BDF6D67700B}"/>
              </a:ext>
            </a:extLst>
          </p:cNvPr>
          <p:cNvSpPr txBox="1"/>
          <p:nvPr/>
        </p:nvSpPr>
        <p:spPr>
          <a:xfrm>
            <a:off x="5653969" y="4560123"/>
            <a:ext cx="2913971" cy="338554"/>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New Computing Challenges</a:t>
            </a:r>
          </a:p>
        </p:txBody>
      </p:sp>
      <p:sp>
        <p:nvSpPr>
          <p:cNvPr id="12" name="TextBox 11">
            <a:extLst>
              <a:ext uri="{FF2B5EF4-FFF2-40B4-BE49-F238E27FC236}">
                <a16:creationId xmlns:a16="http://schemas.microsoft.com/office/drawing/2014/main" id="{A5D16664-6056-FE77-825D-BC716445CA00}"/>
              </a:ext>
            </a:extLst>
          </p:cNvPr>
          <p:cNvSpPr txBox="1"/>
          <p:nvPr/>
        </p:nvSpPr>
        <p:spPr>
          <a:xfrm>
            <a:off x="4234498" y="455889"/>
            <a:ext cx="1904913" cy="1077218"/>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Changing Filtering</a:t>
            </a:r>
          </a:p>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Paradigms </a:t>
            </a:r>
          </a:p>
          <a:p>
            <a:pPr marL="142846" marR="0" lvl="0" indent="-142846" algn="l" defTabSz="2285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Higher Data Rates</a:t>
            </a:r>
          </a:p>
          <a:p>
            <a:pPr marL="142846" marR="0" lvl="0" indent="-142846" algn="l" defTabSz="2285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Higher Sensitivity</a:t>
            </a:r>
          </a:p>
        </p:txBody>
      </p:sp>
      <p:pic>
        <p:nvPicPr>
          <p:cNvPr id="13" name="Picture 12" descr="A picture containing text&#10;&#10;Description automatically generated">
            <a:extLst>
              <a:ext uri="{FF2B5EF4-FFF2-40B4-BE49-F238E27FC236}">
                <a16:creationId xmlns:a16="http://schemas.microsoft.com/office/drawing/2014/main" id="{39262C05-B5E8-B88E-6BDC-2A45D3D7E7C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721" b="-100"/>
          <a:stretch/>
        </p:blipFill>
        <p:spPr>
          <a:xfrm>
            <a:off x="5983036" y="171233"/>
            <a:ext cx="3177879" cy="160022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4" name="Picture 13" descr="A screenshot of a computer&#10;&#10;Description automatically generated with low confidence">
            <a:extLst>
              <a:ext uri="{FF2B5EF4-FFF2-40B4-BE49-F238E27FC236}">
                <a16:creationId xmlns:a16="http://schemas.microsoft.com/office/drawing/2014/main" id="{8157680D-BF7B-0C64-D59D-1CFFCC09537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9160914" y="1153201"/>
            <a:ext cx="2818019" cy="172664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TextBox 14">
            <a:extLst>
              <a:ext uri="{FF2B5EF4-FFF2-40B4-BE49-F238E27FC236}">
                <a16:creationId xmlns:a16="http://schemas.microsoft.com/office/drawing/2014/main" id="{4F4889A0-F058-37D0-8327-AADF67EF4B8B}"/>
              </a:ext>
            </a:extLst>
          </p:cNvPr>
          <p:cNvSpPr txBox="1"/>
          <p:nvPr/>
        </p:nvSpPr>
        <p:spPr>
          <a:xfrm>
            <a:off x="9066006" y="2954471"/>
            <a:ext cx="3051589" cy="1646605"/>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rPr>
              <a:t>R&amp;D Investments</a:t>
            </a:r>
          </a:p>
          <a:p>
            <a:pPr marL="171416" marR="0" lvl="0" indent="-171416" algn="l" defTabSz="228554"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Code modernization, HPC and hardware accelerators </a:t>
            </a:r>
          </a:p>
          <a:p>
            <a:pPr marL="171416" marR="0" lvl="0" indent="-171416" algn="l" defTabSz="228554"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Reducing storage needs</a:t>
            </a:r>
          </a:p>
          <a:p>
            <a:pPr marL="171416" marR="0" lvl="0" indent="-171416" algn="l" defTabSz="228554" rtl="0" eaLnBrk="1" fontAlgn="auto" latinLnBrk="0" hangingPunct="1">
              <a:lnSpc>
                <a:spcPct val="100000"/>
              </a:lnSpc>
              <a:spcBef>
                <a:spcPts val="2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New techniques, from AI to QC</a:t>
            </a:r>
          </a:p>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EFFFF"/>
              </a:solidFill>
              <a:effectLst/>
              <a:uLnTx/>
              <a:uFillTx/>
              <a:latin typeface="Calibri" panose="020F0502020204030204"/>
              <a:ea typeface="+mn-ea"/>
              <a:cs typeface="+mn-cs"/>
            </a:endParaRPr>
          </a:p>
        </p:txBody>
      </p:sp>
      <p:pic>
        <p:nvPicPr>
          <p:cNvPr id="16" name="Google Shape;173;p29">
            <a:extLst>
              <a:ext uri="{FF2B5EF4-FFF2-40B4-BE49-F238E27FC236}">
                <a16:creationId xmlns:a16="http://schemas.microsoft.com/office/drawing/2014/main" id="{44C3595C-D2A7-52BB-4400-F15DF163753A}"/>
              </a:ext>
            </a:extLst>
          </p:cNvPr>
          <p:cNvPicPr preferRelativeResize="0"/>
          <p:nvPr/>
        </p:nvPicPr>
        <p:blipFill rotWithShape="1">
          <a:blip r:embed="rId7" cstate="print">
            <a:alphaModFix/>
            <a:extLst>
              <a:ext uri="{28A0092B-C50C-407E-A947-70E740481C1C}">
                <a14:useLocalDpi xmlns:a14="http://schemas.microsoft.com/office/drawing/2010/main"/>
              </a:ext>
            </a:extLst>
          </a:blip>
          <a:srcRect l="-3230" t="-3238"/>
          <a:stretch/>
        </p:blipFill>
        <p:spPr>
          <a:xfrm>
            <a:off x="5653968" y="2510305"/>
            <a:ext cx="2575512" cy="19989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TextBox 2">
            <a:extLst>
              <a:ext uri="{FF2B5EF4-FFF2-40B4-BE49-F238E27FC236}">
                <a16:creationId xmlns:a16="http://schemas.microsoft.com/office/drawing/2014/main" id="{F722829A-63B5-F2A9-A5F6-EAD1D056C27A}"/>
              </a:ext>
            </a:extLst>
          </p:cNvPr>
          <p:cNvSpPr txBox="1"/>
          <p:nvPr/>
        </p:nvSpPr>
        <p:spPr>
          <a:xfrm>
            <a:off x="2982351" y="6710289"/>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60462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DADCF64-BCFE-D031-21B5-78735169D329}"/>
              </a:ext>
            </a:extLst>
          </p:cNvPr>
          <p:cNvPicPr>
            <a:picLocks noChangeAspect="1"/>
          </p:cNvPicPr>
          <p:nvPr/>
        </p:nvPicPr>
        <p:blipFill>
          <a:blip r:embed="rId3"/>
          <a:stretch>
            <a:fillRect/>
          </a:stretch>
        </p:blipFill>
        <p:spPr>
          <a:xfrm>
            <a:off x="6173510" y="180357"/>
            <a:ext cx="2788258" cy="275918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5" name="ZoneTexte 20">
            <a:extLst>
              <a:ext uri="{FF2B5EF4-FFF2-40B4-BE49-F238E27FC236}">
                <a16:creationId xmlns:a16="http://schemas.microsoft.com/office/drawing/2014/main" id="{FEC7010D-8DA5-33D0-304F-544C804FDBD6}"/>
              </a:ext>
            </a:extLst>
          </p:cNvPr>
          <p:cNvSpPr txBox="1"/>
          <p:nvPr/>
        </p:nvSpPr>
        <p:spPr>
          <a:xfrm>
            <a:off x="62388" y="3116921"/>
            <a:ext cx="4473741" cy="2246769"/>
          </a:xfrm>
          <a:prstGeom prst="rect">
            <a:avLst/>
          </a:prstGeom>
          <a:solidFill>
            <a:schemeClr val="bg1"/>
          </a:solidFill>
        </p:spPr>
        <p:txBody>
          <a:bodyPr wrap="square" rIns="0" rtlCol="0">
            <a:spAutoFit/>
          </a:bodyPr>
          <a:lstStyle/>
          <a:p>
            <a:pPr marL="0" marR="0" lvl="0" indent="0" algn="l" defTabSz="457109"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2869D9"/>
                </a:solidFill>
                <a:effectLst/>
                <a:uLnTx/>
                <a:uFillTx/>
                <a:latin typeface="Arial" charset="0"/>
                <a:ea typeface="Arial" charset="0"/>
                <a:cs typeface="Arial" charset="0"/>
              </a:rPr>
              <a:t>Expanding resources for data intensive sciences (faster technology improvements of alternative architectures):</a:t>
            </a:r>
          </a:p>
          <a:p>
            <a:pPr marL="0" marR="0" lvl="0" indent="0" algn="l" defTabSz="457109"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2869D9"/>
                </a:solidFill>
                <a:effectLst/>
                <a:uLnTx/>
                <a:uFillTx/>
                <a:latin typeface="Arial" charset="0"/>
                <a:ea typeface="Arial" charset="0"/>
                <a:cs typeface="Arial" charset="0"/>
              </a:rPr>
              <a:t>HPC Supercomputers will grow by a factor of 10 on the time scale of the HL-LHC</a:t>
            </a:r>
          </a:p>
        </p:txBody>
      </p:sp>
      <p:sp>
        <p:nvSpPr>
          <p:cNvPr id="46" name="ZoneTexte 22">
            <a:extLst>
              <a:ext uri="{FF2B5EF4-FFF2-40B4-BE49-F238E27FC236}">
                <a16:creationId xmlns:a16="http://schemas.microsoft.com/office/drawing/2014/main" id="{359A7471-7F35-4B79-4BF6-896C849005E8}"/>
              </a:ext>
            </a:extLst>
          </p:cNvPr>
          <p:cNvSpPr txBox="1"/>
          <p:nvPr/>
        </p:nvSpPr>
        <p:spPr>
          <a:xfrm>
            <a:off x="9065447" y="707402"/>
            <a:ext cx="3126553" cy="2246769"/>
          </a:xfrm>
          <a:prstGeom prst="rect">
            <a:avLst/>
          </a:prstGeom>
          <a:solidFill>
            <a:schemeClr val="bg1"/>
          </a:solidFill>
        </p:spPr>
        <p:txBody>
          <a:bodyPr wrap="square" lIns="90000" rIns="0" rtlCol="0">
            <a:spAutoFit/>
          </a:bodyPr>
          <a:lstStyle/>
          <a:p>
            <a:pPr marL="0" marR="0" lvl="0" indent="0" algn="l" defTabSz="457109" rtl="0" eaLnBrk="1" fontAlgn="auto" latinLnBrk="0" hangingPunct="1">
              <a:lnSpc>
                <a:spcPct val="100000"/>
              </a:lnSpc>
              <a:spcBef>
                <a:spcPts val="0"/>
              </a:spcBef>
              <a:spcAft>
                <a:spcPts val="0"/>
              </a:spcAft>
              <a:buClrTx/>
              <a:buSzTx/>
              <a:buFontTx/>
              <a:buNone/>
              <a:tabLst/>
              <a:defRPr/>
            </a:pPr>
            <a:r>
              <a:rPr lang="en-US" sz="2000" kern="0" dirty="0">
                <a:solidFill>
                  <a:srgbClr val="61C5D3"/>
                </a:solidFill>
                <a:latin typeface="Arial" charset="0"/>
                <a:ea typeface="Arial" charset="0"/>
                <a:cs typeface="Arial" charset="0"/>
              </a:rPr>
              <a:t>Evolving to heterogeneous architectures</a:t>
            </a:r>
          </a:p>
          <a:p>
            <a:pPr defTabSz="457109">
              <a:defRPr/>
            </a:pPr>
            <a:r>
              <a:rPr kumimoji="0" lang="en-US" sz="2000" b="0" i="0" u="none" strike="noStrike" kern="0" cap="none" spc="0" normalizeH="0" baseline="0" noProof="0" dirty="0">
                <a:ln>
                  <a:noFill/>
                </a:ln>
                <a:solidFill>
                  <a:srgbClr val="61C5D3"/>
                </a:solidFill>
                <a:effectLst/>
                <a:uLnTx/>
                <a:uFillTx/>
                <a:latin typeface="Arial" charset="0"/>
                <a:ea typeface="Arial" charset="0"/>
                <a:cs typeface="Arial" charset="0"/>
              </a:rPr>
              <a:t>(software performance, portability libraries,..):</a:t>
            </a:r>
          </a:p>
          <a:p>
            <a:pPr marL="0" marR="0" lvl="0" indent="0" algn="l" defTabSz="457109"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61C5D3"/>
                </a:solidFill>
                <a:effectLst/>
                <a:uLnTx/>
                <a:uFillTx/>
                <a:latin typeface="Arial" charset="0"/>
                <a:ea typeface="Arial" charset="0"/>
                <a:cs typeface="Arial" charset="0"/>
              </a:rPr>
              <a:t>Unified programming models facilitate HPC adoption</a:t>
            </a:r>
          </a:p>
        </p:txBody>
      </p:sp>
      <p:sp>
        <p:nvSpPr>
          <p:cNvPr id="48" name="ZoneTexte 21">
            <a:extLst>
              <a:ext uri="{FF2B5EF4-FFF2-40B4-BE49-F238E27FC236}">
                <a16:creationId xmlns:a16="http://schemas.microsoft.com/office/drawing/2014/main" id="{3DAEB911-482F-7A18-904C-B9FA1C18A4F2}"/>
              </a:ext>
            </a:extLst>
          </p:cNvPr>
          <p:cNvSpPr txBox="1"/>
          <p:nvPr/>
        </p:nvSpPr>
        <p:spPr>
          <a:xfrm>
            <a:off x="184644" y="393991"/>
            <a:ext cx="2965678" cy="2246769"/>
          </a:xfrm>
          <a:prstGeom prst="rect">
            <a:avLst/>
          </a:prstGeom>
          <a:solidFill>
            <a:schemeClr val="bg1"/>
          </a:solidFill>
        </p:spPr>
        <p:txBody>
          <a:bodyPr wrap="square" rIns="0" rtlCol="0">
            <a:spAutoFit/>
          </a:bodyPr>
          <a:lstStyle/>
          <a:p>
            <a:pPr marL="0" marR="0" lvl="0" indent="0" algn="l" defTabSz="457109" rtl="0" eaLnBrk="1" fontAlgn="auto" latinLnBrk="0" hangingPunct="1">
              <a:lnSpc>
                <a:spcPct val="100000"/>
              </a:lnSpc>
              <a:spcBef>
                <a:spcPts val="0"/>
              </a:spcBef>
              <a:spcAft>
                <a:spcPts val="0"/>
              </a:spcAft>
              <a:buClrTx/>
              <a:buSzTx/>
              <a:buFontTx/>
              <a:buNone/>
              <a:tabLst/>
              <a:defRPr/>
            </a:pPr>
            <a:r>
              <a:rPr lang="en-US" sz="2000" kern="0" dirty="0">
                <a:solidFill>
                  <a:srgbClr val="E15E32"/>
                </a:solidFill>
                <a:latin typeface="Arial" charset="0"/>
                <a:ea typeface="Arial" charset="0"/>
                <a:cs typeface="Arial" charset="0"/>
              </a:rPr>
              <a:t>A</a:t>
            </a:r>
            <a:r>
              <a:rPr kumimoji="0" lang="en-US" sz="2000" b="0" i="0" u="none" strike="noStrike" kern="0" cap="none" spc="0" normalizeH="0" baseline="0" noProof="0" dirty="0" err="1">
                <a:ln>
                  <a:noFill/>
                </a:ln>
                <a:solidFill>
                  <a:srgbClr val="E15E32"/>
                </a:solidFill>
                <a:effectLst/>
                <a:uLnTx/>
                <a:uFillTx/>
                <a:latin typeface="Arial" charset="0"/>
                <a:ea typeface="Arial" charset="0"/>
                <a:cs typeface="Arial" charset="0"/>
              </a:rPr>
              <a:t>dopting</a:t>
            </a:r>
            <a:r>
              <a:rPr kumimoji="0" lang="en-US" sz="2000" b="0" i="0" u="none" strike="noStrike" kern="0" cap="none" spc="0" normalizeH="0" baseline="0" noProof="0" dirty="0">
                <a:ln>
                  <a:noFill/>
                </a:ln>
                <a:solidFill>
                  <a:srgbClr val="E15E32"/>
                </a:solidFill>
                <a:effectLst/>
                <a:uLnTx/>
                <a:uFillTx/>
                <a:latin typeface="Arial" charset="0"/>
                <a:ea typeface="Arial" charset="0"/>
                <a:cs typeface="Arial" charset="0"/>
              </a:rPr>
              <a:t> AI/ML techniques (already optimized for accelerated co-processors)</a:t>
            </a:r>
            <a:r>
              <a:rPr lang="en-US" sz="2000" kern="0" dirty="0">
                <a:solidFill>
                  <a:srgbClr val="E15E32"/>
                </a:solidFill>
                <a:latin typeface="Arial" charset="0"/>
                <a:ea typeface="Arial" charset="0"/>
                <a:cs typeface="Arial" charset="0"/>
              </a:rPr>
              <a:t>:</a:t>
            </a:r>
            <a:endParaRPr kumimoji="0" lang="en-US" sz="2000" b="0" i="0" u="none" strike="noStrike" kern="0" cap="none" spc="0" normalizeH="0" baseline="0" noProof="0" dirty="0">
              <a:ln>
                <a:noFill/>
              </a:ln>
              <a:solidFill>
                <a:srgbClr val="E15E32"/>
              </a:solidFill>
              <a:effectLst/>
              <a:uLnTx/>
              <a:uFillTx/>
              <a:latin typeface="Arial" charset="0"/>
              <a:ea typeface="Arial" charset="0"/>
              <a:cs typeface="Arial" charset="0"/>
            </a:endParaRPr>
          </a:p>
          <a:p>
            <a:pPr marL="0" marR="0" lvl="0" indent="0" algn="l" defTabSz="457109"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E15E32"/>
                </a:solidFill>
                <a:effectLst/>
                <a:uLnTx/>
                <a:uFillTx/>
                <a:latin typeface="Arial" charset="0"/>
                <a:ea typeface="Arial" charset="0"/>
                <a:cs typeface="Arial" charset="0"/>
              </a:rPr>
              <a:t>Engagement with HPC Community as a catalyst for progress</a:t>
            </a:r>
          </a:p>
        </p:txBody>
      </p:sp>
      <p:sp>
        <p:nvSpPr>
          <p:cNvPr id="8" name="Rectangle: Rounded Corners 4">
            <a:extLst>
              <a:ext uri="{FF2B5EF4-FFF2-40B4-BE49-F238E27FC236}">
                <a16:creationId xmlns:a16="http://schemas.microsoft.com/office/drawing/2014/main" id="{9CDDCE44-378B-32E0-32A3-6924367049CD}"/>
              </a:ext>
            </a:extLst>
          </p:cNvPr>
          <p:cNvSpPr/>
          <p:nvPr/>
        </p:nvSpPr>
        <p:spPr>
          <a:xfrm>
            <a:off x="62388" y="5486903"/>
            <a:ext cx="11203678" cy="898432"/>
          </a:xfrm>
          <a:prstGeom prst="roundRect">
            <a:avLst/>
          </a:prstGeom>
          <a:gradFill>
            <a:gsLst>
              <a:gs pos="1000">
                <a:schemeClr val="accent1">
                  <a:alpha val="37000"/>
                </a:schemeClr>
              </a:gs>
              <a:gs pos="100000">
                <a:schemeClr val="accent4"/>
              </a:gs>
            </a:gsLst>
            <a:lin ang="2700000" scaled="1"/>
          </a:gradFill>
          <a:ln w="63500">
            <a:gradFill flip="none" rotWithShape="1">
              <a:gsLst>
                <a:gs pos="1000">
                  <a:schemeClr val="accent1"/>
                </a:gs>
                <a:gs pos="100000">
                  <a:schemeClr val="accent4"/>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600"/>
              </a:spcBef>
              <a:defRPr/>
            </a:pPr>
            <a:r>
              <a:rPr lang="en-US" sz="4000" dirty="0">
                <a:solidFill>
                  <a:prstClr val="white"/>
                </a:solidFill>
                <a:latin typeface="Calibri"/>
              </a:rPr>
              <a:t>HPC: intersection of several important R&amp;D areas</a:t>
            </a:r>
          </a:p>
        </p:txBody>
      </p:sp>
      <p:pic>
        <p:nvPicPr>
          <p:cNvPr id="3" name="Picture 2" descr="A picture containing auditorium&#10;&#10;Description automatically generated">
            <a:extLst>
              <a:ext uri="{FF2B5EF4-FFF2-40B4-BE49-F238E27FC236}">
                <a16:creationId xmlns:a16="http://schemas.microsoft.com/office/drawing/2014/main" id="{8DA44E4B-2728-1850-9D96-708A802AC3A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39054" y="2509051"/>
            <a:ext cx="2824373" cy="278899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Content Placeholder 9">
            <a:extLst>
              <a:ext uri="{FF2B5EF4-FFF2-40B4-BE49-F238E27FC236}">
                <a16:creationId xmlns:a16="http://schemas.microsoft.com/office/drawing/2014/main" id="{4C076532-E129-A444-06E9-5DCC9353355A}"/>
              </a:ext>
            </a:extLst>
          </p:cNvPr>
          <p:cNvPicPr>
            <a:picLocks noGrp="1" noChangeAspect="1"/>
          </p:cNvPicPr>
          <p:nvPr>
            <p:ph sz="half" idx="1"/>
          </p:nvPr>
        </p:nvPicPr>
        <p:blipFill>
          <a:blip r:embed="rId5" cstate="print">
            <a:extLst>
              <a:ext uri="{28A0092B-C50C-407E-A947-70E740481C1C}">
                <a14:useLocalDpi xmlns:a14="http://schemas.microsoft.com/office/drawing/2010/main"/>
              </a:ext>
            </a:extLst>
          </a:blip>
          <a:stretch>
            <a:fillRect/>
          </a:stretch>
        </p:blipFill>
        <p:spPr>
          <a:xfrm>
            <a:off x="3309773" y="31868"/>
            <a:ext cx="2824373" cy="279492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6" name="Picture 4" descr="CERN PHOTOWALK 2010 - Computer Centre - Veronika McQuade">
            <a:extLst>
              <a:ext uri="{FF2B5EF4-FFF2-40B4-BE49-F238E27FC236}">
                <a16:creationId xmlns:a16="http://schemas.microsoft.com/office/drawing/2014/main" id="{05DFD6D5-EB4F-AFDD-615A-37191789CBC7}"/>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324076" y="1849884"/>
            <a:ext cx="1423358" cy="14750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4B18D21F-6F81-0818-510A-8D6E814591BF}"/>
              </a:ext>
            </a:extLst>
          </p:cNvPr>
          <p:cNvSpPr txBox="1"/>
          <p:nvPr/>
        </p:nvSpPr>
        <p:spPr>
          <a:xfrm>
            <a:off x="5664227" y="2320197"/>
            <a:ext cx="835485" cy="553870"/>
          </a:xfrm>
          <a:prstGeom prst="rect">
            <a:avLst/>
          </a:prstGeom>
          <a:noFill/>
        </p:spPr>
        <p:txBody>
          <a:bodyPr wrap="non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2999" b="1" i="0" u="none" strike="noStrike" kern="1200" cap="none" spc="0" normalizeH="0" baseline="0" noProof="0" dirty="0">
                <a:ln>
                  <a:noFill/>
                </a:ln>
                <a:solidFill>
                  <a:srgbClr val="FEFFFF"/>
                </a:solidFill>
                <a:effectLst/>
                <a:uLnTx/>
                <a:uFillTx/>
                <a:latin typeface="Calibri" panose="020F0502020204030204"/>
                <a:ea typeface="+mn-ea"/>
                <a:cs typeface="+mn-cs"/>
              </a:rPr>
              <a:t>HPC</a:t>
            </a:r>
          </a:p>
        </p:txBody>
      </p:sp>
    </p:spTree>
    <p:extLst>
      <p:ext uri="{BB962C8B-B14F-4D97-AF65-F5344CB8AC3E}">
        <p14:creationId xmlns:p14="http://schemas.microsoft.com/office/powerpoint/2010/main" val="3093712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441E614-BADE-6A48-BFB0-2AF906A188D7}"/>
              </a:ext>
            </a:extLst>
          </p:cNvPr>
          <p:cNvSpPr/>
          <p:nvPr/>
        </p:nvSpPr>
        <p:spPr>
          <a:xfrm>
            <a:off x="67793" y="66386"/>
            <a:ext cx="8119077" cy="4448970"/>
          </a:xfrm>
          <a:prstGeom prst="rect">
            <a:avLst/>
          </a:prstGeom>
          <a:solidFill>
            <a:schemeClr val="tx1">
              <a:lumMod val="75000"/>
              <a:lumOff val="2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white"/>
              </a:solidFill>
              <a:effectLst/>
              <a:uLnTx/>
              <a:uFillTx/>
              <a:latin typeface="Calibri"/>
              <a:ea typeface="+mn-ea"/>
              <a:cs typeface="+mn-cs"/>
            </a:endParaRP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white"/>
              </a:solidFill>
              <a:effectLst/>
              <a:uLnTx/>
              <a:uFillTx/>
              <a:latin typeface="Calibri"/>
              <a:ea typeface="+mn-ea"/>
              <a:cs typeface="+mn-cs"/>
            </a:endParaRP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white"/>
              </a:solidFill>
              <a:effectLst/>
              <a:uLnTx/>
              <a:uFillTx/>
              <a:latin typeface="Calibri"/>
              <a:ea typeface="+mn-ea"/>
              <a:cs typeface="+mn-cs"/>
            </a:endParaRP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 name="Google Shape;175;p20">
            <a:extLst>
              <a:ext uri="{FF2B5EF4-FFF2-40B4-BE49-F238E27FC236}">
                <a16:creationId xmlns:a16="http://schemas.microsoft.com/office/drawing/2014/main" id="{25280B4A-402A-0B47-A0CE-EE7672263D72}"/>
              </a:ext>
            </a:extLst>
          </p:cNvPr>
          <p:cNvSpPr txBox="1">
            <a:spLocks/>
          </p:cNvSpPr>
          <p:nvPr/>
        </p:nvSpPr>
        <p:spPr>
          <a:xfrm>
            <a:off x="205802" y="3559400"/>
            <a:ext cx="7885695" cy="634429"/>
          </a:xfrm>
          <a:prstGeom prst="rect">
            <a:avLst/>
          </a:prstGeom>
          <a:ln>
            <a:solidFill>
              <a:schemeClr val="bg1"/>
            </a:solid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spcBef>
                <a:spcPts val="0"/>
              </a:spcBef>
              <a:buFont typeface="Arial" panose="020B0604020202020204" pitchFamily="34" charset="0"/>
              <a:buNone/>
            </a:pPr>
            <a:r>
              <a:rPr lang="en-US" sz="3200" dirty="0">
                <a:solidFill>
                  <a:srgbClr val="BEFDFF"/>
                </a:solidFill>
                <a:latin typeface="Calibri"/>
                <a:ea typeface="Calibri"/>
                <a:cs typeface="Calibri"/>
                <a:sym typeface="Calibri"/>
              </a:rPr>
              <a:t>An </a:t>
            </a:r>
            <a:r>
              <a:rPr lang="en-US" sz="3200" dirty="0" err="1">
                <a:solidFill>
                  <a:srgbClr val="BEFDFF"/>
                </a:solidFill>
                <a:latin typeface="Calibri"/>
                <a:ea typeface="Calibri"/>
                <a:cs typeface="Calibri"/>
                <a:sym typeface="Calibri"/>
              </a:rPr>
              <a:t>Exascale</a:t>
            </a:r>
            <a:r>
              <a:rPr lang="en-US" sz="3200" dirty="0">
                <a:solidFill>
                  <a:srgbClr val="BEFDFF"/>
                </a:solidFill>
                <a:latin typeface="Calibri"/>
                <a:ea typeface="Calibri"/>
                <a:cs typeface="Calibri"/>
                <a:sym typeface="Calibri"/>
              </a:rPr>
              <a:t> project for an </a:t>
            </a:r>
            <a:r>
              <a:rPr lang="en-US" sz="3200" dirty="0" err="1">
                <a:solidFill>
                  <a:srgbClr val="BEFDFF"/>
                </a:solidFill>
                <a:latin typeface="Calibri"/>
                <a:ea typeface="Calibri"/>
                <a:cs typeface="Calibri"/>
                <a:sym typeface="Calibri"/>
              </a:rPr>
              <a:t>Exascale</a:t>
            </a:r>
            <a:r>
              <a:rPr lang="en-US" sz="3200" dirty="0">
                <a:solidFill>
                  <a:srgbClr val="BEFDFF"/>
                </a:solidFill>
                <a:latin typeface="Calibri"/>
                <a:ea typeface="Calibri"/>
                <a:cs typeface="Calibri"/>
                <a:sym typeface="Calibri"/>
              </a:rPr>
              <a:t> problem</a:t>
            </a:r>
          </a:p>
          <a:p>
            <a:pPr marL="342900" indent="-342900"/>
            <a:endParaRPr lang="en-US" sz="1800" b="1" dirty="0">
              <a:solidFill>
                <a:schemeClr val="bg1"/>
              </a:solidFill>
            </a:endParaRPr>
          </a:p>
          <a:p>
            <a:pPr marL="666900" lvl="1" indent="-342900"/>
            <a:endParaRPr lang="en-US" sz="1800" dirty="0"/>
          </a:p>
          <a:p>
            <a:pPr marL="0" indent="0" algn="ctr">
              <a:lnSpc>
                <a:spcPct val="115000"/>
              </a:lnSpc>
              <a:spcBef>
                <a:spcPts val="0"/>
              </a:spcBef>
              <a:buFont typeface="Arial" panose="020B0604020202020204" pitchFamily="34" charset="0"/>
              <a:buNone/>
            </a:pPr>
            <a:endParaRPr lang="en-US" sz="3200" b="1" dirty="0">
              <a:solidFill>
                <a:srgbClr val="2A7DBF"/>
              </a:solidFill>
              <a:latin typeface="Calibri"/>
              <a:cs typeface="Calibri"/>
            </a:endParaRPr>
          </a:p>
          <a:p>
            <a:pPr marL="3028950" lvl="8" indent="0">
              <a:spcBef>
                <a:spcPts val="0"/>
              </a:spcBef>
              <a:buSzPts val="1800"/>
              <a:buFont typeface="Arial" panose="020B0604020202020204" pitchFamily="34" charset="0"/>
              <a:buNone/>
            </a:pPr>
            <a:endParaRPr lang="en-US" sz="2800" dirty="0">
              <a:solidFill>
                <a:srgbClr val="2A7DBF"/>
              </a:solidFill>
              <a:latin typeface="Calibri"/>
              <a:cs typeface="Calibri"/>
            </a:endParaRPr>
          </a:p>
        </p:txBody>
      </p:sp>
      <p:pic>
        <p:nvPicPr>
          <p:cNvPr id="8" name="Picture 7" descr="A picture containing indoor, table&#10;&#10;Description automatically generated">
            <a:extLst>
              <a:ext uri="{FF2B5EF4-FFF2-40B4-BE49-F238E27FC236}">
                <a16:creationId xmlns:a16="http://schemas.microsoft.com/office/drawing/2014/main" id="{3EDFD217-8F2F-D44D-BD26-04AA9041670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63215" y="4754181"/>
            <a:ext cx="2928667" cy="8803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9" name="Picture 8" descr="A screen shot of a person and person posing for a photo&#10;&#10;Description automatically generated">
            <a:extLst>
              <a:ext uri="{FF2B5EF4-FFF2-40B4-BE49-F238E27FC236}">
                <a16:creationId xmlns:a16="http://schemas.microsoft.com/office/drawing/2014/main" id="{4C3D9B65-F76D-A544-83B6-E355D9F3F3D5}"/>
              </a:ext>
            </a:extLst>
          </p:cNvPr>
          <p:cNvPicPr>
            <a:picLocks noChangeAspect="1"/>
          </p:cNvPicPr>
          <p:nvPr/>
        </p:nvPicPr>
        <p:blipFill>
          <a:blip r:embed="rId4"/>
          <a:stretch>
            <a:fillRect/>
          </a:stretch>
        </p:blipFill>
        <p:spPr>
          <a:xfrm>
            <a:off x="8619540" y="2135713"/>
            <a:ext cx="3366658" cy="1959430"/>
          </a:xfrm>
          <a:prstGeom prst="rect">
            <a:avLst/>
          </a:prstGeom>
        </p:spPr>
      </p:pic>
      <p:sp>
        <p:nvSpPr>
          <p:cNvPr id="11" name="Rectangle 10">
            <a:extLst>
              <a:ext uri="{FF2B5EF4-FFF2-40B4-BE49-F238E27FC236}">
                <a16:creationId xmlns:a16="http://schemas.microsoft.com/office/drawing/2014/main" id="{CC7BA60B-8FA4-CC41-9F1F-AF622EF00E22}"/>
              </a:ext>
            </a:extLst>
          </p:cNvPr>
          <p:cNvSpPr/>
          <p:nvPr/>
        </p:nvSpPr>
        <p:spPr>
          <a:xfrm>
            <a:off x="9110966" y="4193829"/>
            <a:ext cx="2068022" cy="461665"/>
          </a:xfrm>
          <a:prstGeom prst="rect">
            <a:avLst/>
          </a:prstGeom>
          <a:solidFill>
            <a:schemeClr val="bg1"/>
          </a:solidFill>
          <a:ln>
            <a:noFill/>
          </a:ln>
        </p:spPr>
        <p:style>
          <a:lnRef idx="0">
            <a:scrgbClr r="0" g="0" b="0"/>
          </a:lnRef>
          <a:fillRef idx="0">
            <a:scrgbClr r="0" g="0" b="0"/>
          </a:fillRef>
          <a:effectRef idx="0">
            <a:scrgbClr r="0" g="0" b="0"/>
          </a:effectRef>
          <a:fontRef idx="minor">
            <a:schemeClr val="dk1"/>
          </a:fontRef>
        </p:style>
        <p:txBody>
          <a:bodyPr wrap="square">
            <a:spAutoFit/>
          </a:bodyPr>
          <a:lstStyle/>
          <a:p>
            <a:r>
              <a:rPr lang="en-US" sz="800" dirty="0">
                <a:solidFill>
                  <a:srgbClr val="FEFFFF"/>
                </a:solidFill>
                <a:hlinkClick r:id="rId5">
                  <a:extLst>
                    <a:ext uri="{A12FA001-AC4F-418D-AE19-62706E023703}">
                      <ahyp:hlinkClr xmlns:ahyp="http://schemas.microsoft.com/office/drawing/2018/hyperlinkcolor" val="tx"/>
                    </a:ext>
                  </a:extLst>
                </a:hlinkClick>
              </a:rPr>
              <a:t>https://</a:t>
            </a:r>
            <a:r>
              <a:rPr lang="en-US" sz="800" dirty="0" err="1">
                <a:solidFill>
                  <a:srgbClr val="FEFFFF"/>
                </a:solidFill>
                <a:hlinkClick r:id="rId5">
                  <a:extLst>
                    <a:ext uri="{A12FA001-AC4F-418D-AE19-62706E023703}">
                      <ahyp:hlinkClr xmlns:ahyp="http://schemas.microsoft.com/office/drawing/2018/hyperlinkcolor" val="tx"/>
                    </a:ext>
                  </a:extLst>
                </a:hlinkClick>
              </a:rPr>
              <a:t>home.cern</a:t>
            </a:r>
            <a:r>
              <a:rPr lang="en-US" sz="800" dirty="0">
                <a:solidFill>
                  <a:schemeClr val="tx1"/>
                </a:solidFill>
                <a:hlinkClick r:id="rId5">
                  <a:extLst>
                    <a:ext uri="{A12FA001-AC4F-418D-AE19-62706E023703}">
                      <ahyp:hlinkClr xmlns:ahyp="http://schemas.microsoft.com/office/drawing/2018/hyperlinkcolor" val="tx"/>
                    </a:ext>
                  </a:extLst>
                </a:hlinkClick>
              </a:rPr>
              <a:t>/news/news/computing/cern-skao-geant-and-prace-collaborate-high-performance-computing</a:t>
            </a:r>
            <a:endParaRPr lang="en-US" sz="800" dirty="0">
              <a:solidFill>
                <a:schemeClr val="tx1"/>
              </a:solidFill>
            </a:endParaRPr>
          </a:p>
        </p:txBody>
      </p:sp>
      <p:sp>
        <p:nvSpPr>
          <p:cNvPr id="10" name="Google Shape;175;p20">
            <a:extLst>
              <a:ext uri="{FF2B5EF4-FFF2-40B4-BE49-F238E27FC236}">
                <a16:creationId xmlns:a16="http://schemas.microsoft.com/office/drawing/2014/main" id="{A0B60A94-0463-FF49-9178-AD30B9062F27}"/>
              </a:ext>
            </a:extLst>
          </p:cNvPr>
          <p:cNvSpPr txBox="1">
            <a:spLocks/>
          </p:cNvSpPr>
          <p:nvPr/>
        </p:nvSpPr>
        <p:spPr>
          <a:xfrm>
            <a:off x="256487" y="-138578"/>
            <a:ext cx="7293301" cy="993938"/>
          </a:xfrm>
          <a:prstGeom prst="rect">
            <a:avLst/>
          </a:prstGeom>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endParaRPr lang="en-US" sz="1600" b="1" dirty="0">
              <a:solidFill>
                <a:schemeClr val="bg1"/>
              </a:solidFill>
            </a:endParaRPr>
          </a:p>
          <a:p>
            <a:pPr marL="342900" indent="-342900"/>
            <a:r>
              <a:rPr lang="en-US" sz="1800" b="1" dirty="0">
                <a:solidFill>
                  <a:schemeClr val="bg1"/>
                </a:solidFill>
              </a:rPr>
              <a:t>An HPC Collaboration agreement was signed by CERN, SKAO, GÉANT and PRACE, CERN and SKA on 22.07.2020</a:t>
            </a:r>
          </a:p>
          <a:p>
            <a:pPr lvl="1" indent="-342900"/>
            <a:r>
              <a:rPr lang="en-US" sz="1800" dirty="0">
                <a:solidFill>
                  <a:schemeClr val="bg1"/>
                </a:solidFill>
              </a:rPr>
              <a:t>Engages at the community level </a:t>
            </a:r>
          </a:p>
          <a:p>
            <a:pPr marL="1009800" lvl="2" indent="-342900"/>
            <a:r>
              <a:rPr lang="en-US" sz="1400" dirty="0">
                <a:solidFill>
                  <a:schemeClr val="bg1"/>
                </a:solidFill>
              </a:rPr>
              <a:t>Bringing together data intensive sciences, high-performance computing infrastructures and networking</a:t>
            </a:r>
          </a:p>
          <a:p>
            <a:pPr marL="95400" indent="-342900"/>
            <a:r>
              <a:rPr lang="en-US" sz="2400" dirty="0">
                <a:solidFill>
                  <a:schemeClr val="bg1"/>
                </a:solidFill>
              </a:rPr>
              <a:t>Collaboration built around 4 pillars</a:t>
            </a:r>
          </a:p>
          <a:p>
            <a:pPr marL="1009800" lvl="2" indent="-342900"/>
            <a:r>
              <a:rPr lang="en-US" sz="1400" dirty="0">
                <a:solidFill>
                  <a:schemeClr val="bg1"/>
                </a:solidFill>
              </a:rPr>
              <a:t>Building a common </a:t>
            </a:r>
            <a:r>
              <a:rPr lang="en-US" sz="1400" dirty="0" err="1">
                <a:solidFill>
                  <a:schemeClr val="bg1"/>
                </a:solidFill>
              </a:rPr>
              <a:t>centre</a:t>
            </a:r>
            <a:r>
              <a:rPr lang="en-US" sz="1400" dirty="0">
                <a:solidFill>
                  <a:schemeClr val="bg1"/>
                </a:solidFill>
              </a:rPr>
              <a:t> with expertise to support heterogenous hardware</a:t>
            </a:r>
          </a:p>
          <a:p>
            <a:pPr marL="1009800" lvl="2" indent="-342900"/>
            <a:r>
              <a:rPr lang="en-US" sz="1400" dirty="0">
                <a:solidFill>
                  <a:schemeClr val="bg1"/>
                </a:solidFill>
              </a:rPr>
              <a:t>Benchmarking Demonstrator</a:t>
            </a:r>
          </a:p>
          <a:p>
            <a:pPr marL="1009800" lvl="2" indent="-342900"/>
            <a:r>
              <a:rPr lang="en-US" sz="1400" dirty="0">
                <a:solidFill>
                  <a:schemeClr val="bg1"/>
                </a:solidFill>
              </a:rPr>
              <a:t>Data Access Demonstrator</a:t>
            </a:r>
          </a:p>
          <a:p>
            <a:pPr marL="1009800" lvl="2" indent="-342900"/>
            <a:r>
              <a:rPr lang="en-US" sz="1400" dirty="0">
                <a:solidFill>
                  <a:schemeClr val="bg1"/>
                </a:solidFill>
              </a:rPr>
              <a:t>Authentication and Authorization Demonstrator </a:t>
            </a:r>
          </a:p>
          <a:p>
            <a:pPr marL="666900" lvl="1" indent="-342900"/>
            <a:endParaRPr lang="en-US" sz="1600" dirty="0"/>
          </a:p>
          <a:p>
            <a:pPr marL="0" indent="0" algn="ctr">
              <a:lnSpc>
                <a:spcPct val="115000"/>
              </a:lnSpc>
              <a:spcBef>
                <a:spcPts val="0"/>
              </a:spcBef>
              <a:buFont typeface="Arial" panose="020B0604020202020204" pitchFamily="34" charset="0"/>
              <a:buNone/>
            </a:pPr>
            <a:endParaRPr lang="en-US" b="1" dirty="0">
              <a:solidFill>
                <a:srgbClr val="2A7DBF"/>
              </a:solidFill>
              <a:latin typeface="Calibri"/>
              <a:cs typeface="Calibri"/>
            </a:endParaRPr>
          </a:p>
          <a:p>
            <a:pPr marL="3028950" lvl="8" indent="0">
              <a:spcBef>
                <a:spcPts val="0"/>
              </a:spcBef>
              <a:buSzPts val="1800"/>
              <a:buFont typeface="Arial" panose="020B0604020202020204" pitchFamily="34" charset="0"/>
              <a:buNone/>
            </a:pPr>
            <a:endParaRPr lang="en-US" sz="2400" dirty="0">
              <a:solidFill>
                <a:srgbClr val="2A7DBF"/>
              </a:solidFill>
              <a:latin typeface="Calibri"/>
              <a:cs typeface="Calibri"/>
            </a:endParaRPr>
          </a:p>
        </p:txBody>
      </p:sp>
      <p:sp>
        <p:nvSpPr>
          <p:cNvPr id="2" name="Slide Number Placeholder 1">
            <a:extLst>
              <a:ext uri="{FF2B5EF4-FFF2-40B4-BE49-F238E27FC236}">
                <a16:creationId xmlns:a16="http://schemas.microsoft.com/office/drawing/2014/main" id="{B47D43D5-D51F-4A4D-9FC1-072653E7D711}"/>
              </a:ext>
            </a:extLst>
          </p:cNvPr>
          <p:cNvSpPr>
            <a:spLocks noGrp="1"/>
          </p:cNvSpPr>
          <p:nvPr>
            <p:ph type="sldNum" sz="quarter" idx="12"/>
          </p:nvPr>
        </p:nvSpPr>
        <p:spPr/>
        <p:txBody>
          <a:bodyPr/>
          <a:lstStyle/>
          <a:p>
            <a:fld id="{229C566F-0877-4985-A93F-B48BDFCFB941}" type="slidenum">
              <a:rPr lang="en-GB" smtClean="0">
                <a:solidFill>
                  <a:schemeClr val="bg1"/>
                </a:solidFill>
              </a:rPr>
              <a:t>5</a:t>
            </a:fld>
            <a:endParaRPr lang="en-GB" dirty="0">
              <a:solidFill>
                <a:schemeClr val="bg1"/>
              </a:solidFill>
            </a:endParaRPr>
          </a:p>
        </p:txBody>
      </p:sp>
      <p:sp>
        <p:nvSpPr>
          <p:cNvPr id="13" name="Rectangle 12">
            <a:extLst>
              <a:ext uri="{FF2B5EF4-FFF2-40B4-BE49-F238E27FC236}">
                <a16:creationId xmlns:a16="http://schemas.microsoft.com/office/drawing/2014/main" id="{FA809F65-7324-2A4D-9E8D-2EEEB459F02E}"/>
              </a:ext>
            </a:extLst>
          </p:cNvPr>
          <p:cNvSpPr/>
          <p:nvPr/>
        </p:nvSpPr>
        <p:spPr>
          <a:xfrm>
            <a:off x="8956486" y="6374804"/>
            <a:ext cx="2405120" cy="43088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50" normalizeH="0" baseline="0" noProof="0" dirty="0">
                <a:ln>
                  <a:noFill/>
                </a:ln>
                <a:solidFill>
                  <a:prstClr val="white"/>
                </a:solidFill>
                <a:effectLst/>
                <a:uLnTx/>
                <a:uFillTx/>
                <a:ea typeface="+mn-ea"/>
                <a:cs typeface="Leelawadee UI" panose="020B0502040204020203" pitchFamily="34" charset="-34"/>
              </a:rPr>
              <a:t>Maria  Girone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50" normalizeH="0" baseline="0" noProof="0" dirty="0">
                <a:ln>
                  <a:noFill/>
                </a:ln>
                <a:solidFill>
                  <a:prstClr val="white"/>
                </a:solidFill>
                <a:effectLst/>
                <a:uLnTx/>
                <a:uFillTx/>
                <a:ea typeface="+mn-ea"/>
                <a:cs typeface="Leelawadee UI" panose="020B0502040204020203" pitchFamily="34" charset="-34"/>
              </a:rPr>
              <a:t>CERN  </a:t>
            </a:r>
            <a:r>
              <a:rPr kumimoji="0" lang="en-US" sz="1100" b="0" i="0" u="none" strike="noStrike" kern="1200" cap="none" spc="-150" normalizeH="0" baseline="0" noProof="0" dirty="0" err="1">
                <a:ln>
                  <a:noFill/>
                </a:ln>
                <a:solidFill>
                  <a:prstClr val="white"/>
                </a:solidFill>
                <a:effectLst/>
                <a:uLnTx/>
                <a:uFillTx/>
                <a:ea typeface="+mn-ea"/>
                <a:cs typeface="Leelawadee UI" panose="020B0502040204020203" pitchFamily="34" charset="-34"/>
              </a:rPr>
              <a:t>openlab</a:t>
            </a:r>
            <a:r>
              <a:rPr kumimoji="0" lang="en-US" sz="1100" b="0" i="0" u="none" strike="noStrike" kern="1200" cap="none" spc="-150" normalizeH="0" baseline="0" noProof="0" dirty="0">
                <a:ln>
                  <a:noFill/>
                </a:ln>
                <a:solidFill>
                  <a:prstClr val="white"/>
                </a:solidFill>
                <a:effectLst/>
                <a:uLnTx/>
                <a:uFillTx/>
                <a:ea typeface="+mn-ea"/>
                <a:cs typeface="Leelawadee UI" panose="020B0502040204020203" pitchFamily="34" charset="-34"/>
              </a:rPr>
              <a:t>  CTO</a:t>
            </a:r>
            <a:endParaRPr kumimoji="0" lang="en-GB" sz="1100" b="0" i="0" u="none" strike="noStrike" kern="1200" cap="none" spc="-150" normalizeH="0" baseline="0" noProof="0" dirty="0">
              <a:ln>
                <a:noFill/>
              </a:ln>
              <a:solidFill>
                <a:prstClr val="white"/>
              </a:solidFill>
              <a:effectLst/>
              <a:uLnTx/>
              <a:uFillTx/>
              <a:ea typeface="+mn-ea"/>
              <a:cs typeface="Leelawadee UI" panose="020B0502040204020203" pitchFamily="34" charset="-34"/>
            </a:endParaRPr>
          </a:p>
        </p:txBody>
      </p:sp>
      <p:sp>
        <p:nvSpPr>
          <p:cNvPr id="4" name="TextBox 3">
            <a:extLst>
              <a:ext uri="{FF2B5EF4-FFF2-40B4-BE49-F238E27FC236}">
                <a16:creationId xmlns:a16="http://schemas.microsoft.com/office/drawing/2014/main" id="{D1D6BB6A-EF37-7830-3130-C1A03F5D4EC8}"/>
              </a:ext>
            </a:extLst>
          </p:cNvPr>
          <p:cNvSpPr txBox="1"/>
          <p:nvPr/>
        </p:nvSpPr>
        <p:spPr>
          <a:xfrm>
            <a:off x="8471338" y="262759"/>
            <a:ext cx="3464175" cy="646331"/>
          </a:xfrm>
          <a:prstGeom prst="rect">
            <a:avLst/>
          </a:prstGeom>
          <a:noFill/>
        </p:spPr>
        <p:txBody>
          <a:bodyPr wrap="square" rtlCol="0">
            <a:spAutoFit/>
          </a:bodyPr>
          <a:lstStyle/>
          <a:p>
            <a:r>
              <a:rPr lang="en-GB" dirty="0">
                <a:solidFill>
                  <a:schemeClr val="bg1"/>
                </a:solidFill>
              </a:rPr>
              <a:t>Importance of communication for new collaboration </a:t>
            </a:r>
          </a:p>
        </p:txBody>
      </p:sp>
      <p:sp>
        <p:nvSpPr>
          <p:cNvPr id="7" name="Rectangle: Rounded Corners 4">
            <a:extLst>
              <a:ext uri="{FF2B5EF4-FFF2-40B4-BE49-F238E27FC236}">
                <a16:creationId xmlns:a16="http://schemas.microsoft.com/office/drawing/2014/main" id="{D7BD6563-F065-D71E-4386-EB4F64647C2D}"/>
              </a:ext>
            </a:extLst>
          </p:cNvPr>
          <p:cNvSpPr/>
          <p:nvPr/>
        </p:nvSpPr>
        <p:spPr>
          <a:xfrm>
            <a:off x="62388" y="5486903"/>
            <a:ext cx="8894098" cy="898432"/>
          </a:xfrm>
          <a:prstGeom prst="roundRect">
            <a:avLst/>
          </a:prstGeom>
          <a:gradFill>
            <a:gsLst>
              <a:gs pos="1000">
                <a:schemeClr val="accent1">
                  <a:alpha val="37000"/>
                </a:schemeClr>
              </a:gs>
              <a:gs pos="100000">
                <a:schemeClr val="accent4"/>
              </a:gs>
            </a:gsLst>
            <a:lin ang="2700000" scaled="1"/>
          </a:gradFill>
          <a:ln w="63500">
            <a:gradFill flip="none" rotWithShape="1">
              <a:gsLst>
                <a:gs pos="1000">
                  <a:schemeClr val="accent1"/>
                </a:gs>
                <a:gs pos="100000">
                  <a:schemeClr val="accent4"/>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600"/>
              </a:spcBef>
              <a:defRPr/>
            </a:pPr>
            <a:r>
              <a:rPr lang="en-US" sz="4000" dirty="0">
                <a:solidFill>
                  <a:prstClr val="white"/>
                </a:solidFill>
                <a:latin typeface="Calibri"/>
              </a:rPr>
              <a:t>Working together: the HPC collaboration</a:t>
            </a:r>
          </a:p>
        </p:txBody>
      </p:sp>
    </p:spTree>
    <p:extLst>
      <p:ext uri="{BB962C8B-B14F-4D97-AF65-F5344CB8AC3E}">
        <p14:creationId xmlns:p14="http://schemas.microsoft.com/office/powerpoint/2010/main" val="2902593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CoE</a:t>
            </a:r>
            <a:r>
              <a:rPr lang="en-GB" dirty="0"/>
              <a:t> RAISE All-Hands Meeting 2023 at CERN</a:t>
            </a:r>
            <a:endParaRPr lang="en-US" dirty="0"/>
          </a:p>
        </p:txBody>
      </p:sp>
      <p:pic>
        <p:nvPicPr>
          <p:cNvPr id="9" name="Picture Placeholder 8" descr="A group of people posing for a photo&#10;&#10;Description automatically generated">
            <a:extLst>
              <a:ext uri="{FF2B5EF4-FFF2-40B4-BE49-F238E27FC236}">
                <a16:creationId xmlns:a16="http://schemas.microsoft.com/office/drawing/2014/main" id="{3F8140C5-FC0B-786B-96B3-ACA0B5DAA373}"/>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a:ext>
            </a:extLst>
          </a:blip>
          <a:srcRect/>
          <a:stretch/>
        </p:blipFill>
        <p:spPr>
          <a:xfrm>
            <a:off x="6167438" y="-6350"/>
            <a:ext cx="6024562" cy="6318250"/>
          </a:xfrm>
        </p:spPr>
      </p:pic>
      <p:sp>
        <p:nvSpPr>
          <p:cNvPr id="5" name="Date Placeholder 4"/>
          <p:cNvSpPr>
            <a:spLocks noGrp="1"/>
          </p:cNvSpPr>
          <p:nvPr>
            <p:ph type="dt" sz="half"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a:ea typeface="+mn-ea"/>
                <a:cs typeface="+mn-cs"/>
              </a:rPr>
              <a:t>21 February 2023</a:t>
            </a:r>
          </a:p>
        </p:txBody>
      </p:sp>
      <p:sp>
        <p:nvSpPr>
          <p:cNvPr id="6" name="Footer Placeholder 5"/>
          <p:cNvSpPr>
            <a:spLocks noGrp="1"/>
          </p:cNvSpPr>
          <p:nvPr>
            <p:ph type="ftr" sz="quarter" idx="15"/>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SIG-Marcomms Spring meeting</a:t>
            </a:r>
          </a:p>
        </p:txBody>
      </p:sp>
      <p:sp>
        <p:nvSpPr>
          <p:cNvPr id="7" name="Slide Number Placeholder 6"/>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Content Placeholder 2">
            <a:extLst>
              <a:ext uri="{FF2B5EF4-FFF2-40B4-BE49-F238E27FC236}">
                <a16:creationId xmlns:a16="http://schemas.microsoft.com/office/drawing/2014/main" id="{89BBB00B-1811-87DB-CA79-B731B7FD2680}"/>
              </a:ext>
            </a:extLst>
          </p:cNvPr>
          <p:cNvSpPr>
            <a:spLocks noGrp="1"/>
          </p:cNvSpPr>
          <p:nvPr>
            <p:ph sz="half" idx="1"/>
          </p:nvPr>
        </p:nvSpPr>
        <p:spPr>
          <a:xfrm>
            <a:off x="0" y="1598658"/>
            <a:ext cx="6024563" cy="4608512"/>
          </a:xfrm>
        </p:spPr>
        <p:txBody>
          <a:bodyPr/>
          <a:lstStyle/>
          <a:p>
            <a:pPr lvl="2">
              <a:spcBef>
                <a:spcPts val="0"/>
              </a:spcBef>
              <a:spcAft>
                <a:spcPts val="0"/>
              </a:spcAft>
              <a:defRPr/>
            </a:pPr>
            <a:r>
              <a:rPr kumimoji="0" lang="en-GB" sz="1600" b="0" i="0" u="none" strike="noStrike" kern="1200" cap="none" spc="0" normalizeH="0" baseline="0" noProof="0" dirty="0" err="1">
                <a:ln>
                  <a:noFill/>
                </a:ln>
                <a:solidFill>
                  <a:srgbClr val="2F2F2F">
                    <a:lumMod val="50000"/>
                  </a:srgbClr>
                </a:solidFill>
                <a:effectLst/>
                <a:uLnTx/>
                <a:uFillTx/>
                <a:latin typeface="+mj-lt"/>
                <a:ea typeface="+mn-ea"/>
                <a:cs typeface="+mn-cs"/>
              </a:rPr>
              <a:t>CoE</a:t>
            </a:r>
            <a:r>
              <a:rPr kumimoji="0" lang="en-GB" sz="1600" b="0" i="0" u="none" strike="noStrike" kern="1200" cap="none" spc="0" normalizeH="0" baseline="0" noProof="0" dirty="0">
                <a:ln>
                  <a:noFill/>
                </a:ln>
                <a:solidFill>
                  <a:srgbClr val="2F2F2F">
                    <a:lumMod val="50000"/>
                  </a:srgbClr>
                </a:solidFill>
                <a:effectLst/>
                <a:uLnTx/>
                <a:uFillTx/>
                <a:latin typeface="+mj-lt"/>
                <a:ea typeface="+mn-ea"/>
                <a:cs typeface="+mn-cs"/>
              </a:rPr>
              <a:t> RAISE</a:t>
            </a:r>
          </a:p>
          <a:p>
            <a:pPr lvl="3">
              <a:spcBef>
                <a:spcPts val="0"/>
              </a:spcBef>
              <a:spcAft>
                <a:spcPts val="0"/>
              </a:spcAft>
              <a:defRPr/>
            </a:pPr>
            <a:r>
              <a:rPr kumimoji="0" lang="en-GB" sz="1400" b="0" i="0" u="none" strike="noStrike" kern="1200" cap="none" spc="0" normalizeH="0" baseline="0" noProof="0" dirty="0">
                <a:ln>
                  <a:noFill/>
                </a:ln>
                <a:solidFill>
                  <a:srgbClr val="2F2F2F">
                    <a:lumMod val="50000"/>
                  </a:srgbClr>
                </a:solidFill>
                <a:effectLst/>
                <a:uLnTx/>
                <a:uFillTx/>
                <a:latin typeface="+mj-lt"/>
                <a:ea typeface="+mn-ea"/>
                <a:cs typeface="+mn-cs"/>
              </a:rPr>
              <a:t>EC-funded project under Horizon 2020.</a:t>
            </a:r>
          </a:p>
          <a:p>
            <a:pPr lvl="3">
              <a:spcBef>
                <a:spcPts val="0"/>
              </a:spcBef>
              <a:spcAft>
                <a:spcPts val="0"/>
              </a:spcAft>
              <a:defRPr/>
            </a:pPr>
            <a:r>
              <a:rPr lang="en-GB" dirty="0">
                <a:solidFill>
                  <a:srgbClr val="292929"/>
                </a:solidFill>
                <a:latin typeface="+mj-lt"/>
              </a:rPr>
              <a:t>D</a:t>
            </a:r>
            <a:r>
              <a:rPr lang="en-GB" sz="1600" b="0" i="0" dirty="0">
                <a:solidFill>
                  <a:srgbClr val="292929"/>
                </a:solidFill>
                <a:effectLst/>
                <a:latin typeface="+mj-lt"/>
              </a:rPr>
              <a:t>eveloping AI approaches for exascale supercomputers.</a:t>
            </a:r>
          </a:p>
          <a:p>
            <a:pPr lvl="4">
              <a:spcBef>
                <a:spcPts val="0"/>
              </a:spcBef>
              <a:defRPr/>
            </a:pPr>
            <a:r>
              <a:rPr lang="en-GB" sz="1400" dirty="0">
                <a:solidFill>
                  <a:srgbClr val="292929"/>
                </a:solidFill>
                <a:latin typeface="+mj-lt"/>
              </a:rPr>
              <a:t>F</a:t>
            </a:r>
            <a:r>
              <a:rPr lang="en-GB" sz="1400" b="0" i="0" dirty="0">
                <a:solidFill>
                  <a:srgbClr val="292929"/>
                </a:solidFill>
                <a:effectLst/>
                <a:latin typeface="+mj-lt"/>
              </a:rPr>
              <a:t>or use across both science and industry.</a:t>
            </a:r>
          </a:p>
          <a:p>
            <a:pPr lvl="4">
              <a:spcBef>
                <a:spcPts val="0"/>
              </a:spcBef>
              <a:defRPr/>
            </a:pPr>
            <a:r>
              <a:rPr kumimoji="0" lang="en-GB" sz="1400" u="none" strike="noStrike" kern="1200" cap="none" spc="0" normalizeH="0" baseline="0" noProof="0" dirty="0">
                <a:ln>
                  <a:noFill/>
                </a:ln>
                <a:solidFill>
                  <a:srgbClr val="292929"/>
                </a:solidFill>
                <a:uLnTx/>
                <a:uFillTx/>
                <a:latin typeface="+mj-lt"/>
                <a:ea typeface="+mn-ea"/>
                <a:cs typeface="+mn-cs"/>
              </a:rPr>
              <a:t>Use cases include optimisation of wind-farm layouts, design of efficient aircraft, improved sound engineering, seismic imaging with remote sensing…</a:t>
            </a:r>
          </a:p>
          <a:p>
            <a:pPr lvl="4">
              <a:spcBef>
                <a:spcPts val="0"/>
              </a:spcBef>
              <a:defRPr/>
            </a:pPr>
            <a:r>
              <a:rPr lang="en-GB" sz="1400" b="0" i="0" dirty="0">
                <a:solidFill>
                  <a:srgbClr val="292929"/>
                </a:solidFill>
                <a:effectLst/>
                <a:latin typeface="+mj-lt"/>
              </a:rPr>
              <a:t>CERN also provides a u</a:t>
            </a:r>
            <a:r>
              <a:rPr lang="en-GB" sz="1400" dirty="0">
                <a:solidFill>
                  <a:srgbClr val="292929"/>
                </a:solidFill>
                <a:latin typeface="+mj-lt"/>
              </a:rPr>
              <a:t>se case.</a:t>
            </a:r>
            <a:endParaRPr kumimoji="0" lang="en-GB" sz="1400" b="0" i="0" u="none" strike="noStrike" kern="1200" cap="none" spc="0" normalizeH="0" baseline="0" noProof="0" dirty="0">
              <a:ln>
                <a:noFill/>
              </a:ln>
              <a:solidFill>
                <a:srgbClr val="2F2F2F">
                  <a:lumMod val="50000"/>
                </a:srgbClr>
              </a:solidFill>
              <a:effectLst/>
              <a:uLnTx/>
              <a:uFillTx/>
              <a:latin typeface="+mj-lt"/>
              <a:ea typeface="+mn-ea"/>
              <a:cs typeface="+mn-cs"/>
            </a:endParaRPr>
          </a:p>
          <a:p>
            <a:pPr marL="324000" lvl="2" indent="0">
              <a:spcBef>
                <a:spcPts val="0"/>
              </a:spcBef>
              <a:spcAft>
                <a:spcPts val="0"/>
              </a:spcAft>
              <a:buNone/>
              <a:defRPr/>
            </a:pPr>
            <a:endParaRPr kumimoji="0" lang="en-GB" sz="1600" b="0" i="0" u="none" strike="noStrike" kern="1200" cap="none" spc="0" normalizeH="0" baseline="0" noProof="0" dirty="0">
              <a:ln>
                <a:noFill/>
              </a:ln>
              <a:solidFill>
                <a:srgbClr val="2F2F2F">
                  <a:lumMod val="50000"/>
                </a:srgbClr>
              </a:solidFill>
              <a:effectLst/>
              <a:uLnTx/>
              <a:uFillTx/>
              <a:latin typeface="+mj-lt"/>
              <a:ea typeface="+mn-ea"/>
              <a:cs typeface="+mn-cs"/>
            </a:endParaRPr>
          </a:p>
          <a:p>
            <a:pPr lvl="2">
              <a:spcBef>
                <a:spcPts val="0"/>
              </a:spcBef>
              <a:spcAft>
                <a:spcPts val="0"/>
              </a:spcAft>
              <a:defRPr/>
            </a:pPr>
            <a:r>
              <a:rPr kumimoji="0" lang="en-GB" sz="1600" b="0" i="0" u="none" strike="noStrike" kern="1200" cap="none" spc="0" normalizeH="0" baseline="0" noProof="0" dirty="0">
                <a:ln>
                  <a:noFill/>
                </a:ln>
                <a:solidFill>
                  <a:srgbClr val="2F2F2F">
                    <a:lumMod val="50000"/>
                  </a:srgbClr>
                </a:solidFill>
                <a:effectLst/>
                <a:uLnTx/>
                <a:uFillTx/>
                <a:latin typeface="+mj-lt"/>
                <a:ea typeface="+mn-ea"/>
                <a:cs typeface="+mn-cs"/>
              </a:rPr>
              <a:t>Event held at CERN from 17 to 20 January.</a:t>
            </a:r>
          </a:p>
          <a:p>
            <a:pPr lvl="3">
              <a:spcBef>
                <a:spcPts val="0"/>
              </a:spcBef>
              <a:spcAft>
                <a:spcPts val="0"/>
              </a:spcAft>
              <a:defRPr/>
            </a:pPr>
            <a:r>
              <a:rPr lang="en-GB" sz="1300" dirty="0">
                <a:solidFill>
                  <a:srgbClr val="2F2F2F">
                    <a:lumMod val="50000"/>
                  </a:srgbClr>
                </a:solidFill>
                <a:latin typeface="+mj-lt"/>
              </a:rPr>
              <a:t>54 project members attended meeting.</a:t>
            </a:r>
            <a:endParaRPr kumimoji="0" lang="en-GB" sz="1300" b="0" i="0" u="none" strike="noStrike" kern="1200" cap="none" spc="0" normalizeH="0" baseline="0" noProof="0" dirty="0">
              <a:ln>
                <a:noFill/>
              </a:ln>
              <a:solidFill>
                <a:srgbClr val="2F2F2F">
                  <a:lumMod val="50000"/>
                </a:srgbClr>
              </a:solidFill>
              <a:effectLst/>
              <a:uLnTx/>
              <a:uFillTx/>
              <a:latin typeface="+mj-lt"/>
              <a:ea typeface="+mn-ea"/>
              <a:cs typeface="+mn-cs"/>
            </a:endParaRPr>
          </a:p>
          <a:p>
            <a:pPr marL="324000" lvl="2" indent="0">
              <a:spcBef>
                <a:spcPts val="0"/>
              </a:spcBef>
              <a:spcAft>
                <a:spcPts val="0"/>
              </a:spcAft>
              <a:buNone/>
              <a:defRPr/>
            </a:pPr>
            <a:endParaRPr kumimoji="0" lang="en-GB" sz="1600" b="0" i="0" u="none" strike="noStrike" kern="1200" cap="none" spc="0" normalizeH="0" baseline="0" noProof="0" dirty="0">
              <a:ln>
                <a:noFill/>
              </a:ln>
              <a:solidFill>
                <a:srgbClr val="2F2F2F">
                  <a:lumMod val="50000"/>
                </a:srgbClr>
              </a:solidFill>
              <a:effectLst/>
              <a:uLnTx/>
              <a:uFillTx/>
              <a:latin typeface="+mj-lt"/>
              <a:ea typeface="+mn-ea"/>
              <a:cs typeface="+mn-cs"/>
            </a:endParaRPr>
          </a:p>
          <a:p>
            <a:pPr lvl="2">
              <a:spcBef>
                <a:spcPts val="0"/>
              </a:spcBef>
              <a:spcAft>
                <a:spcPts val="0"/>
              </a:spcAft>
              <a:defRPr/>
            </a:pPr>
            <a:r>
              <a:rPr kumimoji="0" lang="en-GB" sz="1600" b="0" i="0" u="none" strike="noStrike" kern="1200" cap="none" spc="0" normalizeH="0" baseline="0" noProof="0" dirty="0">
                <a:ln>
                  <a:noFill/>
                </a:ln>
                <a:solidFill>
                  <a:srgbClr val="2F2F2F">
                    <a:lumMod val="50000"/>
                  </a:srgbClr>
                </a:solidFill>
                <a:effectLst/>
                <a:uLnTx/>
                <a:uFillTx/>
                <a:latin typeface="+mj-lt"/>
                <a:ea typeface="+mn-ea"/>
                <a:cs typeface="+mn-cs"/>
              </a:rPr>
              <a:t>Communications about event published </a:t>
            </a:r>
            <a:r>
              <a:rPr lang="en-GB" sz="1600" dirty="0">
                <a:solidFill>
                  <a:srgbClr val="2F2F2F">
                    <a:lumMod val="50000"/>
                  </a:srgbClr>
                </a:solidFill>
                <a:latin typeface="+mj-lt"/>
              </a:rPr>
              <a:t>on multiple channels:</a:t>
            </a:r>
          </a:p>
          <a:p>
            <a:pPr lvl="3">
              <a:spcBef>
                <a:spcPts val="0"/>
              </a:spcBef>
              <a:spcAft>
                <a:spcPts val="0"/>
              </a:spcAft>
              <a:defRPr/>
            </a:pPr>
            <a:r>
              <a:rPr lang="en-GB" sz="1500" dirty="0">
                <a:solidFill>
                  <a:srgbClr val="2F2F2F">
                    <a:lumMod val="50000"/>
                  </a:srgbClr>
                </a:solidFill>
                <a:latin typeface="+mj-lt"/>
              </a:rPr>
              <a:t>RAISE website</a:t>
            </a:r>
          </a:p>
          <a:p>
            <a:pPr lvl="3">
              <a:spcBef>
                <a:spcPts val="0"/>
              </a:spcBef>
              <a:spcAft>
                <a:spcPts val="0"/>
              </a:spcAft>
              <a:defRPr/>
            </a:pPr>
            <a:r>
              <a:rPr kumimoji="0" lang="en-GB" sz="1500" b="0" i="0" u="none" strike="noStrike" kern="1200" cap="none" spc="0" normalizeH="0" baseline="0" noProof="0" dirty="0">
                <a:ln>
                  <a:noFill/>
                </a:ln>
                <a:solidFill>
                  <a:srgbClr val="2F2F2F">
                    <a:lumMod val="50000"/>
                  </a:srgbClr>
                </a:solidFill>
                <a:effectLst/>
                <a:uLnTx/>
                <a:uFillTx/>
                <a:latin typeface="+mj-lt"/>
                <a:ea typeface="+mn-ea"/>
                <a:cs typeface="+mn-cs"/>
              </a:rPr>
              <a:t>CERN openlab website</a:t>
            </a:r>
          </a:p>
          <a:p>
            <a:pPr lvl="3">
              <a:spcBef>
                <a:spcPts val="0"/>
              </a:spcBef>
              <a:spcAft>
                <a:spcPts val="0"/>
              </a:spcAft>
              <a:defRPr/>
            </a:pPr>
            <a:r>
              <a:rPr lang="en-GB" sz="1500" dirty="0">
                <a:solidFill>
                  <a:srgbClr val="2F2F2F">
                    <a:lumMod val="50000"/>
                  </a:srgbClr>
                </a:solidFill>
                <a:latin typeface="+mj-lt"/>
              </a:rPr>
              <a:t>Main CERN website</a:t>
            </a:r>
          </a:p>
          <a:p>
            <a:pPr lvl="3">
              <a:spcBef>
                <a:spcPts val="0"/>
              </a:spcBef>
              <a:spcAft>
                <a:spcPts val="0"/>
              </a:spcAft>
              <a:defRPr/>
            </a:pPr>
            <a:r>
              <a:rPr kumimoji="0" lang="en-GB" sz="1500" b="0" i="0" u="none" strike="noStrike" kern="1200" cap="none" spc="0" normalizeH="0" baseline="0" noProof="0" dirty="0">
                <a:ln>
                  <a:noFill/>
                </a:ln>
                <a:solidFill>
                  <a:srgbClr val="2F2F2F">
                    <a:lumMod val="50000"/>
                  </a:srgbClr>
                </a:solidFill>
                <a:effectLst/>
                <a:uLnTx/>
                <a:uFillTx/>
                <a:latin typeface="+mj-lt"/>
                <a:ea typeface="+mn-ea"/>
                <a:cs typeface="+mn-cs"/>
              </a:rPr>
              <a:t>CERN Bulletin (community newsletter)</a:t>
            </a:r>
          </a:p>
          <a:p>
            <a:pPr lvl="3">
              <a:spcBef>
                <a:spcPts val="0"/>
              </a:spcBef>
              <a:spcAft>
                <a:spcPts val="0"/>
              </a:spcAft>
              <a:defRPr/>
            </a:pPr>
            <a:r>
              <a:rPr kumimoji="0" lang="en-GB" sz="1500" b="0" i="0" u="none" strike="noStrike" kern="1200" cap="none" spc="0" normalizeH="0" baseline="0" noProof="0" dirty="0">
                <a:ln>
                  <a:noFill/>
                </a:ln>
                <a:solidFill>
                  <a:srgbClr val="2F2F2F">
                    <a:lumMod val="50000"/>
                  </a:srgbClr>
                </a:solidFill>
                <a:effectLst/>
                <a:uLnTx/>
                <a:uFillTx/>
                <a:latin typeface="+mj-lt"/>
                <a:ea typeface="+mn-ea"/>
                <a:cs typeface="+mn-cs"/>
              </a:rPr>
              <a:t>Multiple social media channels.</a:t>
            </a:r>
          </a:p>
          <a:p>
            <a:pPr marL="324000" lvl="2" indent="0">
              <a:spcBef>
                <a:spcPts val="0"/>
              </a:spcBef>
              <a:spcAft>
                <a:spcPts val="0"/>
              </a:spcAft>
              <a:buNone/>
              <a:defRPr/>
            </a:pPr>
            <a:endParaRPr kumimoji="0" lang="en-US" b="0" i="0" u="none" strike="noStrike" kern="1200" cap="none" spc="0" normalizeH="0" baseline="0" noProof="0" dirty="0">
              <a:ln>
                <a:noFill/>
              </a:ln>
              <a:solidFill>
                <a:srgbClr val="2F2F2F">
                  <a:lumMod val="50000"/>
                </a:srgbClr>
              </a:solidFill>
              <a:effectLst/>
              <a:uLnTx/>
              <a:uFillTx/>
              <a:latin typeface="Arial"/>
              <a:ea typeface="+mn-ea"/>
              <a:cs typeface="+mn-cs"/>
            </a:endParaRPr>
          </a:p>
          <a:p>
            <a:pPr lvl="3">
              <a:spcBef>
                <a:spcPts val="0"/>
              </a:spcBef>
              <a:spcAft>
                <a:spcPts val="0"/>
              </a:spcAft>
            </a:pPr>
            <a:endParaRPr lang="en-US" dirty="0"/>
          </a:p>
          <a:p>
            <a:pPr>
              <a:spcBef>
                <a:spcPts val="0"/>
              </a:spcBef>
              <a:spcAft>
                <a:spcPts val="0"/>
              </a:spcAft>
            </a:pPr>
            <a:endParaRPr lang="en-US" dirty="0"/>
          </a:p>
        </p:txBody>
      </p:sp>
    </p:spTree>
    <p:extLst>
      <p:ext uri="{BB962C8B-B14F-4D97-AF65-F5344CB8AC3E}">
        <p14:creationId xmlns:p14="http://schemas.microsoft.com/office/powerpoint/2010/main" val="4070479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E7505925-F8D4-07C2-FB98-85ACB92E7178}"/>
              </a:ext>
            </a:extLst>
          </p:cNvPr>
          <p:cNvSpPr/>
          <p:nvPr/>
        </p:nvSpPr>
        <p:spPr>
          <a:xfrm>
            <a:off x="57784" y="5547896"/>
            <a:ext cx="6810120" cy="831917"/>
          </a:xfrm>
          <a:prstGeom prst="roundRect">
            <a:avLst/>
          </a:prstGeom>
          <a:gradFill>
            <a:gsLst>
              <a:gs pos="1000">
                <a:schemeClr val="accent1">
                  <a:alpha val="37000"/>
                </a:schemeClr>
              </a:gs>
              <a:gs pos="100000">
                <a:schemeClr val="accent4"/>
              </a:gs>
            </a:gsLst>
            <a:lin ang="2700000" scaled="1"/>
          </a:gradFill>
          <a:ln w="63500">
            <a:gradFill flip="none" rotWithShape="1">
              <a:gsLst>
                <a:gs pos="1000">
                  <a:schemeClr val="accent1"/>
                </a:gs>
                <a:gs pos="100000">
                  <a:schemeClr val="accent4"/>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228554">
              <a:defRPr/>
            </a:pPr>
            <a:r>
              <a:rPr lang="en-US" sz="3999" dirty="0">
                <a:solidFill>
                  <a:srgbClr val="FEFFFF"/>
                </a:solidFill>
                <a:latin typeface="Calibri" panose="020F0502020204030204"/>
              </a:rPr>
              <a:t>Expanding Resources into HPCs</a:t>
            </a:r>
          </a:p>
        </p:txBody>
      </p:sp>
      <p:pic>
        <p:nvPicPr>
          <p:cNvPr id="6" name="Picture 5" descr="A picture containing auditorium&#10;&#10;Description automatically generated">
            <a:extLst>
              <a:ext uri="{FF2B5EF4-FFF2-40B4-BE49-F238E27FC236}">
                <a16:creationId xmlns:a16="http://schemas.microsoft.com/office/drawing/2014/main" id="{B65231B3-07F7-708C-78DA-E44B7C0B5E5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267667" y="76928"/>
            <a:ext cx="850558" cy="83990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Picture 3" descr="Chart, line chart&#10;&#10;Description automatically generated">
            <a:extLst>
              <a:ext uri="{FF2B5EF4-FFF2-40B4-BE49-F238E27FC236}">
                <a16:creationId xmlns:a16="http://schemas.microsoft.com/office/drawing/2014/main" id="{EFA648F8-99BC-5734-8644-53EA83BE530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68998" y="2727249"/>
            <a:ext cx="4398669" cy="3295903"/>
          </a:xfrm>
          <a:prstGeom prst="rect">
            <a:avLst/>
          </a:prstGeom>
        </p:spPr>
      </p:pic>
      <p:grpSp>
        <p:nvGrpSpPr>
          <p:cNvPr id="35" name="Group 34">
            <a:extLst>
              <a:ext uri="{FF2B5EF4-FFF2-40B4-BE49-F238E27FC236}">
                <a16:creationId xmlns:a16="http://schemas.microsoft.com/office/drawing/2014/main" id="{C98F701E-8FF6-DDF0-3FBE-511B9E2F88BC}"/>
              </a:ext>
            </a:extLst>
          </p:cNvPr>
          <p:cNvGrpSpPr/>
          <p:nvPr/>
        </p:nvGrpSpPr>
        <p:grpSpPr>
          <a:xfrm>
            <a:off x="6829897" y="130168"/>
            <a:ext cx="4437770" cy="2505746"/>
            <a:chOff x="213329" y="413657"/>
            <a:chExt cx="8179557" cy="4610759"/>
          </a:xfrm>
        </p:grpSpPr>
        <p:sp>
          <p:nvSpPr>
            <p:cNvPr id="19" name="Rectangle 18">
              <a:extLst>
                <a:ext uri="{FF2B5EF4-FFF2-40B4-BE49-F238E27FC236}">
                  <a16:creationId xmlns:a16="http://schemas.microsoft.com/office/drawing/2014/main" id="{E98A50C4-681C-D0FB-44D7-ADB3DE8918A7}"/>
                </a:ext>
              </a:extLst>
            </p:cNvPr>
            <p:cNvSpPr/>
            <p:nvPr/>
          </p:nvSpPr>
          <p:spPr>
            <a:xfrm>
              <a:off x="213329" y="413657"/>
              <a:ext cx="8179557" cy="46107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20" name="Google Shape;118;p20">
              <a:extLst>
                <a:ext uri="{FF2B5EF4-FFF2-40B4-BE49-F238E27FC236}">
                  <a16:creationId xmlns:a16="http://schemas.microsoft.com/office/drawing/2014/main" id="{10986889-28ED-8B55-A309-6F546935AF28}"/>
                </a:ext>
              </a:extLst>
            </p:cNvPr>
            <p:cNvPicPr preferRelativeResize="0"/>
            <p:nvPr/>
          </p:nvPicPr>
          <p:blipFill>
            <a:blip r:embed="rId5" cstate="print">
              <a:alphaModFix/>
              <a:extLst>
                <a:ext uri="{28A0092B-C50C-407E-A947-70E740481C1C}">
                  <a14:useLocalDpi xmlns:a14="http://schemas.microsoft.com/office/drawing/2010/main"/>
                </a:ext>
              </a:extLst>
            </a:blip>
            <a:stretch>
              <a:fillRect/>
            </a:stretch>
          </p:blipFill>
          <p:spPr>
            <a:xfrm>
              <a:off x="883800" y="649225"/>
              <a:ext cx="7335475" cy="3932800"/>
            </a:xfrm>
            <a:prstGeom prst="rect">
              <a:avLst/>
            </a:prstGeom>
            <a:noFill/>
            <a:ln>
              <a:noFill/>
            </a:ln>
          </p:spPr>
        </p:pic>
        <p:sp>
          <p:nvSpPr>
            <p:cNvPr id="21" name="Google Shape;121;p20">
              <a:extLst>
                <a:ext uri="{FF2B5EF4-FFF2-40B4-BE49-F238E27FC236}">
                  <a16:creationId xmlns:a16="http://schemas.microsoft.com/office/drawing/2014/main" id="{5EBBB052-02D1-26D8-4B51-E443298B00F8}"/>
                </a:ext>
              </a:extLst>
            </p:cNvPr>
            <p:cNvSpPr txBox="1"/>
            <p:nvPr/>
          </p:nvSpPr>
          <p:spPr>
            <a:xfrm>
              <a:off x="429026" y="3604673"/>
              <a:ext cx="473700" cy="339751"/>
            </a:xfrm>
            <a:prstGeom prst="rect">
              <a:avLst/>
            </a:prstGeom>
            <a:noFill/>
            <a:ln>
              <a:noFill/>
            </a:ln>
          </p:spPr>
          <p:txBody>
            <a:bodyPr spcFirstLastPara="1" wrap="square" lIns="45707" tIns="45707" rIns="45707" bIns="45707" anchor="t" anchorCtr="0">
              <a:spAutoFit/>
            </a:bodyPr>
            <a:lstStyle/>
            <a:p>
              <a:r>
                <a:rPr lang="en" sz="600"/>
                <a:t>10k</a:t>
              </a:r>
              <a:endParaRPr sz="600"/>
            </a:p>
          </p:txBody>
        </p:sp>
        <p:sp>
          <p:nvSpPr>
            <p:cNvPr id="22" name="Google Shape;122;p20">
              <a:extLst>
                <a:ext uri="{FF2B5EF4-FFF2-40B4-BE49-F238E27FC236}">
                  <a16:creationId xmlns:a16="http://schemas.microsoft.com/office/drawing/2014/main" id="{82A8AA9D-EA9A-F517-AF44-DB9B87FB1284}"/>
                </a:ext>
              </a:extLst>
            </p:cNvPr>
            <p:cNvSpPr txBox="1"/>
            <p:nvPr/>
          </p:nvSpPr>
          <p:spPr>
            <a:xfrm>
              <a:off x="403315" y="2829619"/>
              <a:ext cx="473700" cy="339751"/>
            </a:xfrm>
            <a:prstGeom prst="rect">
              <a:avLst/>
            </a:prstGeom>
            <a:noFill/>
            <a:ln>
              <a:noFill/>
            </a:ln>
          </p:spPr>
          <p:txBody>
            <a:bodyPr spcFirstLastPara="1" wrap="square" lIns="45707" tIns="45707" rIns="45707" bIns="45707" anchor="t" anchorCtr="0">
              <a:spAutoFit/>
            </a:bodyPr>
            <a:lstStyle/>
            <a:p>
              <a:r>
                <a:rPr lang="en" sz="600"/>
                <a:t>20k</a:t>
              </a:r>
              <a:endParaRPr sz="600"/>
            </a:p>
          </p:txBody>
        </p:sp>
        <p:sp>
          <p:nvSpPr>
            <p:cNvPr id="23" name="Google Shape;123;p20">
              <a:extLst>
                <a:ext uri="{FF2B5EF4-FFF2-40B4-BE49-F238E27FC236}">
                  <a16:creationId xmlns:a16="http://schemas.microsoft.com/office/drawing/2014/main" id="{EEBC1854-3C79-DA97-3936-159F481DBD28}"/>
                </a:ext>
              </a:extLst>
            </p:cNvPr>
            <p:cNvSpPr txBox="1"/>
            <p:nvPr/>
          </p:nvSpPr>
          <p:spPr>
            <a:xfrm>
              <a:off x="423832" y="2034847"/>
              <a:ext cx="473700" cy="339751"/>
            </a:xfrm>
            <a:prstGeom prst="rect">
              <a:avLst/>
            </a:prstGeom>
            <a:noFill/>
            <a:ln>
              <a:noFill/>
            </a:ln>
          </p:spPr>
          <p:txBody>
            <a:bodyPr spcFirstLastPara="1" wrap="square" lIns="45707" tIns="45707" rIns="45707" bIns="45707" anchor="t" anchorCtr="0">
              <a:spAutoFit/>
            </a:bodyPr>
            <a:lstStyle/>
            <a:p>
              <a:r>
                <a:rPr lang="en" sz="600"/>
                <a:t>30k</a:t>
              </a:r>
              <a:endParaRPr sz="600"/>
            </a:p>
          </p:txBody>
        </p:sp>
        <p:sp>
          <p:nvSpPr>
            <p:cNvPr id="24" name="Google Shape;124;p20">
              <a:extLst>
                <a:ext uri="{FF2B5EF4-FFF2-40B4-BE49-F238E27FC236}">
                  <a16:creationId xmlns:a16="http://schemas.microsoft.com/office/drawing/2014/main" id="{576B0FD7-F62E-5679-349E-92D20BE8609E}"/>
                </a:ext>
              </a:extLst>
            </p:cNvPr>
            <p:cNvSpPr txBox="1"/>
            <p:nvPr/>
          </p:nvSpPr>
          <p:spPr>
            <a:xfrm>
              <a:off x="408379" y="1258062"/>
              <a:ext cx="473700" cy="339751"/>
            </a:xfrm>
            <a:prstGeom prst="rect">
              <a:avLst/>
            </a:prstGeom>
            <a:noFill/>
            <a:ln>
              <a:noFill/>
            </a:ln>
          </p:spPr>
          <p:txBody>
            <a:bodyPr spcFirstLastPara="1" wrap="square" lIns="45707" tIns="45707" rIns="45707" bIns="45707" anchor="t" anchorCtr="0">
              <a:spAutoFit/>
            </a:bodyPr>
            <a:lstStyle/>
            <a:p>
              <a:r>
                <a:rPr lang="en" sz="600"/>
                <a:t>40k</a:t>
              </a:r>
              <a:endParaRPr sz="600"/>
            </a:p>
          </p:txBody>
        </p:sp>
        <p:sp>
          <p:nvSpPr>
            <p:cNvPr id="25" name="Google Shape;125;p20">
              <a:extLst>
                <a:ext uri="{FF2B5EF4-FFF2-40B4-BE49-F238E27FC236}">
                  <a16:creationId xmlns:a16="http://schemas.microsoft.com/office/drawing/2014/main" id="{210636C4-2594-5500-BBC4-9917CD6464AC}"/>
                </a:ext>
              </a:extLst>
            </p:cNvPr>
            <p:cNvSpPr txBox="1"/>
            <p:nvPr/>
          </p:nvSpPr>
          <p:spPr>
            <a:xfrm>
              <a:off x="628573" y="703174"/>
              <a:ext cx="4556002" cy="424700"/>
            </a:xfrm>
            <a:prstGeom prst="rect">
              <a:avLst/>
            </a:prstGeom>
            <a:noFill/>
            <a:ln>
              <a:noFill/>
            </a:ln>
          </p:spPr>
          <p:txBody>
            <a:bodyPr spcFirstLastPara="1" wrap="square" lIns="45707" tIns="45707" rIns="45707" bIns="45707" anchor="t" anchorCtr="0">
              <a:spAutoFit/>
            </a:bodyPr>
            <a:lstStyle/>
            <a:p>
              <a:r>
                <a:rPr lang="en" sz="900" b="1" dirty="0"/>
                <a:t>Number of Cores used at US HPCs by CMS in 2022</a:t>
              </a:r>
              <a:endParaRPr sz="900" b="1" dirty="0"/>
            </a:p>
          </p:txBody>
        </p:sp>
        <p:sp>
          <p:nvSpPr>
            <p:cNvPr id="26" name="Google Shape;126;p20">
              <a:extLst>
                <a:ext uri="{FF2B5EF4-FFF2-40B4-BE49-F238E27FC236}">
                  <a16:creationId xmlns:a16="http://schemas.microsoft.com/office/drawing/2014/main" id="{0E6A8FDA-0DFE-E5D0-593B-F06324802598}"/>
                </a:ext>
              </a:extLst>
            </p:cNvPr>
            <p:cNvSpPr txBox="1"/>
            <p:nvPr/>
          </p:nvSpPr>
          <p:spPr>
            <a:xfrm>
              <a:off x="5193666" y="3924000"/>
              <a:ext cx="766200" cy="339751"/>
            </a:xfrm>
            <a:prstGeom prst="rect">
              <a:avLst/>
            </a:prstGeom>
            <a:noFill/>
            <a:ln>
              <a:noFill/>
            </a:ln>
          </p:spPr>
          <p:txBody>
            <a:bodyPr spcFirstLastPara="1" wrap="square" lIns="45707" tIns="45707" rIns="45707" bIns="45707" anchor="t" anchorCtr="0">
              <a:spAutoFit/>
            </a:bodyPr>
            <a:lstStyle/>
            <a:p>
              <a:pPr algn="ctr"/>
              <a:r>
                <a:rPr lang="en" sz="600"/>
                <a:t>NERSC</a:t>
              </a:r>
              <a:endParaRPr sz="600"/>
            </a:p>
          </p:txBody>
        </p:sp>
        <p:sp>
          <p:nvSpPr>
            <p:cNvPr id="27" name="Google Shape;127;p20">
              <a:extLst>
                <a:ext uri="{FF2B5EF4-FFF2-40B4-BE49-F238E27FC236}">
                  <a16:creationId xmlns:a16="http://schemas.microsoft.com/office/drawing/2014/main" id="{88AE5F25-3F7F-3612-556C-344B05E5B672}"/>
                </a:ext>
              </a:extLst>
            </p:cNvPr>
            <p:cNvSpPr txBox="1"/>
            <p:nvPr/>
          </p:nvSpPr>
          <p:spPr>
            <a:xfrm>
              <a:off x="3671397" y="3543000"/>
              <a:ext cx="766200" cy="339751"/>
            </a:xfrm>
            <a:prstGeom prst="rect">
              <a:avLst/>
            </a:prstGeom>
            <a:noFill/>
            <a:ln>
              <a:noFill/>
            </a:ln>
          </p:spPr>
          <p:txBody>
            <a:bodyPr spcFirstLastPara="1" wrap="square" lIns="45707" tIns="45707" rIns="45707" bIns="45707" anchor="t" anchorCtr="0">
              <a:spAutoFit/>
            </a:bodyPr>
            <a:lstStyle/>
            <a:p>
              <a:pPr algn="ctr"/>
              <a:r>
                <a:rPr lang="en" sz="600"/>
                <a:t>TACC</a:t>
              </a:r>
              <a:endParaRPr sz="600"/>
            </a:p>
          </p:txBody>
        </p:sp>
        <p:sp>
          <p:nvSpPr>
            <p:cNvPr id="28" name="Google Shape;128;p20">
              <a:extLst>
                <a:ext uri="{FF2B5EF4-FFF2-40B4-BE49-F238E27FC236}">
                  <a16:creationId xmlns:a16="http://schemas.microsoft.com/office/drawing/2014/main" id="{9F008E84-D115-B602-A4C8-1380F74F1768}"/>
                </a:ext>
              </a:extLst>
            </p:cNvPr>
            <p:cNvSpPr txBox="1"/>
            <p:nvPr/>
          </p:nvSpPr>
          <p:spPr>
            <a:xfrm>
              <a:off x="4161102" y="2676558"/>
              <a:ext cx="766200" cy="339751"/>
            </a:xfrm>
            <a:prstGeom prst="rect">
              <a:avLst/>
            </a:prstGeom>
            <a:noFill/>
            <a:ln>
              <a:noFill/>
            </a:ln>
          </p:spPr>
          <p:txBody>
            <a:bodyPr spcFirstLastPara="1" wrap="square" lIns="45707" tIns="45707" rIns="45707" bIns="45707" anchor="t" anchorCtr="0">
              <a:spAutoFit/>
            </a:bodyPr>
            <a:lstStyle/>
            <a:p>
              <a:pPr algn="ctr"/>
              <a:r>
                <a:rPr lang="en" sz="600"/>
                <a:t>Anvil</a:t>
              </a:r>
              <a:endParaRPr sz="600"/>
            </a:p>
          </p:txBody>
        </p:sp>
        <p:sp>
          <p:nvSpPr>
            <p:cNvPr id="29" name="Google Shape;129;p20">
              <a:extLst>
                <a:ext uri="{FF2B5EF4-FFF2-40B4-BE49-F238E27FC236}">
                  <a16:creationId xmlns:a16="http://schemas.microsoft.com/office/drawing/2014/main" id="{B582DAD1-FE4A-C812-F976-67398FD19EE6}"/>
                </a:ext>
              </a:extLst>
            </p:cNvPr>
            <p:cNvSpPr txBox="1"/>
            <p:nvPr/>
          </p:nvSpPr>
          <p:spPr>
            <a:xfrm>
              <a:off x="805924" y="4045095"/>
              <a:ext cx="766200" cy="339751"/>
            </a:xfrm>
            <a:prstGeom prst="rect">
              <a:avLst/>
            </a:prstGeom>
            <a:noFill/>
            <a:ln>
              <a:noFill/>
            </a:ln>
          </p:spPr>
          <p:txBody>
            <a:bodyPr spcFirstLastPara="1" wrap="square" lIns="45707" tIns="45707" rIns="45707" bIns="45707" anchor="t" anchorCtr="0">
              <a:spAutoFit/>
            </a:bodyPr>
            <a:lstStyle/>
            <a:p>
              <a:pPr algn="ctr"/>
              <a:r>
                <a:rPr lang="en" sz="600"/>
                <a:t>PSC</a:t>
              </a:r>
              <a:endParaRPr sz="600"/>
            </a:p>
          </p:txBody>
        </p:sp>
        <p:sp>
          <p:nvSpPr>
            <p:cNvPr id="30" name="Google Shape;130;p20">
              <a:extLst>
                <a:ext uri="{FF2B5EF4-FFF2-40B4-BE49-F238E27FC236}">
                  <a16:creationId xmlns:a16="http://schemas.microsoft.com/office/drawing/2014/main" id="{2A6A129C-AC32-2361-87C5-F5C3BC6850EB}"/>
                </a:ext>
              </a:extLst>
            </p:cNvPr>
            <p:cNvSpPr txBox="1"/>
            <p:nvPr/>
          </p:nvSpPr>
          <p:spPr>
            <a:xfrm>
              <a:off x="1918798" y="3853796"/>
              <a:ext cx="766200" cy="339751"/>
            </a:xfrm>
            <a:prstGeom prst="rect">
              <a:avLst/>
            </a:prstGeom>
            <a:noFill/>
            <a:ln>
              <a:noFill/>
            </a:ln>
          </p:spPr>
          <p:txBody>
            <a:bodyPr spcFirstLastPara="1" wrap="square" lIns="45707" tIns="45707" rIns="45707" bIns="45707" anchor="t" anchorCtr="0">
              <a:spAutoFit/>
            </a:bodyPr>
            <a:lstStyle/>
            <a:p>
              <a:pPr algn="ctr"/>
              <a:r>
                <a:rPr lang="en" sz="600"/>
                <a:t>SDSC</a:t>
              </a:r>
              <a:endParaRPr sz="600"/>
            </a:p>
          </p:txBody>
        </p:sp>
        <p:sp>
          <p:nvSpPr>
            <p:cNvPr id="31" name="Google Shape;131;p20">
              <a:extLst>
                <a:ext uri="{FF2B5EF4-FFF2-40B4-BE49-F238E27FC236}">
                  <a16:creationId xmlns:a16="http://schemas.microsoft.com/office/drawing/2014/main" id="{5F93FAA1-68A9-2E15-F111-EADF23628CCF}"/>
                </a:ext>
              </a:extLst>
            </p:cNvPr>
            <p:cNvSpPr txBox="1"/>
            <p:nvPr/>
          </p:nvSpPr>
          <p:spPr>
            <a:xfrm>
              <a:off x="952169" y="4533595"/>
              <a:ext cx="473700" cy="339751"/>
            </a:xfrm>
            <a:prstGeom prst="rect">
              <a:avLst/>
            </a:prstGeom>
            <a:noFill/>
            <a:ln>
              <a:noFill/>
            </a:ln>
          </p:spPr>
          <p:txBody>
            <a:bodyPr spcFirstLastPara="1" wrap="square" lIns="45707" tIns="45707" rIns="45707" bIns="45707" anchor="t" anchorCtr="0">
              <a:spAutoFit/>
            </a:bodyPr>
            <a:lstStyle/>
            <a:p>
              <a:r>
                <a:rPr lang="en" sz="600"/>
                <a:t>Jan</a:t>
              </a:r>
              <a:endParaRPr sz="600"/>
            </a:p>
          </p:txBody>
        </p:sp>
        <p:sp>
          <p:nvSpPr>
            <p:cNvPr id="32" name="Google Shape;132;p20">
              <a:extLst>
                <a:ext uri="{FF2B5EF4-FFF2-40B4-BE49-F238E27FC236}">
                  <a16:creationId xmlns:a16="http://schemas.microsoft.com/office/drawing/2014/main" id="{46D4CB4A-F512-862A-7478-8B67CF9EC7B4}"/>
                </a:ext>
              </a:extLst>
            </p:cNvPr>
            <p:cNvSpPr txBox="1"/>
            <p:nvPr/>
          </p:nvSpPr>
          <p:spPr>
            <a:xfrm>
              <a:off x="5143168" y="4533595"/>
              <a:ext cx="473700" cy="339751"/>
            </a:xfrm>
            <a:prstGeom prst="rect">
              <a:avLst/>
            </a:prstGeom>
            <a:noFill/>
            <a:ln>
              <a:noFill/>
            </a:ln>
          </p:spPr>
          <p:txBody>
            <a:bodyPr spcFirstLastPara="1" wrap="square" lIns="45707" tIns="45707" rIns="45707" bIns="45707" anchor="t" anchorCtr="0">
              <a:spAutoFit/>
            </a:bodyPr>
            <a:lstStyle/>
            <a:p>
              <a:r>
                <a:rPr lang="en" sz="600"/>
                <a:t>Jul</a:t>
              </a:r>
              <a:endParaRPr sz="600"/>
            </a:p>
          </p:txBody>
        </p:sp>
        <p:sp>
          <p:nvSpPr>
            <p:cNvPr id="33" name="Google Shape;133;p20">
              <a:extLst>
                <a:ext uri="{FF2B5EF4-FFF2-40B4-BE49-F238E27FC236}">
                  <a16:creationId xmlns:a16="http://schemas.microsoft.com/office/drawing/2014/main" id="{8C9414FC-4AB8-270A-04D7-643D78DCA853}"/>
                </a:ext>
              </a:extLst>
            </p:cNvPr>
            <p:cNvSpPr txBox="1"/>
            <p:nvPr/>
          </p:nvSpPr>
          <p:spPr>
            <a:xfrm>
              <a:off x="3085769" y="4533595"/>
              <a:ext cx="473700" cy="339751"/>
            </a:xfrm>
            <a:prstGeom prst="rect">
              <a:avLst/>
            </a:prstGeom>
            <a:noFill/>
            <a:ln>
              <a:noFill/>
            </a:ln>
          </p:spPr>
          <p:txBody>
            <a:bodyPr spcFirstLastPara="1" wrap="square" lIns="45707" tIns="45707" rIns="45707" bIns="45707" anchor="t" anchorCtr="0">
              <a:spAutoFit/>
            </a:bodyPr>
            <a:lstStyle/>
            <a:p>
              <a:r>
                <a:rPr lang="en" sz="600"/>
                <a:t>Apr</a:t>
              </a:r>
              <a:endParaRPr sz="600"/>
            </a:p>
          </p:txBody>
        </p:sp>
        <p:sp>
          <p:nvSpPr>
            <p:cNvPr id="34" name="Google Shape;134;p20">
              <a:extLst>
                <a:ext uri="{FF2B5EF4-FFF2-40B4-BE49-F238E27FC236}">
                  <a16:creationId xmlns:a16="http://schemas.microsoft.com/office/drawing/2014/main" id="{A14722A7-838C-2B34-356F-2302CEAEAA06}"/>
                </a:ext>
              </a:extLst>
            </p:cNvPr>
            <p:cNvSpPr txBox="1"/>
            <p:nvPr/>
          </p:nvSpPr>
          <p:spPr>
            <a:xfrm>
              <a:off x="7505369" y="4533595"/>
              <a:ext cx="473700" cy="339751"/>
            </a:xfrm>
            <a:prstGeom prst="rect">
              <a:avLst/>
            </a:prstGeom>
            <a:noFill/>
            <a:ln>
              <a:noFill/>
            </a:ln>
          </p:spPr>
          <p:txBody>
            <a:bodyPr spcFirstLastPara="1" wrap="square" lIns="45707" tIns="45707" rIns="45707" bIns="45707" anchor="t" anchorCtr="0">
              <a:spAutoFit/>
            </a:bodyPr>
            <a:lstStyle/>
            <a:p>
              <a:r>
                <a:rPr lang="en" sz="600"/>
                <a:t>Oct</a:t>
              </a:r>
              <a:endParaRPr sz="600"/>
            </a:p>
          </p:txBody>
        </p:sp>
      </p:grpSp>
      <p:sp>
        <p:nvSpPr>
          <p:cNvPr id="38" name="Content Placeholder 7">
            <a:extLst>
              <a:ext uri="{FF2B5EF4-FFF2-40B4-BE49-F238E27FC236}">
                <a16:creationId xmlns:a16="http://schemas.microsoft.com/office/drawing/2014/main" id="{8D29B718-98A6-A66E-99AF-11682A97819C}"/>
              </a:ext>
            </a:extLst>
          </p:cNvPr>
          <p:cNvSpPr>
            <a:spLocks noGrp="1"/>
          </p:cNvSpPr>
          <p:nvPr>
            <p:ph sz="half" idx="1"/>
          </p:nvPr>
        </p:nvSpPr>
        <p:spPr>
          <a:xfrm>
            <a:off x="118370" y="156931"/>
            <a:ext cx="6431922" cy="2517078"/>
          </a:xfrm>
          <a:solidFill>
            <a:schemeClr val="accent2">
              <a:lumMod val="50000"/>
            </a:schemeClr>
          </a:solidFill>
        </p:spPr>
        <p:txBody>
          <a:bodyPr>
            <a:normAutofit/>
          </a:bodyPr>
          <a:lstStyle/>
          <a:p>
            <a:pPr marL="0" indent="0">
              <a:lnSpc>
                <a:spcPct val="115000"/>
              </a:lnSpc>
              <a:spcBef>
                <a:spcPts val="0"/>
              </a:spcBef>
              <a:buClr>
                <a:schemeClr val="dk1"/>
              </a:buClr>
              <a:buSzPts val="1100"/>
              <a:buNone/>
            </a:pPr>
            <a:r>
              <a:rPr lang="en-US" sz="2400" dirty="0">
                <a:solidFill>
                  <a:schemeClr val="bg1"/>
                </a:solidFill>
              </a:rPr>
              <a:t>HPC sites are important for data intensive science</a:t>
            </a:r>
          </a:p>
          <a:p>
            <a:pPr marL="0" indent="0">
              <a:lnSpc>
                <a:spcPct val="115000"/>
              </a:lnSpc>
              <a:spcBef>
                <a:spcPts val="0"/>
              </a:spcBef>
              <a:buClr>
                <a:schemeClr val="dk1"/>
              </a:buClr>
              <a:buSzPts val="1100"/>
              <a:buNone/>
            </a:pPr>
            <a:endParaRPr lang="en-US" sz="2400" dirty="0">
              <a:solidFill>
                <a:schemeClr val="bg1"/>
              </a:solidFill>
            </a:endParaRPr>
          </a:p>
          <a:p>
            <a:pPr marL="0" indent="0">
              <a:lnSpc>
                <a:spcPct val="115000"/>
              </a:lnSpc>
              <a:spcBef>
                <a:spcPts val="0"/>
              </a:spcBef>
              <a:buClr>
                <a:schemeClr val="dk1"/>
              </a:buClr>
              <a:buSzPts val="1100"/>
              <a:buNone/>
            </a:pPr>
            <a:r>
              <a:rPr lang="en-US" sz="2400" dirty="0">
                <a:solidFill>
                  <a:schemeClr val="bg1"/>
                </a:solidFill>
              </a:rPr>
              <a:t>HPCs based on CPUs have been used by all LHC experiments  (examples from CMS)</a:t>
            </a:r>
          </a:p>
          <a:p>
            <a:pPr>
              <a:lnSpc>
                <a:spcPct val="115000"/>
              </a:lnSpc>
              <a:spcBef>
                <a:spcPts val="0"/>
              </a:spcBef>
              <a:buClr>
                <a:schemeClr val="dk1"/>
              </a:buClr>
              <a:buSzPts val="1100"/>
            </a:pPr>
            <a:r>
              <a:rPr lang="en-US" sz="2200" dirty="0">
                <a:solidFill>
                  <a:schemeClr val="bg1"/>
                </a:solidFill>
              </a:rPr>
              <a:t>- Continuous work to commission HPC sites</a:t>
            </a:r>
          </a:p>
          <a:p>
            <a:endParaRPr lang="en-GB" sz="2400" dirty="0">
              <a:solidFill>
                <a:schemeClr val="bg1"/>
              </a:solidFill>
            </a:endParaRPr>
          </a:p>
          <a:p>
            <a:pPr marL="0" indent="0">
              <a:buNone/>
            </a:pPr>
            <a:endParaRPr lang="en-GB" dirty="0">
              <a:solidFill>
                <a:schemeClr val="bg1"/>
              </a:solidFill>
            </a:endParaRPr>
          </a:p>
        </p:txBody>
      </p:sp>
      <p:pic>
        <p:nvPicPr>
          <p:cNvPr id="1026" name="Picture 2" descr="Home - US CMS Software and Computing">
            <a:extLst>
              <a:ext uri="{FF2B5EF4-FFF2-40B4-BE49-F238E27FC236}">
                <a16:creationId xmlns:a16="http://schemas.microsoft.com/office/drawing/2014/main" id="{FB1268D8-6421-2C43-8676-0965DCB1A4D5}"/>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0786150" y="130168"/>
            <a:ext cx="481516" cy="33611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CMS-doc-3045-v3: CMS Logo">
            <a:extLst>
              <a:ext uri="{FF2B5EF4-FFF2-40B4-BE49-F238E27FC236}">
                <a16:creationId xmlns:a16="http://schemas.microsoft.com/office/drawing/2014/main" id="{812EBDDA-764D-6949-8953-42564AF16068}"/>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868998" y="2738789"/>
            <a:ext cx="380713" cy="380713"/>
          </a:xfrm>
          <a:prstGeom prst="rect">
            <a:avLst/>
          </a:prstGeom>
          <a:noFill/>
          <a:extLst>
            <a:ext uri="{909E8E84-426E-40DD-AFC4-6F175D3DCCD1}">
              <a14:hiddenFill xmlns:a14="http://schemas.microsoft.com/office/drawing/2010/main">
                <a:solidFill>
                  <a:srgbClr val="FFFFFF"/>
                </a:solidFill>
              </a14:hiddenFill>
            </a:ext>
          </a:extLst>
        </p:spPr>
      </p:pic>
      <p:pic>
        <p:nvPicPr>
          <p:cNvPr id="3" name="Google Shape;55;p13">
            <a:extLst>
              <a:ext uri="{FF2B5EF4-FFF2-40B4-BE49-F238E27FC236}">
                <a16:creationId xmlns:a16="http://schemas.microsoft.com/office/drawing/2014/main" id="{23BEF69E-3233-05F3-77CF-F656246FA174}"/>
              </a:ext>
            </a:extLst>
          </p:cNvPr>
          <p:cNvPicPr preferRelativeResize="0"/>
          <p:nvPr/>
        </p:nvPicPr>
        <p:blipFill rotWithShape="1">
          <a:blip r:embed="rId8" cstate="print">
            <a:alphaModFix/>
            <a:extLst>
              <a:ext uri="{28A0092B-C50C-407E-A947-70E740481C1C}">
                <a14:useLocalDpi xmlns:a14="http://schemas.microsoft.com/office/drawing/2010/main"/>
              </a:ext>
            </a:extLst>
          </a:blip>
          <a:srcRect/>
          <a:stretch/>
        </p:blipFill>
        <p:spPr>
          <a:xfrm>
            <a:off x="524463" y="2877562"/>
            <a:ext cx="5070506" cy="2576507"/>
          </a:xfrm>
          <a:prstGeom prst="rect">
            <a:avLst/>
          </a:prstGeom>
          <a:noFill/>
          <a:ln w="9525" cap="flat" cmpd="sng">
            <a:solidFill>
              <a:schemeClr val="dk2"/>
            </a:solidFill>
            <a:prstDash val="solid"/>
            <a:round/>
            <a:headEnd type="none" w="sm" len="sm"/>
            <a:tailEnd type="none" w="sm" len="sm"/>
          </a:ln>
        </p:spPr>
      </p:pic>
      <p:sp>
        <p:nvSpPr>
          <p:cNvPr id="7" name="Google Shape;59;p13">
            <a:extLst>
              <a:ext uri="{FF2B5EF4-FFF2-40B4-BE49-F238E27FC236}">
                <a16:creationId xmlns:a16="http://schemas.microsoft.com/office/drawing/2014/main" id="{8444301C-A146-6FFE-CADB-684AECCE1D63}"/>
              </a:ext>
            </a:extLst>
          </p:cNvPr>
          <p:cNvSpPr txBox="1"/>
          <p:nvPr/>
        </p:nvSpPr>
        <p:spPr>
          <a:xfrm>
            <a:off x="712426" y="4723171"/>
            <a:ext cx="2347290" cy="492099"/>
          </a:xfrm>
          <a:prstGeom prst="rect">
            <a:avLst/>
          </a:prstGeom>
          <a:noFill/>
          <a:ln>
            <a:noFill/>
          </a:ln>
        </p:spPr>
        <p:txBody>
          <a:bodyPr spcFirstLastPara="1" wrap="square" lIns="45707" tIns="45707" rIns="45707" bIns="45707" anchor="t" anchorCtr="0">
            <a:noAutofit/>
          </a:bodyPr>
          <a:lstStyle/>
          <a:p>
            <a:r>
              <a:rPr lang="en" sz="1200" dirty="0"/>
              <a:t>x86_64 @T1_IT_CNAF</a:t>
            </a:r>
            <a:endParaRPr sz="1200" dirty="0"/>
          </a:p>
        </p:txBody>
      </p:sp>
      <p:sp>
        <p:nvSpPr>
          <p:cNvPr id="8" name="Google Shape;60;p13">
            <a:extLst>
              <a:ext uri="{FF2B5EF4-FFF2-40B4-BE49-F238E27FC236}">
                <a16:creationId xmlns:a16="http://schemas.microsoft.com/office/drawing/2014/main" id="{93736B33-F670-FFFB-58AC-20739C06043E}"/>
              </a:ext>
            </a:extLst>
          </p:cNvPr>
          <p:cNvSpPr txBox="1"/>
          <p:nvPr/>
        </p:nvSpPr>
        <p:spPr>
          <a:xfrm>
            <a:off x="3059716" y="3790228"/>
            <a:ext cx="2087495" cy="492099"/>
          </a:xfrm>
          <a:prstGeom prst="rect">
            <a:avLst/>
          </a:prstGeom>
          <a:noFill/>
          <a:ln>
            <a:noFill/>
          </a:ln>
        </p:spPr>
        <p:txBody>
          <a:bodyPr spcFirstLastPara="1" wrap="square" lIns="45707" tIns="45707" rIns="45707" bIns="45707" anchor="t" anchorCtr="0">
            <a:noAutofit/>
          </a:bodyPr>
          <a:lstStyle/>
          <a:p>
            <a:r>
              <a:rPr lang="en" sz="1200" dirty="0"/>
              <a:t>PowerPC @ M100</a:t>
            </a:r>
            <a:endParaRPr sz="1200" dirty="0"/>
          </a:p>
        </p:txBody>
      </p:sp>
      <p:sp>
        <p:nvSpPr>
          <p:cNvPr id="9" name="Google Shape;61;p13">
            <a:extLst>
              <a:ext uri="{FF2B5EF4-FFF2-40B4-BE49-F238E27FC236}">
                <a16:creationId xmlns:a16="http://schemas.microsoft.com/office/drawing/2014/main" id="{DEAB2013-7418-9340-6777-54CF1A791191}"/>
              </a:ext>
            </a:extLst>
          </p:cNvPr>
          <p:cNvSpPr txBox="1"/>
          <p:nvPr/>
        </p:nvSpPr>
        <p:spPr>
          <a:xfrm>
            <a:off x="1466096" y="3152579"/>
            <a:ext cx="3361681" cy="305451"/>
          </a:xfrm>
          <a:prstGeom prst="rect">
            <a:avLst/>
          </a:prstGeom>
          <a:solidFill>
            <a:schemeClr val="lt1"/>
          </a:solidFill>
          <a:ln>
            <a:noFill/>
          </a:ln>
        </p:spPr>
        <p:txBody>
          <a:bodyPr spcFirstLastPara="1" wrap="square" lIns="45707" tIns="45707" rIns="45707" bIns="45707" anchor="t" anchorCtr="0">
            <a:noAutofit/>
          </a:bodyPr>
          <a:lstStyle/>
          <a:p>
            <a:pPr algn="ctr"/>
            <a:r>
              <a:rPr lang="en" sz="1000" b="1" dirty="0">
                <a:solidFill>
                  <a:srgbClr val="FF0000"/>
                </a:solidFill>
              </a:rPr>
              <a:t># Running Cores @ T1_IT_CNAF</a:t>
            </a:r>
            <a:endParaRPr sz="1000" b="1" dirty="0">
              <a:solidFill>
                <a:srgbClr val="FF0000"/>
              </a:solidFill>
            </a:endParaRPr>
          </a:p>
          <a:p>
            <a:pPr algn="ctr"/>
            <a:r>
              <a:rPr lang="en" sz="1000" b="1" dirty="0">
                <a:solidFill>
                  <a:srgbClr val="FF0000"/>
                </a:solidFill>
              </a:rPr>
              <a:t> </a:t>
            </a:r>
            <a:r>
              <a:rPr lang="en" sz="800" b="1" dirty="0">
                <a:solidFill>
                  <a:srgbClr val="FF0000"/>
                </a:solidFill>
              </a:rPr>
              <a:t>[source </a:t>
            </a:r>
            <a:r>
              <a:rPr lang="en" sz="800" b="1" dirty="0" err="1">
                <a:solidFill>
                  <a:srgbClr val="FF0000"/>
                </a:solidFill>
              </a:rPr>
              <a:t>Monit</a:t>
            </a:r>
            <a:r>
              <a:rPr lang="en" sz="800" b="1" dirty="0">
                <a:solidFill>
                  <a:srgbClr val="FF0000"/>
                </a:solidFill>
              </a:rPr>
              <a:t>]</a:t>
            </a:r>
            <a:endParaRPr sz="800" b="1" dirty="0">
              <a:solidFill>
                <a:srgbClr val="FF0000"/>
              </a:solidFill>
            </a:endParaRPr>
          </a:p>
        </p:txBody>
      </p:sp>
      <p:pic>
        <p:nvPicPr>
          <p:cNvPr id="10" name="Picture 2" descr="CMS-doc-3045-v3: CMS Logo">
            <a:extLst>
              <a:ext uri="{FF2B5EF4-FFF2-40B4-BE49-F238E27FC236}">
                <a16:creationId xmlns:a16="http://schemas.microsoft.com/office/drawing/2014/main" id="{E2ED659F-9894-9ED3-98EB-0394D44CC721}"/>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226838" y="2877563"/>
            <a:ext cx="380713" cy="38071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FB116D4-19CD-95C3-1213-0763595D1535}"/>
              </a:ext>
            </a:extLst>
          </p:cNvPr>
          <p:cNvSpPr txBox="1"/>
          <p:nvPr/>
        </p:nvSpPr>
        <p:spPr>
          <a:xfrm>
            <a:off x="7567103" y="6114486"/>
            <a:ext cx="2731838" cy="230832"/>
          </a:xfrm>
          <a:prstGeom prst="rect">
            <a:avLst/>
          </a:prstGeom>
          <a:noFill/>
        </p:spPr>
        <p:txBody>
          <a:bodyPr wrap="none" rtlCol="0">
            <a:spAutoFit/>
          </a:bodyPr>
          <a:lstStyle/>
          <a:p>
            <a:r>
              <a:rPr lang="en-US" sz="900" dirty="0">
                <a:solidFill>
                  <a:schemeClr val="bg1"/>
                </a:solidFill>
              </a:rPr>
              <a:t>Courtesy O. </a:t>
            </a:r>
            <a:r>
              <a:rPr lang="en-US" sz="900" dirty="0" err="1">
                <a:solidFill>
                  <a:schemeClr val="bg1"/>
                </a:solidFill>
              </a:rPr>
              <a:t>Gutsche</a:t>
            </a:r>
            <a:r>
              <a:rPr lang="en-US" sz="900" dirty="0">
                <a:solidFill>
                  <a:schemeClr val="bg1"/>
                </a:solidFill>
              </a:rPr>
              <a:t>, D. Hufnagel, D. Spiga, C. </a:t>
            </a:r>
            <a:r>
              <a:rPr lang="en-US" sz="900" dirty="0" err="1">
                <a:solidFill>
                  <a:schemeClr val="bg1"/>
                </a:solidFill>
              </a:rPr>
              <a:t>Wissing</a:t>
            </a:r>
            <a:r>
              <a:rPr lang="en-US" sz="900" dirty="0">
                <a:solidFill>
                  <a:schemeClr val="bg1"/>
                </a:solidFill>
              </a:rPr>
              <a:t> </a:t>
            </a:r>
          </a:p>
        </p:txBody>
      </p:sp>
    </p:spTree>
    <p:extLst>
      <p:ext uri="{BB962C8B-B14F-4D97-AF65-F5344CB8AC3E}">
        <p14:creationId xmlns:p14="http://schemas.microsoft.com/office/powerpoint/2010/main" val="1727379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4D6D1B5-D8FF-15B3-427E-69D3F9BF7955}"/>
              </a:ext>
            </a:extLst>
          </p:cNvPr>
          <p:cNvSpPr>
            <a:spLocks noGrp="1"/>
          </p:cNvSpPr>
          <p:nvPr>
            <p:ph idx="1"/>
          </p:nvPr>
        </p:nvSpPr>
        <p:spPr/>
        <p:txBody>
          <a:bodyPr/>
          <a:lstStyle/>
          <a:p>
            <a:r>
              <a:rPr lang="en-CH" dirty="0"/>
              <a:t>Computing</a:t>
            </a:r>
          </a:p>
          <a:p>
            <a:pPr lvl="1"/>
            <a:r>
              <a:rPr lang="en-GB" dirty="0"/>
              <a:t>Use of heterogeneous architectures is both a challenge and an opportunity</a:t>
            </a:r>
          </a:p>
          <a:p>
            <a:pPr lvl="1"/>
            <a:r>
              <a:rPr lang="en-GB" dirty="0"/>
              <a:t>Challenge: reengineer large/complicated codebases for high performance and evolving hardware </a:t>
            </a:r>
          </a:p>
          <a:p>
            <a:pPr lvl="1"/>
            <a:r>
              <a:rPr lang="en-GB" dirty="0"/>
              <a:t>Opportunity is to expand the pool of resources</a:t>
            </a:r>
          </a:p>
          <a:p>
            <a:pPr lvl="2"/>
            <a:r>
              <a:rPr lang="en-GB" dirty="0"/>
              <a:t>to benefit from the faster technology improvements of the alternative architectures</a:t>
            </a:r>
          </a:p>
          <a:p>
            <a:pPr lvl="2"/>
            <a:r>
              <a:rPr lang="en-GB" dirty="0"/>
              <a:t>to benefit from new techniques like AI and ML which are already optimized for accelerated co-processors </a:t>
            </a:r>
            <a:endParaRPr lang="en-CH" dirty="0"/>
          </a:p>
          <a:p>
            <a:r>
              <a:rPr lang="en-GB" dirty="0"/>
              <a:t>Data Management, Data-Aware Networking and Storage</a:t>
            </a:r>
          </a:p>
          <a:p>
            <a:pPr lvl="1"/>
            <a:r>
              <a:rPr lang="en-GB" dirty="0"/>
              <a:t>Convergence of HPC and HTC requires development in the scale of data management, data-aware networking and workflow management</a:t>
            </a:r>
          </a:p>
          <a:p>
            <a:pPr lvl="1"/>
            <a:r>
              <a:rPr lang="en-GB" dirty="0"/>
              <a:t>HEP community developed a set of effective tools for large data organization, management, access and networking</a:t>
            </a:r>
          </a:p>
          <a:p>
            <a:pPr lvl="1"/>
            <a:r>
              <a:rPr lang="en-GB" dirty="0"/>
              <a:t>Work is also needed in organised data movement, real-time data delivery, integration of the network in the software stack and scalable storage </a:t>
            </a:r>
            <a:endParaRPr lang="en-CH" dirty="0"/>
          </a:p>
        </p:txBody>
      </p:sp>
      <p:sp>
        <p:nvSpPr>
          <p:cNvPr id="3" name="Title 2">
            <a:extLst>
              <a:ext uri="{FF2B5EF4-FFF2-40B4-BE49-F238E27FC236}">
                <a16:creationId xmlns:a16="http://schemas.microsoft.com/office/drawing/2014/main" id="{1330702B-ED54-7999-32D5-4BCD74582666}"/>
              </a:ext>
            </a:extLst>
          </p:cNvPr>
          <p:cNvSpPr>
            <a:spLocks noGrp="1"/>
          </p:cNvSpPr>
          <p:nvPr>
            <p:ph type="title"/>
          </p:nvPr>
        </p:nvSpPr>
        <p:spPr/>
        <p:txBody>
          <a:bodyPr/>
          <a:lstStyle/>
          <a:p>
            <a:r>
              <a:rPr lang="en-GB" dirty="0"/>
              <a:t>Challenges</a:t>
            </a:r>
            <a:r>
              <a:rPr lang="en-GB"/>
              <a:t>/Opportunities </a:t>
            </a:r>
            <a:r>
              <a:rPr lang="en-GB" dirty="0"/>
              <a:t>in HPC Integration</a:t>
            </a:r>
            <a:endParaRPr lang="en-CH" dirty="0"/>
          </a:p>
        </p:txBody>
      </p:sp>
      <p:sp>
        <p:nvSpPr>
          <p:cNvPr id="4" name="Footer Placeholder 3">
            <a:extLst>
              <a:ext uri="{FF2B5EF4-FFF2-40B4-BE49-F238E27FC236}">
                <a16:creationId xmlns:a16="http://schemas.microsoft.com/office/drawing/2014/main" id="{64184A4A-28B3-1529-60B1-509E5A7CFCFF}"/>
              </a:ext>
            </a:extLst>
          </p:cNvPr>
          <p:cNvSpPr>
            <a:spLocks noGrp="1"/>
          </p:cNvSpPr>
          <p:nvPr>
            <p:ph type="ftr" sz="quarter" idx="11"/>
          </p:nvPr>
        </p:nvSpPr>
        <p:spPr/>
        <p:txBody>
          <a:bodyPr/>
          <a:lstStyle/>
          <a:p>
            <a:r>
              <a:rPr lang="en-US"/>
              <a:t>Tim Smith | CERN and HPC</a:t>
            </a:r>
          </a:p>
        </p:txBody>
      </p:sp>
      <p:sp>
        <p:nvSpPr>
          <p:cNvPr id="5" name="Slide Number Placeholder 4">
            <a:extLst>
              <a:ext uri="{FF2B5EF4-FFF2-40B4-BE49-F238E27FC236}">
                <a16:creationId xmlns:a16="http://schemas.microsoft.com/office/drawing/2014/main" id="{66D0418D-851E-DE30-5BC4-60A1F63F59D6}"/>
              </a:ext>
            </a:extLst>
          </p:cNvPr>
          <p:cNvSpPr>
            <a:spLocks noGrp="1"/>
          </p:cNvSpPr>
          <p:nvPr>
            <p:ph type="sldNum" sz="quarter" idx="12"/>
          </p:nvPr>
        </p:nvSpPr>
        <p:spPr/>
        <p:txBody>
          <a:bodyPr/>
          <a:lstStyle/>
          <a:p>
            <a:fld id="{323B90EF-B1F5-4E89-8806-53C14F943280}" type="slidenum">
              <a:rPr lang="en-US" smtClean="0"/>
              <a:t>8</a:t>
            </a:fld>
            <a:endParaRPr lang="en-US" dirty="0"/>
          </a:p>
        </p:txBody>
      </p:sp>
    </p:spTree>
    <p:extLst>
      <p:ext uri="{BB962C8B-B14F-4D97-AF65-F5344CB8AC3E}">
        <p14:creationId xmlns:p14="http://schemas.microsoft.com/office/powerpoint/2010/main" val="3527390119"/>
      </p:ext>
    </p:extLst>
  </p:cSld>
  <p:clrMapOvr>
    <a:masterClrMapping/>
  </p:clrMapOvr>
</p:sld>
</file>

<file path=ppt/theme/theme1.xml><?xml version="1.0" encoding="utf-8"?>
<a:theme xmlns:a="http://schemas.openxmlformats.org/drawingml/2006/main" name="CERN Corporate 16x9_PPT_Arial">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Default Them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SC22">
      <a:dk1>
        <a:srgbClr val="000000"/>
      </a:dk1>
      <a:lt1>
        <a:srgbClr val="FEFFFF"/>
      </a:lt1>
      <a:dk2>
        <a:srgbClr val="FF0000"/>
      </a:dk2>
      <a:lt2>
        <a:srgbClr val="FF00B8"/>
      </a:lt2>
      <a:accent1>
        <a:srgbClr val="950998"/>
      </a:accent1>
      <a:accent2>
        <a:srgbClr val="2771E5"/>
      </a:accent2>
      <a:accent3>
        <a:srgbClr val="499CFF"/>
      </a:accent3>
      <a:accent4>
        <a:srgbClr val="2771E5"/>
      </a:accent4>
      <a:accent5>
        <a:srgbClr val="FF00B8"/>
      </a:accent5>
      <a:accent6>
        <a:srgbClr val="499CFF"/>
      </a:accent6>
      <a:hlink>
        <a:srgbClr val="FEFFFF"/>
      </a:hlink>
      <a:folHlink>
        <a:srgbClr val="FEFF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1948</TotalTime>
  <Words>1179</Words>
  <Application>Microsoft Macintosh PowerPoint</Application>
  <PresentationFormat>Widescreen</PresentationFormat>
  <Paragraphs>147</Paragraphs>
  <Slides>8</Slides>
  <Notes>7</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8</vt:i4>
      </vt:variant>
    </vt:vector>
  </HeadingPairs>
  <TitlesOfParts>
    <vt:vector size="20" baseType="lpstr">
      <vt:lpstr>Arial</vt:lpstr>
      <vt:lpstr>Arial Black</vt:lpstr>
      <vt:lpstr>Calibri</vt:lpstr>
      <vt:lpstr>Calibri Light</vt:lpstr>
      <vt:lpstr>News Gothic MT</vt:lpstr>
      <vt:lpstr>sourcesans-regular</vt:lpstr>
      <vt:lpstr>Wingdings</vt:lpstr>
      <vt:lpstr>CERN Corporate 16x9_PPT_Arial</vt:lpstr>
      <vt:lpstr>Default Theme</vt:lpstr>
      <vt:lpstr>2_Office Theme</vt:lpstr>
      <vt:lpstr>1_Office Theme</vt:lpstr>
      <vt:lpstr>Office Theme</vt:lpstr>
      <vt:lpstr>CERN’s journey towards HPC</vt:lpstr>
      <vt:lpstr>PowerPoint Presentation</vt:lpstr>
      <vt:lpstr>PowerPoint Presentation</vt:lpstr>
      <vt:lpstr>PowerPoint Presentation</vt:lpstr>
      <vt:lpstr>PowerPoint Presentation</vt:lpstr>
      <vt:lpstr>CoE RAISE All-Hands Meeting 2023 at CERN</vt:lpstr>
      <vt:lpstr>PowerPoint Presentation</vt:lpstr>
      <vt:lpstr>Challenges/Opportunities in HPC Integration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Exchange Online Migration – Status Update</dc:title>
  <dc:creator>Thomas Baron</dc:creator>
  <cp:lastModifiedBy>Tim Smith</cp:lastModifiedBy>
  <cp:revision>123</cp:revision>
  <cp:lastPrinted>2022-06-13T07:59:35Z</cp:lastPrinted>
  <dcterms:created xsi:type="dcterms:W3CDTF">2022-06-03T09:21:05Z</dcterms:created>
  <dcterms:modified xsi:type="dcterms:W3CDTF">2023-02-20T23:04:41Z</dcterms:modified>
</cp:coreProperties>
</file>