
<file path=[Content_Types].xml><?xml version="1.0" encoding="utf-8"?>
<Types xmlns="http://schemas.openxmlformats.org/package/2006/content-types">
  <Default Extension="png" ContentType="image/png"/>
  <Default Extension="svg" ContentType="image/svg+xml"/>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95" r:id="rId2"/>
    <p:sldId id="330" r:id="rId3"/>
    <p:sldId id="340" r:id="rId4"/>
    <p:sldId id="316" r:id="rId5"/>
    <p:sldId id="318" r:id="rId6"/>
    <p:sldId id="368" r:id="rId7"/>
    <p:sldId id="373" r:id="rId8"/>
    <p:sldId id="361" r:id="rId9"/>
    <p:sldId id="362" r:id="rId10"/>
    <p:sldId id="363" r:id="rId11"/>
    <p:sldId id="341" r:id="rId12"/>
    <p:sldId id="364" r:id="rId13"/>
    <p:sldId id="365" r:id="rId14"/>
    <p:sldId id="342" r:id="rId15"/>
    <p:sldId id="369" r:id="rId16"/>
    <p:sldId id="370" r:id="rId17"/>
    <p:sldId id="372" r:id="rId18"/>
    <p:sldId id="29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551" userDrawn="1">
          <p15:clr>
            <a:srgbClr val="A4A3A4"/>
          </p15:clr>
        </p15:guide>
        <p15:guide id="3" orient="horz" pos="2160">
          <p15:clr>
            <a:srgbClr val="A4A3A4"/>
          </p15:clr>
        </p15:guide>
        <p15:guide id="4" pos="824"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temis Psarianou" initials="AP" lastIdx="1" clrIdx="0">
    <p:extLst>
      <p:ext uri="{19B8F6BF-5375-455C-9EA6-DF929625EA0E}">
        <p15:presenceInfo xmlns:p15="http://schemas.microsoft.com/office/powerpoint/2012/main" userId="S-1-5-21-1801674531-838170752-682003330-67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A63B"/>
    <a:srgbClr val="142C3F"/>
    <a:srgbClr val="1488BC"/>
    <a:srgbClr val="6CB5D5"/>
    <a:srgbClr val="FFAB40"/>
    <a:srgbClr val="F89621"/>
    <a:srgbClr val="FBD9AB"/>
    <a:srgbClr val="DA8D01"/>
    <a:srgbClr val="989897"/>
    <a:srgbClr val="0B4F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0" autoAdjust="0"/>
    <p:restoredTop sz="94660"/>
  </p:normalViewPr>
  <p:slideViewPr>
    <p:cSldViewPr snapToGrid="0">
      <p:cViewPr varScale="1">
        <p:scale>
          <a:sx n="82" d="100"/>
          <a:sy n="82" d="100"/>
        </p:scale>
        <p:origin x="720" y="58"/>
      </p:cViewPr>
      <p:guideLst>
        <p:guide pos="3840"/>
        <p:guide pos="551"/>
        <p:guide orient="horz" pos="2160"/>
        <p:guide pos="824"/>
      </p:guideLst>
    </p:cSldViewPr>
  </p:slideViewPr>
  <p:notesTextViewPr>
    <p:cViewPr>
      <p:scale>
        <a:sx n="1" d="1"/>
        <a:sy n="1" d="1"/>
      </p:scale>
      <p:origin x="0" y="0"/>
    </p:cViewPr>
  </p:notesTextViewPr>
  <p:notesViewPr>
    <p:cSldViewPr snapToGrid="0" showGuides="1">
      <p:cViewPr varScale="1">
        <p:scale>
          <a:sx n="62" d="100"/>
          <a:sy n="62" d="100"/>
        </p:scale>
        <p:origin x="236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isnogood\WP\MarComms\SIGMARCOMMS%20meetings\Finland2023\EuroCC&#931;&#964;&#945;&#964;&#953;&#963;&#964;&#953;&#954;&#940;%202022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isnogood\WP\MarComms\SIGMARCOMMS%20meetings\Finland2023\EuroCC&#931;&#964;&#945;&#964;&#953;&#963;&#964;&#953;&#954;&#940;%202022v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isnogood\WP\MarComms\SIGMARCOMMS%20meetings\Finland2023\EuroCC&#931;&#964;&#945;&#964;&#953;&#963;&#964;&#953;&#954;&#940;%202022v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tkakavas\Desktop\GEANT\HPC-Europa-3-report-Sep-1-2021-to-Nov-11-2021.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baseline="0" dirty="0" err="1">
                <a:solidFill>
                  <a:srgbClr val="142C3F"/>
                </a:solidFill>
              </a:rPr>
              <a:t>EuroCC@Greece</a:t>
            </a:r>
            <a:r>
              <a:rPr lang="en-US" baseline="0" dirty="0">
                <a:solidFill>
                  <a:srgbClr val="142C3F"/>
                </a:solidFill>
              </a:rPr>
              <a:t> Online Media </a:t>
            </a:r>
            <a:r>
              <a:rPr lang="en-US" dirty="0">
                <a:solidFill>
                  <a:srgbClr val="142C3F"/>
                </a:solidFill>
              </a:rPr>
              <a:t>Posts </a:t>
            </a:r>
          </a:p>
          <a:p>
            <a:pPr>
              <a:defRPr/>
            </a:pPr>
            <a:r>
              <a:rPr lang="en-US" dirty="0">
                <a:solidFill>
                  <a:srgbClr val="142C3F"/>
                </a:solidFill>
              </a:rPr>
              <a:t>202</a:t>
            </a:r>
            <a:r>
              <a:rPr lang="el-GR" dirty="0">
                <a:solidFill>
                  <a:srgbClr val="142C3F"/>
                </a:solidFill>
              </a:rPr>
              <a:t>2</a:t>
            </a:r>
            <a:r>
              <a:rPr lang="en-US" dirty="0">
                <a:solidFill>
                  <a:srgbClr val="142C3F"/>
                </a:solidFill>
              </a:rPr>
              <a:t> vs 202</a:t>
            </a:r>
            <a:r>
              <a:rPr lang="el-GR" dirty="0">
                <a:solidFill>
                  <a:srgbClr val="142C3F"/>
                </a:solidFill>
              </a:rPr>
              <a:t>1</a:t>
            </a:r>
            <a:r>
              <a:rPr lang="en-US" dirty="0">
                <a:solidFill>
                  <a:srgbClr val="142C3F"/>
                </a:solidFill>
              </a:rPr>
              <a:t> </a:t>
            </a:r>
          </a:p>
        </c:rich>
      </c:tx>
      <c:layout>
        <c:manualLayout>
          <c:xMode val="edge"/>
          <c:yMode val="edge"/>
          <c:x val="0.13516850496954078"/>
          <c:y val="2.9339853300733496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Φύλλο1!$B$15</c:f>
              <c:strCache>
                <c:ptCount val="1"/>
                <c:pt idx="0">
                  <c:v>2022</c:v>
                </c:pt>
              </c:strCache>
            </c:strRef>
          </c:tx>
          <c:spPr>
            <a:solidFill>
              <a:srgbClr val="002060"/>
            </a:solidFill>
            <a:ln>
              <a:noFill/>
            </a:ln>
            <a:effectLst/>
            <a:sp3d/>
          </c:spPr>
          <c:invertIfNegative val="0"/>
          <c:dLbls>
            <c:dLbl>
              <c:idx val="0"/>
              <c:layout>
                <c:manualLayout>
                  <c:x val="-2.2137089239317374E-17"/>
                  <c:y val="-2.444987775061124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34F2-402E-BE0B-F7B86F489E23}"/>
                </c:ext>
              </c:extLst>
            </c:dLbl>
            <c:dLbl>
              <c:idx val="1"/>
              <c:layout>
                <c:manualLayout>
                  <c:x val="0"/>
                  <c:y val="-3.911980440097799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34F2-402E-BE0B-F7B86F489E23}"/>
                </c:ext>
              </c:extLst>
            </c:dLbl>
            <c:dLbl>
              <c:idx val="3"/>
              <c:layout>
                <c:manualLayout>
                  <c:x val="-8.8548356957269494E-17"/>
                  <c:y val="-2.933985330073354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34F2-402E-BE0B-F7B86F489E2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Φύλλο1!$A$16:$A$19</c:f>
              <c:strCache>
                <c:ptCount val="4"/>
                <c:pt idx="0">
                  <c:v>LinkedIn</c:v>
                </c:pt>
                <c:pt idx="1">
                  <c:v>Twitter</c:v>
                </c:pt>
                <c:pt idx="2">
                  <c:v>YouTube </c:v>
                </c:pt>
                <c:pt idx="3">
                  <c:v>Website posts </c:v>
                </c:pt>
              </c:strCache>
            </c:strRef>
          </c:cat>
          <c:val>
            <c:numRef>
              <c:f>Φύλλο1!$B$16:$B$19</c:f>
              <c:numCache>
                <c:formatCode>General</c:formatCode>
                <c:ptCount val="4"/>
                <c:pt idx="0">
                  <c:v>87</c:v>
                </c:pt>
                <c:pt idx="1">
                  <c:v>98</c:v>
                </c:pt>
                <c:pt idx="2">
                  <c:v>27</c:v>
                </c:pt>
                <c:pt idx="3">
                  <c:v>82</c:v>
                </c:pt>
              </c:numCache>
            </c:numRef>
          </c:val>
          <c:extLst>
            <c:ext xmlns:c16="http://schemas.microsoft.com/office/drawing/2014/chart" uri="{C3380CC4-5D6E-409C-BE32-E72D297353CC}">
              <c16:uniqueId val="{00000000-34F2-402E-BE0B-F7B86F489E23}"/>
            </c:ext>
          </c:extLst>
        </c:ser>
        <c:ser>
          <c:idx val="1"/>
          <c:order val="1"/>
          <c:tx>
            <c:strRef>
              <c:f>Φύλλο1!$C$15</c:f>
              <c:strCache>
                <c:ptCount val="1"/>
                <c:pt idx="0">
                  <c:v>2021</c:v>
                </c:pt>
              </c:strCache>
            </c:strRef>
          </c:tx>
          <c:spPr>
            <a:solidFill>
              <a:schemeClr val="accent5"/>
            </a:solidFill>
            <a:ln>
              <a:noFill/>
            </a:ln>
            <a:effectLst/>
            <a:sp3d/>
          </c:spPr>
          <c:invertIfNegative val="0"/>
          <c:dLbls>
            <c:dLbl>
              <c:idx val="0"/>
              <c:layout>
                <c:manualLayout>
                  <c:x val="-2.4149830875121415E-3"/>
                  <c:y val="-2.93398533007334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34F2-402E-BE0B-F7B86F489E23}"/>
                </c:ext>
              </c:extLst>
            </c:dLbl>
            <c:dLbl>
              <c:idx val="1"/>
              <c:layout>
                <c:manualLayout>
                  <c:x val="8.2814904286803263E-3"/>
                  <c:y val="-4.107694973336156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4F2-402E-BE0B-F7B86F489E23}"/>
                </c:ext>
              </c:extLst>
            </c:dLbl>
            <c:dLbl>
              <c:idx val="2"/>
              <c:layout>
                <c:manualLayout>
                  <c:x val="1.2422330721094846E-2"/>
                  <c:y val="-3.716650944304333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4F2-402E-BE0B-F7B86F489E23}"/>
                </c:ext>
              </c:extLst>
            </c:dLbl>
            <c:dLbl>
              <c:idx val="3"/>
              <c:layout>
                <c:manualLayout>
                  <c:x val="1.4492753623188406E-2"/>
                  <c:y val="-1.564945226917057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4F2-402E-BE0B-F7B86F489E23}"/>
                </c:ext>
              </c:extLst>
            </c:dLbl>
            <c:dLbl>
              <c:idx val="4"/>
              <c:layout>
                <c:manualLayout>
                  <c:x val="6.2111801242236021E-3"/>
                  <c:y val="-3.9123630672926448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34F2-402E-BE0B-F7B86F489E2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Φύλλο1!$A$16:$A$19</c:f>
              <c:strCache>
                <c:ptCount val="4"/>
                <c:pt idx="0">
                  <c:v>LinkedIn</c:v>
                </c:pt>
                <c:pt idx="1">
                  <c:v>Twitter</c:v>
                </c:pt>
                <c:pt idx="2">
                  <c:v>YouTube </c:v>
                </c:pt>
                <c:pt idx="3">
                  <c:v>Website posts </c:v>
                </c:pt>
              </c:strCache>
            </c:strRef>
          </c:cat>
          <c:val>
            <c:numRef>
              <c:f>Φύλλο1!$C$16:$C$19</c:f>
              <c:numCache>
                <c:formatCode>General</c:formatCode>
                <c:ptCount val="4"/>
                <c:pt idx="0">
                  <c:v>66</c:v>
                </c:pt>
                <c:pt idx="1">
                  <c:v>70</c:v>
                </c:pt>
                <c:pt idx="2">
                  <c:v>22</c:v>
                </c:pt>
                <c:pt idx="3">
                  <c:v>78</c:v>
                </c:pt>
              </c:numCache>
            </c:numRef>
          </c:val>
          <c:extLst>
            <c:ext xmlns:c16="http://schemas.microsoft.com/office/drawing/2014/chart" uri="{C3380CC4-5D6E-409C-BE32-E72D297353CC}">
              <c16:uniqueId val="{00000005-34F2-402E-BE0B-F7B86F489E23}"/>
            </c:ext>
          </c:extLst>
        </c:ser>
        <c:dLbls>
          <c:showLegendKey val="0"/>
          <c:showVal val="1"/>
          <c:showCatName val="0"/>
          <c:showSerName val="0"/>
          <c:showPercent val="0"/>
          <c:showBubbleSize val="0"/>
        </c:dLbls>
        <c:gapWidth val="150"/>
        <c:shape val="box"/>
        <c:axId val="393529552"/>
        <c:axId val="393533712"/>
        <c:axId val="384699712"/>
      </c:bar3DChart>
      <c:catAx>
        <c:axId val="39352955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393533712"/>
        <c:crosses val="autoZero"/>
        <c:auto val="1"/>
        <c:lblAlgn val="ctr"/>
        <c:lblOffset val="100"/>
        <c:noMultiLvlLbl val="0"/>
      </c:catAx>
      <c:valAx>
        <c:axId val="393533712"/>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393529552"/>
        <c:crosses val="autoZero"/>
        <c:crossBetween val="between"/>
      </c:valAx>
      <c:serAx>
        <c:axId val="384699712"/>
        <c:scaling>
          <c:orientation val="minMax"/>
        </c:scaling>
        <c:delete val="0"/>
        <c:axPos val="b"/>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393533712"/>
        <c:crosses val="autoZero"/>
      </c:ser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b="1" dirty="0" err="1">
                <a:solidFill>
                  <a:srgbClr val="142C3F"/>
                </a:solidFill>
              </a:rPr>
              <a:t>EuroCC@Greece</a:t>
            </a:r>
            <a:r>
              <a:rPr lang="en-US" sz="1600" b="1" dirty="0">
                <a:solidFill>
                  <a:srgbClr val="142C3F"/>
                </a:solidFill>
              </a:rPr>
              <a:t> Online Media Followers</a:t>
            </a:r>
            <a:r>
              <a:rPr lang="en-US" sz="1600" b="1" baseline="0" dirty="0">
                <a:solidFill>
                  <a:srgbClr val="142C3F"/>
                </a:solidFill>
              </a:rPr>
              <a:t> </a:t>
            </a:r>
          </a:p>
          <a:p>
            <a:pPr>
              <a:defRPr/>
            </a:pPr>
            <a:r>
              <a:rPr lang="en-US" sz="1600" b="1" baseline="0" dirty="0">
                <a:solidFill>
                  <a:srgbClr val="142C3F"/>
                </a:solidFill>
              </a:rPr>
              <a:t>202</a:t>
            </a:r>
            <a:r>
              <a:rPr lang="el-GR" sz="1600" b="1" baseline="0" dirty="0">
                <a:solidFill>
                  <a:srgbClr val="142C3F"/>
                </a:solidFill>
              </a:rPr>
              <a:t>2</a:t>
            </a:r>
            <a:r>
              <a:rPr lang="en-US" sz="1600" b="1" baseline="0" dirty="0">
                <a:solidFill>
                  <a:srgbClr val="142C3F"/>
                </a:solidFill>
              </a:rPr>
              <a:t> vs 202</a:t>
            </a:r>
            <a:r>
              <a:rPr lang="el-GR" sz="1600" b="1" baseline="0" dirty="0">
                <a:solidFill>
                  <a:srgbClr val="142C3F"/>
                </a:solidFill>
              </a:rPr>
              <a:t>1</a:t>
            </a:r>
            <a:endParaRPr lang="en-US" sz="1600" b="1" dirty="0">
              <a:solidFill>
                <a:srgbClr val="142C3F"/>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6409159325050213E-2"/>
          <c:y val="0.28880195599022007"/>
          <c:w val="0.79751565842681482"/>
          <c:h val="0.43218373986870223"/>
        </c:manualLayout>
      </c:layout>
      <c:bar3DChart>
        <c:barDir val="col"/>
        <c:grouping val="standard"/>
        <c:varyColors val="0"/>
        <c:ser>
          <c:idx val="0"/>
          <c:order val="0"/>
          <c:tx>
            <c:strRef>
              <c:f>Φύλλο1!$B$20</c:f>
              <c:strCache>
                <c:ptCount val="1"/>
                <c:pt idx="0">
                  <c:v>2022</c:v>
                </c:pt>
              </c:strCache>
            </c:strRef>
          </c:tx>
          <c:spPr>
            <a:solidFill>
              <a:srgbClr val="002060"/>
            </a:solidFill>
            <a:ln>
              <a:noFill/>
            </a:ln>
            <a:effectLst/>
            <a:sp3d/>
          </c:spPr>
          <c:invertIfNegative val="0"/>
          <c:dLbls>
            <c:dLbl>
              <c:idx val="3"/>
              <c:layout>
                <c:manualLayout>
                  <c:x val="-2.768526785050748E-2"/>
                  <c:y val="-1.46699266503667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50F-4867-B144-3C3285228A9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Φύλλο1!$A$21:$A$24</c:f>
              <c:strCache>
                <c:ptCount val="4"/>
                <c:pt idx="0">
                  <c:v>Twitter</c:v>
                </c:pt>
                <c:pt idx="1">
                  <c:v>LinkedIn</c:v>
                </c:pt>
                <c:pt idx="2">
                  <c:v>YouTube</c:v>
                </c:pt>
                <c:pt idx="3">
                  <c:v>Website Visitors</c:v>
                </c:pt>
              </c:strCache>
            </c:strRef>
          </c:cat>
          <c:val>
            <c:numRef>
              <c:f>Φύλλο1!$B$21:$B$24</c:f>
              <c:numCache>
                <c:formatCode>#,##0</c:formatCode>
                <c:ptCount val="4"/>
                <c:pt idx="0">
                  <c:v>288</c:v>
                </c:pt>
                <c:pt idx="1">
                  <c:v>241</c:v>
                </c:pt>
                <c:pt idx="2" formatCode="General">
                  <c:v>34</c:v>
                </c:pt>
                <c:pt idx="3">
                  <c:v>2580</c:v>
                </c:pt>
              </c:numCache>
            </c:numRef>
          </c:val>
          <c:extLst>
            <c:ext xmlns:c16="http://schemas.microsoft.com/office/drawing/2014/chart" uri="{C3380CC4-5D6E-409C-BE32-E72D297353CC}">
              <c16:uniqueId val="{00000000-650F-4867-B144-3C3285228A96}"/>
            </c:ext>
          </c:extLst>
        </c:ser>
        <c:ser>
          <c:idx val="1"/>
          <c:order val="1"/>
          <c:tx>
            <c:strRef>
              <c:f>Φύλλο1!$C$20</c:f>
              <c:strCache>
                <c:ptCount val="1"/>
                <c:pt idx="0">
                  <c:v>2021</c:v>
                </c:pt>
              </c:strCache>
            </c:strRef>
          </c:tx>
          <c:spPr>
            <a:solidFill>
              <a:schemeClr val="accent5"/>
            </a:solidFill>
            <a:ln>
              <a:noFill/>
            </a:ln>
            <a:effectLst/>
            <a:sp3d/>
          </c:spPr>
          <c:invertIfNegative val="0"/>
          <c:dLbls>
            <c:dLbl>
              <c:idx val="3"/>
              <c:layout>
                <c:manualLayout>
                  <c:x val="2.768526785050739E-2"/>
                  <c:y val="-1.95599022004889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50F-4867-B144-3C3285228A9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Φύλλο1!$A$21:$A$24</c:f>
              <c:strCache>
                <c:ptCount val="4"/>
                <c:pt idx="0">
                  <c:v>Twitter</c:v>
                </c:pt>
                <c:pt idx="1">
                  <c:v>LinkedIn</c:v>
                </c:pt>
                <c:pt idx="2">
                  <c:v>YouTube</c:v>
                </c:pt>
                <c:pt idx="3">
                  <c:v>Website Visitors</c:v>
                </c:pt>
              </c:strCache>
            </c:strRef>
          </c:cat>
          <c:val>
            <c:numRef>
              <c:f>Φύλλο1!$C$21:$C$24</c:f>
              <c:numCache>
                <c:formatCode>#,##0</c:formatCode>
                <c:ptCount val="4"/>
                <c:pt idx="0">
                  <c:v>176</c:v>
                </c:pt>
                <c:pt idx="1">
                  <c:v>63</c:v>
                </c:pt>
                <c:pt idx="2" formatCode="General">
                  <c:v>13</c:v>
                </c:pt>
                <c:pt idx="3">
                  <c:v>1876</c:v>
                </c:pt>
              </c:numCache>
            </c:numRef>
          </c:val>
          <c:extLst>
            <c:ext xmlns:c16="http://schemas.microsoft.com/office/drawing/2014/chart" uri="{C3380CC4-5D6E-409C-BE32-E72D297353CC}">
              <c16:uniqueId val="{00000001-650F-4867-B144-3C3285228A96}"/>
            </c:ext>
          </c:extLst>
        </c:ser>
        <c:dLbls>
          <c:showLegendKey val="0"/>
          <c:showVal val="0"/>
          <c:showCatName val="0"/>
          <c:showSerName val="0"/>
          <c:showPercent val="0"/>
          <c:showBubbleSize val="0"/>
        </c:dLbls>
        <c:gapWidth val="219"/>
        <c:shape val="box"/>
        <c:axId val="164350832"/>
        <c:axId val="164351248"/>
        <c:axId val="658852912"/>
      </c:bar3DChart>
      <c:catAx>
        <c:axId val="164350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4351248"/>
        <c:crosses val="autoZero"/>
        <c:auto val="1"/>
        <c:lblAlgn val="ctr"/>
        <c:lblOffset val="100"/>
        <c:noMultiLvlLbl val="0"/>
      </c:catAx>
      <c:valAx>
        <c:axId val="1643512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4350832"/>
        <c:crosses val="autoZero"/>
        <c:crossBetween val="between"/>
      </c:valAx>
      <c:serAx>
        <c:axId val="658852912"/>
        <c:scaling>
          <c:orientation val="minMax"/>
        </c:scaling>
        <c:delete val="0"/>
        <c:axPos val="b"/>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4351248"/>
        <c:crosses val="autoZero"/>
      </c:ser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solidFill>
                  <a:srgbClr val="142C3F"/>
                </a:solidFill>
              </a:rPr>
              <a:t>% Change ‘22 vs ‘21</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Φύλλο1!$G$1</c:f>
              <c:strCache>
                <c:ptCount val="1"/>
                <c:pt idx="0">
                  <c:v>% Change '21 vs '22</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Φύλλο1!$F$2:$F$13</c:f>
              <c:strCache>
                <c:ptCount val="12"/>
                <c:pt idx="0">
                  <c:v>Website posts </c:v>
                </c:pt>
                <c:pt idx="1">
                  <c:v>Twitter Followers</c:v>
                </c:pt>
                <c:pt idx="2">
                  <c:v>Twitter Posts</c:v>
                </c:pt>
                <c:pt idx="3">
                  <c:v>LinkedIn Followers</c:v>
                </c:pt>
                <c:pt idx="4">
                  <c:v>LinkedIn Posts</c:v>
                </c:pt>
                <c:pt idx="5">
                  <c:v>YouTube Subscribers</c:v>
                </c:pt>
                <c:pt idx="6">
                  <c:v>YouTube uploads</c:v>
                </c:pt>
                <c:pt idx="7">
                  <c:v>Banners designed</c:v>
                </c:pt>
                <c:pt idx="8">
                  <c:v>Events organised</c:v>
                </c:pt>
                <c:pt idx="9">
                  <c:v>Events disseminated</c:v>
                </c:pt>
                <c:pt idx="10">
                  <c:v>Newsletters / campaigns</c:v>
                </c:pt>
                <c:pt idx="11">
                  <c:v>Website Visitors</c:v>
                </c:pt>
              </c:strCache>
            </c:strRef>
          </c:cat>
          <c:val>
            <c:numRef>
              <c:f>Φύλλο1!$G$2:$G$13</c:f>
              <c:numCache>
                <c:formatCode>0</c:formatCode>
                <c:ptCount val="12"/>
                <c:pt idx="0">
                  <c:v>5.1282051282051277</c:v>
                </c:pt>
                <c:pt idx="1">
                  <c:v>63.636363636363633</c:v>
                </c:pt>
                <c:pt idx="2">
                  <c:v>40</c:v>
                </c:pt>
                <c:pt idx="3">
                  <c:v>282.53968253968253</c:v>
                </c:pt>
                <c:pt idx="4">
                  <c:v>31.818181818181817</c:v>
                </c:pt>
                <c:pt idx="5">
                  <c:v>161.53846153846155</c:v>
                </c:pt>
                <c:pt idx="6">
                  <c:v>22.727272727272727</c:v>
                </c:pt>
                <c:pt idx="7">
                  <c:v>34.939759036144579</c:v>
                </c:pt>
                <c:pt idx="8">
                  <c:v>25</c:v>
                </c:pt>
                <c:pt idx="9">
                  <c:v>65.217391304347828</c:v>
                </c:pt>
                <c:pt idx="10">
                  <c:v>-33.333333333333329</c:v>
                </c:pt>
                <c:pt idx="11">
                  <c:v>37.526652452025587</c:v>
                </c:pt>
              </c:numCache>
            </c:numRef>
          </c:val>
          <c:extLst>
            <c:ext xmlns:c16="http://schemas.microsoft.com/office/drawing/2014/chart" uri="{C3380CC4-5D6E-409C-BE32-E72D297353CC}">
              <c16:uniqueId val="{00000000-B8DC-424D-A239-39B3AD17852A}"/>
            </c:ext>
          </c:extLst>
        </c:ser>
        <c:dLbls>
          <c:showLegendKey val="0"/>
          <c:showVal val="0"/>
          <c:showCatName val="0"/>
          <c:showSerName val="0"/>
          <c:showPercent val="0"/>
          <c:showBubbleSize val="0"/>
        </c:dLbls>
        <c:gapWidth val="219"/>
        <c:overlap val="-27"/>
        <c:axId val="833557663"/>
        <c:axId val="1015970463"/>
      </c:barChart>
      <c:catAx>
        <c:axId val="8335576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15970463"/>
        <c:crosses val="autoZero"/>
        <c:auto val="1"/>
        <c:lblAlgn val="ctr"/>
        <c:lblOffset val="100"/>
        <c:noMultiLvlLbl val="0"/>
      </c:catAx>
      <c:valAx>
        <c:axId val="101597046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335576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18th</a:t>
            </a:r>
            <a:r>
              <a:rPr lang="en-US" baseline="0"/>
              <a:t> Call Views per country </a:t>
            </a:r>
            <a:endParaRPr lang="en-US"/>
          </a:p>
        </c:rich>
      </c:tx>
      <c:layout>
        <c:manualLayout>
          <c:xMode val="edge"/>
          <c:yMode val="edge"/>
          <c:x val="0.22298698069962941"/>
          <c:y val="1.528075683462932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2402874046770039E-2"/>
          <c:y val="0.18892109033213389"/>
          <c:w val="0.92824129007469691"/>
          <c:h val="0.47426375629077877"/>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BB2D-46ED-B1D1-812B18F76963}"/>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BB2D-46ED-B1D1-812B18F76963}"/>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BB2D-46ED-B1D1-812B18F76963}"/>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BB2D-46ED-B1D1-812B18F76963}"/>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BB2D-46ED-B1D1-812B18F76963}"/>
              </c:ext>
            </c:extLst>
          </c:dPt>
          <c:dPt>
            <c:idx val="5"/>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B-BB2D-46ED-B1D1-812B18F76963}"/>
              </c:ext>
            </c:extLst>
          </c:dPt>
          <c:dPt>
            <c:idx val="6"/>
            <c:bubble3D val="0"/>
            <c:spPr>
              <a:solidFill>
                <a:schemeClr val="accent1">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D-BB2D-46ED-B1D1-812B18F76963}"/>
              </c:ext>
            </c:extLst>
          </c:dPt>
          <c:dPt>
            <c:idx val="7"/>
            <c:bubble3D val="0"/>
            <c:spPr>
              <a:solidFill>
                <a:schemeClr val="accent2">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F-BB2D-46ED-B1D1-812B18F76963}"/>
              </c:ext>
            </c:extLst>
          </c:dPt>
          <c:dPt>
            <c:idx val="8"/>
            <c:bubble3D val="0"/>
            <c:spPr>
              <a:solidFill>
                <a:schemeClr val="accent3">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1-BB2D-46ED-B1D1-812B18F76963}"/>
              </c:ext>
            </c:extLst>
          </c:dPt>
          <c:dPt>
            <c:idx val="9"/>
            <c:bubble3D val="0"/>
            <c:spPr>
              <a:solidFill>
                <a:schemeClr val="accent4">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3-BB2D-46ED-B1D1-812B18F76963}"/>
              </c:ext>
            </c:extLst>
          </c:dPt>
          <c:dPt>
            <c:idx val="10"/>
            <c:bubble3D val="0"/>
            <c:spPr>
              <a:solidFill>
                <a:schemeClr val="accent5">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5-BB2D-46ED-B1D1-812B18F76963}"/>
              </c:ext>
            </c:extLst>
          </c:dPt>
          <c:dPt>
            <c:idx val="11"/>
            <c:bubble3D val="0"/>
            <c:spPr>
              <a:solidFill>
                <a:schemeClr val="accent6">
                  <a:lumMod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7-BB2D-46ED-B1D1-812B18F76963}"/>
              </c:ext>
            </c:extLst>
          </c:dPt>
          <c:dPt>
            <c:idx val="12"/>
            <c:bubble3D val="0"/>
            <c:spPr>
              <a:solidFill>
                <a:schemeClr val="accent1">
                  <a:lumMod val="80000"/>
                  <a:lumOff val="2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9-BB2D-46ED-B1D1-812B18F76963}"/>
              </c:ext>
            </c:extLst>
          </c:dPt>
          <c:dPt>
            <c:idx val="13"/>
            <c:bubble3D val="0"/>
            <c:spPr>
              <a:solidFill>
                <a:schemeClr val="accent2">
                  <a:lumMod val="80000"/>
                  <a:lumOff val="2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B-BB2D-46ED-B1D1-812B18F76963}"/>
              </c:ext>
            </c:extLst>
          </c:dPt>
          <c:dPt>
            <c:idx val="14"/>
            <c:bubble3D val="0"/>
            <c:spPr>
              <a:solidFill>
                <a:schemeClr val="accent3">
                  <a:lumMod val="80000"/>
                  <a:lumOff val="2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1D-BB2D-46ED-B1D1-812B18F76963}"/>
              </c:ext>
            </c:extLst>
          </c:dPt>
          <c:dLbls>
            <c:dLbl>
              <c:idx val="2"/>
              <c:layout>
                <c:manualLayout>
                  <c:x val="-2.4639382947007481E-2"/>
                  <c:y val="1.4452547835587078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5-BB2D-46ED-B1D1-812B18F76963}"/>
                </c:ext>
              </c:extLst>
            </c:dLbl>
            <c:dLbl>
              <c:idx val="3"/>
              <c:layout>
                <c:manualLayout>
                  <c:x val="-4.1180099465687833E-2"/>
                  <c:y val="3.6261115647655405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7-BB2D-46ED-B1D1-812B18F76963}"/>
                </c:ext>
              </c:extLst>
            </c:dLbl>
            <c:dLbl>
              <c:idx val="4"/>
              <c:layout>
                <c:manualLayout>
                  <c:x val="-6.7719778385269797E-2"/>
                  <c:y val="1.5782294535986383E-2"/>
                </c:manualLayout>
              </c:layout>
              <c:dLblPos val="bestFit"/>
              <c:showLegendKey val="0"/>
              <c:showVal val="0"/>
              <c:showCatName val="0"/>
              <c:showSerName val="0"/>
              <c:showPercent val="1"/>
              <c:showBubbleSize val="0"/>
              <c:extLst>
                <c:ext xmlns:c15="http://schemas.microsoft.com/office/drawing/2012/chart" uri="{CE6537A1-D6FC-4f65-9D91-7224C49458BB}">
                  <c15:layout>
                    <c:manualLayout>
                      <c:w val="5.5433731833026675E-2"/>
                      <c:h val="7.1233995312296947E-2"/>
                    </c:manualLayout>
                  </c15:layout>
                </c:ext>
                <c:ext xmlns:c16="http://schemas.microsoft.com/office/drawing/2014/chart" uri="{C3380CC4-5D6E-409C-BE32-E72D297353CC}">
                  <c16:uniqueId val="{00000009-BB2D-46ED-B1D1-812B18F76963}"/>
                </c:ext>
              </c:extLst>
            </c:dLbl>
            <c:dLbl>
              <c:idx val="5"/>
              <c:layout>
                <c:manualLayout>
                  <c:x val="-4.3000264022740882E-2"/>
                  <c:y val="-1.0449871898327218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B-BB2D-46ED-B1D1-812B18F76963}"/>
                </c:ext>
              </c:extLst>
            </c:dLbl>
            <c:dLbl>
              <c:idx val="6"/>
              <c:layout>
                <c:manualLayout>
                  <c:x val="0.15489453986589288"/>
                  <c:y val="-4.4342269701748505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D-BB2D-46ED-B1D1-812B18F76963}"/>
                </c:ext>
              </c:extLst>
            </c:dLbl>
            <c:dLbl>
              <c:idx val="12"/>
              <c:layout>
                <c:manualLayout>
                  <c:x val="-6.8377190030733448E-2"/>
                  <c:y val="-1.2863421897575564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9-BB2D-46ED-B1D1-812B18F76963}"/>
                </c:ext>
              </c:extLst>
            </c:dLbl>
            <c:dLbl>
              <c:idx val="13"/>
              <c:layout>
                <c:manualLayout>
                  <c:x val="-4.581959306368755E-3"/>
                  <c:y val="-6.5124422074605099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B-BB2D-46ED-B1D1-812B18F76963}"/>
                </c:ext>
              </c:extLst>
            </c:dLbl>
            <c:dLbl>
              <c:idx val="14"/>
              <c:layout>
                <c:manualLayout>
                  <c:x val="3.5878070805351485E-2"/>
                  <c:y val="-1.9147069062603777E-3"/>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1D-BB2D-46ED-B1D1-812B18F76963}"/>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multiLvlStrRef>
              <c:f>'Formatted Report'!$D$6:$F$20</c:f>
              <c:multiLvlStrCache>
                <c:ptCount val="15"/>
                <c:lvl>
                  <c:pt idx="0">
                    <c:v>223760</c:v>
                  </c:pt>
                  <c:pt idx="1">
                    <c:v>130516</c:v>
                  </c:pt>
                  <c:pt idx="2">
                    <c:v>41114</c:v>
                  </c:pt>
                  <c:pt idx="3">
                    <c:v>37016</c:v>
                  </c:pt>
                  <c:pt idx="4">
                    <c:v>16138</c:v>
                  </c:pt>
                  <c:pt idx="5">
                    <c:v>8197</c:v>
                  </c:pt>
                  <c:pt idx="6">
                    <c:v>16010</c:v>
                  </c:pt>
                  <c:pt idx="7">
                    <c:v>16395</c:v>
                  </c:pt>
                  <c:pt idx="8">
                    <c:v>3842</c:v>
                  </c:pt>
                  <c:pt idx="9">
                    <c:v>3202</c:v>
                  </c:pt>
                  <c:pt idx="10">
                    <c:v>6916</c:v>
                  </c:pt>
                  <c:pt idx="11">
                    <c:v>384</c:v>
                  </c:pt>
                  <c:pt idx="12">
                    <c:v>384</c:v>
                  </c:pt>
                </c:lvl>
                <c:lvl>
                  <c:pt idx="0">
                    <c:v>GE</c:v>
                  </c:pt>
                  <c:pt idx="1">
                    <c:v>AM</c:v>
                  </c:pt>
                  <c:pt idx="2">
                    <c:v>AL</c:v>
                  </c:pt>
                  <c:pt idx="3">
                    <c:v>BA</c:v>
                  </c:pt>
                  <c:pt idx="4">
                    <c:v>MD</c:v>
                  </c:pt>
                  <c:pt idx="5">
                    <c:v>ME</c:v>
                  </c:pt>
                  <c:pt idx="6">
                    <c:v>RS</c:v>
                  </c:pt>
                  <c:pt idx="7">
                    <c:v>MK</c:v>
                  </c:pt>
                  <c:pt idx="8">
                    <c:v>BG</c:v>
                  </c:pt>
                  <c:pt idx="9">
                    <c:v>RO</c:v>
                  </c:pt>
                  <c:pt idx="10">
                    <c:v>IL</c:v>
                  </c:pt>
                  <c:pt idx="11">
                    <c:v>HU</c:v>
                  </c:pt>
                  <c:pt idx="12">
                    <c:v>HR</c:v>
                  </c:pt>
                  <c:pt idx="13">
                    <c:v>XK</c:v>
                  </c:pt>
                  <c:pt idx="14">
                    <c:v>unknown</c:v>
                  </c:pt>
                </c:lvl>
              </c:multiLvlStrCache>
            </c:multiLvlStrRef>
          </c:cat>
          <c:val>
            <c:numRef>
              <c:f>'Formatted Report'!$G$6:$G$20</c:f>
              <c:numCache>
                <c:formatCode>0</c:formatCode>
                <c:ptCount val="15"/>
                <c:pt idx="0">
                  <c:v>1012036</c:v>
                </c:pt>
                <c:pt idx="1">
                  <c:v>885519</c:v>
                </c:pt>
                <c:pt idx="2">
                  <c:v>182207</c:v>
                </c:pt>
                <c:pt idx="3">
                  <c:v>172506</c:v>
                </c:pt>
                <c:pt idx="4">
                  <c:v>42494</c:v>
                </c:pt>
                <c:pt idx="5">
                  <c:v>41300</c:v>
                </c:pt>
                <c:pt idx="6">
                  <c:v>37356</c:v>
                </c:pt>
                <c:pt idx="7">
                  <c:v>58141</c:v>
                </c:pt>
                <c:pt idx="8">
                  <c:v>5889</c:v>
                </c:pt>
                <c:pt idx="9">
                  <c:v>4248</c:v>
                </c:pt>
                <c:pt idx="10">
                  <c:v>8985</c:v>
                </c:pt>
                <c:pt idx="11">
                  <c:v>604</c:v>
                </c:pt>
                <c:pt idx="12">
                  <c:v>521</c:v>
                </c:pt>
                <c:pt idx="13">
                  <c:v>22</c:v>
                </c:pt>
                <c:pt idx="14">
                  <c:v>1</c:v>
                </c:pt>
              </c:numCache>
            </c:numRef>
          </c:val>
          <c:extLst>
            <c:ext xmlns:c16="http://schemas.microsoft.com/office/drawing/2014/chart" uri="{C3380CC4-5D6E-409C-BE32-E72D297353CC}">
              <c16:uniqueId val="{0000001E-BB2D-46ED-B1D1-812B18F76963}"/>
            </c:ext>
          </c:extLst>
        </c:ser>
        <c:dLbls>
          <c:dLblPos val="ctr"/>
          <c:showLegendKey val="0"/>
          <c:showVal val="0"/>
          <c:showCatName val="0"/>
          <c:showSerName val="0"/>
          <c:showPercent val="1"/>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3FE5B0B-B57E-4DEC-8D78-939EACD3038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C21726D-23D4-40D3-ACCA-BEBBC7013FC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DAB2EF-36A5-4DD8-80B8-7658A1ACF4E1}" type="datetimeFigureOut">
              <a:rPr lang="en-US" smtClean="0"/>
              <a:t>2/19/2023</a:t>
            </a:fld>
            <a:endParaRPr lang="en-US"/>
          </a:p>
        </p:txBody>
      </p:sp>
      <p:sp>
        <p:nvSpPr>
          <p:cNvPr id="4" name="Footer Placeholder 3">
            <a:extLst>
              <a:ext uri="{FF2B5EF4-FFF2-40B4-BE49-F238E27FC236}">
                <a16:creationId xmlns:a16="http://schemas.microsoft.com/office/drawing/2014/main" id="{CD9E18DD-BBE8-4FCF-B8B2-0F10BC7B06B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18F3322-93CA-44CD-8506-2847320E4AE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D7A97AE-D6AF-49EE-9CDC-F6679018B922}" type="slidenum">
              <a:rPr lang="en-US" smtClean="0"/>
              <a:t>‹#›</a:t>
            </a:fld>
            <a:endParaRPr lang="en-US"/>
          </a:p>
        </p:txBody>
      </p:sp>
    </p:spTree>
    <p:extLst>
      <p:ext uri="{BB962C8B-B14F-4D97-AF65-F5344CB8AC3E}">
        <p14:creationId xmlns:p14="http://schemas.microsoft.com/office/powerpoint/2010/main" val="20749289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E67086-38E8-450C-A95F-110306F77EE5}" type="datetimeFigureOut">
              <a:rPr lang="en-US" smtClean="0"/>
              <a:t>2/19/2023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6F590F-DC84-4189-B1E3-8F0D92F55C37}" type="slidenum">
              <a:rPr lang="en-US" smtClean="0"/>
              <a:t>‹#›</a:t>
            </a:fld>
            <a:endParaRPr lang="en-US"/>
          </a:p>
        </p:txBody>
      </p:sp>
    </p:spTree>
    <p:extLst>
      <p:ext uri="{BB962C8B-B14F-4D97-AF65-F5344CB8AC3E}">
        <p14:creationId xmlns:p14="http://schemas.microsoft.com/office/powerpoint/2010/main" val="2254867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1</a:t>
            </a:fld>
            <a:endParaRPr lang="en-US"/>
          </a:p>
        </p:txBody>
      </p:sp>
    </p:spTree>
    <p:extLst>
      <p:ext uri="{BB962C8B-B14F-4D97-AF65-F5344CB8AC3E}">
        <p14:creationId xmlns:p14="http://schemas.microsoft.com/office/powerpoint/2010/main" val="35563803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18</a:t>
            </a:fld>
            <a:endParaRPr lang="en-US"/>
          </a:p>
        </p:txBody>
      </p:sp>
    </p:spTree>
    <p:extLst>
      <p:ext uri="{BB962C8B-B14F-4D97-AF65-F5344CB8AC3E}">
        <p14:creationId xmlns:p14="http://schemas.microsoft.com/office/powerpoint/2010/main" val="4186025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2</a:t>
            </a:fld>
            <a:endParaRPr lang="en-US"/>
          </a:p>
        </p:txBody>
      </p:sp>
    </p:spTree>
    <p:extLst>
      <p:ext uri="{BB962C8B-B14F-4D97-AF65-F5344CB8AC3E}">
        <p14:creationId xmlns:p14="http://schemas.microsoft.com/office/powerpoint/2010/main" val="1459272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3</a:t>
            </a:fld>
            <a:endParaRPr lang="en-US"/>
          </a:p>
        </p:txBody>
      </p:sp>
    </p:spTree>
    <p:extLst>
      <p:ext uri="{BB962C8B-B14F-4D97-AF65-F5344CB8AC3E}">
        <p14:creationId xmlns:p14="http://schemas.microsoft.com/office/powerpoint/2010/main" val="285357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4</a:t>
            </a:fld>
            <a:endParaRPr lang="en-US"/>
          </a:p>
        </p:txBody>
      </p:sp>
    </p:spTree>
    <p:extLst>
      <p:ext uri="{BB962C8B-B14F-4D97-AF65-F5344CB8AC3E}">
        <p14:creationId xmlns:p14="http://schemas.microsoft.com/office/powerpoint/2010/main" val="4075681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5</a:t>
            </a:fld>
            <a:endParaRPr lang="en-US"/>
          </a:p>
        </p:txBody>
      </p:sp>
    </p:spTree>
    <p:extLst>
      <p:ext uri="{BB962C8B-B14F-4D97-AF65-F5344CB8AC3E}">
        <p14:creationId xmlns:p14="http://schemas.microsoft.com/office/powerpoint/2010/main" val="1139076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000000"/>
                </a:solidFill>
                <a:latin typeface="Open Sans"/>
              </a:rPr>
              <a:t>It should be noted that GRNET is one of the largest contributors to technological progress and modernization of Greece’s infrastructures, through its participation in a number of pan-European HPC initiatives and mainly through the development and maintenance of the HPC – ARIS, which is the most powerful computer system for scientific purposes in Greece.</a:t>
            </a:r>
            <a:br>
              <a:rPr lang="en-US" sz="1200" dirty="0"/>
            </a:br>
            <a:r>
              <a:rPr lang="en-US" sz="1200" dirty="0">
                <a:solidFill>
                  <a:srgbClr val="000000"/>
                </a:solidFill>
                <a:latin typeface="Open Sans"/>
              </a:rPr>
              <a:t>The benefits of Greece’s participation and GRNET’s contribution in this strategically important initiative are manifold, both at national and European level. Research teams in need of high performance computing resources in order to conduct scientific research will -in the future- be able to access both the existing and the developing infrastructures of the consortium, opening new horizons of scientific, technological and economic progress. Thus, they will further benefit from the use of supercomputer resources to conduct large-scale applications in a wide range of scientific fields. In addition, the consortium countries partners’ collaboration and communication, will further contribute to technological progress, through the exchange of best practices and technology know-how in the field of High Performance Computing, research and innovation.</a:t>
            </a:r>
            <a:endParaRPr lang="en-US" dirty="0"/>
          </a:p>
        </p:txBody>
      </p:sp>
      <p:sp>
        <p:nvSpPr>
          <p:cNvPr id="4" name="Slide Number Placeholder 3"/>
          <p:cNvSpPr>
            <a:spLocks noGrp="1"/>
          </p:cNvSpPr>
          <p:nvPr>
            <p:ph type="sldNum" sz="quarter" idx="5"/>
          </p:nvPr>
        </p:nvSpPr>
        <p:spPr/>
        <p:txBody>
          <a:bodyPr/>
          <a:lstStyle/>
          <a:p>
            <a:fld id="{AF6F590F-DC84-4189-B1E3-8F0D92F55C37}" type="slidenum">
              <a:rPr lang="en-US" smtClean="0"/>
              <a:t>7</a:t>
            </a:fld>
            <a:endParaRPr lang="en-US"/>
          </a:p>
        </p:txBody>
      </p:sp>
    </p:spTree>
    <p:extLst>
      <p:ext uri="{BB962C8B-B14F-4D97-AF65-F5344CB8AC3E}">
        <p14:creationId xmlns:p14="http://schemas.microsoft.com/office/powerpoint/2010/main" val="46008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11</a:t>
            </a:fld>
            <a:endParaRPr lang="en-US"/>
          </a:p>
        </p:txBody>
      </p:sp>
    </p:spTree>
    <p:extLst>
      <p:ext uri="{BB962C8B-B14F-4D97-AF65-F5344CB8AC3E}">
        <p14:creationId xmlns:p14="http://schemas.microsoft.com/office/powerpoint/2010/main" val="39762833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14</a:t>
            </a:fld>
            <a:endParaRPr lang="en-US"/>
          </a:p>
        </p:txBody>
      </p:sp>
    </p:spTree>
    <p:extLst>
      <p:ext uri="{BB962C8B-B14F-4D97-AF65-F5344CB8AC3E}">
        <p14:creationId xmlns:p14="http://schemas.microsoft.com/office/powerpoint/2010/main" val="31791084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F6F590F-DC84-4189-B1E3-8F0D92F55C37}" type="slidenum">
              <a:rPr lang="en-US" smtClean="0"/>
              <a:t>17</a:t>
            </a:fld>
            <a:endParaRPr lang="en-US"/>
          </a:p>
        </p:txBody>
      </p:sp>
    </p:spTree>
    <p:extLst>
      <p:ext uri="{BB962C8B-B14F-4D97-AF65-F5344CB8AC3E}">
        <p14:creationId xmlns:p14="http://schemas.microsoft.com/office/powerpoint/2010/main" val="16065778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grnet.gr/" TargetMode="External"/><Relationship Id="rId7"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ED6FFBB-3234-4C30-B51F-FDE16131FC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Slide Number Placeholder 2">
            <a:extLst>
              <a:ext uri="{FF2B5EF4-FFF2-40B4-BE49-F238E27FC236}">
                <a16:creationId xmlns:a16="http://schemas.microsoft.com/office/drawing/2014/main" id="{3D598EEC-7C69-4360-8DEF-47898191B54A}"/>
              </a:ext>
            </a:extLst>
          </p:cNvPr>
          <p:cNvSpPr>
            <a:spLocks noGrp="1"/>
          </p:cNvSpPr>
          <p:nvPr>
            <p:ph type="sldNum" sz="quarter" idx="10"/>
          </p:nvPr>
        </p:nvSpPr>
        <p:spPr/>
        <p:txBody>
          <a:bodyPr/>
          <a:lstStyle/>
          <a:p>
            <a:fld id="{9F4088CB-D327-4A0C-A0A9-1A69F0EFF3E6}" type="slidenum">
              <a:rPr lang="en-US" smtClean="0"/>
              <a:pPr/>
              <a:t>‹#›</a:t>
            </a:fld>
            <a:endParaRPr lang="en-US" dirty="0"/>
          </a:p>
        </p:txBody>
      </p:sp>
      <p:sp>
        <p:nvSpPr>
          <p:cNvPr id="6" name="Slide Number Placeholder 3">
            <a:extLst>
              <a:ext uri="{FF2B5EF4-FFF2-40B4-BE49-F238E27FC236}">
                <a16:creationId xmlns:a16="http://schemas.microsoft.com/office/drawing/2014/main" id="{F732E216-C4AF-4F3C-9734-487B73F5EB76}"/>
              </a:ext>
            </a:extLst>
          </p:cNvPr>
          <p:cNvSpPr txBox="1">
            <a:spLocks/>
          </p:cNvSpPr>
          <p:nvPr userDrawn="1"/>
        </p:nvSpPr>
        <p:spPr>
          <a:xfrm>
            <a:off x="9195816" y="636034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4088CB-D327-4A0C-A0A9-1A69F0EFF3E6}" type="slidenum">
              <a:rPr lang="en-US" smtClean="0"/>
              <a:pPr/>
              <a:t>‹#›</a:t>
            </a:fld>
            <a:endParaRPr lang="en-US"/>
          </a:p>
        </p:txBody>
      </p:sp>
      <p:sp>
        <p:nvSpPr>
          <p:cNvPr id="7" name="Slide Number Placeholder 2">
            <a:extLst>
              <a:ext uri="{FF2B5EF4-FFF2-40B4-BE49-F238E27FC236}">
                <a16:creationId xmlns:a16="http://schemas.microsoft.com/office/drawing/2014/main" id="{4CBAC16F-5E3A-4A8D-B9CB-AF43CABCBC23}"/>
              </a:ext>
            </a:extLst>
          </p:cNvPr>
          <p:cNvSpPr txBox="1">
            <a:spLocks/>
          </p:cNvSpPr>
          <p:nvPr userDrawn="1"/>
        </p:nvSpPr>
        <p:spPr>
          <a:xfrm>
            <a:off x="5885364" y="6448924"/>
            <a:ext cx="421271" cy="24742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4088CB-D327-4A0C-A0A9-1A69F0EFF3E6}" type="slidenum">
              <a:rPr lang="en-US" smtClean="0"/>
              <a:pPr/>
              <a:t>‹#›</a:t>
            </a:fld>
            <a:endParaRPr lang="en-US" dirty="0"/>
          </a:p>
        </p:txBody>
      </p:sp>
      <p:pic>
        <p:nvPicPr>
          <p:cNvPr id="9" name="Picture 8">
            <a:extLst>
              <a:ext uri="{FF2B5EF4-FFF2-40B4-BE49-F238E27FC236}">
                <a16:creationId xmlns:a16="http://schemas.microsoft.com/office/drawing/2014/main" id="{69927FE8-2FA8-4E04-8D7D-94DDFB2210F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8249" y="45563"/>
            <a:ext cx="3268208" cy="1522027"/>
          </a:xfrm>
          <a:prstGeom prst="rect">
            <a:avLst/>
          </a:prstGeom>
        </p:spPr>
      </p:pic>
      <p:sp>
        <p:nvSpPr>
          <p:cNvPr id="13" name="TextBox 12">
            <a:extLst>
              <a:ext uri="{FF2B5EF4-FFF2-40B4-BE49-F238E27FC236}">
                <a16:creationId xmlns:a16="http://schemas.microsoft.com/office/drawing/2014/main" id="{C59DBC71-7FD2-4CFA-9A7F-6DCEB6B2DF3F}"/>
              </a:ext>
            </a:extLst>
          </p:cNvPr>
          <p:cNvSpPr txBox="1"/>
          <p:nvPr userDrawn="1"/>
        </p:nvSpPr>
        <p:spPr>
          <a:xfrm>
            <a:off x="2664292" y="3006965"/>
            <a:ext cx="6697153" cy="895566"/>
          </a:xfrm>
          <a:prstGeom prst="rect">
            <a:avLst/>
          </a:prstGeom>
          <a:noFill/>
        </p:spPr>
        <p:txBody>
          <a:bodyPr wrap="square">
            <a:spAutoFit/>
          </a:bodyPr>
          <a:lstStyle/>
          <a:p>
            <a:pPr marR="0" algn="ctr" rtl="0">
              <a:lnSpc>
                <a:spcPct val="150000"/>
              </a:lnSpc>
              <a:spcBef>
                <a:spcPts val="600"/>
              </a:spcBef>
              <a:spcAft>
                <a:spcPts val="600"/>
              </a:spcAft>
            </a:pPr>
            <a:r>
              <a:rPr lang="en-US"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Infrastructures for Research and Technology  GRNET S.A.</a:t>
            </a:r>
            <a:endParaRPr lang="el-GR"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4" name="TextBox 13">
            <a:extLst>
              <a:ext uri="{FF2B5EF4-FFF2-40B4-BE49-F238E27FC236}">
                <a16:creationId xmlns:a16="http://schemas.microsoft.com/office/drawing/2014/main" id="{DA45A006-F9D5-45F0-AAEB-2850A605BB69}"/>
              </a:ext>
            </a:extLst>
          </p:cNvPr>
          <p:cNvSpPr txBox="1"/>
          <p:nvPr userDrawn="1"/>
        </p:nvSpPr>
        <p:spPr>
          <a:xfrm>
            <a:off x="1362697" y="1143629"/>
            <a:ext cx="5221287" cy="305084"/>
          </a:xfrm>
          <a:prstGeom prst="rect">
            <a:avLst/>
          </a:prstGeom>
          <a:noFill/>
        </p:spPr>
        <p:txBody>
          <a:bodyPr wrap="square">
            <a:spAutoFit/>
          </a:bodyPr>
          <a:lstStyle/>
          <a:p>
            <a:pPr marR="0" algn="l" rtl="0">
              <a:lnSpc>
                <a:spcPct val="150000"/>
              </a:lnSpc>
              <a:spcBef>
                <a:spcPts val="600"/>
              </a:spcBef>
              <a:spcAft>
                <a:spcPts val="600"/>
              </a:spcAft>
            </a:pPr>
            <a:r>
              <a:rPr lang="en-US"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Networking Research, Education and Government</a:t>
            </a:r>
            <a:endParaRPr lang="el-GR"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02407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1B5F645-9C86-440B-989F-4F7497759B1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0"/>
            <a:ext cx="12192000" cy="2943483"/>
          </a:xfrm>
          <a:prstGeom prst="rect">
            <a:avLst/>
          </a:prstGeom>
        </p:spPr>
      </p:pic>
      <p:sp>
        <p:nvSpPr>
          <p:cNvPr id="29" name="Rectangle 28">
            <a:extLst>
              <a:ext uri="{FF2B5EF4-FFF2-40B4-BE49-F238E27FC236}">
                <a16:creationId xmlns:a16="http://schemas.microsoft.com/office/drawing/2014/main" id="{F6B0B8D2-DBC6-4787-9BBE-F25B73DEBEA4}"/>
              </a:ext>
              <a:ext uri="{C183D7F6-B498-43B3-948B-1728B52AA6E4}">
                <adec:decorative xmlns:adec="http://schemas.microsoft.com/office/drawing/2017/decorative" val="1"/>
              </a:ext>
            </a:extLst>
          </p:cNvPr>
          <p:cNvSpPr/>
          <p:nvPr userDrawn="1"/>
        </p:nvSpPr>
        <p:spPr>
          <a:xfrm>
            <a:off x="0" y="0"/>
            <a:ext cx="12192000" cy="2952453"/>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Google Shape;361;p21">
            <a:extLst>
              <a:ext uri="{FF2B5EF4-FFF2-40B4-BE49-F238E27FC236}">
                <a16:creationId xmlns:a16="http://schemas.microsoft.com/office/drawing/2014/main" id="{EE6804B0-2464-45A9-8FF9-1FC15E4391C8}"/>
              </a:ext>
            </a:extLst>
          </p:cNvPr>
          <p:cNvSpPr/>
          <p:nvPr userDrawn="1"/>
        </p:nvSpPr>
        <p:spPr>
          <a:xfrm>
            <a:off x="1400244" y="2457000"/>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61;p21">
            <a:extLst>
              <a:ext uri="{FF2B5EF4-FFF2-40B4-BE49-F238E27FC236}">
                <a16:creationId xmlns:a16="http://schemas.microsoft.com/office/drawing/2014/main" id="{5145FA1E-7766-4AA5-82CA-93EA1C93B76E}"/>
              </a:ext>
            </a:extLst>
          </p:cNvPr>
          <p:cNvSpPr/>
          <p:nvPr userDrawn="1"/>
        </p:nvSpPr>
        <p:spPr>
          <a:xfrm>
            <a:off x="3477874" y="2492495"/>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61;p21">
            <a:extLst>
              <a:ext uri="{FF2B5EF4-FFF2-40B4-BE49-F238E27FC236}">
                <a16:creationId xmlns:a16="http://schemas.microsoft.com/office/drawing/2014/main" id="{CCE542C5-FE09-4EB8-9E27-6C4DDCD15B74}"/>
              </a:ext>
            </a:extLst>
          </p:cNvPr>
          <p:cNvSpPr/>
          <p:nvPr userDrawn="1"/>
        </p:nvSpPr>
        <p:spPr>
          <a:xfrm>
            <a:off x="5555504" y="2529983"/>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1;p21">
            <a:extLst>
              <a:ext uri="{FF2B5EF4-FFF2-40B4-BE49-F238E27FC236}">
                <a16:creationId xmlns:a16="http://schemas.microsoft.com/office/drawing/2014/main" id="{63A30B78-1D4A-4502-8393-CAA0E43C85A3}"/>
              </a:ext>
            </a:extLst>
          </p:cNvPr>
          <p:cNvSpPr/>
          <p:nvPr userDrawn="1"/>
        </p:nvSpPr>
        <p:spPr>
          <a:xfrm>
            <a:off x="7633134" y="2510002"/>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1;p21">
            <a:extLst>
              <a:ext uri="{FF2B5EF4-FFF2-40B4-BE49-F238E27FC236}">
                <a16:creationId xmlns:a16="http://schemas.microsoft.com/office/drawing/2014/main" id="{0C6F9768-1D5D-4208-AF99-711DC103D708}"/>
              </a:ext>
            </a:extLst>
          </p:cNvPr>
          <p:cNvSpPr/>
          <p:nvPr userDrawn="1"/>
        </p:nvSpPr>
        <p:spPr>
          <a:xfrm>
            <a:off x="9816874" y="2492495"/>
            <a:ext cx="972000" cy="97200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99469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6C178-0E08-4FD0-BB1F-C2E4111E4752}"/>
              </a:ext>
            </a:extLst>
          </p:cNvPr>
          <p:cNvSpPr>
            <a:spLocks noGrp="1"/>
          </p:cNvSpPr>
          <p:nvPr>
            <p:ph type="title"/>
          </p:nvPr>
        </p:nvSpPr>
        <p:spPr>
          <a:xfrm>
            <a:off x="838200" y="365125"/>
            <a:ext cx="10515600" cy="1325563"/>
          </a:xfrm>
          <a:prstGeom prst="rect">
            <a:avLst/>
          </a:prstGeo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8CA6F12-3930-46FF-9584-C4EABDA932AE}"/>
              </a:ext>
            </a:extLst>
          </p:cNvPr>
          <p:cNvSpPr>
            <a:spLocks noGrp="1"/>
          </p:cNvSpPr>
          <p:nvPr>
            <p:ph sz="half" idx="1"/>
          </p:nvPr>
        </p:nvSpPr>
        <p:spPr>
          <a:xfrm>
            <a:off x="838200" y="1825625"/>
            <a:ext cx="5181600" cy="435133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3C4DE7E-CA9A-4061-BF9E-01BC7899393D}"/>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91218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E1BCA-207C-4117-91C4-5C0C8AB5E49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2254E90D-2DFE-4844-8F66-0CCF13C7C7D1}"/>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037183-53E1-4CE7-9C3B-42BE30175A94}"/>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4A3DCBA-612C-4DCE-9BE3-C0A47AB8ED9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CD8861A-1CD0-49FC-AEA6-0EEFD5495F68}"/>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168C25E-F650-4A26-B5E4-7867FFAB3552}"/>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2/19/2023</a:t>
            </a:fld>
            <a:endParaRPr lang="en-US"/>
          </a:p>
        </p:txBody>
      </p:sp>
      <p:sp>
        <p:nvSpPr>
          <p:cNvPr id="8" name="Footer Placeholder 7">
            <a:extLst>
              <a:ext uri="{FF2B5EF4-FFF2-40B4-BE49-F238E27FC236}">
                <a16:creationId xmlns:a16="http://schemas.microsoft.com/office/drawing/2014/main" id="{0C7E72EE-71C6-4035-AFEA-0F3D4BA50F6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1321AB14-C3BC-4565-81AF-1FB400BFA665}"/>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12564155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22D7B-1421-4267-9723-7F4A1721DA4D}"/>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3F7C5A07-0B1D-45B6-AD4C-1170F8F56E13}"/>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2/19/2023</a:t>
            </a:fld>
            <a:endParaRPr lang="en-US"/>
          </a:p>
        </p:txBody>
      </p:sp>
      <p:sp>
        <p:nvSpPr>
          <p:cNvPr id="4" name="Footer Placeholder 3">
            <a:extLst>
              <a:ext uri="{FF2B5EF4-FFF2-40B4-BE49-F238E27FC236}">
                <a16:creationId xmlns:a16="http://schemas.microsoft.com/office/drawing/2014/main" id="{1280E9A7-9CF3-4FF7-A5F7-F7A5F678BF6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FD43C1B3-5C17-4E28-8CC1-F045DCA7B2C2}"/>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2219309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89E197-3533-4A25-A03A-26E72AE7E2D5}"/>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2/19/2023</a:t>
            </a:fld>
            <a:endParaRPr lang="en-US"/>
          </a:p>
        </p:txBody>
      </p:sp>
      <p:sp>
        <p:nvSpPr>
          <p:cNvPr id="3" name="Footer Placeholder 2">
            <a:extLst>
              <a:ext uri="{FF2B5EF4-FFF2-40B4-BE49-F238E27FC236}">
                <a16:creationId xmlns:a16="http://schemas.microsoft.com/office/drawing/2014/main" id="{6FD13FA9-0212-4DEC-9622-AD5533B1B1C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61DD16C2-5C50-4C74-BEE6-A9EEC214EA17}"/>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2751788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5DB97-8E8E-4B4D-BC5E-0C44B1760FC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A879BE0-25CA-4C1C-A7D4-304799418121}"/>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A35542-9CC2-45C7-BDE9-3C58E640B89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667A49-3D8A-44B3-A61B-D1BBFE320A94}"/>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2/19/2023</a:t>
            </a:fld>
            <a:endParaRPr lang="en-US"/>
          </a:p>
        </p:txBody>
      </p:sp>
      <p:sp>
        <p:nvSpPr>
          <p:cNvPr id="6" name="Footer Placeholder 5">
            <a:extLst>
              <a:ext uri="{FF2B5EF4-FFF2-40B4-BE49-F238E27FC236}">
                <a16:creationId xmlns:a16="http://schemas.microsoft.com/office/drawing/2014/main" id="{83BAF203-CD77-4661-B030-5467FE01808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3112BA6-5538-4BB5-92BB-0F9B255998E0}"/>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1736485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64A4F-F41C-432E-943F-0D890D818C9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BFE5934-B7E4-4B69-87A0-811CA514EFC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EC7C68-440D-4601-8953-4E3C3864A801}"/>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8DF609-6FB3-46D1-903E-C960D6CF644B}"/>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2/19/2023</a:t>
            </a:fld>
            <a:endParaRPr lang="en-US"/>
          </a:p>
        </p:txBody>
      </p:sp>
      <p:sp>
        <p:nvSpPr>
          <p:cNvPr id="6" name="Footer Placeholder 5">
            <a:extLst>
              <a:ext uri="{FF2B5EF4-FFF2-40B4-BE49-F238E27FC236}">
                <a16:creationId xmlns:a16="http://schemas.microsoft.com/office/drawing/2014/main" id="{A297A60C-F4E8-481E-9066-CE12608172B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50066B7-43DF-47FF-9244-8E1397EFD42B}"/>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3130943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4344B-B93E-4FC2-9D1D-658171B36DC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5F2577C-1478-4185-9C3D-E8CC539D9825}"/>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53DACC-2A5B-4ADE-A65D-D383D7513674}"/>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2/19/2023</a:t>
            </a:fld>
            <a:endParaRPr lang="en-US"/>
          </a:p>
        </p:txBody>
      </p:sp>
      <p:sp>
        <p:nvSpPr>
          <p:cNvPr id="5" name="Footer Placeholder 4">
            <a:extLst>
              <a:ext uri="{FF2B5EF4-FFF2-40B4-BE49-F238E27FC236}">
                <a16:creationId xmlns:a16="http://schemas.microsoft.com/office/drawing/2014/main" id="{388EE13E-6C99-4878-80AF-D86FB749F24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A4611D6-CC98-41CF-BB6E-9260264EB251}"/>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42351384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CF2DF42-7ACC-466F-B1E3-2E9D564E2F82}"/>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8085BA7-DC29-43BE-A52C-6132FEF3904F}"/>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9F1CBC-1205-4046-8F94-FA966B9D1FD5}"/>
              </a:ext>
            </a:extLst>
          </p:cNvPr>
          <p:cNvSpPr>
            <a:spLocks noGrp="1"/>
          </p:cNvSpPr>
          <p:nvPr>
            <p:ph type="dt" sz="half" idx="10"/>
          </p:nvPr>
        </p:nvSpPr>
        <p:spPr>
          <a:xfrm>
            <a:off x="838200" y="6356350"/>
            <a:ext cx="2743200" cy="365125"/>
          </a:xfrm>
          <a:prstGeom prst="rect">
            <a:avLst/>
          </a:prstGeom>
        </p:spPr>
        <p:txBody>
          <a:bodyPr/>
          <a:lstStyle/>
          <a:p>
            <a:fld id="{4E9F7896-EF60-4F5A-AF3D-A4E667171CE6}" type="datetimeFigureOut">
              <a:rPr lang="en-US" smtClean="0"/>
              <a:t>2/19/2023</a:t>
            </a:fld>
            <a:endParaRPr lang="en-US"/>
          </a:p>
        </p:txBody>
      </p:sp>
      <p:sp>
        <p:nvSpPr>
          <p:cNvPr id="5" name="Footer Placeholder 4">
            <a:extLst>
              <a:ext uri="{FF2B5EF4-FFF2-40B4-BE49-F238E27FC236}">
                <a16:creationId xmlns:a16="http://schemas.microsoft.com/office/drawing/2014/main" id="{A3EB784E-D4F8-499E-B495-D367AE45BFC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E690ADF-B5D2-4258-9A1E-3A431119D467}"/>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23349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62BD8-222F-4E76-9901-DAEC97AB8F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ADF20F-CD05-4174-A50F-51E8F969CF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21D64F-64A0-4BBA-B516-1821B633600A}"/>
              </a:ext>
            </a:extLst>
          </p:cNvPr>
          <p:cNvSpPr>
            <a:spLocks noGrp="1"/>
          </p:cNvSpPr>
          <p:nvPr>
            <p:ph type="dt" sz="half" idx="10"/>
          </p:nvPr>
        </p:nvSpPr>
        <p:spPr/>
        <p:txBody>
          <a:bodyPr/>
          <a:lstStyle/>
          <a:p>
            <a:fld id="{4E9F7896-EF60-4F5A-AF3D-A4E667171CE6}" type="datetimeFigureOut">
              <a:rPr lang="en-US" smtClean="0"/>
              <a:t>2/19/2023</a:t>
            </a:fld>
            <a:endParaRPr lang="en-US"/>
          </a:p>
        </p:txBody>
      </p:sp>
      <p:sp>
        <p:nvSpPr>
          <p:cNvPr id="5" name="Footer Placeholder 4">
            <a:extLst>
              <a:ext uri="{FF2B5EF4-FFF2-40B4-BE49-F238E27FC236}">
                <a16:creationId xmlns:a16="http://schemas.microsoft.com/office/drawing/2014/main" id="{60A3B5BB-07EF-485E-8070-08EA37FD3B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84EEFC-D330-4B59-9B67-7D2FAD36DA68}"/>
              </a:ext>
            </a:extLst>
          </p:cNvPr>
          <p:cNvSpPr>
            <a:spLocks noGrp="1"/>
          </p:cNvSpPr>
          <p:nvPr>
            <p:ph type="sldNum" sz="quarter" idx="12"/>
          </p:nvPr>
        </p:nvSpPr>
        <p:spPr/>
        <p:txBody>
          <a:bodyPr/>
          <a:lstStyle/>
          <a:p>
            <a:fld id="{9F4088CB-D327-4A0C-A0A9-1A69F0EFF3E6}" type="slidenum">
              <a:rPr lang="en-US" smtClean="0"/>
              <a:t>‹#›</a:t>
            </a:fld>
            <a:endParaRPr lang="en-US"/>
          </a:p>
        </p:txBody>
      </p:sp>
    </p:spTree>
    <p:extLst>
      <p:ext uri="{BB962C8B-B14F-4D97-AF65-F5344CB8AC3E}">
        <p14:creationId xmlns:p14="http://schemas.microsoft.com/office/powerpoint/2010/main" val="2885999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DEFCF6-6599-4296-B537-B153D0BE5DC0}"/>
              </a:ext>
            </a:extLst>
          </p:cNvPr>
          <p:cNvSpPr>
            <a:spLocks noGrp="1"/>
          </p:cNvSpPr>
          <p:nvPr>
            <p:ph type="sldNum" sz="quarter" idx="10"/>
          </p:nvPr>
        </p:nvSpPr>
        <p:spPr/>
        <p:txBody>
          <a:bodyPr/>
          <a:lstStyle/>
          <a:p>
            <a:fld id="{9F4088CB-D327-4A0C-A0A9-1A69F0EFF3E6}" type="slidenum">
              <a:rPr lang="en-US" smtClean="0"/>
              <a:pPr/>
              <a:t>‹#›</a:t>
            </a:fld>
            <a:endParaRPr lang="en-US" dirty="0"/>
          </a:p>
        </p:txBody>
      </p:sp>
      <p:pic>
        <p:nvPicPr>
          <p:cNvPr id="4" name="Picture 3">
            <a:extLst>
              <a:ext uri="{FF2B5EF4-FFF2-40B4-BE49-F238E27FC236}">
                <a16:creationId xmlns:a16="http://schemas.microsoft.com/office/drawing/2014/main" id="{9B3022D4-11F9-46A8-9D7D-B7AD1F4776D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861247D2-A4E1-4445-A2DC-9B80C51CAE87}"/>
              </a:ext>
              <a:ext uri="{C183D7F6-B498-43B3-948B-1728B52AA6E4}">
                <adec:decorative xmlns:adec="http://schemas.microsoft.com/office/drawing/2017/decorative" val="1"/>
              </a:ext>
            </a:extLst>
          </p:cNvPr>
          <p:cNvSpPr/>
          <p:nvPr userDrawn="1"/>
        </p:nvSpPr>
        <p:spPr>
          <a:xfrm>
            <a:off x="1" y="0"/>
            <a:ext cx="12191999" cy="6858000"/>
          </a:xfrm>
          <a:prstGeom prst="rect">
            <a:avLst/>
          </a:prstGeom>
          <a:solidFill>
            <a:srgbClr val="142C3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2">
            <a:extLst>
              <a:ext uri="{FF2B5EF4-FFF2-40B4-BE49-F238E27FC236}">
                <a16:creationId xmlns:a16="http://schemas.microsoft.com/office/drawing/2014/main" id="{1DA06495-FCB7-4804-AE0E-0C14B1A2078D}"/>
              </a:ext>
            </a:extLst>
          </p:cNvPr>
          <p:cNvSpPr txBox="1">
            <a:spLocks/>
          </p:cNvSpPr>
          <p:nvPr userDrawn="1"/>
        </p:nvSpPr>
        <p:spPr>
          <a:xfrm>
            <a:off x="5885364" y="6448924"/>
            <a:ext cx="421271" cy="247421"/>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rgbClr val="142C3F"/>
                </a:solidFill>
                <a:latin typeface="Tahoma" panose="020B0604030504040204" pitchFamily="34" charset="0"/>
                <a:ea typeface="Tahoma" panose="020B0604030504040204" pitchFamily="34" charset="0"/>
                <a:cs typeface="Tahom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4088CB-D327-4A0C-A0A9-1A69F0EFF3E6}" type="slidenum">
              <a:rPr lang="en-US" smtClean="0"/>
              <a:pPr/>
              <a:t>‹#›</a:t>
            </a:fld>
            <a:endParaRPr lang="en-US" dirty="0"/>
          </a:p>
        </p:txBody>
      </p:sp>
      <p:sp>
        <p:nvSpPr>
          <p:cNvPr id="7" name="TextBox 6">
            <a:extLst>
              <a:ext uri="{FF2B5EF4-FFF2-40B4-BE49-F238E27FC236}">
                <a16:creationId xmlns:a16="http://schemas.microsoft.com/office/drawing/2014/main" id="{F9B10E14-27C7-44A7-99B4-A254795C2F0A}"/>
              </a:ext>
            </a:extLst>
          </p:cNvPr>
          <p:cNvSpPr txBox="1"/>
          <p:nvPr userDrawn="1"/>
        </p:nvSpPr>
        <p:spPr>
          <a:xfrm>
            <a:off x="8356739" y="1978814"/>
            <a:ext cx="2848423" cy="800219"/>
          </a:xfrm>
          <a:prstGeom prst="rect">
            <a:avLst/>
          </a:prstGeom>
          <a:noFill/>
        </p:spPr>
        <p:txBody>
          <a:bodyPr wrap="square">
            <a:spAutoFit/>
          </a:bodyPr>
          <a:lstStyle/>
          <a:p>
            <a:pPr marR="0" algn="l" rtl="0"/>
            <a:r>
              <a:rPr lang="en-US" b="1" dirty="0">
                <a:solidFill>
                  <a:schemeClr val="bg1"/>
                </a:solidFill>
                <a:latin typeface="Tahoma" panose="020B0604030504040204" pitchFamily="34" charset="0"/>
                <a:ea typeface="Tahoma" panose="020B0604030504040204" pitchFamily="34" charset="0"/>
                <a:cs typeface="Tahoma" panose="020B0604030504040204" pitchFamily="34" charset="0"/>
              </a:rPr>
              <a:t>STAY INFORMED</a:t>
            </a:r>
          </a:p>
          <a:p>
            <a:pPr marR="0" algn="l" rtl="0"/>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www.grnet.gr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TextBox 7">
            <a:extLst>
              <a:ext uri="{FF2B5EF4-FFF2-40B4-BE49-F238E27FC236}">
                <a16:creationId xmlns:a16="http://schemas.microsoft.com/office/drawing/2014/main" id="{99EF9FCB-B94D-405B-AC55-991AD930EC70}"/>
              </a:ext>
            </a:extLst>
          </p:cNvPr>
          <p:cNvSpPr txBox="1"/>
          <p:nvPr userDrawn="1"/>
        </p:nvSpPr>
        <p:spPr>
          <a:xfrm>
            <a:off x="8715545" y="3300633"/>
            <a:ext cx="2848423" cy="1785104"/>
          </a:xfrm>
          <a:prstGeom prst="rect">
            <a:avLst/>
          </a:prstGeom>
          <a:noFill/>
        </p:spPr>
        <p:txBody>
          <a:bodyPr wrap="square">
            <a:spAutoFit/>
          </a:bodyPr>
          <a:lstStyle/>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grnet_gr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sa</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edyte</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p:txBody>
      </p:sp>
      <p:pic>
        <p:nvPicPr>
          <p:cNvPr id="9" name="Picture 8">
            <a:extLst>
              <a:ext uri="{FF2B5EF4-FFF2-40B4-BE49-F238E27FC236}">
                <a16:creationId xmlns:a16="http://schemas.microsoft.com/office/drawing/2014/main" id="{26928C38-BFD0-4A24-B4B5-59B1FBC19971}"/>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a:stretch/>
        </p:blipFill>
        <p:spPr>
          <a:xfrm>
            <a:off x="8430082" y="3756269"/>
            <a:ext cx="352055" cy="324753"/>
          </a:xfrm>
          <a:prstGeom prst="rect">
            <a:avLst/>
          </a:prstGeom>
        </p:spPr>
      </p:pic>
      <p:pic>
        <p:nvPicPr>
          <p:cNvPr id="10" name="Picture 9">
            <a:extLst>
              <a:ext uri="{FF2B5EF4-FFF2-40B4-BE49-F238E27FC236}">
                <a16:creationId xmlns:a16="http://schemas.microsoft.com/office/drawing/2014/main" id="{54377D2A-CCC2-435B-890B-3D7938D64466}"/>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r="-18689"/>
          <a:stretch/>
        </p:blipFill>
        <p:spPr>
          <a:xfrm>
            <a:off x="8361188" y="4050304"/>
            <a:ext cx="321633" cy="262010"/>
          </a:xfrm>
          <a:prstGeom prst="rect">
            <a:avLst/>
          </a:prstGeom>
        </p:spPr>
      </p:pic>
      <p:pic>
        <p:nvPicPr>
          <p:cNvPr id="11" name="Picture 10">
            <a:extLst>
              <a:ext uri="{FF2B5EF4-FFF2-40B4-BE49-F238E27FC236}">
                <a16:creationId xmlns:a16="http://schemas.microsoft.com/office/drawing/2014/main" id="{7DC4E4FE-A1EA-4FFC-9CA8-86511499D12D}"/>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8405985" y="4397584"/>
            <a:ext cx="409904" cy="324753"/>
          </a:xfrm>
          <a:prstGeom prst="rect">
            <a:avLst/>
          </a:prstGeom>
        </p:spPr>
      </p:pic>
      <p:pic>
        <p:nvPicPr>
          <p:cNvPr id="12" name="Picture 11">
            <a:extLst>
              <a:ext uri="{FF2B5EF4-FFF2-40B4-BE49-F238E27FC236}">
                <a16:creationId xmlns:a16="http://schemas.microsoft.com/office/drawing/2014/main" id="{8CE0ABFE-61D8-49CB-A615-7DF891FE531A}"/>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a:stretch/>
        </p:blipFill>
        <p:spPr>
          <a:xfrm>
            <a:off x="8372233" y="4850982"/>
            <a:ext cx="409904" cy="255791"/>
          </a:xfrm>
          <a:prstGeom prst="rect">
            <a:avLst/>
          </a:prstGeom>
        </p:spPr>
      </p:pic>
      <p:pic>
        <p:nvPicPr>
          <p:cNvPr id="13" name="Picture 12">
            <a:extLst>
              <a:ext uri="{FF2B5EF4-FFF2-40B4-BE49-F238E27FC236}">
                <a16:creationId xmlns:a16="http://schemas.microsoft.com/office/drawing/2014/main" id="{4F6D34F1-B28B-4C15-9BA1-A824C862027C}"/>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a:stretch/>
        </p:blipFill>
        <p:spPr>
          <a:xfrm>
            <a:off x="8363490" y="3371518"/>
            <a:ext cx="352055" cy="278921"/>
          </a:xfrm>
          <a:prstGeom prst="rect">
            <a:avLst/>
          </a:prstGeom>
        </p:spPr>
      </p:pic>
      <p:sp>
        <p:nvSpPr>
          <p:cNvPr id="15" name="TextBox 14">
            <a:extLst>
              <a:ext uri="{FF2B5EF4-FFF2-40B4-BE49-F238E27FC236}">
                <a16:creationId xmlns:a16="http://schemas.microsoft.com/office/drawing/2014/main" id="{E0E403C7-2E5D-4926-B6F2-A5C43C61E3F9}"/>
              </a:ext>
            </a:extLst>
          </p:cNvPr>
          <p:cNvSpPr txBox="1"/>
          <p:nvPr userDrawn="1"/>
        </p:nvSpPr>
        <p:spPr>
          <a:xfrm>
            <a:off x="8356740" y="2848298"/>
            <a:ext cx="2848423" cy="523220"/>
          </a:xfrm>
          <a:prstGeom prst="rect">
            <a:avLst/>
          </a:prstGeom>
          <a:noFill/>
        </p:spPr>
        <p:txBody>
          <a:bodyPr wrap="square">
            <a:spAutoFit/>
          </a:bodyPr>
          <a:lstStyle/>
          <a:p>
            <a:pPr marR="0" algn="l" rtl="0"/>
            <a:r>
              <a:rPr lang="en-US" sz="28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FOLLOW US</a:t>
            </a:r>
            <a:endParaRPr lang="el-GR"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17" name="Picture 16">
            <a:extLst>
              <a:ext uri="{FF2B5EF4-FFF2-40B4-BE49-F238E27FC236}">
                <a16:creationId xmlns:a16="http://schemas.microsoft.com/office/drawing/2014/main" id="{9A62EB76-0592-44A1-96F6-1821260E3F6C}"/>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98249" y="45563"/>
            <a:ext cx="3268208" cy="1522027"/>
          </a:xfrm>
          <a:prstGeom prst="rect">
            <a:avLst/>
          </a:prstGeom>
        </p:spPr>
      </p:pic>
      <p:pic>
        <p:nvPicPr>
          <p:cNvPr id="18" name="Picture 17">
            <a:extLst>
              <a:ext uri="{FF2B5EF4-FFF2-40B4-BE49-F238E27FC236}">
                <a16:creationId xmlns:a16="http://schemas.microsoft.com/office/drawing/2014/main" id="{B6E429B9-8DC3-4B8C-BB05-C5EF74EABC02}"/>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98249" y="45563"/>
            <a:ext cx="3268208" cy="1522027"/>
          </a:xfrm>
          <a:prstGeom prst="rect">
            <a:avLst/>
          </a:prstGeom>
        </p:spPr>
      </p:pic>
      <p:sp>
        <p:nvSpPr>
          <p:cNvPr id="19" name="TextBox 18">
            <a:extLst>
              <a:ext uri="{FF2B5EF4-FFF2-40B4-BE49-F238E27FC236}">
                <a16:creationId xmlns:a16="http://schemas.microsoft.com/office/drawing/2014/main" id="{CC7A96E9-9E56-4B35-8FAF-3D25EE6F1454}"/>
              </a:ext>
            </a:extLst>
          </p:cNvPr>
          <p:cNvSpPr txBox="1"/>
          <p:nvPr userDrawn="1"/>
        </p:nvSpPr>
        <p:spPr>
          <a:xfrm>
            <a:off x="1362697" y="1143629"/>
            <a:ext cx="5221287" cy="305084"/>
          </a:xfrm>
          <a:prstGeom prst="rect">
            <a:avLst/>
          </a:prstGeom>
          <a:noFill/>
        </p:spPr>
        <p:txBody>
          <a:bodyPr wrap="square">
            <a:spAutoFit/>
          </a:bodyPr>
          <a:lstStyle/>
          <a:p>
            <a:pPr marR="0" algn="l" rtl="0">
              <a:lnSpc>
                <a:spcPct val="150000"/>
              </a:lnSpc>
              <a:spcBef>
                <a:spcPts val="600"/>
              </a:spcBef>
              <a:spcAft>
                <a:spcPts val="600"/>
              </a:spcAft>
            </a:pPr>
            <a:r>
              <a:rPr lang="en-US"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Networking Research, Education and Government</a:t>
            </a:r>
            <a:endParaRPr lang="el-GR" sz="16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20" name="TextBox 19">
            <a:extLst>
              <a:ext uri="{FF2B5EF4-FFF2-40B4-BE49-F238E27FC236}">
                <a16:creationId xmlns:a16="http://schemas.microsoft.com/office/drawing/2014/main" id="{5E19693A-C5AB-493C-8B36-00CDED07D2B0}"/>
              </a:ext>
            </a:extLst>
          </p:cNvPr>
          <p:cNvSpPr txBox="1"/>
          <p:nvPr userDrawn="1"/>
        </p:nvSpPr>
        <p:spPr>
          <a:xfrm>
            <a:off x="826419" y="3063195"/>
            <a:ext cx="6697153" cy="895566"/>
          </a:xfrm>
          <a:prstGeom prst="rect">
            <a:avLst/>
          </a:prstGeom>
          <a:noFill/>
        </p:spPr>
        <p:txBody>
          <a:bodyPr wrap="square">
            <a:spAutoFit/>
          </a:bodyPr>
          <a:lstStyle/>
          <a:p>
            <a:pPr marR="0" algn="ctr" rtl="0">
              <a:lnSpc>
                <a:spcPct val="150000"/>
              </a:lnSpc>
              <a:spcBef>
                <a:spcPts val="600"/>
              </a:spcBef>
              <a:spcAft>
                <a:spcPts val="600"/>
              </a:spcAft>
            </a:pPr>
            <a:r>
              <a:rPr lang="en-US"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Infrastructures for Research and Technology  GRNET S.A.</a:t>
            </a:r>
            <a:endParaRPr lang="el-GR" sz="2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54631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037302A-FB1C-4FC6-AB81-009992211CD1}"/>
              </a:ext>
            </a:extLst>
          </p:cNvPr>
          <p:cNvSpPr/>
          <p:nvPr userDrawn="1"/>
        </p:nvSpPr>
        <p:spPr>
          <a:xfrm>
            <a:off x="0" y="538936"/>
            <a:ext cx="1436914" cy="114207"/>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7175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A43710C-8456-488C-B1B4-36D2198D3D63}"/>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1" y="-65019"/>
            <a:ext cx="12218007" cy="2214206"/>
          </a:xfrm>
          <a:prstGeom prst="rect">
            <a:avLst/>
          </a:prstGeom>
        </p:spPr>
      </p:pic>
      <p:sp>
        <p:nvSpPr>
          <p:cNvPr id="24" name="Rectangle 23">
            <a:extLst>
              <a:ext uri="{FF2B5EF4-FFF2-40B4-BE49-F238E27FC236}">
                <a16:creationId xmlns:a16="http://schemas.microsoft.com/office/drawing/2014/main" id="{826E88A8-EC9A-4929-AD02-657C96FD6F5C}"/>
              </a:ext>
              <a:ext uri="{C183D7F6-B498-43B3-948B-1728B52AA6E4}">
                <adec:decorative xmlns:adec="http://schemas.microsoft.com/office/drawing/2017/decorative" val="1"/>
              </a:ext>
            </a:extLst>
          </p:cNvPr>
          <p:cNvSpPr/>
          <p:nvPr userDrawn="1"/>
        </p:nvSpPr>
        <p:spPr>
          <a:xfrm>
            <a:off x="0" y="-65252"/>
            <a:ext cx="12220075" cy="2214206"/>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91493583-22DE-41BE-B4D1-B85E97B1F030}"/>
              </a:ext>
            </a:extLst>
          </p:cNvPr>
          <p:cNvSpPr/>
          <p:nvPr userDrawn="1"/>
        </p:nvSpPr>
        <p:spPr>
          <a:xfrm flipV="1">
            <a:off x="2205469" y="2117401"/>
            <a:ext cx="10012538" cy="108846"/>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7AA668F-EAFF-47FF-880B-D3DA8E699222}"/>
              </a:ext>
            </a:extLst>
          </p:cNvPr>
          <p:cNvSpPr/>
          <p:nvPr userDrawn="1"/>
        </p:nvSpPr>
        <p:spPr>
          <a:xfrm flipV="1">
            <a:off x="-2070" y="2124071"/>
            <a:ext cx="1879856" cy="102175"/>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highlight>
                <a:srgbClr val="FBD9AB"/>
              </a:highlight>
            </a:endParaRPr>
          </a:p>
        </p:txBody>
      </p:sp>
      <p:sp>
        <p:nvSpPr>
          <p:cNvPr id="18" name="Google Shape;361;p21">
            <a:extLst>
              <a:ext uri="{FF2B5EF4-FFF2-40B4-BE49-F238E27FC236}">
                <a16:creationId xmlns:a16="http://schemas.microsoft.com/office/drawing/2014/main" id="{539B1DDD-BCD9-4B73-A3E0-0228C851799D}"/>
              </a:ext>
            </a:extLst>
          </p:cNvPr>
          <p:cNvSpPr/>
          <p:nvPr userDrawn="1"/>
        </p:nvSpPr>
        <p:spPr>
          <a:xfrm>
            <a:off x="1323435" y="1500937"/>
            <a:ext cx="1386907" cy="1357060"/>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61;p21">
            <a:extLst>
              <a:ext uri="{FF2B5EF4-FFF2-40B4-BE49-F238E27FC236}">
                <a16:creationId xmlns:a16="http://schemas.microsoft.com/office/drawing/2014/main" id="{19B792D6-1EDE-47CF-8655-F764D373B476}"/>
              </a:ext>
            </a:extLst>
          </p:cNvPr>
          <p:cNvSpPr/>
          <p:nvPr userDrawn="1"/>
        </p:nvSpPr>
        <p:spPr>
          <a:xfrm>
            <a:off x="5350160"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61;p21">
            <a:extLst>
              <a:ext uri="{FF2B5EF4-FFF2-40B4-BE49-F238E27FC236}">
                <a16:creationId xmlns:a16="http://schemas.microsoft.com/office/drawing/2014/main" id="{BBA316A3-22A5-4275-9839-56CEA9C2B766}"/>
              </a:ext>
            </a:extLst>
          </p:cNvPr>
          <p:cNvSpPr/>
          <p:nvPr userDrawn="1"/>
        </p:nvSpPr>
        <p:spPr>
          <a:xfrm>
            <a:off x="9544970" y="1469603"/>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TextBox 10">
            <a:extLst>
              <a:ext uri="{FF2B5EF4-FFF2-40B4-BE49-F238E27FC236}">
                <a16:creationId xmlns:a16="http://schemas.microsoft.com/office/drawing/2014/main" id="{6CA4D9CD-BB4D-443C-B84C-2B0E24810C1A}"/>
              </a:ext>
            </a:extLst>
          </p:cNvPr>
          <p:cNvSpPr txBox="1"/>
          <p:nvPr userDrawn="1"/>
        </p:nvSpPr>
        <p:spPr>
          <a:xfrm>
            <a:off x="1641733" y="737139"/>
            <a:ext cx="8803759" cy="584775"/>
          </a:xfrm>
          <a:prstGeom prst="rect">
            <a:avLst/>
          </a:prstGeom>
          <a:noFill/>
        </p:spPr>
        <p:txBody>
          <a:bodyPr wrap="square">
            <a:spAutoFit/>
          </a:bodyPr>
          <a:lstStyle/>
          <a:p>
            <a:pPr marR="0" algn="ctr" rtl="0"/>
            <a:r>
              <a:rPr lang="en-US" sz="48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EUROPEAN &amp; INTERNATIONAL PROJECTS </a:t>
            </a:r>
            <a:endParaRPr lang="el-GR"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43807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4CC71638-F92A-4C81-9172-15A493CC42EA}"/>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1" y="-65019"/>
            <a:ext cx="12204754" cy="2214206"/>
          </a:xfrm>
          <a:prstGeom prst="rect">
            <a:avLst/>
          </a:prstGeom>
        </p:spPr>
      </p:pic>
      <p:sp>
        <p:nvSpPr>
          <p:cNvPr id="29" name="Rectangle 28">
            <a:extLst>
              <a:ext uri="{FF2B5EF4-FFF2-40B4-BE49-F238E27FC236}">
                <a16:creationId xmlns:a16="http://schemas.microsoft.com/office/drawing/2014/main" id="{F6B0B8D2-DBC6-4787-9BBE-F25B73DEBEA4}"/>
              </a:ext>
              <a:ext uri="{C183D7F6-B498-43B3-948B-1728B52AA6E4}">
                <adec:decorative xmlns:adec="http://schemas.microsoft.com/office/drawing/2017/decorative" val="1"/>
              </a:ext>
            </a:extLst>
          </p:cNvPr>
          <p:cNvSpPr/>
          <p:nvPr userDrawn="1"/>
        </p:nvSpPr>
        <p:spPr>
          <a:xfrm>
            <a:off x="0" y="-60608"/>
            <a:ext cx="12212290" cy="2214206"/>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E68A05-8A7C-48ED-B627-1F74481DB997}"/>
              </a:ext>
            </a:extLst>
          </p:cNvPr>
          <p:cNvSpPr/>
          <p:nvPr userDrawn="1"/>
        </p:nvSpPr>
        <p:spPr>
          <a:xfrm flipV="1">
            <a:off x="2205469" y="2117401"/>
            <a:ext cx="10012538" cy="108846"/>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4EC99A42-7A03-42DB-859F-C698A7E7DE64}"/>
              </a:ext>
            </a:extLst>
          </p:cNvPr>
          <p:cNvSpPr/>
          <p:nvPr userDrawn="1"/>
        </p:nvSpPr>
        <p:spPr>
          <a:xfrm flipV="1">
            <a:off x="-2070" y="2124071"/>
            <a:ext cx="1879856" cy="102175"/>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highlight>
                <a:srgbClr val="FBD9AB"/>
              </a:highlight>
            </a:endParaRPr>
          </a:p>
        </p:txBody>
      </p:sp>
      <p:sp>
        <p:nvSpPr>
          <p:cNvPr id="30" name="Google Shape;361;p21">
            <a:extLst>
              <a:ext uri="{FF2B5EF4-FFF2-40B4-BE49-F238E27FC236}">
                <a16:creationId xmlns:a16="http://schemas.microsoft.com/office/drawing/2014/main" id="{EE6804B0-2464-45A9-8FF9-1FC15E4391C8}"/>
              </a:ext>
            </a:extLst>
          </p:cNvPr>
          <p:cNvSpPr/>
          <p:nvPr userDrawn="1"/>
        </p:nvSpPr>
        <p:spPr>
          <a:xfrm>
            <a:off x="1323435"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61;p21">
            <a:extLst>
              <a:ext uri="{FF2B5EF4-FFF2-40B4-BE49-F238E27FC236}">
                <a16:creationId xmlns:a16="http://schemas.microsoft.com/office/drawing/2014/main" id="{CC402F43-E3D4-4FAE-8DD7-C67735694542}"/>
              </a:ext>
            </a:extLst>
          </p:cNvPr>
          <p:cNvSpPr/>
          <p:nvPr userDrawn="1"/>
        </p:nvSpPr>
        <p:spPr>
          <a:xfrm>
            <a:off x="5350160"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61;p21">
            <a:extLst>
              <a:ext uri="{FF2B5EF4-FFF2-40B4-BE49-F238E27FC236}">
                <a16:creationId xmlns:a16="http://schemas.microsoft.com/office/drawing/2014/main" id="{427632A2-5482-4CE0-AAC8-36DB740E8CC2}"/>
              </a:ext>
            </a:extLst>
          </p:cNvPr>
          <p:cNvSpPr/>
          <p:nvPr userDrawn="1"/>
        </p:nvSpPr>
        <p:spPr>
          <a:xfrm>
            <a:off x="9544970" y="1469603"/>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TextBox 32">
            <a:extLst>
              <a:ext uri="{FF2B5EF4-FFF2-40B4-BE49-F238E27FC236}">
                <a16:creationId xmlns:a16="http://schemas.microsoft.com/office/drawing/2014/main" id="{5218DECA-1C5F-4851-972A-980E505F34C6}"/>
              </a:ext>
            </a:extLst>
          </p:cNvPr>
          <p:cNvSpPr txBox="1"/>
          <p:nvPr userDrawn="1"/>
        </p:nvSpPr>
        <p:spPr>
          <a:xfrm>
            <a:off x="3632568" y="749696"/>
            <a:ext cx="4608183" cy="584775"/>
          </a:xfrm>
          <a:prstGeom prst="rect">
            <a:avLst/>
          </a:prstGeom>
          <a:noFill/>
        </p:spPr>
        <p:txBody>
          <a:bodyPr wrap="square">
            <a:spAutoFit/>
          </a:bodyPr>
          <a:lstStyle/>
          <a:p>
            <a:pPr marR="0" algn="l" rtl="0"/>
            <a:r>
              <a:rPr lang="en-US"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PROJECTS</a:t>
            </a:r>
            <a:endParaRPr lang="el-GR"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89768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4300A8-F665-40CD-A1C6-F3F0634E9A74}"/>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1" y="-65019"/>
            <a:ext cx="12204754" cy="2214206"/>
          </a:xfrm>
          <a:prstGeom prst="rect">
            <a:avLst/>
          </a:prstGeom>
        </p:spPr>
      </p:pic>
      <p:sp>
        <p:nvSpPr>
          <p:cNvPr id="12" name="Rectangle 11">
            <a:extLst>
              <a:ext uri="{FF2B5EF4-FFF2-40B4-BE49-F238E27FC236}">
                <a16:creationId xmlns:a16="http://schemas.microsoft.com/office/drawing/2014/main" id="{27B9525F-AC47-407F-9600-A6A73117AF2E}"/>
              </a:ext>
              <a:ext uri="{C183D7F6-B498-43B3-948B-1728B52AA6E4}">
                <adec:decorative xmlns:adec="http://schemas.microsoft.com/office/drawing/2017/decorative" val="1"/>
              </a:ext>
            </a:extLst>
          </p:cNvPr>
          <p:cNvSpPr/>
          <p:nvPr userDrawn="1"/>
        </p:nvSpPr>
        <p:spPr>
          <a:xfrm>
            <a:off x="0" y="-65020"/>
            <a:ext cx="12204754" cy="2214206"/>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98FC6A91-B079-4EB0-ABA4-A91D69BBA352}"/>
              </a:ext>
            </a:extLst>
          </p:cNvPr>
          <p:cNvSpPr txBox="1"/>
          <p:nvPr userDrawn="1"/>
        </p:nvSpPr>
        <p:spPr>
          <a:xfrm>
            <a:off x="3632568" y="749696"/>
            <a:ext cx="4608183" cy="584775"/>
          </a:xfrm>
          <a:prstGeom prst="rect">
            <a:avLst/>
          </a:prstGeom>
          <a:noFill/>
        </p:spPr>
        <p:txBody>
          <a:bodyPr wrap="square">
            <a:spAutoFit/>
          </a:bodyPr>
          <a:lstStyle/>
          <a:p>
            <a:pPr marR="0" algn="l" rtl="0"/>
            <a:r>
              <a:rPr lang="en-US"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NATIONAL PROJECTS</a:t>
            </a:r>
            <a:endParaRPr lang="el-GR"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8" name="Google Shape;361;p21">
            <a:extLst>
              <a:ext uri="{FF2B5EF4-FFF2-40B4-BE49-F238E27FC236}">
                <a16:creationId xmlns:a16="http://schemas.microsoft.com/office/drawing/2014/main" id="{C4BC7109-DDAA-4BB9-8EA3-3C89CA8C8391}"/>
              </a:ext>
            </a:extLst>
          </p:cNvPr>
          <p:cNvSpPr/>
          <p:nvPr userDrawn="1"/>
        </p:nvSpPr>
        <p:spPr>
          <a:xfrm>
            <a:off x="3045909" y="1500937"/>
            <a:ext cx="1386906" cy="1321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61;p21">
            <a:extLst>
              <a:ext uri="{FF2B5EF4-FFF2-40B4-BE49-F238E27FC236}">
                <a16:creationId xmlns:a16="http://schemas.microsoft.com/office/drawing/2014/main" id="{F387DC13-3BDA-494E-99E7-5A391C8DC645}"/>
              </a:ext>
            </a:extLst>
          </p:cNvPr>
          <p:cNvSpPr/>
          <p:nvPr userDrawn="1"/>
        </p:nvSpPr>
        <p:spPr>
          <a:xfrm>
            <a:off x="7657431"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6859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64300A8-F665-40CD-A1C6-F3F0634E9A74}"/>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a:stretch/>
        </p:blipFill>
        <p:spPr>
          <a:xfrm>
            <a:off x="1" y="-65019"/>
            <a:ext cx="12204754" cy="2214206"/>
          </a:xfrm>
          <a:prstGeom prst="rect">
            <a:avLst/>
          </a:prstGeom>
        </p:spPr>
      </p:pic>
      <p:sp>
        <p:nvSpPr>
          <p:cNvPr id="12" name="Rectangle 11">
            <a:extLst>
              <a:ext uri="{FF2B5EF4-FFF2-40B4-BE49-F238E27FC236}">
                <a16:creationId xmlns:a16="http://schemas.microsoft.com/office/drawing/2014/main" id="{27B9525F-AC47-407F-9600-A6A73117AF2E}"/>
              </a:ext>
              <a:ext uri="{C183D7F6-B498-43B3-948B-1728B52AA6E4}">
                <adec:decorative xmlns:adec="http://schemas.microsoft.com/office/drawing/2017/decorative" val="1"/>
              </a:ext>
            </a:extLst>
          </p:cNvPr>
          <p:cNvSpPr/>
          <p:nvPr userDrawn="1"/>
        </p:nvSpPr>
        <p:spPr>
          <a:xfrm>
            <a:off x="0" y="-65020"/>
            <a:ext cx="12204754" cy="2214206"/>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Google Shape;361;p21">
            <a:extLst>
              <a:ext uri="{FF2B5EF4-FFF2-40B4-BE49-F238E27FC236}">
                <a16:creationId xmlns:a16="http://schemas.microsoft.com/office/drawing/2014/main" id="{C4BC7109-DDAA-4BB9-8EA3-3C89CA8C8391}"/>
              </a:ext>
            </a:extLst>
          </p:cNvPr>
          <p:cNvSpPr/>
          <p:nvPr userDrawn="1"/>
        </p:nvSpPr>
        <p:spPr>
          <a:xfrm>
            <a:off x="3045909" y="1500937"/>
            <a:ext cx="1386906" cy="1321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61;p21">
            <a:extLst>
              <a:ext uri="{FF2B5EF4-FFF2-40B4-BE49-F238E27FC236}">
                <a16:creationId xmlns:a16="http://schemas.microsoft.com/office/drawing/2014/main" id="{F387DC13-3BDA-494E-99E7-5A391C8DC645}"/>
              </a:ext>
            </a:extLst>
          </p:cNvPr>
          <p:cNvSpPr/>
          <p:nvPr userDrawn="1"/>
        </p:nvSpPr>
        <p:spPr>
          <a:xfrm>
            <a:off x="7657431"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A1200498-0DD3-438A-86B5-94BD249C16B9}"/>
              </a:ext>
            </a:extLst>
          </p:cNvPr>
          <p:cNvSpPr txBox="1"/>
          <p:nvPr userDrawn="1"/>
        </p:nvSpPr>
        <p:spPr>
          <a:xfrm>
            <a:off x="1641733" y="737139"/>
            <a:ext cx="8803759" cy="584775"/>
          </a:xfrm>
          <a:prstGeom prst="rect">
            <a:avLst/>
          </a:prstGeom>
          <a:noFill/>
        </p:spPr>
        <p:txBody>
          <a:bodyPr wrap="square">
            <a:spAutoFit/>
          </a:bodyPr>
          <a:lstStyle/>
          <a:p>
            <a:pPr marR="0" algn="ctr" rtl="0"/>
            <a:r>
              <a:rPr lang="en-US" sz="48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EUROPEAN &amp; INTERNATIONAL PROJECTS </a:t>
            </a:r>
            <a:endParaRPr lang="el-GR" sz="48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1039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F150B45-6C6E-4748-A036-C93FC17F2A9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6350" y="-26870"/>
            <a:ext cx="12192000" cy="2970354"/>
          </a:xfrm>
          <a:prstGeom prst="rect">
            <a:avLst/>
          </a:prstGeom>
        </p:spPr>
      </p:pic>
      <p:sp>
        <p:nvSpPr>
          <p:cNvPr id="8" name="Rectangle 7">
            <a:extLst>
              <a:ext uri="{FF2B5EF4-FFF2-40B4-BE49-F238E27FC236}">
                <a16:creationId xmlns:a16="http://schemas.microsoft.com/office/drawing/2014/main" id="{5178CA03-FD58-4195-AB33-547EB64C6A9B}"/>
              </a:ext>
              <a:ext uri="{C183D7F6-B498-43B3-948B-1728B52AA6E4}">
                <adec:decorative xmlns:adec="http://schemas.microsoft.com/office/drawing/2017/decorative" val="1"/>
              </a:ext>
            </a:extLst>
          </p:cNvPr>
          <p:cNvSpPr/>
          <p:nvPr userDrawn="1"/>
        </p:nvSpPr>
        <p:spPr>
          <a:xfrm>
            <a:off x="-6350" y="-26870"/>
            <a:ext cx="12192000" cy="2970354"/>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02167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1D77F78-17D8-429C-A764-3415F7F48A73}"/>
              </a:ext>
            </a:extLst>
          </p:cNvPr>
          <p:cNvSpPr>
            <a:spLocks noGrp="1"/>
          </p:cNvSpPr>
          <p:nvPr>
            <p:ph type="sldNum" sz="quarter" idx="10"/>
          </p:nvPr>
        </p:nvSpPr>
        <p:spPr/>
        <p:txBody>
          <a:bodyPr/>
          <a:lstStyle/>
          <a:p>
            <a:fld id="{9F4088CB-D327-4A0C-A0A9-1A69F0EFF3E6}" type="slidenum">
              <a:rPr lang="en-US" smtClean="0"/>
              <a:pPr/>
              <a:t>‹#›</a:t>
            </a:fld>
            <a:endParaRPr lang="en-US" dirty="0"/>
          </a:p>
        </p:txBody>
      </p:sp>
      <p:pic>
        <p:nvPicPr>
          <p:cNvPr id="4" name="Picture 3">
            <a:extLst>
              <a:ext uri="{FF2B5EF4-FFF2-40B4-BE49-F238E27FC236}">
                <a16:creationId xmlns:a16="http://schemas.microsoft.com/office/drawing/2014/main" id="{42908E97-5988-4CD8-B7A3-FED902CE4B9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6350" y="-26870"/>
            <a:ext cx="12192000" cy="2685010"/>
          </a:xfrm>
          <a:prstGeom prst="rect">
            <a:avLst/>
          </a:prstGeom>
        </p:spPr>
      </p:pic>
      <p:sp>
        <p:nvSpPr>
          <p:cNvPr id="5" name="Rectangle 4">
            <a:extLst>
              <a:ext uri="{FF2B5EF4-FFF2-40B4-BE49-F238E27FC236}">
                <a16:creationId xmlns:a16="http://schemas.microsoft.com/office/drawing/2014/main" id="{5EFF9720-8A85-40D8-A031-56B227C88D31}"/>
              </a:ext>
              <a:ext uri="{C183D7F6-B498-43B3-948B-1728B52AA6E4}">
                <adec:decorative xmlns:adec="http://schemas.microsoft.com/office/drawing/2017/decorative" val="1"/>
              </a:ext>
            </a:extLst>
          </p:cNvPr>
          <p:cNvSpPr/>
          <p:nvPr userDrawn="1"/>
        </p:nvSpPr>
        <p:spPr>
          <a:xfrm>
            <a:off x="-6350" y="-27708"/>
            <a:ext cx="12192000" cy="2685011"/>
          </a:xfrm>
          <a:prstGeom prst="rect">
            <a:avLst/>
          </a:prstGeom>
          <a:solidFill>
            <a:srgbClr val="142C3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9124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36E201F-02BD-4328-A48A-CA7FFCA27729}"/>
              </a:ext>
            </a:extLst>
          </p:cNvPr>
          <p:cNvSpPr>
            <a:spLocks noGrp="1"/>
          </p:cNvSpPr>
          <p:nvPr>
            <p:ph type="sldNum" sz="quarter" idx="4"/>
          </p:nvPr>
        </p:nvSpPr>
        <p:spPr>
          <a:xfrm>
            <a:off x="9195816" y="6360349"/>
            <a:ext cx="2743200" cy="365125"/>
          </a:xfrm>
          <a:prstGeom prst="rect">
            <a:avLst/>
          </a:prstGeom>
        </p:spPr>
        <p:txBody>
          <a:bodyPr vert="horz" lIns="91440" tIns="45720" rIns="91440" bIns="45720" rtlCol="0" anchor="ctr"/>
          <a:lstStyle>
            <a:lvl1pPr algn="r">
              <a:defRPr sz="1200">
                <a:solidFill>
                  <a:srgbClr val="142C3F"/>
                </a:solidFill>
                <a:latin typeface="Tahoma" panose="020B0604030504040204" pitchFamily="34" charset="0"/>
                <a:ea typeface="Tahoma" panose="020B0604030504040204" pitchFamily="34" charset="0"/>
                <a:cs typeface="Tahoma" panose="020B0604030504040204" pitchFamily="34" charset="0"/>
              </a:defRPr>
            </a:lvl1pPr>
          </a:lstStyle>
          <a:p>
            <a:fld id="{9F4088CB-D327-4A0C-A0A9-1A69F0EFF3E6}" type="slidenum">
              <a:rPr lang="en-US" smtClean="0"/>
              <a:pPr/>
              <a:t>‹#›</a:t>
            </a:fld>
            <a:endParaRPr lang="en-US" dirty="0"/>
          </a:p>
        </p:txBody>
      </p:sp>
      <p:sp>
        <p:nvSpPr>
          <p:cNvPr id="12" name="Rectangle 11">
            <a:extLst>
              <a:ext uri="{FF2B5EF4-FFF2-40B4-BE49-F238E27FC236}">
                <a16:creationId xmlns:a16="http://schemas.microsoft.com/office/drawing/2014/main" id="{E0A81480-A3E9-452A-8AC4-B6CA990CA505}"/>
              </a:ext>
            </a:extLst>
          </p:cNvPr>
          <p:cNvSpPr/>
          <p:nvPr userDrawn="1"/>
        </p:nvSpPr>
        <p:spPr>
          <a:xfrm rot="5400000">
            <a:off x="5815398" y="480386"/>
            <a:ext cx="570731" cy="12201527"/>
          </a:xfrm>
          <a:prstGeom prst="rect">
            <a:avLst/>
          </a:prstGeom>
          <a:solidFill>
            <a:srgbClr val="142C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7FBD94C4-121E-4590-8D32-ABBEE369F351}"/>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10796197" y="6318357"/>
            <a:ext cx="1216708" cy="566630"/>
          </a:xfrm>
          <a:prstGeom prst="rect">
            <a:avLst/>
          </a:prstGeom>
        </p:spPr>
      </p:pic>
      <p:sp>
        <p:nvSpPr>
          <p:cNvPr id="9" name="TextBox 8">
            <a:extLst>
              <a:ext uri="{FF2B5EF4-FFF2-40B4-BE49-F238E27FC236}">
                <a16:creationId xmlns:a16="http://schemas.microsoft.com/office/drawing/2014/main" id="{98A8209D-8CFF-48EA-A8A2-01BBA3603AC3}"/>
              </a:ext>
            </a:extLst>
          </p:cNvPr>
          <p:cNvSpPr txBox="1"/>
          <p:nvPr userDrawn="1"/>
        </p:nvSpPr>
        <p:spPr>
          <a:xfrm>
            <a:off x="179095" y="6468994"/>
            <a:ext cx="10355555" cy="4206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SIG </a:t>
            </a:r>
            <a:r>
              <a:rPr lang="en-US" sz="1600" i="0" u="none" strike="noStrike" baseline="30000" dirty="0" err="1">
                <a:solidFill>
                  <a:schemeClr val="bg1"/>
                </a:solidFill>
                <a:latin typeface="Tahoma" panose="020B0604030504040204" pitchFamily="34" charset="0"/>
                <a:ea typeface="Tahoma" panose="020B0604030504040204" pitchFamily="34" charset="0"/>
                <a:cs typeface="Tahoma" panose="020B0604030504040204" pitchFamily="34" charset="0"/>
              </a:rPr>
              <a:t>MarComms</a:t>
            </a:r>
            <a:r>
              <a:rPr lang="en-US"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Finland 2023- GRNET </a:t>
            </a:r>
            <a:r>
              <a:rPr lang="en-US" sz="1600" i="0" u="none" strike="noStrike" baseline="30000" dirty="0" err="1">
                <a:solidFill>
                  <a:schemeClr val="bg1"/>
                </a:solidFill>
                <a:latin typeface="Tahoma" panose="020B0604030504040204" pitchFamily="34" charset="0"/>
                <a:ea typeface="Tahoma" panose="020B0604030504040204" pitchFamily="34" charset="0"/>
                <a:cs typeface="Tahoma" panose="020B0604030504040204" pitchFamily="34" charset="0"/>
              </a:rPr>
              <a:t>MarComms</a:t>
            </a:r>
            <a:r>
              <a:rPr lang="en-US"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on all HPC related projects (Day</a:t>
            </a:r>
            <a:r>
              <a:rPr lang="el-GR"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1</a:t>
            </a:r>
            <a:r>
              <a:rPr lang="en-US"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600" i="0" u="none" strike="noStrike" baseline="30000" dirty="0" err="1">
                <a:solidFill>
                  <a:schemeClr val="bg1"/>
                </a:solidFill>
                <a:latin typeface="Tahoma" panose="020B0604030504040204" pitchFamily="34" charset="0"/>
                <a:ea typeface="Tahoma" panose="020B0604030504040204" pitchFamily="34" charset="0"/>
                <a:cs typeface="Tahoma" panose="020B0604030504040204" pitchFamily="34" charset="0"/>
              </a:rPr>
              <a:t>Psarianou</a:t>
            </a:r>
            <a:r>
              <a:rPr lang="en-US"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Kakavas)</a:t>
            </a:r>
            <a:endParaRPr lang="el-GR"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r>
              <a:rPr lang="en-US" sz="1600" baseline="30000" dirty="0">
                <a:solidFill>
                  <a:schemeClr val="bg1"/>
                </a:solidFill>
                <a:latin typeface="Tahoma" panose="020B0604030504040204" pitchFamily="34" charset="0"/>
                <a:ea typeface="Tahoma" panose="020B0604030504040204" pitchFamily="34" charset="0"/>
                <a:cs typeface="Tahoma" panose="020B0604030504040204" pitchFamily="34" charset="0"/>
              </a:rPr>
              <a:t> </a:t>
            </a:r>
            <a:endParaRPr lang="el-GR" sz="1600"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8367304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49" r:id="rId3"/>
    <p:sldLayoutId id="2147483650" r:id="rId4"/>
    <p:sldLayoutId id="2147483651" r:id="rId5"/>
    <p:sldLayoutId id="2147483661" r:id="rId6"/>
    <p:sldLayoutId id="2147483667" r:id="rId7"/>
    <p:sldLayoutId id="2147483662" r:id="rId8"/>
    <p:sldLayoutId id="2147483664" r:id="rId9"/>
    <p:sldLayoutId id="2147483663" r:id="rId10"/>
    <p:sldLayoutId id="2147483652" r:id="rId11"/>
    <p:sldLayoutId id="2147483653" r:id="rId12"/>
    <p:sldLayoutId id="2147483654" r:id="rId13"/>
    <p:sldLayoutId id="2147483655" r:id="rId14"/>
    <p:sldLayoutId id="2147483656" r:id="rId15"/>
    <p:sldLayoutId id="2147483657" r:id="rId16"/>
    <p:sldLayoutId id="2147483658" r:id="rId17"/>
    <p:sldLayoutId id="2147483659" r:id="rId18"/>
    <p:sldLayoutId id="2147483660"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 Id="rId5" Type="http://schemas.openxmlformats.org/officeDocument/2006/relationships/chart" Target="../charts/chart4.xml"/><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3.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3.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jpeg"/><Relationship Id="rId3" Type="http://schemas.openxmlformats.org/officeDocument/2006/relationships/image" Target="../media/image54.png"/><Relationship Id="rId7" Type="http://schemas.openxmlformats.org/officeDocument/2006/relationships/image" Target="../media/image58.png"/><Relationship Id="rId12" Type="http://schemas.openxmlformats.org/officeDocument/2006/relationships/image" Target="../media/image63.jpeg"/><Relationship Id="rId17" Type="http://schemas.openxmlformats.org/officeDocument/2006/relationships/image" Target="../media/image68.png"/><Relationship Id="rId2" Type="http://schemas.openxmlformats.org/officeDocument/2006/relationships/image" Target="../media/image53.jpeg"/><Relationship Id="rId16" Type="http://schemas.openxmlformats.org/officeDocument/2006/relationships/image" Target="../media/image67.png"/><Relationship Id="rId1" Type="http://schemas.openxmlformats.org/officeDocument/2006/relationships/slideLayout" Target="../slideLayouts/slideLayout3.xml"/><Relationship Id="rId6" Type="http://schemas.openxmlformats.org/officeDocument/2006/relationships/image" Target="../media/image57.png"/><Relationship Id="rId11" Type="http://schemas.openxmlformats.org/officeDocument/2006/relationships/image" Target="../media/image62.jpeg"/><Relationship Id="rId5" Type="http://schemas.openxmlformats.org/officeDocument/2006/relationships/image" Target="../media/image56.jpg"/><Relationship Id="rId15" Type="http://schemas.openxmlformats.org/officeDocument/2006/relationships/image" Target="../media/image6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 Id="rId14" Type="http://schemas.openxmlformats.org/officeDocument/2006/relationships/image" Target="../media/image65.jpeg"/></Relationships>
</file>

<file path=ppt/slides/_rels/slide14.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71.jpeg"/><Relationship Id="rId4" Type="http://schemas.openxmlformats.org/officeDocument/2006/relationships/image" Target="../media/image70.jpeg"/></Relationships>
</file>

<file path=ppt/slides/_rels/slide15.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image" Target="../media/image72.jpeg"/><Relationship Id="rId1" Type="http://schemas.openxmlformats.org/officeDocument/2006/relationships/slideLayout" Target="../slideLayouts/slideLayout3.xml"/><Relationship Id="rId6" Type="http://schemas.openxmlformats.org/officeDocument/2006/relationships/image" Target="../media/image76.png"/><Relationship Id="rId5" Type="http://schemas.openxmlformats.org/officeDocument/2006/relationships/image" Target="../media/image75.png"/><Relationship Id="rId10" Type="http://schemas.openxmlformats.org/officeDocument/2006/relationships/image" Target="../media/image80.jpeg"/><Relationship Id="rId4" Type="http://schemas.openxmlformats.org/officeDocument/2006/relationships/image" Target="../media/image74.png"/><Relationship Id="rId9" Type="http://schemas.openxmlformats.org/officeDocument/2006/relationships/image" Target="../media/image79.png"/></Relationships>
</file>

<file path=ppt/slides/_rels/slide1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3.xml"/><Relationship Id="rId5" Type="http://schemas.openxmlformats.org/officeDocument/2006/relationships/image" Target="../media/image84.png"/><Relationship Id="rId4" Type="http://schemas.openxmlformats.org/officeDocument/2006/relationships/image" Target="../media/image83.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www.grnet.gr/" TargetMode="External"/><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3.svg"/></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16.jpeg"/><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8" Type="http://schemas.openxmlformats.org/officeDocument/2006/relationships/hyperlink" Target="http://www.prace-ri.eu/" TargetMode="External"/><Relationship Id="rId3" Type="http://schemas.openxmlformats.org/officeDocument/2006/relationships/hyperlink" Target="http://www.eurocc-project.eu/" TargetMode="External"/><Relationship Id="rId7"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http://www.hpc-europa.eu/"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grnet.gr/en/business-directory/grant-for-the-development-of-a-new-national-hpc-system-daedalus/" TargetMode="External"/><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hyperlink" Target="https://grnet.gr/en/business-directory/eumaster4hpc-en/"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grnet.gr/en/"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3.jpeg"/><Relationship Id="rId4" Type="http://schemas.openxmlformats.org/officeDocument/2006/relationships/hyperlink" Target="https://www.cineca.it/en/our-activities/data-center/hpc-infrastructure/leonardo"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18" Type="http://schemas.openxmlformats.org/officeDocument/2006/relationships/image" Target="../media/image38.png"/><Relationship Id="rId3" Type="http://schemas.openxmlformats.org/officeDocument/2006/relationships/hyperlink" Target="https://docs.google.com/spreadsheets/d/18q6dRzbPoufSQR7hEc2x_kjzTXaxLExMiqm2DlUYt48/edit#gid=0" TargetMode="External"/><Relationship Id="rId21" Type="http://schemas.openxmlformats.org/officeDocument/2006/relationships/image" Target="../media/image41.jpeg"/><Relationship Id="rId7" Type="http://schemas.openxmlformats.org/officeDocument/2006/relationships/image" Target="../media/image27.png"/><Relationship Id="rId12" Type="http://schemas.openxmlformats.org/officeDocument/2006/relationships/image" Target="../media/image32.jfif"/><Relationship Id="rId17" Type="http://schemas.openxmlformats.org/officeDocument/2006/relationships/image" Target="../media/image37.png"/><Relationship Id="rId2" Type="http://schemas.openxmlformats.org/officeDocument/2006/relationships/hyperlink" Target="https://docs.google.com/document/d/1ETFdBRCnViVTXJ2EMKuL1cMlslcGrLRkZzgUKoDyTOI/edit" TargetMode="External"/><Relationship Id="rId16" Type="http://schemas.openxmlformats.org/officeDocument/2006/relationships/image" Target="../media/image36.png"/><Relationship Id="rId20" Type="http://schemas.openxmlformats.org/officeDocument/2006/relationships/image" Target="../media/image40.jpeg"/><Relationship Id="rId1" Type="http://schemas.openxmlformats.org/officeDocument/2006/relationships/slideLayout" Target="../slideLayouts/slideLayout3.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0.png"/><Relationship Id="rId19" Type="http://schemas.openxmlformats.org/officeDocument/2006/relationships/image" Target="../media/image39.jpe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DAE58D17-3CED-454A-9C7E-CB02474EF231}"/>
              </a:ext>
            </a:extLst>
          </p:cNvPr>
          <p:cNvSpPr/>
          <p:nvPr/>
        </p:nvSpPr>
        <p:spPr>
          <a:xfrm>
            <a:off x="2246051" y="3906175"/>
            <a:ext cx="7457242" cy="2059619"/>
          </a:xfrm>
          <a:prstGeom prst="roundRect">
            <a:avLst/>
          </a:prstGeom>
          <a:solidFill>
            <a:srgbClr val="148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GRNET </a:t>
            </a:r>
            <a:r>
              <a:rPr lang="en-US" b="1" dirty="0" err="1"/>
              <a:t>MarComms</a:t>
            </a:r>
            <a:r>
              <a:rPr lang="en-US" b="1" dirty="0"/>
              <a:t> on all HPC related projects </a:t>
            </a:r>
            <a:endParaRPr lang="en-US" dirty="0"/>
          </a:p>
          <a:p>
            <a:endParaRPr lang="en-US" b="1" dirty="0"/>
          </a:p>
          <a:p>
            <a:r>
              <a:rPr lang="en-US" b="1" dirty="0"/>
              <a:t>Artemis Psarianou, Head of Marketing and Communications – GRNET</a:t>
            </a:r>
          </a:p>
          <a:p>
            <a:r>
              <a:rPr lang="en-US" b="1" dirty="0"/>
              <a:t>Thomas Kakavas, Marketing and Communications Coordinator - GRNET</a:t>
            </a:r>
            <a:endParaRPr lang="en-US" dirty="0"/>
          </a:p>
          <a:p>
            <a:br>
              <a:rPr lang="en-US" sz="1600" dirty="0"/>
            </a:br>
            <a:endParaRPr lang="en-US" sz="15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58596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9690FE-54A7-4CD5-B5DB-F5BFE5FE1E1E}"/>
              </a:ext>
            </a:extLst>
          </p:cNvPr>
          <p:cNvSpPr txBox="1"/>
          <p:nvPr/>
        </p:nvSpPr>
        <p:spPr>
          <a:xfrm>
            <a:off x="1445157" y="467136"/>
            <a:ext cx="7994118" cy="461665"/>
          </a:xfrm>
          <a:prstGeom prst="rect">
            <a:avLst/>
          </a:prstGeom>
          <a:noFill/>
        </p:spPr>
        <p:txBody>
          <a:bodyPr wrap="square">
            <a:spAutoFit/>
          </a:bodyPr>
          <a:lstStyle/>
          <a:p>
            <a:pPr marR="0" algn="l" rtl="0"/>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HPC-Europa3 Dissemination</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Box 2">
            <a:extLst>
              <a:ext uri="{FF2B5EF4-FFF2-40B4-BE49-F238E27FC236}">
                <a16:creationId xmlns:a16="http://schemas.microsoft.com/office/drawing/2014/main" id="{B0C40EAB-ACDB-4D3B-A36E-A81942ECDE95}"/>
              </a:ext>
            </a:extLst>
          </p:cNvPr>
          <p:cNvSpPr txBox="1"/>
          <p:nvPr/>
        </p:nvSpPr>
        <p:spPr>
          <a:xfrm>
            <a:off x="750094" y="1394506"/>
            <a:ext cx="6100762" cy="341632"/>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Paid Facebook Campaigns (17</a:t>
            </a:r>
            <a:r>
              <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th</a:t>
            </a: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 &amp; 18</a:t>
            </a:r>
            <a:r>
              <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th</a:t>
            </a: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 Calls) </a:t>
            </a:r>
            <a:endPar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pic>
        <p:nvPicPr>
          <p:cNvPr id="5" name="Picture 4">
            <a:extLst>
              <a:ext uri="{FF2B5EF4-FFF2-40B4-BE49-F238E27FC236}">
                <a16:creationId xmlns:a16="http://schemas.microsoft.com/office/drawing/2014/main" id="{D9642F1A-01AE-409B-AD6E-8F1663CAE4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94" y="1810161"/>
            <a:ext cx="2310693" cy="1209263"/>
          </a:xfrm>
          <a:prstGeom prst="rect">
            <a:avLst/>
          </a:prstGeom>
        </p:spPr>
      </p:pic>
      <p:pic>
        <p:nvPicPr>
          <p:cNvPr id="7" name="Picture 6">
            <a:extLst>
              <a:ext uri="{FF2B5EF4-FFF2-40B4-BE49-F238E27FC236}">
                <a16:creationId xmlns:a16="http://schemas.microsoft.com/office/drawing/2014/main" id="{7580EDF0-96D9-4B76-92D9-47609125F5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0787" y="1810161"/>
            <a:ext cx="2310693" cy="1209263"/>
          </a:xfrm>
          <a:prstGeom prst="rect">
            <a:avLst/>
          </a:prstGeom>
        </p:spPr>
      </p:pic>
      <p:pic>
        <p:nvPicPr>
          <p:cNvPr id="9" name="Picture 8">
            <a:extLst>
              <a:ext uri="{FF2B5EF4-FFF2-40B4-BE49-F238E27FC236}">
                <a16:creationId xmlns:a16="http://schemas.microsoft.com/office/drawing/2014/main" id="{4AF8397B-BF08-4C21-83DC-F34FC06FDA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0094" y="3327674"/>
            <a:ext cx="1515082" cy="2102439"/>
          </a:xfrm>
          <a:prstGeom prst="rect">
            <a:avLst/>
          </a:prstGeom>
        </p:spPr>
      </p:pic>
      <p:sp>
        <p:nvSpPr>
          <p:cNvPr id="10" name="TextBox 9">
            <a:extLst>
              <a:ext uri="{FF2B5EF4-FFF2-40B4-BE49-F238E27FC236}">
                <a16:creationId xmlns:a16="http://schemas.microsoft.com/office/drawing/2014/main" id="{F1559C8F-A4B4-44D2-935A-613E9F446BE1}"/>
              </a:ext>
            </a:extLst>
          </p:cNvPr>
          <p:cNvSpPr txBox="1"/>
          <p:nvPr/>
        </p:nvSpPr>
        <p:spPr>
          <a:xfrm>
            <a:off x="6886575" y="1391877"/>
            <a:ext cx="6100762" cy="341632"/>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Campaign Results </a:t>
            </a:r>
            <a:endPar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Table 3">
            <a:extLst>
              <a:ext uri="{FF2B5EF4-FFF2-40B4-BE49-F238E27FC236}">
                <a16:creationId xmlns:a16="http://schemas.microsoft.com/office/drawing/2014/main" id="{C6C4595C-FE5C-4DD2-A786-CD9457E21235}"/>
              </a:ext>
            </a:extLst>
          </p:cNvPr>
          <p:cNvGraphicFramePr>
            <a:graphicFrameLocks noGrp="1"/>
          </p:cNvGraphicFramePr>
          <p:nvPr>
            <p:extLst>
              <p:ext uri="{D42A27DB-BD31-4B8C-83A1-F6EECF244321}">
                <p14:modId xmlns:p14="http://schemas.microsoft.com/office/powerpoint/2010/main" val="2102065910"/>
              </p:ext>
            </p:extLst>
          </p:nvPr>
        </p:nvGraphicFramePr>
        <p:xfrm>
          <a:off x="6096000" y="1733509"/>
          <a:ext cx="5834997" cy="4417251"/>
        </p:xfrm>
        <a:graphic>
          <a:graphicData uri="http://schemas.openxmlformats.org/drawingml/2006/table">
            <a:tbl>
              <a:tblPr firstRow="1" firstCol="1">
                <a:tableStyleId>{5C22544A-7EE6-4342-B048-85BDC9FD1C3A}</a:tableStyleId>
              </a:tblPr>
              <a:tblGrid>
                <a:gridCol w="823539">
                  <a:extLst>
                    <a:ext uri="{9D8B030D-6E8A-4147-A177-3AD203B41FA5}">
                      <a16:colId xmlns:a16="http://schemas.microsoft.com/office/drawing/2014/main" val="4217737944"/>
                    </a:ext>
                  </a:extLst>
                </a:gridCol>
                <a:gridCol w="823539">
                  <a:extLst>
                    <a:ext uri="{9D8B030D-6E8A-4147-A177-3AD203B41FA5}">
                      <a16:colId xmlns:a16="http://schemas.microsoft.com/office/drawing/2014/main" val="4204841131"/>
                    </a:ext>
                  </a:extLst>
                </a:gridCol>
                <a:gridCol w="70224">
                  <a:extLst>
                    <a:ext uri="{9D8B030D-6E8A-4147-A177-3AD203B41FA5}">
                      <a16:colId xmlns:a16="http://schemas.microsoft.com/office/drawing/2014/main" val="2555162520"/>
                    </a:ext>
                  </a:extLst>
                </a:gridCol>
                <a:gridCol w="823539">
                  <a:extLst>
                    <a:ext uri="{9D8B030D-6E8A-4147-A177-3AD203B41FA5}">
                      <a16:colId xmlns:a16="http://schemas.microsoft.com/office/drawing/2014/main" val="3776942823"/>
                    </a:ext>
                  </a:extLst>
                </a:gridCol>
                <a:gridCol w="823539">
                  <a:extLst>
                    <a:ext uri="{9D8B030D-6E8A-4147-A177-3AD203B41FA5}">
                      <a16:colId xmlns:a16="http://schemas.microsoft.com/office/drawing/2014/main" val="3816552193"/>
                    </a:ext>
                  </a:extLst>
                </a:gridCol>
                <a:gridCol w="823539">
                  <a:extLst>
                    <a:ext uri="{9D8B030D-6E8A-4147-A177-3AD203B41FA5}">
                      <a16:colId xmlns:a16="http://schemas.microsoft.com/office/drawing/2014/main" val="2030370530"/>
                    </a:ext>
                  </a:extLst>
                </a:gridCol>
                <a:gridCol w="823539">
                  <a:extLst>
                    <a:ext uri="{9D8B030D-6E8A-4147-A177-3AD203B41FA5}">
                      <a16:colId xmlns:a16="http://schemas.microsoft.com/office/drawing/2014/main" val="1943360155"/>
                    </a:ext>
                  </a:extLst>
                </a:gridCol>
                <a:gridCol w="823539">
                  <a:extLst>
                    <a:ext uri="{9D8B030D-6E8A-4147-A177-3AD203B41FA5}">
                      <a16:colId xmlns:a16="http://schemas.microsoft.com/office/drawing/2014/main" val="1823332411"/>
                    </a:ext>
                  </a:extLst>
                </a:gridCol>
              </a:tblGrid>
              <a:tr h="108032">
                <a:tc>
                  <a:txBody>
                    <a:bodyPr/>
                    <a:lstStyle/>
                    <a:p>
                      <a:pPr algn="l" fontAlgn="ctr"/>
                      <a:r>
                        <a:rPr lang="en-US" sz="800" u="none" strike="noStrike">
                          <a:effectLst/>
                        </a:rPr>
                        <a:t>Campaign Name</a:t>
                      </a:r>
                      <a:endParaRPr lang="en-US" sz="800" b="1"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Country</a:t>
                      </a:r>
                      <a:endParaRPr lang="en-US" sz="800" b="1"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1"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Outreach</a:t>
                      </a:r>
                      <a:endParaRPr lang="en-US" sz="800" b="1"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Views</a:t>
                      </a:r>
                      <a:endParaRPr lang="en-US" sz="800" b="1"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Frequency</a:t>
                      </a:r>
                      <a:endParaRPr lang="en-US" sz="800" b="1"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Currency</a:t>
                      </a:r>
                      <a:endParaRPr lang="en-US" sz="800" b="1"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Cost (EUR)</a:t>
                      </a:r>
                      <a:endParaRPr lang="en-US" sz="800" b="1"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3876617641"/>
                  </a:ext>
                </a:extLst>
              </a:tr>
              <a:tr h="108032">
                <a:tc>
                  <a:txBody>
                    <a:bodyPr/>
                    <a:lstStyle/>
                    <a:p>
                      <a:pPr algn="l" fontAlgn="ctr"/>
                      <a:r>
                        <a:rPr lang="en-US" sz="800" u="none" strike="noStrike">
                          <a:effectLst/>
                        </a:rPr>
                        <a:t>All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All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552288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2867743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5,19</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1612,41</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2364966249"/>
                  </a:ext>
                </a:extLst>
              </a:tr>
              <a:tr h="212180">
                <a:tc>
                  <a:txBody>
                    <a:bodyPr/>
                    <a:lstStyle/>
                    <a:p>
                      <a:pPr algn="l" fontAlgn="ctr"/>
                      <a:r>
                        <a:rPr lang="en-US" sz="800" u="none" strike="noStrike">
                          <a:effectLst/>
                        </a:rPr>
                        <a:t>HPC Europa3 18th Call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All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503876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2451829</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4,87</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1400,00</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788862483"/>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GE</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223760</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1012036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4,52</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552,63</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3683512917"/>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AM</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130516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885519</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6,78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540,39</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4257591979"/>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AL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41114</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182207</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4,43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91,94</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274635614"/>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BA</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37016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172506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4,66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88,97</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239654522"/>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MD</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16138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42494</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2,63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27,89</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906464080"/>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ME</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8197</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41300</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5,04</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27,06</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245817678"/>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RS</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16010</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37356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2,33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26,46</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79243764"/>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MK</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16395</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58141</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3,55</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25,21</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2615965464"/>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BG</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3842</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5889</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1,53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8,51</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2686294596"/>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RO</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3202</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4248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1,33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6,07</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64786334"/>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IL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6916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8985</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1,30</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3,46</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3569376599"/>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HU</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384</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604</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1,57</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0,69</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803870728"/>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HR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384</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521</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1,36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0,68</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208924844"/>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XK</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22</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0,02</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433360476"/>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unknown</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37328535"/>
                  </a:ext>
                </a:extLst>
              </a:tr>
              <a:tr h="212180">
                <a:tc>
                  <a:txBody>
                    <a:bodyPr/>
                    <a:lstStyle/>
                    <a:p>
                      <a:pPr algn="l" fontAlgn="ctr"/>
                      <a:r>
                        <a:rPr lang="en-US" sz="800" u="none" strike="noStrike">
                          <a:effectLst/>
                        </a:rPr>
                        <a:t>HPC Europa3 17th Call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All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144048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415914</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2,89</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212,41</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856295941"/>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GE</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65598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188100</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2,87</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98,80</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535135549"/>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AM</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38969</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124699</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3,20</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62,36</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449383908"/>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AL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11572</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35443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3,06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15,84</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258292683"/>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BA</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10326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28389</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2,75</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14,51</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271706672"/>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ME</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4380</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13062</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2,98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5,23</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971825506"/>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MK</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4220</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10696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2,53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5,09</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4123884264"/>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MD</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3293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6129</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1,86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3,94</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2155031029"/>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RS</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3453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6624</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1,92</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3,61</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851592496"/>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BG</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895</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1098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1,23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1,52</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2756847383"/>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RO</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384</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485</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1,26</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0,86</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163320034"/>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IL</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831</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957</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1,15</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0,39</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578631847"/>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HU</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128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145</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1,13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0,18</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1816792261"/>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HR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87</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0,08</a:t>
                      </a:r>
                      <a:endParaRPr lang="en-US" sz="800" b="0" i="0" u="none" strike="noStrike">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2039073854"/>
                  </a:ext>
                </a:extLst>
              </a:tr>
              <a:tr h="108032">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552288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2867743</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5,19247748</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a:effectLst/>
                        </a:rPr>
                        <a:t>EUR</a:t>
                      </a:r>
                      <a:endParaRPr lang="en-US" sz="800" b="0" i="0" u="none" strike="noStrike">
                        <a:solidFill>
                          <a:srgbClr val="000000"/>
                        </a:solidFill>
                        <a:effectLst/>
                        <a:latin typeface="Calibri" panose="020F0502020204030204" pitchFamily="34" charset="0"/>
                      </a:endParaRPr>
                    </a:p>
                  </a:txBody>
                  <a:tcPr marL="4547" marR="4547" marT="4547" marB="0" anchor="ctr"/>
                </a:tc>
                <a:tc>
                  <a:txBody>
                    <a:bodyPr/>
                    <a:lstStyle/>
                    <a:p>
                      <a:pPr algn="l" fontAlgn="ctr"/>
                      <a:r>
                        <a:rPr lang="en-US" sz="800" u="none" strike="noStrike" dirty="0">
                          <a:effectLst/>
                        </a:rPr>
                        <a:t>1612,41</a:t>
                      </a:r>
                      <a:endParaRPr lang="en-US" sz="800" b="0" i="0" u="none" strike="noStrike" dirty="0">
                        <a:solidFill>
                          <a:srgbClr val="000000"/>
                        </a:solidFill>
                        <a:effectLst/>
                        <a:latin typeface="Calibri" panose="020F0502020204030204" pitchFamily="34" charset="0"/>
                      </a:endParaRPr>
                    </a:p>
                  </a:txBody>
                  <a:tcPr marL="4547" marR="4547" marT="4547" marB="0" anchor="ctr"/>
                </a:tc>
                <a:extLst>
                  <a:ext uri="{0D108BD9-81ED-4DB2-BD59-A6C34878D82A}">
                    <a16:rowId xmlns:a16="http://schemas.microsoft.com/office/drawing/2014/main" val="3260558560"/>
                  </a:ext>
                </a:extLst>
              </a:tr>
            </a:tbl>
          </a:graphicData>
        </a:graphic>
      </p:graphicFrame>
      <p:graphicFrame>
        <p:nvGraphicFramePr>
          <p:cNvPr id="12" name="Chart 11">
            <a:extLst>
              <a:ext uri="{FF2B5EF4-FFF2-40B4-BE49-F238E27FC236}">
                <a16:creationId xmlns:a16="http://schemas.microsoft.com/office/drawing/2014/main" id="{E7257342-A799-4917-AF1E-C60590D38046}"/>
              </a:ext>
            </a:extLst>
          </p:cNvPr>
          <p:cNvGraphicFramePr>
            <a:graphicFrameLocks/>
          </p:cNvGraphicFramePr>
          <p:nvPr>
            <p:extLst>
              <p:ext uri="{D42A27DB-BD31-4B8C-83A1-F6EECF244321}">
                <p14:modId xmlns:p14="http://schemas.microsoft.com/office/powerpoint/2010/main" val="1890393855"/>
              </p:ext>
            </p:extLst>
          </p:nvPr>
        </p:nvGraphicFramePr>
        <p:xfrm>
          <a:off x="1857375" y="3267074"/>
          <a:ext cx="4457700" cy="276225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678887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59126F-BC86-480C-9BB0-EE03ADDD6924}"/>
              </a:ext>
            </a:extLst>
          </p:cNvPr>
          <p:cNvSpPr txBox="1"/>
          <p:nvPr/>
        </p:nvSpPr>
        <p:spPr>
          <a:xfrm>
            <a:off x="1445157" y="467136"/>
            <a:ext cx="7056656" cy="461665"/>
          </a:xfrm>
          <a:prstGeom prst="rect">
            <a:avLst/>
          </a:prstGeom>
          <a:noFill/>
        </p:spPr>
        <p:txBody>
          <a:bodyPr wrap="square">
            <a:spAutoFit/>
          </a:bodyPr>
          <a:lstStyle/>
          <a:p>
            <a:pPr marR="0" algn="l" rtl="0"/>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National HPC Infrastructure</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pic>
        <p:nvPicPr>
          <p:cNvPr id="6" name="Picture 5">
            <a:extLst>
              <a:ext uri="{FF2B5EF4-FFF2-40B4-BE49-F238E27FC236}">
                <a16:creationId xmlns:a16="http://schemas.microsoft.com/office/drawing/2014/main" id="{A060E2F6-0F08-4223-9513-B9FAC7E2D0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1743" y="1876825"/>
            <a:ext cx="6100257" cy="3179737"/>
          </a:xfrm>
          <a:prstGeom prst="rect">
            <a:avLst/>
          </a:prstGeom>
        </p:spPr>
      </p:pic>
      <p:sp>
        <p:nvSpPr>
          <p:cNvPr id="8" name="TextBox 7">
            <a:extLst>
              <a:ext uri="{FF2B5EF4-FFF2-40B4-BE49-F238E27FC236}">
                <a16:creationId xmlns:a16="http://schemas.microsoft.com/office/drawing/2014/main" id="{896B9BA6-F82C-4B4E-BDE4-237A204CC23E}"/>
              </a:ext>
            </a:extLst>
          </p:cNvPr>
          <p:cNvSpPr txBox="1"/>
          <p:nvPr/>
        </p:nvSpPr>
        <p:spPr>
          <a:xfrm>
            <a:off x="1445157" y="814800"/>
            <a:ext cx="4161057" cy="625812"/>
          </a:xfrm>
          <a:prstGeom prst="rect">
            <a:avLst/>
          </a:prstGeom>
          <a:noFill/>
        </p:spPr>
        <p:txBody>
          <a:bodyPr wrap="square">
            <a:spAutoFit/>
          </a:bodyPr>
          <a:lstStyle/>
          <a:p>
            <a:r>
              <a:rPr lang="en-US" sz="2800" b="1" i="0" u="none" strike="noStrike" baseline="30000" dirty="0">
                <a:solidFill>
                  <a:srgbClr val="FFAB40"/>
                </a:solidFill>
                <a:latin typeface="Tahoma" panose="020B0604030504040204" pitchFamily="34" charset="0"/>
                <a:ea typeface="Tahoma" panose="020B0604030504040204" pitchFamily="34" charset="0"/>
                <a:cs typeface="Tahoma" panose="020B0604030504040204" pitchFamily="34" charset="0"/>
              </a:rPr>
              <a:t>ARIS - HPC </a:t>
            </a:r>
          </a:p>
          <a:p>
            <a:pPr marR="0" algn="l" rtl="0"/>
            <a:endParaRPr lang="el-GR" sz="24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Box 8">
            <a:extLst>
              <a:ext uri="{FF2B5EF4-FFF2-40B4-BE49-F238E27FC236}">
                <a16:creationId xmlns:a16="http://schemas.microsoft.com/office/drawing/2014/main" id="{1D2BBBDB-E68C-4F7D-9540-4B06F25C32A7}"/>
              </a:ext>
            </a:extLst>
          </p:cNvPr>
          <p:cNvSpPr txBox="1"/>
          <p:nvPr/>
        </p:nvSpPr>
        <p:spPr>
          <a:xfrm>
            <a:off x="874713" y="1790117"/>
            <a:ext cx="5068887" cy="4139082"/>
          </a:xfrm>
          <a:prstGeom prst="rect">
            <a:avLst/>
          </a:prstGeom>
          <a:noFill/>
        </p:spPr>
        <p:txBody>
          <a:bodyPr wrap="square">
            <a:spAutoFit/>
          </a:bodyPr>
          <a:lstStyle/>
          <a:p>
            <a:pPr marL="342900" marR="0" indent="-342900">
              <a:lnSpc>
                <a:spcPct val="90000"/>
              </a:lnSpc>
              <a:spcBef>
                <a:spcPts val="200"/>
              </a:spcBef>
              <a:buClr>
                <a:srgbClr val="F5A63B"/>
              </a:buClr>
              <a:buFont typeface="Wingdings" panose="05000000000000000000" pitchFamily="2" charset="2"/>
              <a:buChar char="§"/>
            </a:pP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5</a:t>
            </a:r>
            <a:r>
              <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computational islands, </a:t>
            </a: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535</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compute nodes</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a:lnSpc>
                <a:spcPct val="90000"/>
              </a:lnSpc>
              <a:spcBef>
                <a:spcPts val="200"/>
              </a:spcBef>
              <a:buClr>
                <a:srgbClr val="F5A63B"/>
              </a:buClr>
            </a:pP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nSpc>
                <a:spcPct val="90000"/>
              </a:lnSpc>
              <a:spcBef>
                <a:spcPts val="200"/>
              </a:spcBef>
              <a:buClr>
                <a:srgbClr val="F5A63B"/>
              </a:buClr>
              <a:buFont typeface="Wingdings" panose="05000000000000000000" pitchFamily="2" charset="2"/>
              <a:buChar char="§"/>
            </a:pP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2  PB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of storage space</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nSpc>
                <a:spcPct val="90000"/>
              </a:lnSpc>
              <a:spcBef>
                <a:spcPts val="200"/>
              </a:spcBef>
              <a:buClr>
                <a:srgbClr val="F5A63B"/>
              </a:buClr>
              <a:buFont typeface="Wingdings" panose="05000000000000000000" pitchFamily="2" charset="2"/>
              <a:buChar char="§"/>
            </a:pP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nSpc>
                <a:spcPct val="90000"/>
              </a:lnSpc>
              <a:spcBef>
                <a:spcPts val="200"/>
              </a:spcBef>
              <a:buClr>
                <a:srgbClr val="F5A63B"/>
              </a:buClr>
              <a:buFont typeface="Wingdings" panose="05000000000000000000" pitchFamily="2" charset="2"/>
              <a:buChar char="§"/>
            </a:pP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535 </a:t>
            </a:r>
            <a:r>
              <a:rPr lang="en-US" sz="1900" b="1" dirty="0" err="1">
                <a:solidFill>
                  <a:srgbClr val="F5A63B"/>
                </a:solidFill>
                <a:latin typeface="Tahoma" panose="020B0604030504040204" pitchFamily="34" charset="0"/>
                <a:ea typeface="Tahoma" panose="020B0604030504040204" pitchFamily="34" charset="0"/>
                <a:cs typeface="Tahoma" panose="020B0604030504040204" pitchFamily="34" charset="0"/>
              </a:rPr>
              <a:t>TFlops</a:t>
            </a: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HPC Tier</a:t>
            </a:r>
            <a:r>
              <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rPr>
              <a:t> -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1 </a:t>
            </a:r>
            <a:r>
              <a:rPr lang="en-US" sz="1900" dirty="0" err="1">
                <a:solidFill>
                  <a:srgbClr val="142C3F"/>
                </a:solidFill>
                <a:latin typeface="Tahoma" panose="020B0604030504040204" pitchFamily="34" charset="0"/>
                <a:ea typeface="Tahoma" panose="020B0604030504040204" pitchFamily="34" charset="0"/>
                <a:cs typeface="Tahoma" panose="020B0604030504040204" pitchFamily="34" charset="0"/>
              </a:rPr>
              <a:t>centre</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nSpc>
                <a:spcPct val="90000"/>
              </a:lnSpc>
              <a:spcBef>
                <a:spcPts val="200"/>
              </a:spcBef>
              <a:buClr>
                <a:srgbClr val="F5A63B"/>
              </a:buClr>
              <a:buFont typeface="Wingdings" panose="05000000000000000000" pitchFamily="2" charset="2"/>
              <a:buChar char="§"/>
            </a:pP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nSpc>
                <a:spcPct val="90000"/>
              </a:lnSpc>
              <a:spcBef>
                <a:spcPts val="200"/>
              </a:spcBef>
              <a:buClr>
                <a:srgbClr val="F5A63B"/>
              </a:buClr>
              <a:buFont typeface="Wingdings" panose="05000000000000000000" pitchFamily="2" charset="2"/>
              <a:buChar char="§"/>
            </a:pP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1.</a:t>
            </a: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1</a:t>
            </a: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00</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HPC projects</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nSpc>
                <a:spcPct val="90000"/>
              </a:lnSpc>
              <a:spcBef>
                <a:spcPts val="200"/>
              </a:spcBef>
              <a:buClr>
                <a:srgbClr val="F5A63B"/>
              </a:buClr>
              <a:buFont typeface="Wingdings" panose="05000000000000000000" pitchFamily="2" charset="2"/>
              <a:buChar char="§"/>
            </a:pP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nSpc>
                <a:spcPct val="90000"/>
              </a:lnSpc>
              <a:spcBef>
                <a:spcPts val="200"/>
              </a:spcBef>
              <a:buClr>
                <a:srgbClr val="F5A63B"/>
              </a:buClr>
              <a:buFont typeface="Wingdings" panose="05000000000000000000" pitchFamily="2" charset="2"/>
              <a:buChar char="§"/>
            </a:pP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5</a:t>
            </a: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8</a:t>
            </a: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a:t>
            </a: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2</a:t>
            </a: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00</a:t>
            </a:r>
            <a:r>
              <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core Years (510 million core Hours) during the last </a:t>
            </a: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7</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years</a:t>
            </a:r>
          </a:p>
          <a:p>
            <a:pPr marL="342900" marR="0" indent="-342900">
              <a:lnSpc>
                <a:spcPct val="90000"/>
              </a:lnSpc>
              <a:spcBef>
                <a:spcPts val="200"/>
              </a:spcBef>
              <a:buClr>
                <a:srgbClr val="F5A63B"/>
              </a:buClr>
              <a:buFont typeface="Wingdings" panose="05000000000000000000" pitchFamily="2" charset="2"/>
              <a:buChar char="§"/>
            </a:pPr>
            <a:endPar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nSpc>
                <a:spcPct val="90000"/>
              </a:lnSpc>
              <a:spcBef>
                <a:spcPts val="200"/>
              </a:spcBef>
              <a:buClr>
                <a:srgbClr val="F5A63B"/>
              </a:buClr>
              <a:buFont typeface="Wingdings" panose="05000000000000000000" pitchFamily="2" charset="2"/>
              <a:buChar char="§"/>
            </a:pP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GRNET is a PRACE Training Center</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gn="l" rtl="0">
              <a:buFontTx/>
              <a:buChar char="-"/>
            </a:pPr>
            <a:endParaRPr lang="en-US" sz="2400" dirty="0">
              <a:latin typeface="Montserrat" panose="00000500000000000000" pitchFamily="2" charset="0"/>
            </a:endParaRPr>
          </a:p>
        </p:txBody>
      </p:sp>
    </p:spTree>
    <p:extLst>
      <p:ext uri="{BB962C8B-B14F-4D97-AF65-F5344CB8AC3E}">
        <p14:creationId xmlns:p14="http://schemas.microsoft.com/office/powerpoint/2010/main" val="3189042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F89DF60D-64FA-43A2-A556-61AC232DFA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9247" y="3814277"/>
            <a:ext cx="2402071" cy="1201036"/>
          </a:xfrm>
          <a:prstGeom prst="rect">
            <a:avLst/>
          </a:prstGeom>
        </p:spPr>
      </p:pic>
      <p:sp>
        <p:nvSpPr>
          <p:cNvPr id="2" name="TextBox 1">
            <a:extLst>
              <a:ext uri="{FF2B5EF4-FFF2-40B4-BE49-F238E27FC236}">
                <a16:creationId xmlns:a16="http://schemas.microsoft.com/office/drawing/2014/main" id="{C13060A2-6904-48EF-915B-573905E72DAC}"/>
              </a:ext>
            </a:extLst>
          </p:cNvPr>
          <p:cNvSpPr txBox="1"/>
          <p:nvPr/>
        </p:nvSpPr>
        <p:spPr>
          <a:xfrm>
            <a:off x="1445157" y="467136"/>
            <a:ext cx="7994118" cy="461665"/>
          </a:xfrm>
          <a:prstGeom prst="rect">
            <a:avLst/>
          </a:prstGeom>
          <a:noFill/>
        </p:spPr>
        <p:txBody>
          <a:bodyPr wrap="square">
            <a:spAutoFit/>
          </a:bodyPr>
          <a:lstStyle/>
          <a:p>
            <a:pPr marR="0" algn="l" rtl="0"/>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PRACE-6IP Dissemination  </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Box 2">
            <a:extLst>
              <a:ext uri="{FF2B5EF4-FFF2-40B4-BE49-F238E27FC236}">
                <a16:creationId xmlns:a16="http://schemas.microsoft.com/office/drawing/2014/main" id="{66D24B19-C7C0-4615-BE49-38A1205FCE0D}"/>
              </a:ext>
            </a:extLst>
          </p:cNvPr>
          <p:cNvSpPr txBox="1"/>
          <p:nvPr/>
        </p:nvSpPr>
        <p:spPr>
          <a:xfrm>
            <a:off x="6653701" y="1423226"/>
            <a:ext cx="6100762" cy="341632"/>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GRNET Calls for Proposals for access to HPC ARIS</a:t>
            </a:r>
            <a:endPar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pic>
        <p:nvPicPr>
          <p:cNvPr id="5" name="Picture 4">
            <a:extLst>
              <a:ext uri="{FF2B5EF4-FFF2-40B4-BE49-F238E27FC236}">
                <a16:creationId xmlns:a16="http://schemas.microsoft.com/office/drawing/2014/main" id="{071E5DCF-143B-45F0-BC97-5A14357B7F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247" y="2333931"/>
            <a:ext cx="2402071" cy="1201036"/>
          </a:xfrm>
          <a:prstGeom prst="rect">
            <a:avLst/>
          </a:prstGeom>
        </p:spPr>
      </p:pic>
      <p:pic>
        <p:nvPicPr>
          <p:cNvPr id="7" name="Picture 6">
            <a:extLst>
              <a:ext uri="{FF2B5EF4-FFF2-40B4-BE49-F238E27FC236}">
                <a16:creationId xmlns:a16="http://schemas.microsoft.com/office/drawing/2014/main" id="{F3170F0F-FEE6-42A2-98C4-2AB504711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7152" y="2966172"/>
            <a:ext cx="2402071" cy="1201034"/>
          </a:xfrm>
          <a:prstGeom prst="rect">
            <a:avLst/>
          </a:prstGeom>
        </p:spPr>
      </p:pic>
      <p:pic>
        <p:nvPicPr>
          <p:cNvPr id="9" name="Picture 8">
            <a:extLst>
              <a:ext uri="{FF2B5EF4-FFF2-40B4-BE49-F238E27FC236}">
                <a16:creationId xmlns:a16="http://schemas.microsoft.com/office/drawing/2014/main" id="{4AE5423A-E419-433A-8711-73B361CD38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54946" y="2246888"/>
            <a:ext cx="2402072" cy="1201035"/>
          </a:xfrm>
          <a:prstGeom prst="rect">
            <a:avLst/>
          </a:prstGeom>
        </p:spPr>
      </p:pic>
      <p:pic>
        <p:nvPicPr>
          <p:cNvPr id="13" name="Picture 12">
            <a:extLst>
              <a:ext uri="{FF2B5EF4-FFF2-40B4-BE49-F238E27FC236}">
                <a16:creationId xmlns:a16="http://schemas.microsoft.com/office/drawing/2014/main" id="{89E10008-DAF0-406D-9C50-768E9B532C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63502" y="4061240"/>
            <a:ext cx="2402072" cy="1201035"/>
          </a:xfrm>
          <a:prstGeom prst="rect">
            <a:avLst/>
          </a:prstGeom>
        </p:spPr>
      </p:pic>
      <p:sp>
        <p:nvSpPr>
          <p:cNvPr id="14" name="TextBox 13">
            <a:extLst>
              <a:ext uri="{FF2B5EF4-FFF2-40B4-BE49-F238E27FC236}">
                <a16:creationId xmlns:a16="http://schemas.microsoft.com/office/drawing/2014/main" id="{CBC75C06-8CCE-4E24-9D27-A9227F0CBDF9}"/>
              </a:ext>
            </a:extLst>
          </p:cNvPr>
          <p:cNvSpPr txBox="1"/>
          <p:nvPr/>
        </p:nvSpPr>
        <p:spPr>
          <a:xfrm>
            <a:off x="7517264" y="467135"/>
            <a:ext cx="4507968" cy="461665"/>
          </a:xfrm>
          <a:prstGeom prst="rect">
            <a:avLst/>
          </a:prstGeom>
          <a:noFill/>
        </p:spPr>
        <p:txBody>
          <a:bodyPr wrap="square">
            <a:spAutoFit/>
          </a:bodyPr>
          <a:lstStyle/>
          <a:p>
            <a:pPr marR="0" algn="l" rtl="0"/>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HPC ARIS Dissemination </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15" name="TextBox 14">
            <a:extLst>
              <a:ext uri="{FF2B5EF4-FFF2-40B4-BE49-F238E27FC236}">
                <a16:creationId xmlns:a16="http://schemas.microsoft.com/office/drawing/2014/main" id="{7E74E8BE-E8F0-4CD4-BAA4-41D96E18474D}"/>
              </a:ext>
            </a:extLst>
          </p:cNvPr>
          <p:cNvSpPr txBox="1"/>
          <p:nvPr/>
        </p:nvSpPr>
        <p:spPr>
          <a:xfrm>
            <a:off x="592074" y="1418852"/>
            <a:ext cx="6100762" cy="590931"/>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HPC ARIS Trainings in the context of GRNET being a PRACE Training Centre</a:t>
            </a:r>
            <a:endPar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pic>
        <p:nvPicPr>
          <p:cNvPr id="17" name="Picture 16">
            <a:extLst>
              <a:ext uri="{FF2B5EF4-FFF2-40B4-BE49-F238E27FC236}">
                <a16:creationId xmlns:a16="http://schemas.microsoft.com/office/drawing/2014/main" id="{6543AB8F-0B02-4F27-9878-A312CE1F25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2045" y="2246888"/>
            <a:ext cx="3153494" cy="1576747"/>
          </a:xfrm>
          <a:prstGeom prst="rect">
            <a:avLst/>
          </a:prstGeom>
        </p:spPr>
      </p:pic>
      <p:pic>
        <p:nvPicPr>
          <p:cNvPr id="19" name="Picture 18">
            <a:extLst>
              <a:ext uri="{FF2B5EF4-FFF2-40B4-BE49-F238E27FC236}">
                <a16:creationId xmlns:a16="http://schemas.microsoft.com/office/drawing/2014/main" id="{700798A8-AB9B-43F8-AEC1-D085016BECE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71739" y="3823635"/>
            <a:ext cx="3153494" cy="1576747"/>
          </a:xfrm>
          <a:prstGeom prst="rect">
            <a:avLst/>
          </a:prstGeom>
        </p:spPr>
      </p:pic>
      <p:sp>
        <p:nvSpPr>
          <p:cNvPr id="20" name="Rectangle 19">
            <a:extLst>
              <a:ext uri="{FF2B5EF4-FFF2-40B4-BE49-F238E27FC236}">
                <a16:creationId xmlns:a16="http://schemas.microsoft.com/office/drawing/2014/main" id="{2872FED3-1C3E-49DF-A864-5CA05E0B2209}"/>
              </a:ext>
            </a:extLst>
          </p:cNvPr>
          <p:cNvSpPr/>
          <p:nvPr/>
        </p:nvSpPr>
        <p:spPr>
          <a:xfrm>
            <a:off x="11507724" y="542924"/>
            <a:ext cx="1686836" cy="107829"/>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952FA1E-5ACA-4819-A2FE-93DBEB876E9F}"/>
              </a:ext>
            </a:extLst>
          </p:cNvPr>
          <p:cNvSpPr txBox="1"/>
          <p:nvPr/>
        </p:nvSpPr>
        <p:spPr>
          <a:xfrm>
            <a:off x="592073" y="5528975"/>
            <a:ext cx="11433159" cy="616579"/>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In total, during 2021-22, there have been 6 PRACE Training Centre courses with 308 total participants </a:t>
            </a:r>
          </a:p>
          <a:p>
            <a:pPr>
              <a:lnSpc>
                <a:spcPct val="90000"/>
              </a:lnSpc>
              <a:spcBef>
                <a:spcPts val="200"/>
              </a:spcBef>
              <a:buClr>
                <a:srgbClr val="F5A63B"/>
              </a:buCl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     and 4 Calls for Proposals for access to HPC ARIS, disseminated through direct emails, website posts &amp; SM. </a:t>
            </a:r>
            <a:endPar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00322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286141BD-C0B5-445B-B346-DA19BCFF42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3241" y="4134752"/>
            <a:ext cx="1377950" cy="2066926"/>
          </a:xfrm>
          <a:prstGeom prst="rect">
            <a:avLst/>
          </a:prstGeom>
        </p:spPr>
      </p:pic>
      <p:sp>
        <p:nvSpPr>
          <p:cNvPr id="2" name="TextBox 1">
            <a:extLst>
              <a:ext uri="{FF2B5EF4-FFF2-40B4-BE49-F238E27FC236}">
                <a16:creationId xmlns:a16="http://schemas.microsoft.com/office/drawing/2014/main" id="{CBDC5147-64CD-4635-9D48-3E036275D983}"/>
              </a:ext>
            </a:extLst>
          </p:cNvPr>
          <p:cNvSpPr txBox="1"/>
          <p:nvPr/>
        </p:nvSpPr>
        <p:spPr>
          <a:xfrm>
            <a:off x="1445156" y="467136"/>
            <a:ext cx="10994493" cy="461665"/>
          </a:xfrm>
          <a:prstGeom prst="rect">
            <a:avLst/>
          </a:prstGeom>
          <a:noFill/>
        </p:spPr>
        <p:txBody>
          <a:bodyPr wrap="square">
            <a:spAutoFit/>
          </a:bodyPr>
          <a:lstStyle/>
          <a:p>
            <a:pPr marR="0" algn="l" rtl="0"/>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PRACE-6IP – </a:t>
            </a:r>
            <a:r>
              <a:rPr lang="en-US" sz="3600" b="1" i="0" u="none" strike="noStrike"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Organising</a:t>
            </a:r>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and Hosting 12th IHPCSS 2022 in Greece </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Box 2">
            <a:extLst>
              <a:ext uri="{FF2B5EF4-FFF2-40B4-BE49-F238E27FC236}">
                <a16:creationId xmlns:a16="http://schemas.microsoft.com/office/drawing/2014/main" id="{191A2CAB-E6DD-43AC-88E7-D432869D0274}"/>
              </a:ext>
            </a:extLst>
          </p:cNvPr>
          <p:cNvSpPr txBox="1"/>
          <p:nvPr/>
        </p:nvSpPr>
        <p:spPr>
          <a:xfrm>
            <a:off x="531017" y="939740"/>
            <a:ext cx="11746707" cy="1083374"/>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Event </a:t>
            </a:r>
            <a:r>
              <a:rPr lang="en-US" sz="1600" dirty="0" err="1">
                <a:solidFill>
                  <a:srgbClr val="142C3F"/>
                </a:solidFill>
                <a:latin typeface="Tahoma" panose="020B0604030504040204" pitchFamily="34" charset="0"/>
                <a:ea typeface="Tahoma" panose="020B0604030504040204" pitchFamily="34" charset="0"/>
                <a:cs typeface="Tahoma" panose="020B0604030504040204" pitchFamily="34" charset="0"/>
              </a:rPr>
              <a:t>organisation</a:t>
            </a: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execution and dissemination of the </a:t>
            </a:r>
            <a:r>
              <a:rPr lang="en-US" sz="1600" b="1" dirty="0">
                <a:solidFill>
                  <a:srgbClr val="142C3F"/>
                </a:solidFill>
                <a:latin typeface="Tahoma" panose="020B0604030504040204" pitchFamily="34" charset="0"/>
                <a:ea typeface="Tahoma" panose="020B0604030504040204" pitchFamily="34" charset="0"/>
                <a:cs typeface="Tahoma" panose="020B0604030504040204" pitchFamily="34" charset="0"/>
              </a:rPr>
              <a:t>12th International HPC Summer School 2022</a:t>
            </a:r>
          </a:p>
          <a:p>
            <a:pPr>
              <a:lnSpc>
                <a:spcPct val="90000"/>
              </a:lnSpc>
              <a:spcBef>
                <a:spcPts val="200"/>
              </a:spcBef>
              <a:buClr>
                <a:srgbClr val="F5A63B"/>
              </a:buClr>
            </a:pP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1. Contacting with partners, 2. Finding a local Agency, 3. Choosing the Venue, 4. Brand Identity creation</a:t>
            </a:r>
          </a:p>
          <a:p>
            <a:pPr>
              <a:lnSpc>
                <a:spcPct val="90000"/>
              </a:lnSpc>
              <a:spcBef>
                <a:spcPts val="200"/>
              </a:spcBef>
              <a:buClr>
                <a:srgbClr val="F5A63B"/>
              </a:buClr>
            </a:pPr>
            <a:r>
              <a:rPr lang="en-US" sz="1600" dirty="0">
                <a:solidFill>
                  <a:srgbClr val="142C3F"/>
                </a:solidFill>
                <a:latin typeface="Tahoma" panose="020B0604030504040204" pitchFamily="34" charset="0"/>
                <a:ea typeface="Tahoma" panose="020B0604030504040204" pitchFamily="34" charset="0"/>
                <a:cs typeface="Tahoma" panose="020B0604030504040204" pitchFamily="34" charset="0"/>
              </a:rPr>
              <a:t>     5. Communication strategy creation, 6. Execution</a:t>
            </a:r>
          </a:p>
          <a:p>
            <a:pPr>
              <a:lnSpc>
                <a:spcPct val="90000"/>
              </a:lnSpc>
              <a:spcBef>
                <a:spcPts val="200"/>
              </a:spcBef>
              <a:buClr>
                <a:srgbClr val="F5A63B"/>
              </a:buClr>
            </a:pPr>
            <a:r>
              <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rPr>
              <a:t>   </a:t>
            </a:r>
          </a:p>
        </p:txBody>
      </p:sp>
      <p:pic>
        <p:nvPicPr>
          <p:cNvPr id="5" name="Picture 4">
            <a:extLst>
              <a:ext uri="{FF2B5EF4-FFF2-40B4-BE49-F238E27FC236}">
                <a16:creationId xmlns:a16="http://schemas.microsoft.com/office/drawing/2014/main" id="{CCD48891-C41D-4238-8E38-E7B9263EC1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685" y="1954193"/>
            <a:ext cx="2378114" cy="1189057"/>
          </a:xfrm>
          <a:prstGeom prst="rect">
            <a:avLst/>
          </a:prstGeom>
        </p:spPr>
      </p:pic>
      <p:pic>
        <p:nvPicPr>
          <p:cNvPr id="7" name="Picture 6">
            <a:extLst>
              <a:ext uri="{FF2B5EF4-FFF2-40B4-BE49-F238E27FC236}">
                <a16:creationId xmlns:a16="http://schemas.microsoft.com/office/drawing/2014/main" id="{11534F7E-02B2-4C99-B385-8AF6E911BD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1174" y="3231584"/>
            <a:ext cx="1716116" cy="1598065"/>
          </a:xfrm>
          <a:prstGeom prst="rect">
            <a:avLst/>
          </a:prstGeom>
        </p:spPr>
      </p:pic>
      <p:pic>
        <p:nvPicPr>
          <p:cNvPr id="9" name="Picture 8">
            <a:extLst>
              <a:ext uri="{FF2B5EF4-FFF2-40B4-BE49-F238E27FC236}">
                <a16:creationId xmlns:a16="http://schemas.microsoft.com/office/drawing/2014/main" id="{119FE46D-B18E-4ADA-BC78-A020693E72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9897" y="1804813"/>
            <a:ext cx="1497272" cy="1149108"/>
          </a:xfrm>
          <a:prstGeom prst="rect">
            <a:avLst/>
          </a:prstGeom>
        </p:spPr>
      </p:pic>
      <p:pic>
        <p:nvPicPr>
          <p:cNvPr id="11" name="Picture 10">
            <a:extLst>
              <a:ext uri="{FF2B5EF4-FFF2-40B4-BE49-F238E27FC236}">
                <a16:creationId xmlns:a16="http://schemas.microsoft.com/office/drawing/2014/main" id="{DF4BD634-5F81-4175-8493-8F4A06D34A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63067" y="1804813"/>
            <a:ext cx="1443536" cy="2225804"/>
          </a:xfrm>
          <a:prstGeom prst="rect">
            <a:avLst/>
          </a:prstGeom>
        </p:spPr>
      </p:pic>
      <p:pic>
        <p:nvPicPr>
          <p:cNvPr id="13" name="Picture 12">
            <a:extLst>
              <a:ext uri="{FF2B5EF4-FFF2-40B4-BE49-F238E27FC236}">
                <a16:creationId xmlns:a16="http://schemas.microsoft.com/office/drawing/2014/main" id="{41767406-DB90-47C5-B5FB-F4DF2CDE75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96778" y="1804813"/>
            <a:ext cx="1379469" cy="2676873"/>
          </a:xfrm>
          <a:prstGeom prst="rect">
            <a:avLst/>
          </a:prstGeom>
        </p:spPr>
      </p:pic>
      <p:pic>
        <p:nvPicPr>
          <p:cNvPr id="15" name="Picture 14">
            <a:extLst>
              <a:ext uri="{FF2B5EF4-FFF2-40B4-BE49-F238E27FC236}">
                <a16:creationId xmlns:a16="http://schemas.microsoft.com/office/drawing/2014/main" id="{3892111E-191C-47EA-8B3C-EFCC1C99F8D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42856" y="3027605"/>
            <a:ext cx="1538795" cy="2066926"/>
          </a:xfrm>
          <a:prstGeom prst="rect">
            <a:avLst/>
          </a:prstGeom>
        </p:spPr>
      </p:pic>
      <p:pic>
        <p:nvPicPr>
          <p:cNvPr id="19" name="Picture 18">
            <a:extLst>
              <a:ext uri="{FF2B5EF4-FFF2-40B4-BE49-F238E27FC236}">
                <a16:creationId xmlns:a16="http://schemas.microsoft.com/office/drawing/2014/main" id="{97E84E0A-C5EC-41FF-A92B-02C1FC74FD0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48260" y="1785763"/>
            <a:ext cx="3676772" cy="1828761"/>
          </a:xfrm>
          <a:prstGeom prst="rect">
            <a:avLst/>
          </a:prstGeom>
        </p:spPr>
      </p:pic>
      <p:pic>
        <p:nvPicPr>
          <p:cNvPr id="21" name="Picture 20">
            <a:extLst>
              <a:ext uri="{FF2B5EF4-FFF2-40B4-BE49-F238E27FC236}">
                <a16:creationId xmlns:a16="http://schemas.microsoft.com/office/drawing/2014/main" id="{4514F1E8-D04A-41E3-98AB-92D18F0F76A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47290" y="4567411"/>
            <a:ext cx="1644222" cy="1554536"/>
          </a:xfrm>
          <a:prstGeom prst="rect">
            <a:avLst/>
          </a:prstGeom>
        </p:spPr>
      </p:pic>
      <p:pic>
        <p:nvPicPr>
          <p:cNvPr id="23" name="Picture 22">
            <a:extLst>
              <a:ext uri="{FF2B5EF4-FFF2-40B4-BE49-F238E27FC236}">
                <a16:creationId xmlns:a16="http://schemas.microsoft.com/office/drawing/2014/main" id="{5003BAAA-D083-482E-89AB-3E20AA94D8E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61590" y="4829649"/>
            <a:ext cx="2080472" cy="1386981"/>
          </a:xfrm>
          <a:prstGeom prst="rect">
            <a:avLst/>
          </a:prstGeom>
        </p:spPr>
      </p:pic>
      <p:pic>
        <p:nvPicPr>
          <p:cNvPr id="25" name="Picture 24">
            <a:extLst>
              <a:ext uri="{FF2B5EF4-FFF2-40B4-BE49-F238E27FC236}">
                <a16:creationId xmlns:a16="http://schemas.microsoft.com/office/drawing/2014/main" id="{39C10560-070A-4DFC-95C7-7CDE08E76C4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271813" y="3613614"/>
            <a:ext cx="2005412" cy="1336942"/>
          </a:xfrm>
          <a:prstGeom prst="rect">
            <a:avLst/>
          </a:prstGeom>
        </p:spPr>
      </p:pic>
      <p:pic>
        <p:nvPicPr>
          <p:cNvPr id="29" name="Picture 28">
            <a:extLst>
              <a:ext uri="{FF2B5EF4-FFF2-40B4-BE49-F238E27FC236}">
                <a16:creationId xmlns:a16="http://schemas.microsoft.com/office/drawing/2014/main" id="{5959C6A8-D7F5-4C43-B3FB-9F5E6A53ED4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271812" y="4918849"/>
            <a:ext cx="2005411" cy="1336940"/>
          </a:xfrm>
          <a:prstGeom prst="rect">
            <a:avLst/>
          </a:prstGeom>
        </p:spPr>
      </p:pic>
      <p:pic>
        <p:nvPicPr>
          <p:cNvPr id="31" name="Picture 30">
            <a:extLst>
              <a:ext uri="{FF2B5EF4-FFF2-40B4-BE49-F238E27FC236}">
                <a16:creationId xmlns:a16="http://schemas.microsoft.com/office/drawing/2014/main" id="{0C93A55B-2FE7-4628-B139-481D9FAD87FD}"/>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042370" y="3613005"/>
            <a:ext cx="1920697" cy="1280464"/>
          </a:xfrm>
          <a:prstGeom prst="rect">
            <a:avLst/>
          </a:prstGeom>
        </p:spPr>
      </p:pic>
      <p:pic>
        <p:nvPicPr>
          <p:cNvPr id="35" name="Picture 34">
            <a:extLst>
              <a:ext uri="{FF2B5EF4-FFF2-40B4-BE49-F238E27FC236}">
                <a16:creationId xmlns:a16="http://schemas.microsoft.com/office/drawing/2014/main" id="{CED6F4B0-F8B5-4424-9A2E-AC7287FC78E0}"/>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75746" y="4893468"/>
            <a:ext cx="1686506" cy="1323161"/>
          </a:xfrm>
          <a:prstGeom prst="rect">
            <a:avLst/>
          </a:prstGeom>
        </p:spPr>
      </p:pic>
      <p:pic>
        <p:nvPicPr>
          <p:cNvPr id="37" name="Picture 36">
            <a:extLst>
              <a:ext uri="{FF2B5EF4-FFF2-40B4-BE49-F238E27FC236}">
                <a16:creationId xmlns:a16="http://schemas.microsoft.com/office/drawing/2014/main" id="{8778C489-483C-49DF-8DA2-DD1FC405473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962252" y="3854947"/>
            <a:ext cx="1693403" cy="1348728"/>
          </a:xfrm>
          <a:prstGeom prst="rect">
            <a:avLst/>
          </a:prstGeom>
        </p:spPr>
      </p:pic>
      <p:pic>
        <p:nvPicPr>
          <p:cNvPr id="39" name="Picture 38">
            <a:extLst>
              <a:ext uri="{FF2B5EF4-FFF2-40B4-BE49-F238E27FC236}">
                <a16:creationId xmlns:a16="http://schemas.microsoft.com/office/drawing/2014/main" id="{38D57C23-BD31-41B9-A74A-5725DD7500B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962250" y="5201253"/>
            <a:ext cx="1920697" cy="933605"/>
          </a:xfrm>
          <a:prstGeom prst="rect">
            <a:avLst/>
          </a:prstGeom>
        </p:spPr>
      </p:pic>
    </p:spTree>
    <p:extLst>
      <p:ext uri="{BB962C8B-B14F-4D97-AF65-F5344CB8AC3E}">
        <p14:creationId xmlns:p14="http://schemas.microsoft.com/office/powerpoint/2010/main" val="2971179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7B133FC-C6E6-4FA4-BF21-282BC33035A0}"/>
              </a:ext>
            </a:extLst>
          </p:cNvPr>
          <p:cNvPicPr>
            <a:picLocks noChangeAspect="1"/>
          </p:cNvPicPr>
          <p:nvPr/>
        </p:nvPicPr>
        <p:blipFill rotWithShape="1">
          <a:blip r:embed="rId3">
            <a:alphaModFix amt="51000"/>
            <a:extLst>
              <a:ext uri="{28A0092B-C50C-407E-A947-70E740481C1C}">
                <a14:useLocalDpi xmlns:a14="http://schemas.microsoft.com/office/drawing/2010/main" val="0"/>
              </a:ext>
            </a:extLst>
          </a:blip>
          <a:srcRect/>
          <a:stretch/>
        </p:blipFill>
        <p:spPr>
          <a:xfrm>
            <a:off x="7724502" y="0"/>
            <a:ext cx="4467498" cy="6320006"/>
          </a:xfrm>
          <a:prstGeom prst="rect">
            <a:avLst/>
          </a:prstGeom>
        </p:spPr>
      </p:pic>
      <p:sp>
        <p:nvSpPr>
          <p:cNvPr id="4" name="TextBox 3">
            <a:extLst>
              <a:ext uri="{FF2B5EF4-FFF2-40B4-BE49-F238E27FC236}">
                <a16:creationId xmlns:a16="http://schemas.microsoft.com/office/drawing/2014/main" id="{0EECC8DE-ADB9-4F0A-A060-B957AD0B490C}"/>
              </a:ext>
            </a:extLst>
          </p:cNvPr>
          <p:cNvSpPr txBox="1"/>
          <p:nvPr/>
        </p:nvSpPr>
        <p:spPr>
          <a:xfrm>
            <a:off x="1459021" y="502964"/>
            <a:ext cx="7056656" cy="461665"/>
          </a:xfrm>
          <a:prstGeom prst="rect">
            <a:avLst/>
          </a:prstGeom>
          <a:noFill/>
        </p:spPr>
        <p:txBody>
          <a:bodyPr wrap="square">
            <a:spAutoFit/>
          </a:bodyPr>
          <a:lstStyle/>
          <a:p>
            <a:pPr marR="0" algn="l" rtl="0"/>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New National Supercomputer </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6" name="TextBox 5">
            <a:extLst>
              <a:ext uri="{FF2B5EF4-FFF2-40B4-BE49-F238E27FC236}">
                <a16:creationId xmlns:a16="http://schemas.microsoft.com/office/drawing/2014/main" id="{DFE57056-6F76-4339-A756-88D61BCEC008}"/>
              </a:ext>
            </a:extLst>
          </p:cNvPr>
          <p:cNvSpPr txBox="1"/>
          <p:nvPr/>
        </p:nvSpPr>
        <p:spPr>
          <a:xfrm>
            <a:off x="1459021" y="852476"/>
            <a:ext cx="7056656" cy="379591"/>
          </a:xfrm>
          <a:prstGeom prst="rect">
            <a:avLst/>
          </a:prstGeom>
          <a:noFill/>
        </p:spPr>
        <p:txBody>
          <a:bodyPr wrap="square">
            <a:spAutoFit/>
          </a:bodyPr>
          <a:lstStyle/>
          <a:p>
            <a:r>
              <a:rPr lang="en-US" sz="2800" b="1" i="0" u="none" strike="noStrike" baseline="30000" dirty="0">
                <a:solidFill>
                  <a:srgbClr val="FFAB40"/>
                </a:solidFill>
                <a:latin typeface="Tahoma" panose="020B0604030504040204" pitchFamily="34" charset="0"/>
                <a:ea typeface="Tahoma" panose="020B0604030504040204" pitchFamily="34" charset="0"/>
                <a:cs typeface="Tahoma" panose="020B0604030504040204" pitchFamily="34" charset="0"/>
              </a:rPr>
              <a:t>DAEDALUS</a:t>
            </a:r>
            <a:endParaRPr lang="el-GR" sz="3600" b="1" i="0" u="none" strike="noStrike" baseline="30000" dirty="0">
              <a:solidFill>
                <a:srgbClr val="FFAB40"/>
              </a:solidFill>
              <a:latin typeface="Tahoma" panose="020B0604030504040204" pitchFamily="34" charset="0"/>
              <a:ea typeface="Tahoma" panose="020B0604030504040204" pitchFamily="34" charset="0"/>
              <a:cs typeface="Tahoma" panose="020B0604030504040204" pitchFamily="34" charset="0"/>
            </a:endParaRPr>
          </a:p>
        </p:txBody>
      </p:sp>
      <p:pic>
        <p:nvPicPr>
          <p:cNvPr id="10" name="Content Placeholder 10">
            <a:extLst>
              <a:ext uri="{FF2B5EF4-FFF2-40B4-BE49-F238E27FC236}">
                <a16:creationId xmlns:a16="http://schemas.microsoft.com/office/drawing/2014/main" id="{33AFC284-B2EF-456E-BFFA-FC8311216D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24501" y="3519182"/>
            <a:ext cx="3243431" cy="2162290"/>
          </a:xfrm>
          <a:prstGeom prst="rect">
            <a:avLst/>
          </a:prstGeom>
        </p:spPr>
      </p:pic>
      <p:pic>
        <p:nvPicPr>
          <p:cNvPr id="12" name="Picture 11">
            <a:extLst>
              <a:ext uri="{FF2B5EF4-FFF2-40B4-BE49-F238E27FC236}">
                <a16:creationId xmlns:a16="http://schemas.microsoft.com/office/drawing/2014/main" id="{CBC34426-0462-4AB4-9F6E-B49509DBB3BD}"/>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rot="16200000">
            <a:off x="9960438" y="754233"/>
            <a:ext cx="2447801" cy="2015324"/>
          </a:xfrm>
          <a:prstGeom prst="rect">
            <a:avLst/>
          </a:prstGeom>
        </p:spPr>
      </p:pic>
      <p:sp>
        <p:nvSpPr>
          <p:cNvPr id="13" name="TextBox 12">
            <a:extLst>
              <a:ext uri="{FF2B5EF4-FFF2-40B4-BE49-F238E27FC236}">
                <a16:creationId xmlns:a16="http://schemas.microsoft.com/office/drawing/2014/main" id="{7F747CB1-2B70-4239-A43F-EC2553793579}"/>
              </a:ext>
            </a:extLst>
          </p:cNvPr>
          <p:cNvSpPr txBox="1"/>
          <p:nvPr/>
        </p:nvSpPr>
        <p:spPr>
          <a:xfrm>
            <a:off x="874713" y="1529869"/>
            <a:ext cx="5830887" cy="3953903"/>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2024</a:t>
            </a:r>
            <a:r>
              <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installation at the </a:t>
            </a:r>
            <a:r>
              <a:rPr lang="en-US" sz="1900" dirty="0" err="1">
                <a:solidFill>
                  <a:srgbClr val="142C3F"/>
                </a:solidFill>
                <a:latin typeface="Tahoma" panose="020B0604030504040204" pitchFamily="34" charset="0"/>
                <a:ea typeface="Tahoma" panose="020B0604030504040204" pitchFamily="34" charset="0"/>
                <a:cs typeface="Tahoma" panose="020B0604030504040204" pitchFamily="34" charset="0"/>
              </a:rPr>
              <a:t>Lavrion</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Technological and Cultural Park </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indent="-342900">
              <a:lnSpc>
                <a:spcPct val="90000"/>
              </a:lnSpc>
              <a:spcBef>
                <a:spcPts val="200"/>
              </a:spcBef>
              <a:buClr>
                <a:srgbClr val="F5A63B"/>
              </a:buClr>
              <a:buFont typeface="Wingdings" panose="05000000000000000000" pitchFamily="2" charset="2"/>
              <a:buChar char="§"/>
            </a:pP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indent="-342900">
              <a:lnSpc>
                <a:spcPct val="90000"/>
              </a:lnSpc>
              <a:spcBef>
                <a:spcPts val="200"/>
              </a:spcBef>
              <a:buClr>
                <a:srgbClr val="F5A63B"/>
              </a:buClr>
              <a:buFont typeface="Wingdings" panose="05000000000000000000" pitchFamily="2" charset="2"/>
              <a:buChar char="§"/>
            </a:pP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33Μ</a:t>
            </a: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 euros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Build Cost  (30% </a:t>
            </a:r>
            <a:r>
              <a:rPr lang="en-US" sz="1900" dirty="0" err="1">
                <a:solidFill>
                  <a:srgbClr val="142C3F"/>
                </a:solidFill>
                <a:latin typeface="Tahoma" panose="020B0604030504040204" pitchFamily="34" charset="0"/>
                <a:ea typeface="Tahoma" panose="020B0604030504040204" pitchFamily="34" charset="0"/>
                <a:cs typeface="Tahoma" panose="020B0604030504040204" pitchFamily="34" charset="0"/>
              </a:rPr>
              <a:t>EuroHPC</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70% «Greece 2.0»)</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indent="-342900">
              <a:lnSpc>
                <a:spcPct val="90000"/>
              </a:lnSpc>
              <a:spcBef>
                <a:spcPts val="200"/>
              </a:spcBef>
              <a:buClr>
                <a:srgbClr val="F5A63B"/>
              </a:buClr>
              <a:buFont typeface="Wingdings" panose="05000000000000000000" pitchFamily="2" charset="2"/>
              <a:buChar char="§"/>
            </a:pP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indent="-342900">
              <a:lnSpc>
                <a:spcPct val="90000"/>
              </a:lnSpc>
              <a:spcBef>
                <a:spcPts val="200"/>
              </a:spcBef>
              <a:buClr>
                <a:srgbClr val="F5A63B"/>
              </a:buClr>
              <a:buFont typeface="Wingdings" panose="05000000000000000000" pitchFamily="2" charset="2"/>
              <a:buChar char="§"/>
            </a:pP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30</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Petaflops power</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indent="-342900">
              <a:lnSpc>
                <a:spcPct val="90000"/>
              </a:lnSpc>
              <a:spcBef>
                <a:spcPts val="200"/>
              </a:spcBef>
              <a:buClr>
                <a:srgbClr val="F5A63B"/>
              </a:buClr>
              <a:buFont typeface="Wingdings" panose="05000000000000000000" pitchFamily="2" charset="2"/>
              <a:buChar char="§"/>
            </a:pP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indent="-342900">
              <a:lnSpc>
                <a:spcPct val="90000"/>
              </a:lnSpc>
              <a:spcBef>
                <a:spcPts val="200"/>
              </a:spcBef>
              <a:buClr>
                <a:srgbClr val="F5A63B"/>
              </a:buClr>
              <a:buFont typeface="Wingdings" panose="05000000000000000000" pitchFamily="2" charset="2"/>
              <a:buChar char="§"/>
            </a:pP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Low energy cost of operation (powered by renewable energy sources and cooled by environmental friendly technology)</a:t>
            </a:r>
          </a:p>
          <a:p>
            <a:pPr marL="342900" indent="-342900">
              <a:lnSpc>
                <a:spcPct val="90000"/>
              </a:lnSpc>
              <a:spcBef>
                <a:spcPts val="200"/>
              </a:spcBef>
              <a:buClr>
                <a:srgbClr val="F5A63B"/>
              </a:buClr>
              <a:buFont typeface="Wingdings" panose="05000000000000000000" pitchFamily="2" charset="2"/>
              <a:buChar char="§"/>
            </a:pPr>
            <a:endPar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indent="-342900">
              <a:lnSpc>
                <a:spcPct val="90000"/>
              </a:lnSpc>
              <a:spcBef>
                <a:spcPts val="200"/>
              </a:spcBef>
              <a:buClr>
                <a:srgbClr val="F5A63B"/>
              </a:buClr>
              <a:buFont typeface="Wingdings" panose="05000000000000000000" pitchFamily="2" charset="2"/>
              <a:buChar char="§"/>
            </a:pP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Support of scientific research and innovative SMEs/industry with high computational capacity</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4565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2C2C2176-C380-4B24-A30D-1041640B24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5203" y="1746237"/>
            <a:ext cx="2159545" cy="1439697"/>
          </a:xfrm>
          <a:prstGeom prst="rect">
            <a:avLst/>
          </a:prstGeom>
        </p:spPr>
      </p:pic>
      <p:sp>
        <p:nvSpPr>
          <p:cNvPr id="2" name="TextBox 1">
            <a:extLst>
              <a:ext uri="{FF2B5EF4-FFF2-40B4-BE49-F238E27FC236}">
                <a16:creationId xmlns:a16="http://schemas.microsoft.com/office/drawing/2014/main" id="{8F8C08FA-7753-4F36-8648-C385F289C327}"/>
              </a:ext>
            </a:extLst>
          </p:cNvPr>
          <p:cNvSpPr txBox="1"/>
          <p:nvPr/>
        </p:nvSpPr>
        <p:spPr>
          <a:xfrm>
            <a:off x="1445156" y="467136"/>
            <a:ext cx="9870543" cy="461665"/>
          </a:xfrm>
          <a:prstGeom prst="rect">
            <a:avLst/>
          </a:prstGeom>
          <a:noFill/>
        </p:spPr>
        <p:txBody>
          <a:bodyPr wrap="square">
            <a:spAutoFit/>
          </a:bodyPr>
          <a:lstStyle/>
          <a:p>
            <a:pPr marR="0" algn="l" rtl="0"/>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HPC DAEDALUS – Marcomms Strategy and Brand</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Box 2">
            <a:extLst>
              <a:ext uri="{FF2B5EF4-FFF2-40B4-BE49-F238E27FC236}">
                <a16:creationId xmlns:a16="http://schemas.microsoft.com/office/drawing/2014/main" id="{9A011985-7490-4D33-9B64-F1BD18E647FC}"/>
              </a:ext>
            </a:extLst>
          </p:cNvPr>
          <p:cNvSpPr txBox="1"/>
          <p:nvPr/>
        </p:nvSpPr>
        <p:spPr>
          <a:xfrm>
            <a:off x="731044" y="1023605"/>
            <a:ext cx="10584656" cy="590931"/>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New Project dissemination &amp; exposure (future infrastructures location visit, banners, Press Release, Social Media, editorials)</a:t>
            </a:r>
            <a:endPar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pic>
        <p:nvPicPr>
          <p:cNvPr id="5" name="Picture 4">
            <a:extLst>
              <a:ext uri="{FF2B5EF4-FFF2-40B4-BE49-F238E27FC236}">
                <a16:creationId xmlns:a16="http://schemas.microsoft.com/office/drawing/2014/main" id="{CF0C729E-B6BE-4C3F-A909-36FA9919CB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5151" y="1746237"/>
            <a:ext cx="2832125" cy="1416063"/>
          </a:xfrm>
          <a:prstGeom prst="rect">
            <a:avLst/>
          </a:prstGeom>
        </p:spPr>
      </p:pic>
      <p:pic>
        <p:nvPicPr>
          <p:cNvPr id="9" name="Picture 8">
            <a:extLst>
              <a:ext uri="{FF2B5EF4-FFF2-40B4-BE49-F238E27FC236}">
                <a16:creationId xmlns:a16="http://schemas.microsoft.com/office/drawing/2014/main" id="{0FA524A3-6363-4D59-80B2-00A4AE17FB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5151" y="3132353"/>
            <a:ext cx="2444240" cy="1978142"/>
          </a:xfrm>
          <a:prstGeom prst="rect">
            <a:avLst/>
          </a:prstGeom>
        </p:spPr>
      </p:pic>
      <p:pic>
        <p:nvPicPr>
          <p:cNvPr id="11" name="Picture 10">
            <a:extLst>
              <a:ext uri="{FF2B5EF4-FFF2-40B4-BE49-F238E27FC236}">
                <a16:creationId xmlns:a16="http://schemas.microsoft.com/office/drawing/2014/main" id="{769CD62A-8EA4-41E6-B344-A9B1A42C8C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17276" y="1746237"/>
            <a:ext cx="2431182" cy="1309639"/>
          </a:xfrm>
          <a:prstGeom prst="rect">
            <a:avLst/>
          </a:prstGeom>
        </p:spPr>
      </p:pic>
      <p:pic>
        <p:nvPicPr>
          <p:cNvPr id="13" name="Picture 12">
            <a:extLst>
              <a:ext uri="{FF2B5EF4-FFF2-40B4-BE49-F238E27FC236}">
                <a16:creationId xmlns:a16="http://schemas.microsoft.com/office/drawing/2014/main" id="{1C149B72-B0F0-4B33-8645-E605523AC9F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06455" y="3162300"/>
            <a:ext cx="2159545" cy="2072181"/>
          </a:xfrm>
          <a:prstGeom prst="rect">
            <a:avLst/>
          </a:prstGeom>
        </p:spPr>
      </p:pic>
      <p:pic>
        <p:nvPicPr>
          <p:cNvPr id="15" name="Picture 14">
            <a:extLst>
              <a:ext uri="{FF2B5EF4-FFF2-40B4-BE49-F238E27FC236}">
                <a16:creationId xmlns:a16="http://schemas.microsoft.com/office/drawing/2014/main" id="{80CADBC9-2B3D-4CE0-A31B-3BC9149A4F2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29945" y="1793861"/>
            <a:ext cx="1922380" cy="3316634"/>
          </a:xfrm>
          <a:prstGeom prst="rect">
            <a:avLst/>
          </a:prstGeom>
        </p:spPr>
      </p:pic>
      <p:pic>
        <p:nvPicPr>
          <p:cNvPr id="17" name="Picture 16">
            <a:extLst>
              <a:ext uri="{FF2B5EF4-FFF2-40B4-BE49-F238E27FC236}">
                <a16:creationId xmlns:a16="http://schemas.microsoft.com/office/drawing/2014/main" id="{4468C135-3FB2-49C6-BB5C-9AD84CDE4DFA}"/>
              </a:ext>
            </a:extLst>
          </p:cNvPr>
          <p:cNvPicPr>
            <a:picLocks noChangeAspect="1"/>
          </p:cNvPicPr>
          <p:nvPr/>
        </p:nvPicPr>
        <p:blipFill rotWithShape="1">
          <a:blip r:embed="rId8">
            <a:extLst>
              <a:ext uri="{28A0092B-C50C-407E-A947-70E740481C1C}">
                <a14:useLocalDpi xmlns:a14="http://schemas.microsoft.com/office/drawing/2010/main" val="0"/>
              </a:ext>
            </a:extLst>
          </a:blip>
          <a:srcRect b="16032"/>
          <a:stretch/>
        </p:blipFill>
        <p:spPr>
          <a:xfrm>
            <a:off x="3632836" y="3234529"/>
            <a:ext cx="2054339" cy="1803737"/>
          </a:xfrm>
          <a:prstGeom prst="rect">
            <a:avLst/>
          </a:prstGeom>
        </p:spPr>
      </p:pic>
      <p:pic>
        <p:nvPicPr>
          <p:cNvPr id="19" name="Picture 18">
            <a:extLst>
              <a:ext uri="{FF2B5EF4-FFF2-40B4-BE49-F238E27FC236}">
                <a16:creationId xmlns:a16="http://schemas.microsoft.com/office/drawing/2014/main" id="{1892B1A2-2FFC-4A91-A76E-F6748E8454A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14317" y="1746237"/>
            <a:ext cx="2293161" cy="3352914"/>
          </a:xfrm>
          <a:prstGeom prst="rect">
            <a:avLst/>
          </a:prstGeom>
        </p:spPr>
      </p:pic>
      <p:pic>
        <p:nvPicPr>
          <p:cNvPr id="23" name="Picture 22">
            <a:extLst>
              <a:ext uri="{FF2B5EF4-FFF2-40B4-BE49-F238E27FC236}">
                <a16:creationId xmlns:a16="http://schemas.microsoft.com/office/drawing/2014/main" id="{351CF613-726D-4919-9B0A-E08E1976A8B3}"/>
              </a:ext>
            </a:extLst>
          </p:cNvPr>
          <p:cNvPicPr>
            <a:picLocks noChangeAspect="1"/>
          </p:cNvPicPr>
          <p:nvPr/>
        </p:nvPicPr>
        <p:blipFill rotWithShape="1">
          <a:blip r:embed="rId10">
            <a:extLst>
              <a:ext uri="{28A0092B-C50C-407E-A947-70E740481C1C}">
                <a14:useLocalDpi xmlns:a14="http://schemas.microsoft.com/office/drawing/2010/main" val="0"/>
              </a:ext>
            </a:extLst>
          </a:blip>
          <a:srcRect t="16143" b="18661"/>
          <a:stretch/>
        </p:blipFill>
        <p:spPr>
          <a:xfrm>
            <a:off x="6747104" y="4714876"/>
            <a:ext cx="1077550" cy="468352"/>
          </a:xfrm>
          <a:prstGeom prst="rect">
            <a:avLst/>
          </a:prstGeom>
        </p:spPr>
      </p:pic>
      <p:sp>
        <p:nvSpPr>
          <p:cNvPr id="24" name="TextBox 23">
            <a:extLst>
              <a:ext uri="{FF2B5EF4-FFF2-40B4-BE49-F238E27FC236}">
                <a16:creationId xmlns:a16="http://schemas.microsoft.com/office/drawing/2014/main" id="{2ABAA7FB-1442-4F5F-B3A8-39D5768309DD}"/>
              </a:ext>
            </a:extLst>
          </p:cNvPr>
          <p:cNvSpPr txBox="1"/>
          <p:nvPr/>
        </p:nvSpPr>
        <p:spPr>
          <a:xfrm>
            <a:off x="731043" y="5289309"/>
            <a:ext cx="11321281" cy="891526"/>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Over 70 press articles</a:t>
            </a:r>
            <a:endParaRPr lang="el-GR"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indent="-342900">
              <a:lnSpc>
                <a:spcPct val="90000"/>
              </a:lnSpc>
              <a:spcBef>
                <a:spcPts val="200"/>
              </a:spcBef>
              <a:buClr>
                <a:srgbClr val="F5A63B"/>
              </a:buClr>
              <a:buFont typeface="Wingdings" panose="05000000000000000000" pitchFamily="2" charset="2"/>
              <a:buChar cha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Next step: Logo creation</a:t>
            </a:r>
          </a:p>
          <a:p>
            <a:pPr>
              <a:lnSpc>
                <a:spcPct val="90000"/>
              </a:lnSpc>
              <a:spcBef>
                <a:spcPts val="200"/>
              </a:spcBef>
              <a:buClr>
                <a:srgbClr val="F5A63B"/>
              </a:buCl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     Drafting logo brief, brainstorming with the supercomputer’s architects, in contact with graphic designers</a:t>
            </a:r>
          </a:p>
        </p:txBody>
      </p:sp>
    </p:spTree>
    <p:extLst>
      <p:ext uri="{BB962C8B-B14F-4D97-AF65-F5344CB8AC3E}">
        <p14:creationId xmlns:p14="http://schemas.microsoft.com/office/powerpoint/2010/main" val="172919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8A3A38-5E0D-485B-ACD0-729469A3FE43}"/>
              </a:ext>
            </a:extLst>
          </p:cNvPr>
          <p:cNvSpPr txBox="1"/>
          <p:nvPr/>
        </p:nvSpPr>
        <p:spPr>
          <a:xfrm>
            <a:off x="1445157" y="467136"/>
            <a:ext cx="7994118" cy="461665"/>
          </a:xfrm>
          <a:prstGeom prst="rect">
            <a:avLst/>
          </a:prstGeom>
          <a:noFill/>
        </p:spPr>
        <p:txBody>
          <a:bodyPr wrap="square">
            <a:spAutoFit/>
          </a:bodyPr>
          <a:lstStyle/>
          <a:p>
            <a:pPr marR="0" algn="l" rtl="0"/>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EUMaster4HPC - Dissemination</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3" name="TextBox 2">
            <a:extLst>
              <a:ext uri="{FF2B5EF4-FFF2-40B4-BE49-F238E27FC236}">
                <a16:creationId xmlns:a16="http://schemas.microsoft.com/office/drawing/2014/main" id="{8305385A-B2B2-44D6-B4EB-E3E2AE7F4874}"/>
              </a:ext>
            </a:extLst>
          </p:cNvPr>
          <p:cNvSpPr txBox="1"/>
          <p:nvPr/>
        </p:nvSpPr>
        <p:spPr>
          <a:xfrm>
            <a:off x="731043" y="1023605"/>
            <a:ext cx="11546681" cy="341632"/>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Project dissemination &amp; promotion (social media posts, promotional campaigns – GRNET &amp; </a:t>
            </a:r>
            <a:r>
              <a:rPr lang="en-US" dirty="0" err="1">
                <a:solidFill>
                  <a:srgbClr val="142C3F"/>
                </a:solidFill>
                <a:latin typeface="Tahoma" panose="020B0604030504040204" pitchFamily="34" charset="0"/>
                <a:ea typeface="Tahoma" panose="020B0604030504040204" pitchFamily="34" charset="0"/>
                <a:cs typeface="Tahoma" panose="020B0604030504040204" pitchFamily="34" charset="0"/>
              </a:rPr>
              <a:t>EuroCC@Greece</a:t>
            </a:r>
            <a:r>
              <a:rPr lang="en-US" dirty="0">
                <a:solidFill>
                  <a:srgbClr val="142C3F"/>
                </a:solidFill>
                <a:latin typeface="Tahoma" panose="020B0604030504040204" pitchFamily="34" charset="0"/>
                <a:ea typeface="Tahoma" panose="020B0604030504040204" pitchFamily="34" charset="0"/>
                <a:cs typeface="Tahoma" panose="020B0604030504040204" pitchFamily="34" charset="0"/>
              </a:rPr>
              <a:t>)</a:t>
            </a:r>
            <a:endPar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pic>
        <p:nvPicPr>
          <p:cNvPr id="5" name="Picture 4">
            <a:extLst>
              <a:ext uri="{FF2B5EF4-FFF2-40B4-BE49-F238E27FC236}">
                <a16:creationId xmlns:a16="http://schemas.microsoft.com/office/drawing/2014/main" id="{632AC9A5-7134-4E03-BD84-38230D4DDB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4705" y="1615976"/>
            <a:ext cx="2565483" cy="3047452"/>
          </a:xfrm>
          <a:prstGeom prst="rect">
            <a:avLst/>
          </a:prstGeom>
        </p:spPr>
      </p:pic>
      <p:pic>
        <p:nvPicPr>
          <p:cNvPr id="7" name="Picture 6">
            <a:extLst>
              <a:ext uri="{FF2B5EF4-FFF2-40B4-BE49-F238E27FC236}">
                <a16:creationId xmlns:a16="http://schemas.microsoft.com/office/drawing/2014/main" id="{925B0B4F-7CE6-40D5-B5BA-B6374F8126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1026" y="1615976"/>
            <a:ext cx="1879181" cy="3588282"/>
          </a:xfrm>
          <a:prstGeom prst="rect">
            <a:avLst/>
          </a:prstGeom>
        </p:spPr>
      </p:pic>
      <p:pic>
        <p:nvPicPr>
          <p:cNvPr id="9" name="Picture 8">
            <a:extLst>
              <a:ext uri="{FF2B5EF4-FFF2-40B4-BE49-F238E27FC236}">
                <a16:creationId xmlns:a16="http://schemas.microsoft.com/office/drawing/2014/main" id="{ECD8C92C-F73A-4EFF-B45B-A2B5D78C52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0207" y="1615976"/>
            <a:ext cx="2892639" cy="3588282"/>
          </a:xfrm>
          <a:prstGeom prst="rect">
            <a:avLst/>
          </a:prstGeom>
        </p:spPr>
      </p:pic>
      <p:pic>
        <p:nvPicPr>
          <p:cNvPr id="15" name="Picture 14">
            <a:extLst>
              <a:ext uri="{FF2B5EF4-FFF2-40B4-BE49-F238E27FC236}">
                <a16:creationId xmlns:a16="http://schemas.microsoft.com/office/drawing/2014/main" id="{EFACA412-10BA-4D4D-8350-6220364DEB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1615976"/>
            <a:ext cx="2468705" cy="3588282"/>
          </a:xfrm>
          <a:prstGeom prst="rect">
            <a:avLst/>
          </a:prstGeom>
        </p:spPr>
      </p:pic>
    </p:spTree>
    <p:extLst>
      <p:ext uri="{BB962C8B-B14F-4D97-AF65-F5344CB8AC3E}">
        <p14:creationId xmlns:p14="http://schemas.microsoft.com/office/powerpoint/2010/main" val="147825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CD60A3-36B7-4696-BA70-662E386158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517D2846-4D25-467A-B407-1483CF03341A}"/>
              </a:ext>
              <a:ext uri="{C183D7F6-B498-43B3-948B-1728B52AA6E4}">
                <adec:decorative xmlns:adec="http://schemas.microsoft.com/office/drawing/2017/decorative" val="1"/>
              </a:ext>
            </a:extLst>
          </p:cNvPr>
          <p:cNvSpPr/>
          <p:nvPr/>
        </p:nvSpPr>
        <p:spPr>
          <a:xfrm>
            <a:off x="0" y="0"/>
            <a:ext cx="12192000" cy="6858000"/>
          </a:xfrm>
          <a:prstGeom prst="rect">
            <a:avLst/>
          </a:prstGeom>
          <a:solidFill>
            <a:srgbClr val="142C3F">
              <a:alpha val="58000"/>
            </a:srgbClr>
          </a:solidFill>
          <a:ln>
            <a:solidFill>
              <a:srgbClr val="FBD9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680BD039-6057-40D4-A737-76982BDC5DC9}"/>
              </a:ext>
            </a:extLst>
          </p:cNvPr>
          <p:cNvSpPr txBox="1"/>
          <p:nvPr/>
        </p:nvSpPr>
        <p:spPr>
          <a:xfrm>
            <a:off x="1" y="2671147"/>
            <a:ext cx="12191999" cy="2492990"/>
          </a:xfrm>
          <a:prstGeom prst="rect">
            <a:avLst/>
          </a:prstGeom>
          <a:noFill/>
        </p:spPr>
        <p:txBody>
          <a:bodyPr wrap="square">
            <a:spAutoFit/>
          </a:bodyPr>
          <a:lstStyle/>
          <a:p>
            <a:pPr algn="ctr"/>
            <a:r>
              <a:rPr lang="en-US" sz="60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Thank you!</a:t>
            </a:r>
            <a:endParaRPr lang="el-GR" sz="6000" b="1"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el-GR" sz="60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Ευχαριστούμε!</a:t>
            </a:r>
            <a:endParaRPr lang="en-US" sz="6000" b="1"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en-US" sz="60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rPr>
              <a:t>Kiitos!</a:t>
            </a:r>
            <a:endParaRPr lang="el-GR" sz="60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endParaRPr lang="en-US" sz="3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56286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9590825E-16EE-49AF-A55E-336405D51C35}"/>
              </a:ext>
            </a:extLst>
          </p:cNvPr>
          <p:cNvSpPr txBox="1"/>
          <p:nvPr/>
        </p:nvSpPr>
        <p:spPr>
          <a:xfrm>
            <a:off x="8356739" y="1978814"/>
            <a:ext cx="2848423" cy="800219"/>
          </a:xfrm>
          <a:prstGeom prst="rect">
            <a:avLst/>
          </a:prstGeom>
          <a:noFill/>
        </p:spPr>
        <p:txBody>
          <a:bodyPr wrap="square">
            <a:spAutoFit/>
          </a:bodyPr>
          <a:lstStyle/>
          <a:p>
            <a:pPr marR="0" algn="l" rtl="0"/>
            <a:r>
              <a:rPr lang="en-US" b="1" dirty="0">
                <a:solidFill>
                  <a:schemeClr val="bg1"/>
                </a:solidFill>
                <a:latin typeface="Tahoma" panose="020B0604030504040204" pitchFamily="34" charset="0"/>
                <a:ea typeface="Tahoma" panose="020B0604030504040204" pitchFamily="34" charset="0"/>
                <a:cs typeface="Tahoma" panose="020B0604030504040204" pitchFamily="34" charset="0"/>
              </a:rPr>
              <a:t>STAY INFORMED</a:t>
            </a:r>
          </a:p>
          <a:p>
            <a:pPr marR="0" algn="l" rtl="0"/>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hlinkClick r:id="rId3"/>
              </a:rPr>
              <a:t>www.grnet.gr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9" name="TextBox 8">
            <a:extLst>
              <a:ext uri="{FF2B5EF4-FFF2-40B4-BE49-F238E27FC236}">
                <a16:creationId xmlns:a16="http://schemas.microsoft.com/office/drawing/2014/main" id="{94660F8F-C2D0-409F-8336-619A7AE1124B}"/>
              </a:ext>
            </a:extLst>
          </p:cNvPr>
          <p:cNvSpPr txBox="1"/>
          <p:nvPr/>
        </p:nvSpPr>
        <p:spPr>
          <a:xfrm>
            <a:off x="8715545" y="3300633"/>
            <a:ext cx="2848423" cy="1785104"/>
          </a:xfrm>
          <a:prstGeom prst="rect">
            <a:avLst/>
          </a:prstGeom>
          <a:noFill/>
        </p:spPr>
        <p:txBody>
          <a:bodyPr wrap="square">
            <a:spAutoFit/>
          </a:bodyPr>
          <a:lstStyle/>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grnet_gr</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sa</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grnet</a:t>
            </a: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400" b="1" dirty="0" err="1">
                <a:solidFill>
                  <a:schemeClr val="bg1"/>
                </a:solidFill>
                <a:latin typeface="Tahoma" panose="020B0604030504040204" pitchFamily="34" charset="0"/>
                <a:ea typeface="Tahoma" panose="020B0604030504040204" pitchFamily="34" charset="0"/>
                <a:cs typeface="Tahoma" panose="020B0604030504040204" pitchFamily="34" charset="0"/>
              </a:rPr>
              <a:t>edyte</a:t>
            </a:r>
            <a:endPar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spcBef>
                <a:spcPts val="600"/>
              </a:spcBef>
              <a:spcAft>
                <a:spcPts val="600"/>
              </a:spcAft>
            </a:pPr>
            <a:r>
              <a:rPr lang="en-US" sz="1400" b="1" dirty="0">
                <a:solidFill>
                  <a:schemeClr val="bg1"/>
                </a:solidFill>
                <a:latin typeface="Tahoma" panose="020B0604030504040204" pitchFamily="34" charset="0"/>
                <a:ea typeface="Tahoma" panose="020B0604030504040204" pitchFamily="34" charset="0"/>
                <a:cs typeface="Tahoma" panose="020B0604030504040204" pitchFamily="34" charset="0"/>
              </a:rPr>
              <a:t>grnet.gr</a:t>
            </a:r>
          </a:p>
        </p:txBody>
      </p:sp>
      <p:pic>
        <p:nvPicPr>
          <p:cNvPr id="10" name="Picture 9">
            <a:extLst>
              <a:ext uri="{FF2B5EF4-FFF2-40B4-BE49-F238E27FC236}">
                <a16:creationId xmlns:a16="http://schemas.microsoft.com/office/drawing/2014/main" id="{14AE6E4F-E57C-414F-9125-E93335F01580}"/>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8430082" y="3756269"/>
            <a:ext cx="352055" cy="324753"/>
          </a:xfrm>
          <a:prstGeom prst="rect">
            <a:avLst/>
          </a:prstGeom>
        </p:spPr>
      </p:pic>
      <p:pic>
        <p:nvPicPr>
          <p:cNvPr id="11" name="Picture 10">
            <a:extLst>
              <a:ext uri="{FF2B5EF4-FFF2-40B4-BE49-F238E27FC236}">
                <a16:creationId xmlns:a16="http://schemas.microsoft.com/office/drawing/2014/main" id="{5842B07E-9A4B-4CF6-BB1A-D61A652C6AB9}"/>
              </a:ext>
            </a:extLst>
          </p:cNvPr>
          <p:cNvPicPr>
            <a:picLocks noChangeAspect="1"/>
          </p:cNvPicPr>
          <p:nvPr/>
        </p:nvPicPr>
        <p:blipFill rotWithShape="1">
          <a:blip r:embed="rId5">
            <a:extLst>
              <a:ext uri="{28A0092B-C50C-407E-A947-70E740481C1C}">
                <a14:useLocalDpi xmlns:a14="http://schemas.microsoft.com/office/drawing/2010/main" val="0"/>
              </a:ext>
            </a:extLst>
          </a:blip>
          <a:srcRect r="-18689"/>
          <a:stretch/>
        </p:blipFill>
        <p:spPr>
          <a:xfrm>
            <a:off x="8361188" y="4050304"/>
            <a:ext cx="321633" cy="262010"/>
          </a:xfrm>
          <a:prstGeom prst="rect">
            <a:avLst/>
          </a:prstGeom>
        </p:spPr>
      </p:pic>
      <p:pic>
        <p:nvPicPr>
          <p:cNvPr id="12" name="Picture 11">
            <a:extLst>
              <a:ext uri="{FF2B5EF4-FFF2-40B4-BE49-F238E27FC236}">
                <a16:creationId xmlns:a16="http://schemas.microsoft.com/office/drawing/2014/main" id="{27F1E06D-73BD-4226-A0DB-51D3E3E3F0FE}"/>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8405985" y="4397584"/>
            <a:ext cx="409904" cy="324753"/>
          </a:xfrm>
          <a:prstGeom prst="rect">
            <a:avLst/>
          </a:prstGeom>
        </p:spPr>
      </p:pic>
      <p:pic>
        <p:nvPicPr>
          <p:cNvPr id="13" name="Picture 12">
            <a:extLst>
              <a:ext uri="{FF2B5EF4-FFF2-40B4-BE49-F238E27FC236}">
                <a16:creationId xmlns:a16="http://schemas.microsoft.com/office/drawing/2014/main" id="{90B320C3-DC7E-4883-AF21-B476A081D26F}"/>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8372233" y="4850982"/>
            <a:ext cx="409904" cy="255791"/>
          </a:xfrm>
          <a:prstGeom prst="rect">
            <a:avLst/>
          </a:prstGeom>
        </p:spPr>
      </p:pic>
      <p:pic>
        <p:nvPicPr>
          <p:cNvPr id="14" name="Picture 13">
            <a:extLst>
              <a:ext uri="{FF2B5EF4-FFF2-40B4-BE49-F238E27FC236}">
                <a16:creationId xmlns:a16="http://schemas.microsoft.com/office/drawing/2014/main" id="{A448B234-D70E-4D7F-82F7-890A3B8BAE3C}"/>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8363490" y="3371518"/>
            <a:ext cx="352055" cy="278921"/>
          </a:xfrm>
          <a:prstGeom prst="rect">
            <a:avLst/>
          </a:prstGeom>
        </p:spPr>
      </p:pic>
      <p:sp>
        <p:nvSpPr>
          <p:cNvPr id="25" name="TextBox 24">
            <a:extLst>
              <a:ext uri="{FF2B5EF4-FFF2-40B4-BE49-F238E27FC236}">
                <a16:creationId xmlns:a16="http://schemas.microsoft.com/office/drawing/2014/main" id="{24DFE37F-80A3-4A09-A033-B3F70A95068E}"/>
              </a:ext>
            </a:extLst>
          </p:cNvPr>
          <p:cNvSpPr txBox="1"/>
          <p:nvPr/>
        </p:nvSpPr>
        <p:spPr>
          <a:xfrm>
            <a:off x="8356740" y="2848298"/>
            <a:ext cx="2848423" cy="523220"/>
          </a:xfrm>
          <a:prstGeom prst="rect">
            <a:avLst/>
          </a:prstGeom>
          <a:noFill/>
        </p:spPr>
        <p:txBody>
          <a:bodyPr wrap="square">
            <a:spAutoFit/>
          </a:bodyPr>
          <a:lstStyle/>
          <a:p>
            <a:pPr marR="0" algn="l" rtl="0"/>
            <a:r>
              <a:rPr lang="en-US" sz="28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FOLLOW US</a:t>
            </a:r>
            <a:endParaRPr lang="el-GR" sz="14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9" name="Rectangle: Rounded Corners 18">
            <a:extLst>
              <a:ext uri="{FF2B5EF4-FFF2-40B4-BE49-F238E27FC236}">
                <a16:creationId xmlns:a16="http://schemas.microsoft.com/office/drawing/2014/main" id="{983A6BBC-4D42-45C9-8E8C-118FF8CA9655}"/>
              </a:ext>
            </a:extLst>
          </p:cNvPr>
          <p:cNvSpPr/>
          <p:nvPr/>
        </p:nvSpPr>
        <p:spPr>
          <a:xfrm>
            <a:off x="1602652" y="4214825"/>
            <a:ext cx="4366727" cy="365518"/>
          </a:xfrm>
          <a:prstGeom prst="roundRect">
            <a:avLst/>
          </a:prstGeom>
          <a:solidFill>
            <a:srgbClr val="148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latin typeface="Tahoma" panose="020B0604030504040204" pitchFamily="34" charset="0"/>
                <a:ea typeface="Tahoma" panose="020B0604030504040204" pitchFamily="34" charset="0"/>
                <a:cs typeface="Tahoma" panose="020B0604030504040204" pitchFamily="34" charset="0"/>
              </a:rPr>
              <a:t>CORPORATE PRESENTATION</a:t>
            </a:r>
          </a:p>
        </p:txBody>
      </p:sp>
    </p:spTree>
    <p:extLst>
      <p:ext uri="{BB962C8B-B14F-4D97-AF65-F5344CB8AC3E}">
        <p14:creationId xmlns:p14="http://schemas.microsoft.com/office/powerpoint/2010/main" val="3746236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A07E02-06CA-4278-ADF1-53B21C4877BD}"/>
              </a:ext>
            </a:extLst>
          </p:cNvPr>
          <p:cNvSpPr txBox="1"/>
          <p:nvPr/>
        </p:nvSpPr>
        <p:spPr>
          <a:xfrm>
            <a:off x="5081813" y="1593147"/>
            <a:ext cx="2383737" cy="646331"/>
          </a:xfrm>
          <a:prstGeom prst="rect">
            <a:avLst/>
          </a:prstGeom>
          <a:noFill/>
        </p:spPr>
        <p:txBody>
          <a:bodyPr wrap="square">
            <a:spAutoFit/>
          </a:bodyPr>
          <a:lstStyle/>
          <a:p>
            <a:pPr marR="0" algn="l" rtl="0"/>
            <a:r>
              <a:rPr lang="en-US" sz="54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MISSION</a:t>
            </a:r>
            <a:endParaRPr lang="el-GR" sz="54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6" name="TextBox 5">
            <a:extLst>
              <a:ext uri="{FF2B5EF4-FFF2-40B4-BE49-F238E27FC236}">
                <a16:creationId xmlns:a16="http://schemas.microsoft.com/office/drawing/2014/main" id="{02050A55-705C-459B-8744-826333AE6783}"/>
              </a:ext>
            </a:extLst>
          </p:cNvPr>
          <p:cNvSpPr txBox="1"/>
          <p:nvPr/>
        </p:nvSpPr>
        <p:spPr>
          <a:xfrm>
            <a:off x="1233377" y="3052147"/>
            <a:ext cx="9473609" cy="2889830"/>
          </a:xfrm>
          <a:prstGeom prst="rect">
            <a:avLst/>
          </a:prstGeom>
          <a:noFill/>
        </p:spPr>
        <p:txBody>
          <a:bodyPr wrap="square">
            <a:spAutoFit/>
          </a:bodyPr>
          <a:lstStyle/>
          <a:p>
            <a:pPr marR="0" algn="ctr" rtl="0">
              <a:lnSpc>
                <a:spcPct val="150000"/>
              </a:lnSpc>
              <a:spcBef>
                <a:spcPts val="600"/>
              </a:spcBef>
              <a:spcAft>
                <a:spcPts val="600"/>
              </a:spcAft>
            </a:pPr>
            <a:r>
              <a:rPr lang="en-US" sz="31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National Infrastructures for Research and Technology - GRNET’s mission is to offer an integrated environment of cutting-edge technologies, model digital solutions, infrastructures and specialized expertise which contributes to the modernization and digital advancement of the overall citizen experience in the fields of Public Administration, Education, Research, Health and Culture. </a:t>
            </a:r>
          </a:p>
        </p:txBody>
      </p:sp>
      <p:pic>
        <p:nvPicPr>
          <p:cNvPr id="7" name="Graphic 6" descr="Bullseye with solid fill">
            <a:extLst>
              <a:ext uri="{FF2B5EF4-FFF2-40B4-BE49-F238E27FC236}">
                <a16:creationId xmlns:a16="http://schemas.microsoft.com/office/drawing/2014/main" id="{B2DBAB7D-529E-4713-9952-B5A4E61C846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15990" y="1491833"/>
            <a:ext cx="465823" cy="465823"/>
          </a:xfrm>
          <a:prstGeom prst="rect">
            <a:avLst/>
          </a:prstGeom>
        </p:spPr>
      </p:pic>
      <p:sp>
        <p:nvSpPr>
          <p:cNvPr id="10" name="Rectangle 9">
            <a:extLst>
              <a:ext uri="{FF2B5EF4-FFF2-40B4-BE49-F238E27FC236}">
                <a16:creationId xmlns:a16="http://schemas.microsoft.com/office/drawing/2014/main" id="{7EFA6A80-9FB6-4CD0-8B74-EFDE72BF1F7F}"/>
              </a:ext>
            </a:extLst>
          </p:cNvPr>
          <p:cNvSpPr/>
          <p:nvPr/>
        </p:nvSpPr>
        <p:spPr>
          <a:xfrm flipV="1">
            <a:off x="3957137" y="2053897"/>
            <a:ext cx="4277724" cy="45719"/>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3841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6">
            <a:extLst>
              <a:ext uri="{FF2B5EF4-FFF2-40B4-BE49-F238E27FC236}">
                <a16:creationId xmlns:a16="http://schemas.microsoft.com/office/drawing/2014/main" id="{F6B89C78-5DDD-4564-82DA-A5ADDF85EDEC}"/>
              </a:ext>
            </a:extLst>
          </p:cNvPr>
          <p:cNvSpPr>
            <a:spLocks noChangeArrowheads="1"/>
          </p:cNvSpPr>
          <p:nvPr/>
        </p:nvSpPr>
        <p:spPr bwMode="auto">
          <a:xfrm>
            <a:off x="7233881" y="76456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26" name="Picture 25">
            <a:extLst>
              <a:ext uri="{FF2B5EF4-FFF2-40B4-BE49-F238E27FC236}">
                <a16:creationId xmlns:a16="http://schemas.microsoft.com/office/drawing/2014/main" id="{91179833-D7D0-42A0-809D-2D4FFFAC1C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6106" y="287079"/>
            <a:ext cx="3862119" cy="2585385"/>
          </a:xfrm>
          <a:prstGeom prst="rect">
            <a:avLst/>
          </a:prstGeom>
        </p:spPr>
      </p:pic>
      <p:pic>
        <p:nvPicPr>
          <p:cNvPr id="29" name="Picture 28">
            <a:extLst>
              <a:ext uri="{FF2B5EF4-FFF2-40B4-BE49-F238E27FC236}">
                <a16:creationId xmlns:a16="http://schemas.microsoft.com/office/drawing/2014/main" id="{2C59A8C5-5511-44A5-924A-17D56C0C18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79056" y="3093823"/>
            <a:ext cx="2041581" cy="3058794"/>
          </a:xfrm>
          <a:prstGeom prst="rect">
            <a:avLst/>
          </a:prstGeom>
        </p:spPr>
      </p:pic>
      <p:pic>
        <p:nvPicPr>
          <p:cNvPr id="30" name="Picture 2" descr="Δεν υπάρχει διαθέσιμη περιγραφή για τη φωτογραφία.">
            <a:extLst>
              <a:ext uri="{FF2B5EF4-FFF2-40B4-BE49-F238E27FC236}">
                <a16:creationId xmlns:a16="http://schemas.microsoft.com/office/drawing/2014/main" id="{D391A0DC-8C95-4755-9E5D-1D2B822695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2912" y="2243847"/>
            <a:ext cx="4078437" cy="2285623"/>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4C19301D-8581-4130-BE83-ADFDF1A03AD8}"/>
              </a:ext>
            </a:extLst>
          </p:cNvPr>
          <p:cNvSpPr txBox="1"/>
          <p:nvPr/>
        </p:nvSpPr>
        <p:spPr>
          <a:xfrm>
            <a:off x="1460748" y="492451"/>
            <a:ext cx="5405431" cy="461665"/>
          </a:xfrm>
          <a:prstGeom prst="rect">
            <a:avLst/>
          </a:prstGeom>
          <a:noFill/>
        </p:spPr>
        <p:txBody>
          <a:bodyPr wrap="square">
            <a:spAutoFit/>
          </a:bodyPr>
          <a:lstStyle/>
          <a:p>
            <a:pPr marR="0" algn="l" rtl="0"/>
            <a:r>
              <a:rPr lang="en-US" sz="36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Computing Infrastructures</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43" name="TextBox 42">
            <a:extLst>
              <a:ext uri="{FF2B5EF4-FFF2-40B4-BE49-F238E27FC236}">
                <a16:creationId xmlns:a16="http://schemas.microsoft.com/office/drawing/2014/main" id="{5CF7147B-B540-44F2-8FC9-870DE9B98264}"/>
              </a:ext>
            </a:extLst>
          </p:cNvPr>
          <p:cNvSpPr txBox="1"/>
          <p:nvPr/>
        </p:nvSpPr>
        <p:spPr>
          <a:xfrm>
            <a:off x="911357" y="1221768"/>
            <a:ext cx="5515927" cy="4862870"/>
          </a:xfrm>
          <a:prstGeom prst="rect">
            <a:avLst/>
          </a:prstGeom>
          <a:noFill/>
        </p:spPr>
        <p:txBody>
          <a:bodyPr wrap="square">
            <a:spAutoFit/>
          </a:bodyPr>
          <a:lstStyle/>
          <a:p>
            <a:pPr marL="457200" marR="0" indent="-457200" algn="l" rtl="0">
              <a:spcBef>
                <a:spcPts val="200"/>
              </a:spcBef>
              <a:buClr>
                <a:srgbClr val="FFAB40"/>
              </a:buClr>
              <a:buFont typeface="Wingdings" panose="05000000000000000000" pitchFamily="2" charset="2"/>
              <a:buChar char="§"/>
            </a:pP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33.101</a:t>
            </a:r>
            <a:r>
              <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a:t>
            </a:r>
            <a:r>
              <a:rPr lang="en-US" sz="1900" dirty="0" err="1">
                <a:solidFill>
                  <a:srgbClr val="142C3F"/>
                </a:solidFill>
                <a:latin typeface="Tahoma" panose="020B0604030504040204" pitchFamily="34" charset="0"/>
                <a:ea typeface="Tahoma" panose="020B0604030504040204" pitchFamily="34" charset="0"/>
                <a:cs typeface="Tahoma" panose="020B0604030504040204" pitchFamily="34" charset="0"/>
              </a:rPr>
              <a:t>okeanos</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cloud users </a:t>
            </a:r>
          </a:p>
          <a:p>
            <a:pPr marL="457200" marR="0" indent="-457200" algn="l" rtl="0">
              <a:spcBef>
                <a:spcPts val="200"/>
              </a:spcBef>
              <a:buClr>
                <a:srgbClr val="FFAB40"/>
              </a:buClr>
              <a:buFont typeface="Wingdings" panose="05000000000000000000" pitchFamily="2" charset="2"/>
              <a:buChar char="§"/>
            </a:pPr>
            <a:endPar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457200" marR="0" indent="-457200" algn="l" rtl="0">
              <a:spcBef>
                <a:spcPts val="200"/>
              </a:spcBef>
              <a:buClr>
                <a:srgbClr val="FFAB40"/>
              </a:buClr>
              <a:buFont typeface="Wingdings" panose="05000000000000000000" pitchFamily="2" charset="2"/>
              <a:buChar char="§"/>
            </a:pP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6</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data centers in 3 geographic locations</a:t>
            </a:r>
          </a:p>
          <a:p>
            <a:pPr marL="457200" marR="0" indent="-457200" algn="l" rtl="0">
              <a:spcBef>
                <a:spcPts val="200"/>
              </a:spcBef>
              <a:buClr>
                <a:srgbClr val="FFAB40"/>
              </a:buClr>
              <a:buFont typeface="Wingdings" panose="05000000000000000000" pitchFamily="2" charset="2"/>
              <a:buChar char="§"/>
            </a:pPr>
            <a:endPar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457200" marR="0" indent="-457200" algn="l" rtl="0">
              <a:spcBef>
                <a:spcPts val="200"/>
              </a:spcBef>
              <a:buClr>
                <a:srgbClr val="FFAB40"/>
              </a:buClr>
              <a:buFont typeface="Wingdings" panose="05000000000000000000" pitchFamily="2" charset="2"/>
              <a:buChar char="§"/>
            </a:pP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2.000</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servers</a:t>
            </a:r>
          </a:p>
          <a:p>
            <a:pPr marL="457200" marR="0" indent="-457200" algn="l" rtl="0">
              <a:spcBef>
                <a:spcPts val="200"/>
              </a:spcBef>
              <a:buClr>
                <a:srgbClr val="FFAB40"/>
              </a:buClr>
              <a:buFont typeface="Wingdings" panose="05000000000000000000" pitchFamily="2" charset="2"/>
              <a:buChar char="§"/>
            </a:pPr>
            <a:endPar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457200" marR="0" indent="-457200" algn="l" rtl="0">
              <a:spcBef>
                <a:spcPts val="200"/>
              </a:spcBef>
              <a:buClr>
                <a:srgbClr val="FFAB40"/>
              </a:buClr>
              <a:buFont typeface="Wingdings" panose="05000000000000000000" pitchFamily="2" charset="2"/>
              <a:buChar char="§"/>
            </a:pP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11.500</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active VMs</a:t>
            </a:r>
          </a:p>
          <a:p>
            <a:pPr marL="457200" marR="0" indent="-457200" algn="l" rtl="0">
              <a:spcBef>
                <a:spcPts val="200"/>
              </a:spcBef>
              <a:buClr>
                <a:srgbClr val="FFAB40"/>
              </a:buClr>
              <a:buFont typeface="Wingdings" panose="05000000000000000000" pitchFamily="2" charset="2"/>
              <a:buChar char="§"/>
            </a:pPr>
            <a:endPar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457200" marR="0" indent="-457200" algn="l" rtl="0">
              <a:spcBef>
                <a:spcPts val="200"/>
              </a:spcBef>
              <a:buClr>
                <a:srgbClr val="FFAB40"/>
              </a:buClr>
              <a:buFont typeface="Wingdings" panose="05000000000000000000" pitchFamily="2" charset="2"/>
              <a:buChar char="§"/>
            </a:pP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5.200</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 datacenter network ports in total</a:t>
            </a:r>
          </a:p>
          <a:p>
            <a:pPr marL="457200" marR="0" indent="-457200" algn="l" rtl="0">
              <a:spcBef>
                <a:spcPts val="200"/>
              </a:spcBef>
              <a:buClr>
                <a:srgbClr val="FFAB40"/>
              </a:buClr>
              <a:buFont typeface="Wingdings" panose="05000000000000000000" pitchFamily="2" charset="2"/>
              <a:buChar char="§"/>
            </a:pPr>
            <a:endPar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457200" marR="0" indent="-457200" algn="l" rtl="0">
              <a:spcBef>
                <a:spcPts val="200"/>
              </a:spcBef>
              <a:buClr>
                <a:srgbClr val="FFAB40"/>
              </a:buClr>
              <a:buFont typeface="Wingdings" panose="05000000000000000000" pitchFamily="2" charset="2"/>
              <a:buChar char="§"/>
            </a:pPr>
            <a:r>
              <a:rPr lang="el-GR" sz="1900" b="1" dirty="0">
                <a:solidFill>
                  <a:srgbClr val="F5A63B"/>
                </a:solidFill>
                <a:latin typeface="Tahoma" panose="020B0604030504040204" pitchFamily="34" charset="0"/>
                <a:ea typeface="Tahoma" panose="020B0604030504040204" pitchFamily="34" charset="0"/>
                <a:cs typeface="Tahoma" panose="020B0604030504040204" pitchFamily="34" charset="0"/>
              </a:rPr>
              <a:t>10.000</a:t>
            </a:r>
            <a:r>
              <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rPr>
              <a:t>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active cloud users</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gn="l" rtl="0">
              <a:spcBef>
                <a:spcPts val="200"/>
              </a:spcBef>
              <a:buClr>
                <a:srgbClr val="FFAB40"/>
              </a:buClr>
              <a:buFont typeface="Wingdings" panose="05000000000000000000" pitchFamily="2" charset="2"/>
              <a:buChar char="§"/>
            </a:pPr>
            <a:endPar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457200" marR="0" indent="-457200" algn="l" rtl="0">
              <a:spcBef>
                <a:spcPts val="200"/>
              </a:spcBef>
              <a:buClr>
                <a:srgbClr val="FFAB40"/>
              </a:buClr>
              <a:buFont typeface="Wingdings" panose="05000000000000000000" pitchFamily="2" charset="2"/>
              <a:buChar char="§"/>
            </a:pP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An optical network of a maximum capacity of </a:t>
            </a: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1 </a:t>
            </a:r>
            <a:r>
              <a:rPr lang="en-US" sz="1900" b="1" dirty="0" err="1">
                <a:solidFill>
                  <a:srgbClr val="F5A63B"/>
                </a:solidFill>
                <a:latin typeface="Tahoma" panose="020B0604030504040204" pitchFamily="34" charset="0"/>
                <a:ea typeface="Tahoma" panose="020B0604030504040204" pitchFamily="34" charset="0"/>
                <a:cs typeface="Tahoma" panose="020B0604030504040204" pitchFamily="34" charset="0"/>
              </a:rPr>
              <a:t>Tbps</a:t>
            </a:r>
            <a:r>
              <a:rPr lang="en-US" sz="1900" b="1" dirty="0">
                <a:solidFill>
                  <a:srgbClr val="F5A63B"/>
                </a:solidFill>
                <a:latin typeface="Tahoma" panose="020B0604030504040204" pitchFamily="34" charset="0"/>
                <a:ea typeface="Tahoma" panose="020B0604030504040204" pitchFamily="34" charset="0"/>
                <a:cs typeface="Tahoma" panose="020B0604030504040204" pitchFamily="34" charset="0"/>
              </a:rPr>
              <a:t> </a:t>
            </a:r>
            <a:r>
              <a:rPr lang="en-US" sz="1900" dirty="0">
                <a:solidFill>
                  <a:srgbClr val="142C3F"/>
                </a:solidFill>
                <a:latin typeface="Tahoma" panose="020B0604030504040204" pitchFamily="34" charset="0"/>
                <a:ea typeface="Tahoma" panose="020B0604030504040204" pitchFamily="34" charset="0"/>
                <a:cs typeface="Tahoma" panose="020B0604030504040204" pitchFamily="34" charset="0"/>
              </a:rPr>
              <a:t>for the datacenters</a:t>
            </a:r>
            <a:endParaRPr lang="el-GR" sz="19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L="342900" marR="0" indent="-342900" algn="l" rtl="0">
              <a:buClr>
                <a:srgbClr val="FFAB40"/>
              </a:buClr>
              <a:buFont typeface="Wingdings" panose="05000000000000000000" pitchFamily="2" charset="2"/>
              <a:buChar char="§"/>
            </a:pPr>
            <a:endParaRPr lang="en-US" sz="2400" dirty="0">
              <a:latin typeface="Montserrat" panose="00000500000000000000" pitchFamily="2" charset="0"/>
            </a:endParaRPr>
          </a:p>
        </p:txBody>
      </p:sp>
      <p:sp>
        <p:nvSpPr>
          <p:cNvPr id="21" name="Rectangle 20">
            <a:extLst>
              <a:ext uri="{FF2B5EF4-FFF2-40B4-BE49-F238E27FC236}">
                <a16:creationId xmlns:a16="http://schemas.microsoft.com/office/drawing/2014/main" id="{35F7C995-F219-4334-AEF0-97493272EA2A}"/>
              </a:ext>
            </a:extLst>
          </p:cNvPr>
          <p:cNvSpPr/>
          <p:nvPr/>
        </p:nvSpPr>
        <p:spPr>
          <a:xfrm>
            <a:off x="6099739" y="2543353"/>
            <a:ext cx="1576968" cy="287632"/>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baseline="-25000" dirty="0"/>
          </a:p>
        </p:txBody>
      </p:sp>
      <p:sp>
        <p:nvSpPr>
          <p:cNvPr id="22" name="Rectangle 21">
            <a:extLst>
              <a:ext uri="{FF2B5EF4-FFF2-40B4-BE49-F238E27FC236}">
                <a16:creationId xmlns:a16="http://schemas.microsoft.com/office/drawing/2014/main" id="{4E790A94-3BEC-4B17-814F-3F68F3304F1E}"/>
              </a:ext>
            </a:extLst>
          </p:cNvPr>
          <p:cNvSpPr/>
          <p:nvPr/>
        </p:nvSpPr>
        <p:spPr>
          <a:xfrm>
            <a:off x="6236552" y="2543353"/>
            <a:ext cx="1439818" cy="276999"/>
          </a:xfrm>
          <a:prstGeom prst="rect">
            <a:avLst/>
          </a:prstGeom>
        </p:spPr>
        <p:txBody>
          <a:bodyPr wrap="none">
            <a:spAutoFit/>
          </a:bodyPr>
          <a:lstStyle/>
          <a:p>
            <a:r>
              <a:rPr lang="en-US" sz="1200" b="1" dirty="0">
                <a:solidFill>
                  <a:schemeClr val="bg1"/>
                </a:solidFill>
                <a:latin typeface="Tahoma" panose="020B0604030504040204" pitchFamily="34" charset="0"/>
                <a:ea typeface="Tahoma" panose="020B0604030504040204" pitchFamily="34" charset="0"/>
                <a:cs typeface="Tahoma" panose="020B0604030504040204" pitchFamily="34" charset="0"/>
              </a:rPr>
              <a:t>Heraklion, Crete</a:t>
            </a:r>
          </a:p>
        </p:txBody>
      </p:sp>
      <p:sp>
        <p:nvSpPr>
          <p:cNvPr id="23" name="Rectangle 22">
            <a:extLst>
              <a:ext uri="{FF2B5EF4-FFF2-40B4-BE49-F238E27FC236}">
                <a16:creationId xmlns:a16="http://schemas.microsoft.com/office/drawing/2014/main" id="{731D68A1-953E-4DEA-8CDE-934C56F7D669}"/>
              </a:ext>
            </a:extLst>
          </p:cNvPr>
          <p:cNvSpPr/>
          <p:nvPr/>
        </p:nvSpPr>
        <p:spPr>
          <a:xfrm>
            <a:off x="7233880" y="777403"/>
            <a:ext cx="1686836" cy="323093"/>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C35749A-C17F-4D31-86C7-D1C1425A3F26}"/>
              </a:ext>
            </a:extLst>
          </p:cNvPr>
          <p:cNvSpPr/>
          <p:nvPr/>
        </p:nvSpPr>
        <p:spPr>
          <a:xfrm>
            <a:off x="7322411" y="784856"/>
            <a:ext cx="1579278" cy="276999"/>
          </a:xfrm>
          <a:prstGeom prst="rect">
            <a:avLst/>
          </a:prstGeom>
        </p:spPr>
        <p:txBody>
          <a:bodyPr wrap="square">
            <a:spAutoFit/>
          </a:bodyPr>
          <a:lstStyle/>
          <a:p>
            <a:r>
              <a:rPr lang="en-US" sz="1200" b="1" dirty="0" err="1">
                <a:solidFill>
                  <a:schemeClr val="bg1"/>
                </a:solidFill>
                <a:latin typeface="Tahoma" panose="020B0604030504040204" pitchFamily="34" charset="0"/>
                <a:ea typeface="Tahoma" panose="020B0604030504040204" pitchFamily="34" charset="0"/>
                <a:cs typeface="Tahoma" panose="020B0604030504040204" pitchFamily="34" charset="0"/>
              </a:rPr>
              <a:t>Louros</a:t>
            </a:r>
            <a:r>
              <a:rPr lang="en-US" sz="1200" b="1" dirty="0">
                <a:solidFill>
                  <a:schemeClr val="bg1"/>
                </a:solidFill>
                <a:latin typeface="Tahoma" panose="020B0604030504040204" pitchFamily="34" charset="0"/>
                <a:ea typeface="Tahoma" panose="020B0604030504040204" pitchFamily="34" charset="0"/>
                <a:cs typeface="Tahoma" panose="020B0604030504040204" pitchFamily="34" charset="0"/>
              </a:rPr>
              <a:t> River,</a:t>
            </a:r>
            <a:r>
              <a:rPr lang="el-GR" sz="1200" b="1"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en-US" sz="1200" b="1" dirty="0">
                <a:solidFill>
                  <a:schemeClr val="bg1"/>
                </a:solidFill>
                <a:latin typeface="Tahoma" panose="020B0604030504040204" pitchFamily="34" charset="0"/>
                <a:ea typeface="Tahoma" panose="020B0604030504040204" pitchFamily="34" charset="0"/>
                <a:cs typeface="Tahoma" panose="020B0604030504040204" pitchFamily="34" charset="0"/>
              </a:rPr>
              <a:t>Arta</a:t>
            </a:r>
          </a:p>
        </p:txBody>
      </p:sp>
      <p:sp>
        <p:nvSpPr>
          <p:cNvPr id="25" name="Rectangle 24">
            <a:extLst>
              <a:ext uri="{FF2B5EF4-FFF2-40B4-BE49-F238E27FC236}">
                <a16:creationId xmlns:a16="http://schemas.microsoft.com/office/drawing/2014/main" id="{11A08DC1-257E-40F4-B3DE-5F83A884F104}"/>
              </a:ext>
            </a:extLst>
          </p:cNvPr>
          <p:cNvSpPr/>
          <p:nvPr/>
        </p:nvSpPr>
        <p:spPr>
          <a:xfrm>
            <a:off x="8038215" y="5295363"/>
            <a:ext cx="2638844" cy="287634"/>
          </a:xfrm>
          <a:prstGeom prst="rect">
            <a:avLst/>
          </a:prstGeom>
          <a:solidFill>
            <a:srgbClr val="F5A63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C610962-0A25-4682-B7D2-CD971D220ED7}"/>
              </a:ext>
            </a:extLst>
          </p:cNvPr>
          <p:cNvSpPr/>
          <p:nvPr/>
        </p:nvSpPr>
        <p:spPr>
          <a:xfrm>
            <a:off x="8186107" y="5306348"/>
            <a:ext cx="2985243" cy="276999"/>
          </a:xfrm>
          <a:prstGeom prst="rect">
            <a:avLst/>
          </a:prstGeom>
        </p:spPr>
        <p:txBody>
          <a:bodyPr wrap="square">
            <a:spAutoFit/>
          </a:bodyPr>
          <a:lstStyle/>
          <a:p>
            <a:r>
              <a:rPr lang="en-US" sz="1200" b="1" dirty="0">
                <a:solidFill>
                  <a:schemeClr val="bg1"/>
                </a:solidFill>
                <a:latin typeface="Tahoma" panose="020B0604030504040204" pitchFamily="34" charset="0"/>
                <a:ea typeface="Tahoma" panose="020B0604030504040204" pitchFamily="34" charset="0"/>
                <a:cs typeface="Tahoma" panose="020B0604030504040204" pitchFamily="34" charset="0"/>
              </a:rPr>
              <a:t>Ministry of </a:t>
            </a:r>
            <a:r>
              <a:rPr lang="en-US" sz="1200" b="1" dirty="0" err="1">
                <a:solidFill>
                  <a:schemeClr val="bg1"/>
                </a:solidFill>
                <a:latin typeface="Tahoma" panose="020B0604030504040204" pitchFamily="34" charset="0"/>
                <a:ea typeface="Tahoma" panose="020B0604030504040204" pitchFamily="34" charset="0"/>
                <a:cs typeface="Tahoma" panose="020B0604030504040204" pitchFamily="34" charset="0"/>
              </a:rPr>
              <a:t>Education,Marousi</a:t>
            </a:r>
            <a:endParaRPr lang="en-US"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669092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4CD60A3-36B7-4696-BA70-662E386158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517D2846-4D25-467A-B407-1483CF03341A}"/>
              </a:ext>
              <a:ext uri="{C183D7F6-B498-43B3-948B-1728B52AA6E4}">
                <adec:decorative xmlns:adec="http://schemas.microsoft.com/office/drawing/2017/decorative" val="1"/>
              </a:ext>
            </a:extLst>
          </p:cNvPr>
          <p:cNvSpPr/>
          <p:nvPr/>
        </p:nvSpPr>
        <p:spPr>
          <a:xfrm>
            <a:off x="0" y="0"/>
            <a:ext cx="12192000" cy="6858000"/>
          </a:xfrm>
          <a:prstGeom prst="rect">
            <a:avLst/>
          </a:prstGeom>
          <a:solidFill>
            <a:srgbClr val="142C3F">
              <a:alpha val="58000"/>
            </a:srgbClr>
          </a:solidFill>
          <a:ln>
            <a:solidFill>
              <a:srgbClr val="FBD9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680BD039-6057-40D4-A737-76982BDC5DC9}"/>
              </a:ext>
            </a:extLst>
          </p:cNvPr>
          <p:cNvSpPr txBox="1"/>
          <p:nvPr/>
        </p:nvSpPr>
        <p:spPr>
          <a:xfrm>
            <a:off x="1" y="1756747"/>
            <a:ext cx="12191999" cy="1877437"/>
          </a:xfrm>
          <a:prstGeom prst="rect">
            <a:avLst/>
          </a:prstGeom>
          <a:noFill/>
        </p:spPr>
        <p:txBody>
          <a:bodyPr wrap="square">
            <a:spAutoFit/>
          </a:bodyPr>
          <a:lstStyle/>
          <a:p>
            <a:pPr algn="ctr"/>
            <a:r>
              <a:rPr lang="en-US" sz="60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High Performance Computing (HPC)</a:t>
            </a:r>
            <a:endParaRPr lang="el-GR" sz="6000" b="1"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ctr" rtl="0"/>
            <a:r>
              <a:rPr lang="en-US" sz="6000" b="1" baseline="30000" dirty="0">
                <a:solidFill>
                  <a:schemeClr val="bg1"/>
                </a:solidFill>
                <a:latin typeface="Tahoma" panose="020B0604030504040204" pitchFamily="34" charset="0"/>
                <a:ea typeface="Tahoma" panose="020B0604030504040204" pitchFamily="34" charset="0"/>
                <a:cs typeface="Tahoma" panose="020B0604030504040204" pitchFamily="34" charset="0"/>
              </a:rPr>
              <a:t>Projects</a:t>
            </a:r>
            <a:endParaRPr lang="el-GR" sz="6000" b="1" i="0" u="none" strike="noStrike" baseline="30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R="0" algn="l" rtl="0"/>
            <a:endParaRPr lang="en-US" sz="36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34446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658CC67-6AC4-4751-8EC7-9DB58075F936}"/>
              </a:ext>
            </a:extLst>
          </p:cNvPr>
          <p:cNvSpPr/>
          <p:nvPr/>
        </p:nvSpPr>
        <p:spPr>
          <a:xfrm flipV="1">
            <a:off x="2205469" y="2117401"/>
            <a:ext cx="10012538" cy="108846"/>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6FF755C-3FD9-4B81-82D2-4F649363255C}"/>
              </a:ext>
            </a:extLst>
          </p:cNvPr>
          <p:cNvSpPr/>
          <p:nvPr/>
        </p:nvSpPr>
        <p:spPr>
          <a:xfrm flipV="1">
            <a:off x="-26009" y="2124072"/>
            <a:ext cx="1903795" cy="102175"/>
          </a:xfrm>
          <a:prstGeom prst="rect">
            <a:avLst/>
          </a:prstGeom>
          <a:solidFill>
            <a:srgbClr val="142C3F"/>
          </a:solidFill>
          <a:ln>
            <a:solidFill>
              <a:srgbClr val="142C3F"/>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highlight>
                <a:srgbClr val="FBD9AB"/>
              </a:highlight>
            </a:endParaRPr>
          </a:p>
        </p:txBody>
      </p:sp>
      <p:sp>
        <p:nvSpPr>
          <p:cNvPr id="16" name="TextBox 15">
            <a:extLst>
              <a:ext uri="{FF2B5EF4-FFF2-40B4-BE49-F238E27FC236}">
                <a16:creationId xmlns:a16="http://schemas.microsoft.com/office/drawing/2014/main" id="{AB3011D0-8D6B-4316-BED0-C1C4D1F27922}"/>
              </a:ext>
            </a:extLst>
          </p:cNvPr>
          <p:cNvSpPr txBox="1"/>
          <p:nvPr/>
        </p:nvSpPr>
        <p:spPr>
          <a:xfrm>
            <a:off x="467833" y="3151912"/>
            <a:ext cx="3238437" cy="2328843"/>
          </a:xfrm>
          <a:prstGeom prst="rect">
            <a:avLst/>
          </a:prstGeom>
          <a:noFill/>
        </p:spPr>
        <p:txBody>
          <a:bodyPr wrap="square">
            <a:spAutoFit/>
          </a:bodyPr>
          <a:lstStyle/>
          <a:p>
            <a:pPr marR="0" algn="ctr" rtl="0"/>
            <a:r>
              <a:rPr lang="it-IT" sz="24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EuroCC</a:t>
            </a:r>
            <a:endParaRPr lang="el-GR" sz="24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algn="ctr" rtl="0"/>
            <a:r>
              <a:rPr lang="it-IT"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hlinkClick r:id="rId3">
                  <a:extLst>
                    <a:ext uri="{A12FA001-AC4F-418D-AE19-62706E023703}">
                      <ahyp:hlinkClr xmlns:ahyp="http://schemas.microsoft.com/office/drawing/2018/hyperlinkcolor" val="tx"/>
                    </a:ext>
                  </a:extLst>
                </a:hlinkClick>
              </a:rPr>
              <a:t>www.eurocc-project.eu</a:t>
            </a:r>
            <a:r>
              <a:rPr lang="it-IT"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a:t>
            </a:r>
          </a:p>
          <a:p>
            <a:pPr marR="0" rtl="0"/>
            <a:endParaRPr lang="en-US"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en-US" sz="1600" b="1"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Funding: </a:t>
            </a:r>
            <a:r>
              <a:rPr lang="en-US"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HORIZON 2020</a:t>
            </a:r>
            <a:r>
              <a:rPr lang="en-US" sz="1600" b="1"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 </a:t>
            </a:r>
            <a:endParaRPr lang="el-GR" sz="1600" b="1"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endParaRPr>
          </a:p>
          <a:p>
            <a:pPr marR="0" rtl="0"/>
            <a:r>
              <a:rPr lang="en-US" sz="1600" b="1"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Duration: </a:t>
            </a:r>
            <a:r>
              <a:rPr lang="en-US"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01/09/2020 - 31/12/202</a:t>
            </a:r>
            <a:r>
              <a:rPr lang="el-GR"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5</a:t>
            </a:r>
            <a:endParaRPr lang="en-US"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endParaRPr>
          </a:p>
          <a:p>
            <a:pPr marR="0" rtl="0"/>
            <a:endParaRPr lang="en-US" sz="2000" b="1"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en-US"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National Competence Centers </a:t>
            </a:r>
            <a:endParaRPr lang="el-GR"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en-US"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in the framework of </a:t>
            </a:r>
            <a:r>
              <a:rPr lang="en-US" sz="1600" b="1" i="0" u="none" strike="noStrike" baseline="30000" dirty="0" err="1">
                <a:solidFill>
                  <a:srgbClr val="142C3F"/>
                </a:solidFill>
                <a:latin typeface="Tahoma" panose="020B0604030504040204" pitchFamily="34" charset="0"/>
                <a:ea typeface="Tahoma" panose="020B0604030504040204" pitchFamily="34" charset="0"/>
                <a:cs typeface="Tahoma" panose="020B0604030504040204" pitchFamily="34" charset="0"/>
              </a:rPr>
              <a:t>EuroHPC</a:t>
            </a:r>
            <a:endParaRPr lang="el-GR"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en-US" sz="1500"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A joint initiative between the EU, European countries and private partners to develop a World Class Supercomputing Ecosystem in Europe, which will be reinforced by a European Network of HPC Expertise.</a:t>
            </a:r>
          </a:p>
          <a:p>
            <a:pPr marR="0" rtl="0"/>
            <a:endParaRPr lang="el-GR" sz="1600"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sp>
        <p:nvSpPr>
          <p:cNvPr id="17" name="TextBox 16">
            <a:extLst>
              <a:ext uri="{FF2B5EF4-FFF2-40B4-BE49-F238E27FC236}">
                <a16:creationId xmlns:a16="http://schemas.microsoft.com/office/drawing/2014/main" id="{9B3F8573-EAEA-4878-8CD0-1EB9DDC2D13F}"/>
              </a:ext>
            </a:extLst>
          </p:cNvPr>
          <p:cNvSpPr txBox="1"/>
          <p:nvPr/>
        </p:nvSpPr>
        <p:spPr>
          <a:xfrm>
            <a:off x="4131750" y="3212456"/>
            <a:ext cx="4134425" cy="2534027"/>
          </a:xfrm>
          <a:prstGeom prst="rect">
            <a:avLst/>
          </a:prstGeom>
          <a:noFill/>
        </p:spPr>
        <p:txBody>
          <a:bodyPr wrap="square">
            <a:spAutoFit/>
          </a:bodyPr>
          <a:lstStyle/>
          <a:p>
            <a:pPr marR="0" algn="ctr" rtl="0"/>
            <a:r>
              <a:rPr lang="it-IT" sz="24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HPC-EUROPA3</a:t>
            </a:r>
            <a:endParaRPr lang="el-GR" sz="24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algn="ctr" rtl="0"/>
            <a:r>
              <a:rPr lang="it-IT"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hlinkClick r:id="rId4">
                  <a:extLst>
                    <a:ext uri="{A12FA001-AC4F-418D-AE19-62706E023703}">
                      <ahyp:hlinkClr xmlns:ahyp="http://schemas.microsoft.com/office/drawing/2018/hyperlinkcolor" val="tx"/>
                    </a:ext>
                  </a:extLst>
                </a:hlinkClick>
              </a:rPr>
              <a:t>www.hpc-europa.eu</a:t>
            </a:r>
            <a:r>
              <a:rPr lang="it-IT"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a:t>
            </a:r>
          </a:p>
          <a:p>
            <a:pPr marR="0" rtl="0"/>
            <a:endParaRPr lang="en-US"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en-US" sz="1600" b="1"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Funding: </a:t>
            </a:r>
            <a:r>
              <a:rPr lang="en-US"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HORIZON 2020 </a:t>
            </a:r>
            <a:endParaRPr lang="el-GR"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endParaRPr>
          </a:p>
          <a:p>
            <a:pPr marR="0" rtl="0"/>
            <a:r>
              <a:rPr lang="en-US" sz="1600" b="1"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Duration:  </a:t>
            </a:r>
            <a:r>
              <a:rPr lang="en-US"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01/05/2017 - 30/04/2022</a:t>
            </a:r>
          </a:p>
          <a:p>
            <a:pPr marR="0" rtl="0"/>
            <a:endParaRPr lang="en-US" sz="24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r>
              <a:rPr lang="en-US"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Transnational Access </a:t>
            </a:r>
            <a:r>
              <a:rPr lang="en-US" sz="1600" b="1" i="0" u="none" strike="noStrike" baseline="30000" dirty="0" err="1">
                <a:solidFill>
                  <a:srgbClr val="142C3F"/>
                </a:solidFill>
                <a:latin typeface="Tahoma" panose="020B0604030504040204" pitchFamily="34" charset="0"/>
                <a:ea typeface="Tahoma" panose="020B0604030504040204" pitchFamily="34" charset="0"/>
                <a:cs typeface="Tahoma" panose="020B0604030504040204" pitchFamily="34" charset="0"/>
              </a:rPr>
              <a:t>Programme</a:t>
            </a:r>
            <a:r>
              <a:rPr lang="en-US"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Pan-European Research Infrastructure on High Performance Computing</a:t>
            </a:r>
            <a:endParaRPr lang="en-US" sz="1600"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en-US" sz="1500"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The main objective of the HPC-Europa3 project is to maintain the high quality of transnational access services to some of Europe's most advanced supercomputing infrastructures in the European community of computer science researchers.</a:t>
            </a:r>
          </a:p>
          <a:p>
            <a:pPr marR="0" rtl="0"/>
            <a:endParaRPr lang="en-US" sz="1600"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endParaRPr lang="el-GR" sz="1600"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sp>
        <p:nvSpPr>
          <p:cNvPr id="6" name="Google Shape;361;p21">
            <a:extLst>
              <a:ext uri="{FF2B5EF4-FFF2-40B4-BE49-F238E27FC236}">
                <a16:creationId xmlns:a16="http://schemas.microsoft.com/office/drawing/2014/main" id="{07B3D762-B8A7-4C5B-BC9A-C62DCFC393A2}"/>
              </a:ext>
            </a:extLst>
          </p:cNvPr>
          <p:cNvSpPr/>
          <p:nvPr/>
        </p:nvSpPr>
        <p:spPr>
          <a:xfrm>
            <a:off x="1313346"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Picture 10">
            <a:extLst>
              <a:ext uri="{FF2B5EF4-FFF2-40B4-BE49-F238E27FC236}">
                <a16:creationId xmlns:a16="http://schemas.microsoft.com/office/drawing/2014/main" id="{D4A1C8DC-7DE7-44C4-800B-A05A096B73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14658" y="1899277"/>
            <a:ext cx="653939" cy="653939"/>
          </a:xfrm>
          <a:prstGeom prst="rect">
            <a:avLst/>
          </a:prstGeom>
        </p:spPr>
      </p:pic>
      <p:sp>
        <p:nvSpPr>
          <p:cNvPr id="12" name="Google Shape;361;p21">
            <a:extLst>
              <a:ext uri="{FF2B5EF4-FFF2-40B4-BE49-F238E27FC236}">
                <a16:creationId xmlns:a16="http://schemas.microsoft.com/office/drawing/2014/main" id="{611C7B44-761E-4D68-809F-E5D2632D1A6C}"/>
              </a:ext>
            </a:extLst>
          </p:cNvPr>
          <p:cNvSpPr/>
          <p:nvPr/>
        </p:nvSpPr>
        <p:spPr>
          <a:xfrm>
            <a:off x="5350160" y="1500937"/>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61;p21">
            <a:extLst>
              <a:ext uri="{FF2B5EF4-FFF2-40B4-BE49-F238E27FC236}">
                <a16:creationId xmlns:a16="http://schemas.microsoft.com/office/drawing/2014/main" id="{BFBF901C-1B60-486A-9D1D-07B7CFBA1976}"/>
              </a:ext>
            </a:extLst>
          </p:cNvPr>
          <p:cNvSpPr/>
          <p:nvPr/>
        </p:nvSpPr>
        <p:spPr>
          <a:xfrm>
            <a:off x="9544970" y="1469603"/>
            <a:ext cx="1386907" cy="1388394"/>
          </a:xfrm>
          <a:custGeom>
            <a:avLst/>
            <a:gdLst/>
            <a:ahLst/>
            <a:cxnLst/>
            <a:rect l="l" t="t" r="r" b="b"/>
            <a:pathLst>
              <a:path w="4614" h="4619" extrusionOk="0">
                <a:moveTo>
                  <a:pt x="2307" y="1"/>
                </a:moveTo>
                <a:cubicBezTo>
                  <a:pt x="1040" y="1"/>
                  <a:pt x="1" y="1040"/>
                  <a:pt x="1" y="2312"/>
                </a:cubicBezTo>
                <a:cubicBezTo>
                  <a:pt x="1" y="3579"/>
                  <a:pt x="1040" y="4619"/>
                  <a:pt x="2307" y="4619"/>
                </a:cubicBezTo>
                <a:cubicBezTo>
                  <a:pt x="3574" y="4619"/>
                  <a:pt x="4614" y="3579"/>
                  <a:pt x="4614" y="2312"/>
                </a:cubicBezTo>
                <a:cubicBezTo>
                  <a:pt x="4614" y="1040"/>
                  <a:pt x="3574" y="1"/>
                  <a:pt x="2307" y="1"/>
                </a:cubicBezTo>
                <a:close/>
              </a:path>
            </a:pathLst>
          </a:custGeom>
          <a:solidFill>
            <a:schemeClr val="bg1"/>
          </a:solidFill>
          <a:ln w="28575">
            <a:solidFill>
              <a:srgbClr val="142C3F"/>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 name="Picture 8">
            <a:extLst>
              <a:ext uri="{FF2B5EF4-FFF2-40B4-BE49-F238E27FC236}">
                <a16:creationId xmlns:a16="http://schemas.microsoft.com/office/drawing/2014/main" id="{3C4FE587-9E23-4DFF-9CCA-1617391D55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2959" y="1992371"/>
            <a:ext cx="766082" cy="478802"/>
          </a:xfrm>
          <a:prstGeom prst="rect">
            <a:avLst/>
          </a:prstGeom>
        </p:spPr>
      </p:pic>
      <p:pic>
        <p:nvPicPr>
          <p:cNvPr id="10" name="Picture 9">
            <a:extLst>
              <a:ext uri="{FF2B5EF4-FFF2-40B4-BE49-F238E27FC236}">
                <a16:creationId xmlns:a16="http://schemas.microsoft.com/office/drawing/2014/main" id="{0ADB3745-03F6-4704-95F4-62EF77BFB5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06845" y="1841069"/>
            <a:ext cx="863156" cy="630104"/>
          </a:xfrm>
          <a:prstGeom prst="rect">
            <a:avLst/>
          </a:prstGeom>
        </p:spPr>
      </p:pic>
      <p:sp>
        <p:nvSpPr>
          <p:cNvPr id="27" name="TextBox 26">
            <a:extLst>
              <a:ext uri="{FF2B5EF4-FFF2-40B4-BE49-F238E27FC236}">
                <a16:creationId xmlns:a16="http://schemas.microsoft.com/office/drawing/2014/main" id="{8985038F-A888-4343-A4F9-5CA98B7883A0}"/>
              </a:ext>
            </a:extLst>
          </p:cNvPr>
          <p:cNvSpPr txBox="1"/>
          <p:nvPr/>
        </p:nvSpPr>
        <p:spPr>
          <a:xfrm>
            <a:off x="8691655" y="3151912"/>
            <a:ext cx="2951706" cy="2646878"/>
          </a:xfrm>
          <a:prstGeom prst="rect">
            <a:avLst/>
          </a:prstGeom>
          <a:noFill/>
        </p:spPr>
        <p:txBody>
          <a:bodyPr wrap="square">
            <a:spAutoFit/>
          </a:bodyPr>
          <a:lstStyle/>
          <a:p>
            <a:pPr marR="0" algn="ctr" rtl="0"/>
            <a:r>
              <a:rPr lang="it-IT" sz="24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PRAC</a:t>
            </a:r>
            <a:r>
              <a:rPr lang="el-GR" sz="24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Ε-6</a:t>
            </a:r>
            <a:r>
              <a:rPr lang="it-IT" sz="24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IP</a:t>
            </a:r>
            <a:endParaRPr lang="el-GR" sz="24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algn="ctr" rtl="0"/>
            <a:r>
              <a:rPr lang="it-IT"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hlinkClick r:id="rId8">
                  <a:extLst>
                    <a:ext uri="{A12FA001-AC4F-418D-AE19-62706E023703}">
                      <ahyp:hlinkClr xmlns:ahyp="http://schemas.microsoft.com/office/drawing/2018/hyperlinkcolor" val="tx"/>
                    </a:ext>
                  </a:extLst>
                </a:hlinkClick>
              </a:rPr>
              <a:t>www.prace-ri.eu</a:t>
            </a:r>
            <a:endParaRPr lang="it-IT"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it-IT" sz="20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a:t>
            </a:r>
          </a:p>
          <a:p>
            <a:pPr marR="0" rtl="0"/>
            <a:r>
              <a:rPr lang="en-US" sz="1600" b="1"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Funding: </a:t>
            </a:r>
            <a:r>
              <a:rPr lang="en-US"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HORIZON 2020 </a:t>
            </a:r>
            <a:endParaRPr lang="el-GR"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endParaRPr>
          </a:p>
          <a:p>
            <a:pPr marR="0" rtl="0"/>
            <a:r>
              <a:rPr lang="en-US" sz="1600" b="1"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Duration:  </a:t>
            </a:r>
            <a:r>
              <a:rPr lang="en-US" sz="1600" i="0" u="none" strike="noStrike"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01/05/2019 - 31/12/2022</a:t>
            </a:r>
          </a:p>
          <a:p>
            <a:pPr marR="0" rtl="0"/>
            <a:endParaRPr lang="en-US"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en-US"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Partnership for Advanced </a:t>
            </a:r>
            <a:endParaRPr lang="el-GR"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en-US" sz="16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Computing in Europe</a:t>
            </a:r>
            <a:endParaRPr lang="en-US" sz="2000" b="1"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r>
              <a:rPr lang="en-US" sz="1500"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The mission of PRACE is to enable high-impact scientific discovery and engineering research and development across all disciplines to enhance European competitiveness for the benefit of society. </a:t>
            </a:r>
          </a:p>
          <a:p>
            <a:pPr marR="0" rtl="0"/>
            <a:endParaRPr lang="en-US" sz="1600"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marR="0" rtl="0"/>
            <a:endParaRPr lang="el-GR" sz="1600" i="0" u="none" strike="noStrike"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13211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AB4A643-4F02-45D4-9EE4-ED11276BC7DF}"/>
              </a:ext>
            </a:extLst>
          </p:cNvPr>
          <p:cNvSpPr/>
          <p:nvPr/>
        </p:nvSpPr>
        <p:spPr>
          <a:xfrm>
            <a:off x="5455286" y="1804896"/>
            <a:ext cx="1281427" cy="1046440"/>
          </a:xfrm>
          <a:prstGeom prst="rect">
            <a:avLst/>
          </a:prstGeom>
        </p:spPr>
        <p:txBody>
          <a:bodyPr wrap="square">
            <a:spAutoFit/>
          </a:bodyPr>
          <a:lstStyle/>
          <a:p>
            <a:pPr algn="ctr" fontAlgn="ctr"/>
            <a:r>
              <a:rPr lang="en-US" sz="1200" b="1" dirty="0">
                <a:solidFill>
                  <a:schemeClr val="tx2"/>
                </a:solidFill>
                <a:latin typeface="Arial Narrow" panose="020B0606020202030204" pitchFamily="34" charset="0"/>
              </a:rPr>
              <a:t>D</a:t>
            </a:r>
            <a:r>
              <a:rPr lang="en-US" sz="1200" b="1" i="0" dirty="0">
                <a:solidFill>
                  <a:schemeClr val="tx2"/>
                </a:solidFill>
                <a:effectLst/>
                <a:latin typeface="Arial Narrow" panose="020B0606020202030204" pitchFamily="34" charset="0"/>
              </a:rPr>
              <a:t>evelopment of a new national HPC system “DAEDALUS”</a:t>
            </a:r>
          </a:p>
          <a:p>
            <a:pPr algn="ctr" fontAlgn="ctr"/>
            <a:endParaRPr lang="en-US" sz="1400" b="1" dirty="0">
              <a:solidFill>
                <a:schemeClr val="tx2"/>
              </a:solidFill>
              <a:latin typeface="Arial Narrow" panose="020B0606020202030204" pitchFamily="34" charset="0"/>
            </a:endParaRPr>
          </a:p>
        </p:txBody>
      </p:sp>
      <p:sp>
        <p:nvSpPr>
          <p:cNvPr id="7" name="Rectangle 6">
            <a:extLst>
              <a:ext uri="{FF2B5EF4-FFF2-40B4-BE49-F238E27FC236}">
                <a16:creationId xmlns:a16="http://schemas.microsoft.com/office/drawing/2014/main" id="{4C5DD3A0-D82D-42AC-BABC-6E5F46717BA5}"/>
              </a:ext>
            </a:extLst>
          </p:cNvPr>
          <p:cNvSpPr/>
          <p:nvPr/>
        </p:nvSpPr>
        <p:spPr>
          <a:xfrm>
            <a:off x="4457700" y="3078463"/>
            <a:ext cx="3562350" cy="3334246"/>
          </a:xfrm>
          <a:prstGeom prst="rect">
            <a:avLst/>
          </a:prstGeom>
        </p:spPr>
        <p:txBody>
          <a:bodyPr wrap="square">
            <a:spAutoFit/>
          </a:bodyPr>
          <a:lstStyle/>
          <a:p>
            <a:pPr algn="ctr"/>
            <a:r>
              <a:rPr lang="en-US" sz="2800"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DAEDALUS</a:t>
            </a:r>
            <a:endParaRPr lang="el-GR" sz="2800" b="1"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algn="ctr"/>
            <a:r>
              <a:rPr lang="it-IT" b="1" baseline="30000" dirty="0">
                <a:solidFill>
                  <a:srgbClr val="142C3F"/>
                </a:solidFill>
                <a:latin typeface="Tahoma" panose="020B0604030504040204" pitchFamily="34" charset="0"/>
                <a:ea typeface="Tahoma" panose="020B0604030504040204" pitchFamily="34" charset="0"/>
                <a:cs typeface="Tahoma" panose="020B0604030504040204" pitchFamily="34" charset="0"/>
                <a:hlinkClick r:id="rId2">
                  <a:extLst>
                    <a:ext uri="{A12FA001-AC4F-418D-AE19-62706E023703}">
                      <ahyp:hlinkClr xmlns:ahyp="http://schemas.microsoft.com/office/drawing/2018/hyperlinkcolor" val="tx"/>
                    </a:ext>
                  </a:extLst>
                </a:hlinkClick>
              </a:rPr>
              <a:t>www.grnet.gr/en/daedalus/</a:t>
            </a:r>
            <a:r>
              <a:rPr lang="it-IT"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a:t>
            </a:r>
          </a:p>
          <a:p>
            <a:pPr algn="ctr"/>
            <a:endParaRPr lang="it-IT" b="1"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r>
              <a:rPr lang="en-US" b="1"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Funding: </a:t>
            </a:r>
            <a:r>
              <a:rPr lang="en-US"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Joint Undertaking/ EU / Recovery And Resilience Facility (RRF) Greece 2.0 </a:t>
            </a:r>
            <a:r>
              <a:rPr lang="el-GR"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 </a:t>
            </a:r>
            <a:r>
              <a:rPr lang="el-GR" baseline="30000" dirty="0" err="1">
                <a:solidFill>
                  <a:srgbClr val="1488BC"/>
                </a:solidFill>
                <a:latin typeface="Tahoma" panose="020B0604030504040204" pitchFamily="34" charset="0"/>
                <a:ea typeface="Tahoma" panose="020B0604030504040204" pitchFamily="34" charset="0"/>
                <a:cs typeface="Tahoma" panose="020B0604030504040204" pitchFamily="34" charset="0"/>
              </a:rPr>
              <a:t>NextGenerationEU</a:t>
            </a:r>
            <a:endParaRPr lang="el-GR" baseline="30000" dirty="0">
              <a:solidFill>
                <a:srgbClr val="1488BC"/>
              </a:solidFill>
              <a:latin typeface="Tahoma" panose="020B0604030504040204" pitchFamily="34" charset="0"/>
              <a:ea typeface="Tahoma" panose="020B0604030504040204" pitchFamily="34" charset="0"/>
              <a:cs typeface="Tahoma" panose="020B0604030504040204" pitchFamily="34" charset="0"/>
            </a:endParaRPr>
          </a:p>
          <a:p>
            <a:r>
              <a:rPr lang="en-US" b="1"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Duration: </a:t>
            </a:r>
            <a:r>
              <a:rPr lang="en-US"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01/06/2022 - 31/12/2029</a:t>
            </a:r>
          </a:p>
          <a:p>
            <a:endParaRPr lang="en-US" b="1"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r>
              <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HPC DAEDALUS will serve a wide range of Greek and European users of the scientific and academic community, the industry and public sector.  Anticipated to boost the development of new applications in a wide range of research fields such as Computational Chemistry, Physics, Biology, Biomedicine, Meteorology, Artificial Intelligence.</a:t>
            </a:r>
          </a:p>
          <a:p>
            <a:endPar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pic>
        <p:nvPicPr>
          <p:cNvPr id="8" name="Picture 7" descr="HPC">
            <a:extLst>
              <a:ext uri="{FF2B5EF4-FFF2-40B4-BE49-F238E27FC236}">
                <a16:creationId xmlns:a16="http://schemas.microsoft.com/office/drawing/2014/main" id="{AB404A97-2E40-416C-AE38-3173A659F9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2792" y="1981877"/>
            <a:ext cx="935724" cy="42071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4D3DC89B-095C-4F49-8127-B72A3078B008}"/>
              </a:ext>
            </a:extLst>
          </p:cNvPr>
          <p:cNvSpPr/>
          <p:nvPr/>
        </p:nvSpPr>
        <p:spPr>
          <a:xfrm>
            <a:off x="295923" y="3078463"/>
            <a:ext cx="4076052" cy="3129062"/>
          </a:xfrm>
          <a:prstGeom prst="rect">
            <a:avLst/>
          </a:prstGeom>
        </p:spPr>
        <p:txBody>
          <a:bodyPr wrap="square">
            <a:spAutoFit/>
          </a:bodyPr>
          <a:lstStyle/>
          <a:p>
            <a:pPr algn="ctr"/>
            <a:r>
              <a:rPr lang="en-US" sz="2800"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Upgrade of National HPC System “ARIS” </a:t>
            </a:r>
            <a:endParaRPr lang="it-IT" sz="2800" b="1"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algn="ctr"/>
            <a:endParaRPr lang="it-IT" sz="2400" b="1" baseline="30000" dirty="0">
              <a:solidFill>
                <a:srgbClr val="1488BC"/>
              </a:solidFill>
              <a:latin typeface="Tahoma" panose="020B0604030504040204" pitchFamily="34" charset="0"/>
              <a:ea typeface="Tahoma" panose="020B0604030504040204" pitchFamily="34" charset="0"/>
              <a:cs typeface="Tahoma" panose="020B0604030504040204" pitchFamily="34" charset="0"/>
            </a:endParaRPr>
          </a:p>
          <a:p>
            <a:r>
              <a:rPr lang="en-US" b="1"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Funding: </a:t>
            </a:r>
            <a:r>
              <a:rPr lang="en-US"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Operational Program “Attica 2014-2020” and the Priority Axis “Dissemination and Development of Innovative Products and Services of SMEs using ICT” </a:t>
            </a:r>
            <a:r>
              <a:rPr lang="en-US" b="1"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	</a:t>
            </a:r>
          </a:p>
          <a:p>
            <a:r>
              <a:rPr lang="en-US" b="1"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Duration: </a:t>
            </a:r>
            <a:r>
              <a:rPr lang="en-US"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01/01/2022 - 31/12/2023 </a:t>
            </a:r>
          </a:p>
          <a:p>
            <a:endParaRPr lang="en-US" b="1"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r>
              <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GRNET’s existing HPC system will be upgraded with additional high performance computing equipment at the existing Data Center.  ARIS HPC will continue to support the scientific applications which have special requirements regarding the speed of executing calculations, the storage space and memory capacity in various scientific fields of the Greek scientific community.</a:t>
            </a:r>
          </a:p>
        </p:txBody>
      </p:sp>
      <p:sp>
        <p:nvSpPr>
          <p:cNvPr id="10" name="Rectangle 9">
            <a:extLst>
              <a:ext uri="{FF2B5EF4-FFF2-40B4-BE49-F238E27FC236}">
                <a16:creationId xmlns:a16="http://schemas.microsoft.com/office/drawing/2014/main" id="{CAD888E2-FB76-4079-8DE8-344969943A23}"/>
              </a:ext>
            </a:extLst>
          </p:cNvPr>
          <p:cNvSpPr/>
          <p:nvPr/>
        </p:nvSpPr>
        <p:spPr>
          <a:xfrm>
            <a:off x="8505825" y="3078463"/>
            <a:ext cx="3562350" cy="3149580"/>
          </a:xfrm>
          <a:prstGeom prst="rect">
            <a:avLst/>
          </a:prstGeom>
        </p:spPr>
        <p:txBody>
          <a:bodyPr wrap="square">
            <a:spAutoFit/>
          </a:bodyPr>
          <a:lstStyle/>
          <a:p>
            <a:pPr algn="ctr"/>
            <a:r>
              <a:rPr lang="en-US" sz="2800"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EUMaster4HPC</a:t>
            </a:r>
            <a:endParaRPr lang="el-GR" sz="2800" b="1"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pPr algn="ctr"/>
            <a:r>
              <a:rPr lang="it-IT" b="1" baseline="30000" dirty="0">
                <a:solidFill>
                  <a:srgbClr val="142C3F"/>
                </a:solidFill>
                <a:latin typeface="Tahoma" panose="020B0604030504040204" pitchFamily="34" charset="0"/>
                <a:ea typeface="Tahoma" panose="020B0604030504040204" pitchFamily="34" charset="0"/>
                <a:cs typeface="Tahoma" panose="020B0604030504040204" pitchFamily="34" charset="0"/>
                <a:hlinkClick r:id="rId4">
                  <a:extLst>
                    <a:ext uri="{A12FA001-AC4F-418D-AE19-62706E023703}">
                      <ahyp:hlinkClr xmlns:ahyp="http://schemas.microsoft.com/office/drawing/2018/hyperlinkcolor" val="tx"/>
                    </a:ext>
                  </a:extLst>
                </a:hlinkClick>
              </a:rPr>
              <a:t>https://grnet.gr/en/business-directory/eumaster4hpc-en/</a:t>
            </a:r>
            <a:r>
              <a:rPr lang="it-IT" b="1"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a:t>
            </a:r>
          </a:p>
          <a:p>
            <a:pPr algn="ctr"/>
            <a:endParaRPr lang="it-IT" b="1"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r>
              <a:rPr lang="en-US" b="1"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Funding: </a:t>
            </a:r>
            <a:r>
              <a:rPr lang="en-US"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Horizon 2020 Framework </a:t>
            </a:r>
            <a:r>
              <a:rPr lang="en-US" baseline="30000" dirty="0" err="1">
                <a:solidFill>
                  <a:srgbClr val="1488BC"/>
                </a:solidFill>
                <a:latin typeface="Tahoma" panose="020B0604030504040204" pitchFamily="34" charset="0"/>
                <a:ea typeface="Tahoma" panose="020B0604030504040204" pitchFamily="34" charset="0"/>
                <a:cs typeface="Tahoma" panose="020B0604030504040204" pitchFamily="34" charset="0"/>
              </a:rPr>
              <a:t>Programme</a:t>
            </a:r>
            <a:endParaRPr lang="en-US" baseline="30000" dirty="0">
              <a:solidFill>
                <a:srgbClr val="1488BC"/>
              </a:solidFill>
              <a:latin typeface="Tahoma" panose="020B0604030504040204" pitchFamily="34" charset="0"/>
              <a:ea typeface="Tahoma" panose="020B0604030504040204" pitchFamily="34" charset="0"/>
              <a:cs typeface="Tahoma" panose="020B0604030504040204" pitchFamily="34" charset="0"/>
            </a:endParaRPr>
          </a:p>
          <a:p>
            <a:r>
              <a:rPr lang="en-US" b="1"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Duration: </a:t>
            </a:r>
            <a:r>
              <a:rPr lang="en-US" baseline="30000" dirty="0">
                <a:solidFill>
                  <a:srgbClr val="1488BC"/>
                </a:solidFill>
                <a:latin typeface="Tahoma" panose="020B0604030504040204" pitchFamily="34" charset="0"/>
                <a:ea typeface="Tahoma" panose="020B0604030504040204" pitchFamily="34" charset="0"/>
                <a:cs typeface="Tahoma" panose="020B0604030504040204" pitchFamily="34" charset="0"/>
              </a:rPr>
              <a:t>01/01/2022 - 31/12/2025</a:t>
            </a:r>
          </a:p>
          <a:p>
            <a:endParaRPr lang="en-US" b="1"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a:p>
            <a:r>
              <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The HPC European Consortium Leading Education Activities (EUMaster4HPC) aims to develop a new and innovative European Master </a:t>
            </a:r>
            <a:r>
              <a:rPr lang="en-US" baseline="30000" dirty="0" err="1">
                <a:solidFill>
                  <a:srgbClr val="142C3F"/>
                </a:solidFill>
                <a:latin typeface="Tahoma" panose="020B0604030504040204" pitchFamily="34" charset="0"/>
                <a:ea typeface="Tahoma" panose="020B0604030504040204" pitchFamily="34" charset="0"/>
                <a:cs typeface="Tahoma" panose="020B0604030504040204" pitchFamily="34" charset="0"/>
              </a:rPr>
              <a:t>programme</a:t>
            </a:r>
            <a:r>
              <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focusing on high performance solutions to address these issues. The master </a:t>
            </a:r>
            <a:r>
              <a:rPr lang="en-US" baseline="30000" dirty="0" err="1">
                <a:solidFill>
                  <a:srgbClr val="142C3F"/>
                </a:solidFill>
                <a:latin typeface="Tahoma" panose="020B0604030504040204" pitchFamily="34" charset="0"/>
                <a:ea typeface="Tahoma" panose="020B0604030504040204" pitchFamily="34" charset="0"/>
                <a:cs typeface="Tahoma" panose="020B0604030504040204" pitchFamily="34" charset="0"/>
              </a:rPr>
              <a:t>programme</a:t>
            </a:r>
            <a:r>
              <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aims at </a:t>
            </a:r>
            <a:r>
              <a:rPr lang="en-US" baseline="30000" dirty="0" err="1">
                <a:solidFill>
                  <a:srgbClr val="142C3F"/>
                </a:solidFill>
                <a:latin typeface="Tahoma" panose="020B0604030504040204" pitchFamily="34" charset="0"/>
                <a:ea typeface="Tahoma" panose="020B0604030504040204" pitchFamily="34" charset="0"/>
                <a:cs typeface="Tahoma" panose="020B0604030504040204" pitchFamily="34" charset="0"/>
              </a:rPr>
              <a:t>catalysing</a:t>
            </a:r>
            <a:r>
              <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rPr>
              <a:t> various aspects of the HPC ecosystem and its applications into different scientific and industrial domains.</a:t>
            </a:r>
          </a:p>
          <a:p>
            <a:endParaRPr lang="en-US" baseline="300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pic>
        <p:nvPicPr>
          <p:cNvPr id="2050" name="Picture 2">
            <a:extLst>
              <a:ext uri="{FF2B5EF4-FFF2-40B4-BE49-F238E27FC236}">
                <a16:creationId xmlns:a16="http://schemas.microsoft.com/office/drawing/2014/main" id="{A0B8A8E2-FEA6-4407-B4D6-E5A9B4A23D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73483" y="1981877"/>
            <a:ext cx="1151473" cy="323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8978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E88360-96E4-4518-BEF8-ADDFBDDBA4D8}"/>
              </a:ext>
            </a:extLst>
          </p:cNvPr>
          <p:cNvSpPr/>
          <p:nvPr/>
        </p:nvSpPr>
        <p:spPr>
          <a:xfrm>
            <a:off x="810826" y="1024878"/>
            <a:ext cx="10330649" cy="923330"/>
          </a:xfrm>
          <a:prstGeom prst="rect">
            <a:avLst/>
          </a:prstGeom>
        </p:spPr>
        <p:txBody>
          <a:bodyPr wrap="square">
            <a:spAutoFit/>
          </a:bodyPr>
          <a:lstStyle/>
          <a:p>
            <a:r>
              <a:rPr lang="en-US" b="1" dirty="0">
                <a:solidFill>
                  <a:srgbClr val="000000"/>
                </a:solidFill>
                <a:latin typeface="Open Sans"/>
              </a:rPr>
              <a:t>Greece, represented by </a:t>
            </a:r>
            <a:r>
              <a:rPr lang="en-US" b="1" dirty="0">
                <a:solidFill>
                  <a:srgbClr val="44477C"/>
                </a:solidFill>
                <a:latin typeface="Open Sans"/>
                <a:hlinkClick r:id="rId3"/>
              </a:rPr>
              <a:t>GRNET</a:t>
            </a:r>
            <a:r>
              <a:rPr lang="en-US" b="1" dirty="0">
                <a:solidFill>
                  <a:srgbClr val="000000"/>
                </a:solidFill>
                <a:latin typeface="Open Sans"/>
              </a:rPr>
              <a:t>, participates in the European </a:t>
            </a:r>
            <a:r>
              <a:rPr lang="en-US" b="1" dirty="0">
                <a:solidFill>
                  <a:srgbClr val="44477C"/>
                </a:solidFill>
                <a:latin typeface="Open Sans"/>
                <a:hlinkClick r:id="rId4"/>
              </a:rPr>
              <a:t>Leonardo</a:t>
            </a:r>
            <a:r>
              <a:rPr lang="en-US" b="1" dirty="0">
                <a:solidFill>
                  <a:srgbClr val="000000"/>
                </a:solidFill>
                <a:latin typeface="Open Sans"/>
              </a:rPr>
              <a:t> consortium for the operation of a pre-</a:t>
            </a:r>
            <a:r>
              <a:rPr lang="en-US" b="1" dirty="0" err="1">
                <a:solidFill>
                  <a:srgbClr val="000000"/>
                </a:solidFill>
                <a:latin typeface="Open Sans"/>
              </a:rPr>
              <a:t>exascale</a:t>
            </a:r>
            <a:r>
              <a:rPr lang="en-US" b="1" dirty="0">
                <a:solidFill>
                  <a:srgbClr val="000000"/>
                </a:solidFill>
                <a:latin typeface="Open Sans"/>
              </a:rPr>
              <a:t> level supercomputer system, providing research and innovation communities’ significant resources to assist in the development of new outcomes.</a:t>
            </a:r>
            <a:endParaRPr lang="en-US" dirty="0"/>
          </a:p>
        </p:txBody>
      </p:sp>
      <p:sp>
        <p:nvSpPr>
          <p:cNvPr id="3" name="Rectangle 2">
            <a:extLst>
              <a:ext uri="{FF2B5EF4-FFF2-40B4-BE49-F238E27FC236}">
                <a16:creationId xmlns:a16="http://schemas.microsoft.com/office/drawing/2014/main" id="{F7DC9D5D-BDF8-4E2C-B471-C3AE1C75B61B}"/>
              </a:ext>
            </a:extLst>
          </p:cNvPr>
          <p:cNvSpPr/>
          <p:nvPr/>
        </p:nvSpPr>
        <p:spPr>
          <a:xfrm>
            <a:off x="1506856" y="511790"/>
            <a:ext cx="6343403" cy="420628"/>
          </a:xfrm>
          <a:prstGeom prst="rect">
            <a:avLst/>
          </a:prstGeom>
        </p:spPr>
        <p:txBody>
          <a:bodyPr wrap="none">
            <a:spAutoFit/>
          </a:bodyPr>
          <a:lstStyle/>
          <a:p>
            <a:r>
              <a:rPr lang="en-US" sz="3200" b="1"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Greece participating in Leonardo Consortium</a:t>
            </a:r>
            <a:endParaRPr lang="el-GR" sz="3200" b="1"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pic>
        <p:nvPicPr>
          <p:cNvPr id="1026" name="Picture 2" descr="https://grnet.gr/wp-content/uploads/sites/13/2020/12/leonardo.jpg">
            <a:extLst>
              <a:ext uri="{FF2B5EF4-FFF2-40B4-BE49-F238E27FC236}">
                <a16:creationId xmlns:a16="http://schemas.microsoft.com/office/drawing/2014/main" id="{49B53B99-AD87-4379-82FA-C7116A0365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13575" y="2040915"/>
            <a:ext cx="3341748" cy="187668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03D7690D-5F01-47AA-8C2F-116896BF18C0}"/>
              </a:ext>
            </a:extLst>
          </p:cNvPr>
          <p:cNvSpPr/>
          <p:nvPr/>
        </p:nvSpPr>
        <p:spPr>
          <a:xfrm>
            <a:off x="618477" y="2379472"/>
            <a:ext cx="7536478" cy="1477328"/>
          </a:xfrm>
          <a:prstGeom prst="rect">
            <a:avLst/>
          </a:prstGeom>
        </p:spPr>
        <p:txBody>
          <a:bodyPr wrap="square">
            <a:spAutoFit/>
          </a:bodyPr>
          <a:lstStyle/>
          <a:p>
            <a:pPr algn="just"/>
            <a:r>
              <a:rPr lang="en-US" dirty="0">
                <a:solidFill>
                  <a:srgbClr val="000000"/>
                </a:solidFill>
                <a:latin typeface="Open Sans"/>
              </a:rPr>
              <a:t>Greece joined the Leonardo consortium (12/2020) alongside existing partners of Italy: Austria, Hungary, Slovakia and Slovenia.</a:t>
            </a:r>
            <a:br>
              <a:rPr lang="en-US" dirty="0"/>
            </a:br>
            <a:r>
              <a:rPr lang="en-US" dirty="0">
                <a:solidFill>
                  <a:srgbClr val="000000"/>
                </a:solidFill>
                <a:latin typeface="Open Sans"/>
              </a:rPr>
              <a:t>GRNET’s teams of professional experts, engineers and HPC project managers, contributing to the High Level Support Team (HLST) of the Leonardo consortium. </a:t>
            </a:r>
            <a:endParaRPr lang="en-US" dirty="0"/>
          </a:p>
        </p:txBody>
      </p:sp>
      <p:sp>
        <p:nvSpPr>
          <p:cNvPr id="5" name="Rectangle 4">
            <a:extLst>
              <a:ext uri="{FF2B5EF4-FFF2-40B4-BE49-F238E27FC236}">
                <a16:creationId xmlns:a16="http://schemas.microsoft.com/office/drawing/2014/main" id="{3B639231-EAEC-4A1F-952B-4245F73D3DE4}"/>
              </a:ext>
            </a:extLst>
          </p:cNvPr>
          <p:cNvSpPr/>
          <p:nvPr/>
        </p:nvSpPr>
        <p:spPr>
          <a:xfrm>
            <a:off x="618477" y="4059617"/>
            <a:ext cx="7536478" cy="2031325"/>
          </a:xfrm>
          <a:prstGeom prst="rect">
            <a:avLst/>
          </a:prstGeom>
        </p:spPr>
        <p:txBody>
          <a:bodyPr wrap="square">
            <a:spAutoFit/>
          </a:bodyPr>
          <a:lstStyle/>
          <a:p>
            <a:pPr marL="285750" indent="-285750" algn="just">
              <a:buFont typeface="Arial" panose="020B0604020202020204" pitchFamily="34" charset="0"/>
              <a:buChar char="•"/>
            </a:pPr>
            <a:r>
              <a:rPr lang="en-US" dirty="0">
                <a:solidFill>
                  <a:srgbClr val="000000"/>
                </a:solidFill>
                <a:latin typeface="Open Sans"/>
              </a:rPr>
              <a:t>Research teams will access both the existing and the developing infrastructures of the consortium, opening new horizons of scientific, technological and economic progress. </a:t>
            </a:r>
          </a:p>
          <a:p>
            <a:pPr marL="285750" indent="-285750" algn="just">
              <a:buFont typeface="Arial" panose="020B0604020202020204" pitchFamily="34" charset="0"/>
              <a:buChar char="•"/>
            </a:pPr>
            <a:r>
              <a:rPr lang="en-US" dirty="0">
                <a:solidFill>
                  <a:srgbClr val="000000"/>
                </a:solidFill>
                <a:latin typeface="Open Sans"/>
              </a:rPr>
              <a:t>Partners’ collaboration and communication, will further contribute to technological progress, through the exchange of best practices and technology know-how in the field of High Performance Computing, research and innovation.</a:t>
            </a:r>
            <a:endParaRPr lang="en-US" dirty="0"/>
          </a:p>
        </p:txBody>
      </p:sp>
      <p:sp>
        <p:nvSpPr>
          <p:cNvPr id="6" name="TextBox 5">
            <a:extLst>
              <a:ext uri="{FF2B5EF4-FFF2-40B4-BE49-F238E27FC236}">
                <a16:creationId xmlns:a16="http://schemas.microsoft.com/office/drawing/2014/main" id="{8B7C2F33-748A-42FC-A21A-6E14731079B8}"/>
              </a:ext>
            </a:extLst>
          </p:cNvPr>
          <p:cNvSpPr txBox="1"/>
          <p:nvPr/>
        </p:nvSpPr>
        <p:spPr>
          <a:xfrm>
            <a:off x="8248261" y="4366727"/>
            <a:ext cx="3806890" cy="923330"/>
          </a:xfrm>
          <a:prstGeom prst="rect">
            <a:avLst/>
          </a:prstGeom>
          <a:noFill/>
        </p:spPr>
        <p:txBody>
          <a:bodyPr wrap="square" rtlCol="0">
            <a:spAutoFit/>
          </a:bodyPr>
          <a:lstStyle/>
          <a:p>
            <a:r>
              <a:rPr lang="en-US" dirty="0">
                <a:solidFill>
                  <a:schemeClr val="accent2"/>
                </a:solidFill>
              </a:rPr>
              <a:t>Social Media, Website and newsletter announcements about Leonardo to all relevant audiences</a:t>
            </a:r>
          </a:p>
        </p:txBody>
      </p:sp>
    </p:spTree>
    <p:extLst>
      <p:ext uri="{BB962C8B-B14F-4D97-AF65-F5344CB8AC3E}">
        <p14:creationId xmlns:p14="http://schemas.microsoft.com/office/powerpoint/2010/main" val="964862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779A517-6DB2-494B-9F28-113E4C801C5F}"/>
              </a:ext>
            </a:extLst>
          </p:cNvPr>
          <p:cNvSpPr txBox="1"/>
          <p:nvPr/>
        </p:nvSpPr>
        <p:spPr>
          <a:xfrm>
            <a:off x="1445157" y="467136"/>
            <a:ext cx="8813268" cy="461665"/>
          </a:xfrm>
          <a:prstGeom prst="rect">
            <a:avLst/>
          </a:prstGeom>
          <a:noFill/>
        </p:spPr>
        <p:txBody>
          <a:bodyPr wrap="square">
            <a:spAutoFit/>
          </a:bodyPr>
          <a:lstStyle/>
          <a:p>
            <a:pPr marR="0" algn="l" rtl="0"/>
            <a:r>
              <a:rPr lang="en-US" sz="3600" b="1" i="0" u="none" strike="noStrike"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EuroCC@Greece</a:t>
            </a:r>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a:t>
            </a:r>
            <a:r>
              <a:rPr lang="en-US" sz="3600" b="1" i="0" u="none" strike="noStrike"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Strategy and Execution</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sp>
        <p:nvSpPr>
          <p:cNvPr id="6" name="TextBox 5">
            <a:extLst>
              <a:ext uri="{FF2B5EF4-FFF2-40B4-BE49-F238E27FC236}">
                <a16:creationId xmlns:a16="http://schemas.microsoft.com/office/drawing/2014/main" id="{0710E936-A018-474B-BA15-675946E058BA}"/>
              </a:ext>
            </a:extLst>
          </p:cNvPr>
          <p:cNvSpPr txBox="1"/>
          <p:nvPr/>
        </p:nvSpPr>
        <p:spPr>
          <a:xfrm>
            <a:off x="640556" y="1004555"/>
            <a:ext cx="6100762" cy="590931"/>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rPr>
              <a:t>Project Dissemination Strategic Marketing and Communication </a:t>
            </a:r>
            <a:r>
              <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hlinkClick r:id="rId2"/>
              </a:rPr>
              <a:t>Plan</a:t>
            </a:r>
            <a:r>
              <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rPr>
              <a:t> &amp; </a:t>
            </a:r>
            <a:r>
              <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hlinkClick r:id="rId3"/>
              </a:rPr>
              <a:t>Calendar</a:t>
            </a:r>
            <a:endPar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endParaRPr>
          </a:p>
        </p:txBody>
      </p:sp>
      <p:pic>
        <p:nvPicPr>
          <p:cNvPr id="8" name="Picture 7">
            <a:extLst>
              <a:ext uri="{FF2B5EF4-FFF2-40B4-BE49-F238E27FC236}">
                <a16:creationId xmlns:a16="http://schemas.microsoft.com/office/drawing/2014/main" id="{37078CDD-4F76-469E-9981-5967D06ECF5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8276" y="1764216"/>
            <a:ext cx="4683416" cy="1506792"/>
          </a:xfrm>
          <a:prstGeom prst="rect">
            <a:avLst/>
          </a:prstGeom>
        </p:spPr>
      </p:pic>
      <p:sp>
        <p:nvSpPr>
          <p:cNvPr id="10" name="TextBox 9">
            <a:extLst>
              <a:ext uri="{FF2B5EF4-FFF2-40B4-BE49-F238E27FC236}">
                <a16:creationId xmlns:a16="http://schemas.microsoft.com/office/drawing/2014/main" id="{0F01E35E-8C2D-41E9-82B8-44CEA8E0EB5D}"/>
              </a:ext>
            </a:extLst>
          </p:cNvPr>
          <p:cNvSpPr txBox="1"/>
          <p:nvPr/>
        </p:nvSpPr>
        <p:spPr>
          <a:xfrm>
            <a:off x="6760369" y="1004555"/>
            <a:ext cx="6100762" cy="341632"/>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rPr>
              <a:t>Design Collateral Materials</a:t>
            </a:r>
          </a:p>
        </p:txBody>
      </p:sp>
      <p:pic>
        <p:nvPicPr>
          <p:cNvPr id="16" name="Picture 15">
            <a:extLst>
              <a:ext uri="{FF2B5EF4-FFF2-40B4-BE49-F238E27FC236}">
                <a16:creationId xmlns:a16="http://schemas.microsoft.com/office/drawing/2014/main" id="{F875FEB1-AA1C-4E19-82CE-509F416AC6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88065" y="2560873"/>
            <a:ext cx="1718749" cy="966797"/>
          </a:xfrm>
          <a:prstGeom prst="rect">
            <a:avLst/>
          </a:prstGeom>
        </p:spPr>
      </p:pic>
      <p:pic>
        <p:nvPicPr>
          <p:cNvPr id="18" name="Picture 17">
            <a:extLst>
              <a:ext uri="{FF2B5EF4-FFF2-40B4-BE49-F238E27FC236}">
                <a16:creationId xmlns:a16="http://schemas.microsoft.com/office/drawing/2014/main" id="{EBF36ABC-829D-4E38-AC69-7A3E3B6F94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58315" y="1474357"/>
            <a:ext cx="1041509" cy="1041509"/>
          </a:xfrm>
          <a:prstGeom prst="rect">
            <a:avLst/>
          </a:prstGeom>
        </p:spPr>
      </p:pic>
      <p:pic>
        <p:nvPicPr>
          <p:cNvPr id="20" name="Picture 19">
            <a:extLst>
              <a:ext uri="{FF2B5EF4-FFF2-40B4-BE49-F238E27FC236}">
                <a16:creationId xmlns:a16="http://schemas.microsoft.com/office/drawing/2014/main" id="{46C857DD-1073-4B27-85E4-060139F0A1A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53273" y="2560873"/>
            <a:ext cx="1675126" cy="942258"/>
          </a:xfrm>
          <a:prstGeom prst="rect">
            <a:avLst/>
          </a:prstGeom>
        </p:spPr>
      </p:pic>
      <p:pic>
        <p:nvPicPr>
          <p:cNvPr id="22" name="Picture 21">
            <a:extLst>
              <a:ext uri="{FF2B5EF4-FFF2-40B4-BE49-F238E27FC236}">
                <a16:creationId xmlns:a16="http://schemas.microsoft.com/office/drawing/2014/main" id="{07DBC1E9-0611-409E-B6F5-E6375E7A6CB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49964" y="1496235"/>
            <a:ext cx="1041509" cy="1041509"/>
          </a:xfrm>
          <a:prstGeom prst="rect">
            <a:avLst/>
          </a:prstGeom>
        </p:spPr>
      </p:pic>
      <p:sp>
        <p:nvSpPr>
          <p:cNvPr id="24" name="TextBox 23">
            <a:extLst>
              <a:ext uri="{FF2B5EF4-FFF2-40B4-BE49-F238E27FC236}">
                <a16:creationId xmlns:a16="http://schemas.microsoft.com/office/drawing/2014/main" id="{BA380544-5AA1-4515-A663-40AF8F5CC61E}"/>
              </a:ext>
            </a:extLst>
          </p:cNvPr>
          <p:cNvSpPr txBox="1"/>
          <p:nvPr/>
        </p:nvSpPr>
        <p:spPr>
          <a:xfrm>
            <a:off x="640556" y="4002464"/>
            <a:ext cx="6243636" cy="341632"/>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rPr>
              <a:t>Events</a:t>
            </a:r>
          </a:p>
        </p:txBody>
      </p:sp>
      <p:pic>
        <p:nvPicPr>
          <p:cNvPr id="25" name="Picture 24">
            <a:extLst>
              <a:ext uri="{FF2B5EF4-FFF2-40B4-BE49-F238E27FC236}">
                <a16:creationId xmlns:a16="http://schemas.microsoft.com/office/drawing/2014/main" id="{89BAB773-A766-4109-9A9E-6F114D07FBD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36696" y="5337679"/>
            <a:ext cx="1525678" cy="858194"/>
          </a:xfrm>
          <a:prstGeom prst="rect">
            <a:avLst/>
          </a:prstGeom>
        </p:spPr>
      </p:pic>
      <p:pic>
        <p:nvPicPr>
          <p:cNvPr id="27" name="Picture 26">
            <a:extLst>
              <a:ext uri="{FF2B5EF4-FFF2-40B4-BE49-F238E27FC236}">
                <a16:creationId xmlns:a16="http://schemas.microsoft.com/office/drawing/2014/main" id="{23A0F820-331C-4D0A-A41A-34871441C0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92198" y="4416759"/>
            <a:ext cx="1525678" cy="858194"/>
          </a:xfrm>
          <a:prstGeom prst="rect">
            <a:avLst/>
          </a:prstGeom>
        </p:spPr>
      </p:pic>
      <p:pic>
        <p:nvPicPr>
          <p:cNvPr id="29" name="Picture 28">
            <a:extLst>
              <a:ext uri="{FF2B5EF4-FFF2-40B4-BE49-F238E27FC236}">
                <a16:creationId xmlns:a16="http://schemas.microsoft.com/office/drawing/2014/main" id="{4D9FAB01-6AC8-4FE7-9736-4F808BE230B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97395" y="5331784"/>
            <a:ext cx="1525678" cy="858194"/>
          </a:xfrm>
          <a:prstGeom prst="rect">
            <a:avLst/>
          </a:prstGeom>
        </p:spPr>
      </p:pic>
      <p:pic>
        <p:nvPicPr>
          <p:cNvPr id="31" name="Picture 30">
            <a:extLst>
              <a:ext uri="{FF2B5EF4-FFF2-40B4-BE49-F238E27FC236}">
                <a16:creationId xmlns:a16="http://schemas.microsoft.com/office/drawing/2014/main" id="{F110AD1F-3ADA-461D-AE16-E3CC1D7BA05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85772" y="4405624"/>
            <a:ext cx="1519257" cy="854582"/>
          </a:xfrm>
          <a:prstGeom prst="rect">
            <a:avLst/>
          </a:prstGeom>
        </p:spPr>
      </p:pic>
      <p:pic>
        <p:nvPicPr>
          <p:cNvPr id="33" name="Picture 32">
            <a:extLst>
              <a:ext uri="{FF2B5EF4-FFF2-40B4-BE49-F238E27FC236}">
                <a16:creationId xmlns:a16="http://schemas.microsoft.com/office/drawing/2014/main" id="{BEA96616-35D7-4788-BA6D-574101C440D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369927" y="4410045"/>
            <a:ext cx="1259215" cy="942259"/>
          </a:xfrm>
          <a:prstGeom prst="rect">
            <a:avLst/>
          </a:prstGeom>
        </p:spPr>
      </p:pic>
      <p:sp>
        <p:nvSpPr>
          <p:cNvPr id="35" name="TextBox 34">
            <a:extLst>
              <a:ext uri="{FF2B5EF4-FFF2-40B4-BE49-F238E27FC236}">
                <a16:creationId xmlns:a16="http://schemas.microsoft.com/office/drawing/2014/main" id="{4BC253A6-CE34-4639-AE40-6633A0C75071}"/>
              </a:ext>
            </a:extLst>
          </p:cNvPr>
          <p:cNvSpPr txBox="1"/>
          <p:nvPr/>
        </p:nvSpPr>
        <p:spPr>
          <a:xfrm>
            <a:off x="6760369" y="4048630"/>
            <a:ext cx="5460206" cy="590931"/>
          </a:xfrm>
          <a:prstGeom prst="rect">
            <a:avLst/>
          </a:prstGeom>
          <a:noFill/>
        </p:spPr>
        <p:txBody>
          <a:bodyPr wrap="square">
            <a:spAutoFit/>
          </a:bodyPr>
          <a:lstStyle/>
          <a:p>
            <a:pPr marL="342900" indent="-342900">
              <a:lnSpc>
                <a:spcPct val="90000"/>
              </a:lnSpc>
              <a:spcBef>
                <a:spcPts val="200"/>
              </a:spcBef>
              <a:buClr>
                <a:srgbClr val="F5A63B"/>
              </a:buClr>
              <a:buFont typeface="Wingdings" panose="05000000000000000000" pitchFamily="2" charset="2"/>
              <a:buChar char="§"/>
            </a:pPr>
            <a:r>
              <a:rPr lang="en-US" sz="1800" dirty="0">
                <a:solidFill>
                  <a:srgbClr val="142C3F"/>
                </a:solidFill>
                <a:latin typeface="Tahoma" panose="020B0604030504040204" pitchFamily="34" charset="0"/>
                <a:ea typeface="Tahoma" panose="020B0604030504040204" pitchFamily="34" charset="0"/>
                <a:cs typeface="Tahoma" panose="020B0604030504040204" pitchFamily="34" charset="0"/>
              </a:rPr>
              <a:t>Online media (Social Media, Website set up and all media monitoring)</a:t>
            </a:r>
          </a:p>
        </p:txBody>
      </p:sp>
      <p:pic>
        <p:nvPicPr>
          <p:cNvPr id="14" name="Picture 13">
            <a:extLst>
              <a:ext uri="{FF2B5EF4-FFF2-40B4-BE49-F238E27FC236}">
                <a16:creationId xmlns:a16="http://schemas.microsoft.com/office/drawing/2014/main" id="{FE055A6B-3660-4AEA-AB72-0E2C7EFAF40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210092" y="1474300"/>
            <a:ext cx="942258" cy="942258"/>
          </a:xfrm>
          <a:prstGeom prst="rect">
            <a:avLst/>
          </a:prstGeom>
        </p:spPr>
      </p:pic>
      <p:pic>
        <p:nvPicPr>
          <p:cNvPr id="37" name="Picture 36">
            <a:extLst>
              <a:ext uri="{FF2B5EF4-FFF2-40B4-BE49-F238E27FC236}">
                <a16:creationId xmlns:a16="http://schemas.microsoft.com/office/drawing/2014/main" id="{BF1D2B00-D767-4171-86C2-EA3247C1ED83}"/>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884192" y="4741090"/>
            <a:ext cx="1126847" cy="1067726"/>
          </a:xfrm>
          <a:prstGeom prst="rect">
            <a:avLst/>
          </a:prstGeom>
        </p:spPr>
      </p:pic>
      <p:pic>
        <p:nvPicPr>
          <p:cNvPr id="39" name="Picture 38">
            <a:extLst>
              <a:ext uri="{FF2B5EF4-FFF2-40B4-BE49-F238E27FC236}">
                <a16:creationId xmlns:a16="http://schemas.microsoft.com/office/drawing/2014/main" id="{243936F5-A30B-45BD-80B6-5E37F32E7855}"/>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573757" y="1472212"/>
            <a:ext cx="750069" cy="2030919"/>
          </a:xfrm>
          <a:prstGeom prst="rect">
            <a:avLst/>
          </a:prstGeom>
        </p:spPr>
      </p:pic>
      <p:pic>
        <p:nvPicPr>
          <p:cNvPr id="43" name="Picture 42">
            <a:extLst>
              <a:ext uri="{FF2B5EF4-FFF2-40B4-BE49-F238E27FC236}">
                <a16:creationId xmlns:a16="http://schemas.microsoft.com/office/drawing/2014/main" id="{3E34DEF3-5EF2-4D34-B2BD-5C8A4CA742D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076742" y="4711306"/>
            <a:ext cx="1252396" cy="1097510"/>
          </a:xfrm>
          <a:prstGeom prst="rect">
            <a:avLst/>
          </a:prstGeom>
        </p:spPr>
      </p:pic>
      <p:pic>
        <p:nvPicPr>
          <p:cNvPr id="45" name="Picture 44">
            <a:extLst>
              <a:ext uri="{FF2B5EF4-FFF2-40B4-BE49-F238E27FC236}">
                <a16:creationId xmlns:a16="http://schemas.microsoft.com/office/drawing/2014/main" id="{1768E73E-C11D-48ED-AC92-8C58DCA5779C}"/>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327076" y="4642832"/>
            <a:ext cx="1350449" cy="1165984"/>
          </a:xfrm>
          <a:prstGeom prst="rect">
            <a:avLst/>
          </a:prstGeom>
        </p:spPr>
      </p:pic>
      <p:pic>
        <p:nvPicPr>
          <p:cNvPr id="47" name="Picture 46">
            <a:extLst>
              <a:ext uri="{FF2B5EF4-FFF2-40B4-BE49-F238E27FC236}">
                <a16:creationId xmlns:a16="http://schemas.microsoft.com/office/drawing/2014/main" id="{A9A6B8AE-DBCD-4774-A348-BA07919CD215}"/>
              </a:ext>
            </a:extLst>
          </p:cNvPr>
          <p:cNvPicPr>
            <a:picLocks noChangeAspect="1"/>
          </p:cNvPicPr>
          <p:nvPr/>
        </p:nvPicPr>
        <p:blipFill rotWithShape="1">
          <a:blip r:embed="rId18">
            <a:extLst>
              <a:ext uri="{28A0092B-C50C-407E-A947-70E740481C1C}">
                <a14:useLocalDpi xmlns:a14="http://schemas.microsoft.com/office/drawing/2010/main" val="0"/>
              </a:ext>
            </a:extLst>
          </a:blip>
          <a:srcRect l="1" r="-7974"/>
          <a:stretch/>
        </p:blipFill>
        <p:spPr>
          <a:xfrm>
            <a:off x="10708955" y="4986805"/>
            <a:ext cx="1490787" cy="689958"/>
          </a:xfrm>
          <a:prstGeom prst="rect">
            <a:avLst/>
          </a:prstGeom>
        </p:spPr>
      </p:pic>
      <p:pic>
        <p:nvPicPr>
          <p:cNvPr id="1028" name="Picture 4" descr="Image">
            <a:extLst>
              <a:ext uri="{FF2B5EF4-FFF2-40B4-BE49-F238E27FC236}">
                <a16:creationId xmlns:a16="http://schemas.microsoft.com/office/drawing/2014/main" id="{B84565C0-09D3-43D3-9250-BB06BC3F4A15}"/>
              </a:ext>
            </a:extLst>
          </p:cNvPr>
          <p:cNvPicPr>
            <a:picLocks noChangeAspect="1" noChangeArrowheads="1"/>
          </p:cNvPicPr>
          <p:nvPr/>
        </p:nvPicPr>
        <p:blipFill rotWithShape="1">
          <a:blip r:embed="rId19">
            <a:extLst>
              <a:ext uri="{28A0092B-C50C-407E-A947-70E740481C1C}">
                <a14:useLocalDpi xmlns:a14="http://schemas.microsoft.com/office/drawing/2010/main" val="0"/>
              </a:ext>
            </a:extLst>
          </a:blip>
          <a:srcRect t="8019" b="24534"/>
          <a:stretch/>
        </p:blipFill>
        <p:spPr bwMode="auto">
          <a:xfrm>
            <a:off x="1085948" y="5061238"/>
            <a:ext cx="1254774" cy="112839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Group photo of EuroCC 2 consortium at plenary in Filderhalle.">
            <a:extLst>
              <a:ext uri="{FF2B5EF4-FFF2-40B4-BE49-F238E27FC236}">
                <a16:creationId xmlns:a16="http://schemas.microsoft.com/office/drawing/2014/main" id="{38A5B174-60D7-441D-BE37-DCCFB51465F1}"/>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859455" y="4412514"/>
            <a:ext cx="1639535" cy="85819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a:extLst>
              <a:ext uri="{FF2B5EF4-FFF2-40B4-BE49-F238E27FC236}">
                <a16:creationId xmlns:a16="http://schemas.microsoft.com/office/drawing/2014/main" id="{C3BFDE0F-120B-4E5C-829D-C88314FB2413}"/>
              </a:ext>
            </a:extLst>
          </p:cNvPr>
          <p:cNvPicPr>
            <a:picLocks noChangeAspect="1" noChangeArrowheads="1"/>
          </p:cNvPicPr>
          <p:nvPr/>
        </p:nvPicPr>
        <p:blipFill rotWithShape="1">
          <a:blip r:embed="rId21">
            <a:extLst>
              <a:ext uri="{28A0092B-C50C-407E-A947-70E740481C1C}">
                <a14:useLocalDpi xmlns:a14="http://schemas.microsoft.com/office/drawing/2010/main" val="0"/>
              </a:ext>
            </a:extLst>
          </a:blip>
          <a:srcRect l="-1" t="18921" r="5022" b="4777"/>
          <a:stretch/>
        </p:blipFill>
        <p:spPr bwMode="auto">
          <a:xfrm>
            <a:off x="4935127" y="5179194"/>
            <a:ext cx="1563864" cy="942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270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1D516F8-164B-419B-B85A-DF8E24E49F28}"/>
              </a:ext>
            </a:extLst>
          </p:cNvPr>
          <p:cNvSpPr txBox="1"/>
          <p:nvPr/>
        </p:nvSpPr>
        <p:spPr>
          <a:xfrm>
            <a:off x="1445157" y="467136"/>
            <a:ext cx="7994118" cy="461665"/>
          </a:xfrm>
          <a:prstGeom prst="rect">
            <a:avLst/>
          </a:prstGeom>
          <a:noFill/>
        </p:spPr>
        <p:txBody>
          <a:bodyPr wrap="square">
            <a:spAutoFit/>
          </a:bodyPr>
          <a:lstStyle/>
          <a:p>
            <a:pPr marR="0" algn="l" rtl="0"/>
            <a:r>
              <a:rPr lang="en-US" sz="3600" b="1" i="0" u="none" strike="noStrike"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EuroCC@Greece</a:t>
            </a:r>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a:t>
            </a:r>
            <a:r>
              <a:rPr lang="en-US" sz="3600" b="1" i="0" u="none" strike="noStrike" baseline="30000" dirty="0" err="1">
                <a:solidFill>
                  <a:srgbClr val="142C3E"/>
                </a:solidFill>
                <a:latin typeface="Tahoma" panose="020B0604030504040204" pitchFamily="34" charset="0"/>
                <a:ea typeface="Tahoma" panose="020B0604030504040204" pitchFamily="34" charset="0"/>
                <a:cs typeface="Tahoma" panose="020B0604030504040204" pitchFamily="34" charset="0"/>
              </a:rPr>
              <a:t>MarComms</a:t>
            </a:r>
            <a:r>
              <a:rPr lang="en-US"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rPr>
              <a:t> in numbers</a:t>
            </a:r>
            <a:endParaRPr lang="el-GR" sz="3600" b="1" i="0" u="none" strike="noStrike" baseline="30000" dirty="0">
              <a:solidFill>
                <a:srgbClr val="142C3E"/>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3" name="Table 2">
            <a:extLst>
              <a:ext uri="{FF2B5EF4-FFF2-40B4-BE49-F238E27FC236}">
                <a16:creationId xmlns:a16="http://schemas.microsoft.com/office/drawing/2014/main" id="{76CD8A77-158A-4251-B344-350E99B456EA}"/>
              </a:ext>
            </a:extLst>
          </p:cNvPr>
          <p:cNvGraphicFramePr>
            <a:graphicFrameLocks noGrp="1"/>
          </p:cNvGraphicFramePr>
          <p:nvPr>
            <p:extLst>
              <p:ext uri="{D42A27DB-BD31-4B8C-83A1-F6EECF244321}">
                <p14:modId xmlns:p14="http://schemas.microsoft.com/office/powerpoint/2010/main" val="3954040530"/>
              </p:ext>
            </p:extLst>
          </p:nvPr>
        </p:nvGraphicFramePr>
        <p:xfrm>
          <a:off x="1085594" y="995476"/>
          <a:ext cx="4650843" cy="2690699"/>
        </p:xfrm>
        <a:graphic>
          <a:graphicData uri="http://schemas.openxmlformats.org/drawingml/2006/table">
            <a:tbl>
              <a:tblPr firstRow="1" firstCol="1">
                <a:tableStyleId>{5C22544A-7EE6-4342-B048-85BDC9FD1C3A}</a:tableStyleId>
              </a:tblPr>
              <a:tblGrid>
                <a:gridCol w="1480143">
                  <a:extLst>
                    <a:ext uri="{9D8B030D-6E8A-4147-A177-3AD203B41FA5}">
                      <a16:colId xmlns:a16="http://schemas.microsoft.com/office/drawing/2014/main" val="265947847"/>
                    </a:ext>
                  </a:extLst>
                </a:gridCol>
                <a:gridCol w="837075">
                  <a:extLst>
                    <a:ext uri="{9D8B030D-6E8A-4147-A177-3AD203B41FA5}">
                      <a16:colId xmlns:a16="http://schemas.microsoft.com/office/drawing/2014/main" val="3918260389"/>
                    </a:ext>
                  </a:extLst>
                </a:gridCol>
                <a:gridCol w="762000">
                  <a:extLst>
                    <a:ext uri="{9D8B030D-6E8A-4147-A177-3AD203B41FA5}">
                      <a16:colId xmlns:a16="http://schemas.microsoft.com/office/drawing/2014/main" val="3277573403"/>
                    </a:ext>
                  </a:extLst>
                </a:gridCol>
                <a:gridCol w="1571625">
                  <a:extLst>
                    <a:ext uri="{9D8B030D-6E8A-4147-A177-3AD203B41FA5}">
                      <a16:colId xmlns:a16="http://schemas.microsoft.com/office/drawing/2014/main" val="361708928"/>
                    </a:ext>
                  </a:extLst>
                </a:gridCol>
              </a:tblGrid>
              <a:tr h="200025">
                <a:tc>
                  <a:txBody>
                    <a:bodyPr/>
                    <a:lstStyle/>
                    <a:p>
                      <a:pPr algn="l" fontAlgn="b"/>
                      <a:r>
                        <a:rPr lang="en-US" sz="1000" u="none" strike="noStrike">
                          <a:effectLst/>
                        </a:rPr>
                        <a:t>EuroCC Media  </a:t>
                      </a:r>
                      <a:endParaRPr lang="en-US" sz="1000" b="1"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dirty="0">
                          <a:effectLst/>
                        </a:rPr>
                        <a:t>2022</a:t>
                      </a:r>
                      <a:endParaRPr lang="en-US" sz="1000" b="1" i="0" u="none" strike="noStrike" dirty="0">
                        <a:solidFill>
                          <a:srgbClr val="000000"/>
                        </a:solidFill>
                        <a:effectLst/>
                        <a:latin typeface="Arial" panose="020B0604020202020204" pitchFamily="34" charset="0"/>
                      </a:endParaRPr>
                    </a:p>
                  </a:txBody>
                  <a:tcPr marL="6350" marR="6350" marT="6350" marB="0" anchor="b"/>
                </a:tc>
                <a:tc>
                  <a:txBody>
                    <a:bodyPr/>
                    <a:lstStyle/>
                    <a:p>
                      <a:pPr algn="ctr" fontAlgn="b"/>
                      <a:r>
                        <a:rPr lang="el-GR" sz="1000" u="none" strike="noStrike" dirty="0">
                          <a:effectLst/>
                        </a:rPr>
                        <a:t>2021</a:t>
                      </a:r>
                      <a:endParaRPr lang="el-GR" sz="1000" b="1" i="0" u="none" strike="noStrike" dirty="0">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dirty="0">
                          <a:effectLst/>
                        </a:rPr>
                        <a:t>% Change ‘22 vs ‘21</a:t>
                      </a:r>
                      <a:endParaRPr lang="en-US" sz="1000" b="1" i="0" u="none" strike="noStrike" dirty="0">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647244226"/>
                  </a:ext>
                </a:extLst>
              </a:tr>
              <a:tr h="200025">
                <a:tc>
                  <a:txBody>
                    <a:bodyPr/>
                    <a:lstStyle/>
                    <a:p>
                      <a:pPr algn="l" fontAlgn="b"/>
                      <a:r>
                        <a:rPr lang="en-US" sz="1000" u="none" strike="noStrike">
                          <a:effectLst/>
                        </a:rPr>
                        <a:t>Website posts </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82</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78</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rPr>
                        <a:t>5</a:t>
                      </a:r>
                      <a:endParaRPr lang="en-US" sz="1000" b="0" i="0" u="none" strike="noStrike" dirty="0">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456659190"/>
                  </a:ext>
                </a:extLst>
              </a:tr>
              <a:tr h="200025">
                <a:tc>
                  <a:txBody>
                    <a:bodyPr/>
                    <a:lstStyle/>
                    <a:p>
                      <a:pPr algn="l" fontAlgn="b"/>
                      <a:r>
                        <a:rPr lang="en-US" sz="1000" u="none" strike="noStrike">
                          <a:effectLst/>
                          <a:highlight>
                            <a:srgbClr val="F5A63B"/>
                          </a:highlight>
                        </a:rPr>
                        <a:t>Twitter Followers</a:t>
                      </a:r>
                      <a:endParaRPr lang="en-US" sz="1000" b="0" i="0" u="none" strike="noStrike">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dirty="0">
                          <a:effectLst/>
                          <a:highlight>
                            <a:srgbClr val="F5A63B"/>
                          </a:highlight>
                        </a:rPr>
                        <a:t>288</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dirty="0">
                          <a:effectLst/>
                        </a:rPr>
                        <a:t>176</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64</a:t>
                      </a:r>
                      <a:endParaRPr lang="en-US" sz="1000" b="0" i="0" u="none" strike="noStrike">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271170565"/>
                  </a:ext>
                </a:extLst>
              </a:tr>
              <a:tr h="200025">
                <a:tc>
                  <a:txBody>
                    <a:bodyPr/>
                    <a:lstStyle/>
                    <a:p>
                      <a:pPr algn="l" fontAlgn="b"/>
                      <a:r>
                        <a:rPr lang="en-US" sz="1000" u="none" strike="noStrike">
                          <a:effectLst/>
                        </a:rPr>
                        <a:t>Twitter Posts</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dirty="0">
                          <a:effectLst/>
                        </a:rPr>
                        <a:t>98</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70</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40</a:t>
                      </a:r>
                      <a:endParaRPr lang="en-US" sz="1000" b="0" i="0" u="none" strike="noStrike">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714991713"/>
                  </a:ext>
                </a:extLst>
              </a:tr>
              <a:tr h="200025">
                <a:tc>
                  <a:txBody>
                    <a:bodyPr/>
                    <a:lstStyle/>
                    <a:p>
                      <a:pPr algn="l" fontAlgn="b"/>
                      <a:r>
                        <a:rPr lang="en-US" sz="1000" u="none" strike="noStrike">
                          <a:effectLst/>
                          <a:highlight>
                            <a:srgbClr val="F5A63B"/>
                          </a:highlight>
                        </a:rPr>
                        <a:t>LinkedIn Followers</a:t>
                      </a:r>
                      <a:endParaRPr lang="en-US" sz="1000" b="0" i="0" u="none" strike="noStrike">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dirty="0">
                          <a:effectLst/>
                          <a:highlight>
                            <a:srgbClr val="F5A63B"/>
                          </a:highlight>
                        </a:rPr>
                        <a:t>241</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a:effectLst/>
                        </a:rPr>
                        <a:t>63</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highlight>
                            <a:srgbClr val="F5A63B"/>
                          </a:highlight>
                        </a:rPr>
                        <a:t>283</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extLst>
                  <a:ext uri="{0D108BD9-81ED-4DB2-BD59-A6C34878D82A}">
                    <a16:rowId xmlns:a16="http://schemas.microsoft.com/office/drawing/2014/main" val="529972244"/>
                  </a:ext>
                </a:extLst>
              </a:tr>
              <a:tr h="200025">
                <a:tc>
                  <a:txBody>
                    <a:bodyPr/>
                    <a:lstStyle/>
                    <a:p>
                      <a:pPr algn="l" fontAlgn="b"/>
                      <a:r>
                        <a:rPr lang="en-US" sz="1000" u="none" strike="noStrike">
                          <a:effectLst/>
                        </a:rPr>
                        <a:t>LinkedIn Posts</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87</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66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32</a:t>
                      </a:r>
                      <a:endParaRPr lang="en-US" sz="1000" b="0" i="0" u="none" strike="noStrike">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577657844"/>
                  </a:ext>
                </a:extLst>
              </a:tr>
              <a:tr h="200025">
                <a:tc>
                  <a:txBody>
                    <a:bodyPr/>
                    <a:lstStyle/>
                    <a:p>
                      <a:pPr algn="l" fontAlgn="b"/>
                      <a:r>
                        <a:rPr lang="en-US" sz="1000" u="none" strike="noStrike">
                          <a:effectLst/>
                          <a:highlight>
                            <a:srgbClr val="F5A63B"/>
                          </a:highlight>
                        </a:rPr>
                        <a:t>YouTube Subscribers</a:t>
                      </a:r>
                      <a:endParaRPr lang="en-US" sz="1000" b="0" i="0" u="none" strike="noStrike">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dirty="0">
                          <a:effectLst/>
                          <a:highlight>
                            <a:srgbClr val="F5A63B"/>
                          </a:highlight>
                        </a:rPr>
                        <a:t>34</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a:effectLst/>
                        </a:rPr>
                        <a:t>13</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highlight>
                            <a:srgbClr val="F5A63B"/>
                          </a:highlight>
                        </a:rPr>
                        <a:t>162</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extLst>
                  <a:ext uri="{0D108BD9-81ED-4DB2-BD59-A6C34878D82A}">
                    <a16:rowId xmlns:a16="http://schemas.microsoft.com/office/drawing/2014/main" val="3255699868"/>
                  </a:ext>
                </a:extLst>
              </a:tr>
              <a:tr h="200025">
                <a:tc>
                  <a:txBody>
                    <a:bodyPr/>
                    <a:lstStyle/>
                    <a:p>
                      <a:pPr algn="l" fontAlgn="b"/>
                      <a:r>
                        <a:rPr lang="en-US" sz="1000" u="none" strike="noStrike">
                          <a:effectLst/>
                        </a:rPr>
                        <a:t>YouTube uploads</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27</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22</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23</a:t>
                      </a:r>
                      <a:endParaRPr lang="en-US" sz="1000" b="0" i="0" u="none" strike="noStrike">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1666171893"/>
                  </a:ext>
                </a:extLst>
              </a:tr>
              <a:tr h="200025">
                <a:tc>
                  <a:txBody>
                    <a:bodyPr/>
                    <a:lstStyle/>
                    <a:p>
                      <a:pPr algn="l" fontAlgn="b"/>
                      <a:r>
                        <a:rPr lang="en-US" sz="1000" u="none" strike="noStrike">
                          <a:effectLst/>
                        </a:rPr>
                        <a:t>Banners designed</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112</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83</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35</a:t>
                      </a:r>
                      <a:endParaRPr lang="en-US" sz="1000" b="0" i="0" u="none" strike="noStrike">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3121909841"/>
                  </a:ext>
                </a:extLst>
              </a:tr>
              <a:tr h="200025">
                <a:tc>
                  <a:txBody>
                    <a:bodyPr/>
                    <a:lstStyle/>
                    <a:p>
                      <a:pPr algn="l" fontAlgn="b"/>
                      <a:r>
                        <a:rPr lang="en-US" sz="1000" u="none" strike="noStrike">
                          <a:effectLst/>
                        </a:rPr>
                        <a:t>Events organised</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5</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4</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25</a:t>
                      </a:r>
                      <a:endParaRPr lang="en-US" sz="1000" b="0" i="0" u="none" strike="noStrike">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706107169"/>
                  </a:ext>
                </a:extLst>
              </a:tr>
              <a:tr h="200025">
                <a:tc>
                  <a:txBody>
                    <a:bodyPr/>
                    <a:lstStyle/>
                    <a:p>
                      <a:pPr algn="l" fontAlgn="b"/>
                      <a:r>
                        <a:rPr lang="en-US" sz="1000" u="none" strike="noStrike" dirty="0">
                          <a:effectLst/>
                          <a:highlight>
                            <a:srgbClr val="F5A63B"/>
                          </a:highlight>
                        </a:rPr>
                        <a:t>Events disseminated</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dirty="0">
                          <a:effectLst/>
                          <a:highlight>
                            <a:srgbClr val="F5A63B"/>
                          </a:highlight>
                        </a:rPr>
                        <a:t>38</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dirty="0">
                          <a:effectLst/>
                        </a:rPr>
                        <a:t>23</a:t>
                      </a:r>
                      <a:endParaRPr lang="en-US" sz="1000" b="0" i="0" u="none" strike="noStrike" dirty="0">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dirty="0">
                          <a:effectLst/>
                          <a:highlight>
                            <a:srgbClr val="F5A63B"/>
                          </a:highlight>
                        </a:rPr>
                        <a:t>65</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extLst>
                  <a:ext uri="{0D108BD9-81ED-4DB2-BD59-A6C34878D82A}">
                    <a16:rowId xmlns:a16="http://schemas.microsoft.com/office/drawing/2014/main" val="2896940215"/>
                  </a:ext>
                </a:extLst>
              </a:tr>
              <a:tr h="200025">
                <a:tc>
                  <a:txBody>
                    <a:bodyPr/>
                    <a:lstStyle/>
                    <a:p>
                      <a:pPr algn="l" fontAlgn="b"/>
                      <a:r>
                        <a:rPr lang="en-US" sz="1000" u="none" strike="noStrike">
                          <a:effectLst/>
                        </a:rPr>
                        <a:t>Newsletters / campaigns</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6</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ctr" fontAlgn="b"/>
                      <a:r>
                        <a:rPr lang="en-US" sz="1000" u="none" strike="noStrike">
                          <a:effectLst/>
                        </a:rPr>
                        <a:t>9</a:t>
                      </a:r>
                      <a:endParaRPr lang="en-US" sz="1000" b="0" i="0" u="none" strike="noStrike">
                        <a:solidFill>
                          <a:srgbClr val="000000"/>
                        </a:solidFill>
                        <a:effectLst/>
                        <a:latin typeface="Arial" panose="020B0604020202020204" pitchFamily="34" charset="0"/>
                      </a:endParaRPr>
                    </a:p>
                  </a:txBody>
                  <a:tcPr marL="6350" marR="6350" marT="6350" marB="0" anchor="b"/>
                </a:tc>
                <a:tc>
                  <a:txBody>
                    <a:bodyPr/>
                    <a:lstStyle/>
                    <a:p>
                      <a:pPr algn="r" fontAlgn="b"/>
                      <a:r>
                        <a:rPr lang="en-US" sz="1000" u="none" strike="noStrike">
                          <a:effectLst/>
                        </a:rPr>
                        <a:t>-33</a:t>
                      </a:r>
                      <a:endParaRPr lang="en-US" sz="1000" b="0" i="0" u="none" strike="noStrike">
                        <a:solidFill>
                          <a:srgbClr val="000000"/>
                        </a:solidFill>
                        <a:effectLst/>
                        <a:latin typeface="Arial" panose="020B0604020202020204" pitchFamily="34" charset="0"/>
                      </a:endParaRPr>
                    </a:p>
                  </a:txBody>
                  <a:tcPr marL="6350" marR="6350" marT="6350" marB="0" anchor="b"/>
                </a:tc>
                <a:extLst>
                  <a:ext uri="{0D108BD9-81ED-4DB2-BD59-A6C34878D82A}">
                    <a16:rowId xmlns:a16="http://schemas.microsoft.com/office/drawing/2014/main" val="266032447"/>
                  </a:ext>
                </a:extLst>
              </a:tr>
              <a:tr h="290399">
                <a:tc>
                  <a:txBody>
                    <a:bodyPr/>
                    <a:lstStyle/>
                    <a:p>
                      <a:pPr algn="l" fontAlgn="b"/>
                      <a:r>
                        <a:rPr lang="en-US" sz="1000" u="none" strike="noStrike">
                          <a:effectLst/>
                          <a:highlight>
                            <a:srgbClr val="F5A63B"/>
                          </a:highlight>
                        </a:rPr>
                        <a:t>Website Visitors</a:t>
                      </a:r>
                      <a:endParaRPr lang="en-US" sz="1000" b="0" i="0" u="none" strike="noStrike">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dirty="0">
                          <a:effectLst/>
                          <a:highlight>
                            <a:srgbClr val="F5A63B"/>
                          </a:highlight>
                        </a:rPr>
                        <a:t>2.580</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ctr" fontAlgn="b"/>
                      <a:r>
                        <a:rPr lang="en-US" sz="1000" u="none" strike="noStrike" dirty="0">
                          <a:effectLst/>
                          <a:highlight>
                            <a:srgbClr val="F5A63B"/>
                          </a:highlight>
                        </a:rPr>
                        <a:t>1.876</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tc>
                  <a:txBody>
                    <a:bodyPr/>
                    <a:lstStyle/>
                    <a:p>
                      <a:pPr algn="r" fontAlgn="b"/>
                      <a:r>
                        <a:rPr lang="en-US" sz="1000" u="none" strike="noStrike" dirty="0">
                          <a:effectLst/>
                          <a:highlight>
                            <a:srgbClr val="F5A63B"/>
                          </a:highlight>
                        </a:rPr>
                        <a:t>38</a:t>
                      </a:r>
                      <a:endParaRPr lang="en-US" sz="1000" b="0" i="0" u="none" strike="noStrike" dirty="0">
                        <a:solidFill>
                          <a:srgbClr val="000000"/>
                        </a:solidFill>
                        <a:effectLst/>
                        <a:highlight>
                          <a:srgbClr val="F5A63B"/>
                        </a:highlight>
                        <a:latin typeface="Arial" panose="020B0604020202020204" pitchFamily="34" charset="0"/>
                      </a:endParaRPr>
                    </a:p>
                  </a:txBody>
                  <a:tcPr marL="6350" marR="6350" marT="6350" marB="0" anchor="b"/>
                </a:tc>
                <a:extLst>
                  <a:ext uri="{0D108BD9-81ED-4DB2-BD59-A6C34878D82A}">
                    <a16:rowId xmlns:a16="http://schemas.microsoft.com/office/drawing/2014/main" val="24074097"/>
                  </a:ext>
                </a:extLst>
              </a:tr>
            </a:tbl>
          </a:graphicData>
        </a:graphic>
      </p:graphicFrame>
      <p:graphicFrame>
        <p:nvGraphicFramePr>
          <p:cNvPr id="7" name="Chart 6">
            <a:extLst>
              <a:ext uri="{FF2B5EF4-FFF2-40B4-BE49-F238E27FC236}">
                <a16:creationId xmlns:a16="http://schemas.microsoft.com/office/drawing/2014/main" id="{942AF32D-BEB8-45B2-9EC3-6B722ABA372B}"/>
              </a:ext>
            </a:extLst>
          </p:cNvPr>
          <p:cNvGraphicFramePr>
            <a:graphicFrameLocks/>
          </p:cNvGraphicFramePr>
          <p:nvPr>
            <p:extLst>
              <p:ext uri="{D42A27DB-BD31-4B8C-83A1-F6EECF244321}">
                <p14:modId xmlns:p14="http://schemas.microsoft.com/office/powerpoint/2010/main" val="1361330528"/>
              </p:ext>
            </p:extLst>
          </p:nvPr>
        </p:nvGraphicFramePr>
        <p:xfrm>
          <a:off x="1196728" y="3752850"/>
          <a:ext cx="5258836" cy="25971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7EFD56A2-2439-4A10-903C-3E259C567652}"/>
              </a:ext>
            </a:extLst>
          </p:cNvPr>
          <p:cNvGraphicFramePr>
            <a:graphicFrameLocks/>
          </p:cNvGraphicFramePr>
          <p:nvPr>
            <p:extLst>
              <p:ext uri="{D42A27DB-BD31-4B8C-83A1-F6EECF244321}">
                <p14:modId xmlns:p14="http://schemas.microsoft.com/office/powerpoint/2010/main" val="4134001633"/>
              </p:ext>
            </p:extLst>
          </p:nvPr>
        </p:nvGraphicFramePr>
        <p:xfrm>
          <a:off x="6096000" y="3686175"/>
          <a:ext cx="5046005" cy="25971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1B872340-69B9-400D-B48F-24A8A3986BFA}"/>
              </a:ext>
            </a:extLst>
          </p:cNvPr>
          <p:cNvGraphicFramePr>
            <a:graphicFrameLocks/>
          </p:cNvGraphicFramePr>
          <p:nvPr>
            <p:extLst>
              <p:ext uri="{D42A27DB-BD31-4B8C-83A1-F6EECF244321}">
                <p14:modId xmlns:p14="http://schemas.microsoft.com/office/powerpoint/2010/main" val="4040411921"/>
              </p:ext>
            </p:extLst>
          </p:nvPr>
        </p:nvGraphicFramePr>
        <p:xfrm>
          <a:off x="6455564" y="606653"/>
          <a:ext cx="4162425" cy="302407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871400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10686</TotalTime>
  <Words>1754</Words>
  <Application>Microsoft Office PowerPoint</Application>
  <PresentationFormat>Widescreen</PresentationFormat>
  <Paragraphs>492</Paragraphs>
  <Slides>18</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Arial Narrow</vt:lpstr>
      <vt:lpstr>Calibri</vt:lpstr>
      <vt:lpstr>Calibri Light</vt:lpstr>
      <vt:lpstr>Montserrat</vt:lpstr>
      <vt:lpstr>Open Sans</vt:lpstr>
      <vt:lpstr>Tahoma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APsarianou GRNET</dc:creator>
  <cp:lastModifiedBy>Artemis Psarianou</cp:lastModifiedBy>
  <cp:revision>316</cp:revision>
  <dcterms:created xsi:type="dcterms:W3CDTF">2022-10-17T11:46:32Z</dcterms:created>
  <dcterms:modified xsi:type="dcterms:W3CDTF">2023-02-19T18:18:40Z</dcterms:modified>
</cp:coreProperties>
</file>