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95" r:id="rId2"/>
    <p:sldId id="334" r:id="rId3"/>
    <p:sldId id="351" r:id="rId4"/>
    <p:sldId id="341" r:id="rId5"/>
    <p:sldId id="339" r:id="rId6"/>
    <p:sldId id="340" r:id="rId7"/>
    <p:sldId id="348" r:id="rId8"/>
    <p:sldId id="349" r:id="rId9"/>
    <p:sldId id="343" r:id="rId10"/>
    <p:sldId id="344" r:id="rId11"/>
    <p:sldId id="345" r:id="rId12"/>
    <p:sldId id="347" r:id="rId13"/>
    <p:sldId id="350" r:id="rId14"/>
    <p:sldId id="29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551" userDrawn="1">
          <p15:clr>
            <a:srgbClr val="A4A3A4"/>
          </p15:clr>
        </p15:guide>
        <p15:guide id="3" orient="horz" pos="2160">
          <p15:clr>
            <a:srgbClr val="A4A3A4"/>
          </p15:clr>
        </p15:guide>
        <p15:guide id="4" pos="82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546A"/>
    <a:srgbClr val="A7AFB9"/>
    <a:srgbClr val="E8EAEC"/>
    <a:srgbClr val="142C3F"/>
    <a:srgbClr val="FFAB40"/>
    <a:srgbClr val="1488BC"/>
    <a:srgbClr val="6CB5D5"/>
    <a:srgbClr val="F5A63B"/>
    <a:srgbClr val="F89621"/>
    <a:srgbClr val="FBD9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0" autoAdjust="0"/>
    <p:restoredTop sz="94660"/>
  </p:normalViewPr>
  <p:slideViewPr>
    <p:cSldViewPr snapToGrid="0">
      <p:cViewPr varScale="1">
        <p:scale>
          <a:sx n="67" d="100"/>
          <a:sy n="67" d="100"/>
        </p:scale>
        <p:origin x="644" y="40"/>
      </p:cViewPr>
      <p:guideLst>
        <p:guide pos="3840"/>
        <p:guide pos="551"/>
        <p:guide orient="horz" pos="2160"/>
        <p:guide pos="824"/>
      </p:guideLst>
    </p:cSldViewPr>
  </p:slideViewPr>
  <p:notesTextViewPr>
    <p:cViewPr>
      <p:scale>
        <a:sx n="1" d="1"/>
        <a:sy n="1" d="1"/>
      </p:scale>
      <p:origin x="0" y="0"/>
    </p:cViewPr>
  </p:notesTextViewPr>
  <p:notesViewPr>
    <p:cSldViewPr snapToGrid="0" showGuides="1">
      <p:cViewPr varScale="1">
        <p:scale>
          <a:sx n="62" d="100"/>
          <a:sy n="62" d="100"/>
        </p:scale>
        <p:origin x="236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isnogood\WP\MarComms\SIGMARCOMMS%20meetings\Finland2023\MarComms&#931;&#964;&#945;&#964;&#953;&#963;&#964;&#953;&#954;&#940;%202022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isnogood\WP\MarComms\SIGMARCOMMS%20meetings\Finland2023\MarComms&#931;&#964;&#945;&#964;&#953;&#963;&#964;&#953;&#954;&#940;%202022v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isnogood\WP\MarComms\SIGMARCOMMS%20meetings\Finland2023\MarComms&#931;&#964;&#945;&#964;&#953;&#963;&#964;&#953;&#954;&#940;%20202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isnogood\WP\MarComms\SIGMARCOMMS%20meetings\Finland2023\MarComms&#931;&#964;&#945;&#964;&#953;&#963;&#964;&#953;&#954;&#940;%20202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isnogood\WP\MarComms\SIGMARCOMMS%20meetings\Finland2023\MarComms&#931;&#964;&#945;&#964;&#953;&#963;&#964;&#953;&#954;&#940;%202022v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isnogood\WP\MarComms\SIGMARCOMMS%20meetings\Finland2023\MarComms&#931;&#964;&#945;&#964;&#953;&#963;&#964;&#953;&#954;&#940;%202022v2.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GRNET </a:t>
            </a:r>
            <a:r>
              <a:rPr lang="en-US" b="1" dirty="0" err="1"/>
              <a:t>MarComms</a:t>
            </a:r>
            <a:r>
              <a:rPr lang="en-US" b="1" dirty="0"/>
              <a:t> Dissemination</a:t>
            </a:r>
            <a:r>
              <a:rPr lang="en-US" b="1" baseline="0" dirty="0"/>
              <a:t> Tools</a:t>
            </a:r>
            <a:endParaRPr lang="en-US"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2022</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Φύλλο1!$A$14:$A$17</c:f>
              <c:strCache>
                <c:ptCount val="4"/>
                <c:pt idx="0">
                  <c:v>Banners designed</c:v>
                </c:pt>
                <c:pt idx="1">
                  <c:v>Events organised</c:v>
                </c:pt>
                <c:pt idx="2">
                  <c:v>Events disseminated</c:v>
                </c:pt>
                <c:pt idx="3">
                  <c:v>Newsletters / campaigns</c:v>
                </c:pt>
              </c:strCache>
            </c:strRef>
          </c:cat>
          <c:val>
            <c:numRef>
              <c:f>Φύλλο1!$B$14:$B$17</c:f>
              <c:numCache>
                <c:formatCode>General</c:formatCode>
                <c:ptCount val="4"/>
                <c:pt idx="0">
                  <c:v>300</c:v>
                </c:pt>
                <c:pt idx="1">
                  <c:v>4</c:v>
                </c:pt>
                <c:pt idx="2">
                  <c:v>41</c:v>
                </c:pt>
                <c:pt idx="3">
                  <c:v>14</c:v>
                </c:pt>
              </c:numCache>
            </c:numRef>
          </c:val>
          <c:extLst>
            <c:ext xmlns:c16="http://schemas.microsoft.com/office/drawing/2014/chart" uri="{C3380CC4-5D6E-409C-BE32-E72D297353CC}">
              <c16:uniqueId val="{00000000-40E6-4BFD-A83A-FE24583251C0}"/>
            </c:ext>
          </c:extLst>
        </c:ser>
        <c:ser>
          <c:idx val="1"/>
          <c:order val="1"/>
          <c:tx>
            <c:v>2021</c:v>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Φύλλο1!$A$14:$A$17</c:f>
              <c:strCache>
                <c:ptCount val="4"/>
                <c:pt idx="0">
                  <c:v>Banners designed</c:v>
                </c:pt>
                <c:pt idx="1">
                  <c:v>Events organised</c:v>
                </c:pt>
                <c:pt idx="2">
                  <c:v>Events disseminated</c:v>
                </c:pt>
                <c:pt idx="3">
                  <c:v>Newsletters / campaigns</c:v>
                </c:pt>
              </c:strCache>
            </c:strRef>
          </c:cat>
          <c:val>
            <c:numRef>
              <c:f>Φύλλο1!$C$14:$C$17</c:f>
              <c:numCache>
                <c:formatCode>General</c:formatCode>
                <c:ptCount val="4"/>
                <c:pt idx="0">
                  <c:v>180</c:v>
                </c:pt>
                <c:pt idx="1">
                  <c:v>2</c:v>
                </c:pt>
                <c:pt idx="2">
                  <c:v>16</c:v>
                </c:pt>
                <c:pt idx="3">
                  <c:v>12</c:v>
                </c:pt>
              </c:numCache>
            </c:numRef>
          </c:val>
          <c:extLst>
            <c:ext xmlns:c16="http://schemas.microsoft.com/office/drawing/2014/chart" uri="{C3380CC4-5D6E-409C-BE32-E72D297353CC}">
              <c16:uniqueId val="{00000001-40E6-4BFD-A83A-FE24583251C0}"/>
            </c:ext>
          </c:extLst>
        </c:ser>
        <c:dLbls>
          <c:showLegendKey val="0"/>
          <c:showVal val="0"/>
          <c:showCatName val="0"/>
          <c:showSerName val="0"/>
          <c:showPercent val="0"/>
          <c:showBubbleSize val="0"/>
        </c:dLbls>
        <c:gapWidth val="219"/>
        <c:overlap val="-27"/>
        <c:axId val="992428735"/>
        <c:axId val="694422767"/>
      </c:barChart>
      <c:catAx>
        <c:axId val="9924287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4422767"/>
        <c:crosses val="autoZero"/>
        <c:auto val="1"/>
        <c:lblAlgn val="ctr"/>
        <c:lblOffset val="100"/>
        <c:noMultiLvlLbl val="0"/>
      </c:catAx>
      <c:valAx>
        <c:axId val="69442276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924287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err="1"/>
              <a:t>MarComms</a:t>
            </a:r>
            <a:r>
              <a:rPr lang="en-US" b="1" dirty="0"/>
              <a:t> Dissemination Tools % Change ‘2</a:t>
            </a:r>
            <a:r>
              <a:rPr lang="el-GR" b="1" dirty="0"/>
              <a:t>2</a:t>
            </a:r>
            <a:r>
              <a:rPr lang="en-US" b="1" dirty="0"/>
              <a:t> vs ‘2</a:t>
            </a:r>
            <a:r>
              <a:rPr lang="el-GR" b="1" dirty="0"/>
              <a:t>1</a:t>
            </a:r>
            <a:endParaRPr lang="en-US"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Φύλλο1!$K$1</c:f>
              <c:strCache>
                <c:ptCount val="1"/>
                <c:pt idx="0">
                  <c:v>% Change '21 vs '22</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Φύλλο1!$J$2:$J$5</c:f>
              <c:strCache>
                <c:ptCount val="4"/>
                <c:pt idx="0">
                  <c:v>Banners designed</c:v>
                </c:pt>
                <c:pt idx="1">
                  <c:v>Events organised</c:v>
                </c:pt>
                <c:pt idx="2">
                  <c:v>Events disseminated</c:v>
                </c:pt>
                <c:pt idx="3">
                  <c:v>Newsletters / campaigns</c:v>
                </c:pt>
              </c:strCache>
            </c:strRef>
          </c:cat>
          <c:val>
            <c:numRef>
              <c:f>Φύλλο1!$K$2:$K$5</c:f>
              <c:numCache>
                <c:formatCode>0</c:formatCode>
                <c:ptCount val="4"/>
                <c:pt idx="0">
                  <c:v>66.666666666666657</c:v>
                </c:pt>
                <c:pt idx="1">
                  <c:v>100</c:v>
                </c:pt>
                <c:pt idx="2">
                  <c:v>156.25</c:v>
                </c:pt>
                <c:pt idx="3">
                  <c:v>16.666666666666664</c:v>
                </c:pt>
              </c:numCache>
            </c:numRef>
          </c:val>
          <c:extLst>
            <c:ext xmlns:c16="http://schemas.microsoft.com/office/drawing/2014/chart" uri="{C3380CC4-5D6E-409C-BE32-E72D297353CC}">
              <c16:uniqueId val="{00000000-40D5-4D73-A411-C8970653F1F7}"/>
            </c:ext>
          </c:extLst>
        </c:ser>
        <c:dLbls>
          <c:showLegendKey val="0"/>
          <c:showVal val="0"/>
          <c:showCatName val="0"/>
          <c:showSerName val="0"/>
          <c:showPercent val="0"/>
          <c:showBubbleSize val="0"/>
        </c:dLbls>
        <c:gapWidth val="219"/>
        <c:overlap val="-27"/>
        <c:axId val="556446207"/>
        <c:axId val="575564335"/>
      </c:barChart>
      <c:catAx>
        <c:axId val="5564462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5564335"/>
        <c:crosses val="autoZero"/>
        <c:auto val="1"/>
        <c:lblAlgn val="ctr"/>
        <c:lblOffset val="100"/>
        <c:noMultiLvlLbl val="0"/>
      </c:catAx>
      <c:valAx>
        <c:axId val="57556433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564462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a:t>GRNET</a:t>
            </a:r>
            <a:r>
              <a:rPr lang="en-US" baseline="0" dirty="0"/>
              <a:t> Social Media </a:t>
            </a:r>
            <a:r>
              <a:rPr lang="en-US" dirty="0"/>
              <a:t>Posts 202</a:t>
            </a:r>
            <a:r>
              <a:rPr lang="el-GR" dirty="0"/>
              <a:t>2</a:t>
            </a:r>
            <a:r>
              <a:rPr lang="en-US" dirty="0"/>
              <a:t> vs 202</a:t>
            </a:r>
            <a:r>
              <a:rPr lang="el-GR" dirty="0"/>
              <a:t>1</a:t>
            </a:r>
            <a:r>
              <a:rPr lang="en-US" dirty="0"/>
              <a:t> </a:t>
            </a:r>
          </a:p>
        </c:rich>
      </c:tx>
      <c:layout>
        <c:manualLayout>
          <c:xMode val="edge"/>
          <c:yMode val="edge"/>
          <c:x val="0.22617559896019263"/>
          <c:y val="6.4317168543155057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5773603226998323E-2"/>
          <c:y val="0.15712305938807233"/>
          <c:w val="0.84138539171868743"/>
          <c:h val="0.59301054992221769"/>
        </c:manualLayout>
      </c:layout>
      <c:bar3DChart>
        <c:barDir val="col"/>
        <c:grouping val="standard"/>
        <c:varyColors val="0"/>
        <c:ser>
          <c:idx val="0"/>
          <c:order val="0"/>
          <c:tx>
            <c:strRef>
              <c:f>Φύλλο1!$B$22</c:f>
              <c:strCache>
                <c:ptCount val="1"/>
                <c:pt idx="0">
                  <c:v>2022</c:v>
                </c:pt>
              </c:strCache>
            </c:strRef>
          </c:tx>
          <c:spPr>
            <a:solidFill>
              <a:srgbClr val="002060"/>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Φύλλο1!$A$23:$A$30</c:f>
              <c:strCache>
                <c:ptCount val="8"/>
                <c:pt idx="0">
                  <c:v>LinkedIn</c:v>
                </c:pt>
                <c:pt idx="1">
                  <c:v>Twitter</c:v>
                </c:pt>
                <c:pt idx="2">
                  <c:v>Facebook</c:v>
                </c:pt>
                <c:pt idx="3">
                  <c:v>Instagram</c:v>
                </c:pt>
                <c:pt idx="4">
                  <c:v>YouTube </c:v>
                </c:pt>
                <c:pt idx="5">
                  <c:v>Press Clippings</c:v>
                </c:pt>
                <c:pt idx="6">
                  <c:v>Website posts in Greek</c:v>
                </c:pt>
                <c:pt idx="7">
                  <c:v>Website posts in English</c:v>
                </c:pt>
              </c:strCache>
            </c:strRef>
          </c:cat>
          <c:val>
            <c:numRef>
              <c:f>Φύλλο1!$B$23:$B$30</c:f>
              <c:numCache>
                <c:formatCode>General</c:formatCode>
                <c:ptCount val="8"/>
                <c:pt idx="0">
                  <c:v>192</c:v>
                </c:pt>
                <c:pt idx="1">
                  <c:v>612</c:v>
                </c:pt>
                <c:pt idx="2">
                  <c:v>220</c:v>
                </c:pt>
                <c:pt idx="3">
                  <c:v>184</c:v>
                </c:pt>
                <c:pt idx="4">
                  <c:v>31</c:v>
                </c:pt>
                <c:pt idx="5" formatCode="#,##0">
                  <c:v>220</c:v>
                </c:pt>
                <c:pt idx="6">
                  <c:v>156</c:v>
                </c:pt>
                <c:pt idx="7">
                  <c:v>134</c:v>
                </c:pt>
              </c:numCache>
            </c:numRef>
          </c:val>
          <c:extLst>
            <c:ext xmlns:c16="http://schemas.microsoft.com/office/drawing/2014/chart" uri="{C3380CC4-5D6E-409C-BE32-E72D297353CC}">
              <c16:uniqueId val="{00000000-A36D-4563-BBF3-185D145917D8}"/>
            </c:ext>
          </c:extLst>
        </c:ser>
        <c:ser>
          <c:idx val="1"/>
          <c:order val="1"/>
          <c:tx>
            <c:strRef>
              <c:f>Φύλλο1!$C$22</c:f>
              <c:strCache>
                <c:ptCount val="1"/>
                <c:pt idx="0">
                  <c:v>2021</c:v>
                </c:pt>
              </c:strCache>
            </c:strRef>
          </c:tx>
          <c:spPr>
            <a:solidFill>
              <a:schemeClr val="accent5"/>
            </a:solidFill>
            <a:ln>
              <a:noFill/>
            </a:ln>
            <a:effectLst/>
            <a:sp3d/>
          </c:spPr>
          <c:invertIfNegative val="0"/>
          <c:dLbls>
            <c:dLbl>
              <c:idx val="1"/>
              <c:layout>
                <c:manualLayout>
                  <c:x val="8.2815734989648039E-3"/>
                  <c:y val="-1.17370892018778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36D-4563-BBF3-185D145917D8}"/>
                </c:ext>
              </c:extLst>
            </c:dLbl>
            <c:dLbl>
              <c:idx val="2"/>
              <c:layout>
                <c:manualLayout>
                  <c:x val="1.2422360248447204E-2"/>
                  <c:y val="-2.73865414710485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36D-4563-BBF3-185D145917D8}"/>
                </c:ext>
              </c:extLst>
            </c:dLbl>
            <c:dLbl>
              <c:idx val="3"/>
              <c:layout>
                <c:manualLayout>
                  <c:x val="1.4492753623188406E-2"/>
                  <c:y val="-1.56494522691705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36D-4563-BBF3-185D145917D8}"/>
                </c:ext>
              </c:extLst>
            </c:dLbl>
            <c:dLbl>
              <c:idx val="4"/>
              <c:layout>
                <c:manualLayout>
                  <c:x val="6.2111801242236021E-3"/>
                  <c:y val="-3.912363067292644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36D-4563-BBF3-185D145917D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Φύλλο1!$A$23:$A$30</c:f>
              <c:strCache>
                <c:ptCount val="8"/>
                <c:pt idx="0">
                  <c:v>LinkedIn</c:v>
                </c:pt>
                <c:pt idx="1">
                  <c:v>Twitter</c:v>
                </c:pt>
                <c:pt idx="2">
                  <c:v>Facebook</c:v>
                </c:pt>
                <c:pt idx="3">
                  <c:v>Instagram</c:v>
                </c:pt>
                <c:pt idx="4">
                  <c:v>YouTube </c:v>
                </c:pt>
                <c:pt idx="5">
                  <c:v>Press Clippings</c:v>
                </c:pt>
                <c:pt idx="6">
                  <c:v>Website posts in Greek</c:v>
                </c:pt>
                <c:pt idx="7">
                  <c:v>Website posts in English</c:v>
                </c:pt>
              </c:strCache>
            </c:strRef>
          </c:cat>
          <c:val>
            <c:numRef>
              <c:f>Φύλλο1!$C$23:$C$30</c:f>
              <c:numCache>
                <c:formatCode>General</c:formatCode>
                <c:ptCount val="8"/>
                <c:pt idx="0">
                  <c:v>160</c:v>
                </c:pt>
                <c:pt idx="1">
                  <c:v>185</c:v>
                </c:pt>
                <c:pt idx="2">
                  <c:v>213</c:v>
                </c:pt>
                <c:pt idx="3">
                  <c:v>162</c:v>
                </c:pt>
                <c:pt idx="4">
                  <c:v>33</c:v>
                </c:pt>
                <c:pt idx="5" formatCode="#,##0">
                  <c:v>213</c:v>
                </c:pt>
                <c:pt idx="6">
                  <c:v>98</c:v>
                </c:pt>
                <c:pt idx="7">
                  <c:v>76</c:v>
                </c:pt>
              </c:numCache>
            </c:numRef>
          </c:val>
          <c:extLst>
            <c:ext xmlns:c16="http://schemas.microsoft.com/office/drawing/2014/chart" uri="{C3380CC4-5D6E-409C-BE32-E72D297353CC}">
              <c16:uniqueId val="{00000005-A36D-4563-BBF3-185D145917D8}"/>
            </c:ext>
          </c:extLst>
        </c:ser>
        <c:dLbls>
          <c:showLegendKey val="0"/>
          <c:showVal val="1"/>
          <c:showCatName val="0"/>
          <c:showSerName val="0"/>
          <c:showPercent val="0"/>
          <c:showBubbleSize val="0"/>
        </c:dLbls>
        <c:gapWidth val="150"/>
        <c:shape val="box"/>
        <c:axId val="393529552"/>
        <c:axId val="393533712"/>
        <c:axId val="384699712"/>
      </c:bar3DChart>
      <c:catAx>
        <c:axId val="39352955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393533712"/>
        <c:crosses val="autoZero"/>
        <c:auto val="1"/>
        <c:lblAlgn val="ctr"/>
        <c:lblOffset val="100"/>
        <c:noMultiLvlLbl val="0"/>
      </c:catAx>
      <c:valAx>
        <c:axId val="39353371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393529552"/>
        <c:crosses val="autoZero"/>
        <c:crossBetween val="between"/>
      </c:valAx>
      <c:serAx>
        <c:axId val="384699712"/>
        <c:scaling>
          <c:orientation val="minMax"/>
        </c:scaling>
        <c:delete val="0"/>
        <c:axPos val="b"/>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393533712"/>
        <c:crosses val="autoZero"/>
      </c:ser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600" b="1" i="0" u="none" strike="noStrike" kern="1200" spc="0" baseline="0" dirty="0">
                <a:solidFill>
                  <a:srgbClr val="44546A"/>
                </a:solidFill>
                <a:latin typeface="+mn-lt"/>
                <a:ea typeface="+mn-ea"/>
                <a:cs typeface="+mn-cs"/>
              </a:defRPr>
            </a:pPr>
            <a:r>
              <a:rPr lang="en-US" sz="1600" b="1" i="0" u="none" strike="noStrike" kern="1200" spc="0" baseline="0" dirty="0">
                <a:solidFill>
                  <a:srgbClr val="44546A"/>
                </a:solidFill>
                <a:latin typeface="+mn-lt"/>
                <a:ea typeface="+mn-ea"/>
                <a:cs typeface="+mn-cs"/>
              </a:rPr>
              <a:t>% Change in Media exposure 202</a:t>
            </a:r>
            <a:r>
              <a:rPr lang="el-GR" sz="1600" b="1" i="0" u="none" strike="noStrike" kern="1200" spc="0" baseline="0" dirty="0">
                <a:solidFill>
                  <a:srgbClr val="44546A"/>
                </a:solidFill>
                <a:latin typeface="+mn-lt"/>
                <a:ea typeface="+mn-ea"/>
                <a:cs typeface="+mn-cs"/>
              </a:rPr>
              <a:t>2</a:t>
            </a:r>
            <a:r>
              <a:rPr lang="en-US" sz="1600" b="1" i="0" u="none" strike="noStrike" kern="1200" spc="0" baseline="0" dirty="0">
                <a:solidFill>
                  <a:srgbClr val="44546A"/>
                </a:solidFill>
                <a:latin typeface="+mn-lt"/>
                <a:ea typeface="+mn-ea"/>
                <a:cs typeface="+mn-cs"/>
              </a:rPr>
              <a:t> vs 202</a:t>
            </a:r>
            <a:r>
              <a:rPr lang="el-GR" sz="1600" b="1" i="0" u="none" strike="noStrike" kern="1200" spc="0" baseline="0" dirty="0">
                <a:solidFill>
                  <a:srgbClr val="44546A"/>
                </a:solidFill>
                <a:latin typeface="+mn-lt"/>
                <a:ea typeface="+mn-ea"/>
                <a:cs typeface="+mn-cs"/>
              </a:rPr>
              <a:t>1</a:t>
            </a:r>
            <a:endParaRPr lang="en-US" sz="1600" b="1" i="0" u="none" strike="noStrike" kern="1200" spc="0" baseline="0" dirty="0">
              <a:solidFill>
                <a:srgbClr val="44546A"/>
              </a:solidFill>
              <a:latin typeface="+mn-lt"/>
              <a:ea typeface="+mn-ea"/>
              <a:cs typeface="+mn-cs"/>
            </a:endParaRPr>
          </a:p>
        </c:rich>
      </c:tx>
      <c:overlay val="0"/>
      <c:spPr>
        <a:noFill/>
        <a:ln>
          <a:noFill/>
        </a:ln>
        <a:effectLst/>
      </c:spPr>
      <c:txPr>
        <a:bodyPr rot="0" spcFirstLastPara="1" vertOverflow="ellipsis" vert="horz" wrap="square" anchor="ctr" anchorCtr="1"/>
        <a:lstStyle/>
        <a:p>
          <a:pPr>
            <a:defRPr lang="en-US" sz="1600" b="1" i="0" u="none" strike="noStrike" kern="1200" spc="0" baseline="0" dirty="0">
              <a:solidFill>
                <a:srgbClr val="44546A"/>
              </a:solidFill>
              <a:latin typeface="+mn-lt"/>
              <a:ea typeface="+mn-ea"/>
              <a:cs typeface="+mn-cs"/>
            </a:defRPr>
          </a:pPr>
          <a:endParaRPr lang="en-US"/>
        </a:p>
      </c:txPr>
    </c:title>
    <c:autoTitleDeleted val="0"/>
    <c:plotArea>
      <c:layout/>
      <c:barChart>
        <c:barDir val="col"/>
        <c:grouping val="clustered"/>
        <c:varyColors val="0"/>
        <c:ser>
          <c:idx val="0"/>
          <c:order val="0"/>
          <c:tx>
            <c:strRef>
              <c:f>Φύλλο1!$F$22</c:f>
              <c:strCache>
                <c:ptCount val="1"/>
                <c:pt idx="0">
                  <c:v>% Change '21 vs '22</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Φύλλο1!$E$23:$E$30</c:f>
              <c:strCache>
                <c:ptCount val="8"/>
                <c:pt idx="0">
                  <c:v>LinkedIn</c:v>
                </c:pt>
                <c:pt idx="1">
                  <c:v>Twitter</c:v>
                </c:pt>
                <c:pt idx="2">
                  <c:v>Facebook</c:v>
                </c:pt>
                <c:pt idx="3">
                  <c:v>Instagram</c:v>
                </c:pt>
                <c:pt idx="4">
                  <c:v>YouTube </c:v>
                </c:pt>
                <c:pt idx="5">
                  <c:v>Press Clippings</c:v>
                </c:pt>
                <c:pt idx="6">
                  <c:v>Website posts in Greek</c:v>
                </c:pt>
                <c:pt idx="7">
                  <c:v>Website posts in English</c:v>
                </c:pt>
              </c:strCache>
            </c:strRef>
          </c:cat>
          <c:val>
            <c:numRef>
              <c:f>Φύλλο1!$F$23:$F$30</c:f>
              <c:numCache>
                <c:formatCode>0</c:formatCode>
                <c:ptCount val="8"/>
                <c:pt idx="0">
                  <c:v>20</c:v>
                </c:pt>
                <c:pt idx="1">
                  <c:v>230.81081081081081</c:v>
                </c:pt>
                <c:pt idx="2">
                  <c:v>3.286384976525822</c:v>
                </c:pt>
                <c:pt idx="3">
                  <c:v>13.580246913580247</c:v>
                </c:pt>
                <c:pt idx="4">
                  <c:v>-6.0606060606060606</c:v>
                </c:pt>
                <c:pt idx="5">
                  <c:v>3.286384976525822</c:v>
                </c:pt>
                <c:pt idx="6">
                  <c:v>59.183673469387756</c:v>
                </c:pt>
                <c:pt idx="7">
                  <c:v>76.31578947368422</c:v>
                </c:pt>
              </c:numCache>
            </c:numRef>
          </c:val>
          <c:extLst>
            <c:ext xmlns:c16="http://schemas.microsoft.com/office/drawing/2014/chart" uri="{C3380CC4-5D6E-409C-BE32-E72D297353CC}">
              <c16:uniqueId val="{00000000-D531-4DBE-8254-463C84B84758}"/>
            </c:ext>
          </c:extLst>
        </c:ser>
        <c:dLbls>
          <c:showLegendKey val="0"/>
          <c:showVal val="0"/>
          <c:showCatName val="0"/>
          <c:showSerName val="0"/>
          <c:showPercent val="0"/>
          <c:showBubbleSize val="0"/>
        </c:dLbls>
        <c:gapWidth val="219"/>
        <c:overlap val="-27"/>
        <c:axId val="838544319"/>
        <c:axId val="994616751"/>
      </c:barChart>
      <c:catAx>
        <c:axId val="8385443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94616751"/>
        <c:crosses val="autoZero"/>
        <c:auto val="1"/>
        <c:lblAlgn val="ctr"/>
        <c:lblOffset val="100"/>
        <c:noMultiLvlLbl val="0"/>
      </c:catAx>
      <c:valAx>
        <c:axId val="99461675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854431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b="1" baseline="0" dirty="0">
                <a:solidFill>
                  <a:srgbClr val="44546A"/>
                </a:solidFill>
              </a:rPr>
              <a:t>% Change in Online Followers 2021 vs 2022</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Φύλλο1!$F$31</c:f>
              <c:strCache>
                <c:ptCount val="1"/>
                <c:pt idx="0">
                  <c:v>% Change '21 vs '22</c:v>
                </c:pt>
              </c:strCache>
            </c:strRef>
          </c:tx>
          <c:spPr>
            <a:solidFill>
              <a:schemeClr val="accent2">
                <a:lumMod val="75000"/>
              </a:schemeClr>
            </a:solidFill>
            <a:ln>
              <a:noFill/>
            </a:ln>
            <a:effectLst/>
          </c:spPr>
          <c:invertIfNegative val="0"/>
          <c:cat>
            <c:strRef>
              <c:f>Φύλλο1!$E$32:$E$37</c:f>
              <c:strCache>
                <c:ptCount val="6"/>
                <c:pt idx="0">
                  <c:v>LinkedIn</c:v>
                </c:pt>
                <c:pt idx="1">
                  <c:v>Twitter</c:v>
                </c:pt>
                <c:pt idx="2">
                  <c:v>Facebook</c:v>
                </c:pt>
                <c:pt idx="3">
                  <c:v>Instagram</c:v>
                </c:pt>
                <c:pt idx="4">
                  <c:v>YouTube</c:v>
                </c:pt>
                <c:pt idx="5">
                  <c:v>Website Visitors</c:v>
                </c:pt>
              </c:strCache>
            </c:strRef>
          </c:cat>
          <c:val>
            <c:numRef>
              <c:f>Φύλλο1!$F$32:$F$37</c:f>
              <c:numCache>
                <c:formatCode>0</c:formatCode>
                <c:ptCount val="6"/>
                <c:pt idx="0">
                  <c:v>22.056966465553529</c:v>
                </c:pt>
                <c:pt idx="1">
                  <c:v>4.9335863377609108</c:v>
                </c:pt>
                <c:pt idx="2">
                  <c:v>11.072894707644513</c:v>
                </c:pt>
                <c:pt idx="3">
                  <c:v>11.167512690355331</c:v>
                </c:pt>
                <c:pt idx="4">
                  <c:v>18.421052631578945</c:v>
                </c:pt>
                <c:pt idx="5">
                  <c:v>16.000974184120796</c:v>
                </c:pt>
              </c:numCache>
            </c:numRef>
          </c:val>
          <c:extLst>
            <c:ext xmlns:c16="http://schemas.microsoft.com/office/drawing/2014/chart" uri="{C3380CC4-5D6E-409C-BE32-E72D297353CC}">
              <c16:uniqueId val="{00000000-AC97-4FDE-828B-5456DCA67637}"/>
            </c:ext>
          </c:extLst>
        </c:ser>
        <c:dLbls>
          <c:showLegendKey val="0"/>
          <c:showVal val="0"/>
          <c:showCatName val="0"/>
          <c:showSerName val="0"/>
          <c:showPercent val="0"/>
          <c:showBubbleSize val="0"/>
        </c:dLbls>
        <c:gapWidth val="219"/>
        <c:overlap val="-27"/>
        <c:axId val="838114687"/>
        <c:axId val="994613007"/>
      </c:barChart>
      <c:catAx>
        <c:axId val="8381146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94613007"/>
        <c:crosses val="autoZero"/>
        <c:auto val="1"/>
        <c:lblAlgn val="ctr"/>
        <c:lblOffset val="100"/>
        <c:noMultiLvlLbl val="0"/>
      </c:catAx>
      <c:valAx>
        <c:axId val="994613007"/>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811468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b="1" dirty="0">
                <a:solidFill>
                  <a:srgbClr val="44546A"/>
                </a:solidFill>
              </a:rPr>
              <a:t>GRNET Online Media Followers</a:t>
            </a:r>
            <a:r>
              <a:rPr lang="en-US" sz="1600" b="1" baseline="0" dirty="0">
                <a:solidFill>
                  <a:srgbClr val="44546A"/>
                </a:solidFill>
              </a:rPr>
              <a:t> 2021 vs 2022</a:t>
            </a:r>
            <a:endParaRPr lang="en-US" sz="1600" b="1" dirty="0">
              <a:solidFill>
                <a:srgbClr val="44546A"/>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Φύλλο1!$B$31</c:f>
              <c:strCache>
                <c:ptCount val="1"/>
                <c:pt idx="0">
                  <c:v>2022</c:v>
                </c:pt>
              </c:strCache>
            </c:strRef>
          </c:tx>
          <c:spPr>
            <a:solidFill>
              <a:srgbClr val="002060"/>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Φύλλο1!$A$32:$A$37</c:f>
              <c:strCache>
                <c:ptCount val="6"/>
                <c:pt idx="0">
                  <c:v>LinkedIn</c:v>
                </c:pt>
                <c:pt idx="1">
                  <c:v>Twitter</c:v>
                </c:pt>
                <c:pt idx="2">
                  <c:v>Facebook</c:v>
                </c:pt>
                <c:pt idx="3">
                  <c:v>Instagram</c:v>
                </c:pt>
                <c:pt idx="4">
                  <c:v>YouTube</c:v>
                </c:pt>
                <c:pt idx="5">
                  <c:v>Website Visitors</c:v>
                </c:pt>
              </c:strCache>
            </c:strRef>
          </c:cat>
          <c:val>
            <c:numRef>
              <c:f>Φύλλο1!$B$32:$B$37</c:f>
              <c:numCache>
                <c:formatCode>#,##0</c:formatCode>
                <c:ptCount val="6"/>
                <c:pt idx="0">
                  <c:v>8699</c:v>
                </c:pt>
                <c:pt idx="1">
                  <c:v>3318</c:v>
                </c:pt>
                <c:pt idx="2">
                  <c:v>10011</c:v>
                </c:pt>
                <c:pt idx="3">
                  <c:v>1095</c:v>
                </c:pt>
                <c:pt idx="4" formatCode="General">
                  <c:v>450</c:v>
                </c:pt>
                <c:pt idx="5">
                  <c:v>4763</c:v>
                </c:pt>
              </c:numCache>
            </c:numRef>
          </c:val>
          <c:extLst>
            <c:ext xmlns:c16="http://schemas.microsoft.com/office/drawing/2014/chart" uri="{C3380CC4-5D6E-409C-BE32-E72D297353CC}">
              <c16:uniqueId val="{00000000-5155-4761-9604-DD013BEB1B17}"/>
            </c:ext>
          </c:extLst>
        </c:ser>
        <c:ser>
          <c:idx val="1"/>
          <c:order val="1"/>
          <c:tx>
            <c:strRef>
              <c:f>Φύλλο1!$C$31</c:f>
              <c:strCache>
                <c:ptCount val="1"/>
                <c:pt idx="0">
                  <c:v>2021</c:v>
                </c:pt>
              </c:strCache>
            </c:strRef>
          </c:tx>
          <c:spPr>
            <a:solidFill>
              <a:schemeClr val="accent5"/>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Φύλλο1!$A$32:$A$37</c:f>
              <c:strCache>
                <c:ptCount val="6"/>
                <c:pt idx="0">
                  <c:v>LinkedIn</c:v>
                </c:pt>
                <c:pt idx="1">
                  <c:v>Twitter</c:v>
                </c:pt>
                <c:pt idx="2">
                  <c:v>Facebook</c:v>
                </c:pt>
                <c:pt idx="3">
                  <c:v>Instagram</c:v>
                </c:pt>
                <c:pt idx="4">
                  <c:v>YouTube</c:v>
                </c:pt>
                <c:pt idx="5">
                  <c:v>Website Visitors</c:v>
                </c:pt>
              </c:strCache>
            </c:strRef>
          </c:cat>
          <c:val>
            <c:numRef>
              <c:f>Φύλλο1!$C$32:$C$37</c:f>
              <c:numCache>
                <c:formatCode>#,##0</c:formatCode>
                <c:ptCount val="6"/>
                <c:pt idx="0">
                  <c:v>7127</c:v>
                </c:pt>
                <c:pt idx="1">
                  <c:v>3162</c:v>
                </c:pt>
                <c:pt idx="2">
                  <c:v>9013</c:v>
                </c:pt>
                <c:pt idx="3">
                  <c:v>985</c:v>
                </c:pt>
                <c:pt idx="4" formatCode="General">
                  <c:v>380</c:v>
                </c:pt>
                <c:pt idx="5">
                  <c:v>4106</c:v>
                </c:pt>
              </c:numCache>
            </c:numRef>
          </c:val>
          <c:extLst>
            <c:ext xmlns:c16="http://schemas.microsoft.com/office/drawing/2014/chart" uri="{C3380CC4-5D6E-409C-BE32-E72D297353CC}">
              <c16:uniqueId val="{00000001-5155-4761-9604-DD013BEB1B17}"/>
            </c:ext>
          </c:extLst>
        </c:ser>
        <c:dLbls>
          <c:showLegendKey val="0"/>
          <c:showVal val="0"/>
          <c:showCatName val="0"/>
          <c:showSerName val="0"/>
          <c:showPercent val="0"/>
          <c:showBubbleSize val="0"/>
        </c:dLbls>
        <c:gapWidth val="219"/>
        <c:shape val="box"/>
        <c:axId val="164350832"/>
        <c:axId val="164351248"/>
        <c:axId val="658852912"/>
      </c:bar3DChart>
      <c:catAx>
        <c:axId val="164350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4351248"/>
        <c:crosses val="autoZero"/>
        <c:auto val="1"/>
        <c:lblAlgn val="ctr"/>
        <c:lblOffset val="100"/>
        <c:noMultiLvlLbl val="0"/>
      </c:catAx>
      <c:valAx>
        <c:axId val="1643512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4350832"/>
        <c:crosses val="autoZero"/>
        <c:crossBetween val="between"/>
      </c:valAx>
      <c:serAx>
        <c:axId val="658852912"/>
        <c:scaling>
          <c:orientation val="minMax"/>
        </c:scaling>
        <c:delete val="0"/>
        <c:axPos val="b"/>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4351248"/>
        <c:crosses val="autoZero"/>
      </c:ser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3FE5B0B-B57E-4DEC-8D78-939EACD303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C21726D-23D4-40D3-ACCA-BEBBC7013FC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DAB2EF-36A5-4DD8-80B8-7658A1ACF4E1}" type="datetimeFigureOut">
              <a:rPr lang="en-US" smtClean="0"/>
              <a:t>2/24/2023</a:t>
            </a:fld>
            <a:endParaRPr lang="en-US"/>
          </a:p>
        </p:txBody>
      </p:sp>
      <p:sp>
        <p:nvSpPr>
          <p:cNvPr id="4" name="Footer Placeholder 3">
            <a:extLst>
              <a:ext uri="{FF2B5EF4-FFF2-40B4-BE49-F238E27FC236}">
                <a16:creationId xmlns:a16="http://schemas.microsoft.com/office/drawing/2014/main" id="{CD9E18DD-BBE8-4FCF-B8B2-0F10BC7B06B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18F3322-93CA-44CD-8506-2847320E4AE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D7A97AE-D6AF-49EE-9CDC-F6679018B922}" type="slidenum">
              <a:rPr lang="en-US" smtClean="0"/>
              <a:t>‹#›</a:t>
            </a:fld>
            <a:endParaRPr lang="en-US"/>
          </a:p>
        </p:txBody>
      </p:sp>
    </p:spTree>
    <p:extLst>
      <p:ext uri="{BB962C8B-B14F-4D97-AF65-F5344CB8AC3E}">
        <p14:creationId xmlns:p14="http://schemas.microsoft.com/office/powerpoint/2010/main" val="20749289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E67086-38E8-450C-A95F-110306F77EE5}" type="datetimeFigureOut">
              <a:rPr lang="en-US" smtClean="0"/>
              <a:t>2/24/2023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6F590F-DC84-4189-B1E3-8F0D92F55C37}" type="slidenum">
              <a:rPr lang="en-US" smtClean="0"/>
              <a:t>‹#›</a:t>
            </a:fld>
            <a:endParaRPr lang="en-US"/>
          </a:p>
        </p:txBody>
      </p:sp>
    </p:spTree>
    <p:extLst>
      <p:ext uri="{BB962C8B-B14F-4D97-AF65-F5344CB8AC3E}">
        <p14:creationId xmlns:p14="http://schemas.microsoft.com/office/powerpoint/2010/main" val="2254867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1</a:t>
            </a:fld>
            <a:endParaRPr lang="en-US"/>
          </a:p>
        </p:txBody>
      </p:sp>
    </p:spTree>
    <p:extLst>
      <p:ext uri="{BB962C8B-B14F-4D97-AF65-F5344CB8AC3E}">
        <p14:creationId xmlns:p14="http://schemas.microsoft.com/office/powerpoint/2010/main" val="3556380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2</a:t>
            </a:fld>
            <a:endParaRPr lang="en-US"/>
          </a:p>
        </p:txBody>
      </p:sp>
    </p:spTree>
    <p:extLst>
      <p:ext uri="{BB962C8B-B14F-4D97-AF65-F5344CB8AC3E}">
        <p14:creationId xmlns:p14="http://schemas.microsoft.com/office/powerpoint/2010/main" val="850137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5</a:t>
            </a:fld>
            <a:endParaRPr lang="en-US"/>
          </a:p>
        </p:txBody>
      </p:sp>
    </p:spTree>
    <p:extLst>
      <p:ext uri="{BB962C8B-B14F-4D97-AF65-F5344CB8AC3E}">
        <p14:creationId xmlns:p14="http://schemas.microsoft.com/office/powerpoint/2010/main" val="4176915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14</a:t>
            </a:fld>
            <a:endParaRPr lang="en-US"/>
          </a:p>
        </p:txBody>
      </p:sp>
    </p:spTree>
    <p:extLst>
      <p:ext uri="{BB962C8B-B14F-4D97-AF65-F5344CB8AC3E}">
        <p14:creationId xmlns:p14="http://schemas.microsoft.com/office/powerpoint/2010/main" val="41860253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grnet.gr/" TargetMode="External"/><Relationship Id="rId7"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ED6FFBB-3234-4C30-B51F-FDE16131FC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Slide Number Placeholder 2">
            <a:extLst>
              <a:ext uri="{FF2B5EF4-FFF2-40B4-BE49-F238E27FC236}">
                <a16:creationId xmlns:a16="http://schemas.microsoft.com/office/drawing/2014/main" id="{3D598EEC-7C69-4360-8DEF-47898191B54A}"/>
              </a:ext>
            </a:extLst>
          </p:cNvPr>
          <p:cNvSpPr>
            <a:spLocks noGrp="1"/>
          </p:cNvSpPr>
          <p:nvPr>
            <p:ph type="sldNum" sz="quarter" idx="10"/>
          </p:nvPr>
        </p:nvSpPr>
        <p:spPr/>
        <p:txBody>
          <a:bodyPr/>
          <a:lstStyle/>
          <a:p>
            <a:fld id="{9F4088CB-D327-4A0C-A0A9-1A69F0EFF3E6}" type="slidenum">
              <a:rPr lang="en-US" smtClean="0"/>
              <a:pPr/>
              <a:t>‹#›</a:t>
            </a:fld>
            <a:endParaRPr lang="en-US" dirty="0"/>
          </a:p>
        </p:txBody>
      </p:sp>
      <p:sp>
        <p:nvSpPr>
          <p:cNvPr id="6" name="Slide Number Placeholder 3">
            <a:extLst>
              <a:ext uri="{FF2B5EF4-FFF2-40B4-BE49-F238E27FC236}">
                <a16:creationId xmlns:a16="http://schemas.microsoft.com/office/drawing/2014/main" id="{F732E216-C4AF-4F3C-9734-487B73F5EB76}"/>
              </a:ext>
            </a:extLst>
          </p:cNvPr>
          <p:cNvSpPr txBox="1">
            <a:spLocks/>
          </p:cNvSpPr>
          <p:nvPr userDrawn="1"/>
        </p:nvSpPr>
        <p:spPr>
          <a:xfrm>
            <a:off x="9195816" y="636034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4088CB-D327-4A0C-A0A9-1A69F0EFF3E6}" type="slidenum">
              <a:rPr lang="en-US" smtClean="0"/>
              <a:pPr/>
              <a:t>‹#›</a:t>
            </a:fld>
            <a:endParaRPr lang="en-US"/>
          </a:p>
        </p:txBody>
      </p:sp>
      <p:sp>
        <p:nvSpPr>
          <p:cNvPr id="7" name="Slide Number Placeholder 2">
            <a:extLst>
              <a:ext uri="{FF2B5EF4-FFF2-40B4-BE49-F238E27FC236}">
                <a16:creationId xmlns:a16="http://schemas.microsoft.com/office/drawing/2014/main" id="{4CBAC16F-5E3A-4A8D-B9CB-AF43CABCBC23}"/>
              </a:ext>
            </a:extLst>
          </p:cNvPr>
          <p:cNvSpPr txBox="1">
            <a:spLocks/>
          </p:cNvSpPr>
          <p:nvPr userDrawn="1"/>
        </p:nvSpPr>
        <p:spPr>
          <a:xfrm>
            <a:off x="5885364" y="6448924"/>
            <a:ext cx="421271" cy="24742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4088CB-D327-4A0C-A0A9-1A69F0EFF3E6}" type="slidenum">
              <a:rPr lang="en-US" smtClean="0"/>
              <a:pPr/>
              <a:t>‹#›</a:t>
            </a:fld>
            <a:endParaRPr lang="en-US" dirty="0"/>
          </a:p>
        </p:txBody>
      </p:sp>
      <p:pic>
        <p:nvPicPr>
          <p:cNvPr id="9" name="Picture 8">
            <a:extLst>
              <a:ext uri="{FF2B5EF4-FFF2-40B4-BE49-F238E27FC236}">
                <a16:creationId xmlns:a16="http://schemas.microsoft.com/office/drawing/2014/main" id="{69927FE8-2FA8-4E04-8D7D-94DDFB2210F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8249" y="45563"/>
            <a:ext cx="3268208" cy="1522027"/>
          </a:xfrm>
          <a:prstGeom prst="rect">
            <a:avLst/>
          </a:prstGeom>
        </p:spPr>
      </p:pic>
      <p:sp>
        <p:nvSpPr>
          <p:cNvPr id="13" name="TextBox 12">
            <a:extLst>
              <a:ext uri="{FF2B5EF4-FFF2-40B4-BE49-F238E27FC236}">
                <a16:creationId xmlns:a16="http://schemas.microsoft.com/office/drawing/2014/main" id="{C59DBC71-7FD2-4CFA-9A7F-6DCEB6B2DF3F}"/>
              </a:ext>
            </a:extLst>
          </p:cNvPr>
          <p:cNvSpPr txBox="1"/>
          <p:nvPr userDrawn="1"/>
        </p:nvSpPr>
        <p:spPr>
          <a:xfrm>
            <a:off x="2664292" y="3006965"/>
            <a:ext cx="6697153" cy="895566"/>
          </a:xfrm>
          <a:prstGeom prst="rect">
            <a:avLst/>
          </a:prstGeom>
          <a:noFill/>
        </p:spPr>
        <p:txBody>
          <a:bodyPr wrap="square">
            <a:spAutoFit/>
          </a:bodyPr>
          <a:lstStyle/>
          <a:p>
            <a:pPr marR="0" algn="ctr" rtl="0">
              <a:lnSpc>
                <a:spcPct val="150000"/>
              </a:lnSpc>
              <a:spcBef>
                <a:spcPts val="600"/>
              </a:spcBef>
              <a:spcAft>
                <a:spcPts val="600"/>
              </a:spcAft>
            </a:pPr>
            <a:r>
              <a:rPr lang="en-US"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Infrastructures for Research and Technology  GRNET S.A.</a:t>
            </a:r>
            <a:endParaRPr lang="el-GR"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4" name="TextBox 13">
            <a:extLst>
              <a:ext uri="{FF2B5EF4-FFF2-40B4-BE49-F238E27FC236}">
                <a16:creationId xmlns:a16="http://schemas.microsoft.com/office/drawing/2014/main" id="{DA45A006-F9D5-45F0-AAEB-2850A605BB69}"/>
              </a:ext>
            </a:extLst>
          </p:cNvPr>
          <p:cNvSpPr txBox="1"/>
          <p:nvPr userDrawn="1"/>
        </p:nvSpPr>
        <p:spPr>
          <a:xfrm>
            <a:off x="1362697" y="1143629"/>
            <a:ext cx="5221287" cy="305084"/>
          </a:xfrm>
          <a:prstGeom prst="rect">
            <a:avLst/>
          </a:prstGeom>
          <a:noFill/>
        </p:spPr>
        <p:txBody>
          <a:bodyPr wrap="square">
            <a:spAutoFit/>
          </a:bodyPr>
          <a:lstStyle/>
          <a:p>
            <a:pPr marR="0" algn="l" rtl="0">
              <a:lnSpc>
                <a:spcPct val="150000"/>
              </a:lnSpc>
              <a:spcBef>
                <a:spcPts val="600"/>
              </a:spcBef>
              <a:spcAft>
                <a:spcPts val="600"/>
              </a:spcAft>
            </a:pPr>
            <a:r>
              <a:rPr lang="en-US"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Networking Research, Education and Government</a:t>
            </a:r>
            <a:endParaRPr lang="el-GR"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02407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1B5F645-9C86-440B-989F-4F7497759B1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2192000" cy="2943483"/>
          </a:xfrm>
          <a:prstGeom prst="rect">
            <a:avLst/>
          </a:prstGeom>
        </p:spPr>
      </p:pic>
      <p:sp>
        <p:nvSpPr>
          <p:cNvPr id="29" name="Rectangle 28">
            <a:extLst>
              <a:ext uri="{FF2B5EF4-FFF2-40B4-BE49-F238E27FC236}">
                <a16:creationId xmlns:a16="http://schemas.microsoft.com/office/drawing/2014/main" id="{F6B0B8D2-DBC6-4787-9BBE-F25B73DEBEA4}"/>
              </a:ext>
              <a:ext uri="{C183D7F6-B498-43B3-948B-1728B52AA6E4}">
                <adec:decorative xmlns:adec="http://schemas.microsoft.com/office/drawing/2017/decorative" val="1"/>
              </a:ext>
            </a:extLst>
          </p:cNvPr>
          <p:cNvSpPr/>
          <p:nvPr userDrawn="1"/>
        </p:nvSpPr>
        <p:spPr>
          <a:xfrm>
            <a:off x="0" y="0"/>
            <a:ext cx="12192000" cy="2952453"/>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Google Shape;361;p21">
            <a:extLst>
              <a:ext uri="{FF2B5EF4-FFF2-40B4-BE49-F238E27FC236}">
                <a16:creationId xmlns:a16="http://schemas.microsoft.com/office/drawing/2014/main" id="{EE6804B0-2464-45A9-8FF9-1FC15E4391C8}"/>
              </a:ext>
            </a:extLst>
          </p:cNvPr>
          <p:cNvSpPr/>
          <p:nvPr userDrawn="1"/>
        </p:nvSpPr>
        <p:spPr>
          <a:xfrm>
            <a:off x="1400244" y="2457000"/>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61;p21">
            <a:extLst>
              <a:ext uri="{FF2B5EF4-FFF2-40B4-BE49-F238E27FC236}">
                <a16:creationId xmlns:a16="http://schemas.microsoft.com/office/drawing/2014/main" id="{5145FA1E-7766-4AA5-82CA-93EA1C93B76E}"/>
              </a:ext>
            </a:extLst>
          </p:cNvPr>
          <p:cNvSpPr/>
          <p:nvPr userDrawn="1"/>
        </p:nvSpPr>
        <p:spPr>
          <a:xfrm>
            <a:off x="3477874" y="2492495"/>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61;p21">
            <a:extLst>
              <a:ext uri="{FF2B5EF4-FFF2-40B4-BE49-F238E27FC236}">
                <a16:creationId xmlns:a16="http://schemas.microsoft.com/office/drawing/2014/main" id="{CCE542C5-FE09-4EB8-9E27-6C4DDCD15B74}"/>
              </a:ext>
            </a:extLst>
          </p:cNvPr>
          <p:cNvSpPr/>
          <p:nvPr userDrawn="1"/>
        </p:nvSpPr>
        <p:spPr>
          <a:xfrm>
            <a:off x="5555504" y="2529983"/>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1;p21">
            <a:extLst>
              <a:ext uri="{FF2B5EF4-FFF2-40B4-BE49-F238E27FC236}">
                <a16:creationId xmlns:a16="http://schemas.microsoft.com/office/drawing/2014/main" id="{63A30B78-1D4A-4502-8393-CAA0E43C85A3}"/>
              </a:ext>
            </a:extLst>
          </p:cNvPr>
          <p:cNvSpPr/>
          <p:nvPr userDrawn="1"/>
        </p:nvSpPr>
        <p:spPr>
          <a:xfrm>
            <a:off x="7633134" y="2510002"/>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1;p21">
            <a:extLst>
              <a:ext uri="{FF2B5EF4-FFF2-40B4-BE49-F238E27FC236}">
                <a16:creationId xmlns:a16="http://schemas.microsoft.com/office/drawing/2014/main" id="{0C6F9768-1D5D-4208-AF99-711DC103D708}"/>
              </a:ext>
            </a:extLst>
          </p:cNvPr>
          <p:cNvSpPr/>
          <p:nvPr userDrawn="1"/>
        </p:nvSpPr>
        <p:spPr>
          <a:xfrm>
            <a:off x="9816874" y="2492495"/>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99469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6C178-0E08-4FD0-BB1F-C2E4111E4752}"/>
              </a:ext>
            </a:extLst>
          </p:cNvPr>
          <p:cNvSpPr>
            <a:spLocks noGrp="1"/>
          </p:cNvSpPr>
          <p:nvPr>
            <p:ph type="title"/>
          </p:nvPr>
        </p:nvSpPr>
        <p:spPr>
          <a:xfrm>
            <a:off x="838200" y="365125"/>
            <a:ext cx="10515600" cy="1325563"/>
          </a:xfrm>
          <a:prstGeom prst="rect">
            <a:avLst/>
          </a:prstGeo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8CA6F12-3930-46FF-9584-C4EABDA932AE}"/>
              </a:ext>
            </a:extLst>
          </p:cNvPr>
          <p:cNvSpPr>
            <a:spLocks noGrp="1"/>
          </p:cNvSpPr>
          <p:nvPr>
            <p:ph sz="half" idx="1"/>
          </p:nvPr>
        </p:nvSpPr>
        <p:spPr>
          <a:xfrm>
            <a:off x="838200" y="1825625"/>
            <a:ext cx="5181600" cy="435133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3C4DE7E-CA9A-4061-BF9E-01BC7899393D}"/>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1218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E1BCA-207C-4117-91C4-5C0C8AB5E49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2254E90D-2DFE-4844-8F66-0CCF13C7C7D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037183-53E1-4CE7-9C3B-42BE30175A94}"/>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4A3DCBA-612C-4DCE-9BE3-C0A47AB8ED9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CD8861A-1CD0-49FC-AEA6-0EEFD5495F68}"/>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168C25E-F650-4A26-B5E4-7867FFAB3552}"/>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2/24/2023</a:t>
            </a:fld>
            <a:endParaRPr lang="en-US"/>
          </a:p>
        </p:txBody>
      </p:sp>
      <p:sp>
        <p:nvSpPr>
          <p:cNvPr id="8" name="Footer Placeholder 7">
            <a:extLst>
              <a:ext uri="{FF2B5EF4-FFF2-40B4-BE49-F238E27FC236}">
                <a16:creationId xmlns:a16="http://schemas.microsoft.com/office/drawing/2014/main" id="{0C7E72EE-71C6-4035-AFEA-0F3D4BA50F6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1321AB14-C3BC-4565-81AF-1FB400BFA665}"/>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12564155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22D7B-1421-4267-9723-7F4A1721DA4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3F7C5A07-0B1D-45B6-AD4C-1170F8F56E13}"/>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2/24/2023</a:t>
            </a:fld>
            <a:endParaRPr lang="en-US"/>
          </a:p>
        </p:txBody>
      </p:sp>
      <p:sp>
        <p:nvSpPr>
          <p:cNvPr id="4" name="Footer Placeholder 3">
            <a:extLst>
              <a:ext uri="{FF2B5EF4-FFF2-40B4-BE49-F238E27FC236}">
                <a16:creationId xmlns:a16="http://schemas.microsoft.com/office/drawing/2014/main" id="{1280E9A7-9CF3-4FF7-A5F7-F7A5F678BF6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FD43C1B3-5C17-4E28-8CC1-F045DCA7B2C2}"/>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2219309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89E197-3533-4A25-A03A-26E72AE7E2D5}"/>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2/24/2023</a:t>
            </a:fld>
            <a:endParaRPr lang="en-US"/>
          </a:p>
        </p:txBody>
      </p:sp>
      <p:sp>
        <p:nvSpPr>
          <p:cNvPr id="3" name="Footer Placeholder 2">
            <a:extLst>
              <a:ext uri="{FF2B5EF4-FFF2-40B4-BE49-F238E27FC236}">
                <a16:creationId xmlns:a16="http://schemas.microsoft.com/office/drawing/2014/main" id="{6FD13FA9-0212-4DEC-9622-AD5533B1B1C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61DD16C2-5C50-4C74-BEE6-A9EEC214EA17}"/>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2751788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5DB97-8E8E-4B4D-BC5E-0C44B1760FC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A879BE0-25CA-4C1C-A7D4-304799418121}"/>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A35542-9CC2-45C7-BDE9-3C58E640B89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667A49-3D8A-44B3-A61B-D1BBFE320A94}"/>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2/24/2023</a:t>
            </a:fld>
            <a:endParaRPr lang="en-US"/>
          </a:p>
        </p:txBody>
      </p:sp>
      <p:sp>
        <p:nvSpPr>
          <p:cNvPr id="6" name="Footer Placeholder 5">
            <a:extLst>
              <a:ext uri="{FF2B5EF4-FFF2-40B4-BE49-F238E27FC236}">
                <a16:creationId xmlns:a16="http://schemas.microsoft.com/office/drawing/2014/main" id="{83BAF203-CD77-4661-B030-5467FE01808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3112BA6-5538-4BB5-92BB-0F9B255998E0}"/>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1736485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64A4F-F41C-432E-943F-0D890D818C9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BFE5934-B7E4-4B69-87A0-811CA514EFC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EC7C68-440D-4601-8953-4E3C3864A801}"/>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8DF609-6FB3-46D1-903E-C960D6CF644B}"/>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2/24/2023</a:t>
            </a:fld>
            <a:endParaRPr lang="en-US"/>
          </a:p>
        </p:txBody>
      </p:sp>
      <p:sp>
        <p:nvSpPr>
          <p:cNvPr id="6" name="Footer Placeholder 5">
            <a:extLst>
              <a:ext uri="{FF2B5EF4-FFF2-40B4-BE49-F238E27FC236}">
                <a16:creationId xmlns:a16="http://schemas.microsoft.com/office/drawing/2014/main" id="{A297A60C-F4E8-481E-9066-CE12608172B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50066B7-43DF-47FF-9244-8E1397EFD42B}"/>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3130943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4344B-B93E-4FC2-9D1D-658171B36DC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5F2577C-1478-4185-9C3D-E8CC539D982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53DACC-2A5B-4ADE-A65D-D383D7513674}"/>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2/24/2023</a:t>
            </a:fld>
            <a:endParaRPr lang="en-US"/>
          </a:p>
        </p:txBody>
      </p:sp>
      <p:sp>
        <p:nvSpPr>
          <p:cNvPr id="5" name="Footer Placeholder 4">
            <a:extLst>
              <a:ext uri="{FF2B5EF4-FFF2-40B4-BE49-F238E27FC236}">
                <a16:creationId xmlns:a16="http://schemas.microsoft.com/office/drawing/2014/main" id="{388EE13E-6C99-4878-80AF-D86FB749F24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A4611D6-CC98-41CF-BB6E-9260264EB251}"/>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42351384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CF2DF42-7ACC-466F-B1E3-2E9D564E2F82}"/>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8085BA7-DC29-43BE-A52C-6132FEF3904F}"/>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9F1CBC-1205-4046-8F94-FA966B9D1FD5}"/>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2/24/2023</a:t>
            </a:fld>
            <a:endParaRPr lang="en-US"/>
          </a:p>
        </p:txBody>
      </p:sp>
      <p:sp>
        <p:nvSpPr>
          <p:cNvPr id="5" name="Footer Placeholder 4">
            <a:extLst>
              <a:ext uri="{FF2B5EF4-FFF2-40B4-BE49-F238E27FC236}">
                <a16:creationId xmlns:a16="http://schemas.microsoft.com/office/drawing/2014/main" id="{A3EB784E-D4F8-499E-B495-D367AE45BFC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E690ADF-B5D2-4258-9A1E-3A431119D467}"/>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23349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62BD8-222F-4E76-9901-DAEC97AB8F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ADF20F-CD05-4174-A50F-51E8F969CF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21D64F-64A0-4BBA-B516-1821B633600A}"/>
              </a:ext>
            </a:extLst>
          </p:cNvPr>
          <p:cNvSpPr>
            <a:spLocks noGrp="1"/>
          </p:cNvSpPr>
          <p:nvPr>
            <p:ph type="dt" sz="half" idx="10"/>
          </p:nvPr>
        </p:nvSpPr>
        <p:spPr/>
        <p:txBody>
          <a:bodyPr/>
          <a:lstStyle/>
          <a:p>
            <a:fld id="{4E9F7896-EF60-4F5A-AF3D-A4E667171CE6}" type="datetimeFigureOut">
              <a:rPr lang="en-US" smtClean="0"/>
              <a:t>2/24/2023</a:t>
            </a:fld>
            <a:endParaRPr lang="en-US"/>
          </a:p>
        </p:txBody>
      </p:sp>
      <p:sp>
        <p:nvSpPr>
          <p:cNvPr id="5" name="Footer Placeholder 4">
            <a:extLst>
              <a:ext uri="{FF2B5EF4-FFF2-40B4-BE49-F238E27FC236}">
                <a16:creationId xmlns:a16="http://schemas.microsoft.com/office/drawing/2014/main" id="{60A3B5BB-07EF-485E-8070-08EA37FD3B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84EEFC-D330-4B59-9B67-7D2FAD36DA68}"/>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2885999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DEFCF6-6599-4296-B537-B153D0BE5DC0}"/>
              </a:ext>
            </a:extLst>
          </p:cNvPr>
          <p:cNvSpPr>
            <a:spLocks noGrp="1"/>
          </p:cNvSpPr>
          <p:nvPr>
            <p:ph type="sldNum" sz="quarter" idx="10"/>
          </p:nvPr>
        </p:nvSpPr>
        <p:spPr/>
        <p:txBody>
          <a:bodyPr/>
          <a:lstStyle/>
          <a:p>
            <a:fld id="{9F4088CB-D327-4A0C-A0A9-1A69F0EFF3E6}" type="slidenum">
              <a:rPr lang="en-US" smtClean="0"/>
              <a:pPr/>
              <a:t>‹#›</a:t>
            </a:fld>
            <a:endParaRPr lang="en-US" dirty="0"/>
          </a:p>
        </p:txBody>
      </p:sp>
      <p:pic>
        <p:nvPicPr>
          <p:cNvPr id="4" name="Picture 3">
            <a:extLst>
              <a:ext uri="{FF2B5EF4-FFF2-40B4-BE49-F238E27FC236}">
                <a16:creationId xmlns:a16="http://schemas.microsoft.com/office/drawing/2014/main" id="{9B3022D4-11F9-46A8-9D7D-B7AD1F4776D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861247D2-A4E1-4445-A2DC-9B80C51CAE87}"/>
              </a:ext>
              <a:ext uri="{C183D7F6-B498-43B3-948B-1728B52AA6E4}">
                <adec:decorative xmlns:adec="http://schemas.microsoft.com/office/drawing/2017/decorative" val="1"/>
              </a:ext>
            </a:extLst>
          </p:cNvPr>
          <p:cNvSpPr/>
          <p:nvPr userDrawn="1"/>
        </p:nvSpPr>
        <p:spPr>
          <a:xfrm>
            <a:off x="1" y="0"/>
            <a:ext cx="12191999" cy="6858000"/>
          </a:xfrm>
          <a:prstGeom prst="rect">
            <a:avLst/>
          </a:prstGeom>
          <a:solidFill>
            <a:srgbClr val="142C3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2">
            <a:extLst>
              <a:ext uri="{FF2B5EF4-FFF2-40B4-BE49-F238E27FC236}">
                <a16:creationId xmlns:a16="http://schemas.microsoft.com/office/drawing/2014/main" id="{1DA06495-FCB7-4804-AE0E-0C14B1A2078D}"/>
              </a:ext>
            </a:extLst>
          </p:cNvPr>
          <p:cNvSpPr txBox="1">
            <a:spLocks/>
          </p:cNvSpPr>
          <p:nvPr userDrawn="1"/>
        </p:nvSpPr>
        <p:spPr>
          <a:xfrm>
            <a:off x="5885364" y="6448924"/>
            <a:ext cx="421271" cy="24742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4088CB-D327-4A0C-A0A9-1A69F0EFF3E6}" type="slidenum">
              <a:rPr lang="en-US" smtClean="0"/>
              <a:pPr/>
              <a:t>‹#›</a:t>
            </a:fld>
            <a:endParaRPr lang="en-US" dirty="0"/>
          </a:p>
        </p:txBody>
      </p:sp>
      <p:sp>
        <p:nvSpPr>
          <p:cNvPr id="7" name="TextBox 6">
            <a:extLst>
              <a:ext uri="{FF2B5EF4-FFF2-40B4-BE49-F238E27FC236}">
                <a16:creationId xmlns:a16="http://schemas.microsoft.com/office/drawing/2014/main" id="{F9B10E14-27C7-44A7-99B4-A254795C2F0A}"/>
              </a:ext>
            </a:extLst>
          </p:cNvPr>
          <p:cNvSpPr txBox="1"/>
          <p:nvPr userDrawn="1"/>
        </p:nvSpPr>
        <p:spPr>
          <a:xfrm>
            <a:off x="8356739" y="1978814"/>
            <a:ext cx="2848423" cy="800219"/>
          </a:xfrm>
          <a:prstGeom prst="rect">
            <a:avLst/>
          </a:prstGeom>
          <a:noFill/>
        </p:spPr>
        <p:txBody>
          <a:bodyPr wrap="square">
            <a:spAutoFit/>
          </a:bodyPr>
          <a:lstStyle/>
          <a:p>
            <a:pPr marR="0" algn="l" rtl="0"/>
            <a:r>
              <a:rPr lang="en-US" b="1" dirty="0">
                <a:solidFill>
                  <a:schemeClr val="bg1"/>
                </a:solidFill>
                <a:latin typeface="Tahoma" panose="020B0604030504040204" pitchFamily="34" charset="0"/>
                <a:ea typeface="Tahoma" panose="020B0604030504040204" pitchFamily="34" charset="0"/>
                <a:cs typeface="Tahoma" panose="020B0604030504040204" pitchFamily="34" charset="0"/>
              </a:rPr>
              <a:t>STAY INFORMED</a:t>
            </a:r>
          </a:p>
          <a:p>
            <a:pPr marR="0" algn="l" rtl="0"/>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www.grnet.gr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TextBox 7">
            <a:extLst>
              <a:ext uri="{FF2B5EF4-FFF2-40B4-BE49-F238E27FC236}">
                <a16:creationId xmlns:a16="http://schemas.microsoft.com/office/drawing/2014/main" id="{99EF9FCB-B94D-405B-AC55-991AD930EC70}"/>
              </a:ext>
            </a:extLst>
          </p:cNvPr>
          <p:cNvSpPr txBox="1"/>
          <p:nvPr userDrawn="1"/>
        </p:nvSpPr>
        <p:spPr>
          <a:xfrm>
            <a:off x="8715545" y="3300633"/>
            <a:ext cx="2848423" cy="1785104"/>
          </a:xfrm>
          <a:prstGeom prst="rect">
            <a:avLst/>
          </a:prstGeom>
          <a:noFill/>
        </p:spPr>
        <p:txBody>
          <a:bodyPr wrap="square">
            <a:spAutoFit/>
          </a:bodyPr>
          <a:lstStyle/>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grnet_gr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sa</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edyte</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p:txBody>
      </p:sp>
      <p:pic>
        <p:nvPicPr>
          <p:cNvPr id="9" name="Picture 8">
            <a:extLst>
              <a:ext uri="{FF2B5EF4-FFF2-40B4-BE49-F238E27FC236}">
                <a16:creationId xmlns:a16="http://schemas.microsoft.com/office/drawing/2014/main" id="{26928C38-BFD0-4A24-B4B5-59B1FBC19971}"/>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a:stretch/>
        </p:blipFill>
        <p:spPr>
          <a:xfrm>
            <a:off x="8430082" y="3756269"/>
            <a:ext cx="352055" cy="324753"/>
          </a:xfrm>
          <a:prstGeom prst="rect">
            <a:avLst/>
          </a:prstGeom>
        </p:spPr>
      </p:pic>
      <p:pic>
        <p:nvPicPr>
          <p:cNvPr id="10" name="Picture 9">
            <a:extLst>
              <a:ext uri="{FF2B5EF4-FFF2-40B4-BE49-F238E27FC236}">
                <a16:creationId xmlns:a16="http://schemas.microsoft.com/office/drawing/2014/main" id="{54377D2A-CCC2-435B-890B-3D7938D64466}"/>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r="-18689"/>
          <a:stretch/>
        </p:blipFill>
        <p:spPr>
          <a:xfrm>
            <a:off x="8361188" y="4050304"/>
            <a:ext cx="321633" cy="262010"/>
          </a:xfrm>
          <a:prstGeom prst="rect">
            <a:avLst/>
          </a:prstGeom>
        </p:spPr>
      </p:pic>
      <p:pic>
        <p:nvPicPr>
          <p:cNvPr id="11" name="Picture 10">
            <a:extLst>
              <a:ext uri="{FF2B5EF4-FFF2-40B4-BE49-F238E27FC236}">
                <a16:creationId xmlns:a16="http://schemas.microsoft.com/office/drawing/2014/main" id="{7DC4E4FE-A1EA-4FFC-9CA8-86511499D12D}"/>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8405985" y="4397584"/>
            <a:ext cx="409904" cy="324753"/>
          </a:xfrm>
          <a:prstGeom prst="rect">
            <a:avLst/>
          </a:prstGeom>
        </p:spPr>
      </p:pic>
      <p:pic>
        <p:nvPicPr>
          <p:cNvPr id="12" name="Picture 11">
            <a:extLst>
              <a:ext uri="{FF2B5EF4-FFF2-40B4-BE49-F238E27FC236}">
                <a16:creationId xmlns:a16="http://schemas.microsoft.com/office/drawing/2014/main" id="{8CE0ABFE-61D8-49CB-A615-7DF891FE531A}"/>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a:stretch/>
        </p:blipFill>
        <p:spPr>
          <a:xfrm>
            <a:off x="8372233" y="4850982"/>
            <a:ext cx="409904" cy="255791"/>
          </a:xfrm>
          <a:prstGeom prst="rect">
            <a:avLst/>
          </a:prstGeom>
        </p:spPr>
      </p:pic>
      <p:pic>
        <p:nvPicPr>
          <p:cNvPr id="13" name="Picture 12">
            <a:extLst>
              <a:ext uri="{FF2B5EF4-FFF2-40B4-BE49-F238E27FC236}">
                <a16:creationId xmlns:a16="http://schemas.microsoft.com/office/drawing/2014/main" id="{4F6D34F1-B28B-4C15-9BA1-A824C862027C}"/>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a:stretch/>
        </p:blipFill>
        <p:spPr>
          <a:xfrm>
            <a:off x="8363490" y="3371518"/>
            <a:ext cx="352055" cy="278921"/>
          </a:xfrm>
          <a:prstGeom prst="rect">
            <a:avLst/>
          </a:prstGeom>
        </p:spPr>
      </p:pic>
      <p:sp>
        <p:nvSpPr>
          <p:cNvPr id="15" name="TextBox 14">
            <a:extLst>
              <a:ext uri="{FF2B5EF4-FFF2-40B4-BE49-F238E27FC236}">
                <a16:creationId xmlns:a16="http://schemas.microsoft.com/office/drawing/2014/main" id="{E0E403C7-2E5D-4926-B6F2-A5C43C61E3F9}"/>
              </a:ext>
            </a:extLst>
          </p:cNvPr>
          <p:cNvSpPr txBox="1"/>
          <p:nvPr userDrawn="1"/>
        </p:nvSpPr>
        <p:spPr>
          <a:xfrm>
            <a:off x="8356740" y="2848298"/>
            <a:ext cx="2848423" cy="523220"/>
          </a:xfrm>
          <a:prstGeom prst="rect">
            <a:avLst/>
          </a:prstGeom>
          <a:noFill/>
        </p:spPr>
        <p:txBody>
          <a:bodyPr wrap="square">
            <a:spAutoFit/>
          </a:bodyPr>
          <a:lstStyle/>
          <a:p>
            <a:pPr marR="0" algn="l" rtl="0"/>
            <a:r>
              <a:rPr lang="en-US" sz="28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FOLLOW US</a:t>
            </a:r>
            <a:endParaRPr lang="el-GR"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17" name="Picture 16">
            <a:extLst>
              <a:ext uri="{FF2B5EF4-FFF2-40B4-BE49-F238E27FC236}">
                <a16:creationId xmlns:a16="http://schemas.microsoft.com/office/drawing/2014/main" id="{9A62EB76-0592-44A1-96F6-1821260E3F6C}"/>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98249" y="45563"/>
            <a:ext cx="3268208" cy="1522027"/>
          </a:xfrm>
          <a:prstGeom prst="rect">
            <a:avLst/>
          </a:prstGeom>
        </p:spPr>
      </p:pic>
      <p:pic>
        <p:nvPicPr>
          <p:cNvPr id="18" name="Picture 17">
            <a:extLst>
              <a:ext uri="{FF2B5EF4-FFF2-40B4-BE49-F238E27FC236}">
                <a16:creationId xmlns:a16="http://schemas.microsoft.com/office/drawing/2014/main" id="{B6E429B9-8DC3-4B8C-BB05-C5EF74EABC02}"/>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98249" y="45563"/>
            <a:ext cx="3268208" cy="1522027"/>
          </a:xfrm>
          <a:prstGeom prst="rect">
            <a:avLst/>
          </a:prstGeom>
        </p:spPr>
      </p:pic>
      <p:sp>
        <p:nvSpPr>
          <p:cNvPr id="19" name="TextBox 18">
            <a:extLst>
              <a:ext uri="{FF2B5EF4-FFF2-40B4-BE49-F238E27FC236}">
                <a16:creationId xmlns:a16="http://schemas.microsoft.com/office/drawing/2014/main" id="{CC7A96E9-9E56-4B35-8FAF-3D25EE6F1454}"/>
              </a:ext>
            </a:extLst>
          </p:cNvPr>
          <p:cNvSpPr txBox="1"/>
          <p:nvPr userDrawn="1"/>
        </p:nvSpPr>
        <p:spPr>
          <a:xfrm>
            <a:off x="1362697" y="1143629"/>
            <a:ext cx="5221287" cy="305084"/>
          </a:xfrm>
          <a:prstGeom prst="rect">
            <a:avLst/>
          </a:prstGeom>
          <a:noFill/>
        </p:spPr>
        <p:txBody>
          <a:bodyPr wrap="square">
            <a:spAutoFit/>
          </a:bodyPr>
          <a:lstStyle/>
          <a:p>
            <a:pPr marR="0" algn="l" rtl="0">
              <a:lnSpc>
                <a:spcPct val="150000"/>
              </a:lnSpc>
              <a:spcBef>
                <a:spcPts val="600"/>
              </a:spcBef>
              <a:spcAft>
                <a:spcPts val="600"/>
              </a:spcAft>
            </a:pPr>
            <a:r>
              <a:rPr lang="en-US"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Networking Research, Education and Government</a:t>
            </a:r>
            <a:endParaRPr lang="el-GR"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0" name="TextBox 19">
            <a:extLst>
              <a:ext uri="{FF2B5EF4-FFF2-40B4-BE49-F238E27FC236}">
                <a16:creationId xmlns:a16="http://schemas.microsoft.com/office/drawing/2014/main" id="{5E19693A-C5AB-493C-8B36-00CDED07D2B0}"/>
              </a:ext>
            </a:extLst>
          </p:cNvPr>
          <p:cNvSpPr txBox="1"/>
          <p:nvPr userDrawn="1"/>
        </p:nvSpPr>
        <p:spPr>
          <a:xfrm>
            <a:off x="826419" y="3063195"/>
            <a:ext cx="6697153" cy="895566"/>
          </a:xfrm>
          <a:prstGeom prst="rect">
            <a:avLst/>
          </a:prstGeom>
          <a:noFill/>
        </p:spPr>
        <p:txBody>
          <a:bodyPr wrap="square">
            <a:spAutoFit/>
          </a:bodyPr>
          <a:lstStyle/>
          <a:p>
            <a:pPr marR="0" algn="ctr" rtl="0">
              <a:lnSpc>
                <a:spcPct val="150000"/>
              </a:lnSpc>
              <a:spcBef>
                <a:spcPts val="600"/>
              </a:spcBef>
              <a:spcAft>
                <a:spcPts val="600"/>
              </a:spcAft>
            </a:pPr>
            <a:r>
              <a:rPr lang="en-US"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Infrastructures for Research and Technology  GRNET S.A.</a:t>
            </a:r>
            <a:endParaRPr lang="el-GR"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5463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037302A-FB1C-4FC6-AB81-009992211CD1}"/>
              </a:ext>
            </a:extLst>
          </p:cNvPr>
          <p:cNvSpPr/>
          <p:nvPr userDrawn="1"/>
        </p:nvSpPr>
        <p:spPr>
          <a:xfrm>
            <a:off x="0" y="538936"/>
            <a:ext cx="1436914" cy="114207"/>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7175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A43710C-8456-488C-B1B4-36D2198D3D63}"/>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1" y="-65019"/>
            <a:ext cx="12218007" cy="2214206"/>
          </a:xfrm>
          <a:prstGeom prst="rect">
            <a:avLst/>
          </a:prstGeom>
        </p:spPr>
      </p:pic>
      <p:sp>
        <p:nvSpPr>
          <p:cNvPr id="24" name="Rectangle 23">
            <a:extLst>
              <a:ext uri="{FF2B5EF4-FFF2-40B4-BE49-F238E27FC236}">
                <a16:creationId xmlns:a16="http://schemas.microsoft.com/office/drawing/2014/main" id="{826E88A8-EC9A-4929-AD02-657C96FD6F5C}"/>
              </a:ext>
              <a:ext uri="{C183D7F6-B498-43B3-948B-1728B52AA6E4}">
                <adec:decorative xmlns:adec="http://schemas.microsoft.com/office/drawing/2017/decorative" val="1"/>
              </a:ext>
            </a:extLst>
          </p:cNvPr>
          <p:cNvSpPr/>
          <p:nvPr userDrawn="1"/>
        </p:nvSpPr>
        <p:spPr>
          <a:xfrm>
            <a:off x="0" y="-65252"/>
            <a:ext cx="12220075" cy="2214206"/>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1493583-22DE-41BE-B4D1-B85E97B1F030}"/>
              </a:ext>
            </a:extLst>
          </p:cNvPr>
          <p:cNvSpPr/>
          <p:nvPr userDrawn="1"/>
        </p:nvSpPr>
        <p:spPr>
          <a:xfrm flipV="1">
            <a:off x="2205469" y="2117401"/>
            <a:ext cx="10012538" cy="108846"/>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7AA668F-EAFF-47FF-880B-D3DA8E699222}"/>
              </a:ext>
            </a:extLst>
          </p:cNvPr>
          <p:cNvSpPr/>
          <p:nvPr userDrawn="1"/>
        </p:nvSpPr>
        <p:spPr>
          <a:xfrm flipV="1">
            <a:off x="-2070" y="2124071"/>
            <a:ext cx="1879856" cy="102175"/>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highlight>
                <a:srgbClr val="FBD9AB"/>
              </a:highlight>
            </a:endParaRPr>
          </a:p>
        </p:txBody>
      </p:sp>
      <p:sp>
        <p:nvSpPr>
          <p:cNvPr id="18" name="Google Shape;361;p21">
            <a:extLst>
              <a:ext uri="{FF2B5EF4-FFF2-40B4-BE49-F238E27FC236}">
                <a16:creationId xmlns:a16="http://schemas.microsoft.com/office/drawing/2014/main" id="{539B1DDD-BCD9-4B73-A3E0-0228C851799D}"/>
              </a:ext>
            </a:extLst>
          </p:cNvPr>
          <p:cNvSpPr/>
          <p:nvPr userDrawn="1"/>
        </p:nvSpPr>
        <p:spPr>
          <a:xfrm>
            <a:off x="1323435" y="1500937"/>
            <a:ext cx="1386907" cy="135706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1;p21">
            <a:extLst>
              <a:ext uri="{FF2B5EF4-FFF2-40B4-BE49-F238E27FC236}">
                <a16:creationId xmlns:a16="http://schemas.microsoft.com/office/drawing/2014/main" id="{19B792D6-1EDE-47CF-8655-F764D373B476}"/>
              </a:ext>
            </a:extLst>
          </p:cNvPr>
          <p:cNvSpPr/>
          <p:nvPr userDrawn="1"/>
        </p:nvSpPr>
        <p:spPr>
          <a:xfrm>
            <a:off x="5350160"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1;p21">
            <a:extLst>
              <a:ext uri="{FF2B5EF4-FFF2-40B4-BE49-F238E27FC236}">
                <a16:creationId xmlns:a16="http://schemas.microsoft.com/office/drawing/2014/main" id="{BBA316A3-22A5-4275-9839-56CEA9C2B766}"/>
              </a:ext>
            </a:extLst>
          </p:cNvPr>
          <p:cNvSpPr/>
          <p:nvPr userDrawn="1"/>
        </p:nvSpPr>
        <p:spPr>
          <a:xfrm>
            <a:off x="9544970" y="1469603"/>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TextBox 10">
            <a:extLst>
              <a:ext uri="{FF2B5EF4-FFF2-40B4-BE49-F238E27FC236}">
                <a16:creationId xmlns:a16="http://schemas.microsoft.com/office/drawing/2014/main" id="{6CA4D9CD-BB4D-443C-B84C-2B0E24810C1A}"/>
              </a:ext>
            </a:extLst>
          </p:cNvPr>
          <p:cNvSpPr txBox="1"/>
          <p:nvPr userDrawn="1"/>
        </p:nvSpPr>
        <p:spPr>
          <a:xfrm>
            <a:off x="1641733" y="737139"/>
            <a:ext cx="8803759" cy="584775"/>
          </a:xfrm>
          <a:prstGeom prst="rect">
            <a:avLst/>
          </a:prstGeom>
          <a:noFill/>
        </p:spPr>
        <p:txBody>
          <a:bodyPr wrap="square">
            <a:spAutoFit/>
          </a:bodyPr>
          <a:lstStyle/>
          <a:p>
            <a:pPr marR="0" algn="ctr" rtl="0"/>
            <a:r>
              <a:rPr lang="en-US" sz="48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EUROPEAN &amp; INTERNATIONAL PROJECTS </a:t>
            </a:r>
            <a:endParaRPr lang="el-GR"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43807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4CC71638-F92A-4C81-9172-15A493CC42EA}"/>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1" y="-65019"/>
            <a:ext cx="12204754" cy="2214206"/>
          </a:xfrm>
          <a:prstGeom prst="rect">
            <a:avLst/>
          </a:prstGeom>
        </p:spPr>
      </p:pic>
      <p:sp>
        <p:nvSpPr>
          <p:cNvPr id="29" name="Rectangle 28">
            <a:extLst>
              <a:ext uri="{FF2B5EF4-FFF2-40B4-BE49-F238E27FC236}">
                <a16:creationId xmlns:a16="http://schemas.microsoft.com/office/drawing/2014/main" id="{F6B0B8D2-DBC6-4787-9BBE-F25B73DEBEA4}"/>
              </a:ext>
              <a:ext uri="{C183D7F6-B498-43B3-948B-1728B52AA6E4}">
                <adec:decorative xmlns:adec="http://schemas.microsoft.com/office/drawing/2017/decorative" val="1"/>
              </a:ext>
            </a:extLst>
          </p:cNvPr>
          <p:cNvSpPr/>
          <p:nvPr userDrawn="1"/>
        </p:nvSpPr>
        <p:spPr>
          <a:xfrm>
            <a:off x="0" y="-60608"/>
            <a:ext cx="12212290" cy="2214206"/>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E68A05-8A7C-48ED-B627-1F74481DB997}"/>
              </a:ext>
            </a:extLst>
          </p:cNvPr>
          <p:cNvSpPr/>
          <p:nvPr userDrawn="1"/>
        </p:nvSpPr>
        <p:spPr>
          <a:xfrm flipV="1">
            <a:off x="2205469" y="2117401"/>
            <a:ext cx="10012538" cy="108846"/>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4EC99A42-7A03-42DB-859F-C698A7E7DE64}"/>
              </a:ext>
            </a:extLst>
          </p:cNvPr>
          <p:cNvSpPr/>
          <p:nvPr userDrawn="1"/>
        </p:nvSpPr>
        <p:spPr>
          <a:xfrm flipV="1">
            <a:off x="-2070" y="2124071"/>
            <a:ext cx="1879856" cy="102175"/>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highlight>
                <a:srgbClr val="FBD9AB"/>
              </a:highlight>
            </a:endParaRPr>
          </a:p>
        </p:txBody>
      </p:sp>
      <p:sp>
        <p:nvSpPr>
          <p:cNvPr id="30" name="Google Shape;361;p21">
            <a:extLst>
              <a:ext uri="{FF2B5EF4-FFF2-40B4-BE49-F238E27FC236}">
                <a16:creationId xmlns:a16="http://schemas.microsoft.com/office/drawing/2014/main" id="{EE6804B0-2464-45A9-8FF9-1FC15E4391C8}"/>
              </a:ext>
            </a:extLst>
          </p:cNvPr>
          <p:cNvSpPr/>
          <p:nvPr userDrawn="1"/>
        </p:nvSpPr>
        <p:spPr>
          <a:xfrm>
            <a:off x="1323435"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61;p21">
            <a:extLst>
              <a:ext uri="{FF2B5EF4-FFF2-40B4-BE49-F238E27FC236}">
                <a16:creationId xmlns:a16="http://schemas.microsoft.com/office/drawing/2014/main" id="{CC402F43-E3D4-4FAE-8DD7-C67735694542}"/>
              </a:ext>
            </a:extLst>
          </p:cNvPr>
          <p:cNvSpPr/>
          <p:nvPr userDrawn="1"/>
        </p:nvSpPr>
        <p:spPr>
          <a:xfrm>
            <a:off x="5350160"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61;p21">
            <a:extLst>
              <a:ext uri="{FF2B5EF4-FFF2-40B4-BE49-F238E27FC236}">
                <a16:creationId xmlns:a16="http://schemas.microsoft.com/office/drawing/2014/main" id="{427632A2-5482-4CE0-AAC8-36DB740E8CC2}"/>
              </a:ext>
            </a:extLst>
          </p:cNvPr>
          <p:cNvSpPr/>
          <p:nvPr userDrawn="1"/>
        </p:nvSpPr>
        <p:spPr>
          <a:xfrm>
            <a:off x="9544970" y="1469603"/>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TextBox 32">
            <a:extLst>
              <a:ext uri="{FF2B5EF4-FFF2-40B4-BE49-F238E27FC236}">
                <a16:creationId xmlns:a16="http://schemas.microsoft.com/office/drawing/2014/main" id="{5218DECA-1C5F-4851-972A-980E505F34C6}"/>
              </a:ext>
            </a:extLst>
          </p:cNvPr>
          <p:cNvSpPr txBox="1"/>
          <p:nvPr userDrawn="1"/>
        </p:nvSpPr>
        <p:spPr>
          <a:xfrm>
            <a:off x="3632568" y="749696"/>
            <a:ext cx="4608183" cy="584775"/>
          </a:xfrm>
          <a:prstGeom prst="rect">
            <a:avLst/>
          </a:prstGeom>
          <a:noFill/>
        </p:spPr>
        <p:txBody>
          <a:bodyPr wrap="square">
            <a:spAutoFit/>
          </a:bodyPr>
          <a:lstStyle/>
          <a:p>
            <a:pPr marR="0" algn="l" rtl="0"/>
            <a:r>
              <a:rPr lang="en-US"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PROJECTS</a:t>
            </a:r>
            <a:endParaRPr lang="el-GR"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89768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4300A8-F665-40CD-A1C6-F3F0634E9A74}"/>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1" y="-65019"/>
            <a:ext cx="12204754" cy="2214206"/>
          </a:xfrm>
          <a:prstGeom prst="rect">
            <a:avLst/>
          </a:prstGeom>
        </p:spPr>
      </p:pic>
      <p:sp>
        <p:nvSpPr>
          <p:cNvPr id="12" name="Rectangle 11">
            <a:extLst>
              <a:ext uri="{FF2B5EF4-FFF2-40B4-BE49-F238E27FC236}">
                <a16:creationId xmlns:a16="http://schemas.microsoft.com/office/drawing/2014/main" id="{27B9525F-AC47-407F-9600-A6A73117AF2E}"/>
              </a:ext>
              <a:ext uri="{C183D7F6-B498-43B3-948B-1728B52AA6E4}">
                <adec:decorative xmlns:adec="http://schemas.microsoft.com/office/drawing/2017/decorative" val="1"/>
              </a:ext>
            </a:extLst>
          </p:cNvPr>
          <p:cNvSpPr/>
          <p:nvPr userDrawn="1"/>
        </p:nvSpPr>
        <p:spPr>
          <a:xfrm>
            <a:off x="0" y="-65020"/>
            <a:ext cx="12204754" cy="2214206"/>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98FC6A91-B079-4EB0-ABA4-A91D69BBA352}"/>
              </a:ext>
            </a:extLst>
          </p:cNvPr>
          <p:cNvSpPr txBox="1"/>
          <p:nvPr userDrawn="1"/>
        </p:nvSpPr>
        <p:spPr>
          <a:xfrm>
            <a:off x="3632568" y="749696"/>
            <a:ext cx="4608183" cy="584775"/>
          </a:xfrm>
          <a:prstGeom prst="rect">
            <a:avLst/>
          </a:prstGeom>
          <a:noFill/>
        </p:spPr>
        <p:txBody>
          <a:bodyPr wrap="square">
            <a:spAutoFit/>
          </a:bodyPr>
          <a:lstStyle/>
          <a:p>
            <a:pPr marR="0" algn="l" rtl="0"/>
            <a:r>
              <a:rPr lang="en-US"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PROJECTS</a:t>
            </a:r>
            <a:endParaRPr lang="el-GR"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Google Shape;361;p21">
            <a:extLst>
              <a:ext uri="{FF2B5EF4-FFF2-40B4-BE49-F238E27FC236}">
                <a16:creationId xmlns:a16="http://schemas.microsoft.com/office/drawing/2014/main" id="{C4BC7109-DDAA-4BB9-8EA3-3C89CA8C8391}"/>
              </a:ext>
            </a:extLst>
          </p:cNvPr>
          <p:cNvSpPr/>
          <p:nvPr userDrawn="1"/>
        </p:nvSpPr>
        <p:spPr>
          <a:xfrm>
            <a:off x="3045909" y="1500937"/>
            <a:ext cx="1386906" cy="1321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61;p21">
            <a:extLst>
              <a:ext uri="{FF2B5EF4-FFF2-40B4-BE49-F238E27FC236}">
                <a16:creationId xmlns:a16="http://schemas.microsoft.com/office/drawing/2014/main" id="{F387DC13-3BDA-494E-99E7-5A391C8DC645}"/>
              </a:ext>
            </a:extLst>
          </p:cNvPr>
          <p:cNvSpPr/>
          <p:nvPr userDrawn="1"/>
        </p:nvSpPr>
        <p:spPr>
          <a:xfrm>
            <a:off x="7657431"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6859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4300A8-F665-40CD-A1C6-F3F0634E9A74}"/>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1" y="-65019"/>
            <a:ext cx="12204754" cy="2214206"/>
          </a:xfrm>
          <a:prstGeom prst="rect">
            <a:avLst/>
          </a:prstGeom>
        </p:spPr>
      </p:pic>
      <p:sp>
        <p:nvSpPr>
          <p:cNvPr id="12" name="Rectangle 11">
            <a:extLst>
              <a:ext uri="{FF2B5EF4-FFF2-40B4-BE49-F238E27FC236}">
                <a16:creationId xmlns:a16="http://schemas.microsoft.com/office/drawing/2014/main" id="{27B9525F-AC47-407F-9600-A6A73117AF2E}"/>
              </a:ext>
              <a:ext uri="{C183D7F6-B498-43B3-948B-1728B52AA6E4}">
                <adec:decorative xmlns:adec="http://schemas.microsoft.com/office/drawing/2017/decorative" val="1"/>
              </a:ext>
            </a:extLst>
          </p:cNvPr>
          <p:cNvSpPr/>
          <p:nvPr userDrawn="1"/>
        </p:nvSpPr>
        <p:spPr>
          <a:xfrm>
            <a:off x="0" y="-65020"/>
            <a:ext cx="12204754" cy="2214206"/>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Google Shape;361;p21">
            <a:extLst>
              <a:ext uri="{FF2B5EF4-FFF2-40B4-BE49-F238E27FC236}">
                <a16:creationId xmlns:a16="http://schemas.microsoft.com/office/drawing/2014/main" id="{C4BC7109-DDAA-4BB9-8EA3-3C89CA8C8391}"/>
              </a:ext>
            </a:extLst>
          </p:cNvPr>
          <p:cNvSpPr/>
          <p:nvPr userDrawn="1"/>
        </p:nvSpPr>
        <p:spPr>
          <a:xfrm>
            <a:off x="3045909" y="1500937"/>
            <a:ext cx="1386906" cy="1321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61;p21">
            <a:extLst>
              <a:ext uri="{FF2B5EF4-FFF2-40B4-BE49-F238E27FC236}">
                <a16:creationId xmlns:a16="http://schemas.microsoft.com/office/drawing/2014/main" id="{F387DC13-3BDA-494E-99E7-5A391C8DC645}"/>
              </a:ext>
            </a:extLst>
          </p:cNvPr>
          <p:cNvSpPr/>
          <p:nvPr userDrawn="1"/>
        </p:nvSpPr>
        <p:spPr>
          <a:xfrm>
            <a:off x="7657431"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A1200498-0DD3-438A-86B5-94BD249C16B9}"/>
              </a:ext>
            </a:extLst>
          </p:cNvPr>
          <p:cNvSpPr txBox="1"/>
          <p:nvPr userDrawn="1"/>
        </p:nvSpPr>
        <p:spPr>
          <a:xfrm>
            <a:off x="1641733" y="737139"/>
            <a:ext cx="8803759" cy="584775"/>
          </a:xfrm>
          <a:prstGeom prst="rect">
            <a:avLst/>
          </a:prstGeom>
          <a:noFill/>
        </p:spPr>
        <p:txBody>
          <a:bodyPr wrap="square">
            <a:spAutoFit/>
          </a:bodyPr>
          <a:lstStyle/>
          <a:p>
            <a:pPr marR="0" algn="ctr" rtl="0"/>
            <a:r>
              <a:rPr lang="en-US" sz="48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EUROPEAN &amp; INTERNATIONAL PROJECTS </a:t>
            </a:r>
            <a:endParaRPr lang="el-GR"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1039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F150B45-6C6E-4748-A036-C93FC17F2A9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6350" y="-26870"/>
            <a:ext cx="12192000" cy="2970354"/>
          </a:xfrm>
          <a:prstGeom prst="rect">
            <a:avLst/>
          </a:prstGeom>
        </p:spPr>
      </p:pic>
      <p:sp>
        <p:nvSpPr>
          <p:cNvPr id="8" name="Rectangle 7">
            <a:extLst>
              <a:ext uri="{FF2B5EF4-FFF2-40B4-BE49-F238E27FC236}">
                <a16:creationId xmlns:a16="http://schemas.microsoft.com/office/drawing/2014/main" id="{5178CA03-FD58-4195-AB33-547EB64C6A9B}"/>
              </a:ext>
              <a:ext uri="{C183D7F6-B498-43B3-948B-1728B52AA6E4}">
                <adec:decorative xmlns:adec="http://schemas.microsoft.com/office/drawing/2017/decorative" val="1"/>
              </a:ext>
            </a:extLst>
          </p:cNvPr>
          <p:cNvSpPr/>
          <p:nvPr userDrawn="1"/>
        </p:nvSpPr>
        <p:spPr>
          <a:xfrm>
            <a:off x="-6350" y="-26870"/>
            <a:ext cx="12192000" cy="2970354"/>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02167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1D77F78-17D8-429C-A764-3415F7F48A73}"/>
              </a:ext>
            </a:extLst>
          </p:cNvPr>
          <p:cNvSpPr>
            <a:spLocks noGrp="1"/>
          </p:cNvSpPr>
          <p:nvPr>
            <p:ph type="sldNum" sz="quarter" idx="10"/>
          </p:nvPr>
        </p:nvSpPr>
        <p:spPr/>
        <p:txBody>
          <a:bodyPr/>
          <a:lstStyle/>
          <a:p>
            <a:fld id="{9F4088CB-D327-4A0C-A0A9-1A69F0EFF3E6}" type="slidenum">
              <a:rPr lang="en-US" smtClean="0"/>
              <a:pPr/>
              <a:t>‹#›</a:t>
            </a:fld>
            <a:endParaRPr lang="en-US" dirty="0"/>
          </a:p>
        </p:txBody>
      </p:sp>
      <p:pic>
        <p:nvPicPr>
          <p:cNvPr id="4" name="Picture 3">
            <a:extLst>
              <a:ext uri="{FF2B5EF4-FFF2-40B4-BE49-F238E27FC236}">
                <a16:creationId xmlns:a16="http://schemas.microsoft.com/office/drawing/2014/main" id="{42908E97-5988-4CD8-B7A3-FED902CE4B9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6350" y="-26870"/>
            <a:ext cx="12192000" cy="2685010"/>
          </a:xfrm>
          <a:prstGeom prst="rect">
            <a:avLst/>
          </a:prstGeom>
        </p:spPr>
      </p:pic>
      <p:sp>
        <p:nvSpPr>
          <p:cNvPr id="5" name="Rectangle 4">
            <a:extLst>
              <a:ext uri="{FF2B5EF4-FFF2-40B4-BE49-F238E27FC236}">
                <a16:creationId xmlns:a16="http://schemas.microsoft.com/office/drawing/2014/main" id="{5EFF9720-8A85-40D8-A031-56B227C88D31}"/>
              </a:ext>
              <a:ext uri="{C183D7F6-B498-43B3-948B-1728B52AA6E4}">
                <adec:decorative xmlns:adec="http://schemas.microsoft.com/office/drawing/2017/decorative" val="1"/>
              </a:ext>
            </a:extLst>
          </p:cNvPr>
          <p:cNvSpPr/>
          <p:nvPr userDrawn="1"/>
        </p:nvSpPr>
        <p:spPr>
          <a:xfrm>
            <a:off x="-6350" y="-27708"/>
            <a:ext cx="12192000" cy="2685011"/>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9124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36E201F-02BD-4328-A48A-CA7FFCA27729}"/>
              </a:ext>
            </a:extLst>
          </p:cNvPr>
          <p:cNvSpPr>
            <a:spLocks noGrp="1"/>
          </p:cNvSpPr>
          <p:nvPr>
            <p:ph type="sldNum" sz="quarter" idx="4"/>
          </p:nvPr>
        </p:nvSpPr>
        <p:spPr>
          <a:xfrm>
            <a:off x="9195816" y="6360349"/>
            <a:ext cx="2743200" cy="365125"/>
          </a:xfrm>
          <a:prstGeom prst="rect">
            <a:avLst/>
          </a:prstGeom>
        </p:spPr>
        <p:txBody>
          <a:bodyPr vert="horz" lIns="91440" tIns="45720" rIns="91440" bIns="45720" rtlCol="0" anchor="ctr"/>
          <a:lstStyle>
            <a:lvl1pPr algn="r">
              <a:defRPr sz="1200">
                <a:solidFill>
                  <a:srgbClr val="142C3F"/>
                </a:solidFill>
                <a:latin typeface="Tahoma" panose="020B0604030504040204" pitchFamily="34" charset="0"/>
                <a:ea typeface="Tahoma" panose="020B0604030504040204" pitchFamily="34" charset="0"/>
                <a:cs typeface="Tahoma" panose="020B0604030504040204" pitchFamily="34" charset="0"/>
              </a:defRPr>
            </a:lvl1pPr>
          </a:lstStyle>
          <a:p>
            <a:fld id="{9F4088CB-D327-4A0C-A0A9-1A69F0EFF3E6}" type="slidenum">
              <a:rPr lang="en-US" smtClean="0"/>
              <a:pPr/>
              <a:t>‹#›</a:t>
            </a:fld>
            <a:endParaRPr lang="en-US" dirty="0"/>
          </a:p>
        </p:txBody>
      </p:sp>
      <p:sp>
        <p:nvSpPr>
          <p:cNvPr id="12" name="Rectangle 11">
            <a:extLst>
              <a:ext uri="{FF2B5EF4-FFF2-40B4-BE49-F238E27FC236}">
                <a16:creationId xmlns:a16="http://schemas.microsoft.com/office/drawing/2014/main" id="{E0A81480-A3E9-452A-8AC4-B6CA990CA505}"/>
              </a:ext>
            </a:extLst>
          </p:cNvPr>
          <p:cNvSpPr/>
          <p:nvPr userDrawn="1"/>
        </p:nvSpPr>
        <p:spPr>
          <a:xfrm rot="5400000">
            <a:off x="5815398" y="480386"/>
            <a:ext cx="570731" cy="12201527"/>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7FBD94C4-121E-4590-8D32-ABBEE369F351}"/>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0796197" y="6318357"/>
            <a:ext cx="1216708" cy="566630"/>
          </a:xfrm>
          <a:prstGeom prst="rect">
            <a:avLst/>
          </a:prstGeom>
        </p:spPr>
      </p:pic>
      <p:sp>
        <p:nvSpPr>
          <p:cNvPr id="9" name="TextBox 8">
            <a:extLst>
              <a:ext uri="{FF2B5EF4-FFF2-40B4-BE49-F238E27FC236}">
                <a16:creationId xmlns:a16="http://schemas.microsoft.com/office/drawing/2014/main" id="{98A8209D-8CFF-48EA-A8A2-01BBA3603AC3}"/>
              </a:ext>
            </a:extLst>
          </p:cNvPr>
          <p:cNvSpPr txBox="1"/>
          <p:nvPr userDrawn="1"/>
        </p:nvSpPr>
        <p:spPr>
          <a:xfrm>
            <a:off x="168366" y="6524439"/>
            <a:ext cx="8689883" cy="256480"/>
          </a:xfrm>
          <a:prstGeom prst="rect">
            <a:avLst/>
          </a:prstGeom>
          <a:noFill/>
        </p:spPr>
        <p:txBody>
          <a:bodyPr wrap="square">
            <a:spAutoFit/>
          </a:bodyPr>
          <a:lstStyle/>
          <a:p>
            <a:pPr marR="0" algn="l" rtl="0"/>
            <a:r>
              <a:rPr lang="en-US"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SIG </a:t>
            </a:r>
            <a:r>
              <a:rPr lang="en-US" sz="1600" i="0" u="none" strike="noStrike" baseline="30000" dirty="0" err="1">
                <a:solidFill>
                  <a:schemeClr val="bg1"/>
                </a:solidFill>
                <a:latin typeface="Tahoma" panose="020B0604030504040204" pitchFamily="34" charset="0"/>
                <a:ea typeface="Tahoma" panose="020B0604030504040204" pitchFamily="34" charset="0"/>
                <a:cs typeface="Tahoma" panose="020B0604030504040204" pitchFamily="34" charset="0"/>
              </a:rPr>
              <a:t>MarComms</a:t>
            </a:r>
            <a:r>
              <a:rPr lang="en-US"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Finland 2023- GRNET </a:t>
            </a:r>
            <a:r>
              <a:rPr lang="en-US" sz="1600" i="0" u="none" strike="noStrike" baseline="30000" dirty="0" err="1">
                <a:solidFill>
                  <a:schemeClr val="bg1"/>
                </a:solidFill>
                <a:latin typeface="Tahoma" panose="020B0604030504040204" pitchFamily="34" charset="0"/>
                <a:ea typeface="Tahoma" panose="020B0604030504040204" pitchFamily="34" charset="0"/>
                <a:cs typeface="Tahoma" panose="020B0604030504040204" pitchFamily="34" charset="0"/>
              </a:rPr>
              <a:t>MarComms</a:t>
            </a:r>
            <a:r>
              <a:rPr lang="en-US"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 </a:t>
            </a:r>
            <a:r>
              <a:rPr lang="en-US" sz="1600" i="0" u="none" strike="noStrike" baseline="30000" dirty="0" err="1">
                <a:solidFill>
                  <a:schemeClr val="bg1"/>
                </a:solidFill>
                <a:latin typeface="Tahoma" panose="020B0604030504040204" pitchFamily="34" charset="0"/>
                <a:ea typeface="Tahoma" panose="020B0604030504040204" pitchFamily="34" charset="0"/>
                <a:cs typeface="Tahoma" panose="020B0604030504040204" pitchFamily="34" charset="0"/>
              </a:rPr>
              <a:t>Organising</a:t>
            </a:r>
            <a:r>
              <a:rPr lang="en-US"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Work and Meeting Task Deadlines (Day2: Psarianou, Kakavas)</a:t>
            </a:r>
            <a:endParaRPr lang="el-GR"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8367304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49" r:id="rId3"/>
    <p:sldLayoutId id="2147483650" r:id="rId4"/>
    <p:sldLayoutId id="2147483651" r:id="rId5"/>
    <p:sldLayoutId id="2147483661" r:id="rId6"/>
    <p:sldLayoutId id="2147483667" r:id="rId7"/>
    <p:sldLayoutId id="2147483662" r:id="rId8"/>
    <p:sldLayoutId id="2147483664" r:id="rId9"/>
    <p:sldLayoutId id="2147483663" r:id="rId10"/>
    <p:sldLayoutId id="2147483652" r:id="rId11"/>
    <p:sldLayoutId id="2147483653" r:id="rId12"/>
    <p:sldLayoutId id="2147483654" r:id="rId13"/>
    <p:sldLayoutId id="2147483655" r:id="rId14"/>
    <p:sldLayoutId id="2147483656" r:id="rId15"/>
    <p:sldLayoutId id="2147483657" r:id="rId16"/>
    <p:sldLayoutId id="2147483658" r:id="rId17"/>
    <p:sldLayoutId id="2147483659" r:id="rId18"/>
    <p:sldLayoutId id="2147483660"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5" Type="http://schemas.openxmlformats.org/officeDocument/2006/relationships/chart" Target="../charts/chart6.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5" Type="http://schemas.openxmlformats.org/officeDocument/2006/relationships/image" Target="../media/image36.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9.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grnet.gr/" TargetMode="External"/><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hyperlink" Target="https://youtu.be/DZqeW2eXhsg" TargetMode="External"/><Relationship Id="rId4" Type="http://schemas.openxmlformats.org/officeDocument/2006/relationships/image" Target="../media/image13.png"/><Relationship Id="rId9"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sv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 Id="rId9" Type="http://schemas.openxmlformats.org/officeDocument/2006/relationships/image" Target="../media/image27.svg"/></Relationships>
</file>

<file path=ppt/slides/_rels/slide6.xml.rels><?xml version="1.0" encoding="UTF-8" standalone="yes"?>
<Relationships xmlns="http://schemas.openxmlformats.org/package/2006/relationships"><Relationship Id="rId3" Type="http://schemas.openxmlformats.org/officeDocument/2006/relationships/hyperlink" Target="https://www.deepl.com/" TargetMode="External"/><Relationship Id="rId2" Type="http://schemas.openxmlformats.org/officeDocument/2006/relationships/hyperlink" Target="https://grnet.gr/wp-content/uploads/2023/logos/GRNET_LOGO_guidelines%20_ENG.pdf" TargetMode="External"/><Relationship Id="rId1" Type="http://schemas.openxmlformats.org/officeDocument/2006/relationships/slideLayout" Target="../slideLayouts/slideLayout3.xml"/><Relationship Id="rId5" Type="http://schemas.openxmlformats.org/officeDocument/2006/relationships/hyperlink" Target="https://grnet.gr/wp-snapshots/GrNet_Annual2021_Final_FlipBOOK/Annual2021_Final_4.html" TargetMode="External"/><Relationship Id="rId4" Type="http://schemas.openxmlformats.org/officeDocument/2006/relationships/hyperlink" Target="https://fbicons.net/"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DAE58D17-3CED-454A-9C7E-CB02474EF231}"/>
              </a:ext>
            </a:extLst>
          </p:cNvPr>
          <p:cNvSpPr/>
          <p:nvPr/>
        </p:nvSpPr>
        <p:spPr>
          <a:xfrm>
            <a:off x="1777013" y="3915053"/>
            <a:ext cx="8637973" cy="2059619"/>
          </a:xfrm>
          <a:prstGeom prst="roundRect">
            <a:avLst/>
          </a:prstGeom>
          <a:solidFill>
            <a:srgbClr val="148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GRNET </a:t>
            </a:r>
            <a:r>
              <a:rPr lang="en-US" sz="2400" b="1" dirty="0" err="1"/>
              <a:t>MarComms</a:t>
            </a:r>
            <a:r>
              <a:rPr lang="en-US" sz="2400" b="1" dirty="0"/>
              <a:t> work organization: delivering all dissemination activities on time</a:t>
            </a:r>
            <a:r>
              <a:rPr lang="en-US" sz="2400" dirty="0"/>
              <a:t>.</a:t>
            </a:r>
          </a:p>
          <a:p>
            <a:pPr algn="ctr"/>
            <a:endParaRPr lang="en-US" b="1" dirty="0"/>
          </a:p>
          <a:p>
            <a:pPr algn="ctr"/>
            <a:r>
              <a:rPr lang="en-US" b="1" dirty="0"/>
              <a:t>Artemis Psarianou, Head of Marketing and Communications </a:t>
            </a:r>
            <a:r>
              <a:rPr lang="en-US" dirty="0"/>
              <a:t>– </a:t>
            </a:r>
            <a:r>
              <a:rPr lang="en-US" b="1" dirty="0"/>
              <a:t>GRNET</a:t>
            </a:r>
          </a:p>
          <a:p>
            <a:pPr algn="ctr"/>
            <a:r>
              <a:rPr lang="en-US" b="1" dirty="0"/>
              <a:t>Thomas Kakavas, Marketing and Communications Coordinator</a:t>
            </a:r>
            <a:r>
              <a:rPr lang="en-US" dirty="0"/>
              <a:t> –</a:t>
            </a:r>
            <a:r>
              <a:rPr lang="en-US" b="1" dirty="0"/>
              <a:t> GRNET</a:t>
            </a:r>
            <a:endParaRPr lang="en-US" dirty="0"/>
          </a:p>
          <a:p>
            <a:pPr algn="ctr"/>
            <a:br>
              <a:rPr lang="en-US" sz="1600" dirty="0"/>
            </a:br>
            <a:endParaRPr lang="en-US" sz="15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58596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a:extLst>
              <a:ext uri="{FF2B5EF4-FFF2-40B4-BE49-F238E27FC236}">
                <a16:creationId xmlns:a16="http://schemas.microsoft.com/office/drawing/2014/main" id="{942AF32D-BEB8-45B2-9EC3-6B722ABA372B}"/>
              </a:ext>
            </a:extLst>
          </p:cNvPr>
          <p:cNvGraphicFramePr>
            <a:graphicFrameLocks/>
          </p:cNvGraphicFramePr>
          <p:nvPr>
            <p:extLst>
              <p:ext uri="{D42A27DB-BD31-4B8C-83A1-F6EECF244321}">
                <p14:modId xmlns:p14="http://schemas.microsoft.com/office/powerpoint/2010/main" val="2740646829"/>
              </p:ext>
            </p:extLst>
          </p:nvPr>
        </p:nvGraphicFramePr>
        <p:xfrm>
          <a:off x="161925" y="790105"/>
          <a:ext cx="6400801" cy="335680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464ED882-2022-48D1-A647-ED57651C8333}"/>
              </a:ext>
            </a:extLst>
          </p:cNvPr>
          <p:cNvGraphicFramePr>
            <a:graphicFrameLocks/>
          </p:cNvGraphicFramePr>
          <p:nvPr>
            <p:extLst>
              <p:ext uri="{D42A27DB-BD31-4B8C-83A1-F6EECF244321}">
                <p14:modId xmlns:p14="http://schemas.microsoft.com/office/powerpoint/2010/main" val="2630242510"/>
              </p:ext>
            </p:extLst>
          </p:nvPr>
        </p:nvGraphicFramePr>
        <p:xfrm>
          <a:off x="819150" y="4146907"/>
          <a:ext cx="4810125" cy="1976903"/>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a:extLst>
              <a:ext uri="{FF2B5EF4-FFF2-40B4-BE49-F238E27FC236}">
                <a16:creationId xmlns:a16="http://schemas.microsoft.com/office/drawing/2014/main" id="{EA04A548-D62E-4C8E-A095-5C81005EFA2B}"/>
              </a:ext>
            </a:extLst>
          </p:cNvPr>
          <p:cNvSpPr txBox="1"/>
          <p:nvPr/>
        </p:nvSpPr>
        <p:spPr>
          <a:xfrm>
            <a:off x="1473362" y="454967"/>
            <a:ext cx="10193467" cy="461665"/>
          </a:xfrm>
          <a:prstGeom prst="rect">
            <a:avLst/>
          </a:prstGeom>
          <a:noFill/>
        </p:spPr>
        <p:txBody>
          <a:bodyPr wrap="square">
            <a:spAutoFit/>
          </a:bodyPr>
          <a:lstStyle/>
          <a:p>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GRNET </a:t>
            </a:r>
            <a:r>
              <a:rPr lang="en-US" sz="3600" b="1"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Highlights 2022 vs 2021 (2/2)</a:t>
            </a:r>
          </a:p>
        </p:txBody>
      </p:sp>
      <p:graphicFrame>
        <p:nvGraphicFramePr>
          <p:cNvPr id="7" name="Chart 6">
            <a:extLst>
              <a:ext uri="{FF2B5EF4-FFF2-40B4-BE49-F238E27FC236}">
                <a16:creationId xmlns:a16="http://schemas.microsoft.com/office/drawing/2014/main" id="{8AFC3626-83CB-441B-A8F8-256938BEDE19}"/>
              </a:ext>
            </a:extLst>
          </p:cNvPr>
          <p:cNvGraphicFramePr>
            <a:graphicFrameLocks/>
          </p:cNvGraphicFramePr>
          <p:nvPr>
            <p:extLst>
              <p:ext uri="{D42A27DB-BD31-4B8C-83A1-F6EECF244321}">
                <p14:modId xmlns:p14="http://schemas.microsoft.com/office/powerpoint/2010/main" val="407649798"/>
              </p:ext>
            </p:extLst>
          </p:nvPr>
        </p:nvGraphicFramePr>
        <p:xfrm>
          <a:off x="6411995" y="4084515"/>
          <a:ext cx="5169031" cy="21016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a:extLst>
              <a:ext uri="{FF2B5EF4-FFF2-40B4-BE49-F238E27FC236}">
                <a16:creationId xmlns:a16="http://schemas.microsoft.com/office/drawing/2014/main" id="{7EFD56A2-2439-4A10-903C-3E259C567652}"/>
              </a:ext>
            </a:extLst>
          </p:cNvPr>
          <p:cNvGraphicFramePr>
            <a:graphicFrameLocks/>
          </p:cNvGraphicFramePr>
          <p:nvPr>
            <p:extLst>
              <p:ext uri="{D42A27DB-BD31-4B8C-83A1-F6EECF244321}">
                <p14:modId xmlns:p14="http://schemas.microsoft.com/office/powerpoint/2010/main" val="2689217566"/>
              </p:ext>
            </p:extLst>
          </p:nvPr>
        </p:nvGraphicFramePr>
        <p:xfrm>
          <a:off x="6193656" y="916632"/>
          <a:ext cx="5756441" cy="308386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38113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3"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66FE5BB3-F024-4892-BEA8-65D644816013}"/>
              </a:ext>
            </a:extLst>
          </p:cNvPr>
          <p:cNvPicPr>
            <a:picLocks noChangeAspect="1"/>
          </p:cNvPicPr>
          <p:nvPr/>
        </p:nvPicPr>
        <p:blipFill rotWithShape="1">
          <a:blip r:embed="rId2"/>
          <a:srcRect l="29708" t="18253" r="30535" b="6150"/>
          <a:stretch/>
        </p:blipFill>
        <p:spPr>
          <a:xfrm>
            <a:off x="8025765" y="945596"/>
            <a:ext cx="3921527" cy="4194453"/>
          </a:xfrm>
          <a:prstGeom prst="rect">
            <a:avLst/>
          </a:prstGeom>
        </p:spPr>
      </p:pic>
      <p:pic>
        <p:nvPicPr>
          <p:cNvPr id="11" name="Picture 10">
            <a:extLst>
              <a:ext uri="{FF2B5EF4-FFF2-40B4-BE49-F238E27FC236}">
                <a16:creationId xmlns:a16="http://schemas.microsoft.com/office/drawing/2014/main" id="{4CF6780D-0933-4DE2-99AA-227AB6CD14CB}"/>
              </a:ext>
            </a:extLst>
          </p:cNvPr>
          <p:cNvPicPr>
            <a:picLocks noChangeAspect="1"/>
          </p:cNvPicPr>
          <p:nvPr/>
        </p:nvPicPr>
        <p:blipFill rotWithShape="1">
          <a:blip r:embed="rId3"/>
          <a:srcRect l="35938" t="15556" r="36959" b="10833"/>
          <a:stretch/>
        </p:blipFill>
        <p:spPr>
          <a:xfrm>
            <a:off x="498078" y="859386"/>
            <a:ext cx="3304500" cy="5048250"/>
          </a:xfrm>
          <a:prstGeom prst="rect">
            <a:avLst/>
          </a:prstGeom>
        </p:spPr>
      </p:pic>
      <p:pic>
        <p:nvPicPr>
          <p:cNvPr id="9" name="Picture 8">
            <a:extLst>
              <a:ext uri="{FF2B5EF4-FFF2-40B4-BE49-F238E27FC236}">
                <a16:creationId xmlns:a16="http://schemas.microsoft.com/office/drawing/2014/main" id="{F494FD94-E71D-49D0-A9D6-7F6C2F53B320}"/>
              </a:ext>
            </a:extLst>
          </p:cNvPr>
          <p:cNvPicPr>
            <a:picLocks noChangeAspect="1"/>
          </p:cNvPicPr>
          <p:nvPr/>
        </p:nvPicPr>
        <p:blipFill rotWithShape="1">
          <a:blip r:embed="rId4"/>
          <a:srcRect l="29925" t="32018" r="36543" b="9581"/>
          <a:stretch/>
        </p:blipFill>
        <p:spPr>
          <a:xfrm>
            <a:off x="3802578" y="784787"/>
            <a:ext cx="4148706" cy="4064320"/>
          </a:xfrm>
          <a:prstGeom prst="rect">
            <a:avLst/>
          </a:prstGeom>
        </p:spPr>
      </p:pic>
      <p:sp>
        <p:nvSpPr>
          <p:cNvPr id="13" name="TextBox 12">
            <a:extLst>
              <a:ext uri="{FF2B5EF4-FFF2-40B4-BE49-F238E27FC236}">
                <a16:creationId xmlns:a16="http://schemas.microsoft.com/office/drawing/2014/main" id="{170538A9-1D29-46A5-9911-2C507D824427}"/>
              </a:ext>
            </a:extLst>
          </p:cNvPr>
          <p:cNvSpPr txBox="1"/>
          <p:nvPr/>
        </p:nvSpPr>
        <p:spPr>
          <a:xfrm>
            <a:off x="1595734" y="338511"/>
            <a:ext cx="5814716" cy="523220"/>
          </a:xfrm>
          <a:prstGeom prst="rect">
            <a:avLst/>
          </a:prstGeom>
          <a:noFill/>
        </p:spPr>
        <p:txBody>
          <a:bodyPr wrap="square" rtlCol="0">
            <a:spAutoFit/>
          </a:bodyPr>
          <a:lstStyle/>
          <a:p>
            <a:r>
              <a:rPr lang="en-US" sz="2800" b="1" dirty="0">
                <a:solidFill>
                  <a:srgbClr val="142C3F"/>
                </a:solidFill>
              </a:rPr>
              <a:t>Brand Consistency</a:t>
            </a:r>
          </a:p>
        </p:txBody>
      </p:sp>
      <p:sp>
        <p:nvSpPr>
          <p:cNvPr id="15" name="Rectangle 14">
            <a:extLst>
              <a:ext uri="{FF2B5EF4-FFF2-40B4-BE49-F238E27FC236}">
                <a16:creationId xmlns:a16="http://schemas.microsoft.com/office/drawing/2014/main" id="{58FA30B2-4C78-4DBF-AB4A-56489944AD65}"/>
              </a:ext>
            </a:extLst>
          </p:cNvPr>
          <p:cNvSpPr/>
          <p:nvPr/>
        </p:nvSpPr>
        <p:spPr>
          <a:xfrm>
            <a:off x="4452192" y="3244334"/>
            <a:ext cx="1111202" cy="369332"/>
          </a:xfrm>
          <a:prstGeom prst="rect">
            <a:avLst/>
          </a:prstGeom>
        </p:spPr>
        <p:txBody>
          <a:bodyPr wrap="none">
            <a:spAutoFit/>
          </a:bodyPr>
          <a:lstStyle/>
          <a:p>
            <a:r>
              <a:rPr lang="en-US" b="1" dirty="0">
                <a:solidFill>
                  <a:srgbClr val="142C3F"/>
                </a:solidFill>
              </a:rPr>
              <a:t>Media Kit</a:t>
            </a:r>
          </a:p>
        </p:txBody>
      </p:sp>
      <p:pic>
        <p:nvPicPr>
          <p:cNvPr id="12" name="Picture 11">
            <a:extLst>
              <a:ext uri="{FF2B5EF4-FFF2-40B4-BE49-F238E27FC236}">
                <a16:creationId xmlns:a16="http://schemas.microsoft.com/office/drawing/2014/main" id="{553E0985-E719-445D-9402-23A992DCEA70}"/>
              </a:ext>
            </a:extLst>
          </p:cNvPr>
          <p:cNvPicPr>
            <a:picLocks noChangeAspect="1"/>
          </p:cNvPicPr>
          <p:nvPr/>
        </p:nvPicPr>
        <p:blipFill rotWithShape="1">
          <a:blip r:embed="rId5"/>
          <a:srcRect l="29150" t="23326" r="8360" b="4649"/>
          <a:stretch/>
        </p:blipFill>
        <p:spPr>
          <a:xfrm>
            <a:off x="5563394" y="3776725"/>
            <a:ext cx="3921527" cy="2542466"/>
          </a:xfrm>
          <a:prstGeom prst="rect">
            <a:avLst/>
          </a:prstGeom>
        </p:spPr>
      </p:pic>
      <p:sp>
        <p:nvSpPr>
          <p:cNvPr id="19" name="Rectangle 18">
            <a:extLst>
              <a:ext uri="{FF2B5EF4-FFF2-40B4-BE49-F238E27FC236}">
                <a16:creationId xmlns:a16="http://schemas.microsoft.com/office/drawing/2014/main" id="{3BEAD27D-3C09-4643-B4D7-120CA00886A8}"/>
              </a:ext>
            </a:extLst>
          </p:cNvPr>
          <p:cNvSpPr/>
          <p:nvPr/>
        </p:nvSpPr>
        <p:spPr>
          <a:xfrm>
            <a:off x="8206811" y="608642"/>
            <a:ext cx="3210944" cy="369332"/>
          </a:xfrm>
          <a:prstGeom prst="rect">
            <a:avLst/>
          </a:prstGeom>
        </p:spPr>
        <p:txBody>
          <a:bodyPr wrap="none">
            <a:spAutoFit/>
          </a:bodyPr>
          <a:lstStyle/>
          <a:p>
            <a:r>
              <a:rPr lang="en-US" b="1" dirty="0">
                <a:solidFill>
                  <a:srgbClr val="142C3F"/>
                </a:solidFill>
              </a:rPr>
              <a:t>GRNET Annual Report Flip Book</a:t>
            </a:r>
          </a:p>
        </p:txBody>
      </p:sp>
      <p:sp>
        <p:nvSpPr>
          <p:cNvPr id="20" name="Rectangle 19">
            <a:extLst>
              <a:ext uri="{FF2B5EF4-FFF2-40B4-BE49-F238E27FC236}">
                <a16:creationId xmlns:a16="http://schemas.microsoft.com/office/drawing/2014/main" id="{6DDB2EFF-BFBB-4BC2-A62B-9D2BD89B7DC6}"/>
              </a:ext>
            </a:extLst>
          </p:cNvPr>
          <p:cNvSpPr/>
          <p:nvPr/>
        </p:nvSpPr>
        <p:spPr>
          <a:xfrm>
            <a:off x="5876931" y="3244334"/>
            <a:ext cx="2443644" cy="369332"/>
          </a:xfrm>
          <a:prstGeom prst="rect">
            <a:avLst/>
          </a:prstGeom>
        </p:spPr>
        <p:txBody>
          <a:bodyPr wrap="square">
            <a:spAutoFit/>
          </a:bodyPr>
          <a:lstStyle/>
          <a:p>
            <a:r>
              <a:rPr lang="en-US" b="1" dirty="0">
                <a:solidFill>
                  <a:srgbClr val="142C3F"/>
                </a:solidFill>
              </a:rPr>
              <a:t>Logo &amp; Brand Book</a:t>
            </a:r>
          </a:p>
        </p:txBody>
      </p:sp>
      <p:sp>
        <p:nvSpPr>
          <p:cNvPr id="21" name="TextBox 20">
            <a:extLst>
              <a:ext uri="{FF2B5EF4-FFF2-40B4-BE49-F238E27FC236}">
                <a16:creationId xmlns:a16="http://schemas.microsoft.com/office/drawing/2014/main" id="{44DC5F6F-3C46-48F6-821B-003742164430}"/>
              </a:ext>
            </a:extLst>
          </p:cNvPr>
          <p:cNvSpPr txBox="1"/>
          <p:nvPr/>
        </p:nvSpPr>
        <p:spPr>
          <a:xfrm>
            <a:off x="976111" y="793308"/>
            <a:ext cx="2348435" cy="369332"/>
          </a:xfrm>
          <a:prstGeom prst="rect">
            <a:avLst/>
          </a:prstGeom>
          <a:noFill/>
        </p:spPr>
        <p:txBody>
          <a:bodyPr wrap="square" rtlCol="0">
            <a:spAutoFit/>
          </a:bodyPr>
          <a:lstStyle/>
          <a:p>
            <a:r>
              <a:rPr lang="en-US" b="1" dirty="0">
                <a:solidFill>
                  <a:srgbClr val="142C3F"/>
                </a:solidFill>
              </a:rPr>
              <a:t>Corporate Video</a:t>
            </a:r>
          </a:p>
        </p:txBody>
      </p:sp>
      <p:sp>
        <p:nvSpPr>
          <p:cNvPr id="22" name="Rectangle 21">
            <a:extLst>
              <a:ext uri="{FF2B5EF4-FFF2-40B4-BE49-F238E27FC236}">
                <a16:creationId xmlns:a16="http://schemas.microsoft.com/office/drawing/2014/main" id="{04D34224-1278-4483-A392-54C76C1B25EE}"/>
              </a:ext>
            </a:extLst>
          </p:cNvPr>
          <p:cNvSpPr/>
          <p:nvPr/>
        </p:nvSpPr>
        <p:spPr>
          <a:xfrm>
            <a:off x="5491470" y="608642"/>
            <a:ext cx="1462003" cy="369332"/>
          </a:xfrm>
          <a:prstGeom prst="rect">
            <a:avLst/>
          </a:prstGeom>
        </p:spPr>
        <p:txBody>
          <a:bodyPr wrap="none">
            <a:spAutoFit/>
          </a:bodyPr>
          <a:lstStyle/>
          <a:p>
            <a:r>
              <a:rPr lang="en-US" b="1" dirty="0">
                <a:solidFill>
                  <a:srgbClr val="142C3F"/>
                </a:solidFill>
              </a:rPr>
              <a:t>Company ppt</a:t>
            </a:r>
          </a:p>
        </p:txBody>
      </p:sp>
      <p:sp>
        <p:nvSpPr>
          <p:cNvPr id="23" name="Rectangle 22">
            <a:extLst>
              <a:ext uri="{FF2B5EF4-FFF2-40B4-BE49-F238E27FC236}">
                <a16:creationId xmlns:a16="http://schemas.microsoft.com/office/drawing/2014/main" id="{96065712-D784-483B-A7FC-91A24E04CABA}"/>
              </a:ext>
            </a:extLst>
          </p:cNvPr>
          <p:cNvSpPr/>
          <p:nvPr/>
        </p:nvSpPr>
        <p:spPr>
          <a:xfrm>
            <a:off x="2341883" y="3613666"/>
            <a:ext cx="1135888" cy="646331"/>
          </a:xfrm>
          <a:prstGeom prst="rect">
            <a:avLst/>
          </a:prstGeom>
        </p:spPr>
        <p:txBody>
          <a:bodyPr wrap="none">
            <a:spAutoFit/>
          </a:bodyPr>
          <a:lstStyle/>
          <a:p>
            <a:r>
              <a:rPr lang="en-US" b="1" dirty="0">
                <a:solidFill>
                  <a:srgbClr val="142C3F"/>
                </a:solidFill>
              </a:rPr>
              <a:t>Company </a:t>
            </a:r>
          </a:p>
          <a:p>
            <a:r>
              <a:rPr lang="en-US" b="1" dirty="0">
                <a:solidFill>
                  <a:srgbClr val="142C3F"/>
                </a:solidFill>
              </a:rPr>
              <a:t>Brochure</a:t>
            </a:r>
          </a:p>
        </p:txBody>
      </p:sp>
      <p:sp>
        <p:nvSpPr>
          <p:cNvPr id="24" name="Rectangle 23">
            <a:extLst>
              <a:ext uri="{FF2B5EF4-FFF2-40B4-BE49-F238E27FC236}">
                <a16:creationId xmlns:a16="http://schemas.microsoft.com/office/drawing/2014/main" id="{1FF69662-668E-4801-B06C-2956D6BDD9A2}"/>
              </a:ext>
            </a:extLst>
          </p:cNvPr>
          <p:cNvSpPr/>
          <p:nvPr/>
        </p:nvSpPr>
        <p:spPr>
          <a:xfrm rot="16200000">
            <a:off x="-494993" y="3198845"/>
            <a:ext cx="1672894" cy="369332"/>
          </a:xfrm>
          <a:prstGeom prst="rect">
            <a:avLst/>
          </a:prstGeom>
        </p:spPr>
        <p:txBody>
          <a:bodyPr wrap="none">
            <a:spAutoFit/>
          </a:bodyPr>
          <a:lstStyle/>
          <a:p>
            <a:r>
              <a:rPr lang="en-US" b="1" dirty="0">
                <a:solidFill>
                  <a:srgbClr val="142C3F"/>
                </a:solidFill>
              </a:rPr>
              <a:t>GRNET Website</a:t>
            </a:r>
            <a:endParaRPr lang="en-US" dirty="0"/>
          </a:p>
        </p:txBody>
      </p:sp>
    </p:spTree>
    <p:extLst>
      <p:ext uri="{BB962C8B-B14F-4D97-AF65-F5344CB8AC3E}">
        <p14:creationId xmlns:p14="http://schemas.microsoft.com/office/powerpoint/2010/main" val="52108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ACA0B1-F48C-4B12-ADF5-6558BDC45ECB}"/>
              </a:ext>
            </a:extLst>
          </p:cNvPr>
          <p:cNvPicPr>
            <a:picLocks noChangeAspect="1"/>
          </p:cNvPicPr>
          <p:nvPr/>
        </p:nvPicPr>
        <p:blipFill>
          <a:blip r:embed="rId2"/>
          <a:stretch>
            <a:fillRect/>
          </a:stretch>
        </p:blipFill>
        <p:spPr>
          <a:xfrm>
            <a:off x="6205276" y="4018339"/>
            <a:ext cx="4158726" cy="2339283"/>
          </a:xfrm>
          <a:prstGeom prst="rect">
            <a:avLst/>
          </a:prstGeom>
        </p:spPr>
      </p:pic>
      <p:sp>
        <p:nvSpPr>
          <p:cNvPr id="3" name="Rectangle 2">
            <a:extLst>
              <a:ext uri="{FF2B5EF4-FFF2-40B4-BE49-F238E27FC236}">
                <a16:creationId xmlns:a16="http://schemas.microsoft.com/office/drawing/2014/main" id="{87840F0B-A109-415E-AF47-0A52B0FBCF6D}"/>
              </a:ext>
            </a:extLst>
          </p:cNvPr>
          <p:cNvSpPr/>
          <p:nvPr/>
        </p:nvSpPr>
        <p:spPr>
          <a:xfrm>
            <a:off x="6563376" y="3429000"/>
            <a:ext cx="2324867" cy="646331"/>
          </a:xfrm>
          <a:prstGeom prst="rect">
            <a:avLst/>
          </a:prstGeom>
        </p:spPr>
        <p:txBody>
          <a:bodyPr wrap="none">
            <a:spAutoFit/>
          </a:bodyPr>
          <a:lstStyle/>
          <a:p>
            <a:r>
              <a:rPr lang="en-US" dirty="0">
                <a:solidFill>
                  <a:srgbClr val="142C3F"/>
                </a:solidFill>
              </a:rPr>
              <a:t>GRNET Press Clippings </a:t>
            </a:r>
            <a:endParaRPr lang="el-GR" dirty="0">
              <a:solidFill>
                <a:srgbClr val="142C3F"/>
              </a:solidFill>
            </a:endParaRPr>
          </a:p>
          <a:p>
            <a:r>
              <a:rPr lang="en-US" dirty="0" err="1">
                <a:solidFill>
                  <a:srgbClr val="142C3F"/>
                </a:solidFill>
              </a:rPr>
              <a:t>Innews</a:t>
            </a:r>
            <a:r>
              <a:rPr lang="en-US" dirty="0">
                <a:solidFill>
                  <a:srgbClr val="142C3F"/>
                </a:solidFill>
              </a:rPr>
              <a:t> Tool</a:t>
            </a:r>
          </a:p>
        </p:txBody>
      </p:sp>
      <p:pic>
        <p:nvPicPr>
          <p:cNvPr id="4" name="Picture 3">
            <a:extLst>
              <a:ext uri="{FF2B5EF4-FFF2-40B4-BE49-F238E27FC236}">
                <a16:creationId xmlns:a16="http://schemas.microsoft.com/office/drawing/2014/main" id="{23604C83-50BB-4A13-83E8-69BFF5252851}"/>
              </a:ext>
            </a:extLst>
          </p:cNvPr>
          <p:cNvPicPr>
            <a:picLocks noChangeAspect="1"/>
          </p:cNvPicPr>
          <p:nvPr/>
        </p:nvPicPr>
        <p:blipFill rotWithShape="1">
          <a:blip r:embed="rId3"/>
          <a:srcRect l="23876" t="12239" r="1270" b="13123"/>
          <a:stretch/>
        </p:blipFill>
        <p:spPr>
          <a:xfrm>
            <a:off x="364272" y="3394619"/>
            <a:ext cx="4234648" cy="2375056"/>
          </a:xfrm>
          <a:prstGeom prst="rect">
            <a:avLst/>
          </a:prstGeom>
        </p:spPr>
      </p:pic>
      <p:pic>
        <p:nvPicPr>
          <p:cNvPr id="6" name="Picture 5">
            <a:extLst>
              <a:ext uri="{FF2B5EF4-FFF2-40B4-BE49-F238E27FC236}">
                <a16:creationId xmlns:a16="http://schemas.microsoft.com/office/drawing/2014/main" id="{E27D24CD-5761-4D44-A14D-1D289A7B9ADB}"/>
              </a:ext>
            </a:extLst>
          </p:cNvPr>
          <p:cNvPicPr>
            <a:picLocks noChangeAspect="1"/>
          </p:cNvPicPr>
          <p:nvPr/>
        </p:nvPicPr>
        <p:blipFill rotWithShape="1">
          <a:blip r:embed="rId4"/>
          <a:srcRect l="13436" t="11683" r="35559" b="32516"/>
          <a:stretch/>
        </p:blipFill>
        <p:spPr>
          <a:xfrm>
            <a:off x="4347578" y="815581"/>
            <a:ext cx="3937061" cy="2422832"/>
          </a:xfrm>
          <a:prstGeom prst="rect">
            <a:avLst/>
          </a:prstGeom>
        </p:spPr>
      </p:pic>
      <p:sp>
        <p:nvSpPr>
          <p:cNvPr id="8" name="Rectangle 7">
            <a:extLst>
              <a:ext uri="{FF2B5EF4-FFF2-40B4-BE49-F238E27FC236}">
                <a16:creationId xmlns:a16="http://schemas.microsoft.com/office/drawing/2014/main" id="{A6FEEA41-B04E-4411-9A20-682E887BBBBD}"/>
              </a:ext>
            </a:extLst>
          </p:cNvPr>
          <p:cNvSpPr/>
          <p:nvPr/>
        </p:nvSpPr>
        <p:spPr>
          <a:xfrm>
            <a:off x="1656445" y="372229"/>
            <a:ext cx="5713552" cy="523220"/>
          </a:xfrm>
          <a:prstGeom prst="rect">
            <a:avLst/>
          </a:prstGeom>
        </p:spPr>
        <p:txBody>
          <a:bodyPr wrap="none">
            <a:spAutoFit/>
          </a:bodyPr>
          <a:lstStyle/>
          <a:p>
            <a:r>
              <a:rPr lang="en-US" sz="2800" b="1" dirty="0">
                <a:solidFill>
                  <a:srgbClr val="142C3F"/>
                </a:solidFill>
              </a:rPr>
              <a:t>GRNET Online Media Channels Brand</a:t>
            </a:r>
          </a:p>
        </p:txBody>
      </p:sp>
      <p:pic>
        <p:nvPicPr>
          <p:cNvPr id="10" name="Picture 9">
            <a:extLst>
              <a:ext uri="{FF2B5EF4-FFF2-40B4-BE49-F238E27FC236}">
                <a16:creationId xmlns:a16="http://schemas.microsoft.com/office/drawing/2014/main" id="{C0D21897-BCA0-428D-8BAB-2584CC62D7D3}"/>
              </a:ext>
            </a:extLst>
          </p:cNvPr>
          <p:cNvPicPr>
            <a:picLocks noChangeAspect="1"/>
          </p:cNvPicPr>
          <p:nvPr/>
        </p:nvPicPr>
        <p:blipFill rotWithShape="1">
          <a:blip r:embed="rId5"/>
          <a:srcRect l="874" t="11262" r="2196" b="4854"/>
          <a:stretch/>
        </p:blipFill>
        <p:spPr>
          <a:xfrm>
            <a:off x="137579" y="906613"/>
            <a:ext cx="4048218" cy="1970634"/>
          </a:xfrm>
          <a:prstGeom prst="rect">
            <a:avLst/>
          </a:prstGeom>
        </p:spPr>
      </p:pic>
      <p:pic>
        <p:nvPicPr>
          <p:cNvPr id="11" name="Picture 10">
            <a:extLst>
              <a:ext uri="{FF2B5EF4-FFF2-40B4-BE49-F238E27FC236}">
                <a16:creationId xmlns:a16="http://schemas.microsoft.com/office/drawing/2014/main" id="{F19180A2-ECC1-4F93-9DAC-B36E1E6A7AC7}"/>
              </a:ext>
            </a:extLst>
          </p:cNvPr>
          <p:cNvPicPr>
            <a:picLocks noChangeAspect="1"/>
          </p:cNvPicPr>
          <p:nvPr/>
        </p:nvPicPr>
        <p:blipFill rotWithShape="1">
          <a:blip r:embed="rId6"/>
          <a:srcRect t="11683" r="2209" b="6019"/>
          <a:stretch/>
        </p:blipFill>
        <p:spPr>
          <a:xfrm>
            <a:off x="8369608" y="1095343"/>
            <a:ext cx="3684813" cy="1744319"/>
          </a:xfrm>
          <a:prstGeom prst="rect">
            <a:avLst/>
          </a:prstGeom>
        </p:spPr>
      </p:pic>
    </p:spTree>
    <p:extLst>
      <p:ext uri="{BB962C8B-B14F-4D97-AF65-F5344CB8AC3E}">
        <p14:creationId xmlns:p14="http://schemas.microsoft.com/office/powerpoint/2010/main" val="1632005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70538A9-1D29-46A5-9911-2C507D824427}"/>
              </a:ext>
            </a:extLst>
          </p:cNvPr>
          <p:cNvSpPr txBox="1"/>
          <p:nvPr/>
        </p:nvSpPr>
        <p:spPr>
          <a:xfrm>
            <a:off x="1595734" y="338511"/>
            <a:ext cx="5814716" cy="523220"/>
          </a:xfrm>
          <a:prstGeom prst="rect">
            <a:avLst/>
          </a:prstGeom>
          <a:noFill/>
        </p:spPr>
        <p:txBody>
          <a:bodyPr wrap="square" rtlCol="0">
            <a:spAutoFit/>
          </a:bodyPr>
          <a:lstStyle/>
          <a:p>
            <a:r>
              <a:rPr lang="en-US" sz="2800" b="1" dirty="0">
                <a:solidFill>
                  <a:srgbClr val="142C3F"/>
                </a:solidFill>
              </a:rPr>
              <a:t>Brand Consistency</a:t>
            </a:r>
          </a:p>
        </p:txBody>
      </p:sp>
      <p:sp>
        <p:nvSpPr>
          <p:cNvPr id="22" name="Rectangle 21">
            <a:extLst>
              <a:ext uri="{FF2B5EF4-FFF2-40B4-BE49-F238E27FC236}">
                <a16:creationId xmlns:a16="http://schemas.microsoft.com/office/drawing/2014/main" id="{04D34224-1278-4483-A392-54C76C1B25EE}"/>
              </a:ext>
            </a:extLst>
          </p:cNvPr>
          <p:cNvSpPr/>
          <p:nvPr/>
        </p:nvSpPr>
        <p:spPr>
          <a:xfrm>
            <a:off x="1130485" y="1147904"/>
            <a:ext cx="1451872" cy="369332"/>
          </a:xfrm>
          <a:prstGeom prst="rect">
            <a:avLst/>
          </a:prstGeom>
        </p:spPr>
        <p:txBody>
          <a:bodyPr wrap="none">
            <a:spAutoFit/>
          </a:bodyPr>
          <a:lstStyle/>
          <a:p>
            <a:r>
              <a:rPr lang="en-US" b="1" dirty="0">
                <a:solidFill>
                  <a:srgbClr val="142C3F"/>
                </a:solidFill>
              </a:rPr>
              <a:t>New Banners</a:t>
            </a:r>
          </a:p>
        </p:txBody>
      </p:sp>
      <p:pic>
        <p:nvPicPr>
          <p:cNvPr id="3" name="Picture 2">
            <a:extLst>
              <a:ext uri="{FF2B5EF4-FFF2-40B4-BE49-F238E27FC236}">
                <a16:creationId xmlns:a16="http://schemas.microsoft.com/office/drawing/2014/main" id="{F992C829-C373-4CC3-B042-B5BAB6354B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0486" y="1517236"/>
            <a:ext cx="2200994" cy="1845089"/>
          </a:xfrm>
          <a:prstGeom prst="rect">
            <a:avLst/>
          </a:prstGeom>
        </p:spPr>
      </p:pic>
      <p:pic>
        <p:nvPicPr>
          <p:cNvPr id="5" name="Picture 4">
            <a:extLst>
              <a:ext uri="{FF2B5EF4-FFF2-40B4-BE49-F238E27FC236}">
                <a16:creationId xmlns:a16="http://schemas.microsoft.com/office/drawing/2014/main" id="{7489F64A-CE79-471E-907B-07E5AB3084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4006" y="1517236"/>
            <a:ext cx="2200994" cy="1845089"/>
          </a:xfrm>
          <a:prstGeom prst="rect">
            <a:avLst/>
          </a:prstGeom>
        </p:spPr>
      </p:pic>
      <p:pic>
        <p:nvPicPr>
          <p:cNvPr id="7" name="Picture 6">
            <a:extLst>
              <a:ext uri="{FF2B5EF4-FFF2-40B4-BE49-F238E27FC236}">
                <a16:creationId xmlns:a16="http://schemas.microsoft.com/office/drawing/2014/main" id="{BC929783-4091-48C6-992A-FDBFF73566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7526" y="1517235"/>
            <a:ext cx="2200994" cy="1845089"/>
          </a:xfrm>
          <a:prstGeom prst="rect">
            <a:avLst/>
          </a:prstGeom>
        </p:spPr>
      </p:pic>
      <p:pic>
        <p:nvPicPr>
          <p:cNvPr id="11" name="Picture 10">
            <a:extLst>
              <a:ext uri="{FF2B5EF4-FFF2-40B4-BE49-F238E27FC236}">
                <a16:creationId xmlns:a16="http://schemas.microsoft.com/office/drawing/2014/main" id="{3CE5CD90-A911-4FB7-8149-D27B9DFA40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0485" y="3631784"/>
            <a:ext cx="2200995" cy="1845089"/>
          </a:xfrm>
          <a:prstGeom prst="rect">
            <a:avLst/>
          </a:prstGeom>
        </p:spPr>
      </p:pic>
      <p:pic>
        <p:nvPicPr>
          <p:cNvPr id="14" name="Picture 13">
            <a:extLst>
              <a:ext uri="{FF2B5EF4-FFF2-40B4-BE49-F238E27FC236}">
                <a16:creationId xmlns:a16="http://schemas.microsoft.com/office/drawing/2014/main" id="{A84434D8-EB5B-41C7-8B9E-A20153EA18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14006" y="3631783"/>
            <a:ext cx="2200996" cy="1845090"/>
          </a:xfrm>
          <a:prstGeom prst="rect">
            <a:avLst/>
          </a:prstGeom>
        </p:spPr>
      </p:pic>
      <p:pic>
        <p:nvPicPr>
          <p:cNvPr id="16" name="Picture 15">
            <a:extLst>
              <a:ext uri="{FF2B5EF4-FFF2-40B4-BE49-F238E27FC236}">
                <a16:creationId xmlns:a16="http://schemas.microsoft.com/office/drawing/2014/main" id="{040C4FFD-11BA-48B6-A9F5-9D4D8918AF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81046" y="1517234"/>
            <a:ext cx="2200994" cy="1845089"/>
          </a:xfrm>
          <a:prstGeom prst="rect">
            <a:avLst/>
          </a:prstGeom>
        </p:spPr>
      </p:pic>
      <p:pic>
        <p:nvPicPr>
          <p:cNvPr id="18" name="Picture 17">
            <a:extLst>
              <a:ext uri="{FF2B5EF4-FFF2-40B4-BE49-F238E27FC236}">
                <a16:creationId xmlns:a16="http://schemas.microsoft.com/office/drawing/2014/main" id="{A9A6EF86-67A5-4E63-87C1-340675D5C5B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97526" y="3631783"/>
            <a:ext cx="2200996" cy="1845090"/>
          </a:xfrm>
          <a:prstGeom prst="rect">
            <a:avLst/>
          </a:prstGeom>
        </p:spPr>
      </p:pic>
      <p:pic>
        <p:nvPicPr>
          <p:cNvPr id="20" name="Picture 19">
            <a:extLst>
              <a:ext uri="{FF2B5EF4-FFF2-40B4-BE49-F238E27FC236}">
                <a16:creationId xmlns:a16="http://schemas.microsoft.com/office/drawing/2014/main" id="{6CAB9A11-A9DA-4BF8-8925-61C4EB7352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81046" y="3631783"/>
            <a:ext cx="2200994" cy="1845089"/>
          </a:xfrm>
          <a:prstGeom prst="rect">
            <a:avLst/>
          </a:prstGeom>
        </p:spPr>
      </p:pic>
    </p:spTree>
    <p:extLst>
      <p:ext uri="{BB962C8B-B14F-4D97-AF65-F5344CB8AC3E}">
        <p14:creationId xmlns:p14="http://schemas.microsoft.com/office/powerpoint/2010/main" val="409672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590825E-16EE-49AF-A55E-336405D51C35}"/>
              </a:ext>
            </a:extLst>
          </p:cNvPr>
          <p:cNvSpPr txBox="1"/>
          <p:nvPr/>
        </p:nvSpPr>
        <p:spPr>
          <a:xfrm>
            <a:off x="8356739" y="1978814"/>
            <a:ext cx="2848423" cy="800219"/>
          </a:xfrm>
          <a:prstGeom prst="rect">
            <a:avLst/>
          </a:prstGeom>
          <a:noFill/>
        </p:spPr>
        <p:txBody>
          <a:bodyPr wrap="square">
            <a:spAutoFit/>
          </a:bodyPr>
          <a:lstStyle/>
          <a:p>
            <a:pPr marR="0" algn="l" rtl="0"/>
            <a:r>
              <a:rPr lang="en-US" b="1" dirty="0">
                <a:solidFill>
                  <a:schemeClr val="bg1"/>
                </a:solidFill>
                <a:latin typeface="Tahoma" panose="020B0604030504040204" pitchFamily="34" charset="0"/>
                <a:ea typeface="Tahoma" panose="020B0604030504040204" pitchFamily="34" charset="0"/>
                <a:cs typeface="Tahoma" panose="020B0604030504040204" pitchFamily="34" charset="0"/>
              </a:rPr>
              <a:t>STAY INFORMED</a:t>
            </a:r>
          </a:p>
          <a:p>
            <a:pPr marR="0" algn="l" rtl="0"/>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www.grnet.gr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Box 8">
            <a:extLst>
              <a:ext uri="{FF2B5EF4-FFF2-40B4-BE49-F238E27FC236}">
                <a16:creationId xmlns:a16="http://schemas.microsoft.com/office/drawing/2014/main" id="{94660F8F-C2D0-409F-8336-619A7AE1124B}"/>
              </a:ext>
            </a:extLst>
          </p:cNvPr>
          <p:cNvSpPr txBox="1"/>
          <p:nvPr/>
        </p:nvSpPr>
        <p:spPr>
          <a:xfrm>
            <a:off x="8715545" y="3300633"/>
            <a:ext cx="2848423" cy="1785104"/>
          </a:xfrm>
          <a:prstGeom prst="rect">
            <a:avLst/>
          </a:prstGeom>
          <a:noFill/>
        </p:spPr>
        <p:txBody>
          <a:bodyPr wrap="square">
            <a:spAutoFit/>
          </a:bodyPr>
          <a:lstStyle/>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grnet_gr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sa</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edyte</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p:txBody>
      </p:sp>
      <p:pic>
        <p:nvPicPr>
          <p:cNvPr id="10" name="Picture 9">
            <a:extLst>
              <a:ext uri="{FF2B5EF4-FFF2-40B4-BE49-F238E27FC236}">
                <a16:creationId xmlns:a16="http://schemas.microsoft.com/office/drawing/2014/main" id="{14AE6E4F-E57C-414F-9125-E93335F01580}"/>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430082" y="3756269"/>
            <a:ext cx="352055" cy="324753"/>
          </a:xfrm>
          <a:prstGeom prst="rect">
            <a:avLst/>
          </a:prstGeom>
        </p:spPr>
      </p:pic>
      <p:pic>
        <p:nvPicPr>
          <p:cNvPr id="11" name="Picture 10">
            <a:extLst>
              <a:ext uri="{FF2B5EF4-FFF2-40B4-BE49-F238E27FC236}">
                <a16:creationId xmlns:a16="http://schemas.microsoft.com/office/drawing/2014/main" id="{5842B07E-9A4B-4CF6-BB1A-D61A652C6AB9}"/>
              </a:ext>
            </a:extLst>
          </p:cNvPr>
          <p:cNvPicPr>
            <a:picLocks noChangeAspect="1"/>
          </p:cNvPicPr>
          <p:nvPr/>
        </p:nvPicPr>
        <p:blipFill rotWithShape="1">
          <a:blip r:embed="rId5">
            <a:extLst>
              <a:ext uri="{28A0092B-C50C-407E-A947-70E740481C1C}">
                <a14:useLocalDpi xmlns:a14="http://schemas.microsoft.com/office/drawing/2010/main" val="0"/>
              </a:ext>
            </a:extLst>
          </a:blip>
          <a:srcRect r="-18689"/>
          <a:stretch/>
        </p:blipFill>
        <p:spPr>
          <a:xfrm>
            <a:off x="8361188" y="4050304"/>
            <a:ext cx="321633" cy="262010"/>
          </a:xfrm>
          <a:prstGeom prst="rect">
            <a:avLst/>
          </a:prstGeom>
        </p:spPr>
      </p:pic>
      <p:pic>
        <p:nvPicPr>
          <p:cNvPr id="12" name="Picture 11">
            <a:extLst>
              <a:ext uri="{FF2B5EF4-FFF2-40B4-BE49-F238E27FC236}">
                <a16:creationId xmlns:a16="http://schemas.microsoft.com/office/drawing/2014/main" id="{27F1E06D-73BD-4226-A0DB-51D3E3E3F0FE}"/>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8405985" y="4397584"/>
            <a:ext cx="409904" cy="324753"/>
          </a:xfrm>
          <a:prstGeom prst="rect">
            <a:avLst/>
          </a:prstGeom>
        </p:spPr>
      </p:pic>
      <p:pic>
        <p:nvPicPr>
          <p:cNvPr id="13" name="Picture 12">
            <a:extLst>
              <a:ext uri="{FF2B5EF4-FFF2-40B4-BE49-F238E27FC236}">
                <a16:creationId xmlns:a16="http://schemas.microsoft.com/office/drawing/2014/main" id="{90B320C3-DC7E-4883-AF21-B476A081D26F}"/>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8372233" y="4850982"/>
            <a:ext cx="409904" cy="255791"/>
          </a:xfrm>
          <a:prstGeom prst="rect">
            <a:avLst/>
          </a:prstGeom>
        </p:spPr>
      </p:pic>
      <p:pic>
        <p:nvPicPr>
          <p:cNvPr id="14" name="Picture 13">
            <a:extLst>
              <a:ext uri="{FF2B5EF4-FFF2-40B4-BE49-F238E27FC236}">
                <a16:creationId xmlns:a16="http://schemas.microsoft.com/office/drawing/2014/main" id="{A448B234-D70E-4D7F-82F7-890A3B8BAE3C}"/>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8363490" y="3371518"/>
            <a:ext cx="352055" cy="278921"/>
          </a:xfrm>
          <a:prstGeom prst="rect">
            <a:avLst/>
          </a:prstGeom>
        </p:spPr>
      </p:pic>
      <p:sp>
        <p:nvSpPr>
          <p:cNvPr id="25" name="TextBox 24">
            <a:extLst>
              <a:ext uri="{FF2B5EF4-FFF2-40B4-BE49-F238E27FC236}">
                <a16:creationId xmlns:a16="http://schemas.microsoft.com/office/drawing/2014/main" id="{24DFE37F-80A3-4A09-A033-B3F70A95068E}"/>
              </a:ext>
            </a:extLst>
          </p:cNvPr>
          <p:cNvSpPr txBox="1"/>
          <p:nvPr/>
        </p:nvSpPr>
        <p:spPr>
          <a:xfrm>
            <a:off x="8356740" y="2848298"/>
            <a:ext cx="2848423" cy="523220"/>
          </a:xfrm>
          <a:prstGeom prst="rect">
            <a:avLst/>
          </a:prstGeom>
          <a:noFill/>
        </p:spPr>
        <p:txBody>
          <a:bodyPr wrap="square">
            <a:spAutoFit/>
          </a:bodyPr>
          <a:lstStyle/>
          <a:p>
            <a:pPr marR="0" algn="l" rtl="0"/>
            <a:r>
              <a:rPr lang="en-US" sz="28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FOLLOW US</a:t>
            </a:r>
            <a:endParaRPr lang="el-GR"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 name="Rectangle: Rounded Corners 18">
            <a:extLst>
              <a:ext uri="{FF2B5EF4-FFF2-40B4-BE49-F238E27FC236}">
                <a16:creationId xmlns:a16="http://schemas.microsoft.com/office/drawing/2014/main" id="{983A6BBC-4D42-45C9-8E8C-118FF8CA9655}"/>
              </a:ext>
            </a:extLst>
          </p:cNvPr>
          <p:cNvSpPr/>
          <p:nvPr/>
        </p:nvSpPr>
        <p:spPr>
          <a:xfrm>
            <a:off x="1602652" y="4214825"/>
            <a:ext cx="4366727" cy="365518"/>
          </a:xfrm>
          <a:prstGeom prst="roundRect">
            <a:avLst/>
          </a:prstGeom>
          <a:solidFill>
            <a:srgbClr val="148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latin typeface="Tahoma" panose="020B0604030504040204" pitchFamily="34" charset="0"/>
                <a:ea typeface="Tahoma" panose="020B0604030504040204" pitchFamily="34" charset="0"/>
                <a:cs typeface="Tahoma" panose="020B0604030504040204" pitchFamily="34" charset="0"/>
              </a:rPr>
              <a:t>marcomms@grnet.gr</a:t>
            </a:r>
          </a:p>
        </p:txBody>
      </p:sp>
    </p:spTree>
    <p:extLst>
      <p:ext uri="{BB962C8B-B14F-4D97-AF65-F5344CB8AC3E}">
        <p14:creationId xmlns:p14="http://schemas.microsoft.com/office/powerpoint/2010/main" val="3746236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E1EF7C7-B40D-4D1B-9BC7-EF28C025C242}"/>
              </a:ext>
            </a:extLst>
          </p:cNvPr>
          <p:cNvSpPr/>
          <p:nvPr/>
        </p:nvSpPr>
        <p:spPr>
          <a:xfrm>
            <a:off x="473884" y="943400"/>
            <a:ext cx="2947199" cy="1752740"/>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algn="ctr" rtl="0">
              <a:lnSpc>
                <a:spcPct val="150000"/>
              </a:lnSpc>
            </a:pPr>
            <a:r>
              <a:rPr lang="en-US"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Develops advanced information systems and e-Infrastructures to achieve Greece's Digital Transformation goals</a:t>
            </a:r>
            <a:endParaRPr lang="en-US" baseline="-25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7" name="Rectangle 6">
            <a:extLst>
              <a:ext uri="{FF2B5EF4-FFF2-40B4-BE49-F238E27FC236}">
                <a16:creationId xmlns:a16="http://schemas.microsoft.com/office/drawing/2014/main" id="{13C44678-8027-4A8F-BCC4-0E90D1037A2A}"/>
              </a:ext>
            </a:extLst>
          </p:cNvPr>
          <p:cNvSpPr/>
          <p:nvPr/>
        </p:nvSpPr>
        <p:spPr>
          <a:xfrm>
            <a:off x="5262945" y="943400"/>
            <a:ext cx="1753986" cy="1752740"/>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algn="ctr" rtl="0">
              <a:lnSpc>
                <a:spcPct val="150000"/>
              </a:lnSpc>
            </a:pPr>
            <a:endParaRPr lang="el-GR"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ctr" rtl="0">
              <a:lnSpc>
                <a:spcPct val="150000"/>
              </a:lnSpc>
            </a:pPr>
            <a:r>
              <a:rPr lang="en-US"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Develops and operates the single digital </a:t>
            </a:r>
            <a:r>
              <a:rPr lang="en-US"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g</a:t>
            </a:r>
            <a:r>
              <a:rPr lang="en-US"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ateway</a:t>
            </a:r>
            <a:endParaRPr lang="el-GR"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ctr" rtl="0">
              <a:lnSpc>
                <a:spcPct val="150000"/>
              </a:lnSpc>
            </a:pPr>
            <a:r>
              <a:rPr lang="en-US" sz="24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Gov.gr</a:t>
            </a:r>
          </a:p>
          <a:p>
            <a:pPr marR="0" algn="ctr" rtl="0">
              <a:lnSpc>
                <a:spcPct val="150000"/>
              </a:lnSpc>
            </a:pPr>
            <a:endParaRPr lang="en-US" baseline="-25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Rectangle 7">
            <a:extLst>
              <a:ext uri="{FF2B5EF4-FFF2-40B4-BE49-F238E27FC236}">
                <a16:creationId xmlns:a16="http://schemas.microsoft.com/office/drawing/2014/main" id="{50E4EA8C-ACAA-4C50-9CCD-6E6AA6495364}"/>
              </a:ext>
            </a:extLst>
          </p:cNvPr>
          <p:cNvSpPr/>
          <p:nvPr/>
        </p:nvSpPr>
        <p:spPr>
          <a:xfrm>
            <a:off x="473884" y="4471005"/>
            <a:ext cx="2947199" cy="1752740"/>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rtl="0"/>
            <a:r>
              <a:rPr lang="en-US"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Develops and maintains</a:t>
            </a:r>
          </a:p>
          <a:p>
            <a:pPr marR="0" rtl="0"/>
            <a:r>
              <a:rPr lang="en-US"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Infrastructure </a:t>
            </a:r>
          </a:p>
          <a:p>
            <a:pPr marL="285750" marR="0" indent="-285750" rtl="0">
              <a:buFont typeface="Arial" panose="020B0604020202020204" pitchFamily="34" charset="0"/>
              <a:buChar char="•"/>
            </a:pPr>
            <a:r>
              <a:rPr lang="en-US" sz="1600" baseline="30000" dirty="0">
                <a:solidFill>
                  <a:schemeClr val="bg1"/>
                </a:solidFill>
                <a:latin typeface="Tahoma" panose="020B0604030504040204" pitchFamily="34" charset="0"/>
                <a:ea typeface="Tahoma" panose="020B0604030504040204" pitchFamily="34" charset="0"/>
                <a:cs typeface="Tahoma" panose="020B0604030504040204" pitchFamily="34" charset="0"/>
              </a:rPr>
              <a:t>6 Data Centers</a:t>
            </a:r>
          </a:p>
          <a:p>
            <a:pPr marL="285750" marR="0" indent="-285750" rtl="0">
              <a:buFont typeface="Arial" panose="020B0604020202020204" pitchFamily="34" charset="0"/>
              <a:buChar char="•"/>
            </a:pPr>
            <a:r>
              <a:rPr lang="en-US" sz="1600"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Supercomputing Infrastructure</a:t>
            </a:r>
          </a:p>
          <a:p>
            <a:pPr marL="285750" marR="0" indent="-285750" rtl="0">
              <a:buFont typeface="Arial" panose="020B0604020202020204" pitchFamily="34" charset="0"/>
              <a:buChar char="•"/>
            </a:pPr>
            <a:r>
              <a:rPr lang="en-US" sz="1600"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HPC Competence Center</a:t>
            </a:r>
          </a:p>
          <a:p>
            <a:pPr marL="285750" marR="0" indent="-285750" rtl="0">
              <a:buFont typeface="Arial" panose="020B0604020202020204" pitchFamily="34" charset="0"/>
              <a:buChar char="•"/>
            </a:pPr>
            <a:r>
              <a:rPr lang="en-US" sz="1600" baseline="30000" dirty="0">
                <a:solidFill>
                  <a:schemeClr val="bg1"/>
                </a:solidFill>
                <a:latin typeface="Tahoma" panose="020B0604030504040204" pitchFamily="34" charset="0"/>
                <a:ea typeface="Tahoma" panose="020B0604030504040204" pitchFamily="34" charset="0"/>
                <a:cs typeface="Tahoma" panose="020B0604030504040204" pitchFamily="34" charset="0"/>
              </a:rPr>
              <a:t>GR-IX Greek</a:t>
            </a:r>
            <a:r>
              <a:rPr lang="el-GR" sz="1600"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Internet Exchange</a:t>
            </a:r>
            <a:endParaRPr lang="en-US" sz="1600"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Rectangle 8">
            <a:extLst>
              <a:ext uri="{FF2B5EF4-FFF2-40B4-BE49-F238E27FC236}">
                <a16:creationId xmlns:a16="http://schemas.microsoft.com/office/drawing/2014/main" id="{F5AEBB44-1D93-4AA2-8E57-BFB33E12D6B0}"/>
              </a:ext>
            </a:extLst>
          </p:cNvPr>
          <p:cNvSpPr/>
          <p:nvPr/>
        </p:nvSpPr>
        <p:spPr>
          <a:xfrm>
            <a:off x="3465021" y="2750670"/>
            <a:ext cx="1753986" cy="1674889"/>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algn="ctr" rtl="0">
              <a:lnSpc>
                <a:spcPct val="150000"/>
              </a:lnSpc>
            </a:pPr>
            <a:endParaRPr lang="el-GR"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ctr" rtl="0">
              <a:lnSpc>
                <a:spcPct val="150000"/>
              </a:lnSpc>
            </a:pPr>
            <a:r>
              <a:rPr lang="en-US"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Serves hundreds </a:t>
            </a:r>
          </a:p>
          <a:p>
            <a:pPr marR="0" algn="ctr" rtl="0">
              <a:lnSpc>
                <a:spcPct val="150000"/>
              </a:lnSpc>
            </a:pPr>
            <a:r>
              <a:rPr lang="en-US"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of thousand </a:t>
            </a:r>
          </a:p>
          <a:p>
            <a:pPr marR="0" algn="ctr" rtl="0">
              <a:lnSpc>
                <a:spcPct val="150000"/>
              </a:lnSpc>
            </a:pPr>
            <a:r>
              <a:rPr lang="en-US"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of users</a:t>
            </a:r>
          </a:p>
          <a:p>
            <a:pPr marR="0" algn="ctr" rtl="0">
              <a:lnSpc>
                <a:spcPct val="150000"/>
              </a:lnSpc>
            </a:pPr>
            <a:endParaRPr lang="en-US" baseline="-25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Rectangle 9">
            <a:extLst>
              <a:ext uri="{FF2B5EF4-FFF2-40B4-BE49-F238E27FC236}">
                <a16:creationId xmlns:a16="http://schemas.microsoft.com/office/drawing/2014/main" id="{3614AC34-E0D2-4C25-A556-ABF6C25B6F8A}"/>
              </a:ext>
            </a:extLst>
          </p:cNvPr>
          <p:cNvSpPr/>
          <p:nvPr/>
        </p:nvSpPr>
        <p:spPr>
          <a:xfrm>
            <a:off x="5262945" y="4482630"/>
            <a:ext cx="1753986" cy="1752740"/>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algn="ctr" rtl="0">
              <a:lnSpc>
                <a:spcPct val="150000"/>
              </a:lnSpc>
            </a:pPr>
            <a:r>
              <a:rPr lang="en-US" b="1" baseline="-25000" dirty="0">
                <a:solidFill>
                  <a:schemeClr val="bg1"/>
                </a:solidFill>
                <a:latin typeface="Tahoma" panose="020B0604030504040204" pitchFamily="34" charset="0"/>
                <a:ea typeface="Tahoma" panose="020B0604030504040204" pitchFamily="34" charset="0"/>
                <a:cs typeface="Tahoma" panose="020B0604030504040204" pitchFamily="34" charset="0"/>
              </a:rPr>
              <a:t>Develops lessons and initiatives for the digital skills of citizens</a:t>
            </a:r>
          </a:p>
        </p:txBody>
      </p:sp>
      <p:sp>
        <p:nvSpPr>
          <p:cNvPr id="11" name="Rectangle 10">
            <a:extLst>
              <a:ext uri="{FF2B5EF4-FFF2-40B4-BE49-F238E27FC236}">
                <a16:creationId xmlns:a16="http://schemas.microsoft.com/office/drawing/2014/main" id="{12144249-42EC-4811-ACE6-9D2C3263613D}"/>
              </a:ext>
            </a:extLst>
          </p:cNvPr>
          <p:cNvSpPr/>
          <p:nvPr/>
        </p:nvSpPr>
        <p:spPr>
          <a:xfrm>
            <a:off x="7066119" y="2750671"/>
            <a:ext cx="1753986" cy="1661802"/>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algn="ctr" rtl="0">
              <a:lnSpc>
                <a:spcPct val="150000"/>
              </a:lnSpc>
            </a:pPr>
            <a:endParaRPr lang="en-US" b="1" baseline="-25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ctr" rtl="0">
              <a:lnSpc>
                <a:spcPct val="150000"/>
              </a:lnSpc>
            </a:pPr>
            <a:r>
              <a:rPr lang="en-US" b="1" baseline="-25000" dirty="0">
                <a:solidFill>
                  <a:schemeClr val="bg1"/>
                </a:solidFill>
                <a:latin typeface="Tahoma" panose="020B0604030504040204" pitchFamily="34" charset="0"/>
                <a:ea typeface="Tahoma" panose="020B0604030504040204" pitchFamily="34" charset="0"/>
                <a:cs typeface="Tahoma" panose="020B0604030504040204" pitchFamily="34" charset="0"/>
              </a:rPr>
              <a:t>Operates the optical fiber network</a:t>
            </a:r>
            <a:endParaRPr lang="el-GR" b="1" baseline="-25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ctr" rtl="0">
              <a:lnSpc>
                <a:spcPct val="150000"/>
              </a:lnSpc>
            </a:pPr>
            <a:r>
              <a:rPr lang="el-GR" b="1" baseline="-25000" dirty="0">
                <a:solidFill>
                  <a:schemeClr val="bg1"/>
                </a:solidFill>
                <a:latin typeface="Tahoma" panose="020B0604030504040204" pitchFamily="34" charset="0"/>
                <a:ea typeface="Tahoma" panose="020B0604030504040204" pitchFamily="34" charset="0"/>
                <a:cs typeface="Tahoma" panose="020B0604030504040204" pitchFamily="34" charset="0"/>
              </a:rPr>
              <a:t>10.000 </a:t>
            </a:r>
            <a:r>
              <a:rPr lang="en-US" b="1" baseline="-25000" dirty="0">
                <a:solidFill>
                  <a:schemeClr val="bg1"/>
                </a:solidFill>
                <a:latin typeface="Tahoma" panose="020B0604030504040204" pitchFamily="34" charset="0"/>
                <a:ea typeface="Tahoma" panose="020B0604030504040204" pitchFamily="34" charset="0"/>
                <a:cs typeface="Tahoma" panose="020B0604030504040204" pitchFamily="34" charset="0"/>
              </a:rPr>
              <a:t>km</a:t>
            </a:r>
            <a:endParaRPr lang="el-GR" b="1" baseline="-25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ctr" rtl="0">
              <a:lnSpc>
                <a:spcPct val="150000"/>
              </a:lnSpc>
            </a:pPr>
            <a:endParaRPr lang="el-GR" b="1" baseline="-25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ctr" rtl="0">
              <a:lnSpc>
                <a:spcPct val="150000"/>
              </a:lnSpc>
            </a:pPr>
            <a:endParaRPr lang="el-GR" b="1" baseline="-25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2" name="Rectangle 11">
            <a:extLst>
              <a:ext uri="{FF2B5EF4-FFF2-40B4-BE49-F238E27FC236}">
                <a16:creationId xmlns:a16="http://schemas.microsoft.com/office/drawing/2014/main" id="{A840FE4B-8B57-4FB3-8CA4-A0FD7C62AA4A}"/>
              </a:ext>
            </a:extLst>
          </p:cNvPr>
          <p:cNvSpPr/>
          <p:nvPr/>
        </p:nvSpPr>
        <p:spPr>
          <a:xfrm>
            <a:off x="8858000" y="940859"/>
            <a:ext cx="2947199" cy="1752740"/>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algn="ctr" rtl="0">
              <a:lnSpc>
                <a:spcPct val="150000"/>
              </a:lnSpc>
            </a:pPr>
            <a:r>
              <a:rPr lang="en-US"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Manages a portfolio of </a:t>
            </a:r>
          </a:p>
          <a:p>
            <a:pPr marR="0" algn="ctr" rtl="0">
              <a:lnSpc>
                <a:spcPct val="150000"/>
              </a:lnSpc>
            </a:pPr>
            <a:r>
              <a:rPr lang="en-US" sz="20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40 advanced</a:t>
            </a:r>
            <a:r>
              <a:rPr lang="el-GR"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Services</a:t>
            </a:r>
          </a:p>
          <a:p>
            <a:pPr marR="0" algn="ctr" rtl="0">
              <a:lnSpc>
                <a:spcPct val="150000"/>
              </a:lnSpc>
            </a:pPr>
            <a:r>
              <a:rPr lang="el-GR" sz="20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45</a:t>
            </a:r>
            <a:r>
              <a:rPr lang="en-US"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National and European Projects</a:t>
            </a:r>
          </a:p>
        </p:txBody>
      </p:sp>
      <p:sp>
        <p:nvSpPr>
          <p:cNvPr id="13" name="Rectangle 12">
            <a:extLst>
              <a:ext uri="{FF2B5EF4-FFF2-40B4-BE49-F238E27FC236}">
                <a16:creationId xmlns:a16="http://schemas.microsoft.com/office/drawing/2014/main" id="{678D0164-E541-4F07-BDDC-14E20DED5AF5}"/>
              </a:ext>
            </a:extLst>
          </p:cNvPr>
          <p:cNvSpPr/>
          <p:nvPr/>
        </p:nvSpPr>
        <p:spPr>
          <a:xfrm>
            <a:off x="8858001" y="4477594"/>
            <a:ext cx="2947199" cy="1757776"/>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algn="ctr" rtl="0">
              <a:lnSpc>
                <a:spcPct val="150000"/>
              </a:lnSpc>
            </a:pPr>
            <a:r>
              <a:rPr lang="en-US"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Connects </a:t>
            </a:r>
            <a:r>
              <a:rPr lang="en-US" sz="1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International Research and Academic Communities for the dissemination of research and science</a:t>
            </a:r>
          </a:p>
        </p:txBody>
      </p:sp>
      <p:pic>
        <p:nvPicPr>
          <p:cNvPr id="14" name="Picture 13">
            <a:extLst>
              <a:ext uri="{FF2B5EF4-FFF2-40B4-BE49-F238E27FC236}">
                <a16:creationId xmlns:a16="http://schemas.microsoft.com/office/drawing/2014/main" id="{212E652D-5D9F-4D8A-BDA7-37A1D2D3F2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884" y="2754673"/>
            <a:ext cx="2947199" cy="1657799"/>
          </a:xfrm>
          <a:prstGeom prst="rect">
            <a:avLst/>
          </a:prstGeom>
        </p:spPr>
      </p:pic>
      <p:pic>
        <p:nvPicPr>
          <p:cNvPr id="15" name="Picture 14">
            <a:extLst>
              <a:ext uri="{FF2B5EF4-FFF2-40B4-BE49-F238E27FC236}">
                <a16:creationId xmlns:a16="http://schemas.microsoft.com/office/drawing/2014/main" id="{30C1B79D-ADEB-44B0-A786-21F9B9F8E6E1}"/>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461301" y="4482630"/>
            <a:ext cx="1761425" cy="1752740"/>
          </a:xfrm>
          <a:prstGeom prst="rect">
            <a:avLst/>
          </a:prstGeom>
        </p:spPr>
      </p:pic>
      <p:pic>
        <p:nvPicPr>
          <p:cNvPr id="16" name="Picture 15">
            <a:extLst>
              <a:ext uri="{FF2B5EF4-FFF2-40B4-BE49-F238E27FC236}">
                <a16:creationId xmlns:a16="http://schemas.microsoft.com/office/drawing/2014/main" id="{1EEFC0D3-B529-4BF2-97B2-A3A12499F67A}"/>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262945" y="2750670"/>
            <a:ext cx="1753986" cy="1674889"/>
          </a:xfrm>
          <a:prstGeom prst="rect">
            <a:avLst/>
          </a:prstGeom>
        </p:spPr>
      </p:pic>
      <p:pic>
        <p:nvPicPr>
          <p:cNvPr id="17" name="Picture 16">
            <a:extLst>
              <a:ext uri="{FF2B5EF4-FFF2-40B4-BE49-F238E27FC236}">
                <a16:creationId xmlns:a16="http://schemas.microsoft.com/office/drawing/2014/main" id="{CA7939A2-5EAD-4D2A-9B2F-A027AD3E40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58000" y="2759214"/>
            <a:ext cx="2947199" cy="1657799"/>
          </a:xfrm>
          <a:prstGeom prst="rect">
            <a:avLst/>
          </a:prstGeom>
        </p:spPr>
      </p:pic>
      <p:pic>
        <p:nvPicPr>
          <p:cNvPr id="18" name="Picture 17">
            <a:extLst>
              <a:ext uri="{FF2B5EF4-FFF2-40B4-BE49-F238E27FC236}">
                <a16:creationId xmlns:a16="http://schemas.microsoft.com/office/drawing/2014/main" id="{3417DB25-47DE-43CE-BCD7-AB12B7A5E66E}"/>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7049944" y="4479172"/>
            <a:ext cx="1770161" cy="1744573"/>
          </a:xfrm>
          <a:prstGeom prst="rect">
            <a:avLst/>
          </a:prstGeom>
        </p:spPr>
      </p:pic>
      <p:pic>
        <p:nvPicPr>
          <p:cNvPr id="19" name="Picture 18">
            <a:extLst>
              <a:ext uri="{FF2B5EF4-FFF2-40B4-BE49-F238E27FC236}">
                <a16:creationId xmlns:a16="http://schemas.microsoft.com/office/drawing/2014/main" id="{31BA588A-E6BA-4493-8CB2-D5CB4856CA07}"/>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3447691" y="943400"/>
            <a:ext cx="1753987" cy="1750199"/>
          </a:xfrm>
          <a:prstGeom prst="rect">
            <a:avLst/>
          </a:prstGeom>
        </p:spPr>
      </p:pic>
      <p:pic>
        <p:nvPicPr>
          <p:cNvPr id="20" name="Picture 19">
            <a:extLst>
              <a:ext uri="{FF2B5EF4-FFF2-40B4-BE49-F238E27FC236}">
                <a16:creationId xmlns:a16="http://schemas.microsoft.com/office/drawing/2014/main" id="{97B1A344-9E33-43D6-BDE8-14F086593AEF}"/>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7077405" y="939807"/>
            <a:ext cx="1742700" cy="1744165"/>
          </a:xfrm>
          <a:prstGeom prst="rect">
            <a:avLst/>
          </a:prstGeom>
        </p:spPr>
      </p:pic>
      <p:sp>
        <p:nvSpPr>
          <p:cNvPr id="21" name="TextBox 20">
            <a:extLst>
              <a:ext uri="{FF2B5EF4-FFF2-40B4-BE49-F238E27FC236}">
                <a16:creationId xmlns:a16="http://schemas.microsoft.com/office/drawing/2014/main" id="{810822E1-AD0C-4FD5-93CE-B45F0DB1E610}"/>
              </a:ext>
            </a:extLst>
          </p:cNvPr>
          <p:cNvSpPr txBox="1"/>
          <p:nvPr/>
        </p:nvSpPr>
        <p:spPr>
          <a:xfrm>
            <a:off x="1429079" y="497192"/>
            <a:ext cx="3685517" cy="461665"/>
          </a:xfrm>
          <a:prstGeom prst="rect">
            <a:avLst/>
          </a:prstGeom>
          <a:noFill/>
        </p:spPr>
        <p:txBody>
          <a:bodyPr wrap="square">
            <a:spAutoFit/>
          </a:bodyPr>
          <a:lstStyle/>
          <a:p>
            <a:pPr marR="0" algn="l" rtl="0"/>
            <a:r>
              <a:rPr lang="en-US" sz="3600" b="1" baseline="30000" dirty="0">
                <a:solidFill>
                  <a:srgbClr val="142C3F"/>
                </a:solidFill>
                <a:latin typeface="Tahoma" panose="020B0604030504040204" pitchFamily="34" charset="0"/>
                <a:ea typeface="Tahoma" panose="020B0604030504040204" pitchFamily="34" charset="0"/>
                <a:cs typeface="Tahoma" panose="020B0604030504040204" pitchFamily="34" charset="0"/>
                <a:hlinkClick r:id="rId10">
                  <a:extLst>
                    <a:ext uri="{A12FA001-AC4F-418D-AE19-62706E023703}">
                      <ahyp:hlinkClr xmlns:ahyp="http://schemas.microsoft.com/office/drawing/2018/hyperlinkcolor" val="tx"/>
                    </a:ext>
                  </a:extLst>
                </a:hlinkClick>
              </a:rPr>
              <a:t>GRNET at a glance</a:t>
            </a:r>
            <a:endParaRPr lang="el-GR" sz="3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78251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a:extLst>
              <a:ext uri="{FF2B5EF4-FFF2-40B4-BE49-F238E27FC236}">
                <a16:creationId xmlns:a16="http://schemas.microsoft.com/office/drawing/2014/main" id="{6EFA630C-B81B-41AE-BEB1-2821952AB0CA}"/>
              </a:ext>
            </a:extLst>
          </p:cNvPr>
          <p:cNvSpPr txBox="1">
            <a:spLocks/>
          </p:cNvSpPr>
          <p:nvPr/>
        </p:nvSpPr>
        <p:spPr>
          <a:xfrm>
            <a:off x="2209800" y="2371960"/>
            <a:ext cx="7772400" cy="1814524"/>
          </a:xfrm>
          <a:prstGeom prst="rect">
            <a:avLst/>
          </a:prstGeom>
        </p:spPr>
        <p:txBody>
          <a:bodyPr vert="horz" lIns="91440" tIns="45720" rIns="91440" bIns="45720" rtlCol="0" anchor="ctr">
            <a:normAutofit fontScale="97500"/>
          </a:bodyPr>
          <a:lstStyle/>
          <a:p>
            <a:pPr algn="ctr">
              <a:spcBef>
                <a:spcPct val="0"/>
              </a:spcBef>
              <a:defRPr/>
            </a:pPr>
            <a:endParaRPr lang="el-GR" sz="3200" b="1" dirty="0">
              <a:solidFill>
                <a:srgbClr val="F68304"/>
              </a:solidFill>
              <a:latin typeface="+mj-lt"/>
              <a:ea typeface="+mj-ea"/>
              <a:cs typeface="+mj-cs"/>
            </a:endParaRPr>
          </a:p>
        </p:txBody>
      </p:sp>
      <p:sp>
        <p:nvSpPr>
          <p:cNvPr id="3" name="Rectangle 3">
            <a:extLst>
              <a:ext uri="{FF2B5EF4-FFF2-40B4-BE49-F238E27FC236}">
                <a16:creationId xmlns:a16="http://schemas.microsoft.com/office/drawing/2014/main" id="{405A3F73-783B-4FEC-9AC8-820068F0E093}"/>
              </a:ext>
            </a:extLst>
          </p:cNvPr>
          <p:cNvSpPr txBox="1">
            <a:spLocks noChangeArrowheads="1"/>
          </p:cNvSpPr>
          <p:nvPr/>
        </p:nvSpPr>
        <p:spPr>
          <a:xfrm>
            <a:off x="4145321" y="964340"/>
            <a:ext cx="7772400" cy="1656184"/>
          </a:xfrm>
          <a:prstGeom prst="rect">
            <a:avLst/>
          </a:prstGeom>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800" i="1" dirty="0">
                <a:solidFill>
                  <a:srgbClr val="142C3F"/>
                </a:solidFill>
                <a:latin typeface="Arial" panose="020B0604020202020204" pitchFamily="34" charset="0"/>
                <a:cs typeface="Arial" panose="020B0604020202020204" pitchFamily="34" charset="0"/>
              </a:rPr>
              <a:t>Promote the GRNET brand and the key characteristics and benefits associated with the utilization of existing infrastructure and services by the Research and Education communities, Health and Culture organizations and Public Sector entities. </a:t>
            </a:r>
          </a:p>
          <a:p>
            <a:pPr algn="l"/>
            <a:r>
              <a:rPr lang="en-US" sz="1800" i="1" dirty="0">
                <a:solidFill>
                  <a:srgbClr val="142C3F"/>
                </a:solidFill>
                <a:latin typeface="Arial" panose="020B0604020202020204" pitchFamily="34" charset="0"/>
                <a:cs typeface="Arial" panose="020B0604020202020204" pitchFamily="34" charset="0"/>
              </a:rPr>
              <a:t>Drive Corporate, Infrastructures, Services and Projects </a:t>
            </a:r>
            <a:r>
              <a:rPr lang="en-US" sz="1800" i="1" dirty="0" err="1">
                <a:solidFill>
                  <a:srgbClr val="142C3F"/>
                </a:solidFill>
                <a:latin typeface="Arial" panose="020B0604020202020204" pitchFamily="34" charset="0"/>
                <a:cs typeface="Arial" panose="020B0604020202020204" pitchFamily="34" charset="0"/>
              </a:rPr>
              <a:t>MarComms</a:t>
            </a:r>
            <a:r>
              <a:rPr lang="en-US" sz="1800" i="1" dirty="0">
                <a:solidFill>
                  <a:srgbClr val="142C3F"/>
                </a:solidFill>
                <a:latin typeface="Arial" panose="020B0604020202020204" pitchFamily="34" charset="0"/>
                <a:cs typeface="Arial" panose="020B0604020202020204" pitchFamily="34" charset="0"/>
              </a:rPr>
              <a:t> strategy formulation and execution</a:t>
            </a:r>
            <a:r>
              <a:rPr lang="el-GR" sz="1800" i="1" dirty="0">
                <a:solidFill>
                  <a:srgbClr val="142C3F"/>
                </a:solidFill>
                <a:latin typeface="Arial" panose="020B0604020202020204" pitchFamily="34" charset="0"/>
                <a:cs typeface="Arial" panose="020B0604020202020204" pitchFamily="34" charset="0"/>
              </a:rPr>
              <a:t> </a:t>
            </a:r>
            <a:r>
              <a:rPr lang="en-US" sz="1800" i="1" dirty="0">
                <a:solidFill>
                  <a:srgbClr val="142C3F"/>
                </a:solidFill>
                <a:latin typeface="Arial" panose="020B0604020202020204" pitchFamily="34" charset="0"/>
                <a:cs typeface="Arial" panose="020B0604020202020204" pitchFamily="34" charset="0"/>
              </a:rPr>
              <a:t>towards market growth and stakeholder’s engagement.</a:t>
            </a:r>
            <a:r>
              <a:rPr lang="en-US" sz="1400" i="1" dirty="0">
                <a:solidFill>
                  <a:srgbClr val="142C3F"/>
                </a:solidFill>
                <a:latin typeface="Arial" panose="020B0604020202020204" pitchFamily="34" charset="0"/>
                <a:cs typeface="Arial" panose="020B0604020202020204" pitchFamily="34" charset="0"/>
              </a:rPr>
              <a:t> </a:t>
            </a:r>
          </a:p>
          <a:p>
            <a:pPr lvl="0" algn="ctr"/>
            <a:endParaRPr lang="el-GR" sz="1400" b="1" i="1" dirty="0">
              <a:solidFill>
                <a:schemeClr val="tx1">
                  <a:lumMod val="65000"/>
                  <a:lumOff val="35000"/>
                </a:schemeClr>
              </a:solidFill>
              <a:latin typeface="Arial" panose="020B0604020202020204" pitchFamily="34" charset="0"/>
              <a:cs typeface="Arial" panose="020B0604020202020204" pitchFamily="34" charset="0"/>
            </a:endParaRPr>
          </a:p>
          <a:p>
            <a:pPr algn="ctr"/>
            <a:endParaRPr lang="en-US" sz="800"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 name="Rectangle 2">
            <a:extLst>
              <a:ext uri="{FF2B5EF4-FFF2-40B4-BE49-F238E27FC236}">
                <a16:creationId xmlns:a16="http://schemas.microsoft.com/office/drawing/2014/main" id="{A5BB61F3-3451-418D-8443-13CEDBE12235}"/>
              </a:ext>
            </a:extLst>
          </p:cNvPr>
          <p:cNvSpPr txBox="1">
            <a:spLocks noChangeArrowheads="1"/>
          </p:cNvSpPr>
          <p:nvPr/>
        </p:nvSpPr>
        <p:spPr>
          <a:xfrm>
            <a:off x="1573354" y="212795"/>
            <a:ext cx="7215206" cy="10001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Marketing</a:t>
            </a:r>
            <a:r>
              <a:rPr lang="en-US" sz="3200" dirty="0">
                <a:solidFill>
                  <a:schemeClr val="accent6">
                    <a:lumMod val="75000"/>
                  </a:schemeClr>
                </a:solidFill>
              </a:rPr>
              <a:t> </a:t>
            </a:r>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Mission</a:t>
            </a:r>
            <a:r>
              <a:rPr lang="el-GR" sz="3200" dirty="0">
                <a:solidFill>
                  <a:schemeClr val="accent6">
                    <a:lumMod val="75000"/>
                  </a:schemeClr>
                </a:solidFill>
              </a:rPr>
              <a:t> </a:t>
            </a:r>
          </a:p>
        </p:txBody>
      </p:sp>
      <p:sp>
        <p:nvSpPr>
          <p:cNvPr id="6" name="TextBox 5">
            <a:extLst>
              <a:ext uri="{FF2B5EF4-FFF2-40B4-BE49-F238E27FC236}">
                <a16:creationId xmlns:a16="http://schemas.microsoft.com/office/drawing/2014/main" id="{6715B6C4-1A1A-4696-B527-63A3CABB5269}"/>
              </a:ext>
            </a:extLst>
          </p:cNvPr>
          <p:cNvSpPr txBox="1"/>
          <p:nvPr/>
        </p:nvSpPr>
        <p:spPr>
          <a:xfrm>
            <a:off x="1233997" y="3346110"/>
            <a:ext cx="8250813" cy="2954655"/>
          </a:xfrm>
          <a:prstGeom prst="rect">
            <a:avLst/>
          </a:prstGeom>
          <a:noFill/>
        </p:spPr>
        <p:txBody>
          <a:bodyPr wrap="square" rtlCol="0">
            <a:spAutoFit/>
          </a:bodyPr>
          <a:lstStyle/>
          <a:p>
            <a:pPr lvl="0" algn="ctr"/>
            <a:r>
              <a:rPr lang="en-US" sz="2400" i="1" dirty="0">
                <a:solidFill>
                  <a:srgbClr val="142C3F"/>
                </a:solidFill>
                <a:latin typeface="Arial" panose="020B0604020202020204" pitchFamily="34" charset="0"/>
                <a:cs typeface="Arial" panose="020B0604020202020204" pitchFamily="34" charset="0"/>
              </a:rPr>
              <a:t>Direct goal</a:t>
            </a:r>
            <a:endParaRPr lang="el-GR" sz="2400" i="1" dirty="0">
              <a:solidFill>
                <a:srgbClr val="142C3F"/>
              </a:solidFill>
              <a:latin typeface="Arial" panose="020B0604020202020204" pitchFamily="34" charset="0"/>
              <a:cs typeface="Arial" panose="020B0604020202020204" pitchFamily="34" charset="0"/>
            </a:endParaRPr>
          </a:p>
          <a:p>
            <a:pPr marL="393750" indent="-285750">
              <a:buClr>
                <a:srgbClr val="F89621"/>
              </a:buClr>
              <a:buFont typeface="Wingdings" panose="05000000000000000000" pitchFamily="2" charset="2"/>
              <a:buChar char="§"/>
            </a:pPr>
            <a:r>
              <a:rPr lang="en-US" sz="1600" dirty="0">
                <a:solidFill>
                  <a:srgbClr val="142C3F"/>
                </a:solidFill>
                <a:latin typeface="Arial" panose="020B0604020202020204" pitchFamily="34" charset="0"/>
                <a:cs typeface="Arial" panose="020B0604020202020204" pitchFamily="34" charset="0"/>
              </a:rPr>
              <a:t>Increase number of Institutions and end users from all different target audience groups and sub groups, that use existing and new services and infrastructures.</a:t>
            </a:r>
          </a:p>
          <a:p>
            <a:pPr marL="393750" indent="-285750">
              <a:buClr>
                <a:srgbClr val="F89621"/>
              </a:buClr>
              <a:buFont typeface="Wingdings" panose="05000000000000000000" pitchFamily="2" charset="2"/>
              <a:buChar char="§"/>
            </a:pPr>
            <a:r>
              <a:rPr lang="en-US" sz="1600" dirty="0">
                <a:solidFill>
                  <a:srgbClr val="142C3F"/>
                </a:solidFill>
                <a:latin typeface="Arial" panose="020B0604020202020204" pitchFamily="34" charset="0"/>
                <a:cs typeface="Arial" panose="020B0604020202020204" pitchFamily="34" charset="0"/>
              </a:rPr>
              <a:t>Increase the number of services utilized per existing Institution/user</a:t>
            </a:r>
            <a:r>
              <a:rPr lang="el-GR" sz="1600" dirty="0">
                <a:solidFill>
                  <a:srgbClr val="142C3F"/>
                </a:solidFill>
                <a:latin typeface="Arial" panose="020B0604020202020204" pitchFamily="34" charset="0"/>
                <a:cs typeface="Arial" panose="020B0604020202020204" pitchFamily="34" charset="0"/>
              </a:rPr>
              <a:t>. </a:t>
            </a:r>
            <a:endParaRPr lang="en-US" sz="1600" dirty="0">
              <a:solidFill>
                <a:srgbClr val="142C3F"/>
              </a:solidFill>
              <a:latin typeface="Arial" panose="020B0604020202020204" pitchFamily="34" charset="0"/>
              <a:cs typeface="Arial" panose="020B0604020202020204" pitchFamily="34" charset="0"/>
            </a:endParaRPr>
          </a:p>
          <a:p>
            <a:pPr marL="324000" indent="-216000">
              <a:buFont typeface="Arial" panose="020B0604020202020204" pitchFamily="34" charset="0"/>
              <a:buChar char="•"/>
            </a:pPr>
            <a:endParaRPr lang="el-GR" sz="1600" dirty="0">
              <a:solidFill>
                <a:srgbClr val="142C3F"/>
              </a:solidFill>
              <a:latin typeface="Arial" panose="020B0604020202020204" pitchFamily="34" charset="0"/>
              <a:cs typeface="Arial" panose="020B0604020202020204" pitchFamily="34" charset="0"/>
            </a:endParaRPr>
          </a:p>
          <a:p>
            <a:pPr marL="108000" algn="ctr"/>
            <a:r>
              <a:rPr lang="en-US" sz="2400" i="1" dirty="0">
                <a:solidFill>
                  <a:srgbClr val="142C3F"/>
                </a:solidFill>
                <a:latin typeface="Arial" panose="020B0604020202020204" pitchFamily="34" charset="0"/>
                <a:cs typeface="Arial" panose="020B0604020202020204" pitchFamily="34" charset="0"/>
              </a:rPr>
              <a:t>Indirect</a:t>
            </a:r>
            <a:r>
              <a:rPr lang="el-GR" sz="2400" i="1" dirty="0">
                <a:solidFill>
                  <a:srgbClr val="142C3F"/>
                </a:solidFill>
                <a:latin typeface="Arial" panose="020B0604020202020204" pitchFamily="34" charset="0"/>
                <a:cs typeface="Arial" panose="020B0604020202020204" pitchFamily="34" charset="0"/>
              </a:rPr>
              <a:t> </a:t>
            </a:r>
            <a:r>
              <a:rPr lang="en-US" sz="2400" i="1" dirty="0">
                <a:solidFill>
                  <a:srgbClr val="142C3F"/>
                </a:solidFill>
                <a:latin typeface="Arial" panose="020B0604020202020204" pitchFamily="34" charset="0"/>
                <a:cs typeface="Arial" panose="020B0604020202020204" pitchFamily="34" charset="0"/>
              </a:rPr>
              <a:t>goal</a:t>
            </a:r>
            <a:endParaRPr lang="el-GR" sz="2400" i="1" dirty="0">
              <a:solidFill>
                <a:srgbClr val="142C3F"/>
              </a:solidFill>
              <a:latin typeface="Arial" panose="020B0604020202020204" pitchFamily="34" charset="0"/>
              <a:cs typeface="Arial" panose="020B0604020202020204" pitchFamily="34" charset="0"/>
            </a:endParaRPr>
          </a:p>
          <a:p>
            <a:pPr marL="393750" indent="-285750">
              <a:buClr>
                <a:srgbClr val="F89621"/>
              </a:buClr>
              <a:buFont typeface="Wingdings" panose="05000000000000000000" pitchFamily="2" charset="2"/>
              <a:buChar char="§"/>
            </a:pPr>
            <a:r>
              <a:rPr lang="en-US" sz="1600" dirty="0">
                <a:solidFill>
                  <a:srgbClr val="142C3F"/>
                </a:solidFill>
                <a:latin typeface="Arial" panose="020B0604020202020204" pitchFamily="34" charset="0"/>
                <a:cs typeface="Arial" panose="020B0604020202020204" pitchFamily="34" charset="0"/>
              </a:rPr>
              <a:t>Strengthening of corporate GRNET’s name/brand </a:t>
            </a:r>
            <a:r>
              <a:rPr lang="el-GR" sz="1600" dirty="0">
                <a:solidFill>
                  <a:srgbClr val="142C3F"/>
                </a:solidFill>
                <a:latin typeface="Arial" panose="020B0604020202020204" pitchFamily="34" charset="0"/>
                <a:cs typeface="Arial" panose="020B0604020202020204" pitchFamily="34" charset="0"/>
              </a:rPr>
              <a:t>(</a:t>
            </a:r>
            <a:r>
              <a:rPr lang="el-GR" sz="1600" dirty="0" err="1">
                <a:solidFill>
                  <a:srgbClr val="142C3F"/>
                </a:solidFill>
                <a:latin typeface="Arial" panose="020B0604020202020204" pitchFamily="34" charset="0"/>
                <a:cs typeface="Arial" panose="020B0604020202020204" pitchFamily="34" charset="0"/>
              </a:rPr>
              <a:t>enhance</a:t>
            </a:r>
            <a:r>
              <a:rPr lang="el-GR" sz="1600" dirty="0">
                <a:solidFill>
                  <a:srgbClr val="142C3F"/>
                </a:solidFill>
                <a:latin typeface="Arial" panose="020B0604020202020204" pitchFamily="34" charset="0"/>
                <a:cs typeface="Arial" panose="020B0604020202020204" pitchFamily="34" charset="0"/>
              </a:rPr>
              <a:t> </a:t>
            </a:r>
            <a:r>
              <a:rPr lang="el-GR" sz="1600" dirty="0" err="1">
                <a:solidFill>
                  <a:srgbClr val="142C3F"/>
                </a:solidFill>
                <a:latin typeface="Arial" panose="020B0604020202020204" pitchFamily="34" charset="0"/>
                <a:cs typeface="Arial" panose="020B0604020202020204" pitchFamily="34" charset="0"/>
              </a:rPr>
              <a:t>brand</a:t>
            </a:r>
            <a:r>
              <a:rPr lang="el-GR" sz="1600" dirty="0">
                <a:solidFill>
                  <a:srgbClr val="142C3F"/>
                </a:solidFill>
                <a:latin typeface="Arial" panose="020B0604020202020204" pitchFamily="34" charset="0"/>
                <a:cs typeface="Arial" panose="020B0604020202020204" pitchFamily="34" charset="0"/>
              </a:rPr>
              <a:t> </a:t>
            </a:r>
            <a:r>
              <a:rPr lang="el-GR" sz="1600" dirty="0" err="1">
                <a:solidFill>
                  <a:srgbClr val="142C3F"/>
                </a:solidFill>
                <a:latin typeface="Arial" panose="020B0604020202020204" pitchFamily="34" charset="0"/>
                <a:cs typeface="Arial" panose="020B0604020202020204" pitchFamily="34" charset="0"/>
              </a:rPr>
              <a:t>identity</a:t>
            </a:r>
            <a:r>
              <a:rPr lang="el-GR" sz="1600" dirty="0">
                <a:solidFill>
                  <a:srgbClr val="142C3F"/>
                </a:solidFill>
                <a:latin typeface="Arial" panose="020B0604020202020204" pitchFamily="34" charset="0"/>
                <a:cs typeface="Arial" panose="020B0604020202020204" pitchFamily="34" charset="0"/>
              </a:rPr>
              <a:t> &amp; </a:t>
            </a:r>
            <a:r>
              <a:rPr lang="el-GR" sz="1600" dirty="0" err="1">
                <a:solidFill>
                  <a:srgbClr val="142C3F"/>
                </a:solidFill>
                <a:latin typeface="Arial" panose="020B0604020202020204" pitchFamily="34" charset="0"/>
                <a:cs typeface="Arial" panose="020B0604020202020204" pitchFamily="34" charset="0"/>
              </a:rPr>
              <a:t>awareness</a:t>
            </a:r>
            <a:r>
              <a:rPr lang="el-GR" sz="1600" dirty="0">
                <a:solidFill>
                  <a:srgbClr val="142C3F"/>
                </a:solidFill>
                <a:latin typeface="Arial" panose="020B0604020202020204" pitchFamily="34" charset="0"/>
                <a:cs typeface="Arial" panose="020B0604020202020204" pitchFamily="34" charset="0"/>
              </a:rPr>
              <a:t>) – </a:t>
            </a:r>
            <a:r>
              <a:rPr lang="en-US" sz="1600" dirty="0">
                <a:solidFill>
                  <a:srgbClr val="142C3F"/>
                </a:solidFill>
                <a:latin typeface="Arial" panose="020B0604020202020204" pitchFamily="34" charset="0"/>
                <a:cs typeface="Arial" panose="020B0604020202020204" pitchFamily="34" charset="0"/>
              </a:rPr>
              <a:t>direct association to services/infrastructure/projects it provides, coordinates and participates.</a:t>
            </a:r>
          </a:p>
          <a:p>
            <a:endParaRPr lang="en-US" sz="1000" dirty="0">
              <a:solidFill>
                <a:srgbClr val="142C3F"/>
              </a:solidFill>
              <a:latin typeface="Arial" panose="020B0604020202020204" pitchFamily="34" charset="0"/>
              <a:cs typeface="Arial" panose="020B0604020202020204" pitchFamily="34" charset="0"/>
            </a:endParaRPr>
          </a:p>
          <a:p>
            <a:endParaRPr lang="el-GR" sz="1600" dirty="0">
              <a:solidFill>
                <a:schemeClr val="tx1">
                  <a:lumMod val="65000"/>
                  <a:lumOff val="35000"/>
                </a:schemeClr>
              </a:solidFill>
            </a:endParaRPr>
          </a:p>
        </p:txBody>
      </p:sp>
      <p:pic>
        <p:nvPicPr>
          <p:cNvPr id="12" name="Picture 11">
            <a:extLst>
              <a:ext uri="{FF2B5EF4-FFF2-40B4-BE49-F238E27FC236}">
                <a16:creationId xmlns:a16="http://schemas.microsoft.com/office/drawing/2014/main" id="{2E947A68-C3F4-4C9B-A233-40A63E36FE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279" y="991110"/>
            <a:ext cx="3714792" cy="1857396"/>
          </a:xfrm>
          <a:prstGeom prst="rect">
            <a:avLst/>
          </a:prstGeom>
        </p:spPr>
      </p:pic>
      <p:pic>
        <p:nvPicPr>
          <p:cNvPr id="14" name="Picture 13">
            <a:extLst>
              <a:ext uri="{FF2B5EF4-FFF2-40B4-BE49-F238E27FC236}">
                <a16:creationId xmlns:a16="http://schemas.microsoft.com/office/drawing/2014/main" id="{BF22A424-5B99-4BD3-AB54-37940E2BAE7F}"/>
              </a:ext>
            </a:extLst>
          </p:cNvPr>
          <p:cNvPicPr>
            <a:picLocks noChangeAspect="1"/>
          </p:cNvPicPr>
          <p:nvPr/>
        </p:nvPicPr>
        <p:blipFill rotWithShape="1">
          <a:blip r:embed="rId3">
            <a:extLst>
              <a:ext uri="{28A0092B-C50C-407E-A947-70E740481C1C}">
                <a14:useLocalDpi xmlns:a14="http://schemas.microsoft.com/office/drawing/2010/main" val="0"/>
              </a:ext>
            </a:extLst>
          </a:blip>
          <a:srcRect l="33311" t="1402" r="33465" b="1901"/>
          <a:stretch/>
        </p:blipFill>
        <p:spPr>
          <a:xfrm rot="16200000">
            <a:off x="9846725" y="3955489"/>
            <a:ext cx="1910448" cy="2780103"/>
          </a:xfrm>
          <a:prstGeom prst="rect">
            <a:avLst/>
          </a:prstGeom>
        </p:spPr>
      </p:pic>
    </p:spTree>
    <p:extLst>
      <p:ext uri="{BB962C8B-B14F-4D97-AF65-F5344CB8AC3E}">
        <p14:creationId xmlns:p14="http://schemas.microsoft.com/office/powerpoint/2010/main" val="1716939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8D2DB8-4B5B-4931-A006-4D384DACE33E}"/>
              </a:ext>
            </a:extLst>
          </p:cNvPr>
          <p:cNvSpPr txBox="1"/>
          <p:nvPr/>
        </p:nvSpPr>
        <p:spPr>
          <a:xfrm>
            <a:off x="1711487" y="458258"/>
            <a:ext cx="10193467" cy="461665"/>
          </a:xfrm>
          <a:prstGeom prst="rect">
            <a:avLst/>
          </a:prstGeom>
          <a:noFill/>
        </p:spPr>
        <p:txBody>
          <a:bodyPr wrap="square">
            <a:spAutoFit/>
          </a:bodyPr>
          <a:lstStyle/>
          <a:p>
            <a:r>
              <a:rPr lang="en-US" sz="3600" b="1"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Department Role – Horizontal Responsibility</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4" name="TextBox 3">
            <a:extLst>
              <a:ext uri="{FF2B5EF4-FFF2-40B4-BE49-F238E27FC236}">
                <a16:creationId xmlns:a16="http://schemas.microsoft.com/office/drawing/2014/main" id="{B89310C0-A1B2-4532-9612-5A5437D84A95}"/>
              </a:ext>
            </a:extLst>
          </p:cNvPr>
          <p:cNvSpPr txBox="1"/>
          <p:nvPr/>
        </p:nvSpPr>
        <p:spPr>
          <a:xfrm>
            <a:off x="944439" y="1627639"/>
            <a:ext cx="10193467" cy="3872855"/>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sz="2000" dirty="0">
                <a:solidFill>
                  <a:srgbClr val="142C3F"/>
                </a:solidFill>
                <a:latin typeface="Arial" panose="020B0604020202020204" pitchFamily="34" charset="0"/>
                <a:ea typeface="Tahoma" panose="020B0604030504040204" pitchFamily="34" charset="0"/>
                <a:cs typeface="Arial" panose="020B0604020202020204" pitchFamily="34" charset="0"/>
              </a:rPr>
              <a:t>Marketing and Communications strategy, create and develop respective execution plans</a:t>
            </a:r>
          </a:p>
          <a:p>
            <a:pPr marL="342900" indent="-342900">
              <a:lnSpc>
                <a:spcPct val="90000"/>
              </a:lnSpc>
              <a:spcBef>
                <a:spcPts val="200"/>
              </a:spcBef>
              <a:buClr>
                <a:srgbClr val="F5A63B"/>
              </a:buClr>
              <a:buFont typeface="Wingdings" panose="05000000000000000000" pitchFamily="2" charset="2"/>
              <a:buChar char="§"/>
            </a:pPr>
            <a:r>
              <a:rPr lang="en-US" sz="2000" dirty="0">
                <a:solidFill>
                  <a:srgbClr val="142C3F"/>
                </a:solidFill>
                <a:latin typeface="Arial" panose="020B0604020202020204" pitchFamily="34" charset="0"/>
                <a:ea typeface="Tahoma" panose="020B0604030504040204" pitchFamily="34" charset="0"/>
                <a:cs typeface="Arial" panose="020B0604020202020204" pitchFamily="34" charset="0"/>
              </a:rPr>
              <a:t>Manage the corporate brand (logos, annual report, core ppt, ppt templates, zoom templates, banners, brochures, corporate video and company profile)</a:t>
            </a:r>
          </a:p>
          <a:p>
            <a:pPr marL="342900" indent="-342900">
              <a:lnSpc>
                <a:spcPct val="90000"/>
              </a:lnSpc>
              <a:spcBef>
                <a:spcPts val="200"/>
              </a:spcBef>
              <a:buClr>
                <a:srgbClr val="F5A63B"/>
              </a:buClr>
              <a:buFont typeface="Wingdings" panose="05000000000000000000" pitchFamily="2" charset="2"/>
              <a:buChar char="§"/>
            </a:pPr>
            <a:r>
              <a:rPr lang="en-US" sz="2000" dirty="0">
                <a:solidFill>
                  <a:srgbClr val="142C3F"/>
                </a:solidFill>
                <a:latin typeface="Arial" panose="020B0604020202020204" pitchFamily="34" charset="0"/>
                <a:ea typeface="Tahoma" panose="020B0604030504040204" pitchFamily="34" charset="0"/>
                <a:cs typeface="Arial" panose="020B0604020202020204" pitchFamily="34" charset="0"/>
              </a:rPr>
              <a:t>Public Relations: Writing and distributing press releases, media monitoring, creating media editorials</a:t>
            </a:r>
            <a:r>
              <a:rPr lang="el-GR" sz="2000" dirty="0">
                <a:solidFill>
                  <a:srgbClr val="142C3F"/>
                </a:solidFill>
                <a:latin typeface="Arial" panose="020B0604020202020204" pitchFamily="34" charset="0"/>
                <a:ea typeface="Tahoma" panose="020B0604030504040204" pitchFamily="34" charset="0"/>
                <a:cs typeface="Arial" panose="020B0604020202020204" pitchFamily="34" charset="0"/>
              </a:rPr>
              <a:t>,</a:t>
            </a:r>
            <a:r>
              <a:rPr lang="en-US" sz="2000" dirty="0">
                <a:solidFill>
                  <a:srgbClr val="142C3F"/>
                </a:solidFill>
                <a:latin typeface="Arial" panose="020B0604020202020204" pitchFamily="34" charset="0"/>
                <a:ea typeface="Tahoma" panose="020B0604030504040204" pitchFamily="34" charset="0"/>
                <a:cs typeface="Arial" panose="020B0604020202020204" pitchFamily="34" charset="0"/>
              </a:rPr>
              <a:t> national/international PR relations with all key government bodies</a:t>
            </a:r>
          </a:p>
          <a:p>
            <a:pPr marL="342900" indent="-342900">
              <a:lnSpc>
                <a:spcPct val="90000"/>
              </a:lnSpc>
              <a:spcBef>
                <a:spcPts val="200"/>
              </a:spcBef>
              <a:buClr>
                <a:srgbClr val="F5A63B"/>
              </a:buClr>
              <a:buFont typeface="Wingdings" panose="05000000000000000000" pitchFamily="2" charset="2"/>
              <a:buChar char="§"/>
            </a:pPr>
            <a:r>
              <a:rPr lang="en-US" sz="2000" dirty="0">
                <a:solidFill>
                  <a:srgbClr val="142C3F"/>
                </a:solidFill>
                <a:latin typeface="Arial" panose="020B0604020202020204" pitchFamily="34" charset="0"/>
                <a:ea typeface="Tahoma" panose="020B0604030504040204" pitchFamily="34" charset="0"/>
                <a:cs typeface="Arial" panose="020B0604020202020204" pitchFamily="34" charset="0"/>
              </a:rPr>
              <a:t>Manage brand and content for key marketing channels including for GRNET and all projects/services: Social media, website and email marketing </a:t>
            </a:r>
          </a:p>
          <a:p>
            <a:pPr marL="342900" indent="-342900">
              <a:lnSpc>
                <a:spcPct val="90000"/>
              </a:lnSpc>
              <a:spcBef>
                <a:spcPts val="200"/>
              </a:spcBef>
              <a:buClr>
                <a:srgbClr val="F5A63B"/>
              </a:buClr>
              <a:buFont typeface="Wingdings" panose="05000000000000000000" pitchFamily="2" charset="2"/>
              <a:buChar char="§"/>
            </a:pPr>
            <a:r>
              <a:rPr lang="en-US" sz="2000" dirty="0">
                <a:solidFill>
                  <a:srgbClr val="142C3F"/>
                </a:solidFill>
                <a:latin typeface="Arial" panose="020B0604020202020204" pitchFamily="34" charset="0"/>
                <a:ea typeface="Tahoma" panose="020B0604030504040204" pitchFamily="34" charset="0"/>
                <a:cs typeface="Arial" panose="020B0604020202020204" pitchFamily="34" charset="0"/>
              </a:rPr>
              <a:t>Collect information, create reports, statistics and charts</a:t>
            </a:r>
          </a:p>
          <a:p>
            <a:pPr marL="342900" indent="-342900">
              <a:lnSpc>
                <a:spcPct val="90000"/>
              </a:lnSpc>
              <a:spcBef>
                <a:spcPts val="200"/>
              </a:spcBef>
              <a:buClr>
                <a:srgbClr val="F5A63B"/>
              </a:buClr>
              <a:buFont typeface="Wingdings" panose="05000000000000000000" pitchFamily="2" charset="2"/>
              <a:buChar char="§"/>
            </a:pPr>
            <a:r>
              <a:rPr lang="en-US" sz="2000" dirty="0">
                <a:solidFill>
                  <a:srgbClr val="142C3F"/>
                </a:solidFill>
                <a:latin typeface="Arial" panose="020B0604020202020204" pitchFamily="34" charset="0"/>
                <a:ea typeface="Tahoma" panose="020B0604030504040204" pitchFamily="34" charset="0"/>
                <a:cs typeface="Arial" panose="020B0604020202020204" pitchFamily="34" charset="0"/>
              </a:rPr>
              <a:t>Coordination of promotional activities for EU, National and International funded projects </a:t>
            </a:r>
          </a:p>
          <a:p>
            <a:pPr marL="342900" indent="-342900">
              <a:lnSpc>
                <a:spcPct val="90000"/>
              </a:lnSpc>
              <a:spcBef>
                <a:spcPts val="200"/>
              </a:spcBef>
              <a:buClr>
                <a:srgbClr val="F5A63B"/>
              </a:buClr>
              <a:buFont typeface="Wingdings" panose="05000000000000000000" pitchFamily="2" charset="2"/>
              <a:buChar char="§"/>
            </a:pPr>
            <a:r>
              <a:rPr lang="en-US" sz="2000" dirty="0" err="1">
                <a:solidFill>
                  <a:srgbClr val="142C3F"/>
                </a:solidFill>
                <a:latin typeface="Arial" panose="020B0604020202020204" pitchFamily="34" charset="0"/>
                <a:ea typeface="Tahoma" panose="020B0604030504040204" pitchFamily="34" charset="0"/>
                <a:cs typeface="Arial" panose="020B0604020202020204" pitchFamily="34" charset="0"/>
              </a:rPr>
              <a:t>Organise</a:t>
            </a:r>
            <a:r>
              <a:rPr lang="en-US" sz="2000" dirty="0">
                <a:solidFill>
                  <a:srgbClr val="142C3F"/>
                </a:solidFill>
                <a:latin typeface="Arial" panose="020B0604020202020204" pitchFamily="34" charset="0"/>
                <a:ea typeface="Tahoma" panose="020B0604030504040204" pitchFamily="34" charset="0"/>
                <a:cs typeface="Arial" panose="020B0604020202020204" pitchFamily="34" charset="0"/>
              </a:rPr>
              <a:t> and manage Conferences and Events (external and internal events)</a:t>
            </a:r>
          </a:p>
          <a:p>
            <a:pPr marL="800100" lvl="1" indent="-342900">
              <a:lnSpc>
                <a:spcPct val="90000"/>
              </a:lnSpc>
              <a:spcBef>
                <a:spcPts val="200"/>
              </a:spcBef>
              <a:buClr>
                <a:srgbClr val="F5A63B"/>
              </a:buClr>
              <a:buFont typeface="Wingdings" panose="05000000000000000000" pitchFamily="2" charset="2"/>
              <a:buChar char="§"/>
            </a:pPr>
            <a:endParaRPr lang="en-US" sz="2000" dirty="0">
              <a:solidFill>
                <a:srgbClr val="F5A63B"/>
              </a:solidFill>
              <a:latin typeface="Tahoma" panose="020B0604030504040204" pitchFamily="34" charset="0"/>
              <a:ea typeface="Tahoma" panose="020B0604030504040204" pitchFamily="34" charset="0"/>
              <a:cs typeface="Tahoma" panose="020B0604030504040204" pitchFamily="34" charset="0"/>
            </a:endParaRPr>
          </a:p>
        </p:txBody>
      </p:sp>
      <p:sp>
        <p:nvSpPr>
          <p:cNvPr id="5" name="Rectangle 4">
            <a:extLst>
              <a:ext uri="{FF2B5EF4-FFF2-40B4-BE49-F238E27FC236}">
                <a16:creationId xmlns:a16="http://schemas.microsoft.com/office/drawing/2014/main" id="{A583150B-6D43-45B8-89A9-424548B49F82}"/>
              </a:ext>
            </a:extLst>
          </p:cNvPr>
          <p:cNvSpPr/>
          <p:nvPr/>
        </p:nvSpPr>
        <p:spPr>
          <a:xfrm>
            <a:off x="2710649" y="919923"/>
            <a:ext cx="7773282" cy="420628"/>
          </a:xfrm>
          <a:prstGeom prst="rect">
            <a:avLst/>
          </a:prstGeom>
        </p:spPr>
        <p:txBody>
          <a:bodyPr wrap="none">
            <a:spAutoFit/>
          </a:bodyPr>
          <a:lstStyle/>
          <a:p>
            <a:r>
              <a:rPr lang="en-US" sz="3200"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Corporate, Infrastructures, (4</a:t>
            </a:r>
            <a:r>
              <a:rPr lang="el-GR" sz="3200"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5</a:t>
            </a:r>
            <a:r>
              <a:rPr lang="en-US" sz="3200"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Services, (50) Projects</a:t>
            </a:r>
          </a:p>
        </p:txBody>
      </p:sp>
    </p:spTree>
    <p:extLst>
      <p:ext uri="{BB962C8B-B14F-4D97-AF65-F5344CB8AC3E}">
        <p14:creationId xmlns:p14="http://schemas.microsoft.com/office/powerpoint/2010/main" val="373286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Oval 77">
            <a:extLst>
              <a:ext uri="{FF2B5EF4-FFF2-40B4-BE49-F238E27FC236}">
                <a16:creationId xmlns:a16="http://schemas.microsoft.com/office/drawing/2014/main" id="{1610C9E1-4248-456C-8459-725506C5658D}"/>
              </a:ext>
            </a:extLst>
          </p:cNvPr>
          <p:cNvSpPr/>
          <p:nvPr/>
        </p:nvSpPr>
        <p:spPr>
          <a:xfrm>
            <a:off x="6749730" y="2850189"/>
            <a:ext cx="1063256" cy="1063256"/>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ABF33053-EC45-4FD6-A237-86EF8573A04E}"/>
              </a:ext>
            </a:extLst>
          </p:cNvPr>
          <p:cNvSpPr/>
          <p:nvPr/>
        </p:nvSpPr>
        <p:spPr>
          <a:xfrm>
            <a:off x="4297079" y="2800750"/>
            <a:ext cx="1063256" cy="106325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oogle Shape;335;p21">
            <a:extLst>
              <a:ext uri="{FF2B5EF4-FFF2-40B4-BE49-F238E27FC236}">
                <a16:creationId xmlns:a16="http://schemas.microsoft.com/office/drawing/2014/main" id="{B6B6AD8C-4F8E-468F-9D63-30CC59E09C7D}"/>
              </a:ext>
            </a:extLst>
          </p:cNvPr>
          <p:cNvGrpSpPr/>
          <p:nvPr/>
        </p:nvGrpSpPr>
        <p:grpSpPr>
          <a:xfrm>
            <a:off x="3614980" y="2131296"/>
            <a:ext cx="2481020" cy="2362954"/>
            <a:chOff x="2559294" y="2070564"/>
            <a:chExt cx="1495517" cy="1424349"/>
          </a:xfrm>
        </p:grpSpPr>
        <p:sp>
          <p:nvSpPr>
            <p:cNvPr id="33" name="Google Shape;340;p21">
              <a:extLst>
                <a:ext uri="{FF2B5EF4-FFF2-40B4-BE49-F238E27FC236}">
                  <a16:creationId xmlns:a16="http://schemas.microsoft.com/office/drawing/2014/main" id="{CFEFD5BF-B591-4685-93F4-F7ED43100605}"/>
                </a:ext>
              </a:extLst>
            </p:cNvPr>
            <p:cNvSpPr/>
            <p:nvPr/>
          </p:nvSpPr>
          <p:spPr>
            <a:xfrm>
              <a:off x="2559294" y="2070564"/>
              <a:ext cx="1424335" cy="1424335"/>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2" y="1"/>
                    <a:pt x="0" y="11252"/>
                    <a:pt x="0" y="25135"/>
                  </a:cubicBezTo>
                  <a:cubicBezTo>
                    <a:pt x="0" y="39017"/>
                    <a:pt x="11252" y="50281"/>
                    <a:pt x="25134" y="50281"/>
                  </a:cubicBezTo>
                  <a:cubicBezTo>
                    <a:pt x="39017" y="50281"/>
                    <a:pt x="50280" y="39017"/>
                    <a:pt x="50280" y="25135"/>
                  </a:cubicBezTo>
                  <a:cubicBezTo>
                    <a:pt x="50280" y="11252"/>
                    <a:pt x="39017" y="1"/>
                    <a:pt x="251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1;p21">
              <a:extLst>
                <a:ext uri="{FF2B5EF4-FFF2-40B4-BE49-F238E27FC236}">
                  <a16:creationId xmlns:a16="http://schemas.microsoft.com/office/drawing/2014/main" id="{C6F631E7-122C-4461-84CA-E71E0013886E}"/>
                </a:ext>
              </a:extLst>
            </p:cNvPr>
            <p:cNvSpPr/>
            <p:nvPr/>
          </p:nvSpPr>
          <p:spPr>
            <a:xfrm>
              <a:off x="2559634" y="2794714"/>
              <a:ext cx="1423655" cy="700199"/>
            </a:xfrm>
            <a:custGeom>
              <a:avLst/>
              <a:gdLst/>
              <a:ahLst/>
              <a:cxnLst/>
              <a:rect l="l" t="t" r="r" b="b"/>
              <a:pathLst>
                <a:path w="50257" h="24718" extrusionOk="0">
                  <a:moveTo>
                    <a:pt x="0" y="0"/>
                  </a:moveTo>
                  <a:cubicBezTo>
                    <a:pt x="226" y="13681"/>
                    <a:pt x="11382" y="24718"/>
                    <a:pt x="25122" y="24718"/>
                  </a:cubicBezTo>
                  <a:cubicBezTo>
                    <a:pt x="38862" y="24718"/>
                    <a:pt x="50030" y="13681"/>
                    <a:pt x="50256" y="0"/>
                  </a:cubicBezTo>
                  <a:lnTo>
                    <a:pt x="45815" y="0"/>
                  </a:lnTo>
                  <a:cubicBezTo>
                    <a:pt x="45589" y="11216"/>
                    <a:pt x="36397" y="20277"/>
                    <a:pt x="25122" y="20277"/>
                  </a:cubicBezTo>
                  <a:cubicBezTo>
                    <a:pt x="13847" y="20277"/>
                    <a:pt x="4655" y="11216"/>
                    <a:pt x="4429"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42;p21">
              <a:extLst>
                <a:ext uri="{FF2B5EF4-FFF2-40B4-BE49-F238E27FC236}">
                  <a16:creationId xmlns:a16="http://schemas.microsoft.com/office/drawing/2014/main" id="{207E7808-88E4-49EB-9781-380AE7DC7EDE}"/>
                </a:ext>
              </a:extLst>
            </p:cNvPr>
            <p:cNvSpPr/>
            <p:nvPr/>
          </p:nvSpPr>
          <p:spPr>
            <a:xfrm>
              <a:off x="3791025" y="2662819"/>
              <a:ext cx="263786" cy="263786"/>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43;p21">
              <a:extLst>
                <a:ext uri="{FF2B5EF4-FFF2-40B4-BE49-F238E27FC236}">
                  <a16:creationId xmlns:a16="http://schemas.microsoft.com/office/drawing/2014/main" id="{6CF74758-A279-40F1-B544-EF201E85E8CD}"/>
                </a:ext>
              </a:extLst>
            </p:cNvPr>
            <p:cNvSpPr/>
            <p:nvPr/>
          </p:nvSpPr>
          <p:spPr>
            <a:xfrm>
              <a:off x="3847030" y="2718823"/>
              <a:ext cx="151467" cy="151467"/>
            </a:xfrm>
            <a:custGeom>
              <a:avLst/>
              <a:gdLst/>
              <a:ahLst/>
              <a:cxnLst/>
              <a:rect l="l" t="t" r="r" b="b"/>
              <a:pathLst>
                <a:path w="5347" h="5347" extrusionOk="0">
                  <a:moveTo>
                    <a:pt x="2679" y="0"/>
                  </a:moveTo>
                  <a:cubicBezTo>
                    <a:pt x="1191" y="0"/>
                    <a:pt x="0" y="1191"/>
                    <a:pt x="0" y="2679"/>
                  </a:cubicBezTo>
                  <a:cubicBezTo>
                    <a:pt x="0" y="4156"/>
                    <a:pt x="1191"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 name="Google Shape;346;p21">
            <a:extLst>
              <a:ext uri="{FF2B5EF4-FFF2-40B4-BE49-F238E27FC236}">
                <a16:creationId xmlns:a16="http://schemas.microsoft.com/office/drawing/2014/main" id="{1A501F98-B420-4BB6-B4C1-25B4ADAA3A33}"/>
              </a:ext>
            </a:extLst>
          </p:cNvPr>
          <p:cNvGrpSpPr/>
          <p:nvPr/>
        </p:nvGrpSpPr>
        <p:grpSpPr>
          <a:xfrm>
            <a:off x="1173556" y="2164668"/>
            <a:ext cx="2477144" cy="2362954"/>
            <a:chOff x="1260425" y="2070564"/>
            <a:chExt cx="1493166" cy="1424335"/>
          </a:xfrm>
        </p:grpSpPr>
        <p:sp>
          <p:nvSpPr>
            <p:cNvPr id="44" name="Google Shape;350;p21">
              <a:extLst>
                <a:ext uri="{FF2B5EF4-FFF2-40B4-BE49-F238E27FC236}">
                  <a16:creationId xmlns:a16="http://schemas.microsoft.com/office/drawing/2014/main" id="{7ABDAC90-6648-4CE9-8DDA-A636682DC075}"/>
                </a:ext>
              </a:extLst>
            </p:cNvPr>
            <p:cNvSpPr/>
            <p:nvPr/>
          </p:nvSpPr>
          <p:spPr>
            <a:xfrm>
              <a:off x="1260425" y="2070564"/>
              <a:ext cx="1424335" cy="1424335"/>
            </a:xfrm>
            <a:custGeom>
              <a:avLst/>
              <a:gdLst/>
              <a:ahLst/>
              <a:cxnLst/>
              <a:rect l="l" t="t" r="r" b="b"/>
              <a:pathLst>
                <a:path w="50281" h="50281" extrusionOk="0">
                  <a:moveTo>
                    <a:pt x="25146" y="4430"/>
                  </a:moveTo>
                  <a:cubicBezTo>
                    <a:pt x="36564" y="4430"/>
                    <a:pt x="45851" y="13717"/>
                    <a:pt x="45851" y="25135"/>
                  </a:cubicBezTo>
                  <a:cubicBezTo>
                    <a:pt x="45851" y="36553"/>
                    <a:pt x="36564" y="45840"/>
                    <a:pt x="25146" y="45840"/>
                  </a:cubicBezTo>
                  <a:cubicBezTo>
                    <a:pt x="13728" y="45840"/>
                    <a:pt x="4441" y="36553"/>
                    <a:pt x="4441" y="25135"/>
                  </a:cubicBezTo>
                  <a:cubicBezTo>
                    <a:pt x="4441" y="13717"/>
                    <a:pt x="13728" y="4430"/>
                    <a:pt x="25146" y="4430"/>
                  </a:cubicBezTo>
                  <a:close/>
                  <a:moveTo>
                    <a:pt x="25146" y="1"/>
                  </a:moveTo>
                  <a:cubicBezTo>
                    <a:pt x="11264" y="1"/>
                    <a:pt x="0" y="11252"/>
                    <a:pt x="0" y="25135"/>
                  </a:cubicBezTo>
                  <a:cubicBezTo>
                    <a:pt x="0" y="39017"/>
                    <a:pt x="11264" y="50281"/>
                    <a:pt x="25146" y="50281"/>
                  </a:cubicBezTo>
                  <a:cubicBezTo>
                    <a:pt x="39029" y="50281"/>
                    <a:pt x="50280" y="39017"/>
                    <a:pt x="50280" y="25135"/>
                  </a:cubicBezTo>
                  <a:cubicBezTo>
                    <a:pt x="50280" y="11252"/>
                    <a:pt x="39029" y="1"/>
                    <a:pt x="251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51;p21">
              <a:extLst>
                <a:ext uri="{FF2B5EF4-FFF2-40B4-BE49-F238E27FC236}">
                  <a16:creationId xmlns:a16="http://schemas.microsoft.com/office/drawing/2014/main" id="{DA28DDBA-51BA-44A6-9E71-6616759DB6FE}"/>
                </a:ext>
              </a:extLst>
            </p:cNvPr>
            <p:cNvSpPr/>
            <p:nvPr/>
          </p:nvSpPr>
          <p:spPr>
            <a:xfrm>
              <a:off x="1260425" y="2070564"/>
              <a:ext cx="1424335" cy="72416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1" y="25278"/>
                    <a:pt x="4441" y="25135"/>
                  </a:cubicBezTo>
                  <a:cubicBezTo>
                    <a:pt x="4441" y="13717"/>
                    <a:pt x="13728" y="4430"/>
                    <a:pt x="25146" y="4430"/>
                  </a:cubicBezTo>
                  <a:cubicBezTo>
                    <a:pt x="36564" y="4430"/>
                    <a:pt x="45851" y="13717"/>
                    <a:pt x="45851" y="25135"/>
                  </a:cubicBezTo>
                  <a:cubicBezTo>
                    <a:pt x="45851" y="25278"/>
                    <a:pt x="45839" y="25420"/>
                    <a:pt x="45839" y="25563"/>
                  </a:cubicBezTo>
                  <a:lnTo>
                    <a:pt x="50268" y="25563"/>
                  </a:lnTo>
                  <a:cubicBezTo>
                    <a:pt x="50280" y="25420"/>
                    <a:pt x="50280" y="25278"/>
                    <a:pt x="50280" y="25135"/>
                  </a:cubicBezTo>
                  <a:cubicBezTo>
                    <a:pt x="50280" y="11252"/>
                    <a:pt x="39029" y="1"/>
                    <a:pt x="25146" y="1"/>
                  </a:cubicBezTo>
                  <a:close/>
                </a:path>
              </a:pathLst>
            </a:custGeom>
            <a:solidFill>
              <a:schemeClr val="accent1">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52;p21">
              <a:extLst>
                <a:ext uri="{FF2B5EF4-FFF2-40B4-BE49-F238E27FC236}">
                  <a16:creationId xmlns:a16="http://schemas.microsoft.com/office/drawing/2014/main" id="{4CDABA52-E870-46E8-BD7F-3988B33B33D9}"/>
                </a:ext>
              </a:extLst>
            </p:cNvPr>
            <p:cNvSpPr/>
            <p:nvPr/>
          </p:nvSpPr>
          <p:spPr>
            <a:xfrm>
              <a:off x="2489805" y="2662819"/>
              <a:ext cx="263786" cy="263786"/>
            </a:xfrm>
            <a:custGeom>
              <a:avLst/>
              <a:gdLst/>
              <a:ahLst/>
              <a:cxnLst/>
              <a:rect l="l" t="t" r="r" b="b"/>
              <a:pathLst>
                <a:path w="9312" h="9312" extrusionOk="0">
                  <a:moveTo>
                    <a:pt x="4656" y="1"/>
                  </a:moveTo>
                  <a:cubicBezTo>
                    <a:pt x="2084" y="1"/>
                    <a:pt x="0" y="2085"/>
                    <a:pt x="0" y="4656"/>
                  </a:cubicBezTo>
                  <a:cubicBezTo>
                    <a:pt x="0" y="7228"/>
                    <a:pt x="2084" y="9312"/>
                    <a:pt x="4656" y="9312"/>
                  </a:cubicBezTo>
                  <a:cubicBezTo>
                    <a:pt x="7228" y="9312"/>
                    <a:pt x="9311" y="7228"/>
                    <a:pt x="9311" y="4656"/>
                  </a:cubicBezTo>
                  <a:cubicBezTo>
                    <a:pt x="9311" y="2085"/>
                    <a:pt x="7228" y="1"/>
                    <a:pt x="4656" y="1"/>
                  </a:cubicBezTo>
                  <a:close/>
                </a:path>
              </a:pathLst>
            </a:custGeom>
            <a:solidFill>
              <a:schemeClr val="accent1">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53;p21">
              <a:extLst>
                <a:ext uri="{FF2B5EF4-FFF2-40B4-BE49-F238E27FC236}">
                  <a16:creationId xmlns:a16="http://schemas.microsoft.com/office/drawing/2014/main" id="{0902A537-240A-4AFD-915F-C67BD7BE4570}"/>
                </a:ext>
              </a:extLst>
            </p:cNvPr>
            <p:cNvSpPr/>
            <p:nvPr/>
          </p:nvSpPr>
          <p:spPr>
            <a:xfrm>
              <a:off x="2546121" y="2718823"/>
              <a:ext cx="151467" cy="151467"/>
            </a:xfrm>
            <a:custGeom>
              <a:avLst/>
              <a:gdLst/>
              <a:ahLst/>
              <a:cxnLst/>
              <a:rect l="l" t="t" r="r" b="b"/>
              <a:pathLst>
                <a:path w="5347" h="5347" extrusionOk="0">
                  <a:moveTo>
                    <a:pt x="2668" y="0"/>
                  </a:moveTo>
                  <a:cubicBezTo>
                    <a:pt x="1191" y="0"/>
                    <a:pt x="1" y="1191"/>
                    <a:pt x="1" y="2679"/>
                  </a:cubicBezTo>
                  <a:cubicBezTo>
                    <a:pt x="1" y="4156"/>
                    <a:pt x="1191"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346;p21">
            <a:extLst>
              <a:ext uri="{FF2B5EF4-FFF2-40B4-BE49-F238E27FC236}">
                <a16:creationId xmlns:a16="http://schemas.microsoft.com/office/drawing/2014/main" id="{8E5F30C2-888B-4D6F-AC6C-6A3BEDD96E09}"/>
              </a:ext>
            </a:extLst>
          </p:cNvPr>
          <p:cNvGrpSpPr/>
          <p:nvPr/>
        </p:nvGrpSpPr>
        <p:grpSpPr>
          <a:xfrm>
            <a:off x="6088643" y="2198272"/>
            <a:ext cx="2477144" cy="2362954"/>
            <a:chOff x="1260425" y="2070564"/>
            <a:chExt cx="1493166" cy="1424335"/>
          </a:xfrm>
        </p:grpSpPr>
        <p:sp>
          <p:nvSpPr>
            <p:cNvPr id="54" name="Google Shape;350;p21">
              <a:extLst>
                <a:ext uri="{FF2B5EF4-FFF2-40B4-BE49-F238E27FC236}">
                  <a16:creationId xmlns:a16="http://schemas.microsoft.com/office/drawing/2014/main" id="{E9C7B2A3-9241-4DC7-B029-24453D5D00C8}"/>
                </a:ext>
              </a:extLst>
            </p:cNvPr>
            <p:cNvSpPr/>
            <p:nvPr/>
          </p:nvSpPr>
          <p:spPr>
            <a:xfrm>
              <a:off x="1260425" y="2070564"/>
              <a:ext cx="1424335" cy="1424335"/>
            </a:xfrm>
            <a:custGeom>
              <a:avLst/>
              <a:gdLst/>
              <a:ahLst/>
              <a:cxnLst/>
              <a:rect l="l" t="t" r="r" b="b"/>
              <a:pathLst>
                <a:path w="50281" h="50281" extrusionOk="0">
                  <a:moveTo>
                    <a:pt x="25146" y="4430"/>
                  </a:moveTo>
                  <a:cubicBezTo>
                    <a:pt x="36564" y="4430"/>
                    <a:pt x="45851" y="13717"/>
                    <a:pt x="45851" y="25135"/>
                  </a:cubicBezTo>
                  <a:cubicBezTo>
                    <a:pt x="45851" y="36553"/>
                    <a:pt x="36564" y="45840"/>
                    <a:pt x="25146" y="45840"/>
                  </a:cubicBezTo>
                  <a:cubicBezTo>
                    <a:pt x="13728" y="45840"/>
                    <a:pt x="4441" y="36553"/>
                    <a:pt x="4441" y="25135"/>
                  </a:cubicBezTo>
                  <a:cubicBezTo>
                    <a:pt x="4441" y="13717"/>
                    <a:pt x="13728" y="4430"/>
                    <a:pt x="25146" y="4430"/>
                  </a:cubicBezTo>
                  <a:close/>
                  <a:moveTo>
                    <a:pt x="25146" y="1"/>
                  </a:moveTo>
                  <a:cubicBezTo>
                    <a:pt x="11264" y="1"/>
                    <a:pt x="0" y="11252"/>
                    <a:pt x="0" y="25135"/>
                  </a:cubicBezTo>
                  <a:cubicBezTo>
                    <a:pt x="0" y="39017"/>
                    <a:pt x="11264" y="50281"/>
                    <a:pt x="25146" y="50281"/>
                  </a:cubicBezTo>
                  <a:cubicBezTo>
                    <a:pt x="39029" y="50281"/>
                    <a:pt x="50280" y="39017"/>
                    <a:pt x="50280" y="25135"/>
                  </a:cubicBezTo>
                  <a:cubicBezTo>
                    <a:pt x="50280" y="11252"/>
                    <a:pt x="39029" y="1"/>
                    <a:pt x="251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51;p21">
              <a:extLst>
                <a:ext uri="{FF2B5EF4-FFF2-40B4-BE49-F238E27FC236}">
                  <a16:creationId xmlns:a16="http://schemas.microsoft.com/office/drawing/2014/main" id="{CB4B5B55-905C-4808-BB45-34E7B718F304}"/>
                </a:ext>
              </a:extLst>
            </p:cNvPr>
            <p:cNvSpPr/>
            <p:nvPr/>
          </p:nvSpPr>
          <p:spPr>
            <a:xfrm>
              <a:off x="1260425" y="2070564"/>
              <a:ext cx="1424335" cy="72416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1" y="25278"/>
                    <a:pt x="4441" y="25135"/>
                  </a:cubicBezTo>
                  <a:cubicBezTo>
                    <a:pt x="4441" y="13717"/>
                    <a:pt x="13728" y="4430"/>
                    <a:pt x="25146" y="4430"/>
                  </a:cubicBezTo>
                  <a:cubicBezTo>
                    <a:pt x="36564" y="4430"/>
                    <a:pt x="45851" y="13717"/>
                    <a:pt x="45851" y="25135"/>
                  </a:cubicBezTo>
                  <a:cubicBezTo>
                    <a:pt x="45851" y="25278"/>
                    <a:pt x="45839" y="25420"/>
                    <a:pt x="45839" y="25563"/>
                  </a:cubicBezTo>
                  <a:lnTo>
                    <a:pt x="50268" y="25563"/>
                  </a:lnTo>
                  <a:cubicBezTo>
                    <a:pt x="50280" y="25420"/>
                    <a:pt x="50280" y="25278"/>
                    <a:pt x="50280" y="25135"/>
                  </a:cubicBezTo>
                  <a:cubicBezTo>
                    <a:pt x="50280" y="11252"/>
                    <a:pt x="39029" y="1"/>
                    <a:pt x="25146"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52;p21">
              <a:extLst>
                <a:ext uri="{FF2B5EF4-FFF2-40B4-BE49-F238E27FC236}">
                  <a16:creationId xmlns:a16="http://schemas.microsoft.com/office/drawing/2014/main" id="{358889CE-3029-420F-8989-CB9C9E44B84D}"/>
                </a:ext>
              </a:extLst>
            </p:cNvPr>
            <p:cNvSpPr/>
            <p:nvPr/>
          </p:nvSpPr>
          <p:spPr>
            <a:xfrm>
              <a:off x="2489805" y="2662819"/>
              <a:ext cx="263786" cy="263786"/>
            </a:xfrm>
            <a:custGeom>
              <a:avLst/>
              <a:gdLst/>
              <a:ahLst/>
              <a:cxnLst/>
              <a:rect l="l" t="t" r="r" b="b"/>
              <a:pathLst>
                <a:path w="9312" h="9312" extrusionOk="0">
                  <a:moveTo>
                    <a:pt x="4656" y="1"/>
                  </a:moveTo>
                  <a:cubicBezTo>
                    <a:pt x="2084" y="1"/>
                    <a:pt x="0" y="2085"/>
                    <a:pt x="0" y="4656"/>
                  </a:cubicBezTo>
                  <a:cubicBezTo>
                    <a:pt x="0" y="7228"/>
                    <a:pt x="2084" y="9312"/>
                    <a:pt x="4656" y="9312"/>
                  </a:cubicBezTo>
                  <a:cubicBezTo>
                    <a:pt x="7228" y="9312"/>
                    <a:pt x="9311" y="7228"/>
                    <a:pt x="9311" y="4656"/>
                  </a:cubicBezTo>
                  <a:cubicBezTo>
                    <a:pt x="9311" y="2085"/>
                    <a:pt x="7228" y="1"/>
                    <a:pt x="4656"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53;p21">
              <a:extLst>
                <a:ext uri="{FF2B5EF4-FFF2-40B4-BE49-F238E27FC236}">
                  <a16:creationId xmlns:a16="http://schemas.microsoft.com/office/drawing/2014/main" id="{4E95E367-C05F-4EAC-A61C-B571C1C3FF90}"/>
                </a:ext>
              </a:extLst>
            </p:cNvPr>
            <p:cNvSpPr/>
            <p:nvPr/>
          </p:nvSpPr>
          <p:spPr>
            <a:xfrm>
              <a:off x="2546121" y="2718823"/>
              <a:ext cx="151467" cy="151467"/>
            </a:xfrm>
            <a:custGeom>
              <a:avLst/>
              <a:gdLst/>
              <a:ahLst/>
              <a:cxnLst/>
              <a:rect l="l" t="t" r="r" b="b"/>
              <a:pathLst>
                <a:path w="5347" h="5347" extrusionOk="0">
                  <a:moveTo>
                    <a:pt x="2668" y="0"/>
                  </a:moveTo>
                  <a:cubicBezTo>
                    <a:pt x="1191" y="0"/>
                    <a:pt x="1" y="1191"/>
                    <a:pt x="1" y="2679"/>
                  </a:cubicBezTo>
                  <a:cubicBezTo>
                    <a:pt x="1" y="4156"/>
                    <a:pt x="1191"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335;p21">
            <a:extLst>
              <a:ext uri="{FF2B5EF4-FFF2-40B4-BE49-F238E27FC236}">
                <a16:creationId xmlns:a16="http://schemas.microsoft.com/office/drawing/2014/main" id="{59CCF47C-6693-4AFB-BB6E-A8687CF82352}"/>
              </a:ext>
            </a:extLst>
          </p:cNvPr>
          <p:cNvGrpSpPr/>
          <p:nvPr/>
        </p:nvGrpSpPr>
        <p:grpSpPr>
          <a:xfrm>
            <a:off x="8562329" y="2164668"/>
            <a:ext cx="2481020" cy="2362954"/>
            <a:chOff x="2559294" y="2070564"/>
            <a:chExt cx="1495517" cy="1424349"/>
          </a:xfrm>
        </p:grpSpPr>
        <p:sp>
          <p:nvSpPr>
            <p:cNvPr id="62" name="Google Shape;340;p21">
              <a:extLst>
                <a:ext uri="{FF2B5EF4-FFF2-40B4-BE49-F238E27FC236}">
                  <a16:creationId xmlns:a16="http://schemas.microsoft.com/office/drawing/2014/main" id="{0E4A6A8B-D27A-4DC3-B104-AB1FD9117C74}"/>
                </a:ext>
              </a:extLst>
            </p:cNvPr>
            <p:cNvSpPr/>
            <p:nvPr/>
          </p:nvSpPr>
          <p:spPr>
            <a:xfrm>
              <a:off x="2559294" y="2070564"/>
              <a:ext cx="1424335" cy="1424335"/>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2" y="1"/>
                    <a:pt x="0" y="11252"/>
                    <a:pt x="0" y="25135"/>
                  </a:cubicBezTo>
                  <a:cubicBezTo>
                    <a:pt x="0" y="39017"/>
                    <a:pt x="11252" y="50281"/>
                    <a:pt x="25134" y="50281"/>
                  </a:cubicBezTo>
                  <a:cubicBezTo>
                    <a:pt x="39017" y="50281"/>
                    <a:pt x="50280" y="39017"/>
                    <a:pt x="50280" y="25135"/>
                  </a:cubicBezTo>
                  <a:cubicBezTo>
                    <a:pt x="50280" y="11252"/>
                    <a:pt x="39017" y="1"/>
                    <a:pt x="251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41;p21">
              <a:extLst>
                <a:ext uri="{FF2B5EF4-FFF2-40B4-BE49-F238E27FC236}">
                  <a16:creationId xmlns:a16="http://schemas.microsoft.com/office/drawing/2014/main" id="{96C68FC5-AB56-409D-9BB0-BDEED09928AA}"/>
                </a:ext>
              </a:extLst>
            </p:cNvPr>
            <p:cNvSpPr/>
            <p:nvPr/>
          </p:nvSpPr>
          <p:spPr>
            <a:xfrm>
              <a:off x="2559634" y="2794714"/>
              <a:ext cx="1423655" cy="700199"/>
            </a:xfrm>
            <a:custGeom>
              <a:avLst/>
              <a:gdLst/>
              <a:ahLst/>
              <a:cxnLst/>
              <a:rect l="l" t="t" r="r" b="b"/>
              <a:pathLst>
                <a:path w="50257" h="24718" extrusionOk="0">
                  <a:moveTo>
                    <a:pt x="0" y="0"/>
                  </a:moveTo>
                  <a:cubicBezTo>
                    <a:pt x="226" y="13681"/>
                    <a:pt x="11382" y="24718"/>
                    <a:pt x="25122" y="24718"/>
                  </a:cubicBezTo>
                  <a:cubicBezTo>
                    <a:pt x="38862" y="24718"/>
                    <a:pt x="50030" y="13681"/>
                    <a:pt x="50256" y="0"/>
                  </a:cubicBezTo>
                  <a:lnTo>
                    <a:pt x="45815" y="0"/>
                  </a:lnTo>
                  <a:cubicBezTo>
                    <a:pt x="45589" y="11216"/>
                    <a:pt x="36397" y="20277"/>
                    <a:pt x="25122" y="20277"/>
                  </a:cubicBezTo>
                  <a:cubicBezTo>
                    <a:pt x="13847" y="20277"/>
                    <a:pt x="4655" y="11216"/>
                    <a:pt x="4429" y="0"/>
                  </a:cubicBezTo>
                  <a:close/>
                </a:path>
              </a:pathLst>
            </a:custGeom>
            <a:solidFill>
              <a:schemeClr val="accent1">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42;p21">
              <a:extLst>
                <a:ext uri="{FF2B5EF4-FFF2-40B4-BE49-F238E27FC236}">
                  <a16:creationId xmlns:a16="http://schemas.microsoft.com/office/drawing/2014/main" id="{9BEBDFA1-2078-4F31-A930-3E4393646F8D}"/>
                </a:ext>
              </a:extLst>
            </p:cNvPr>
            <p:cNvSpPr/>
            <p:nvPr/>
          </p:nvSpPr>
          <p:spPr>
            <a:xfrm>
              <a:off x="3791025" y="2662819"/>
              <a:ext cx="263786" cy="263786"/>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chemeClr val="accent1">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43;p21">
              <a:extLst>
                <a:ext uri="{FF2B5EF4-FFF2-40B4-BE49-F238E27FC236}">
                  <a16:creationId xmlns:a16="http://schemas.microsoft.com/office/drawing/2014/main" id="{9CCABD56-F846-40D8-9F7F-79F5F631ECFB}"/>
                </a:ext>
              </a:extLst>
            </p:cNvPr>
            <p:cNvSpPr/>
            <p:nvPr/>
          </p:nvSpPr>
          <p:spPr>
            <a:xfrm>
              <a:off x="3847030" y="2718823"/>
              <a:ext cx="151467" cy="151467"/>
            </a:xfrm>
            <a:custGeom>
              <a:avLst/>
              <a:gdLst/>
              <a:ahLst/>
              <a:cxnLst/>
              <a:rect l="l" t="t" r="r" b="b"/>
              <a:pathLst>
                <a:path w="5347" h="5347" extrusionOk="0">
                  <a:moveTo>
                    <a:pt x="2679" y="0"/>
                  </a:moveTo>
                  <a:cubicBezTo>
                    <a:pt x="1191" y="0"/>
                    <a:pt x="0" y="1191"/>
                    <a:pt x="0" y="2679"/>
                  </a:cubicBezTo>
                  <a:cubicBezTo>
                    <a:pt x="0" y="4156"/>
                    <a:pt x="1191"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 name="TextBox 68">
            <a:extLst>
              <a:ext uri="{FF2B5EF4-FFF2-40B4-BE49-F238E27FC236}">
                <a16:creationId xmlns:a16="http://schemas.microsoft.com/office/drawing/2014/main" id="{395C459A-F246-4E69-BD59-2344266AB467}"/>
              </a:ext>
            </a:extLst>
          </p:cNvPr>
          <p:cNvSpPr txBox="1"/>
          <p:nvPr/>
        </p:nvSpPr>
        <p:spPr>
          <a:xfrm>
            <a:off x="1054456" y="1443381"/>
            <a:ext cx="2967128" cy="666849"/>
          </a:xfrm>
          <a:prstGeom prst="rect">
            <a:avLst/>
          </a:prstGeom>
          <a:noFill/>
        </p:spPr>
        <p:txBody>
          <a:bodyPr wrap="square">
            <a:spAutoFit/>
          </a:bodyPr>
          <a:lstStyle/>
          <a:p>
            <a:pPr marR="0" algn="l" rtl="0">
              <a:buClr>
                <a:srgbClr val="DA8D01"/>
              </a:buClr>
            </a:pPr>
            <a:r>
              <a:rPr lang="en-US" sz="28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1. </a:t>
            </a:r>
            <a:r>
              <a:rPr lang="en-US" sz="2800" b="1"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sz="28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Strategy and Execution Plan </a:t>
            </a:r>
            <a:endParaRPr lang="en-US" b="0"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70" name="TextBox 69">
            <a:extLst>
              <a:ext uri="{FF2B5EF4-FFF2-40B4-BE49-F238E27FC236}">
                <a16:creationId xmlns:a16="http://schemas.microsoft.com/office/drawing/2014/main" id="{0301B58A-31B3-4E6B-A7F2-6D7EBF2D109F}"/>
              </a:ext>
            </a:extLst>
          </p:cNvPr>
          <p:cNvSpPr txBox="1"/>
          <p:nvPr/>
        </p:nvSpPr>
        <p:spPr>
          <a:xfrm>
            <a:off x="3774126" y="4766221"/>
            <a:ext cx="2362954" cy="954107"/>
          </a:xfrm>
          <a:prstGeom prst="rect">
            <a:avLst/>
          </a:prstGeom>
          <a:noFill/>
        </p:spPr>
        <p:txBody>
          <a:bodyPr wrap="square">
            <a:spAutoFit/>
          </a:bodyPr>
          <a:lstStyle/>
          <a:p>
            <a:pPr marR="0" algn="l" rtl="0">
              <a:buClr>
                <a:srgbClr val="DA8D01"/>
              </a:buClr>
            </a:pPr>
            <a:r>
              <a:rPr lang="en-US" sz="28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2. </a:t>
            </a:r>
            <a:r>
              <a:rPr lang="en-US" sz="2800" b="1" i="0" u="none" strike="noStrike"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sz="28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Dept </a:t>
            </a:r>
            <a:r>
              <a:rPr lang="en-US" sz="2800" b="1" i="0" u="none" strike="noStrike"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Organisation</a:t>
            </a:r>
            <a:endParaRPr lang="en-US" sz="28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a:p>
            <a:pPr marR="0" algn="l" rtl="0">
              <a:buClr>
                <a:srgbClr val="DA8D01"/>
              </a:buClr>
            </a:pPr>
            <a:r>
              <a:rPr lang="en-US" sz="28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of Tasks &amp; Tools</a:t>
            </a:r>
            <a:endParaRPr lang="el-GR" b="0"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71" name="TextBox 70">
            <a:extLst>
              <a:ext uri="{FF2B5EF4-FFF2-40B4-BE49-F238E27FC236}">
                <a16:creationId xmlns:a16="http://schemas.microsoft.com/office/drawing/2014/main" id="{5A50EC62-34F8-4754-BC31-02968FD31EA9}"/>
              </a:ext>
            </a:extLst>
          </p:cNvPr>
          <p:cNvSpPr txBox="1"/>
          <p:nvPr/>
        </p:nvSpPr>
        <p:spPr>
          <a:xfrm>
            <a:off x="7943917" y="4780036"/>
            <a:ext cx="2998804" cy="1241365"/>
          </a:xfrm>
          <a:prstGeom prst="rect">
            <a:avLst/>
          </a:prstGeom>
          <a:noFill/>
        </p:spPr>
        <p:txBody>
          <a:bodyPr wrap="square">
            <a:spAutoFit/>
          </a:bodyPr>
          <a:lstStyle/>
          <a:p>
            <a:pPr marR="0" algn="l" rtl="0">
              <a:buClr>
                <a:srgbClr val="DA8D01"/>
              </a:buClr>
            </a:pPr>
            <a:r>
              <a:rPr lang="en-US" sz="28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4. Dissemination and Reporting </a:t>
            </a:r>
            <a:r>
              <a:rPr lang="en-US" sz="2800" b="1" baseline="30000" dirty="0">
                <a:solidFill>
                  <a:srgbClr val="142C3E"/>
                </a:solidFill>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Feedback next year’s </a:t>
            </a:r>
            <a:r>
              <a:rPr lang="en-US" sz="2800" b="1" baseline="30000" dirty="0" err="1">
                <a:solidFill>
                  <a:srgbClr val="142C3E"/>
                </a:solidFill>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MarComms</a:t>
            </a:r>
            <a:r>
              <a:rPr lang="en-US" sz="2800" b="1" baseline="30000" dirty="0">
                <a:solidFill>
                  <a:srgbClr val="142C3E"/>
                </a:solidFill>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Strategy and Plan</a:t>
            </a:r>
            <a:endParaRPr lang="el-GR" sz="28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72" name="TextBox 71">
            <a:extLst>
              <a:ext uri="{FF2B5EF4-FFF2-40B4-BE49-F238E27FC236}">
                <a16:creationId xmlns:a16="http://schemas.microsoft.com/office/drawing/2014/main" id="{06782559-190D-4F08-940C-7D43A0B8C85A}"/>
              </a:ext>
            </a:extLst>
          </p:cNvPr>
          <p:cNvSpPr txBox="1"/>
          <p:nvPr/>
        </p:nvSpPr>
        <p:spPr>
          <a:xfrm>
            <a:off x="5566907" y="1137899"/>
            <a:ext cx="3836193" cy="1241365"/>
          </a:xfrm>
          <a:prstGeom prst="rect">
            <a:avLst/>
          </a:prstGeom>
          <a:noFill/>
        </p:spPr>
        <p:txBody>
          <a:bodyPr wrap="square">
            <a:spAutoFit/>
          </a:bodyPr>
          <a:lstStyle/>
          <a:p>
            <a:pPr marR="0" algn="l" rtl="0">
              <a:buClr>
                <a:srgbClr val="DA8D01"/>
              </a:buClr>
            </a:pPr>
            <a:r>
              <a:rPr lang="en-US" sz="28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3. Coordinate and Communicate with Internal and External Audience/ Stakeholders</a:t>
            </a:r>
            <a:endParaRPr lang="el-GR" b="0"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73" name="TextBox 72">
            <a:extLst>
              <a:ext uri="{FF2B5EF4-FFF2-40B4-BE49-F238E27FC236}">
                <a16:creationId xmlns:a16="http://schemas.microsoft.com/office/drawing/2014/main" id="{4E074A9F-3EE3-4E72-B9CC-554CD205122D}"/>
              </a:ext>
            </a:extLst>
          </p:cNvPr>
          <p:cNvSpPr txBox="1"/>
          <p:nvPr/>
        </p:nvSpPr>
        <p:spPr>
          <a:xfrm>
            <a:off x="1462601" y="293051"/>
            <a:ext cx="7259217" cy="830997"/>
          </a:xfrm>
          <a:prstGeom prst="rect">
            <a:avLst/>
          </a:prstGeom>
          <a:noFill/>
        </p:spPr>
        <p:txBody>
          <a:bodyPr wrap="square">
            <a:spAutoFit/>
          </a:bodyPr>
          <a:lstStyle/>
          <a:p>
            <a:pPr marR="0" algn="l" rtl="0"/>
            <a:r>
              <a:rPr lang="en-US" sz="3600" b="1" baseline="30000" dirty="0" err="1">
                <a:solidFill>
                  <a:srgbClr val="142C3F"/>
                </a:solidFill>
                <a:latin typeface="Tahoma" panose="020B0604030504040204" pitchFamily="34" charset="0"/>
                <a:ea typeface="Tahoma" panose="020B0604030504040204" pitchFamily="34" charset="0"/>
                <a:cs typeface="Tahoma" panose="020B0604030504040204" pitchFamily="34" charset="0"/>
              </a:rPr>
              <a:t>MarComms</a:t>
            </a:r>
            <a:r>
              <a:rPr lang="en-US" sz="3600"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Department Function</a:t>
            </a:r>
          </a:p>
          <a:p>
            <a:pPr marR="0" algn="l" rtl="0"/>
            <a:r>
              <a:rPr lang="en-US" sz="3600"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Corporate, Infrastructures, Services, Projects</a:t>
            </a:r>
          </a:p>
        </p:txBody>
      </p:sp>
      <p:sp>
        <p:nvSpPr>
          <p:cNvPr id="76" name="Oval 75">
            <a:extLst>
              <a:ext uri="{FF2B5EF4-FFF2-40B4-BE49-F238E27FC236}">
                <a16:creationId xmlns:a16="http://schemas.microsoft.com/office/drawing/2014/main" id="{29E63F93-395A-44CE-94BE-4B1711CFEF53}"/>
              </a:ext>
            </a:extLst>
          </p:cNvPr>
          <p:cNvSpPr/>
          <p:nvPr/>
        </p:nvSpPr>
        <p:spPr>
          <a:xfrm>
            <a:off x="1826637" y="2834122"/>
            <a:ext cx="1063256" cy="1063256"/>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742552D9-24F0-4557-9B61-DB65EFD5F0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0011" y="2916376"/>
            <a:ext cx="713808" cy="713808"/>
          </a:xfrm>
          <a:prstGeom prst="rect">
            <a:avLst/>
          </a:prstGeom>
        </p:spPr>
      </p:pic>
      <p:sp>
        <p:nvSpPr>
          <p:cNvPr id="79" name="Oval 78">
            <a:extLst>
              <a:ext uri="{FF2B5EF4-FFF2-40B4-BE49-F238E27FC236}">
                <a16:creationId xmlns:a16="http://schemas.microsoft.com/office/drawing/2014/main" id="{0E8FB0BD-4B4C-41C1-BBD3-BFC28EE95914}"/>
              </a:ext>
            </a:extLst>
          </p:cNvPr>
          <p:cNvSpPr/>
          <p:nvPr/>
        </p:nvSpPr>
        <p:spPr>
          <a:xfrm>
            <a:off x="9212166" y="2781133"/>
            <a:ext cx="1063256" cy="106325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Graphic 80" descr="Network with solid fill">
            <a:extLst>
              <a:ext uri="{FF2B5EF4-FFF2-40B4-BE49-F238E27FC236}">
                <a16:creationId xmlns:a16="http://schemas.microsoft.com/office/drawing/2014/main" id="{3493B81C-B14E-4120-9BD2-34EFBC12C92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36842" y="2885692"/>
            <a:ext cx="795223" cy="795223"/>
          </a:xfrm>
          <a:prstGeom prst="rect">
            <a:avLst/>
          </a:prstGeom>
        </p:spPr>
      </p:pic>
      <p:pic>
        <p:nvPicPr>
          <p:cNvPr id="83" name="Graphic 82" descr="Building with solid fill">
            <a:extLst>
              <a:ext uri="{FF2B5EF4-FFF2-40B4-BE49-F238E27FC236}">
                <a16:creationId xmlns:a16="http://schemas.microsoft.com/office/drawing/2014/main" id="{E628C8DC-D6B8-4715-8BFA-F40B54283CD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03100" y="2925629"/>
            <a:ext cx="691653" cy="691653"/>
          </a:xfrm>
          <a:prstGeom prst="rect">
            <a:avLst/>
          </a:prstGeom>
        </p:spPr>
      </p:pic>
      <p:pic>
        <p:nvPicPr>
          <p:cNvPr id="85" name="Graphic 84" descr="Books on shelf with solid fill">
            <a:extLst>
              <a:ext uri="{FF2B5EF4-FFF2-40B4-BE49-F238E27FC236}">
                <a16:creationId xmlns:a16="http://schemas.microsoft.com/office/drawing/2014/main" id="{7CA224AD-A22A-483C-8C38-EF276CBA58C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085912" y="2981793"/>
            <a:ext cx="603022" cy="603022"/>
          </a:xfrm>
          <a:prstGeom prst="rect">
            <a:avLst/>
          </a:prstGeom>
        </p:spPr>
      </p:pic>
      <p:sp>
        <p:nvSpPr>
          <p:cNvPr id="88" name="Rectangle 87">
            <a:extLst>
              <a:ext uri="{FF2B5EF4-FFF2-40B4-BE49-F238E27FC236}">
                <a16:creationId xmlns:a16="http://schemas.microsoft.com/office/drawing/2014/main" id="{DF2AE83F-F838-437B-A4E9-D18D3CCCC57C}"/>
              </a:ext>
            </a:extLst>
          </p:cNvPr>
          <p:cNvSpPr/>
          <p:nvPr/>
        </p:nvSpPr>
        <p:spPr>
          <a:xfrm>
            <a:off x="2316971" y="1914468"/>
            <a:ext cx="85060" cy="29771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B4510ADA-562C-4158-B43E-31408B5F3BE1}"/>
              </a:ext>
            </a:extLst>
          </p:cNvPr>
          <p:cNvSpPr/>
          <p:nvPr/>
        </p:nvSpPr>
        <p:spPr>
          <a:xfrm>
            <a:off x="7264385" y="1958623"/>
            <a:ext cx="85060" cy="29771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80BF86F0-0E9B-4574-AC2C-2F3D29F4737B}"/>
              </a:ext>
            </a:extLst>
          </p:cNvPr>
          <p:cNvSpPr/>
          <p:nvPr/>
        </p:nvSpPr>
        <p:spPr>
          <a:xfrm>
            <a:off x="4749394" y="4443665"/>
            <a:ext cx="85060" cy="29771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18D2B296-660A-4113-93F2-CA002A93EB2F}"/>
              </a:ext>
            </a:extLst>
          </p:cNvPr>
          <p:cNvSpPr/>
          <p:nvPr/>
        </p:nvSpPr>
        <p:spPr>
          <a:xfrm>
            <a:off x="9705786" y="4468510"/>
            <a:ext cx="85060" cy="29771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Connector: Curved 2">
            <a:extLst>
              <a:ext uri="{FF2B5EF4-FFF2-40B4-BE49-F238E27FC236}">
                <a16:creationId xmlns:a16="http://schemas.microsoft.com/office/drawing/2014/main" id="{2A353840-C2EE-4890-9E04-3E2764414A49}"/>
              </a:ext>
            </a:extLst>
          </p:cNvPr>
          <p:cNvCxnSpPr>
            <a:cxnSpLocks/>
          </p:cNvCxnSpPr>
          <p:nvPr/>
        </p:nvCxnSpPr>
        <p:spPr>
          <a:xfrm rot="5400000">
            <a:off x="1525852" y="5295233"/>
            <a:ext cx="1569545" cy="12700"/>
          </a:xfrm>
          <a:prstGeom prst="curvedConnector3">
            <a:avLst>
              <a:gd name="adj1" fmla="val 50000"/>
            </a:avLst>
          </a:prstGeom>
          <a:ln>
            <a:headEnd type="triangle"/>
            <a:tailEnd type="triangle"/>
          </a:ln>
        </p:spPr>
        <p:style>
          <a:lnRef idx="3">
            <a:schemeClr val="accent2"/>
          </a:lnRef>
          <a:fillRef idx="0">
            <a:schemeClr val="accent2"/>
          </a:fillRef>
          <a:effectRef idx="2">
            <a:schemeClr val="accent2"/>
          </a:effectRef>
          <a:fontRef idx="minor">
            <a:schemeClr val="tx1"/>
          </a:fontRef>
        </p:style>
      </p:cxnSp>
      <p:cxnSp>
        <p:nvCxnSpPr>
          <p:cNvPr id="6" name="Connector: Curved 5">
            <a:extLst>
              <a:ext uri="{FF2B5EF4-FFF2-40B4-BE49-F238E27FC236}">
                <a16:creationId xmlns:a16="http://schemas.microsoft.com/office/drawing/2014/main" id="{2673B33B-3E0C-466E-BB35-742A58D9ADF6}"/>
              </a:ext>
            </a:extLst>
          </p:cNvPr>
          <p:cNvCxnSpPr>
            <a:cxnSpLocks/>
          </p:cNvCxnSpPr>
          <p:nvPr/>
        </p:nvCxnSpPr>
        <p:spPr>
          <a:xfrm flipV="1">
            <a:off x="2304274" y="6075067"/>
            <a:ext cx="8538055" cy="18788"/>
          </a:xfrm>
          <a:prstGeom prst="curvedConnector3">
            <a:avLst/>
          </a:prstGeom>
          <a:ln>
            <a:headEnd type="triangle"/>
            <a:tailEnd type="triangle"/>
          </a:ln>
        </p:spPr>
        <p:style>
          <a:lnRef idx="3">
            <a:schemeClr val="accent2"/>
          </a:lnRef>
          <a:fillRef idx="0">
            <a:schemeClr val="accent2"/>
          </a:fillRef>
          <a:effectRef idx="2">
            <a:schemeClr val="accent2"/>
          </a:effectRef>
          <a:fontRef idx="minor">
            <a:schemeClr val="tx1"/>
          </a:fontRef>
        </p:style>
      </p:cxnSp>
      <p:cxnSp>
        <p:nvCxnSpPr>
          <p:cNvPr id="48" name="Connector: Curved 47">
            <a:extLst>
              <a:ext uri="{FF2B5EF4-FFF2-40B4-BE49-F238E27FC236}">
                <a16:creationId xmlns:a16="http://schemas.microsoft.com/office/drawing/2014/main" id="{73F8CE77-D7B0-4358-9952-08667FFAA71C}"/>
              </a:ext>
            </a:extLst>
          </p:cNvPr>
          <p:cNvCxnSpPr>
            <a:cxnSpLocks/>
          </p:cNvCxnSpPr>
          <p:nvPr/>
        </p:nvCxnSpPr>
        <p:spPr>
          <a:xfrm rot="5400000">
            <a:off x="9641032" y="4857258"/>
            <a:ext cx="2353805" cy="12700"/>
          </a:xfrm>
          <a:prstGeom prst="curvedConnector3">
            <a:avLst/>
          </a:prstGeom>
          <a:ln>
            <a:headEnd type="triangle"/>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087124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6E3E21E-4D58-4E6E-9277-22520BB46904}"/>
              </a:ext>
            </a:extLst>
          </p:cNvPr>
          <p:cNvSpPr txBox="1"/>
          <p:nvPr/>
        </p:nvSpPr>
        <p:spPr>
          <a:xfrm>
            <a:off x="445363" y="898813"/>
            <a:ext cx="11301274" cy="5457904"/>
          </a:xfrm>
          <a:prstGeom prst="rect">
            <a:avLst/>
          </a:prstGeom>
          <a:noFill/>
        </p:spPr>
        <p:txBody>
          <a:bodyPr wrap="square">
            <a:spAutoFit/>
          </a:bodyPr>
          <a:lstStyle/>
          <a:p>
            <a:pPr lvl="1">
              <a:spcBef>
                <a:spcPts val="200"/>
              </a:spcBef>
              <a:buClr>
                <a:srgbClr val="F5A63B"/>
              </a:buClr>
            </a:pPr>
            <a:r>
              <a:rPr lang="en-US"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1. </a:t>
            </a:r>
            <a:r>
              <a:rPr lang="en-US" b="1"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Strategy and Execution Plan, 4. Feedback /Reporting  </a:t>
            </a:r>
            <a:endParaRPr lang="en-US"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a:p>
            <a:pPr marL="800100" lvl="1" indent="-342900">
              <a:spcBef>
                <a:spcPts val="200"/>
              </a:spcBef>
              <a:buClr>
                <a:srgbClr val="F5A63B"/>
              </a:buClr>
              <a:buFont typeface="Wingdings" panose="05000000000000000000" pitchFamily="2" charset="2"/>
              <a:buChar char="§"/>
            </a:pP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E-</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Pasithea</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tool, Excel budget, Word</a:t>
            </a:r>
          </a:p>
          <a:p>
            <a:pPr lvl="1">
              <a:spcBef>
                <a:spcPts val="200"/>
              </a:spcBef>
              <a:buClr>
                <a:srgbClr val="F5A63B"/>
              </a:buClr>
            </a:pPr>
            <a:endParaRPr lang="en-US" sz="1000" b="1"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a:p>
            <a:pPr lvl="1">
              <a:spcBef>
                <a:spcPts val="200"/>
              </a:spcBef>
              <a:buClr>
                <a:srgbClr val="F5A63B"/>
              </a:buClr>
            </a:pPr>
            <a:r>
              <a:rPr lang="en-US"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2. </a:t>
            </a:r>
            <a:r>
              <a:rPr lang="en-US" b="1"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Dept </a:t>
            </a:r>
            <a:r>
              <a:rPr lang="en-US" b="1"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Organisation</a:t>
            </a:r>
            <a:r>
              <a:rPr lang="en-US"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of Tasks, 3. Tools to Communicate with Audiences</a:t>
            </a:r>
            <a:endParaRPr lang="el-GR" sz="2000" b="1"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Task Manager</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Excel -&gt; Jira Project Management, Confluence</a:t>
            </a: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Brand Design</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Canva (collateral – infographics, banners, video, ppt)</a:t>
            </a: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Internal Comms</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Google Drive (excel, word, ppt, google calendar,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gmail</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a:t>
            </a: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External Comms</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Microsoft OneCloud,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DropBox</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CMS tool: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Moosend</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tool (registering forms, newsletters, campaigns, media kit on website and </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hlinkClick r:id="rId2"/>
              </a:rPr>
              <a:t>logo brand book</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a:t>
            </a: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Cooperation Comms Channels</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Slack, Skype,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anyDesk</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Webex</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Jabber Cisco for telephone calls, What’s Up, Viber, Zoom, e:Presence, MS Teams</a:t>
            </a:r>
          </a:p>
          <a:p>
            <a:pPr marL="800100" lvl="1" indent="-342900">
              <a:spcBef>
                <a:spcPts val="200"/>
              </a:spcBef>
              <a:buClr>
                <a:srgbClr val="F5A63B"/>
              </a:buClr>
              <a:buFont typeface="Wingdings" panose="05000000000000000000" pitchFamily="2" charset="2"/>
              <a:buChar char="§"/>
            </a:pPr>
            <a:r>
              <a:rPr lang="en-US" sz="1600" b="1" dirty="0" err="1">
                <a:solidFill>
                  <a:srgbClr val="142C3F"/>
                </a:solidFill>
                <a:latin typeface="Tahoma" panose="020B0604030504040204" pitchFamily="34" charset="0"/>
                <a:ea typeface="Tahoma" panose="020B0604030504040204" pitchFamily="34" charset="0"/>
                <a:cs typeface="Tahoma" panose="020B0604030504040204" pitchFamily="34" charset="0"/>
              </a:rPr>
              <a:t>Url</a:t>
            </a: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600" b="1" dirty="0" err="1">
                <a:solidFill>
                  <a:srgbClr val="142C3F"/>
                </a:solidFill>
                <a:latin typeface="Tahoma" panose="020B0604030504040204" pitchFamily="34" charset="0"/>
                <a:ea typeface="Tahoma" panose="020B0604030504040204" pitchFamily="34" charset="0"/>
                <a:cs typeface="Tahoma" panose="020B0604030504040204" pitchFamily="34" charset="0"/>
              </a:rPr>
              <a:t>shortner</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Bit.ly, Translating quick reference: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hlinkClick r:id="rId3"/>
              </a:rPr>
              <a:t>DeepL</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Systran</a:t>
            </a:r>
            <a:endPar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Social Media</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TweetDeck</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Social Media separate channels, </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hlinkClick r:id="rId4"/>
              </a:rPr>
              <a:t>https://fbicons.net/</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a:t>
            </a: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WordPress for Website </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media kit on website</a:t>
            </a: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Analytics</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Yandex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Metrica</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wordpress</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tool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Matomo</a:t>
            </a:r>
            <a:endPar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Storage &amp; Collaboration</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WP/Wiki/Booking Rooms/VPN &amp; Storage Room</a:t>
            </a: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Events</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Indico</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Moosend</a:t>
            </a:r>
            <a:endPar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800100" lvl="1" indent="-342900">
              <a:spcBef>
                <a:spcPts val="200"/>
              </a:spcBef>
              <a:buClr>
                <a:srgbClr val="F5A63B"/>
              </a:buClr>
              <a:buFont typeface="Wingdings" panose="05000000000000000000" pitchFamily="2" charset="2"/>
              <a:buChar char="§"/>
            </a:pP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Media Monitoring Service</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Innews</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–(in future analytics) + adobe acrobat</a:t>
            </a:r>
          </a:p>
          <a:p>
            <a:pPr marL="800100" lvl="1" indent="-342900">
              <a:spcBef>
                <a:spcPts val="200"/>
              </a:spcBef>
              <a:buClr>
                <a:srgbClr val="F5A63B"/>
              </a:buClr>
              <a:buFont typeface="Wingdings" panose="05000000000000000000" pitchFamily="2" charset="2"/>
              <a:buChar char="§"/>
            </a:pP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Procedures, Training and Operations Manual</a:t>
            </a:r>
          </a:p>
          <a:p>
            <a:pPr marL="800100" lvl="1" indent="-342900">
              <a:spcBef>
                <a:spcPts val="200"/>
              </a:spcBef>
              <a:buClr>
                <a:srgbClr val="F5A63B"/>
              </a:buClr>
              <a:buFont typeface="Wingdings" panose="05000000000000000000" pitchFamily="2" charset="2"/>
              <a:buChar char="§"/>
            </a:pP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MarComms</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3yr Strategy</a:t>
            </a:r>
          </a:p>
          <a:p>
            <a:pPr marL="800100" lvl="1" indent="-342900">
              <a:spcBef>
                <a:spcPts val="200"/>
              </a:spcBef>
              <a:buClr>
                <a:srgbClr val="F5A63B"/>
              </a:buClr>
              <a:buFont typeface="Wingdings" panose="05000000000000000000" pitchFamily="2" charset="2"/>
              <a:buChar char="§"/>
            </a:pP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hlinkClick r:id="rId5"/>
              </a:rPr>
              <a:t>Flipbook</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for annual reports </a:t>
            </a:r>
          </a:p>
        </p:txBody>
      </p:sp>
      <p:sp>
        <p:nvSpPr>
          <p:cNvPr id="3" name="TextBox 2">
            <a:extLst>
              <a:ext uri="{FF2B5EF4-FFF2-40B4-BE49-F238E27FC236}">
                <a16:creationId xmlns:a16="http://schemas.microsoft.com/office/drawing/2014/main" id="{D08D2DB8-4B5B-4931-A006-4D384DACE33E}"/>
              </a:ext>
            </a:extLst>
          </p:cNvPr>
          <p:cNvSpPr txBox="1"/>
          <p:nvPr/>
        </p:nvSpPr>
        <p:spPr>
          <a:xfrm>
            <a:off x="1711487" y="458258"/>
            <a:ext cx="10193467" cy="461665"/>
          </a:xfrm>
          <a:prstGeom prst="rect">
            <a:avLst/>
          </a:prstGeom>
          <a:noFill/>
        </p:spPr>
        <p:txBody>
          <a:bodyPr wrap="square">
            <a:spAutoFit/>
          </a:bodyPr>
          <a:lstStyle/>
          <a:p>
            <a:r>
              <a:rPr lang="en-US" sz="3600" b="1"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Tools</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96407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8D2DB8-4B5B-4931-A006-4D384DACE33E}"/>
              </a:ext>
            </a:extLst>
          </p:cNvPr>
          <p:cNvSpPr txBox="1"/>
          <p:nvPr/>
        </p:nvSpPr>
        <p:spPr>
          <a:xfrm>
            <a:off x="1711487" y="458258"/>
            <a:ext cx="10193467" cy="461665"/>
          </a:xfrm>
          <a:prstGeom prst="rect">
            <a:avLst/>
          </a:prstGeom>
          <a:noFill/>
        </p:spPr>
        <p:txBody>
          <a:bodyPr wrap="square">
            <a:spAutoFit/>
          </a:bodyPr>
          <a:lstStyle/>
          <a:p>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Atlassian-Confluence Jira Task &amp; Project Management Software</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8" name="Rectangle 7">
            <a:extLst>
              <a:ext uri="{FF2B5EF4-FFF2-40B4-BE49-F238E27FC236}">
                <a16:creationId xmlns:a16="http://schemas.microsoft.com/office/drawing/2014/main" id="{5376D79C-77A9-4B0C-9F4E-C02C217FF9AD}"/>
              </a:ext>
            </a:extLst>
          </p:cNvPr>
          <p:cNvSpPr/>
          <p:nvPr/>
        </p:nvSpPr>
        <p:spPr>
          <a:xfrm>
            <a:off x="433356" y="885082"/>
            <a:ext cx="6218616" cy="3139321"/>
          </a:xfrm>
          <a:prstGeom prst="rect">
            <a:avLst/>
          </a:prstGeom>
        </p:spPr>
        <p:txBody>
          <a:bodyPr wrap="square">
            <a:spAutoFit/>
          </a:bodyPr>
          <a:lstStyle/>
          <a:p>
            <a:r>
              <a:rPr lang="en-US" b="1" dirty="0">
                <a:solidFill>
                  <a:srgbClr val="142C3F"/>
                </a:solidFill>
              </a:rPr>
              <a:t>GRNET </a:t>
            </a:r>
            <a:r>
              <a:rPr lang="en-US" b="1" dirty="0" err="1">
                <a:solidFill>
                  <a:srgbClr val="142C3F"/>
                </a:solidFill>
              </a:rPr>
              <a:t>organisation</a:t>
            </a:r>
            <a:endParaRPr lang="en-US" b="1" dirty="0">
              <a:solidFill>
                <a:srgbClr val="142C3F"/>
              </a:solidFill>
            </a:endParaRPr>
          </a:p>
          <a:p>
            <a:pPr marL="285750" indent="-285750">
              <a:buClr>
                <a:srgbClr val="F5A63B"/>
              </a:buClr>
              <a:buFont typeface="Wingdings" panose="05000000000000000000" pitchFamily="2" charset="2"/>
              <a:buChar char="§"/>
            </a:pPr>
            <a:r>
              <a:rPr lang="en-US" b="1" dirty="0">
                <a:solidFill>
                  <a:srgbClr val="142C3F"/>
                </a:solidFill>
              </a:rPr>
              <a:t>7 Horizontal Departments one of which is </a:t>
            </a:r>
            <a:r>
              <a:rPr lang="en-US" b="1" dirty="0" err="1">
                <a:solidFill>
                  <a:srgbClr val="142C3F"/>
                </a:solidFill>
              </a:rPr>
              <a:t>MarComms</a:t>
            </a:r>
            <a:r>
              <a:rPr lang="en-US" b="1" dirty="0">
                <a:solidFill>
                  <a:srgbClr val="142C3F"/>
                </a:solidFill>
              </a:rPr>
              <a:t> </a:t>
            </a:r>
            <a:r>
              <a:rPr lang="en-US" dirty="0">
                <a:solidFill>
                  <a:srgbClr val="142C3F"/>
                </a:solidFill>
              </a:rPr>
              <a:t>and</a:t>
            </a:r>
            <a:r>
              <a:rPr lang="en-US" b="1" dirty="0">
                <a:solidFill>
                  <a:srgbClr val="142C3F"/>
                </a:solidFill>
              </a:rPr>
              <a:t> 7 Directorates </a:t>
            </a:r>
          </a:p>
          <a:p>
            <a:endParaRPr lang="en-US" b="1" dirty="0">
              <a:solidFill>
                <a:srgbClr val="142C3F"/>
              </a:solidFill>
            </a:endParaRPr>
          </a:p>
          <a:p>
            <a:pPr marL="285750" indent="-285750">
              <a:buClr>
                <a:srgbClr val="F5A63B"/>
              </a:buClr>
              <a:buFont typeface="Wingdings" panose="05000000000000000000" pitchFamily="2" charset="2"/>
              <a:buChar char="§"/>
            </a:pPr>
            <a:r>
              <a:rPr lang="en-US" b="1" dirty="0">
                <a:solidFill>
                  <a:srgbClr val="142C3F"/>
                </a:solidFill>
              </a:rPr>
              <a:t>Introducing our 4 </a:t>
            </a:r>
            <a:r>
              <a:rPr lang="en-US" b="1" dirty="0" err="1">
                <a:solidFill>
                  <a:srgbClr val="142C3F"/>
                </a:solidFill>
              </a:rPr>
              <a:t>MarComms</a:t>
            </a:r>
            <a:r>
              <a:rPr lang="en-US" b="1" dirty="0">
                <a:solidFill>
                  <a:srgbClr val="142C3F"/>
                </a:solidFill>
              </a:rPr>
              <a:t> Team members: </a:t>
            </a:r>
            <a:r>
              <a:rPr lang="en-US" dirty="0">
                <a:solidFill>
                  <a:srgbClr val="142C3F"/>
                </a:solidFill>
              </a:rPr>
              <a:t>Head of Dept: Artemis Psarianou, Coordinators: Thomas Kakavas, Alexandra Malouta, George Marandianos</a:t>
            </a:r>
          </a:p>
          <a:p>
            <a:pPr marL="285750" indent="-285750">
              <a:buClr>
                <a:srgbClr val="F5A63B"/>
              </a:buClr>
              <a:buFont typeface="Wingdings" panose="05000000000000000000" pitchFamily="2" charset="2"/>
              <a:buChar char="§"/>
            </a:pPr>
            <a:endParaRPr lang="en-US" b="1" dirty="0">
              <a:solidFill>
                <a:srgbClr val="142C3F"/>
              </a:solidFill>
            </a:endParaRPr>
          </a:p>
          <a:p>
            <a:pPr marL="285750" indent="-285750">
              <a:buClr>
                <a:srgbClr val="F5A63B"/>
              </a:buClr>
              <a:buFont typeface="Wingdings" panose="05000000000000000000" pitchFamily="2" charset="2"/>
              <a:buChar char="§"/>
            </a:pPr>
            <a:r>
              <a:rPr lang="en-US" b="1" dirty="0" err="1">
                <a:solidFill>
                  <a:srgbClr val="142C3F"/>
                </a:solidFill>
              </a:rPr>
              <a:t>Organised</a:t>
            </a:r>
            <a:r>
              <a:rPr lang="en-US" b="1" dirty="0">
                <a:solidFill>
                  <a:srgbClr val="142C3F"/>
                </a:solidFill>
              </a:rPr>
              <a:t> </a:t>
            </a:r>
            <a:r>
              <a:rPr lang="en-US" b="1" dirty="0" err="1">
                <a:solidFill>
                  <a:srgbClr val="142C3F"/>
                </a:solidFill>
              </a:rPr>
              <a:t>MarComms</a:t>
            </a:r>
            <a:r>
              <a:rPr lang="en-US" b="1" dirty="0">
                <a:solidFill>
                  <a:srgbClr val="142C3F"/>
                </a:solidFill>
              </a:rPr>
              <a:t> work: 4 issue types, 4 components and a variety of standard labels</a:t>
            </a:r>
          </a:p>
          <a:p>
            <a:endParaRPr lang="en-US" dirty="0"/>
          </a:p>
        </p:txBody>
      </p:sp>
      <p:graphicFrame>
        <p:nvGraphicFramePr>
          <p:cNvPr id="9" name="Table 8">
            <a:extLst>
              <a:ext uri="{FF2B5EF4-FFF2-40B4-BE49-F238E27FC236}">
                <a16:creationId xmlns:a16="http://schemas.microsoft.com/office/drawing/2014/main" id="{4844E080-1891-4754-AAF9-3CA39D9D64B5}"/>
              </a:ext>
            </a:extLst>
          </p:cNvPr>
          <p:cNvGraphicFramePr>
            <a:graphicFrameLocks noGrp="1"/>
          </p:cNvGraphicFramePr>
          <p:nvPr>
            <p:extLst>
              <p:ext uri="{D42A27DB-BD31-4B8C-83A1-F6EECF244321}">
                <p14:modId xmlns:p14="http://schemas.microsoft.com/office/powerpoint/2010/main" val="4180372705"/>
              </p:ext>
            </p:extLst>
          </p:nvPr>
        </p:nvGraphicFramePr>
        <p:xfrm>
          <a:off x="433356" y="3032209"/>
          <a:ext cx="6218616" cy="2677015"/>
        </p:xfrm>
        <a:graphic>
          <a:graphicData uri="http://schemas.openxmlformats.org/drawingml/2006/table">
            <a:tbl>
              <a:tblPr firstRow="1" firstCol="1">
                <a:tableStyleId>{21E4AEA4-8DFA-4A89-87EB-49C32662AFE0}</a:tableStyleId>
              </a:tblPr>
              <a:tblGrid>
                <a:gridCol w="1045961">
                  <a:extLst>
                    <a:ext uri="{9D8B030D-6E8A-4147-A177-3AD203B41FA5}">
                      <a16:colId xmlns:a16="http://schemas.microsoft.com/office/drawing/2014/main" val="3412300426"/>
                    </a:ext>
                  </a:extLst>
                </a:gridCol>
                <a:gridCol w="1029279">
                  <a:extLst>
                    <a:ext uri="{9D8B030D-6E8A-4147-A177-3AD203B41FA5}">
                      <a16:colId xmlns:a16="http://schemas.microsoft.com/office/drawing/2014/main" val="967432331"/>
                    </a:ext>
                  </a:extLst>
                </a:gridCol>
                <a:gridCol w="1123950">
                  <a:extLst>
                    <a:ext uri="{9D8B030D-6E8A-4147-A177-3AD203B41FA5}">
                      <a16:colId xmlns:a16="http://schemas.microsoft.com/office/drawing/2014/main" val="3665960289"/>
                    </a:ext>
                  </a:extLst>
                </a:gridCol>
                <a:gridCol w="3019426">
                  <a:extLst>
                    <a:ext uri="{9D8B030D-6E8A-4147-A177-3AD203B41FA5}">
                      <a16:colId xmlns:a16="http://schemas.microsoft.com/office/drawing/2014/main" val="1828150560"/>
                    </a:ext>
                  </a:extLst>
                </a:gridCol>
              </a:tblGrid>
              <a:tr h="500168">
                <a:tc>
                  <a:txBody>
                    <a:bodyPr/>
                    <a:lstStyle/>
                    <a:p>
                      <a:pPr algn="ctr" fontAlgn="ctr"/>
                      <a:r>
                        <a:rPr lang="en-US" sz="1400" u="none" strike="noStrike" dirty="0">
                          <a:effectLst/>
                        </a:rPr>
                        <a:t>JIRA PROJECT</a:t>
                      </a:r>
                      <a:endParaRPr lang="en-US" sz="1400" b="1" i="0" u="none" strike="noStrike" dirty="0">
                        <a:solidFill>
                          <a:srgbClr val="000000"/>
                        </a:solidFill>
                        <a:effectLst/>
                        <a:latin typeface="Arial" panose="020B0604020202020204" pitchFamily="34" charset="0"/>
                      </a:endParaRPr>
                    </a:p>
                  </a:txBody>
                  <a:tcPr marL="5799" marR="5799" marT="5799" marB="0" anchor="ctr"/>
                </a:tc>
                <a:tc>
                  <a:txBody>
                    <a:bodyPr/>
                    <a:lstStyle/>
                    <a:p>
                      <a:pPr algn="ctr" fontAlgn="ctr"/>
                      <a:r>
                        <a:rPr lang="en-US" sz="1400" u="none" strike="noStrike" dirty="0">
                          <a:effectLst/>
                        </a:rPr>
                        <a:t>ISSUE TYPE AND ISSUE SUB TYPE</a:t>
                      </a:r>
                      <a:endParaRPr lang="en-US" sz="1400" b="1" i="0" u="none" strike="noStrike" dirty="0">
                        <a:solidFill>
                          <a:srgbClr val="000000"/>
                        </a:solidFill>
                        <a:effectLst/>
                        <a:latin typeface="Arial" panose="020B0604020202020204" pitchFamily="34" charset="0"/>
                      </a:endParaRPr>
                    </a:p>
                  </a:txBody>
                  <a:tcPr marL="5799" marR="5799" marT="5799" marB="0" anchor="ctr"/>
                </a:tc>
                <a:tc>
                  <a:txBody>
                    <a:bodyPr/>
                    <a:lstStyle/>
                    <a:p>
                      <a:pPr algn="ctr" fontAlgn="ctr"/>
                      <a:r>
                        <a:rPr lang="en-US" sz="1400" u="none" strike="noStrike">
                          <a:effectLst/>
                        </a:rPr>
                        <a:t>COMPONENT</a:t>
                      </a:r>
                      <a:endParaRPr lang="en-US" sz="1400" b="1" i="0" u="none" strike="noStrike">
                        <a:solidFill>
                          <a:srgbClr val="000000"/>
                        </a:solidFill>
                        <a:effectLst/>
                        <a:latin typeface="Arial" panose="020B0604020202020204" pitchFamily="34" charset="0"/>
                      </a:endParaRPr>
                    </a:p>
                  </a:txBody>
                  <a:tcPr marL="5799" marR="5799" marT="5799" marB="0" anchor="ctr"/>
                </a:tc>
                <a:tc>
                  <a:txBody>
                    <a:bodyPr/>
                    <a:lstStyle/>
                    <a:p>
                      <a:pPr algn="ctr" fontAlgn="ctr"/>
                      <a:r>
                        <a:rPr lang="en-US" sz="1400" u="none" strike="noStrike">
                          <a:effectLst/>
                        </a:rPr>
                        <a:t>LABELS</a:t>
                      </a:r>
                      <a:endParaRPr lang="en-US" sz="1400" b="1" i="0" u="none" strike="noStrike">
                        <a:solidFill>
                          <a:srgbClr val="000000"/>
                        </a:solidFill>
                        <a:effectLst/>
                        <a:latin typeface="Arial" panose="020B0604020202020204" pitchFamily="34" charset="0"/>
                      </a:endParaRPr>
                    </a:p>
                  </a:txBody>
                  <a:tcPr marL="5799" marR="5799" marT="5799" marB="0" anchor="ctr"/>
                </a:tc>
                <a:extLst>
                  <a:ext uri="{0D108BD9-81ED-4DB2-BD59-A6C34878D82A}">
                    <a16:rowId xmlns:a16="http://schemas.microsoft.com/office/drawing/2014/main" val="3981621833"/>
                  </a:ext>
                </a:extLst>
              </a:tr>
              <a:tr h="355191">
                <a:tc rowSpan="4">
                  <a:txBody>
                    <a:bodyPr/>
                    <a:lstStyle/>
                    <a:p>
                      <a:pPr algn="l" fontAlgn="ctr"/>
                      <a:r>
                        <a:rPr lang="en-US" sz="1400" u="none" strike="noStrike" dirty="0">
                          <a:effectLst/>
                        </a:rPr>
                        <a:t>GRNET </a:t>
                      </a:r>
                      <a:r>
                        <a:rPr lang="en-US" sz="1400" u="none" strike="noStrike" dirty="0" err="1">
                          <a:effectLst/>
                        </a:rPr>
                        <a:t>MarComms</a:t>
                      </a:r>
                      <a:r>
                        <a:rPr lang="en-US" sz="1400" u="none" strike="noStrike" dirty="0">
                          <a:effectLst/>
                        </a:rPr>
                        <a:t> Department</a:t>
                      </a:r>
                      <a:endParaRPr lang="en-US" sz="1400" b="1" i="0" u="none" strike="noStrike" dirty="0">
                        <a:solidFill>
                          <a:srgbClr val="000000"/>
                        </a:solidFill>
                        <a:effectLst/>
                        <a:latin typeface="Arial" panose="020B0604020202020204" pitchFamily="34" charset="0"/>
                      </a:endParaRPr>
                    </a:p>
                  </a:txBody>
                  <a:tcPr marL="5799" marR="5799" marT="5799" marB="0" anchor="ctr"/>
                </a:tc>
                <a:tc>
                  <a:txBody>
                    <a:bodyPr/>
                    <a:lstStyle/>
                    <a:p>
                      <a:pPr algn="ctr" fontAlgn="ctr"/>
                      <a:r>
                        <a:rPr lang="en-US" sz="1600" u="none" strike="noStrike">
                          <a:solidFill>
                            <a:srgbClr val="142C3F"/>
                          </a:solidFill>
                          <a:effectLst/>
                        </a:rPr>
                        <a:t>Corporate</a:t>
                      </a:r>
                      <a:endParaRPr lang="en-US" sz="1600" b="1" i="0" u="none" strike="noStrike">
                        <a:solidFill>
                          <a:srgbClr val="142C3F"/>
                        </a:solidFill>
                        <a:effectLst/>
                        <a:latin typeface="Calibri" panose="020F0502020204030204" pitchFamily="34" charset="0"/>
                      </a:endParaRPr>
                    </a:p>
                  </a:txBody>
                  <a:tcPr marL="5799" marR="5799" marT="5799" marB="0" anchor="ctr"/>
                </a:tc>
                <a:tc>
                  <a:txBody>
                    <a:bodyPr/>
                    <a:lstStyle/>
                    <a:p>
                      <a:pPr algn="ctr" fontAlgn="ctr"/>
                      <a:r>
                        <a:rPr lang="en-US" sz="1400" u="none" strike="noStrike" dirty="0">
                          <a:solidFill>
                            <a:srgbClr val="142C3F"/>
                          </a:solidFill>
                          <a:effectLst/>
                        </a:rPr>
                        <a:t>MARKETING M</a:t>
                      </a:r>
                      <a:r>
                        <a:rPr lang="el-GR" sz="1400" u="none" strike="noStrike" dirty="0">
                          <a:solidFill>
                            <a:srgbClr val="142C3F"/>
                          </a:solidFill>
                          <a:effectLst/>
                        </a:rPr>
                        <a:t>ΑΤ</a:t>
                      </a:r>
                      <a:r>
                        <a:rPr lang="en-US" sz="1400" u="none" strike="noStrike" dirty="0">
                          <a:solidFill>
                            <a:srgbClr val="142C3F"/>
                          </a:solidFill>
                          <a:effectLst/>
                        </a:rPr>
                        <a:t>ERIALS</a:t>
                      </a:r>
                      <a:endParaRPr lang="en-US" sz="1400" b="1" i="0" u="none" strike="noStrike" dirty="0">
                        <a:solidFill>
                          <a:srgbClr val="142C3F"/>
                        </a:solidFill>
                        <a:effectLst/>
                        <a:latin typeface="Arial" panose="020B0604020202020204" pitchFamily="34" charset="0"/>
                      </a:endParaRPr>
                    </a:p>
                  </a:txBody>
                  <a:tcPr marL="5799" marR="5799" marT="5799" marB="0" anchor="ctr"/>
                </a:tc>
                <a:tc>
                  <a:txBody>
                    <a:bodyPr/>
                    <a:lstStyle/>
                    <a:p>
                      <a:pPr algn="l" fontAlgn="ctr"/>
                      <a:r>
                        <a:rPr lang="en-US" sz="1400" u="none" strike="noStrike" dirty="0">
                          <a:solidFill>
                            <a:srgbClr val="142C3F"/>
                          </a:solidFill>
                          <a:effectLst/>
                        </a:rPr>
                        <a:t>print, audiovisual, banners/signs, presentation, newsletter,  email campaign, Social Media posts, </a:t>
                      </a:r>
                      <a:br>
                        <a:rPr lang="en-US" sz="1400" u="none" strike="noStrike" dirty="0">
                          <a:solidFill>
                            <a:srgbClr val="142C3F"/>
                          </a:solidFill>
                          <a:effectLst/>
                        </a:rPr>
                      </a:br>
                      <a:r>
                        <a:rPr lang="en-US" sz="1400" u="none" strike="noStrike" dirty="0">
                          <a:solidFill>
                            <a:srgbClr val="142C3F"/>
                          </a:solidFill>
                          <a:effectLst/>
                        </a:rPr>
                        <a:t>Social Media paid add, website</a:t>
                      </a:r>
                      <a:endParaRPr lang="en-US" sz="1400" b="1" i="0" u="none" strike="noStrike" dirty="0">
                        <a:solidFill>
                          <a:srgbClr val="142C3F"/>
                        </a:solidFill>
                        <a:effectLst/>
                        <a:latin typeface="Arial" panose="020B0604020202020204" pitchFamily="34" charset="0"/>
                      </a:endParaRPr>
                    </a:p>
                  </a:txBody>
                  <a:tcPr marL="5799" marR="5799" marT="5799" marB="0" anchor="ctr"/>
                </a:tc>
                <a:extLst>
                  <a:ext uri="{0D108BD9-81ED-4DB2-BD59-A6C34878D82A}">
                    <a16:rowId xmlns:a16="http://schemas.microsoft.com/office/drawing/2014/main" val="3868496025"/>
                  </a:ext>
                </a:extLst>
              </a:tr>
              <a:tr h="376938">
                <a:tc vMerge="1">
                  <a:txBody>
                    <a:bodyPr/>
                    <a:lstStyle/>
                    <a:p>
                      <a:endParaRPr lang="en-US"/>
                    </a:p>
                  </a:txBody>
                  <a:tcPr/>
                </a:tc>
                <a:tc>
                  <a:txBody>
                    <a:bodyPr/>
                    <a:lstStyle/>
                    <a:p>
                      <a:pPr algn="ctr" fontAlgn="ctr"/>
                      <a:r>
                        <a:rPr lang="en-US" sz="1600" u="none" strike="noStrike" dirty="0">
                          <a:solidFill>
                            <a:srgbClr val="142C3F"/>
                          </a:solidFill>
                          <a:effectLst/>
                        </a:rPr>
                        <a:t>Project</a:t>
                      </a:r>
                      <a:endParaRPr lang="en-US" sz="1600" b="1" i="0" u="none" strike="noStrike" dirty="0">
                        <a:solidFill>
                          <a:srgbClr val="142C3F"/>
                        </a:solidFill>
                        <a:effectLst/>
                        <a:latin typeface="Calibri" panose="020F0502020204030204" pitchFamily="34" charset="0"/>
                      </a:endParaRPr>
                    </a:p>
                  </a:txBody>
                  <a:tcPr marL="5799" marR="5799" marT="5799" marB="0" anchor="ctr"/>
                </a:tc>
                <a:tc>
                  <a:txBody>
                    <a:bodyPr/>
                    <a:lstStyle/>
                    <a:p>
                      <a:pPr algn="ctr" fontAlgn="ctr"/>
                      <a:r>
                        <a:rPr lang="en-US" sz="1400" u="none" strike="noStrike" dirty="0">
                          <a:solidFill>
                            <a:srgbClr val="142C3F"/>
                          </a:solidFill>
                          <a:effectLst/>
                        </a:rPr>
                        <a:t>PR </a:t>
                      </a:r>
                      <a:endParaRPr lang="en-US" sz="1400" b="1" i="0" u="none" strike="noStrike" dirty="0">
                        <a:solidFill>
                          <a:srgbClr val="142C3F"/>
                        </a:solidFill>
                        <a:effectLst/>
                        <a:latin typeface="Arial" panose="020B0604020202020204" pitchFamily="34" charset="0"/>
                      </a:endParaRPr>
                    </a:p>
                  </a:txBody>
                  <a:tcPr marL="5799" marR="5799" marT="5799" marB="0" anchor="ctr"/>
                </a:tc>
                <a:tc>
                  <a:txBody>
                    <a:bodyPr/>
                    <a:lstStyle/>
                    <a:p>
                      <a:pPr algn="l" fontAlgn="ctr"/>
                      <a:r>
                        <a:rPr lang="en-US" sz="1400" u="none" strike="noStrike">
                          <a:solidFill>
                            <a:srgbClr val="142C3F"/>
                          </a:solidFill>
                          <a:effectLst/>
                        </a:rPr>
                        <a:t> copywrite, contacts, communication, press release</a:t>
                      </a:r>
                      <a:endParaRPr lang="en-US" sz="1400" b="1" i="0" u="none" strike="noStrike">
                        <a:solidFill>
                          <a:srgbClr val="142C3F"/>
                        </a:solidFill>
                        <a:effectLst/>
                        <a:latin typeface="Arial" panose="020B0604020202020204" pitchFamily="34" charset="0"/>
                      </a:endParaRPr>
                    </a:p>
                  </a:txBody>
                  <a:tcPr marL="5799" marR="5799" marT="5799" marB="0" anchor="ctr"/>
                </a:tc>
                <a:extLst>
                  <a:ext uri="{0D108BD9-81ED-4DB2-BD59-A6C34878D82A}">
                    <a16:rowId xmlns:a16="http://schemas.microsoft.com/office/drawing/2014/main" val="1163261327"/>
                  </a:ext>
                </a:extLst>
              </a:tr>
              <a:tr h="340694">
                <a:tc vMerge="1">
                  <a:txBody>
                    <a:bodyPr/>
                    <a:lstStyle/>
                    <a:p>
                      <a:endParaRPr lang="en-US"/>
                    </a:p>
                  </a:txBody>
                  <a:tcPr/>
                </a:tc>
                <a:tc>
                  <a:txBody>
                    <a:bodyPr/>
                    <a:lstStyle/>
                    <a:p>
                      <a:pPr algn="ctr" fontAlgn="ctr"/>
                      <a:r>
                        <a:rPr lang="en-US" sz="1600" u="none" strike="noStrike">
                          <a:solidFill>
                            <a:srgbClr val="142C3F"/>
                          </a:solidFill>
                          <a:effectLst/>
                        </a:rPr>
                        <a:t>Service</a:t>
                      </a:r>
                      <a:endParaRPr lang="en-US" sz="1600" b="1" i="0" u="none" strike="noStrike">
                        <a:solidFill>
                          <a:srgbClr val="142C3F"/>
                        </a:solidFill>
                        <a:effectLst/>
                        <a:latin typeface="Calibri" panose="020F0502020204030204" pitchFamily="34" charset="0"/>
                      </a:endParaRPr>
                    </a:p>
                  </a:txBody>
                  <a:tcPr marL="5799" marR="5799" marT="5799" marB="0" anchor="ctr"/>
                </a:tc>
                <a:tc>
                  <a:txBody>
                    <a:bodyPr/>
                    <a:lstStyle/>
                    <a:p>
                      <a:pPr algn="ctr" fontAlgn="ctr"/>
                      <a:r>
                        <a:rPr lang="en-US" sz="1400" u="none" strike="noStrike" dirty="0">
                          <a:solidFill>
                            <a:srgbClr val="142C3F"/>
                          </a:solidFill>
                          <a:effectLst/>
                        </a:rPr>
                        <a:t>EVENT</a:t>
                      </a:r>
                      <a:endParaRPr lang="en-US" sz="1400" b="1" i="0" u="none" strike="noStrike" dirty="0">
                        <a:solidFill>
                          <a:srgbClr val="142C3F"/>
                        </a:solidFill>
                        <a:effectLst/>
                        <a:latin typeface="Arial" panose="020B0604020202020204" pitchFamily="34" charset="0"/>
                      </a:endParaRPr>
                    </a:p>
                  </a:txBody>
                  <a:tcPr marL="5799" marR="5799" marT="5799" marB="0" anchor="ctr"/>
                </a:tc>
                <a:tc>
                  <a:txBody>
                    <a:bodyPr/>
                    <a:lstStyle/>
                    <a:p>
                      <a:pPr algn="l" fontAlgn="ctr"/>
                      <a:r>
                        <a:rPr lang="en-US" sz="1400" u="none" strike="noStrike">
                          <a:solidFill>
                            <a:srgbClr val="142C3F"/>
                          </a:solidFill>
                          <a:effectLst/>
                        </a:rPr>
                        <a:t>logistics, production</a:t>
                      </a:r>
                      <a:endParaRPr lang="en-US" sz="1400" b="1" i="0" u="none" strike="noStrike">
                        <a:solidFill>
                          <a:srgbClr val="142C3F"/>
                        </a:solidFill>
                        <a:effectLst/>
                        <a:latin typeface="Arial" panose="020B0604020202020204" pitchFamily="34" charset="0"/>
                      </a:endParaRPr>
                    </a:p>
                  </a:txBody>
                  <a:tcPr marL="5799" marR="5799" marT="5799" marB="0" anchor="ctr"/>
                </a:tc>
                <a:extLst>
                  <a:ext uri="{0D108BD9-81ED-4DB2-BD59-A6C34878D82A}">
                    <a16:rowId xmlns:a16="http://schemas.microsoft.com/office/drawing/2014/main" val="1795928919"/>
                  </a:ext>
                </a:extLst>
              </a:tr>
              <a:tr h="398684">
                <a:tc vMerge="1">
                  <a:txBody>
                    <a:bodyPr/>
                    <a:lstStyle/>
                    <a:p>
                      <a:endParaRPr lang="en-US"/>
                    </a:p>
                  </a:txBody>
                  <a:tcPr/>
                </a:tc>
                <a:tc>
                  <a:txBody>
                    <a:bodyPr/>
                    <a:lstStyle/>
                    <a:p>
                      <a:pPr algn="ctr" fontAlgn="ctr"/>
                      <a:r>
                        <a:rPr lang="en-US" sz="1600" u="none" strike="noStrike" dirty="0">
                          <a:solidFill>
                            <a:srgbClr val="142C3F"/>
                          </a:solidFill>
                          <a:effectLst/>
                        </a:rPr>
                        <a:t>Directorates</a:t>
                      </a:r>
                      <a:endParaRPr lang="en-US" sz="1600" b="1" i="0" u="none" strike="noStrike" dirty="0">
                        <a:solidFill>
                          <a:srgbClr val="142C3F"/>
                        </a:solidFill>
                        <a:effectLst/>
                        <a:latin typeface="Calibri" panose="020F0502020204030204" pitchFamily="34" charset="0"/>
                      </a:endParaRPr>
                    </a:p>
                  </a:txBody>
                  <a:tcPr marL="5799" marR="5799" marT="5799" marB="0" anchor="ctr"/>
                </a:tc>
                <a:tc>
                  <a:txBody>
                    <a:bodyPr/>
                    <a:lstStyle/>
                    <a:p>
                      <a:pPr algn="ctr" fontAlgn="ctr"/>
                      <a:r>
                        <a:rPr lang="en-US" sz="1400" u="none" strike="noStrike" dirty="0">
                          <a:solidFill>
                            <a:srgbClr val="142C3F"/>
                          </a:solidFill>
                          <a:effectLst/>
                        </a:rPr>
                        <a:t>MNGT Report </a:t>
                      </a:r>
                      <a:endParaRPr lang="en-US" sz="1400" b="1" i="0" u="none" strike="noStrike" dirty="0">
                        <a:solidFill>
                          <a:srgbClr val="142C3F"/>
                        </a:solidFill>
                        <a:effectLst/>
                        <a:latin typeface="Arial" panose="020B0604020202020204" pitchFamily="34" charset="0"/>
                      </a:endParaRPr>
                    </a:p>
                  </a:txBody>
                  <a:tcPr marL="5799" marR="5799" marT="5799" marB="0" anchor="ctr"/>
                </a:tc>
                <a:tc>
                  <a:txBody>
                    <a:bodyPr/>
                    <a:lstStyle/>
                    <a:p>
                      <a:pPr algn="l" fontAlgn="ctr"/>
                      <a:r>
                        <a:rPr lang="en-US" sz="1400" u="none" strike="noStrike" dirty="0">
                          <a:solidFill>
                            <a:srgbClr val="142C3F"/>
                          </a:solidFill>
                          <a:effectLst/>
                        </a:rPr>
                        <a:t>strategy, deliverable, admin, coordination</a:t>
                      </a:r>
                      <a:endParaRPr lang="en-US" sz="1400" b="1" i="0" u="none" strike="noStrike" dirty="0">
                        <a:solidFill>
                          <a:srgbClr val="142C3F"/>
                        </a:solidFill>
                        <a:effectLst/>
                        <a:latin typeface="Arial" panose="020B0604020202020204" pitchFamily="34" charset="0"/>
                      </a:endParaRPr>
                    </a:p>
                  </a:txBody>
                  <a:tcPr marL="5799" marR="5799" marT="5799" marB="0" anchor="ctr"/>
                </a:tc>
                <a:extLst>
                  <a:ext uri="{0D108BD9-81ED-4DB2-BD59-A6C34878D82A}">
                    <a16:rowId xmlns:a16="http://schemas.microsoft.com/office/drawing/2014/main" val="3288118205"/>
                  </a:ext>
                </a:extLst>
              </a:tr>
            </a:tbl>
          </a:graphicData>
        </a:graphic>
      </p:graphicFrame>
      <p:pic>
        <p:nvPicPr>
          <p:cNvPr id="6" name="Picture 5">
            <a:extLst>
              <a:ext uri="{FF2B5EF4-FFF2-40B4-BE49-F238E27FC236}">
                <a16:creationId xmlns:a16="http://schemas.microsoft.com/office/drawing/2014/main" id="{D89A004D-A163-4DDD-8225-967A11F5C299}"/>
              </a:ext>
            </a:extLst>
          </p:cNvPr>
          <p:cNvPicPr>
            <a:picLocks noChangeAspect="1"/>
          </p:cNvPicPr>
          <p:nvPr/>
        </p:nvPicPr>
        <p:blipFill rotWithShape="1">
          <a:blip r:embed="rId2">
            <a:extLst>
              <a:ext uri="{28A0092B-C50C-407E-A947-70E740481C1C}">
                <a14:useLocalDpi xmlns:a14="http://schemas.microsoft.com/office/drawing/2010/main" val="0"/>
              </a:ext>
            </a:extLst>
          </a:blip>
          <a:srcRect l="14245" t="6072" r="13284" b="11619"/>
          <a:stretch/>
        </p:blipFill>
        <p:spPr>
          <a:xfrm>
            <a:off x="7128050" y="2527384"/>
            <a:ext cx="4776904" cy="3450641"/>
          </a:xfrm>
          <a:prstGeom prst="rect">
            <a:avLst/>
          </a:prstGeom>
        </p:spPr>
      </p:pic>
      <p:sp>
        <p:nvSpPr>
          <p:cNvPr id="10" name="Rectangle 9">
            <a:extLst>
              <a:ext uri="{FF2B5EF4-FFF2-40B4-BE49-F238E27FC236}">
                <a16:creationId xmlns:a16="http://schemas.microsoft.com/office/drawing/2014/main" id="{5A663CDD-901D-43CB-AFCE-74333D830869}"/>
              </a:ext>
            </a:extLst>
          </p:cNvPr>
          <p:cNvSpPr/>
          <p:nvPr/>
        </p:nvSpPr>
        <p:spPr>
          <a:xfrm>
            <a:off x="7943850" y="960403"/>
            <a:ext cx="3524250" cy="2031325"/>
          </a:xfrm>
          <a:prstGeom prst="rect">
            <a:avLst/>
          </a:prstGeom>
        </p:spPr>
        <p:txBody>
          <a:bodyPr wrap="square">
            <a:spAutoFit/>
          </a:bodyPr>
          <a:lstStyle/>
          <a:p>
            <a:r>
              <a:rPr lang="en-US" b="1" dirty="0">
                <a:solidFill>
                  <a:srgbClr val="142C3F"/>
                </a:solidFill>
              </a:rPr>
              <a:t>Task Steps</a:t>
            </a:r>
          </a:p>
          <a:p>
            <a:pPr marL="285750" indent="-285750">
              <a:buClr>
                <a:srgbClr val="F5A63B"/>
              </a:buClr>
              <a:buFont typeface="Wingdings" panose="05000000000000000000" pitchFamily="2" charset="2"/>
              <a:buChar char="§"/>
            </a:pPr>
            <a:r>
              <a:rPr lang="en-US" dirty="0">
                <a:solidFill>
                  <a:srgbClr val="142C3F"/>
                </a:solidFill>
              </a:rPr>
              <a:t>Assign Task to member</a:t>
            </a:r>
          </a:p>
          <a:p>
            <a:pPr marL="285750" indent="-285750">
              <a:buClr>
                <a:srgbClr val="F5A63B"/>
              </a:buClr>
              <a:buFont typeface="Wingdings" panose="05000000000000000000" pitchFamily="2" charset="2"/>
              <a:buChar char="§"/>
            </a:pPr>
            <a:r>
              <a:rPr lang="en-US" dirty="0">
                <a:solidFill>
                  <a:srgbClr val="142C3F"/>
                </a:solidFill>
              </a:rPr>
              <a:t>Start process – In progress, comments, collaboration tools</a:t>
            </a:r>
          </a:p>
          <a:p>
            <a:pPr marL="285750" indent="-285750">
              <a:buClr>
                <a:srgbClr val="F5A63B"/>
              </a:buClr>
              <a:buFont typeface="Wingdings" panose="05000000000000000000" pitchFamily="2" charset="2"/>
              <a:buChar char="§"/>
            </a:pPr>
            <a:r>
              <a:rPr lang="en-US" dirty="0">
                <a:solidFill>
                  <a:srgbClr val="142C3F"/>
                </a:solidFill>
              </a:rPr>
              <a:t>Review – comments/more coordination</a:t>
            </a:r>
          </a:p>
          <a:p>
            <a:pPr marL="285750" indent="-285750">
              <a:buClr>
                <a:srgbClr val="F5A63B"/>
              </a:buClr>
              <a:buFont typeface="Wingdings" panose="05000000000000000000" pitchFamily="2" charset="2"/>
              <a:buChar char="§"/>
            </a:pPr>
            <a:r>
              <a:rPr lang="en-US" dirty="0">
                <a:solidFill>
                  <a:srgbClr val="142C3F"/>
                </a:solidFill>
              </a:rPr>
              <a:t>Done</a:t>
            </a:r>
          </a:p>
        </p:txBody>
      </p:sp>
    </p:spTree>
    <p:extLst>
      <p:ext uri="{BB962C8B-B14F-4D97-AF65-F5344CB8AC3E}">
        <p14:creationId xmlns:p14="http://schemas.microsoft.com/office/powerpoint/2010/main" val="1557404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8D2DB8-4B5B-4931-A006-4D384DACE33E}"/>
              </a:ext>
            </a:extLst>
          </p:cNvPr>
          <p:cNvSpPr txBox="1"/>
          <p:nvPr/>
        </p:nvSpPr>
        <p:spPr>
          <a:xfrm>
            <a:off x="1523918" y="502257"/>
            <a:ext cx="10193467" cy="461665"/>
          </a:xfrm>
          <a:prstGeom prst="rect">
            <a:avLst/>
          </a:prstGeom>
          <a:noFill/>
        </p:spPr>
        <p:txBody>
          <a:bodyPr wrap="square">
            <a:spAutoFit/>
          </a:bodyPr>
          <a:lstStyle/>
          <a:p>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Atlassian-Confluence Jira Task &amp; Project Management Software</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pic>
        <p:nvPicPr>
          <p:cNvPr id="13" name="Picture 12">
            <a:extLst>
              <a:ext uri="{FF2B5EF4-FFF2-40B4-BE49-F238E27FC236}">
                <a16:creationId xmlns:a16="http://schemas.microsoft.com/office/drawing/2014/main" id="{391D38EE-E4B6-41DA-AD9D-D1F55990B4BA}"/>
              </a:ext>
            </a:extLst>
          </p:cNvPr>
          <p:cNvPicPr>
            <a:picLocks noChangeAspect="1"/>
          </p:cNvPicPr>
          <p:nvPr/>
        </p:nvPicPr>
        <p:blipFill rotWithShape="1">
          <a:blip r:embed="rId2"/>
          <a:srcRect l="14621" t="15939" r="45008" b="8195"/>
          <a:stretch/>
        </p:blipFill>
        <p:spPr>
          <a:xfrm>
            <a:off x="7198481" y="963922"/>
            <a:ext cx="4518904" cy="4776828"/>
          </a:xfrm>
          <a:prstGeom prst="rect">
            <a:avLst/>
          </a:prstGeom>
        </p:spPr>
      </p:pic>
      <p:pic>
        <p:nvPicPr>
          <p:cNvPr id="15" name="Picture 14">
            <a:extLst>
              <a:ext uri="{FF2B5EF4-FFF2-40B4-BE49-F238E27FC236}">
                <a16:creationId xmlns:a16="http://schemas.microsoft.com/office/drawing/2014/main" id="{EC5AC141-97E7-42B1-BDEE-F45F62D7D173}"/>
              </a:ext>
            </a:extLst>
          </p:cNvPr>
          <p:cNvPicPr>
            <a:picLocks noChangeAspect="1"/>
          </p:cNvPicPr>
          <p:nvPr/>
        </p:nvPicPr>
        <p:blipFill rotWithShape="1">
          <a:blip r:embed="rId3"/>
          <a:srcRect l="56898" t="31820" r="6355" b="48976"/>
          <a:stretch/>
        </p:blipFill>
        <p:spPr>
          <a:xfrm>
            <a:off x="140677" y="733089"/>
            <a:ext cx="6330462" cy="1860796"/>
          </a:xfrm>
          <a:prstGeom prst="rect">
            <a:avLst/>
          </a:prstGeom>
        </p:spPr>
      </p:pic>
      <p:pic>
        <p:nvPicPr>
          <p:cNvPr id="14" name="Picture 13">
            <a:extLst>
              <a:ext uri="{FF2B5EF4-FFF2-40B4-BE49-F238E27FC236}">
                <a16:creationId xmlns:a16="http://schemas.microsoft.com/office/drawing/2014/main" id="{CCD446AC-3AB3-4985-8872-7E0F30DA29C3}"/>
              </a:ext>
            </a:extLst>
          </p:cNvPr>
          <p:cNvPicPr>
            <a:picLocks noChangeAspect="1"/>
          </p:cNvPicPr>
          <p:nvPr/>
        </p:nvPicPr>
        <p:blipFill rotWithShape="1">
          <a:blip r:embed="rId4"/>
          <a:srcRect l="57459" t="56848" r="7542" b="8290"/>
          <a:stretch/>
        </p:blipFill>
        <p:spPr>
          <a:xfrm>
            <a:off x="140677" y="2593885"/>
            <a:ext cx="4267201" cy="2390775"/>
          </a:xfrm>
          <a:prstGeom prst="rect">
            <a:avLst/>
          </a:prstGeom>
        </p:spPr>
      </p:pic>
      <p:pic>
        <p:nvPicPr>
          <p:cNvPr id="16" name="Picture 15">
            <a:extLst>
              <a:ext uri="{FF2B5EF4-FFF2-40B4-BE49-F238E27FC236}">
                <a16:creationId xmlns:a16="http://schemas.microsoft.com/office/drawing/2014/main" id="{223E7A67-D3A3-430D-AB9F-DD15341F0120}"/>
              </a:ext>
            </a:extLst>
          </p:cNvPr>
          <p:cNvPicPr>
            <a:picLocks noChangeAspect="1"/>
          </p:cNvPicPr>
          <p:nvPr/>
        </p:nvPicPr>
        <p:blipFill rotWithShape="1">
          <a:blip r:embed="rId5"/>
          <a:srcRect l="57833" t="11130" r="17647" b="58244"/>
          <a:stretch/>
        </p:blipFill>
        <p:spPr>
          <a:xfrm>
            <a:off x="4149970" y="3934496"/>
            <a:ext cx="2989385" cy="2100328"/>
          </a:xfrm>
          <a:prstGeom prst="rect">
            <a:avLst/>
          </a:prstGeom>
        </p:spPr>
      </p:pic>
    </p:spTree>
    <p:extLst>
      <p:ext uri="{BB962C8B-B14F-4D97-AF65-F5344CB8AC3E}">
        <p14:creationId xmlns:p14="http://schemas.microsoft.com/office/powerpoint/2010/main" val="3069282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randombar(horizont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randombar(horizontal)">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8D2DB8-4B5B-4931-A006-4D384DACE33E}"/>
              </a:ext>
            </a:extLst>
          </p:cNvPr>
          <p:cNvSpPr txBox="1"/>
          <p:nvPr/>
        </p:nvSpPr>
        <p:spPr>
          <a:xfrm>
            <a:off x="1473362" y="454967"/>
            <a:ext cx="10193467" cy="461665"/>
          </a:xfrm>
          <a:prstGeom prst="rect">
            <a:avLst/>
          </a:prstGeom>
          <a:noFill/>
        </p:spPr>
        <p:txBody>
          <a:bodyPr wrap="square">
            <a:spAutoFit/>
          </a:bodyPr>
          <a:lstStyle/>
          <a:p>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GRNET  </a:t>
            </a:r>
            <a:r>
              <a:rPr lang="en-US" sz="3600" b="1"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Highlights 2022 vs 2021  (1/2)</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5" name="Chart 4">
            <a:extLst>
              <a:ext uri="{FF2B5EF4-FFF2-40B4-BE49-F238E27FC236}">
                <a16:creationId xmlns:a16="http://schemas.microsoft.com/office/drawing/2014/main" id="{1ECFE73D-4C68-4868-B1F8-0390408D4AEB}"/>
              </a:ext>
            </a:extLst>
          </p:cNvPr>
          <p:cNvGraphicFramePr>
            <a:graphicFrameLocks/>
          </p:cNvGraphicFramePr>
          <p:nvPr>
            <p:extLst>
              <p:ext uri="{D42A27DB-BD31-4B8C-83A1-F6EECF244321}">
                <p14:modId xmlns:p14="http://schemas.microsoft.com/office/powerpoint/2010/main" val="3595169936"/>
              </p:ext>
            </p:extLst>
          </p:nvPr>
        </p:nvGraphicFramePr>
        <p:xfrm>
          <a:off x="6810375" y="6858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B323D950-0292-4BAC-BA73-A1B34494D893}"/>
              </a:ext>
            </a:extLst>
          </p:cNvPr>
          <p:cNvGraphicFramePr>
            <a:graphicFrameLocks/>
          </p:cNvGraphicFramePr>
          <p:nvPr>
            <p:extLst>
              <p:ext uri="{D42A27DB-BD31-4B8C-83A1-F6EECF244321}">
                <p14:modId xmlns:p14="http://schemas.microsoft.com/office/powerpoint/2010/main" val="2010459346"/>
              </p:ext>
            </p:extLst>
          </p:nvPr>
        </p:nvGraphicFramePr>
        <p:xfrm>
          <a:off x="6810374" y="3429000"/>
          <a:ext cx="5094579" cy="28326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Table 6">
            <a:extLst>
              <a:ext uri="{FF2B5EF4-FFF2-40B4-BE49-F238E27FC236}">
                <a16:creationId xmlns:a16="http://schemas.microsoft.com/office/drawing/2014/main" id="{9D477299-3956-438A-8D02-0B48232F703D}"/>
              </a:ext>
            </a:extLst>
          </p:cNvPr>
          <p:cNvGraphicFramePr>
            <a:graphicFrameLocks noGrp="1"/>
          </p:cNvGraphicFramePr>
          <p:nvPr>
            <p:extLst>
              <p:ext uri="{D42A27DB-BD31-4B8C-83A1-F6EECF244321}">
                <p14:modId xmlns:p14="http://schemas.microsoft.com/office/powerpoint/2010/main" val="1274522671"/>
              </p:ext>
            </p:extLst>
          </p:nvPr>
        </p:nvGraphicFramePr>
        <p:xfrm>
          <a:off x="287047" y="921093"/>
          <a:ext cx="6085178" cy="5015813"/>
        </p:xfrm>
        <a:graphic>
          <a:graphicData uri="http://schemas.openxmlformats.org/drawingml/2006/table">
            <a:tbl>
              <a:tblPr firstRow="1">
                <a:tableStyleId>{21E4AEA4-8DFA-4A89-87EB-49C32662AFE0}</a:tableStyleId>
              </a:tblPr>
              <a:tblGrid>
                <a:gridCol w="2075152">
                  <a:extLst>
                    <a:ext uri="{9D8B030D-6E8A-4147-A177-3AD203B41FA5}">
                      <a16:colId xmlns:a16="http://schemas.microsoft.com/office/drawing/2014/main" val="980582783"/>
                    </a:ext>
                  </a:extLst>
                </a:gridCol>
                <a:gridCol w="830292">
                  <a:extLst>
                    <a:ext uri="{9D8B030D-6E8A-4147-A177-3AD203B41FA5}">
                      <a16:colId xmlns:a16="http://schemas.microsoft.com/office/drawing/2014/main" val="2702634346"/>
                    </a:ext>
                  </a:extLst>
                </a:gridCol>
                <a:gridCol w="1093758">
                  <a:extLst>
                    <a:ext uri="{9D8B030D-6E8A-4147-A177-3AD203B41FA5}">
                      <a16:colId xmlns:a16="http://schemas.microsoft.com/office/drawing/2014/main" val="2122201168"/>
                    </a:ext>
                  </a:extLst>
                </a:gridCol>
                <a:gridCol w="2085976">
                  <a:extLst>
                    <a:ext uri="{9D8B030D-6E8A-4147-A177-3AD203B41FA5}">
                      <a16:colId xmlns:a16="http://schemas.microsoft.com/office/drawing/2014/main" val="2673196422"/>
                    </a:ext>
                  </a:extLst>
                </a:gridCol>
              </a:tblGrid>
              <a:tr h="251793">
                <a:tc>
                  <a:txBody>
                    <a:bodyPr/>
                    <a:lstStyle/>
                    <a:p>
                      <a:pPr algn="ctr" fontAlgn="b"/>
                      <a:r>
                        <a:rPr lang="en-US" sz="1400" b="1" u="none" strike="noStrike" dirty="0" err="1">
                          <a:effectLst/>
                        </a:rPr>
                        <a:t>MarComms</a:t>
                      </a:r>
                      <a:r>
                        <a:rPr lang="en-US" sz="1400" b="1" u="none" strike="noStrike" dirty="0">
                          <a:effectLst/>
                        </a:rPr>
                        <a:t> Media </a:t>
                      </a:r>
                      <a:r>
                        <a:rPr lang="el-GR" sz="1400" b="1" u="none" strike="noStrike" dirty="0">
                          <a:effectLst/>
                        </a:rPr>
                        <a:t>&amp;</a:t>
                      </a:r>
                      <a:r>
                        <a:rPr lang="en-US" sz="1400" b="1" u="none" strike="noStrike" dirty="0">
                          <a:effectLst/>
                        </a:rPr>
                        <a:t> Tools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400" u="none" strike="noStrike" dirty="0">
                          <a:effectLst/>
                        </a:rPr>
                        <a:t>2022</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l-GR" sz="1400" u="none" strike="noStrike" dirty="0">
                          <a:effectLst/>
                        </a:rPr>
                        <a:t>2021</a:t>
                      </a:r>
                      <a:endParaRPr lang="el-GR"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400" u="none" strike="noStrike" dirty="0">
                          <a:effectLst/>
                        </a:rPr>
                        <a:t>% Change ‘2</a:t>
                      </a:r>
                      <a:r>
                        <a:rPr lang="el-GR" sz="1400" u="none" strike="noStrike" dirty="0">
                          <a:effectLst/>
                        </a:rPr>
                        <a:t>2</a:t>
                      </a:r>
                      <a:r>
                        <a:rPr lang="en-US" sz="1400" u="none" strike="noStrike" dirty="0">
                          <a:effectLst/>
                        </a:rPr>
                        <a:t> vs ‘2</a:t>
                      </a:r>
                      <a:r>
                        <a:rPr lang="el-GR" sz="1400" u="none" strike="noStrike" dirty="0">
                          <a:effectLst/>
                        </a:rPr>
                        <a:t>1</a:t>
                      </a:r>
                      <a:endParaRPr lang="en-US" sz="1400" b="1"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537071324"/>
                  </a:ext>
                </a:extLst>
              </a:tr>
              <a:tr h="211027">
                <a:tc>
                  <a:txBody>
                    <a:bodyPr/>
                    <a:lstStyle/>
                    <a:p>
                      <a:pPr algn="ctr" fontAlgn="b"/>
                      <a:r>
                        <a:rPr lang="en-US" sz="1400" b="1" u="none" strike="noStrike" dirty="0">
                          <a:effectLst/>
                        </a:rPr>
                        <a:t>Website posts in Greek</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156</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98</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59</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691620484"/>
                  </a:ext>
                </a:extLst>
              </a:tr>
              <a:tr h="251793">
                <a:tc>
                  <a:txBody>
                    <a:bodyPr/>
                    <a:lstStyle/>
                    <a:p>
                      <a:pPr algn="ctr" fontAlgn="b"/>
                      <a:r>
                        <a:rPr lang="en-US" sz="1400" b="1" u="none" strike="noStrike" dirty="0">
                          <a:effectLst/>
                        </a:rPr>
                        <a:t>Website posts in English</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134</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76</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76</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986498709"/>
                  </a:ext>
                </a:extLst>
              </a:tr>
              <a:tr h="251793">
                <a:tc>
                  <a:txBody>
                    <a:bodyPr/>
                    <a:lstStyle/>
                    <a:p>
                      <a:pPr algn="ctr" fontAlgn="b"/>
                      <a:r>
                        <a:rPr lang="en-US" sz="1400" b="1" u="none" strike="noStrike" dirty="0">
                          <a:effectLst/>
                        </a:rPr>
                        <a:t>Facebook Followers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10.011</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9.013</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0</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461236631"/>
                  </a:ext>
                </a:extLst>
              </a:tr>
              <a:tr h="251793">
                <a:tc>
                  <a:txBody>
                    <a:bodyPr/>
                    <a:lstStyle/>
                    <a:p>
                      <a:pPr algn="ctr" fontAlgn="b"/>
                      <a:r>
                        <a:rPr lang="en-US" sz="1400" b="1" u="none" strike="noStrike" dirty="0">
                          <a:effectLst/>
                        </a:rPr>
                        <a:t>Facebook Posts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220</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213</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3</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972630216"/>
                  </a:ext>
                </a:extLst>
              </a:tr>
              <a:tr h="251793">
                <a:tc>
                  <a:txBody>
                    <a:bodyPr/>
                    <a:lstStyle/>
                    <a:p>
                      <a:pPr algn="ctr" fontAlgn="b"/>
                      <a:r>
                        <a:rPr lang="en-US" sz="1400" b="1" u="none" strike="noStrike" dirty="0">
                          <a:effectLst/>
                        </a:rPr>
                        <a:t>Instagram Followers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1.095</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985</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11</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791916782"/>
                  </a:ext>
                </a:extLst>
              </a:tr>
              <a:tr h="251793">
                <a:tc>
                  <a:txBody>
                    <a:bodyPr/>
                    <a:lstStyle/>
                    <a:p>
                      <a:pPr algn="ctr" fontAlgn="b"/>
                      <a:r>
                        <a:rPr lang="en-US" sz="1400" b="1" u="none" strike="noStrike" dirty="0">
                          <a:effectLst/>
                        </a:rPr>
                        <a:t>Instagram Posts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184</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162</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14</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4051836324"/>
                  </a:ext>
                </a:extLst>
              </a:tr>
              <a:tr h="251793">
                <a:tc>
                  <a:txBody>
                    <a:bodyPr/>
                    <a:lstStyle/>
                    <a:p>
                      <a:pPr algn="ctr" fontAlgn="b"/>
                      <a:r>
                        <a:rPr lang="en-US" sz="1400" b="1" u="none" strike="noStrike" dirty="0">
                          <a:effectLst/>
                        </a:rPr>
                        <a:t>Twitter Followers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3.318</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3.162</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5</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184293760"/>
                  </a:ext>
                </a:extLst>
              </a:tr>
              <a:tr h="251793">
                <a:tc>
                  <a:txBody>
                    <a:bodyPr/>
                    <a:lstStyle/>
                    <a:p>
                      <a:pPr algn="ctr" fontAlgn="b"/>
                      <a:r>
                        <a:rPr lang="en-US" sz="1400" b="1" u="none" strike="noStrike" dirty="0">
                          <a:effectLst/>
                        </a:rPr>
                        <a:t>Twitter Posts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612</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185</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231</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311390882"/>
                  </a:ext>
                </a:extLst>
              </a:tr>
              <a:tr h="251793">
                <a:tc>
                  <a:txBody>
                    <a:bodyPr/>
                    <a:lstStyle/>
                    <a:p>
                      <a:pPr algn="ctr" fontAlgn="b"/>
                      <a:r>
                        <a:rPr lang="en-US" sz="1400" b="1" u="none" strike="noStrike" dirty="0">
                          <a:effectLst/>
                        </a:rPr>
                        <a:t>LinkedIn Followers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8.699</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7.127</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22</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63804070"/>
                  </a:ext>
                </a:extLst>
              </a:tr>
              <a:tr h="262559">
                <a:tc>
                  <a:txBody>
                    <a:bodyPr/>
                    <a:lstStyle/>
                    <a:p>
                      <a:pPr algn="ctr" fontAlgn="b"/>
                      <a:r>
                        <a:rPr lang="en-US" sz="1400" b="1" u="none" strike="noStrike" dirty="0">
                          <a:effectLst/>
                        </a:rPr>
                        <a:t>LinkedIn Posts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192</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160</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20</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841060186"/>
                  </a:ext>
                </a:extLst>
              </a:tr>
              <a:tr h="251793">
                <a:tc>
                  <a:txBody>
                    <a:bodyPr/>
                    <a:lstStyle/>
                    <a:p>
                      <a:pPr algn="ctr" fontAlgn="b"/>
                      <a:r>
                        <a:rPr lang="en-US" sz="1400" b="1" u="none" strike="noStrike" dirty="0">
                          <a:effectLst/>
                        </a:rPr>
                        <a:t>YouTube Subscribers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450</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380</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18</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363130125"/>
                  </a:ext>
                </a:extLst>
              </a:tr>
              <a:tr h="251793">
                <a:tc>
                  <a:txBody>
                    <a:bodyPr/>
                    <a:lstStyle/>
                    <a:p>
                      <a:pPr algn="ctr" fontAlgn="b"/>
                      <a:r>
                        <a:rPr lang="en-US" sz="1400" b="1" u="none" strike="noStrike" dirty="0">
                          <a:effectLst/>
                        </a:rPr>
                        <a:t>YouTube uploads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31</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33</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-6</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6830771"/>
                  </a:ext>
                </a:extLst>
              </a:tr>
              <a:tr h="251793">
                <a:tc>
                  <a:txBody>
                    <a:bodyPr/>
                    <a:lstStyle/>
                    <a:p>
                      <a:pPr algn="ctr" fontAlgn="b"/>
                      <a:r>
                        <a:rPr lang="en-US" sz="1400" b="1" u="none" strike="noStrike" dirty="0">
                          <a:effectLst/>
                        </a:rPr>
                        <a:t>Banners designed</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300</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180</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67</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828650856"/>
                  </a:ext>
                </a:extLst>
              </a:tr>
              <a:tr h="251793">
                <a:tc>
                  <a:txBody>
                    <a:bodyPr/>
                    <a:lstStyle/>
                    <a:p>
                      <a:pPr algn="ctr" fontAlgn="b"/>
                      <a:r>
                        <a:rPr lang="en-US" sz="1400" b="1" u="none" strike="noStrike" dirty="0">
                          <a:effectLst/>
                        </a:rPr>
                        <a:t>Events </a:t>
                      </a:r>
                      <a:r>
                        <a:rPr lang="en-US" sz="1400" b="1" u="none" strike="noStrike" dirty="0" err="1">
                          <a:effectLst/>
                        </a:rPr>
                        <a:t>organised</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4</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2</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100</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47113084"/>
                  </a:ext>
                </a:extLst>
              </a:tr>
              <a:tr h="251793">
                <a:tc>
                  <a:txBody>
                    <a:bodyPr/>
                    <a:lstStyle/>
                    <a:p>
                      <a:pPr algn="ctr" fontAlgn="b"/>
                      <a:r>
                        <a:rPr lang="en-US" sz="1400" b="1" u="none" strike="noStrike" dirty="0">
                          <a:effectLst/>
                        </a:rPr>
                        <a:t>Events disseminated</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41</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16</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156</a:t>
                      </a:r>
                      <a:endParaRPr lang="en-US" sz="1100" b="0"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791974047"/>
                  </a:ext>
                </a:extLst>
              </a:tr>
              <a:tr h="251793">
                <a:tc>
                  <a:txBody>
                    <a:bodyPr/>
                    <a:lstStyle/>
                    <a:p>
                      <a:pPr algn="ctr" fontAlgn="b"/>
                      <a:r>
                        <a:rPr lang="en-US" sz="1400" b="1" u="none" strike="noStrike" dirty="0">
                          <a:effectLst/>
                        </a:rPr>
                        <a:t>Newsletters / campaigns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14</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12</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17</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308904214"/>
                  </a:ext>
                </a:extLst>
              </a:tr>
              <a:tr h="251793">
                <a:tc>
                  <a:txBody>
                    <a:bodyPr/>
                    <a:lstStyle/>
                    <a:p>
                      <a:pPr algn="ctr" fontAlgn="b"/>
                      <a:r>
                        <a:rPr lang="en-US" sz="1400" b="1" u="none" strike="noStrike" dirty="0">
                          <a:effectLst/>
                        </a:rPr>
                        <a:t>Website Visitors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4.763</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4.106</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16</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24289925"/>
                  </a:ext>
                </a:extLst>
              </a:tr>
              <a:tr h="251793">
                <a:tc>
                  <a:txBody>
                    <a:bodyPr/>
                    <a:lstStyle/>
                    <a:p>
                      <a:pPr algn="ctr" fontAlgn="b"/>
                      <a:r>
                        <a:rPr lang="en-US" sz="1400" b="1" u="none" strike="noStrike" dirty="0">
                          <a:effectLst/>
                        </a:rPr>
                        <a:t>Media Clippings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2.008</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3.811</a:t>
                      </a:r>
                      <a:endParaRPr lang="en-US" sz="1100" b="0" i="0" u="none" strike="noStrike">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a:effectLst/>
                        </a:rPr>
                        <a:t>-47</a:t>
                      </a:r>
                      <a:endParaRPr lang="en-US"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014310801"/>
                  </a:ext>
                </a:extLst>
              </a:tr>
              <a:tr h="251793">
                <a:tc>
                  <a:txBody>
                    <a:bodyPr/>
                    <a:lstStyle/>
                    <a:p>
                      <a:pPr algn="ctr" fontAlgn="b"/>
                      <a:r>
                        <a:rPr lang="en-US" sz="1400" b="1" u="none" strike="noStrike" dirty="0">
                          <a:effectLst/>
                        </a:rPr>
                        <a:t>Press Releases</a:t>
                      </a:r>
                      <a:endParaRPr lang="en-US" sz="14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32</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14</a:t>
                      </a:r>
                      <a:endParaRPr lang="en-US"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fontAlgn="b"/>
                      <a:r>
                        <a:rPr lang="en-US" sz="1100" u="none" strike="noStrike" dirty="0">
                          <a:effectLst/>
                        </a:rPr>
                        <a:t>129</a:t>
                      </a:r>
                      <a:endParaRPr lang="en-US" sz="1100" b="0"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579172407"/>
                  </a:ext>
                </a:extLst>
              </a:tr>
            </a:tbl>
          </a:graphicData>
        </a:graphic>
      </p:graphicFrame>
    </p:spTree>
    <p:extLst>
      <p:ext uri="{BB962C8B-B14F-4D97-AF65-F5344CB8AC3E}">
        <p14:creationId xmlns:p14="http://schemas.microsoft.com/office/powerpoint/2010/main" val="2474616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10644</TotalTime>
  <Words>1096</Words>
  <Application>Microsoft Office PowerPoint</Application>
  <PresentationFormat>Widescreen</PresentationFormat>
  <Paragraphs>222</Paragraphs>
  <Slides>14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Tahoma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APsarianou GRNET</dc:creator>
  <cp:lastModifiedBy>Thomas Kakavas</cp:lastModifiedBy>
  <cp:revision>305</cp:revision>
  <dcterms:created xsi:type="dcterms:W3CDTF">2022-10-17T11:46:32Z</dcterms:created>
  <dcterms:modified xsi:type="dcterms:W3CDTF">2023-02-24T10:33:23Z</dcterms:modified>
</cp:coreProperties>
</file>