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459" r:id="rId2"/>
    <p:sldId id="461" r:id="rId3"/>
    <p:sldId id="436" r:id="rId4"/>
    <p:sldId id="412" r:id="rId5"/>
    <p:sldId id="437" r:id="rId6"/>
    <p:sldId id="416" r:id="rId7"/>
    <p:sldId id="413" r:id="rId8"/>
    <p:sldId id="460" r:id="rId9"/>
    <p:sldId id="462" r:id="rId10"/>
    <p:sldId id="469" r:id="rId11"/>
    <p:sldId id="403" r:id="rId12"/>
    <p:sldId id="463" r:id="rId13"/>
    <p:sldId id="464" r:id="rId14"/>
    <p:sldId id="398" r:id="rId15"/>
    <p:sldId id="417" r:id="rId16"/>
    <p:sldId id="420" r:id="rId17"/>
    <p:sldId id="421" r:id="rId18"/>
    <p:sldId id="470" r:id="rId19"/>
    <p:sldId id="418" r:id="rId20"/>
    <p:sldId id="399" r:id="rId21"/>
    <p:sldId id="467" r:id="rId22"/>
    <p:sldId id="465" r:id="rId23"/>
    <p:sldId id="425" r:id="rId24"/>
    <p:sldId id="39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7E6"/>
    <a:srgbClr val="464646"/>
    <a:srgbClr val="2A2E84"/>
    <a:srgbClr val="FFED84"/>
    <a:srgbClr val="CAF274"/>
    <a:srgbClr val="6365FF"/>
    <a:srgbClr val="F7F7F7"/>
    <a:srgbClr val="005888"/>
    <a:srgbClr val="00ACE1"/>
    <a:srgbClr val="E7E7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10ECA0-A5EB-AE4F-B95C-2EE0469E0783}" v="18" dt="2023-02-21T23:14:50.7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01" autoAdjust="0"/>
    <p:restoredTop sz="84490" autoAdjust="0"/>
  </p:normalViewPr>
  <p:slideViewPr>
    <p:cSldViewPr snapToGrid="0">
      <p:cViewPr varScale="1">
        <p:scale>
          <a:sx n="107" d="100"/>
          <a:sy n="107" d="100"/>
        </p:scale>
        <p:origin x="424" y="168"/>
      </p:cViewPr>
      <p:guideLst/>
    </p:cSldViewPr>
  </p:slideViewPr>
  <p:notesTextViewPr>
    <p:cViewPr>
      <p:scale>
        <a:sx n="100" d="100"/>
        <a:sy n="100" d="100"/>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o Marino" userId="c68ea51b-7b68-4a00-8128-cb363efa7329" providerId="ADAL" clId="{E110ECA0-A5EB-AE4F-B95C-2EE0469E0783}"/>
    <pc:docChg chg="undo custSel modSld">
      <pc:chgData name="Leonardo Marino" userId="c68ea51b-7b68-4a00-8128-cb363efa7329" providerId="ADAL" clId="{E110ECA0-A5EB-AE4F-B95C-2EE0469E0783}" dt="2023-02-22T05:40:14.591" v="356" actId="404"/>
      <pc:docMkLst>
        <pc:docMk/>
      </pc:docMkLst>
      <pc:sldChg chg="modSp mod">
        <pc:chgData name="Leonardo Marino" userId="c68ea51b-7b68-4a00-8128-cb363efa7329" providerId="ADAL" clId="{E110ECA0-A5EB-AE4F-B95C-2EE0469E0783}" dt="2023-02-21T22:29:09.692" v="113" actId="20577"/>
        <pc:sldMkLst>
          <pc:docMk/>
          <pc:sldMk cId="3362011049" sldId="425"/>
        </pc:sldMkLst>
        <pc:spChg chg="mod">
          <ac:chgData name="Leonardo Marino" userId="c68ea51b-7b68-4a00-8128-cb363efa7329" providerId="ADAL" clId="{E110ECA0-A5EB-AE4F-B95C-2EE0469E0783}" dt="2023-02-21T22:29:09.692" v="113" actId="20577"/>
          <ac:spMkLst>
            <pc:docMk/>
            <pc:sldMk cId="3362011049" sldId="425"/>
            <ac:spMk id="3" creationId="{00B42039-6547-7949-82F1-54A7C6695130}"/>
          </ac:spMkLst>
        </pc:spChg>
      </pc:sldChg>
      <pc:sldChg chg="modSp mod">
        <pc:chgData name="Leonardo Marino" userId="c68ea51b-7b68-4a00-8128-cb363efa7329" providerId="ADAL" clId="{E110ECA0-A5EB-AE4F-B95C-2EE0469E0783}" dt="2023-02-22T05:40:14.591" v="356" actId="404"/>
        <pc:sldMkLst>
          <pc:docMk/>
          <pc:sldMk cId="2707016132" sldId="459"/>
        </pc:sldMkLst>
        <pc:spChg chg="mod">
          <ac:chgData name="Leonardo Marino" userId="c68ea51b-7b68-4a00-8128-cb363efa7329" providerId="ADAL" clId="{E110ECA0-A5EB-AE4F-B95C-2EE0469E0783}" dt="2023-02-22T05:40:14.591" v="356" actId="404"/>
          <ac:spMkLst>
            <pc:docMk/>
            <pc:sldMk cId="2707016132" sldId="459"/>
            <ac:spMk id="9" creationId="{00000000-0000-0000-0000-000000000000}"/>
          </ac:spMkLst>
        </pc:spChg>
        <pc:picChg chg="mod">
          <ac:chgData name="Leonardo Marino" userId="c68ea51b-7b68-4a00-8128-cb363efa7329" providerId="ADAL" clId="{E110ECA0-A5EB-AE4F-B95C-2EE0469E0783}" dt="2023-02-21T23:26:30.028" v="269" actId="1076"/>
          <ac:picMkLst>
            <pc:docMk/>
            <pc:sldMk cId="2707016132" sldId="459"/>
            <ac:picMk id="4" creationId="{6C01D1AD-FF15-244B-B225-8E5849DDC674}"/>
          </ac:picMkLst>
        </pc:picChg>
      </pc:sldChg>
      <pc:sldChg chg="addSp modSp mod">
        <pc:chgData name="Leonardo Marino" userId="c68ea51b-7b68-4a00-8128-cb363efa7329" providerId="ADAL" clId="{E110ECA0-A5EB-AE4F-B95C-2EE0469E0783}" dt="2023-02-21T22:28:05.603" v="41" actId="1076"/>
        <pc:sldMkLst>
          <pc:docMk/>
          <pc:sldMk cId="1097265293" sldId="460"/>
        </pc:sldMkLst>
        <pc:spChg chg="mod">
          <ac:chgData name="Leonardo Marino" userId="c68ea51b-7b68-4a00-8128-cb363efa7329" providerId="ADAL" clId="{E110ECA0-A5EB-AE4F-B95C-2EE0469E0783}" dt="2023-02-21T22:14:08.789" v="4" actId="20577"/>
          <ac:spMkLst>
            <pc:docMk/>
            <pc:sldMk cId="1097265293" sldId="460"/>
            <ac:spMk id="2" creationId="{D0D2354C-9357-984F-E5EF-BB8EACABEEB3}"/>
          </ac:spMkLst>
        </pc:spChg>
        <pc:spChg chg="mod">
          <ac:chgData name="Leonardo Marino" userId="c68ea51b-7b68-4a00-8128-cb363efa7329" providerId="ADAL" clId="{E110ECA0-A5EB-AE4F-B95C-2EE0469E0783}" dt="2023-02-21T22:28:05.603" v="41" actId="1076"/>
          <ac:spMkLst>
            <pc:docMk/>
            <pc:sldMk cId="1097265293" sldId="460"/>
            <ac:spMk id="3" creationId="{D0F1EF89-D9C9-CC8C-F548-8925B20B5042}"/>
          </ac:spMkLst>
        </pc:spChg>
        <pc:spChg chg="add mod">
          <ac:chgData name="Leonardo Marino" userId="c68ea51b-7b68-4a00-8128-cb363efa7329" providerId="ADAL" clId="{E110ECA0-A5EB-AE4F-B95C-2EE0469E0783}" dt="2023-02-21T22:26:39.695" v="31" actId="14100"/>
          <ac:spMkLst>
            <pc:docMk/>
            <pc:sldMk cId="1097265293" sldId="460"/>
            <ac:spMk id="4" creationId="{B4834E9C-5B06-6A77-8CEB-B3ECD10FC516}"/>
          </ac:spMkLst>
        </pc:spChg>
        <pc:spChg chg="add mod">
          <ac:chgData name="Leonardo Marino" userId="c68ea51b-7b68-4a00-8128-cb363efa7329" providerId="ADAL" clId="{E110ECA0-A5EB-AE4F-B95C-2EE0469E0783}" dt="2023-02-21T22:26:58.699" v="34" actId="167"/>
          <ac:spMkLst>
            <pc:docMk/>
            <pc:sldMk cId="1097265293" sldId="460"/>
            <ac:spMk id="5" creationId="{B3231938-BE42-9F5C-FE81-2B0BF4F6FFB3}"/>
          </ac:spMkLst>
        </pc:spChg>
        <pc:spChg chg="mod">
          <ac:chgData name="Leonardo Marino" userId="c68ea51b-7b68-4a00-8128-cb363efa7329" providerId="ADAL" clId="{E110ECA0-A5EB-AE4F-B95C-2EE0469E0783}" dt="2023-02-21T22:28:05.603" v="41" actId="1076"/>
          <ac:spMkLst>
            <pc:docMk/>
            <pc:sldMk cId="1097265293" sldId="460"/>
            <ac:spMk id="10" creationId="{BDD15830-C2EE-B33C-A464-2F9E21E00D54}"/>
          </ac:spMkLst>
        </pc:spChg>
        <pc:spChg chg="mod">
          <ac:chgData name="Leonardo Marino" userId="c68ea51b-7b68-4a00-8128-cb363efa7329" providerId="ADAL" clId="{E110ECA0-A5EB-AE4F-B95C-2EE0469E0783}" dt="2023-02-21T22:28:05.603" v="41" actId="1076"/>
          <ac:spMkLst>
            <pc:docMk/>
            <pc:sldMk cId="1097265293" sldId="460"/>
            <ac:spMk id="11" creationId="{10BAECAE-241C-9817-6758-18E004A6358A}"/>
          </ac:spMkLst>
        </pc:spChg>
        <pc:spChg chg="mod">
          <ac:chgData name="Leonardo Marino" userId="c68ea51b-7b68-4a00-8128-cb363efa7329" providerId="ADAL" clId="{E110ECA0-A5EB-AE4F-B95C-2EE0469E0783}" dt="2023-02-21T22:28:05.603" v="41" actId="1076"/>
          <ac:spMkLst>
            <pc:docMk/>
            <pc:sldMk cId="1097265293" sldId="460"/>
            <ac:spMk id="12" creationId="{4E24A134-DC6A-D0C5-9292-DD41C0D2E5DB}"/>
          </ac:spMkLst>
        </pc:spChg>
        <pc:spChg chg="mod">
          <ac:chgData name="Leonardo Marino" userId="c68ea51b-7b68-4a00-8128-cb363efa7329" providerId="ADAL" clId="{E110ECA0-A5EB-AE4F-B95C-2EE0469E0783}" dt="2023-02-21T22:28:05.603" v="41" actId="1076"/>
          <ac:spMkLst>
            <pc:docMk/>
            <pc:sldMk cId="1097265293" sldId="460"/>
            <ac:spMk id="13" creationId="{18848104-A29D-A221-26F7-C370FCE48EBA}"/>
          </ac:spMkLst>
        </pc:spChg>
        <pc:picChg chg="mod">
          <ac:chgData name="Leonardo Marino" userId="c68ea51b-7b68-4a00-8128-cb363efa7329" providerId="ADAL" clId="{E110ECA0-A5EB-AE4F-B95C-2EE0469E0783}" dt="2023-02-21T22:27:52.804" v="40" actId="1076"/>
          <ac:picMkLst>
            <pc:docMk/>
            <pc:sldMk cId="1097265293" sldId="460"/>
            <ac:picMk id="15" creationId="{34C326D9-7D32-7428-1B4D-6FB007EA67C9}"/>
          </ac:picMkLst>
        </pc:picChg>
        <pc:picChg chg="mod">
          <ac:chgData name="Leonardo Marino" userId="c68ea51b-7b68-4a00-8128-cb363efa7329" providerId="ADAL" clId="{E110ECA0-A5EB-AE4F-B95C-2EE0469E0783}" dt="2023-02-21T22:26:39.695" v="31" actId="14100"/>
          <ac:picMkLst>
            <pc:docMk/>
            <pc:sldMk cId="1097265293" sldId="460"/>
            <ac:picMk id="17" creationId="{4CB2AD3B-3C48-8BD4-D977-2CB9F63BF347}"/>
          </ac:picMkLst>
        </pc:picChg>
        <pc:picChg chg="mod modCrop">
          <ac:chgData name="Leonardo Marino" userId="c68ea51b-7b68-4a00-8128-cb363efa7329" providerId="ADAL" clId="{E110ECA0-A5EB-AE4F-B95C-2EE0469E0783}" dt="2023-02-21T22:27:30.014" v="38" actId="732"/>
          <ac:picMkLst>
            <pc:docMk/>
            <pc:sldMk cId="1097265293" sldId="460"/>
            <ac:picMk id="21" creationId="{09B297E0-9B42-EF7B-30EF-B8F64986CA22}"/>
          </ac:picMkLst>
        </pc:picChg>
      </pc:sldChg>
      <pc:sldChg chg="addSp delSp modSp mod">
        <pc:chgData name="Leonardo Marino" userId="c68ea51b-7b68-4a00-8128-cb363efa7329" providerId="ADAL" clId="{E110ECA0-A5EB-AE4F-B95C-2EE0469E0783}" dt="2023-02-21T23:20:53.561" v="267" actId="1076"/>
        <pc:sldMkLst>
          <pc:docMk/>
          <pc:sldMk cId="4171178017" sldId="462"/>
        </pc:sldMkLst>
        <pc:spChg chg="add del mod">
          <ac:chgData name="Leonardo Marino" userId="c68ea51b-7b68-4a00-8128-cb363efa7329" providerId="ADAL" clId="{E110ECA0-A5EB-AE4F-B95C-2EE0469E0783}" dt="2023-02-21T23:19:11.182" v="237" actId="1076"/>
          <ac:spMkLst>
            <pc:docMk/>
            <pc:sldMk cId="4171178017" sldId="462"/>
            <ac:spMk id="4" creationId="{0C6894DA-951F-8DE4-2174-A8659AE2626B}"/>
          </ac:spMkLst>
        </pc:spChg>
        <pc:spChg chg="add mod topLvl">
          <ac:chgData name="Leonardo Marino" userId="c68ea51b-7b68-4a00-8128-cb363efa7329" providerId="ADAL" clId="{E110ECA0-A5EB-AE4F-B95C-2EE0469E0783}" dt="2023-02-21T23:14:08.331" v="182" actId="1035"/>
          <ac:spMkLst>
            <pc:docMk/>
            <pc:sldMk cId="4171178017" sldId="462"/>
            <ac:spMk id="5" creationId="{C1BA0303-3F02-269F-827A-1F86C845F64B}"/>
          </ac:spMkLst>
        </pc:spChg>
        <pc:spChg chg="add mod">
          <ac:chgData name="Leonardo Marino" userId="c68ea51b-7b68-4a00-8128-cb363efa7329" providerId="ADAL" clId="{E110ECA0-A5EB-AE4F-B95C-2EE0469E0783}" dt="2023-02-21T23:14:48.968" v="188" actId="14100"/>
          <ac:spMkLst>
            <pc:docMk/>
            <pc:sldMk cId="4171178017" sldId="462"/>
            <ac:spMk id="6" creationId="{73D6EE0A-C549-89B4-95AE-990415756829}"/>
          </ac:spMkLst>
        </pc:spChg>
        <pc:spChg chg="mod">
          <ac:chgData name="Leonardo Marino" userId="c68ea51b-7b68-4a00-8128-cb363efa7329" providerId="ADAL" clId="{E110ECA0-A5EB-AE4F-B95C-2EE0469E0783}" dt="2023-02-21T23:19:41.732" v="247" actId="1076"/>
          <ac:spMkLst>
            <pc:docMk/>
            <pc:sldMk cId="4171178017" sldId="462"/>
            <ac:spMk id="7" creationId="{4E21F39C-F107-D73E-F272-6C88DA785A8F}"/>
          </ac:spMkLst>
        </pc:spChg>
        <pc:spChg chg="add mod">
          <ac:chgData name="Leonardo Marino" userId="c68ea51b-7b68-4a00-8128-cb363efa7329" providerId="ADAL" clId="{E110ECA0-A5EB-AE4F-B95C-2EE0469E0783}" dt="2023-02-21T23:16:05.629" v="209" actId="1038"/>
          <ac:spMkLst>
            <pc:docMk/>
            <pc:sldMk cId="4171178017" sldId="462"/>
            <ac:spMk id="8" creationId="{71DE72EC-97D5-5EA0-8957-508600928397}"/>
          </ac:spMkLst>
        </pc:spChg>
        <pc:spChg chg="add mod">
          <ac:chgData name="Leonardo Marino" userId="c68ea51b-7b68-4a00-8128-cb363efa7329" providerId="ADAL" clId="{E110ECA0-A5EB-AE4F-B95C-2EE0469E0783}" dt="2023-02-21T23:16:22.263" v="211" actId="14100"/>
          <ac:spMkLst>
            <pc:docMk/>
            <pc:sldMk cId="4171178017" sldId="462"/>
            <ac:spMk id="9" creationId="{9E211652-4373-ABB9-2A69-3051C17D7CAA}"/>
          </ac:spMkLst>
        </pc:spChg>
        <pc:spChg chg="add mod">
          <ac:chgData name="Leonardo Marino" userId="c68ea51b-7b68-4a00-8128-cb363efa7329" providerId="ADAL" clId="{E110ECA0-A5EB-AE4F-B95C-2EE0469E0783}" dt="2023-02-21T23:16:33.898" v="213" actId="14100"/>
          <ac:spMkLst>
            <pc:docMk/>
            <pc:sldMk cId="4171178017" sldId="462"/>
            <ac:spMk id="11" creationId="{23EAD69E-392E-D447-E08B-4615343C97F9}"/>
          </ac:spMkLst>
        </pc:spChg>
        <pc:spChg chg="add mod">
          <ac:chgData name="Leonardo Marino" userId="c68ea51b-7b68-4a00-8128-cb363efa7329" providerId="ADAL" clId="{E110ECA0-A5EB-AE4F-B95C-2EE0469E0783}" dt="2023-02-21T23:16:51.093" v="215" actId="14100"/>
          <ac:spMkLst>
            <pc:docMk/>
            <pc:sldMk cId="4171178017" sldId="462"/>
            <ac:spMk id="13" creationId="{55DF348E-559B-4A29-FD31-C547E07BEC17}"/>
          </ac:spMkLst>
        </pc:spChg>
        <pc:spChg chg="add mod">
          <ac:chgData name="Leonardo Marino" userId="c68ea51b-7b68-4a00-8128-cb363efa7329" providerId="ADAL" clId="{E110ECA0-A5EB-AE4F-B95C-2EE0469E0783}" dt="2023-02-21T23:18:25.706" v="229" actId="14100"/>
          <ac:spMkLst>
            <pc:docMk/>
            <pc:sldMk cId="4171178017" sldId="462"/>
            <ac:spMk id="15" creationId="{9804BDB6-94B2-0681-D03A-E6B8CF3066B4}"/>
          </ac:spMkLst>
        </pc:spChg>
        <pc:spChg chg="add mod">
          <ac:chgData name="Leonardo Marino" userId="c68ea51b-7b68-4a00-8128-cb363efa7329" providerId="ADAL" clId="{E110ECA0-A5EB-AE4F-B95C-2EE0469E0783}" dt="2023-02-21T23:18:14.599" v="227" actId="14100"/>
          <ac:spMkLst>
            <pc:docMk/>
            <pc:sldMk cId="4171178017" sldId="462"/>
            <ac:spMk id="17" creationId="{2D46D680-57FB-F97F-3DB4-47C3187F42CF}"/>
          </ac:spMkLst>
        </pc:spChg>
        <pc:spChg chg="add mod">
          <ac:chgData name="Leonardo Marino" userId="c68ea51b-7b68-4a00-8128-cb363efa7329" providerId="ADAL" clId="{E110ECA0-A5EB-AE4F-B95C-2EE0469E0783}" dt="2023-02-21T23:17:58.164" v="225" actId="14100"/>
          <ac:spMkLst>
            <pc:docMk/>
            <pc:sldMk cId="4171178017" sldId="462"/>
            <ac:spMk id="19" creationId="{F9B2791B-30A0-7692-2922-8CE473CA6497}"/>
          </ac:spMkLst>
        </pc:spChg>
        <pc:spChg chg="add mod">
          <ac:chgData name="Leonardo Marino" userId="c68ea51b-7b68-4a00-8128-cb363efa7329" providerId="ADAL" clId="{E110ECA0-A5EB-AE4F-B95C-2EE0469E0783}" dt="2023-02-21T23:17:45.188" v="223" actId="14100"/>
          <ac:spMkLst>
            <pc:docMk/>
            <pc:sldMk cId="4171178017" sldId="462"/>
            <ac:spMk id="21" creationId="{E82BF23D-9A75-1D1E-D04D-D8C535A466AA}"/>
          </ac:spMkLst>
        </pc:spChg>
        <pc:spChg chg="add mod">
          <ac:chgData name="Leonardo Marino" userId="c68ea51b-7b68-4a00-8128-cb363efa7329" providerId="ADAL" clId="{E110ECA0-A5EB-AE4F-B95C-2EE0469E0783}" dt="2023-02-21T23:17:32.323" v="221" actId="14100"/>
          <ac:spMkLst>
            <pc:docMk/>
            <pc:sldMk cId="4171178017" sldId="462"/>
            <ac:spMk id="23" creationId="{AF864F23-DF53-AD6F-050F-948CA83D8914}"/>
          </ac:spMkLst>
        </pc:spChg>
        <pc:spChg chg="add mod">
          <ac:chgData name="Leonardo Marino" userId="c68ea51b-7b68-4a00-8128-cb363efa7329" providerId="ADAL" clId="{E110ECA0-A5EB-AE4F-B95C-2EE0469E0783}" dt="2023-02-21T23:17:15.886" v="219" actId="14100"/>
          <ac:spMkLst>
            <pc:docMk/>
            <pc:sldMk cId="4171178017" sldId="462"/>
            <ac:spMk id="25" creationId="{28E4BE01-E458-7A94-3E50-5F4D0FB45830}"/>
          </ac:spMkLst>
        </pc:spChg>
        <pc:spChg chg="add mod">
          <ac:chgData name="Leonardo Marino" userId="c68ea51b-7b68-4a00-8128-cb363efa7329" providerId="ADAL" clId="{E110ECA0-A5EB-AE4F-B95C-2EE0469E0783}" dt="2023-02-21T23:17:05.385" v="217" actId="14100"/>
          <ac:spMkLst>
            <pc:docMk/>
            <pc:sldMk cId="4171178017" sldId="462"/>
            <ac:spMk id="27" creationId="{EDFB9902-C2C3-AD1B-2720-9D7659C06DF4}"/>
          </ac:spMkLst>
        </pc:spChg>
        <pc:spChg chg="add del mod">
          <ac:chgData name="Leonardo Marino" userId="c68ea51b-7b68-4a00-8128-cb363efa7329" providerId="ADAL" clId="{E110ECA0-A5EB-AE4F-B95C-2EE0469E0783}" dt="2023-02-21T23:15:02.605" v="192" actId="478"/>
          <ac:spMkLst>
            <pc:docMk/>
            <pc:sldMk cId="4171178017" sldId="462"/>
            <ac:spMk id="33" creationId="{4206B682-7373-672B-26D8-93DB1B83CA69}"/>
          </ac:spMkLst>
        </pc:spChg>
        <pc:grpChg chg="add del">
          <ac:chgData name="Leonardo Marino" userId="c68ea51b-7b68-4a00-8128-cb363efa7329" providerId="ADAL" clId="{E110ECA0-A5EB-AE4F-B95C-2EE0469E0783}" dt="2023-02-21T23:13:48.904" v="178" actId="164"/>
          <ac:grpSpMkLst>
            <pc:docMk/>
            <pc:sldMk cId="4171178017" sldId="462"/>
            <ac:grpSpMk id="29" creationId="{5B9A9D1E-EBA5-C41C-6419-9E1E46207102}"/>
          </ac:grpSpMkLst>
        </pc:grpChg>
        <pc:grpChg chg="add mod">
          <ac:chgData name="Leonardo Marino" userId="c68ea51b-7b68-4a00-8128-cb363efa7329" providerId="ADAL" clId="{E110ECA0-A5EB-AE4F-B95C-2EE0469E0783}" dt="2023-02-21T23:20:13.824" v="254" actId="1076"/>
          <ac:grpSpMkLst>
            <pc:docMk/>
            <pc:sldMk cId="4171178017" sldId="462"/>
            <ac:grpSpMk id="35" creationId="{395597F4-4EF9-F4ED-CC97-D55260495ADB}"/>
          </ac:grpSpMkLst>
        </pc:grpChg>
        <pc:grpChg chg="add mod">
          <ac:chgData name="Leonardo Marino" userId="c68ea51b-7b68-4a00-8128-cb363efa7329" providerId="ADAL" clId="{E110ECA0-A5EB-AE4F-B95C-2EE0469E0783}" dt="2023-02-21T23:20:16.141" v="255" actId="1076"/>
          <ac:grpSpMkLst>
            <pc:docMk/>
            <pc:sldMk cId="4171178017" sldId="462"/>
            <ac:grpSpMk id="36" creationId="{FE817500-3D9F-B644-2718-E44C228967F5}"/>
          </ac:grpSpMkLst>
        </pc:grpChg>
        <pc:grpChg chg="add mod">
          <ac:chgData name="Leonardo Marino" userId="c68ea51b-7b68-4a00-8128-cb363efa7329" providerId="ADAL" clId="{E110ECA0-A5EB-AE4F-B95C-2EE0469E0783}" dt="2023-02-21T23:20:19.497" v="256" actId="1076"/>
          <ac:grpSpMkLst>
            <pc:docMk/>
            <pc:sldMk cId="4171178017" sldId="462"/>
            <ac:grpSpMk id="37" creationId="{E917BE83-AE6E-99CC-81CA-74B7CE0D8296}"/>
          </ac:grpSpMkLst>
        </pc:grpChg>
        <pc:grpChg chg="mod">
          <ac:chgData name="Leonardo Marino" userId="c68ea51b-7b68-4a00-8128-cb363efa7329" providerId="ADAL" clId="{E110ECA0-A5EB-AE4F-B95C-2EE0469E0783}" dt="2023-02-21T23:20:53.561" v="267" actId="1076"/>
          <ac:grpSpMkLst>
            <pc:docMk/>
            <pc:sldMk cId="4171178017" sldId="462"/>
            <ac:grpSpMk id="40" creationId="{BD9E78E0-6679-7ADD-3EC4-7C56CFE53423}"/>
          </ac:grpSpMkLst>
        </pc:grpChg>
        <pc:grpChg chg="add mod">
          <ac:chgData name="Leonardo Marino" userId="c68ea51b-7b68-4a00-8128-cb363efa7329" providerId="ADAL" clId="{E110ECA0-A5EB-AE4F-B95C-2EE0469E0783}" dt="2023-02-21T23:20:30.245" v="259" actId="14100"/>
          <ac:grpSpMkLst>
            <pc:docMk/>
            <pc:sldMk cId="4171178017" sldId="462"/>
            <ac:grpSpMk id="41" creationId="{D08AFC8D-CA33-6BC4-2A89-A5123404372E}"/>
          </ac:grpSpMkLst>
        </pc:grpChg>
        <pc:grpChg chg="add mod">
          <ac:chgData name="Leonardo Marino" userId="c68ea51b-7b68-4a00-8128-cb363efa7329" providerId="ADAL" clId="{E110ECA0-A5EB-AE4F-B95C-2EE0469E0783}" dt="2023-02-21T23:20:07.033" v="253" actId="14100"/>
          <ac:grpSpMkLst>
            <pc:docMk/>
            <pc:sldMk cId="4171178017" sldId="462"/>
            <ac:grpSpMk id="42" creationId="{77D5F289-4AEE-BFB7-BC9A-417F3FE48A31}"/>
          </ac:grpSpMkLst>
        </pc:grpChg>
        <pc:grpChg chg="add mod">
          <ac:chgData name="Leonardo Marino" userId="c68ea51b-7b68-4a00-8128-cb363efa7329" providerId="ADAL" clId="{E110ECA0-A5EB-AE4F-B95C-2EE0469E0783}" dt="2023-02-21T23:20:07.033" v="253" actId="14100"/>
          <ac:grpSpMkLst>
            <pc:docMk/>
            <pc:sldMk cId="4171178017" sldId="462"/>
            <ac:grpSpMk id="43" creationId="{AF188551-CE87-AED6-4B5F-5096FC1319AA}"/>
          </ac:grpSpMkLst>
        </pc:grpChg>
        <pc:grpChg chg="add mod">
          <ac:chgData name="Leonardo Marino" userId="c68ea51b-7b68-4a00-8128-cb363efa7329" providerId="ADAL" clId="{E110ECA0-A5EB-AE4F-B95C-2EE0469E0783}" dt="2023-02-21T23:20:07.033" v="253" actId="14100"/>
          <ac:grpSpMkLst>
            <pc:docMk/>
            <pc:sldMk cId="4171178017" sldId="462"/>
            <ac:grpSpMk id="44" creationId="{EE3F902B-81F2-E5BB-2EAB-9F5BD1203A40}"/>
          </ac:grpSpMkLst>
        </pc:grpChg>
        <pc:grpChg chg="add mod">
          <ac:chgData name="Leonardo Marino" userId="c68ea51b-7b68-4a00-8128-cb363efa7329" providerId="ADAL" clId="{E110ECA0-A5EB-AE4F-B95C-2EE0469E0783}" dt="2023-02-21T23:20:35.202" v="261" actId="1076"/>
          <ac:grpSpMkLst>
            <pc:docMk/>
            <pc:sldMk cId="4171178017" sldId="462"/>
            <ac:grpSpMk id="45" creationId="{CE22CE92-6808-782F-A78B-54CC398BCC7B}"/>
          </ac:grpSpMkLst>
        </pc:grpChg>
        <pc:grpChg chg="add mod">
          <ac:chgData name="Leonardo Marino" userId="c68ea51b-7b68-4a00-8128-cb363efa7329" providerId="ADAL" clId="{E110ECA0-A5EB-AE4F-B95C-2EE0469E0783}" dt="2023-02-21T23:20:37.217" v="262" actId="1076"/>
          <ac:grpSpMkLst>
            <pc:docMk/>
            <pc:sldMk cId="4171178017" sldId="462"/>
            <ac:grpSpMk id="46" creationId="{90CEA22B-5EC7-D557-720A-1A2211F624F3}"/>
          </ac:grpSpMkLst>
        </pc:grpChg>
        <pc:grpChg chg="add mod">
          <ac:chgData name="Leonardo Marino" userId="c68ea51b-7b68-4a00-8128-cb363efa7329" providerId="ADAL" clId="{E110ECA0-A5EB-AE4F-B95C-2EE0469E0783}" dt="2023-02-21T23:20:39.463" v="263" actId="1076"/>
          <ac:grpSpMkLst>
            <pc:docMk/>
            <pc:sldMk cId="4171178017" sldId="462"/>
            <ac:grpSpMk id="47" creationId="{8D15F259-AC31-2891-60E3-FCC4657961F4}"/>
          </ac:grpSpMkLst>
        </pc:grpChg>
        <pc:grpChg chg="add mod">
          <ac:chgData name="Leonardo Marino" userId="c68ea51b-7b68-4a00-8128-cb363efa7329" providerId="ADAL" clId="{E110ECA0-A5EB-AE4F-B95C-2EE0469E0783}" dt="2023-02-21T23:20:41.929" v="264" actId="1076"/>
          <ac:grpSpMkLst>
            <pc:docMk/>
            <pc:sldMk cId="4171178017" sldId="462"/>
            <ac:grpSpMk id="48" creationId="{B9E63325-ACB7-ABC6-CDFA-B435A1E0B91E}"/>
          </ac:grpSpMkLst>
        </pc:grpChg>
        <pc:grpChg chg="add mod">
          <ac:chgData name="Leonardo Marino" userId="c68ea51b-7b68-4a00-8128-cb363efa7329" providerId="ADAL" clId="{E110ECA0-A5EB-AE4F-B95C-2EE0469E0783}" dt="2023-02-21T23:20:47.059" v="266" actId="1076"/>
          <ac:grpSpMkLst>
            <pc:docMk/>
            <pc:sldMk cId="4171178017" sldId="462"/>
            <ac:grpSpMk id="49" creationId="{FFDB628A-A1FB-D54C-C52E-AB0ABEECDCC1}"/>
          </ac:grpSpMkLst>
        </pc:grpChg>
        <pc:grpChg chg="add mod">
          <ac:chgData name="Leonardo Marino" userId="c68ea51b-7b68-4a00-8128-cb363efa7329" providerId="ADAL" clId="{E110ECA0-A5EB-AE4F-B95C-2EE0469E0783}" dt="2023-02-21T23:20:44.241" v="265" actId="1076"/>
          <ac:grpSpMkLst>
            <pc:docMk/>
            <pc:sldMk cId="4171178017" sldId="462"/>
            <ac:grpSpMk id="50" creationId="{0AC7B173-072A-E583-58EB-82A8FA44EBBC}"/>
          </ac:grpSpMkLst>
        </pc:grpChg>
        <pc:picChg chg="mod modCrop">
          <ac:chgData name="Leonardo Marino" userId="c68ea51b-7b68-4a00-8128-cb363efa7329" providerId="ADAL" clId="{E110ECA0-A5EB-AE4F-B95C-2EE0469E0783}" dt="2023-02-21T22:21:44.403" v="23" actId="732"/>
          <ac:picMkLst>
            <pc:docMk/>
            <pc:sldMk cId="4171178017" sldId="462"/>
            <ac:picMk id="3" creationId="{FA1FF346-3F69-1C68-296A-1A425C58B715}"/>
          </ac:picMkLst>
        </pc:picChg>
        <pc:picChg chg="mod topLvl modCrop">
          <ac:chgData name="Leonardo Marino" userId="c68ea51b-7b68-4a00-8128-cb363efa7329" providerId="ADAL" clId="{E110ECA0-A5EB-AE4F-B95C-2EE0469E0783}" dt="2023-02-21T23:14:25.171" v="183" actId="732"/>
          <ac:picMkLst>
            <pc:docMk/>
            <pc:sldMk cId="4171178017" sldId="462"/>
            <ac:picMk id="10" creationId="{315570A0-E304-47DF-D793-07F1BFD34D7A}"/>
          </ac:picMkLst>
        </pc:picChg>
        <pc:picChg chg="mod modCrop">
          <ac:chgData name="Leonardo Marino" userId="c68ea51b-7b68-4a00-8128-cb363efa7329" providerId="ADAL" clId="{E110ECA0-A5EB-AE4F-B95C-2EE0469E0783}" dt="2023-02-21T23:17:54.988" v="224" actId="732"/>
          <ac:picMkLst>
            <pc:docMk/>
            <pc:sldMk cId="4171178017" sldId="462"/>
            <ac:picMk id="12" creationId="{8A3AAD08-6E63-8333-63DE-B036CB7E72CD}"/>
          </ac:picMkLst>
        </pc:picChg>
        <pc:picChg chg="mod modCrop">
          <ac:chgData name="Leonardo Marino" userId="c68ea51b-7b68-4a00-8128-cb363efa7329" providerId="ADAL" clId="{E110ECA0-A5EB-AE4F-B95C-2EE0469E0783}" dt="2023-02-21T23:16:47.046" v="214" actId="732"/>
          <ac:picMkLst>
            <pc:docMk/>
            <pc:sldMk cId="4171178017" sldId="462"/>
            <ac:picMk id="14" creationId="{88B85CDF-4908-3E9D-2E74-3E64700CF559}"/>
          </ac:picMkLst>
        </pc:picChg>
        <pc:picChg chg="mod modCrop">
          <ac:chgData name="Leonardo Marino" userId="c68ea51b-7b68-4a00-8128-cb363efa7329" providerId="ADAL" clId="{E110ECA0-A5EB-AE4F-B95C-2EE0469E0783}" dt="2023-02-21T23:17:12.804" v="218" actId="732"/>
          <ac:picMkLst>
            <pc:docMk/>
            <pc:sldMk cId="4171178017" sldId="462"/>
            <ac:picMk id="16" creationId="{86028752-3F28-E536-157B-0DCED6B31ADB}"/>
          </ac:picMkLst>
        </pc:picChg>
        <pc:picChg chg="mod modCrop">
          <ac:chgData name="Leonardo Marino" userId="c68ea51b-7b68-4a00-8128-cb363efa7329" providerId="ADAL" clId="{E110ECA0-A5EB-AE4F-B95C-2EE0469E0783}" dt="2023-02-21T23:14:41.206" v="186" actId="732"/>
          <ac:picMkLst>
            <pc:docMk/>
            <pc:sldMk cId="4171178017" sldId="462"/>
            <ac:picMk id="18" creationId="{6071BE03-E1A8-D1DF-D223-89CD053C0CFD}"/>
          </ac:picMkLst>
        </pc:picChg>
        <pc:picChg chg="mod modCrop">
          <ac:chgData name="Leonardo Marino" userId="c68ea51b-7b68-4a00-8128-cb363efa7329" providerId="ADAL" clId="{E110ECA0-A5EB-AE4F-B95C-2EE0469E0783}" dt="2023-02-21T23:15:53.748" v="201" actId="732"/>
          <ac:picMkLst>
            <pc:docMk/>
            <pc:sldMk cId="4171178017" sldId="462"/>
            <ac:picMk id="20" creationId="{0A3744C7-96B9-93F6-9C94-C7EE31F3B22D}"/>
          </ac:picMkLst>
        </pc:picChg>
        <pc:picChg chg="mod modCrop">
          <ac:chgData name="Leonardo Marino" userId="c68ea51b-7b68-4a00-8128-cb363efa7329" providerId="ADAL" clId="{E110ECA0-A5EB-AE4F-B95C-2EE0469E0783}" dt="2023-02-21T23:17:29.501" v="220" actId="732"/>
          <ac:picMkLst>
            <pc:docMk/>
            <pc:sldMk cId="4171178017" sldId="462"/>
            <ac:picMk id="22" creationId="{D5577C89-ED71-4BC6-75C0-E4301580AB96}"/>
          </ac:picMkLst>
        </pc:picChg>
        <pc:picChg chg="mod modCrop">
          <ac:chgData name="Leonardo Marino" userId="c68ea51b-7b68-4a00-8128-cb363efa7329" providerId="ADAL" clId="{E110ECA0-A5EB-AE4F-B95C-2EE0469E0783}" dt="2023-02-21T23:16:30.605" v="212" actId="732"/>
          <ac:picMkLst>
            <pc:docMk/>
            <pc:sldMk cId="4171178017" sldId="462"/>
            <ac:picMk id="24" creationId="{34940304-CE5F-A625-82AD-C9562BAB3B94}"/>
          </ac:picMkLst>
        </pc:picChg>
        <pc:picChg chg="mod modCrop">
          <ac:chgData name="Leonardo Marino" userId="c68ea51b-7b68-4a00-8128-cb363efa7329" providerId="ADAL" clId="{E110ECA0-A5EB-AE4F-B95C-2EE0469E0783}" dt="2023-02-21T23:17:41.568" v="222" actId="732"/>
          <ac:picMkLst>
            <pc:docMk/>
            <pc:sldMk cId="4171178017" sldId="462"/>
            <ac:picMk id="26" creationId="{282F5E9B-754B-F548-86AE-68B225C6F2B6}"/>
          </ac:picMkLst>
        </pc:picChg>
        <pc:picChg chg="mod modCrop">
          <ac:chgData name="Leonardo Marino" userId="c68ea51b-7b68-4a00-8128-cb363efa7329" providerId="ADAL" clId="{E110ECA0-A5EB-AE4F-B95C-2EE0469E0783}" dt="2023-02-21T23:18:10.808" v="226" actId="732"/>
          <ac:picMkLst>
            <pc:docMk/>
            <pc:sldMk cId="4171178017" sldId="462"/>
            <ac:picMk id="28" creationId="{EF4D3880-A137-3AE9-003F-D3036D0FD53E}"/>
          </ac:picMkLst>
        </pc:picChg>
        <pc:picChg chg="mod modCrop">
          <ac:chgData name="Leonardo Marino" userId="c68ea51b-7b68-4a00-8128-cb363efa7329" providerId="ADAL" clId="{E110ECA0-A5EB-AE4F-B95C-2EE0469E0783}" dt="2023-02-21T23:17:01.546" v="216" actId="732"/>
          <ac:picMkLst>
            <pc:docMk/>
            <pc:sldMk cId="4171178017" sldId="462"/>
            <ac:picMk id="30" creationId="{22E72E3D-1C56-23D8-430A-8144F4DE308E}"/>
          </ac:picMkLst>
        </pc:picChg>
        <pc:picChg chg="add mod">
          <ac:chgData name="Leonardo Marino" userId="c68ea51b-7b68-4a00-8128-cb363efa7329" providerId="ADAL" clId="{E110ECA0-A5EB-AE4F-B95C-2EE0469E0783}" dt="2023-02-21T23:14:30.700" v="185" actId="571"/>
          <ac:picMkLst>
            <pc:docMk/>
            <pc:sldMk cId="4171178017" sldId="462"/>
            <ac:picMk id="31" creationId="{38E8D0A0-55E2-B0D9-5AC3-469A5E14727F}"/>
          </ac:picMkLst>
        </pc:picChg>
        <pc:picChg chg="mod modCrop">
          <ac:chgData name="Leonardo Marino" userId="c68ea51b-7b68-4a00-8128-cb363efa7329" providerId="ADAL" clId="{E110ECA0-A5EB-AE4F-B95C-2EE0469E0783}" dt="2023-02-21T23:16:17.316" v="210" actId="732"/>
          <ac:picMkLst>
            <pc:docMk/>
            <pc:sldMk cId="4171178017" sldId="462"/>
            <ac:picMk id="32" creationId="{51FED922-A328-92D2-5E63-C218D583BAC5}"/>
          </ac:picMkLst>
        </pc:picChg>
        <pc:picChg chg="mod modCrop">
          <ac:chgData name="Leonardo Marino" userId="c68ea51b-7b68-4a00-8128-cb363efa7329" providerId="ADAL" clId="{E110ECA0-A5EB-AE4F-B95C-2EE0469E0783}" dt="2023-02-21T23:18:22.632" v="228" actId="732"/>
          <ac:picMkLst>
            <pc:docMk/>
            <pc:sldMk cId="4171178017" sldId="462"/>
            <ac:picMk id="34" creationId="{0A6F2E6A-A332-4849-DA91-02B2B2A92E39}"/>
          </ac:picMkLst>
        </pc:picChg>
      </pc:sldChg>
      <pc:sldChg chg="modSp mod">
        <pc:chgData name="Leonardo Marino" userId="c68ea51b-7b68-4a00-8128-cb363efa7329" providerId="ADAL" clId="{E110ECA0-A5EB-AE4F-B95C-2EE0469E0783}" dt="2023-02-21T23:10:40.732" v="124" actId="20577"/>
        <pc:sldMkLst>
          <pc:docMk/>
          <pc:sldMk cId="706715452" sldId="469"/>
        </pc:sldMkLst>
        <pc:spChg chg="mod">
          <ac:chgData name="Leonardo Marino" userId="c68ea51b-7b68-4a00-8128-cb363efa7329" providerId="ADAL" clId="{E110ECA0-A5EB-AE4F-B95C-2EE0469E0783}" dt="2023-02-21T23:10:40.732" v="124" actId="20577"/>
          <ac:spMkLst>
            <pc:docMk/>
            <pc:sldMk cId="706715452" sldId="469"/>
            <ac:spMk id="2" creationId="{D0D2354C-9357-984F-E5EF-BB8EACABEE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21/02/2023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a:t>
            </a:r>
            <a:r>
              <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 a superficial view appears very similar to Twitter. It looks a bit like it and partly replicates its feel, but it’s at the same time very different.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Each Mastodon server is a completely independent entity, able to interoperate with others to form one global social network.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Other than Mastodon, software platforms in the Fediverse include Wordpress, Nextcloud, Drupal, Peertube, GNU Social, soon Tumblr and Flickr and more.</a:t>
            </a:r>
            <a:endParaRPr lang="en-NL"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81456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NL" dirty="0">
                <a:solidFill>
                  <a:schemeClr val="bg1"/>
                </a:solidFill>
              </a:rPr>
              <a:t>Why aren’t we registering a single referral link from Mastodon despite the posts talking about GÉANT? First of all, Mastodon is not a single server / domain, but most importantly it adds a no-referrer attribute to all outgoing links, so that none of the Mastodon links are actually tracked! This is great for privacy, not so much for reporting purposes and for social media strategies.</a:t>
            </a:r>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98319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analysis and method</a:t>
            </a:r>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332547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General overview from an external perspective – and here’s a platform to talk more about your view</a:t>
            </a:r>
          </a:p>
          <a:p>
            <a:r>
              <a:rPr lang="en-GB" dirty="0"/>
              <a:t>Love the logo btw and SLURF admin</a:t>
            </a:r>
          </a:p>
          <a:p>
            <a:r>
              <a:rPr lang="en-GB" dirty="0"/>
              <a:t>Highly covered by media</a:t>
            </a:r>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3580316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General overview from an external perspective – and here’s a platform to talk more about your view</a:t>
            </a:r>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3985545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Numbers are now down but steady. Growing adoption of Fediverse ecosystem</a:t>
            </a:r>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3994907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Choose your server. Hardest step</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4110289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to spark discussion</a:t>
            </a:r>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5624305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png"/><Relationship Id="rId2" Type="http://schemas.openxmlformats.org/officeDocument/2006/relationships/image" Target="../media/image36.png"/><Relationship Id="rId16" Type="http://schemas.openxmlformats.org/officeDocument/2006/relationships/image" Target="../media/image50.png"/><Relationship Id="rId20"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png"/><Relationship Id="rId19" Type="http://schemas.openxmlformats.org/officeDocument/2006/relationships/image" Target="../media/image53.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svg"/></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9.svg"/></Relationships>
</file>

<file path=ppt/slides/_rels/slide1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61.svg"/></Relationships>
</file>

<file path=ppt/slides/_rels/slide1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emojipedia.org/house/" TargetMode="External"/><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urf.nl/en/news/surf-and-the-universities-of-the-netherlands-are-working-on-a-mastodon-pilot-for-the-entir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www.surf.nl/mastodon-pilot-voor-onderzoek-en-onderwijs"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jisc.ac.uk/blog/things-to-consider-when-setting-up-a-mastodon-instance-21-nov-2022" TargetMode="External"/><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jp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bg1"/>
                </a:solidFill>
              </a:rPr>
              <a:t>Mastodon: the open source social media attracting researchers and academics</a:t>
            </a:r>
            <a:endParaRPr lang="en-US" sz="3000" dirty="0">
              <a:solidFill>
                <a:schemeClr val="bg1"/>
              </a:solidFill>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400" dirty="0">
                <a:solidFill>
                  <a:schemeClr val="bg1"/>
                </a:solidFill>
              </a:rPr>
              <a:t>SIG-Marcomms February 2023</a:t>
            </a:r>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Leonardo Marino</a:t>
            </a:r>
          </a:p>
          <a:p>
            <a:pPr>
              <a:lnSpc>
                <a:spcPct val="100000"/>
              </a:lnSpc>
              <a:spcBef>
                <a:spcPts val="0"/>
              </a:spcBef>
            </a:pPr>
            <a:r>
              <a:rPr lang="en-US" sz="2000" dirty="0">
                <a:solidFill>
                  <a:schemeClr val="bg1"/>
                </a:solidFill>
              </a:rPr>
              <a:t>Communications Officer - </a:t>
            </a:r>
            <a:r>
              <a:rPr lang="en-US" sz="2000" cap="all" dirty="0">
                <a:solidFill>
                  <a:schemeClr val="bg1"/>
                </a:solidFill>
              </a:rPr>
              <a:t>Géant</a:t>
            </a:r>
            <a:endParaRPr lang="en-GB" sz="2000" cap="all" dirty="0">
              <a:solidFill>
                <a:schemeClr val="bg1"/>
              </a:solidFill>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SIG-Marcomms, Kajaani, Finland</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22 February 2023</a:t>
            </a:r>
            <a:endParaRPr lang="en-GB" sz="1600" dirty="0">
              <a:solidFill>
                <a:schemeClr val="bg1"/>
              </a:solidFill>
            </a:endParaRPr>
          </a:p>
        </p:txBody>
      </p:sp>
    </p:spTree>
    <p:extLst>
      <p:ext uri="{BB962C8B-B14F-4D97-AF65-F5344CB8AC3E}">
        <p14:creationId xmlns:p14="http://schemas.microsoft.com/office/powerpoint/2010/main" val="2707016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solidFill>
                  <a:schemeClr val="bg1"/>
                </a:solidFill>
              </a:rPr>
              <a:t>Mastodon: Other notable communities</a:t>
            </a:r>
            <a:endParaRPr lang="en-NL" dirty="0">
              <a:solidFill>
                <a:schemeClr val="bg1"/>
              </a:solidFill>
            </a:endParaRPr>
          </a:p>
        </p:txBody>
      </p:sp>
      <p:pic>
        <p:nvPicPr>
          <p:cNvPr id="5" name="Picture 4" descr="Graphical user interface, application&#10;&#10;Description automatically generated">
            <a:extLst>
              <a:ext uri="{FF2B5EF4-FFF2-40B4-BE49-F238E27FC236}">
                <a16:creationId xmlns:a16="http://schemas.microsoft.com/office/drawing/2014/main" id="{7F630BA6-6095-B12B-09FA-4C6E6BF8F8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895" y="1794591"/>
            <a:ext cx="2265508" cy="2590206"/>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EF0B9FAC-0EC1-CC73-CE9B-927F7EB8B3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8354" y="1794591"/>
            <a:ext cx="1639496" cy="423768"/>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3B1B5A2D-ED70-8E84-6591-042D605F01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8354" y="2879351"/>
            <a:ext cx="1160152" cy="423768"/>
          </a:xfrm>
          <a:prstGeom prst="rect">
            <a:avLst/>
          </a:prstGeom>
        </p:spPr>
      </p:pic>
      <p:pic>
        <p:nvPicPr>
          <p:cNvPr id="13" name="Picture 12" descr="Text&#10;&#10;Description automatically generated with low confidence">
            <a:extLst>
              <a:ext uri="{FF2B5EF4-FFF2-40B4-BE49-F238E27FC236}">
                <a16:creationId xmlns:a16="http://schemas.microsoft.com/office/drawing/2014/main" id="{DB3EB7A4-465E-C458-191E-0F2DEA47F6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4136" y="3420190"/>
            <a:ext cx="1785383" cy="423768"/>
          </a:xfrm>
          <a:prstGeom prst="rect">
            <a:avLst/>
          </a:prstGeom>
        </p:spPr>
      </p:pic>
      <p:pic>
        <p:nvPicPr>
          <p:cNvPr id="15" name="Picture 14" descr="Graphical user interface, text&#10;&#10;Description automatically generated">
            <a:extLst>
              <a:ext uri="{FF2B5EF4-FFF2-40B4-BE49-F238E27FC236}">
                <a16:creationId xmlns:a16="http://schemas.microsoft.com/office/drawing/2014/main" id="{C273142E-8799-DF9E-1A43-DDA65C3C4C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64136" y="3961029"/>
            <a:ext cx="1695072" cy="423768"/>
          </a:xfrm>
          <a:prstGeom prst="rect">
            <a:avLst/>
          </a:prstGeom>
        </p:spPr>
      </p:pic>
      <p:pic>
        <p:nvPicPr>
          <p:cNvPr id="17" name="Picture 16" descr="Text&#10;&#10;Description automatically generated with medium confidence">
            <a:extLst>
              <a:ext uri="{FF2B5EF4-FFF2-40B4-BE49-F238E27FC236}">
                <a16:creationId xmlns:a16="http://schemas.microsoft.com/office/drawing/2014/main" id="{FE77F204-9E72-2884-A398-0D00F368E4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68354" y="2336971"/>
            <a:ext cx="1910430" cy="423768"/>
          </a:xfrm>
          <a:prstGeom prst="rect">
            <a:avLst/>
          </a:prstGeom>
        </p:spPr>
      </p:pic>
      <p:sp>
        <p:nvSpPr>
          <p:cNvPr id="18" name="Content Placeholder 2">
            <a:extLst>
              <a:ext uri="{FF2B5EF4-FFF2-40B4-BE49-F238E27FC236}">
                <a16:creationId xmlns:a16="http://schemas.microsoft.com/office/drawing/2014/main" id="{A40104CD-1BA8-0439-7B49-D7F8CA75657F}"/>
              </a:ext>
            </a:extLst>
          </p:cNvPr>
          <p:cNvSpPr txBox="1">
            <a:spLocks/>
          </p:cNvSpPr>
          <p:nvPr/>
        </p:nvSpPr>
        <p:spPr>
          <a:xfrm>
            <a:off x="998895" y="4450247"/>
            <a:ext cx="2265508" cy="6463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Early adopter of Mastodon. Registrations open only for EU institutions, bodies and agencies.</a:t>
            </a:r>
            <a:endParaRPr lang="en-GB" sz="1200" u="sng"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9" name="Content Placeholder 2">
            <a:extLst>
              <a:ext uri="{FF2B5EF4-FFF2-40B4-BE49-F238E27FC236}">
                <a16:creationId xmlns:a16="http://schemas.microsoft.com/office/drawing/2014/main" id="{08F7D40A-7999-397C-01D1-06764A9381EA}"/>
              </a:ext>
            </a:extLst>
          </p:cNvPr>
          <p:cNvSpPr txBox="1">
            <a:spLocks/>
          </p:cNvSpPr>
          <p:nvPr/>
        </p:nvSpPr>
        <p:spPr>
          <a:xfrm>
            <a:off x="998895" y="1483372"/>
            <a:ext cx="2265508" cy="4177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400" dirty="0">
                <a:solidFill>
                  <a:schemeClr val="bg1"/>
                </a:solidFill>
                <a:latin typeface="Calibri" panose="020F0502020204030204" pitchFamily="34" charset="0"/>
                <a:ea typeface="Calibri" panose="020F0502020204030204" pitchFamily="34" charset="0"/>
                <a:cs typeface="Times New Roman" panose="02020603050405020304" pitchFamily="18" charset="0"/>
              </a:rPr>
              <a:t>@social.network.europa.eu</a:t>
            </a:r>
            <a:endParaRPr lang="en-GB" sz="1400" u="sng"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2">
            <a:extLst>
              <a:ext uri="{FF2B5EF4-FFF2-40B4-BE49-F238E27FC236}">
                <a16:creationId xmlns:a16="http://schemas.microsoft.com/office/drawing/2014/main" id="{F4B31DA6-4336-7FCC-FB35-DD42C3C35024}"/>
              </a:ext>
            </a:extLst>
          </p:cNvPr>
          <p:cNvSpPr txBox="1">
            <a:spLocks/>
          </p:cNvSpPr>
          <p:nvPr/>
        </p:nvSpPr>
        <p:spPr>
          <a:xfrm>
            <a:off x="5226373" y="3849741"/>
            <a:ext cx="1845557" cy="6463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Among the main sponsors of Mastodon. GÉANT was part of NGI_Trust.</a:t>
            </a:r>
            <a:endParaRPr lang="en-GB" sz="1200" u="sng"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26" name="Straight Connector 25">
            <a:extLst>
              <a:ext uri="{FF2B5EF4-FFF2-40B4-BE49-F238E27FC236}">
                <a16:creationId xmlns:a16="http://schemas.microsoft.com/office/drawing/2014/main" id="{3356527C-FE10-C5A8-7B2E-F25C3BBA630D}"/>
              </a:ext>
            </a:extLst>
          </p:cNvPr>
          <p:cNvCxnSpPr>
            <a:cxnSpLocks/>
            <a:stCxn id="15" idx="3"/>
            <a:endCxn id="20" idx="1"/>
          </p:cNvCxnSpPr>
          <p:nvPr/>
        </p:nvCxnSpPr>
        <p:spPr>
          <a:xfrm>
            <a:off x="5059208" y="4172913"/>
            <a:ext cx="16716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34" name="Picture 33" descr="Graphical user interface, application&#10;&#10;Description automatically generated">
            <a:extLst>
              <a:ext uri="{FF2B5EF4-FFF2-40B4-BE49-F238E27FC236}">
                <a16:creationId xmlns:a16="http://schemas.microsoft.com/office/drawing/2014/main" id="{EAD11A82-E6F5-8283-3151-8A764C2AA90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12185" y="1754751"/>
            <a:ext cx="2124377" cy="1989833"/>
          </a:xfrm>
          <a:prstGeom prst="rect">
            <a:avLst/>
          </a:prstGeom>
        </p:spPr>
      </p:pic>
      <p:pic>
        <p:nvPicPr>
          <p:cNvPr id="38" name="Picture 37" descr="Text&#10;&#10;Description automatically generated">
            <a:extLst>
              <a:ext uri="{FF2B5EF4-FFF2-40B4-BE49-F238E27FC236}">
                <a16:creationId xmlns:a16="http://schemas.microsoft.com/office/drawing/2014/main" id="{F491B620-C247-798E-F7DD-6ACFAE0A90E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12185" y="3900850"/>
            <a:ext cx="2124377" cy="1071179"/>
          </a:xfrm>
          <a:prstGeom prst="rect">
            <a:avLst/>
          </a:prstGeom>
        </p:spPr>
      </p:pic>
      <p:pic>
        <p:nvPicPr>
          <p:cNvPr id="40" name="Picture 39" descr="Text&#10;&#10;Description automatically generated">
            <a:extLst>
              <a:ext uri="{FF2B5EF4-FFF2-40B4-BE49-F238E27FC236}">
                <a16:creationId xmlns:a16="http://schemas.microsoft.com/office/drawing/2014/main" id="{F7DFED67-8EF3-7E8E-26E9-6692D03761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723679" y="1754808"/>
            <a:ext cx="1801571" cy="1982331"/>
          </a:xfrm>
          <a:prstGeom prst="rect">
            <a:avLst/>
          </a:prstGeom>
        </p:spPr>
      </p:pic>
      <p:pic>
        <p:nvPicPr>
          <p:cNvPr id="49" name="Picture 48" descr="Logo&#10;&#10;Description automatically generated">
            <a:extLst>
              <a:ext uri="{FF2B5EF4-FFF2-40B4-BE49-F238E27FC236}">
                <a16:creationId xmlns:a16="http://schemas.microsoft.com/office/drawing/2014/main" id="{B83DE256-0F71-8D68-B3A2-5357656A7E3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23679" y="3920448"/>
            <a:ext cx="1801571" cy="1010061"/>
          </a:xfrm>
          <a:prstGeom prst="rect">
            <a:avLst/>
          </a:prstGeom>
        </p:spPr>
      </p:pic>
      <p:pic>
        <p:nvPicPr>
          <p:cNvPr id="51" name="Picture 50" descr="Text&#10;&#10;Description automatically generated">
            <a:extLst>
              <a:ext uri="{FF2B5EF4-FFF2-40B4-BE49-F238E27FC236}">
                <a16:creationId xmlns:a16="http://schemas.microsoft.com/office/drawing/2014/main" id="{E47DC739-C9D1-25CE-BFBD-F6E874035FE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29586" y="5466482"/>
            <a:ext cx="2078750" cy="459724"/>
          </a:xfrm>
          <a:prstGeom prst="rect">
            <a:avLst/>
          </a:prstGeom>
        </p:spPr>
      </p:pic>
      <p:pic>
        <p:nvPicPr>
          <p:cNvPr id="53" name="Picture 52" descr="A picture containing logo&#10;&#10;Description automatically generated">
            <a:extLst>
              <a:ext uri="{FF2B5EF4-FFF2-40B4-BE49-F238E27FC236}">
                <a16:creationId xmlns:a16="http://schemas.microsoft.com/office/drawing/2014/main" id="{88E44475-C947-A5F0-6A1D-7238CBC8D42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870590" y="5466482"/>
            <a:ext cx="1845557" cy="459724"/>
          </a:xfrm>
          <a:prstGeom prst="rect">
            <a:avLst/>
          </a:prstGeom>
        </p:spPr>
      </p:pic>
      <p:pic>
        <p:nvPicPr>
          <p:cNvPr id="55" name="Picture 54" descr="Graphical user interface, text&#10;&#10;Description automatically generated with medium confidence">
            <a:extLst>
              <a:ext uri="{FF2B5EF4-FFF2-40B4-BE49-F238E27FC236}">
                <a16:creationId xmlns:a16="http://schemas.microsoft.com/office/drawing/2014/main" id="{51E66BC9-8DF4-2BE8-1AF1-15B77EE6C65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73544" y="5466482"/>
            <a:ext cx="1845557" cy="459724"/>
          </a:xfrm>
          <a:prstGeom prst="rect">
            <a:avLst/>
          </a:prstGeom>
        </p:spPr>
      </p:pic>
      <p:pic>
        <p:nvPicPr>
          <p:cNvPr id="57" name="Picture 56" descr="Graphical user interface, text&#10;&#10;Description automatically generated">
            <a:extLst>
              <a:ext uri="{FF2B5EF4-FFF2-40B4-BE49-F238E27FC236}">
                <a16:creationId xmlns:a16="http://schemas.microsoft.com/office/drawing/2014/main" id="{F256B82C-235B-8EBD-C4D3-3FE1A90065B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876498" y="5466482"/>
            <a:ext cx="1845557" cy="459724"/>
          </a:xfrm>
          <a:prstGeom prst="rect">
            <a:avLst/>
          </a:prstGeom>
        </p:spPr>
      </p:pic>
      <p:pic>
        <p:nvPicPr>
          <p:cNvPr id="59" name="Picture 58" descr="Text&#10;&#10;Description automatically generated">
            <a:extLst>
              <a:ext uri="{FF2B5EF4-FFF2-40B4-BE49-F238E27FC236}">
                <a16:creationId xmlns:a16="http://schemas.microsoft.com/office/drawing/2014/main" id="{287F06FC-75DD-3616-1813-8F51D68DA74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59825" y="5466482"/>
            <a:ext cx="2465184" cy="459724"/>
          </a:xfrm>
          <a:prstGeom prst="rect">
            <a:avLst/>
          </a:prstGeom>
        </p:spPr>
      </p:pic>
      <p:pic>
        <p:nvPicPr>
          <p:cNvPr id="61" name="Picture 60" descr="Text&#10;&#10;Description automatically generated">
            <a:extLst>
              <a:ext uri="{FF2B5EF4-FFF2-40B4-BE49-F238E27FC236}">
                <a16:creationId xmlns:a16="http://schemas.microsoft.com/office/drawing/2014/main" id="{11F6930F-3227-25B5-0B99-07A7243A1B1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347005" y="6025301"/>
            <a:ext cx="2032111" cy="459723"/>
          </a:xfrm>
          <a:prstGeom prst="rect">
            <a:avLst/>
          </a:prstGeom>
        </p:spPr>
      </p:pic>
      <p:pic>
        <p:nvPicPr>
          <p:cNvPr id="65" name="Picture 64" descr="Graphical user interface, text&#10;&#10;Description automatically generated">
            <a:extLst>
              <a:ext uri="{FF2B5EF4-FFF2-40B4-BE49-F238E27FC236}">
                <a16:creationId xmlns:a16="http://schemas.microsoft.com/office/drawing/2014/main" id="{0D690CC7-EBA7-BDC6-7978-1BABE836933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171727" y="6025300"/>
            <a:ext cx="1765605" cy="459724"/>
          </a:xfrm>
          <a:prstGeom prst="rect">
            <a:avLst/>
          </a:prstGeom>
        </p:spPr>
      </p:pic>
      <p:pic>
        <p:nvPicPr>
          <p:cNvPr id="67" name="Picture 66" descr="Text&#10;&#10;Description automatically generated">
            <a:extLst>
              <a:ext uri="{FF2B5EF4-FFF2-40B4-BE49-F238E27FC236}">
                <a16:creationId xmlns:a16="http://schemas.microsoft.com/office/drawing/2014/main" id="{BA6B515A-A10B-5C1F-FDD1-E7BD8737076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069480" y="6025300"/>
            <a:ext cx="2145377" cy="459724"/>
          </a:xfrm>
          <a:prstGeom prst="rect">
            <a:avLst/>
          </a:prstGeom>
        </p:spPr>
      </p:pic>
      <p:pic>
        <p:nvPicPr>
          <p:cNvPr id="69" name="Picture 68" descr="Text&#10;&#10;Description automatically generated with medium confidence">
            <a:extLst>
              <a:ext uri="{FF2B5EF4-FFF2-40B4-BE49-F238E27FC236}">
                <a16:creationId xmlns:a16="http://schemas.microsoft.com/office/drawing/2014/main" id="{5EF196ED-D9B9-686C-ABD2-4CAD17FB1E7D}"/>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034118" y="6025300"/>
            <a:ext cx="2005461" cy="459724"/>
          </a:xfrm>
          <a:prstGeom prst="rect">
            <a:avLst/>
          </a:prstGeom>
        </p:spPr>
      </p:pic>
    </p:spTree>
    <p:extLst>
      <p:ext uri="{BB962C8B-B14F-4D97-AF65-F5344CB8AC3E}">
        <p14:creationId xmlns:p14="http://schemas.microsoft.com/office/powerpoint/2010/main" val="706715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998895" y="918524"/>
            <a:ext cx="9894723" cy="844195"/>
          </a:xfrm>
        </p:spPr>
        <p:txBody>
          <a:bodyPr>
            <a:normAutofit fontScale="90000"/>
          </a:bodyPr>
          <a:lstStyle/>
          <a:p>
            <a:r>
              <a:rPr lang="en-GB" dirty="0">
                <a:solidFill>
                  <a:schemeClr val="bg1"/>
                </a:solidFill>
              </a:rPr>
              <a:t>Opening a Mastodon account – Pros and Cons other considerations</a:t>
            </a:r>
            <a:endParaRPr lang="en-NL" dirty="0">
              <a:solidFill>
                <a:schemeClr val="bg1"/>
              </a:solidFill>
            </a:endParaRPr>
          </a:p>
        </p:txBody>
      </p:sp>
      <p:sp>
        <p:nvSpPr>
          <p:cNvPr id="4" name="Content Placeholder 3">
            <a:extLst>
              <a:ext uri="{FF2B5EF4-FFF2-40B4-BE49-F238E27FC236}">
                <a16:creationId xmlns:a16="http://schemas.microsoft.com/office/drawing/2014/main" id="{735CF5B9-9551-159B-5B73-4994DD435B42}"/>
              </a:ext>
            </a:extLst>
          </p:cNvPr>
          <p:cNvSpPr>
            <a:spLocks noGrp="1"/>
          </p:cNvSpPr>
          <p:nvPr>
            <p:ph sz="quarter" idx="10"/>
          </p:nvPr>
        </p:nvSpPr>
        <p:spPr>
          <a:xfrm>
            <a:off x="3714750" y="1682205"/>
            <a:ext cx="8658206" cy="4430263"/>
          </a:xfrm>
        </p:spPr>
        <p:txBody>
          <a:bodyPr>
            <a:normAutofit/>
          </a:bodyPr>
          <a:lstStyle/>
          <a:p>
            <a:pPr marL="0" indent="0">
              <a:spcBef>
                <a:spcPts val="300"/>
              </a:spcBef>
              <a:spcAft>
                <a:spcPts val="600"/>
              </a:spcAft>
              <a:buNone/>
            </a:pPr>
            <a:r>
              <a:rPr lang="en-GB" b="1" u="sng" dirty="0">
                <a:solidFill>
                  <a:schemeClr val="bg1"/>
                </a:solidFill>
                <a:effectLst/>
                <a:latin typeface="Calibri Light" panose="020F0302020204030204" pitchFamily="34" charset="0"/>
                <a:ea typeface="Times New Roman" panose="02020603050405020304" pitchFamily="18" charset="0"/>
                <a:cs typeface="Times New Roman" panose="02020603050405020304" pitchFamily="18" charset="0"/>
              </a:rPr>
              <a:t>Pros</a:t>
            </a:r>
            <a:r>
              <a:rPr lang="en-GB" b="1" dirty="0">
                <a:solidFill>
                  <a:schemeClr val="bg1"/>
                </a:solidFill>
                <a:effectLst/>
                <a:latin typeface="Calibri Light" panose="020F0302020204030204" pitchFamily="34" charset="0"/>
                <a:ea typeface="Times New Roman" panose="02020603050405020304" pitchFamily="18" charset="0"/>
                <a:cs typeface="Times New Roman" panose="02020603050405020304" pitchFamily="18" charset="0"/>
              </a:rPr>
              <a:t> </a:t>
            </a:r>
            <a:endParaRPr lang="en-NL" b="1" dirty="0">
              <a:solidFill>
                <a:schemeClr val="bg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Free and open-source software developed by a non-profit organization</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 line with values of our community</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Part of our community was already there before Twitter started to crumble</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Another part of our community just joined or is in process of joining</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Unexplored land. Seeing a lot of traction for users who are moving now. </a:t>
            </a: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 algorithm choosing what gets displayed on users’ feeds. </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 ads and no unbalance towards power of advertised posts.</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Control over data with own server, and possibility to cancel all data.</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Functionality to filter out of timeline unwanted profiles or specific words.</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300"/>
              </a:spcBef>
              <a:spcAft>
                <a:spcPts val="600"/>
              </a:spcAft>
              <a:buFont typeface="Symbol" pitchFamily="2" charset="2"/>
              <a:buChar char=""/>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Possibility to move profile to different servers without losing followers</a:t>
            </a:r>
            <a:endParaRPr lang="en-NL" dirty="0">
              <a:solidFill>
                <a:schemeClr val="bg1"/>
              </a:solidFill>
            </a:endParaRPr>
          </a:p>
        </p:txBody>
      </p:sp>
      <p:pic>
        <p:nvPicPr>
          <p:cNvPr id="8" name="Picture 7" descr="A picture containing text&#10;&#10;Description automatically generated">
            <a:extLst>
              <a:ext uri="{FF2B5EF4-FFF2-40B4-BE49-F238E27FC236}">
                <a16:creationId xmlns:a16="http://schemas.microsoft.com/office/drawing/2014/main" id="{81AD7E7E-7234-6626-0638-A821094FC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398" y="2127195"/>
            <a:ext cx="2990850" cy="3812281"/>
          </a:xfrm>
          <a:prstGeom prst="rect">
            <a:avLst/>
          </a:prstGeom>
        </p:spPr>
      </p:pic>
      <p:pic>
        <p:nvPicPr>
          <p:cNvPr id="12" name="Graphic 11" descr="Thumbs up sign with solid fill">
            <a:extLst>
              <a:ext uri="{FF2B5EF4-FFF2-40B4-BE49-F238E27FC236}">
                <a16:creationId xmlns:a16="http://schemas.microsoft.com/office/drawing/2014/main" id="{0E881BB5-23D0-B151-41CD-A065D8AAE4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90123" y="4049803"/>
            <a:ext cx="914400" cy="914400"/>
          </a:xfrm>
          <a:prstGeom prst="rect">
            <a:avLst/>
          </a:prstGeom>
        </p:spPr>
      </p:pic>
    </p:spTree>
    <p:extLst>
      <p:ext uri="{BB962C8B-B14F-4D97-AF65-F5344CB8AC3E}">
        <p14:creationId xmlns:p14="http://schemas.microsoft.com/office/powerpoint/2010/main" val="1758685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998895" y="918524"/>
            <a:ext cx="9894723" cy="844195"/>
          </a:xfrm>
        </p:spPr>
        <p:txBody>
          <a:bodyPr>
            <a:normAutofit fontScale="90000"/>
          </a:bodyPr>
          <a:lstStyle/>
          <a:p>
            <a:r>
              <a:rPr lang="en-GB" dirty="0">
                <a:solidFill>
                  <a:schemeClr val="bg1"/>
                </a:solidFill>
              </a:rPr>
              <a:t>Opening a Mastodon account – Pros and Cons other considerations</a:t>
            </a:r>
            <a:endParaRPr lang="en-NL" dirty="0">
              <a:solidFill>
                <a:schemeClr val="bg1"/>
              </a:solidFill>
            </a:endParaRPr>
          </a:p>
        </p:txBody>
      </p:sp>
      <p:sp>
        <p:nvSpPr>
          <p:cNvPr id="3" name="Content Placeholder 3">
            <a:extLst>
              <a:ext uri="{FF2B5EF4-FFF2-40B4-BE49-F238E27FC236}">
                <a16:creationId xmlns:a16="http://schemas.microsoft.com/office/drawing/2014/main" id="{514B28EC-5625-F666-3600-936722975344}"/>
              </a:ext>
            </a:extLst>
          </p:cNvPr>
          <p:cNvSpPr txBox="1">
            <a:spLocks/>
          </p:cNvSpPr>
          <p:nvPr/>
        </p:nvSpPr>
        <p:spPr>
          <a:xfrm>
            <a:off x="3789784" y="2127195"/>
            <a:ext cx="7540818" cy="4438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300"/>
              </a:spcBef>
              <a:spcAft>
                <a:spcPts val="600"/>
              </a:spcAft>
              <a:buNone/>
            </a:pPr>
            <a:r>
              <a:rPr lang="en-GB" b="1" u="sng"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Cons</a:t>
            </a:r>
            <a:r>
              <a:rPr lang="en-GB"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 </a:t>
            </a:r>
            <a:endParaRPr lang="en-NL"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A bit more complex to use than Twitter and sometimes a bit confusing</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Separate local feeds and no universal search function.</a:t>
            </a: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Not a main source for news… but new functionalities just came in</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 insurance to regain the same user base as Twitter by joining Mastodon or the same impact that our communications had on Twitter</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 insurance that Mastodon will last as a social media and that users will remain active on the long term</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Not yet tested against accessibility regulations.</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Duplication of work, while still keeping Twitter and all other SM accounts.</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descr="A picture containing text&#10;&#10;Description automatically generated">
            <a:extLst>
              <a:ext uri="{FF2B5EF4-FFF2-40B4-BE49-F238E27FC236}">
                <a16:creationId xmlns:a16="http://schemas.microsoft.com/office/drawing/2014/main" id="{FB229539-9D1E-4BB1-3AA7-06173B1553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398" y="2127195"/>
            <a:ext cx="2990850" cy="3812281"/>
          </a:xfrm>
          <a:prstGeom prst="rect">
            <a:avLst/>
          </a:prstGeom>
        </p:spPr>
      </p:pic>
      <p:pic>
        <p:nvPicPr>
          <p:cNvPr id="10" name="Graphic 9" descr="Thumbs Down with solid fill">
            <a:extLst>
              <a:ext uri="{FF2B5EF4-FFF2-40B4-BE49-F238E27FC236}">
                <a16:creationId xmlns:a16="http://schemas.microsoft.com/office/drawing/2014/main" id="{43F540C8-5A5D-AF31-6430-F2A46C9432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71073" y="4170779"/>
            <a:ext cx="914400" cy="914400"/>
          </a:xfrm>
          <a:prstGeom prst="rect">
            <a:avLst/>
          </a:prstGeom>
        </p:spPr>
      </p:pic>
    </p:spTree>
    <p:extLst>
      <p:ext uri="{BB962C8B-B14F-4D97-AF65-F5344CB8AC3E}">
        <p14:creationId xmlns:p14="http://schemas.microsoft.com/office/powerpoint/2010/main" val="2005052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998895" y="918524"/>
            <a:ext cx="9894723" cy="844195"/>
          </a:xfrm>
        </p:spPr>
        <p:txBody>
          <a:bodyPr>
            <a:normAutofit fontScale="90000"/>
          </a:bodyPr>
          <a:lstStyle/>
          <a:p>
            <a:r>
              <a:rPr lang="en-GB" dirty="0">
                <a:solidFill>
                  <a:schemeClr val="bg1"/>
                </a:solidFill>
              </a:rPr>
              <a:t>Opening a Mastodon account – Pros and Cons other considerations</a:t>
            </a:r>
            <a:endParaRPr lang="en-NL" dirty="0">
              <a:solidFill>
                <a:schemeClr val="bg1"/>
              </a:solidFill>
            </a:endParaRPr>
          </a:p>
        </p:txBody>
      </p:sp>
      <p:sp>
        <p:nvSpPr>
          <p:cNvPr id="5" name="Content Placeholder 3">
            <a:extLst>
              <a:ext uri="{FF2B5EF4-FFF2-40B4-BE49-F238E27FC236}">
                <a16:creationId xmlns:a16="http://schemas.microsoft.com/office/drawing/2014/main" id="{A0E525F2-A868-E25A-7141-81EE00357133}"/>
              </a:ext>
            </a:extLst>
          </p:cNvPr>
          <p:cNvSpPr txBox="1">
            <a:spLocks/>
          </p:cNvSpPr>
          <p:nvPr/>
        </p:nvSpPr>
        <p:spPr>
          <a:xfrm>
            <a:off x="3696742" y="1762719"/>
            <a:ext cx="8039099" cy="2102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300"/>
              </a:spcBef>
              <a:spcAft>
                <a:spcPts val="600"/>
              </a:spcAft>
              <a:buNone/>
            </a:pPr>
            <a:r>
              <a:rPr lang="en-GB" sz="2200" b="1" u="sng"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Some points that are both Pros and Cons</a:t>
            </a:r>
            <a:endParaRPr lang="en-NL" sz="22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 tracking – Great for privacy, but not so much for reporting purposes and for social media strategies.</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Democratisation of posting and absence of algorithm removes the effect of virality that was one of the key aspects of Twitter.</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 quote posts like Twitter, also contributing to the end of the virality effect</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3">
            <a:extLst>
              <a:ext uri="{FF2B5EF4-FFF2-40B4-BE49-F238E27FC236}">
                <a16:creationId xmlns:a16="http://schemas.microsoft.com/office/drawing/2014/main" id="{C1326325-3121-AACE-3C69-369A377CBD7C}"/>
              </a:ext>
            </a:extLst>
          </p:cNvPr>
          <p:cNvSpPr txBox="1">
            <a:spLocks/>
          </p:cNvSpPr>
          <p:nvPr/>
        </p:nvSpPr>
        <p:spPr>
          <a:xfrm>
            <a:off x="3694149" y="3879203"/>
            <a:ext cx="8039100" cy="253891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300"/>
              </a:spcBef>
              <a:spcAft>
                <a:spcPts val="600"/>
              </a:spcAft>
              <a:buNone/>
            </a:pPr>
            <a:r>
              <a:rPr lang="en-GB" u="sng"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Possible risks</a:t>
            </a:r>
            <a:endParaRPr lang="en-NL"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Single point of failures?</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Security of each server: e.g. having a single main server for all journalists may easily turn into a honeypot to be hacked into. At the same time, Twitter security issues are also very concerning at the moment.</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Risk of splintering due to software updates to the servers being responsibility of each server.</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300"/>
              </a:spcBef>
              <a:spcAft>
                <a:spcPts val="6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Mastodon might not prove attractive enough to build critical mass.</a:t>
            </a:r>
            <a:endParaRPr lang="en-NL"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spcBef>
                <a:spcPts val="300"/>
              </a:spcBef>
              <a:spcAft>
                <a:spcPts val="600"/>
              </a:spcAft>
            </a:pPr>
            <a:endParaRPr lang="en-NL" dirty="0">
              <a:solidFill>
                <a:schemeClr val="bg1"/>
              </a:solidFill>
            </a:endParaRPr>
          </a:p>
        </p:txBody>
      </p:sp>
      <p:pic>
        <p:nvPicPr>
          <p:cNvPr id="9" name="Picture 8" descr="A picture containing text&#10;&#10;Description automatically generated">
            <a:extLst>
              <a:ext uri="{FF2B5EF4-FFF2-40B4-BE49-F238E27FC236}">
                <a16:creationId xmlns:a16="http://schemas.microsoft.com/office/drawing/2014/main" id="{F45EFAEE-74BD-665D-3443-FEBC04FC4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398" y="2127195"/>
            <a:ext cx="2990850" cy="3812281"/>
          </a:xfrm>
          <a:prstGeom prst="rect">
            <a:avLst/>
          </a:prstGeom>
        </p:spPr>
      </p:pic>
      <p:pic>
        <p:nvPicPr>
          <p:cNvPr id="10" name="Graphic 9" descr="Scales of justice with solid fill">
            <a:extLst>
              <a:ext uri="{FF2B5EF4-FFF2-40B4-BE49-F238E27FC236}">
                <a16:creationId xmlns:a16="http://schemas.microsoft.com/office/drawing/2014/main" id="{807190E2-5315-C87D-67AD-01ECE70032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76450" y="4033335"/>
            <a:ext cx="914400" cy="914400"/>
          </a:xfrm>
          <a:prstGeom prst="rect">
            <a:avLst/>
          </a:prstGeom>
        </p:spPr>
      </p:pic>
    </p:spTree>
    <p:extLst>
      <p:ext uri="{BB962C8B-B14F-4D97-AF65-F5344CB8AC3E}">
        <p14:creationId xmlns:p14="http://schemas.microsoft.com/office/powerpoint/2010/main" val="4001990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p:txBody>
          <a:bodyPr>
            <a:normAutofit fontScale="90000"/>
          </a:bodyPr>
          <a:lstStyle/>
          <a:p>
            <a:r>
              <a:rPr lang="en-NL" dirty="0">
                <a:solidFill>
                  <a:schemeClr val="bg1"/>
                </a:solidFill>
              </a:rPr>
              <a:t>Will people remain on Mastodon?</a:t>
            </a:r>
          </a:p>
        </p:txBody>
      </p:sp>
      <p:pic>
        <p:nvPicPr>
          <p:cNvPr id="7" name="Picture 6" descr="Graphical user interface, text, application, email&#10;&#10;Description automatically generated">
            <a:extLst>
              <a:ext uri="{FF2B5EF4-FFF2-40B4-BE49-F238E27FC236}">
                <a16:creationId xmlns:a16="http://schemas.microsoft.com/office/drawing/2014/main" id="{0A3B0BB3-EA09-1B8E-DF5F-971CCCB878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4389" y="3005667"/>
            <a:ext cx="4359229" cy="3193741"/>
          </a:xfrm>
          <a:prstGeom prst="rect">
            <a:avLst/>
          </a:prstGeom>
        </p:spPr>
      </p:pic>
      <p:pic>
        <p:nvPicPr>
          <p:cNvPr id="3" name="Picture 2" descr="A picture containing text, vector graphics&#10;&#10;Description automatically generated">
            <a:extLst>
              <a:ext uri="{FF2B5EF4-FFF2-40B4-BE49-F238E27FC236}">
                <a16:creationId xmlns:a16="http://schemas.microsoft.com/office/drawing/2014/main" id="{3E2623B0-C3D0-3E76-C450-3F4BA24E0F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76772" y="827287"/>
            <a:ext cx="3119967" cy="2306885"/>
          </a:xfrm>
          <a:prstGeom prst="rect">
            <a:avLst/>
          </a:prstGeom>
        </p:spPr>
      </p:pic>
      <p:pic>
        <p:nvPicPr>
          <p:cNvPr id="10" name="Picture 9" descr="Chart, line chart&#10;&#10;Description automatically generated">
            <a:extLst>
              <a:ext uri="{FF2B5EF4-FFF2-40B4-BE49-F238E27FC236}">
                <a16:creationId xmlns:a16="http://schemas.microsoft.com/office/drawing/2014/main" id="{BE9D4B5F-8B92-DA83-08FB-321A3C7882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3748" y="2705100"/>
            <a:ext cx="4193169" cy="3494308"/>
          </a:xfrm>
          <a:prstGeom prst="rect">
            <a:avLst/>
          </a:prstGeom>
        </p:spPr>
      </p:pic>
      <p:pic>
        <p:nvPicPr>
          <p:cNvPr id="12" name="Picture 11" descr="A picture containing text, indoor&#10;&#10;Description automatically generated">
            <a:extLst>
              <a:ext uri="{FF2B5EF4-FFF2-40B4-BE49-F238E27FC236}">
                <a16:creationId xmlns:a16="http://schemas.microsoft.com/office/drawing/2014/main" id="{AEF562D0-6756-524B-5FC9-88C03D9755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3748" y="1435100"/>
            <a:ext cx="3860800" cy="1270000"/>
          </a:xfrm>
          <a:prstGeom prst="rect">
            <a:avLst/>
          </a:prstGeom>
        </p:spPr>
      </p:pic>
    </p:spTree>
    <p:extLst>
      <p:ext uri="{BB962C8B-B14F-4D97-AF65-F5344CB8AC3E}">
        <p14:creationId xmlns:p14="http://schemas.microsoft.com/office/powerpoint/2010/main" val="1492584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pic>
        <p:nvPicPr>
          <p:cNvPr id="8" name="Picture 7" descr="A picture containing night sky&#10;&#10;Description automatically generated">
            <a:extLst>
              <a:ext uri="{FF2B5EF4-FFF2-40B4-BE49-F238E27FC236}">
                <a16:creationId xmlns:a16="http://schemas.microsoft.com/office/drawing/2014/main" id="{1AC06C8A-4738-D652-870B-B40D27A97C41}"/>
              </a:ext>
            </a:extLst>
          </p:cNvPr>
          <p:cNvPicPr>
            <a:picLocks noChangeAspect="1"/>
          </p:cNvPicPr>
          <p:nvPr/>
        </p:nvPicPr>
        <p:blipFill rotWithShape="1">
          <a:blip r:embed="rId3">
            <a:extLst>
              <a:ext uri="{28A0092B-C50C-407E-A947-70E740481C1C}">
                <a14:useLocalDpi xmlns:a14="http://schemas.microsoft.com/office/drawing/2010/main" val="0"/>
              </a:ext>
            </a:extLst>
          </a:blip>
          <a:srcRect l="39866" t="-502" r="31731" b="1"/>
          <a:stretch/>
        </p:blipFill>
        <p:spPr>
          <a:xfrm>
            <a:off x="0" y="514350"/>
            <a:ext cx="4058192" cy="6562725"/>
          </a:xfrm>
          <a:prstGeom prst="rect">
            <a:avLst/>
          </a:prstGeom>
        </p:spPr>
      </p:pic>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4210050" y="765967"/>
            <a:ext cx="9894723" cy="430909"/>
          </a:xfrm>
        </p:spPr>
        <p:txBody>
          <a:bodyPr>
            <a:normAutofit fontScale="90000"/>
          </a:bodyPr>
          <a:lstStyle/>
          <a:p>
            <a:r>
              <a:rPr lang="en-NL" dirty="0">
                <a:solidFill>
                  <a:schemeClr val="bg1"/>
                </a:solidFill>
              </a:rPr>
              <a:t>How to get started: Choosing a server or setting your own</a:t>
            </a:r>
          </a:p>
        </p:txBody>
      </p:sp>
      <p:sp>
        <p:nvSpPr>
          <p:cNvPr id="4" name="Content Placeholder 3">
            <a:extLst>
              <a:ext uri="{FF2B5EF4-FFF2-40B4-BE49-F238E27FC236}">
                <a16:creationId xmlns:a16="http://schemas.microsoft.com/office/drawing/2014/main" id="{735CF5B9-9551-159B-5B73-4994DD435B42}"/>
              </a:ext>
            </a:extLst>
          </p:cNvPr>
          <p:cNvSpPr>
            <a:spLocks noGrp="1"/>
          </p:cNvSpPr>
          <p:nvPr>
            <p:ph sz="quarter" idx="10"/>
          </p:nvPr>
        </p:nvSpPr>
        <p:spPr>
          <a:xfrm>
            <a:off x="4343400" y="1407268"/>
            <a:ext cx="7219950" cy="4536331"/>
          </a:xfrm>
        </p:spPr>
        <p:txBody>
          <a:bodyPr>
            <a:normAutofit/>
          </a:bodyPr>
          <a:lstStyle/>
          <a:p>
            <a:pPr>
              <a:spcAft>
                <a:spcPts val="12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ot as straightforward as starting on Twitter. Many users were pushed back when asked to choose one of the many servers available and a big part of them opted for the main generic servers – at least the ones still open for new accounts.</a:t>
            </a:r>
            <a:endParaRPr lang="en-NL"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Two NREN servers available on Mastodon: SURF @social.edu.nl and SUNET @social.sunet.org</a:t>
            </a:r>
          </a:p>
          <a:p>
            <a:pPr>
              <a:spcAft>
                <a:spcPts val="1200"/>
              </a:spcAft>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Get to know your server… Check rules, hosting…</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US" sz="1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No worries – you can always relocate! </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As Mastodon allows to move profiles to different servers without losing followers, it’s also possible to start on a server to then move to another one or to open your own server.</a:t>
            </a:r>
          </a:p>
        </p:txBody>
      </p:sp>
    </p:spTree>
    <p:extLst>
      <p:ext uri="{BB962C8B-B14F-4D97-AF65-F5344CB8AC3E}">
        <p14:creationId xmlns:p14="http://schemas.microsoft.com/office/powerpoint/2010/main" val="2354344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4256445" y="918524"/>
            <a:ext cx="7363933" cy="430909"/>
          </a:xfrm>
        </p:spPr>
        <p:txBody>
          <a:bodyPr>
            <a:normAutofit fontScale="90000"/>
          </a:bodyPr>
          <a:lstStyle/>
          <a:p>
            <a:r>
              <a:rPr lang="en-NL" dirty="0">
                <a:solidFill>
                  <a:schemeClr val="bg1"/>
                </a:solidFill>
              </a:rPr>
              <a:t>How to get started – Setting your profile</a:t>
            </a:r>
          </a:p>
        </p:txBody>
      </p:sp>
      <p:sp>
        <p:nvSpPr>
          <p:cNvPr id="4" name="Content Placeholder 3">
            <a:extLst>
              <a:ext uri="{FF2B5EF4-FFF2-40B4-BE49-F238E27FC236}">
                <a16:creationId xmlns:a16="http://schemas.microsoft.com/office/drawing/2014/main" id="{735CF5B9-9551-159B-5B73-4994DD435B42}"/>
              </a:ext>
            </a:extLst>
          </p:cNvPr>
          <p:cNvSpPr>
            <a:spLocks noGrp="1"/>
          </p:cNvSpPr>
          <p:nvPr>
            <p:ph sz="quarter" idx="10"/>
          </p:nvPr>
        </p:nvSpPr>
        <p:spPr>
          <a:xfrm>
            <a:off x="4256445" y="1567629"/>
            <a:ext cx="7364055" cy="4503737"/>
          </a:xfrm>
        </p:spPr>
        <p:txBody>
          <a:bodyPr>
            <a:normAutofit/>
          </a:bodyPr>
          <a:lstStyle/>
          <a:p>
            <a:pPr>
              <a:spcAft>
                <a:spcPts val="1200"/>
              </a:spcAft>
            </a:pPr>
            <a:r>
              <a:rPr lang="en-US" sz="2200" dirty="0">
                <a:solidFill>
                  <a:schemeClr val="bg1"/>
                </a:solidFill>
                <a:latin typeface="Calibri" panose="020F0502020204030204" pitchFamily="34" charset="0"/>
                <a:cs typeface="Times New Roman" panose="02020603050405020304" pitchFamily="18" charset="0"/>
              </a:rPr>
              <a:t>Here your bio and profile info are more important than ever!</a:t>
            </a:r>
          </a:p>
          <a:p>
            <a:pPr lvl="1">
              <a:spcAft>
                <a:spcPts val="1200"/>
              </a:spcAft>
            </a:pPr>
            <a:r>
              <a:rPr lang="en-US" sz="1600" dirty="0">
                <a:solidFill>
                  <a:schemeClr val="bg1"/>
                </a:solidFill>
                <a:latin typeface="Calibri" panose="020F0502020204030204" pitchFamily="34" charset="0"/>
                <a:cs typeface="Times New Roman" panose="02020603050405020304" pitchFamily="18" charset="0"/>
              </a:rPr>
              <a:t>Clear profile description</a:t>
            </a:r>
          </a:p>
          <a:p>
            <a:pPr lvl="1">
              <a:spcAft>
                <a:spcPts val="1200"/>
              </a:spcAft>
            </a:pPr>
            <a:r>
              <a:rPr lang="en-US" sz="1600" dirty="0">
                <a:solidFill>
                  <a:schemeClr val="bg1"/>
                </a:solidFill>
                <a:latin typeface="Calibri" panose="020F0502020204030204" pitchFamily="34" charset="0"/>
                <a:cs typeface="Times New Roman" panose="02020603050405020304" pitchFamily="18" charset="0"/>
              </a:rPr>
              <a:t>Avatar and Header</a:t>
            </a:r>
          </a:p>
          <a:p>
            <a:pPr lvl="1">
              <a:spcAft>
                <a:spcPts val="1200"/>
              </a:spcAft>
            </a:pPr>
            <a:r>
              <a:rPr lang="en-US" sz="1600" dirty="0">
                <a:solidFill>
                  <a:schemeClr val="bg1"/>
                </a:solidFill>
                <a:latin typeface="Calibri" panose="020F0502020204030204" pitchFamily="34" charset="0"/>
                <a:cs typeface="Times New Roman" panose="02020603050405020304" pitchFamily="18" charset="0"/>
              </a:rPr>
              <a:t>Add hashtags and links to your websites and channels (can be verified)</a:t>
            </a:r>
          </a:p>
          <a:p>
            <a:pPr>
              <a:spcAft>
                <a:spcPts val="1200"/>
              </a:spcAft>
            </a:pPr>
            <a:r>
              <a:rPr lang="en-GB" sz="2200" dirty="0">
                <a:solidFill>
                  <a:schemeClr val="bg1"/>
                </a:solidFill>
              </a:rPr>
              <a:t>Set up Preferences</a:t>
            </a:r>
          </a:p>
          <a:p>
            <a:pPr lvl="1">
              <a:spcAft>
                <a:spcPts val="1200"/>
              </a:spcAft>
            </a:pPr>
            <a:r>
              <a:rPr lang="en-GB" sz="1600" dirty="0">
                <a:solidFill>
                  <a:schemeClr val="bg1"/>
                </a:solidFill>
              </a:rPr>
              <a:t>Suggest account to others </a:t>
            </a:r>
          </a:p>
          <a:p>
            <a:pPr lvl="1">
              <a:spcAft>
                <a:spcPts val="1200"/>
              </a:spcAft>
            </a:pPr>
            <a:r>
              <a:rPr lang="en-GB" sz="1600" dirty="0">
                <a:solidFill>
                  <a:schemeClr val="bg1"/>
                </a:solidFill>
              </a:rPr>
              <a:t>Dark mode Vs light mode</a:t>
            </a:r>
          </a:p>
          <a:p>
            <a:pPr lvl="1">
              <a:spcAft>
                <a:spcPts val="1200"/>
              </a:spcAft>
            </a:pPr>
            <a:r>
              <a:rPr lang="en-GB" sz="1600" dirty="0">
                <a:solidFill>
                  <a:schemeClr val="bg1"/>
                </a:solidFill>
              </a:rPr>
              <a:t>Advanced mode (which looks like Tweetdeck or CounterSocial)</a:t>
            </a:r>
            <a:endParaRPr lang="en-NL" sz="1600" dirty="0">
              <a:solidFill>
                <a:schemeClr val="bg1"/>
              </a:solidFill>
            </a:endParaRPr>
          </a:p>
        </p:txBody>
      </p:sp>
      <p:pic>
        <p:nvPicPr>
          <p:cNvPr id="5" name="Picture 4" descr="Icon&#10;&#10;Description automatically generated">
            <a:extLst>
              <a:ext uri="{FF2B5EF4-FFF2-40B4-BE49-F238E27FC236}">
                <a16:creationId xmlns:a16="http://schemas.microsoft.com/office/drawing/2014/main" id="{73FB5E79-7002-97F1-D6D7-AC373B4DD7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950" y="1567629"/>
            <a:ext cx="3691508" cy="4503737"/>
          </a:xfrm>
          <a:prstGeom prst="rect">
            <a:avLst/>
          </a:prstGeom>
        </p:spPr>
      </p:pic>
    </p:spTree>
    <p:extLst>
      <p:ext uri="{BB962C8B-B14F-4D97-AF65-F5344CB8AC3E}">
        <p14:creationId xmlns:p14="http://schemas.microsoft.com/office/powerpoint/2010/main" val="2454501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p:txBody>
          <a:bodyPr>
            <a:normAutofit fontScale="90000"/>
          </a:bodyPr>
          <a:lstStyle/>
          <a:p>
            <a:r>
              <a:rPr lang="en-NL" dirty="0">
                <a:solidFill>
                  <a:schemeClr val="bg1"/>
                </a:solidFill>
              </a:rPr>
              <a:t>How it actually works - Posting</a:t>
            </a:r>
          </a:p>
        </p:txBody>
      </p:sp>
      <p:sp>
        <p:nvSpPr>
          <p:cNvPr id="4" name="Content Placeholder 3">
            <a:extLst>
              <a:ext uri="{FF2B5EF4-FFF2-40B4-BE49-F238E27FC236}">
                <a16:creationId xmlns:a16="http://schemas.microsoft.com/office/drawing/2014/main" id="{735CF5B9-9551-159B-5B73-4994DD435B42}"/>
              </a:ext>
            </a:extLst>
          </p:cNvPr>
          <p:cNvSpPr>
            <a:spLocks noGrp="1"/>
          </p:cNvSpPr>
          <p:nvPr>
            <p:ph sz="quarter" idx="10"/>
          </p:nvPr>
        </p:nvSpPr>
        <p:spPr>
          <a:xfrm>
            <a:off x="998895" y="1567629"/>
            <a:ext cx="5287609" cy="4503737"/>
          </a:xfrm>
        </p:spPr>
        <p:txBody>
          <a:bodyPr>
            <a:normAutofit/>
          </a:bodyPr>
          <a:lstStyle/>
          <a:p>
            <a:pPr>
              <a:spcAft>
                <a:spcPts val="1200"/>
              </a:spcAft>
            </a:pPr>
            <a:r>
              <a:rPr lang="en-NL" sz="2000" b="1" dirty="0">
                <a:solidFill>
                  <a:schemeClr val="bg1"/>
                </a:solidFill>
              </a:rPr>
              <a:t>Boosts: </a:t>
            </a:r>
            <a:r>
              <a:rPr lang="en-NL" sz="2000" dirty="0">
                <a:solidFill>
                  <a:schemeClr val="bg1"/>
                </a:solidFill>
              </a:rPr>
              <a:t>not possible to “re-post with comment”</a:t>
            </a:r>
            <a:endParaRPr lang="en-NL" sz="2000" b="1" dirty="0">
              <a:solidFill>
                <a:schemeClr val="bg1"/>
              </a:solidFill>
            </a:endParaRPr>
          </a:p>
          <a:p>
            <a:pPr>
              <a:spcAft>
                <a:spcPts val="1200"/>
              </a:spcAft>
            </a:pPr>
            <a:r>
              <a:rPr lang="en-NL" sz="2000" b="1" dirty="0">
                <a:solidFill>
                  <a:schemeClr val="bg1"/>
                </a:solidFill>
              </a:rPr>
              <a:t>Favourites: </a:t>
            </a:r>
            <a:r>
              <a:rPr lang="en-NL" sz="2000" dirty="0">
                <a:solidFill>
                  <a:schemeClr val="bg1"/>
                </a:solidFill>
              </a:rPr>
              <a:t>are not shown to followers</a:t>
            </a:r>
            <a:endParaRPr lang="en-NL" sz="2000" b="1" dirty="0">
              <a:solidFill>
                <a:schemeClr val="bg1"/>
              </a:solidFill>
            </a:endParaRPr>
          </a:p>
          <a:p>
            <a:pPr>
              <a:spcAft>
                <a:spcPts val="1200"/>
              </a:spcAft>
            </a:pPr>
            <a:r>
              <a:rPr lang="en-NL" sz="2000" b="1" dirty="0">
                <a:solidFill>
                  <a:schemeClr val="bg1"/>
                </a:solidFill>
              </a:rPr>
              <a:t>Longer posts </a:t>
            </a:r>
            <a:r>
              <a:rPr lang="en-NL" sz="2000" dirty="0">
                <a:solidFill>
                  <a:schemeClr val="bg1"/>
                </a:solidFill>
              </a:rPr>
              <a:t>than Twitter: 500 characters</a:t>
            </a:r>
          </a:p>
          <a:p>
            <a:pPr>
              <a:spcAft>
                <a:spcPts val="1200"/>
              </a:spcAft>
            </a:pPr>
            <a:r>
              <a:rPr lang="en-NL" sz="2000" dirty="0">
                <a:solidFill>
                  <a:schemeClr val="bg1"/>
                </a:solidFill>
              </a:rPr>
              <a:t>Possiblility to </a:t>
            </a:r>
            <a:r>
              <a:rPr lang="en-NL" sz="2000" b="1" dirty="0">
                <a:solidFill>
                  <a:schemeClr val="bg1"/>
                </a:solidFill>
              </a:rPr>
              <a:t>edit </a:t>
            </a:r>
            <a:r>
              <a:rPr lang="en-NL" sz="2000" dirty="0">
                <a:solidFill>
                  <a:schemeClr val="bg1"/>
                </a:solidFill>
              </a:rPr>
              <a:t>posts</a:t>
            </a:r>
            <a:endPar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000" dirty="0">
                <a:solidFill>
                  <a:schemeClr val="bg1"/>
                </a:solidFill>
                <a:latin typeface="Calibri" panose="020F0502020204030204" pitchFamily="34" charset="0"/>
                <a:cs typeface="Times New Roman" panose="02020603050405020304" pitchFamily="18" charset="0"/>
              </a:rPr>
              <a:t>Images are cropped to 16:9 on most displays (can be expanded)</a:t>
            </a:r>
          </a:p>
        </p:txBody>
      </p:sp>
      <p:pic>
        <p:nvPicPr>
          <p:cNvPr id="5" name="Picture 4" descr="Graphical user interface, text, application&#10;&#10;Description automatically generated">
            <a:extLst>
              <a:ext uri="{FF2B5EF4-FFF2-40B4-BE49-F238E27FC236}">
                <a16:creationId xmlns:a16="http://schemas.microsoft.com/office/drawing/2014/main" id="{09DCA404-5BC9-0C5F-4D41-8CB9236A77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502" y="918524"/>
            <a:ext cx="3670300" cy="4457700"/>
          </a:xfrm>
          <a:prstGeom prst="rect">
            <a:avLst/>
          </a:prstGeom>
        </p:spPr>
      </p:pic>
      <p:sp>
        <p:nvSpPr>
          <p:cNvPr id="6" name="Content Placeholder 2">
            <a:extLst>
              <a:ext uri="{FF2B5EF4-FFF2-40B4-BE49-F238E27FC236}">
                <a16:creationId xmlns:a16="http://schemas.microsoft.com/office/drawing/2014/main" id="{183FB366-D0F3-41B9-836A-E5F6A5C809CF}"/>
              </a:ext>
            </a:extLst>
          </p:cNvPr>
          <p:cNvSpPr txBox="1">
            <a:spLocks/>
          </p:cNvSpPr>
          <p:nvPr/>
        </p:nvSpPr>
        <p:spPr>
          <a:xfrm>
            <a:off x="6467477" y="5653726"/>
            <a:ext cx="1028701" cy="319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GB"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Replies</a:t>
            </a:r>
          </a:p>
        </p:txBody>
      </p:sp>
      <p:cxnSp>
        <p:nvCxnSpPr>
          <p:cNvPr id="9" name="Straight Connector 8">
            <a:extLst>
              <a:ext uri="{FF2B5EF4-FFF2-40B4-BE49-F238E27FC236}">
                <a16:creationId xmlns:a16="http://schemas.microsoft.com/office/drawing/2014/main" id="{05915F61-2833-2ED4-0928-335BD29C68A6}"/>
              </a:ext>
            </a:extLst>
          </p:cNvPr>
          <p:cNvCxnSpPr>
            <a:cxnSpLocks/>
          </p:cNvCxnSpPr>
          <p:nvPr/>
        </p:nvCxnSpPr>
        <p:spPr>
          <a:xfrm flipH="1">
            <a:off x="7181852" y="5376224"/>
            <a:ext cx="152400" cy="3197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EAC73223-6EC3-1789-E4CA-E44F46622C42}"/>
              </a:ext>
            </a:extLst>
          </p:cNvPr>
          <p:cNvSpPr txBox="1">
            <a:spLocks/>
          </p:cNvSpPr>
          <p:nvPr/>
        </p:nvSpPr>
        <p:spPr>
          <a:xfrm>
            <a:off x="7439028" y="5653726"/>
            <a:ext cx="1028701" cy="319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GB"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Boosts</a:t>
            </a:r>
          </a:p>
        </p:txBody>
      </p:sp>
      <p:cxnSp>
        <p:nvCxnSpPr>
          <p:cNvPr id="15" name="Straight Connector 14">
            <a:extLst>
              <a:ext uri="{FF2B5EF4-FFF2-40B4-BE49-F238E27FC236}">
                <a16:creationId xmlns:a16="http://schemas.microsoft.com/office/drawing/2014/main" id="{7C817389-DAE4-5000-D2A1-B9B3C3DA8727}"/>
              </a:ext>
            </a:extLst>
          </p:cNvPr>
          <p:cNvCxnSpPr>
            <a:cxnSpLocks/>
          </p:cNvCxnSpPr>
          <p:nvPr/>
        </p:nvCxnSpPr>
        <p:spPr>
          <a:xfrm flipH="1">
            <a:off x="8020052" y="5360513"/>
            <a:ext cx="114301" cy="31638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Content Placeholder 2">
            <a:extLst>
              <a:ext uri="{FF2B5EF4-FFF2-40B4-BE49-F238E27FC236}">
                <a16:creationId xmlns:a16="http://schemas.microsoft.com/office/drawing/2014/main" id="{B66347FC-BABB-3424-D076-4BF9D485F468}"/>
              </a:ext>
            </a:extLst>
          </p:cNvPr>
          <p:cNvSpPr txBox="1">
            <a:spLocks/>
          </p:cNvSpPr>
          <p:nvPr/>
        </p:nvSpPr>
        <p:spPr>
          <a:xfrm>
            <a:off x="8334378" y="5653726"/>
            <a:ext cx="1028701" cy="319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GB"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Favourite</a:t>
            </a:r>
          </a:p>
        </p:txBody>
      </p:sp>
      <p:cxnSp>
        <p:nvCxnSpPr>
          <p:cNvPr id="20" name="Straight Connector 19">
            <a:extLst>
              <a:ext uri="{FF2B5EF4-FFF2-40B4-BE49-F238E27FC236}">
                <a16:creationId xmlns:a16="http://schemas.microsoft.com/office/drawing/2014/main" id="{05BA6AB0-830C-F3C6-9253-EF3350B9DE15}"/>
              </a:ext>
            </a:extLst>
          </p:cNvPr>
          <p:cNvCxnSpPr>
            <a:cxnSpLocks/>
          </p:cNvCxnSpPr>
          <p:nvPr/>
        </p:nvCxnSpPr>
        <p:spPr>
          <a:xfrm>
            <a:off x="8877302" y="5353050"/>
            <a:ext cx="38100" cy="3238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Content Placeholder 2">
            <a:extLst>
              <a:ext uri="{FF2B5EF4-FFF2-40B4-BE49-F238E27FC236}">
                <a16:creationId xmlns:a16="http://schemas.microsoft.com/office/drawing/2014/main" id="{306B3D2D-DE29-3A88-C874-583ECFC483EB}"/>
              </a:ext>
            </a:extLst>
          </p:cNvPr>
          <p:cNvSpPr txBox="1">
            <a:spLocks/>
          </p:cNvSpPr>
          <p:nvPr/>
        </p:nvSpPr>
        <p:spPr>
          <a:xfrm>
            <a:off x="9477378" y="5653726"/>
            <a:ext cx="1028701" cy="319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GB"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Bookmark</a:t>
            </a:r>
          </a:p>
        </p:txBody>
      </p:sp>
      <p:cxnSp>
        <p:nvCxnSpPr>
          <p:cNvPr id="23" name="Straight Connector 22">
            <a:extLst>
              <a:ext uri="{FF2B5EF4-FFF2-40B4-BE49-F238E27FC236}">
                <a16:creationId xmlns:a16="http://schemas.microsoft.com/office/drawing/2014/main" id="{AE67C027-6ACD-0CAB-F4D6-B983C47F7028}"/>
              </a:ext>
            </a:extLst>
          </p:cNvPr>
          <p:cNvCxnSpPr>
            <a:cxnSpLocks/>
          </p:cNvCxnSpPr>
          <p:nvPr/>
        </p:nvCxnSpPr>
        <p:spPr>
          <a:xfrm>
            <a:off x="9658351" y="5353050"/>
            <a:ext cx="400051" cy="3238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Content Placeholder 2">
            <a:extLst>
              <a:ext uri="{FF2B5EF4-FFF2-40B4-BE49-F238E27FC236}">
                <a16:creationId xmlns:a16="http://schemas.microsoft.com/office/drawing/2014/main" id="{4F94DDDA-2A42-F1D4-1CE9-86639550E785}"/>
              </a:ext>
            </a:extLst>
          </p:cNvPr>
          <p:cNvSpPr txBox="1">
            <a:spLocks/>
          </p:cNvSpPr>
          <p:nvPr/>
        </p:nvSpPr>
        <p:spPr>
          <a:xfrm>
            <a:off x="10648950" y="5653726"/>
            <a:ext cx="1028701" cy="319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GB"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Options</a:t>
            </a:r>
          </a:p>
        </p:txBody>
      </p:sp>
      <p:cxnSp>
        <p:nvCxnSpPr>
          <p:cNvPr id="26" name="Straight Connector 25">
            <a:extLst>
              <a:ext uri="{FF2B5EF4-FFF2-40B4-BE49-F238E27FC236}">
                <a16:creationId xmlns:a16="http://schemas.microsoft.com/office/drawing/2014/main" id="{3E97C877-68E6-2D2E-7ADB-CA298C134F9C}"/>
              </a:ext>
            </a:extLst>
          </p:cNvPr>
          <p:cNvCxnSpPr>
            <a:cxnSpLocks/>
          </p:cNvCxnSpPr>
          <p:nvPr/>
        </p:nvCxnSpPr>
        <p:spPr>
          <a:xfrm>
            <a:off x="10363200" y="5314950"/>
            <a:ext cx="742952" cy="3619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126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a:xfrm>
            <a:off x="2297277" y="715625"/>
            <a:ext cx="9894723" cy="430909"/>
          </a:xfrm>
        </p:spPr>
        <p:txBody>
          <a:bodyPr>
            <a:normAutofit fontScale="90000"/>
          </a:bodyPr>
          <a:lstStyle/>
          <a:p>
            <a:r>
              <a:rPr lang="en-NL" dirty="0">
                <a:solidFill>
                  <a:schemeClr val="bg1"/>
                </a:solidFill>
              </a:rPr>
              <a:t>How it actually works – Sidebar and Timelines</a:t>
            </a:r>
          </a:p>
        </p:txBody>
      </p:sp>
      <p:pic>
        <p:nvPicPr>
          <p:cNvPr id="7" name="Picture 6" descr="Graphical user interface&#10;&#10;Description automatically generated with medium confidence">
            <a:extLst>
              <a:ext uri="{FF2B5EF4-FFF2-40B4-BE49-F238E27FC236}">
                <a16:creationId xmlns:a16="http://schemas.microsoft.com/office/drawing/2014/main" id="{25E81547-7AFB-5DB7-2F63-B2F8BDD5F7F9}"/>
              </a:ext>
            </a:extLst>
          </p:cNvPr>
          <p:cNvPicPr>
            <a:picLocks noChangeAspect="1"/>
          </p:cNvPicPr>
          <p:nvPr/>
        </p:nvPicPr>
        <p:blipFill rotWithShape="1">
          <a:blip r:embed="rId2">
            <a:extLst>
              <a:ext uri="{28A0092B-C50C-407E-A947-70E740481C1C}">
                <a14:useLocalDpi xmlns:a14="http://schemas.microsoft.com/office/drawing/2010/main" val="0"/>
              </a:ext>
            </a:extLst>
          </a:blip>
          <a:srcRect r="38011"/>
          <a:stretch/>
        </p:blipFill>
        <p:spPr>
          <a:xfrm>
            <a:off x="0" y="558800"/>
            <a:ext cx="2019300" cy="6297930"/>
          </a:xfrm>
          <a:prstGeom prst="rect">
            <a:avLst/>
          </a:prstGeom>
        </p:spPr>
      </p:pic>
      <p:sp>
        <p:nvSpPr>
          <p:cNvPr id="8" name="Content Placeholder 2">
            <a:extLst>
              <a:ext uri="{FF2B5EF4-FFF2-40B4-BE49-F238E27FC236}">
                <a16:creationId xmlns:a16="http://schemas.microsoft.com/office/drawing/2014/main" id="{B6450739-8E6B-5ADA-760C-76BC8C072A8A}"/>
              </a:ext>
            </a:extLst>
          </p:cNvPr>
          <p:cNvSpPr txBox="1">
            <a:spLocks/>
          </p:cNvSpPr>
          <p:nvPr/>
        </p:nvSpPr>
        <p:spPr>
          <a:xfrm>
            <a:off x="2414587" y="1501019"/>
            <a:ext cx="6990709" cy="4259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Timeline 1: </a:t>
            </a: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Showing posts and boosts from the accounts you follow </a:t>
            </a:r>
            <a:endParaRPr lang="en-NL" sz="1400" b="0" i="0" u="none" strike="noStrike" dirty="0">
              <a:solidFill>
                <a:srgbClr val="1A0DAB"/>
              </a:solidFill>
              <a:effectLst/>
              <a:latin typeface="arial" panose="020B0604020202020204" pitchFamily="34" charset="0"/>
              <a:hlinkClick r:id="rId3"/>
            </a:endParaRPr>
          </a:p>
          <a:p>
            <a:pPr marL="0" indent="0">
              <a:spcAft>
                <a:spcPts val="1200"/>
              </a:spcAft>
              <a:buNone/>
            </a:pPr>
            <a:endPar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1BA59B65-15FD-0808-76DE-7AD3C2D33BFF}"/>
              </a:ext>
            </a:extLst>
          </p:cNvPr>
          <p:cNvCxnSpPr>
            <a:cxnSpLocks/>
          </p:cNvCxnSpPr>
          <p:nvPr/>
        </p:nvCxnSpPr>
        <p:spPr>
          <a:xfrm>
            <a:off x="2019300" y="167227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55D25BF-75B3-2C5E-6854-D6FDE37F675F}"/>
              </a:ext>
            </a:extLst>
          </p:cNvPr>
          <p:cNvCxnSpPr>
            <a:cxnSpLocks/>
          </p:cNvCxnSpPr>
          <p:nvPr/>
        </p:nvCxnSpPr>
        <p:spPr>
          <a:xfrm>
            <a:off x="2019300" y="216757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A8C078E-1B31-8ECE-B6AE-2BC05F3666AD}"/>
              </a:ext>
            </a:extLst>
          </p:cNvPr>
          <p:cNvCxnSpPr>
            <a:cxnSpLocks/>
          </p:cNvCxnSpPr>
          <p:nvPr/>
        </p:nvCxnSpPr>
        <p:spPr>
          <a:xfrm>
            <a:off x="2019300" y="270097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5412798-F34A-B588-D38B-609E9FF288D4}"/>
              </a:ext>
            </a:extLst>
          </p:cNvPr>
          <p:cNvCxnSpPr>
            <a:cxnSpLocks/>
          </p:cNvCxnSpPr>
          <p:nvPr/>
        </p:nvCxnSpPr>
        <p:spPr>
          <a:xfrm>
            <a:off x="2019300" y="321532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80E4294-BD60-9080-B572-3BCAC96F07C3}"/>
              </a:ext>
            </a:extLst>
          </p:cNvPr>
          <p:cNvCxnSpPr>
            <a:cxnSpLocks/>
          </p:cNvCxnSpPr>
          <p:nvPr/>
        </p:nvCxnSpPr>
        <p:spPr>
          <a:xfrm>
            <a:off x="2019300" y="372967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B3B17BF-6081-BE46-3496-B0E40FC5F550}"/>
              </a:ext>
            </a:extLst>
          </p:cNvPr>
          <p:cNvCxnSpPr>
            <a:cxnSpLocks/>
          </p:cNvCxnSpPr>
          <p:nvPr/>
        </p:nvCxnSpPr>
        <p:spPr>
          <a:xfrm>
            <a:off x="2019300" y="4244026"/>
            <a:ext cx="39528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Content Placeholder 2">
            <a:extLst>
              <a:ext uri="{FF2B5EF4-FFF2-40B4-BE49-F238E27FC236}">
                <a16:creationId xmlns:a16="http://schemas.microsoft.com/office/drawing/2014/main" id="{CEBAB23B-4C0A-973B-C46E-777BAFFE3237}"/>
              </a:ext>
            </a:extLst>
          </p:cNvPr>
          <p:cNvSpPr txBox="1">
            <a:spLocks/>
          </p:cNvSpPr>
          <p:nvPr/>
        </p:nvSpPr>
        <p:spPr>
          <a:xfrm>
            <a:off x="2414587" y="1996319"/>
            <a:ext cx="7072313" cy="4309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With many filters</a:t>
            </a:r>
          </a:p>
        </p:txBody>
      </p:sp>
      <p:sp>
        <p:nvSpPr>
          <p:cNvPr id="30" name="Content Placeholder 2">
            <a:extLst>
              <a:ext uri="{FF2B5EF4-FFF2-40B4-BE49-F238E27FC236}">
                <a16:creationId xmlns:a16="http://schemas.microsoft.com/office/drawing/2014/main" id="{031FB9E5-1B2C-7A26-FD6A-B034EA3E0669}"/>
              </a:ext>
            </a:extLst>
          </p:cNvPr>
          <p:cNvSpPr txBox="1">
            <a:spLocks/>
          </p:cNvSpPr>
          <p:nvPr/>
        </p:nvSpPr>
        <p:spPr>
          <a:xfrm>
            <a:off x="2414587" y="2529718"/>
            <a:ext cx="7072313" cy="4309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Search: posts / hashtags / news / for you </a:t>
            </a:r>
          </a:p>
        </p:txBody>
      </p:sp>
      <p:sp>
        <p:nvSpPr>
          <p:cNvPr id="31" name="Content Placeholder 2">
            <a:extLst>
              <a:ext uri="{FF2B5EF4-FFF2-40B4-BE49-F238E27FC236}">
                <a16:creationId xmlns:a16="http://schemas.microsoft.com/office/drawing/2014/main" id="{EA4E840D-9070-CC2E-01F6-83BD66C30D75}"/>
              </a:ext>
            </a:extLst>
          </p:cNvPr>
          <p:cNvSpPr txBox="1">
            <a:spLocks/>
          </p:cNvSpPr>
          <p:nvPr/>
        </p:nvSpPr>
        <p:spPr>
          <a:xfrm>
            <a:off x="2414587" y="3025018"/>
            <a:ext cx="7072313" cy="4309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Timeline 2: </a:t>
            </a: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Showing posts and boosts from your server</a:t>
            </a:r>
          </a:p>
        </p:txBody>
      </p:sp>
      <p:sp>
        <p:nvSpPr>
          <p:cNvPr id="32" name="Content Placeholder 2">
            <a:extLst>
              <a:ext uri="{FF2B5EF4-FFF2-40B4-BE49-F238E27FC236}">
                <a16:creationId xmlns:a16="http://schemas.microsoft.com/office/drawing/2014/main" id="{259B48CB-3D9D-B399-922B-4C0CC1DE896A}"/>
              </a:ext>
            </a:extLst>
          </p:cNvPr>
          <p:cNvSpPr txBox="1">
            <a:spLocks/>
          </p:cNvSpPr>
          <p:nvPr/>
        </p:nvSpPr>
        <p:spPr>
          <a:xfrm>
            <a:off x="2414587" y="3539368"/>
            <a:ext cx="7662863" cy="4668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Timeline 3: </a:t>
            </a: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Showing posts and boosts from your server &amp; all federated servers</a:t>
            </a:r>
          </a:p>
        </p:txBody>
      </p:sp>
      <p:sp>
        <p:nvSpPr>
          <p:cNvPr id="33" name="Content Placeholder 2">
            <a:extLst>
              <a:ext uri="{FF2B5EF4-FFF2-40B4-BE49-F238E27FC236}">
                <a16:creationId xmlns:a16="http://schemas.microsoft.com/office/drawing/2014/main" id="{41904AC6-8337-F2ED-0E55-6754B46BBACE}"/>
              </a:ext>
            </a:extLst>
          </p:cNvPr>
          <p:cNvSpPr txBox="1">
            <a:spLocks/>
          </p:cNvSpPr>
          <p:nvPr/>
        </p:nvSpPr>
        <p:spPr>
          <a:xfrm>
            <a:off x="2414587" y="4072768"/>
            <a:ext cx="7662863" cy="4668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DMs on Mastodon work like private posts </a:t>
            </a:r>
          </a:p>
        </p:txBody>
      </p:sp>
      <p:sp>
        <p:nvSpPr>
          <p:cNvPr id="39" name="Content Placeholder 2">
            <a:extLst>
              <a:ext uri="{FF2B5EF4-FFF2-40B4-BE49-F238E27FC236}">
                <a16:creationId xmlns:a16="http://schemas.microsoft.com/office/drawing/2014/main" id="{AC87A1D4-A195-B0D1-8ECB-5207614BD125}"/>
              </a:ext>
            </a:extLst>
          </p:cNvPr>
          <p:cNvSpPr txBox="1">
            <a:spLocks/>
          </p:cNvSpPr>
          <p:nvPr/>
        </p:nvSpPr>
        <p:spPr>
          <a:xfrm>
            <a:off x="9951242" y="1501019"/>
            <a:ext cx="1738313" cy="392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NL" sz="2000" b="0" i="0" dirty="0">
                <a:solidFill>
                  <a:schemeClr val="bg1"/>
                </a:solidFill>
                <a:effectLst/>
                <a:latin typeface="Calibri" panose="020F0502020204030204" pitchFamily="34" charset="0"/>
                <a:cs typeface="Calibri" panose="020F0502020204030204" pitchFamily="34" charset="0"/>
              </a:rPr>
              <a:t>🏠 </a:t>
            </a:r>
            <a:r>
              <a:rPr lang="en-US" sz="2000" b="1" i="0" dirty="0">
                <a:solidFill>
                  <a:schemeClr val="bg1"/>
                </a:solidFill>
                <a:effectLst/>
                <a:latin typeface="Calibri" panose="020F0502020204030204" pitchFamily="34" charset="0"/>
                <a:cs typeface="Calibri" panose="020F0502020204030204" pitchFamily="34" charset="0"/>
              </a:rPr>
              <a:t>Your home</a:t>
            </a:r>
            <a:endParaRPr lang="en-NL" sz="2000" b="0" i="0" u="sng" strike="noStrike" dirty="0">
              <a:solidFill>
                <a:schemeClr val="bg1"/>
              </a:solidFill>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endParaRPr>
          </a:p>
          <a:p>
            <a:pPr marL="0" indent="0">
              <a:spcAft>
                <a:spcPts val="1200"/>
              </a:spcAft>
              <a:buNone/>
            </a:pPr>
            <a:endParaRPr lang="en-GB" sz="2000" u="sng"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0" name="Content Placeholder 2">
            <a:extLst>
              <a:ext uri="{FF2B5EF4-FFF2-40B4-BE49-F238E27FC236}">
                <a16:creationId xmlns:a16="http://schemas.microsoft.com/office/drawing/2014/main" id="{9B5EC12A-C609-85EB-47E3-78BDF94EAEBE}"/>
              </a:ext>
            </a:extLst>
          </p:cNvPr>
          <p:cNvSpPr txBox="1">
            <a:spLocks/>
          </p:cNvSpPr>
          <p:nvPr/>
        </p:nvSpPr>
        <p:spPr>
          <a:xfrm>
            <a:off x="9951242" y="3025019"/>
            <a:ext cx="1738313" cy="392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NL" sz="2000" b="0" i="0" dirty="0">
                <a:solidFill>
                  <a:srgbClr val="4D5156"/>
                </a:solidFill>
                <a:effectLst/>
                <a:latin typeface="Calibri" panose="020F0502020204030204" pitchFamily="34" charset="0"/>
                <a:cs typeface="Calibri" panose="020F0502020204030204" pitchFamily="34" charset="0"/>
              </a:rPr>
              <a:t>🪐</a:t>
            </a:r>
            <a:r>
              <a:rPr lang="en-NL" sz="2000" b="0" i="0" dirty="0">
                <a:solidFill>
                  <a:schemeClr val="bg1"/>
                </a:solidFill>
                <a:effectLst/>
                <a:latin typeface="Calibri" panose="020F0502020204030204" pitchFamily="34" charset="0"/>
                <a:cs typeface="Calibri" panose="020F0502020204030204" pitchFamily="34" charset="0"/>
              </a:rPr>
              <a:t> </a:t>
            </a:r>
            <a:r>
              <a:rPr lang="en-US" sz="2000" b="1" i="0" dirty="0">
                <a:solidFill>
                  <a:schemeClr val="bg1"/>
                </a:solidFill>
                <a:effectLst/>
                <a:latin typeface="Calibri" panose="020F0502020204030204" pitchFamily="34" charset="0"/>
                <a:cs typeface="Calibri" panose="020F0502020204030204" pitchFamily="34" charset="0"/>
              </a:rPr>
              <a:t>Your Planet</a:t>
            </a:r>
            <a:endParaRPr lang="en-NL" sz="2000" b="0" i="0" u="sng" strike="noStrike" dirty="0">
              <a:solidFill>
                <a:schemeClr val="bg1"/>
              </a:solidFill>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endParaRPr>
          </a:p>
          <a:p>
            <a:pPr marL="0" indent="0">
              <a:spcAft>
                <a:spcPts val="1200"/>
              </a:spcAft>
              <a:buNone/>
            </a:pPr>
            <a:endParaRPr lang="en-GB" sz="2000" u="sng"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1" name="Content Placeholder 2">
            <a:extLst>
              <a:ext uri="{FF2B5EF4-FFF2-40B4-BE49-F238E27FC236}">
                <a16:creationId xmlns:a16="http://schemas.microsoft.com/office/drawing/2014/main" id="{023C784C-367E-37CD-E7EA-19910843F0EE}"/>
              </a:ext>
            </a:extLst>
          </p:cNvPr>
          <p:cNvSpPr txBox="1">
            <a:spLocks/>
          </p:cNvSpPr>
          <p:nvPr/>
        </p:nvSpPr>
        <p:spPr>
          <a:xfrm>
            <a:off x="9951243" y="3554486"/>
            <a:ext cx="1738313" cy="392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NL" sz="2000" b="0" i="0" dirty="0">
                <a:solidFill>
                  <a:srgbClr val="0F1419"/>
                </a:solidFill>
                <a:effectLst/>
                <a:latin typeface="Calibri" panose="020F0502020204030204" pitchFamily="34" charset="0"/>
                <a:cs typeface="Calibri" panose="020F0502020204030204" pitchFamily="34" charset="0"/>
              </a:rPr>
              <a:t>🌌</a:t>
            </a:r>
            <a:r>
              <a:rPr lang="en-NL" sz="2000" b="0" i="0" dirty="0">
                <a:solidFill>
                  <a:schemeClr val="bg1"/>
                </a:solidFill>
                <a:effectLst/>
                <a:latin typeface="Calibri" panose="020F0502020204030204" pitchFamily="34" charset="0"/>
                <a:cs typeface="Calibri" panose="020F0502020204030204" pitchFamily="34" charset="0"/>
              </a:rPr>
              <a:t> </a:t>
            </a:r>
            <a:r>
              <a:rPr lang="en-US" sz="2000" b="1" i="0" dirty="0">
                <a:solidFill>
                  <a:schemeClr val="bg1"/>
                </a:solidFill>
                <a:effectLst/>
                <a:latin typeface="Calibri" panose="020F0502020204030204" pitchFamily="34" charset="0"/>
                <a:cs typeface="Calibri" panose="020F0502020204030204" pitchFamily="34" charset="0"/>
              </a:rPr>
              <a:t>Your Galaxy </a:t>
            </a:r>
            <a:endParaRPr lang="en-NL" sz="2000" b="0" i="0" u="sng" strike="noStrike" dirty="0">
              <a:solidFill>
                <a:schemeClr val="bg1"/>
              </a:solidFill>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endParaRPr>
          </a:p>
          <a:p>
            <a:pPr marL="0" indent="0">
              <a:spcAft>
                <a:spcPts val="1200"/>
              </a:spcAft>
              <a:buNone/>
            </a:pPr>
            <a:endParaRPr lang="en-GB" sz="2000" u="sng"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cxnSp>
        <p:nvCxnSpPr>
          <p:cNvPr id="43" name="Straight Connector 42">
            <a:extLst>
              <a:ext uri="{FF2B5EF4-FFF2-40B4-BE49-F238E27FC236}">
                <a16:creationId xmlns:a16="http://schemas.microsoft.com/office/drawing/2014/main" id="{1AB8F302-A9A5-5FC6-9865-E587C6138061}"/>
              </a:ext>
            </a:extLst>
          </p:cNvPr>
          <p:cNvCxnSpPr>
            <a:cxnSpLocks/>
          </p:cNvCxnSpPr>
          <p:nvPr/>
        </p:nvCxnSpPr>
        <p:spPr>
          <a:xfrm flipV="1">
            <a:off x="9875042" y="1474727"/>
            <a:ext cx="0" cy="24456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509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533401" y="918524"/>
            <a:ext cx="9894723" cy="430909"/>
          </a:xfrm>
        </p:spPr>
        <p:txBody>
          <a:bodyPr>
            <a:normAutofit fontScale="90000"/>
          </a:bodyPr>
          <a:lstStyle/>
          <a:p>
            <a:r>
              <a:rPr lang="en-US" dirty="0">
                <a:solidFill>
                  <a:schemeClr val="bg1"/>
                </a:solidFill>
              </a:rPr>
              <a:t>How can you find profiles to follow on Mastodon?</a:t>
            </a:r>
          </a:p>
        </p:txBody>
      </p:sp>
      <p:sp>
        <p:nvSpPr>
          <p:cNvPr id="3" name="Content Placeholder 2">
            <a:extLst>
              <a:ext uri="{FF2B5EF4-FFF2-40B4-BE49-F238E27FC236}">
                <a16:creationId xmlns:a16="http://schemas.microsoft.com/office/drawing/2014/main" id="{00B42039-6547-7949-82F1-54A7C6695130}"/>
              </a:ext>
            </a:extLst>
          </p:cNvPr>
          <p:cNvSpPr>
            <a:spLocks noGrp="1"/>
          </p:cNvSpPr>
          <p:nvPr>
            <p:ph sz="quarter" idx="10"/>
          </p:nvPr>
        </p:nvSpPr>
        <p:spPr>
          <a:xfrm>
            <a:off x="533401" y="1567629"/>
            <a:ext cx="7124699" cy="3811418"/>
          </a:xfrm>
        </p:spPr>
        <p:txBody>
          <a:bodyPr>
            <a:normAutofit/>
          </a:bodyPr>
          <a:lstStyle/>
          <a:p>
            <a:r>
              <a:rPr lang="en-US" sz="2200" dirty="0">
                <a:solidFill>
                  <a:schemeClr val="bg1"/>
                </a:solidFill>
              </a:rPr>
              <a:t>Check on Twitter – Many users indicated Mastodon handles in their names or bio </a:t>
            </a:r>
          </a:p>
          <a:p>
            <a:r>
              <a:rPr lang="en-US" sz="2200" dirty="0">
                <a:solidFill>
                  <a:schemeClr val="bg1"/>
                </a:solidFill>
              </a:rPr>
              <a:t>Check GÉANT follows</a:t>
            </a:r>
          </a:p>
          <a:p>
            <a:r>
              <a:rPr lang="en-US" sz="2200" dirty="0">
                <a:solidFill>
                  <a:schemeClr val="bg1"/>
                </a:solidFill>
              </a:rPr>
              <a:t>See who key people in your community are following</a:t>
            </a:r>
          </a:p>
          <a:p>
            <a:r>
              <a:rPr lang="en-US" sz="2200" dirty="0">
                <a:solidFill>
                  <a:schemeClr val="bg1"/>
                </a:solidFill>
              </a:rPr>
              <a:t>Check directories (fedi.directory, fediverse.info, Trunk)</a:t>
            </a:r>
          </a:p>
          <a:p>
            <a:r>
              <a:rPr lang="en-US" sz="2200" dirty="0">
                <a:solidFill>
                  <a:schemeClr val="bg1"/>
                </a:solidFill>
              </a:rPr>
              <a:t>Some tools like Movetodon, Twitodon and Debirdify allowed you to find Mastodon profiles for accounts you followed on Twitter – Now not working or being limited due to shutdown of Twitter free API, but still worth a try.</a:t>
            </a:r>
          </a:p>
        </p:txBody>
      </p:sp>
      <p:pic>
        <p:nvPicPr>
          <p:cNvPr id="4" name="Picture 3" descr="A picture containing text&#10;&#10;Description automatically generated">
            <a:extLst>
              <a:ext uri="{FF2B5EF4-FFF2-40B4-BE49-F238E27FC236}">
                <a16:creationId xmlns:a16="http://schemas.microsoft.com/office/drawing/2014/main" id="{35A2D644-79EE-26DA-6F67-7C844FB90658}"/>
              </a:ext>
            </a:extLst>
          </p:cNvPr>
          <p:cNvPicPr>
            <a:picLocks noChangeAspect="1"/>
          </p:cNvPicPr>
          <p:nvPr/>
        </p:nvPicPr>
        <p:blipFill rotWithShape="1">
          <a:blip r:embed="rId2">
            <a:extLst>
              <a:ext uri="{28A0092B-C50C-407E-A947-70E740481C1C}">
                <a14:useLocalDpi xmlns:a14="http://schemas.microsoft.com/office/drawing/2010/main" val="0"/>
              </a:ext>
            </a:extLst>
          </a:blip>
          <a:srcRect l="22073" r="22073"/>
          <a:stretch/>
        </p:blipFill>
        <p:spPr>
          <a:xfrm>
            <a:off x="7829550" y="1184572"/>
            <a:ext cx="4171950" cy="4194475"/>
          </a:xfrm>
          <a:prstGeom prst="rect">
            <a:avLst/>
          </a:prstGeom>
        </p:spPr>
      </p:pic>
      <p:sp>
        <p:nvSpPr>
          <p:cNvPr id="6" name="TextBox 5">
            <a:extLst>
              <a:ext uri="{FF2B5EF4-FFF2-40B4-BE49-F238E27FC236}">
                <a16:creationId xmlns:a16="http://schemas.microsoft.com/office/drawing/2014/main" id="{A91206F8-BDB2-2A00-81B3-7EC81FBA6D93}"/>
              </a:ext>
            </a:extLst>
          </p:cNvPr>
          <p:cNvSpPr txBox="1"/>
          <p:nvPr/>
        </p:nvSpPr>
        <p:spPr>
          <a:xfrm>
            <a:off x="2276475" y="5535464"/>
            <a:ext cx="7639050" cy="584775"/>
          </a:xfrm>
          <a:prstGeom prst="rect">
            <a:avLst/>
          </a:prstGeom>
          <a:noFill/>
        </p:spPr>
        <p:txBody>
          <a:bodyPr wrap="square">
            <a:spAutoFit/>
          </a:bodyPr>
          <a:lstStyle/>
          <a:p>
            <a:pPr algn="ctr"/>
            <a:r>
              <a:rPr lang="en-US" sz="3200" dirty="0">
                <a:solidFill>
                  <a:schemeClr val="bg1"/>
                </a:solidFill>
              </a:rPr>
              <a:t>And if you join – let’s support each other!</a:t>
            </a:r>
          </a:p>
        </p:txBody>
      </p:sp>
    </p:spTree>
    <p:extLst>
      <p:ext uri="{BB962C8B-B14F-4D97-AF65-F5344CB8AC3E}">
        <p14:creationId xmlns:p14="http://schemas.microsoft.com/office/powerpoint/2010/main" val="3317533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a:xfrm>
            <a:off x="4997725" y="918524"/>
            <a:ext cx="9894723" cy="430909"/>
          </a:xfrm>
        </p:spPr>
        <p:txBody>
          <a:bodyPr>
            <a:normAutofit fontScale="90000"/>
          </a:bodyPr>
          <a:lstStyle/>
          <a:p>
            <a:r>
              <a:rPr lang="en-US" dirty="0">
                <a:solidFill>
                  <a:schemeClr val="bg1"/>
                </a:solidFill>
              </a:rPr>
              <a:t>Mastodon: Overview</a:t>
            </a:r>
            <a:endParaRPr lang="en-NL" dirty="0">
              <a:solidFill>
                <a:schemeClr val="bg1"/>
              </a:solidFill>
            </a:endParaRPr>
          </a:p>
        </p:txBody>
      </p:sp>
      <p:pic>
        <p:nvPicPr>
          <p:cNvPr id="6" name="Graphic 5">
            <a:extLst>
              <a:ext uri="{FF2B5EF4-FFF2-40B4-BE49-F238E27FC236}">
                <a16:creationId xmlns:a16="http://schemas.microsoft.com/office/drawing/2014/main" id="{FB4D60C4-27B0-DC2B-9A53-6E7978A33B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454" y="816199"/>
            <a:ext cx="889275" cy="953950"/>
          </a:xfrm>
          <a:prstGeom prst="rect">
            <a:avLst/>
          </a:prstGeom>
        </p:spPr>
      </p:pic>
      <p:sp>
        <p:nvSpPr>
          <p:cNvPr id="7" name="Content Placeholder 2">
            <a:extLst>
              <a:ext uri="{FF2B5EF4-FFF2-40B4-BE49-F238E27FC236}">
                <a16:creationId xmlns:a16="http://schemas.microsoft.com/office/drawing/2014/main" id="{4E21F39C-F107-D73E-F272-6C88DA785A8F}"/>
              </a:ext>
            </a:extLst>
          </p:cNvPr>
          <p:cNvSpPr>
            <a:spLocks noGrp="1"/>
          </p:cNvSpPr>
          <p:nvPr>
            <p:ph sz="quarter" idx="10"/>
          </p:nvPr>
        </p:nvSpPr>
        <p:spPr>
          <a:xfrm>
            <a:off x="4997725" y="2068301"/>
            <a:ext cx="6773505" cy="4153651"/>
          </a:xfrm>
        </p:spPr>
        <p:txBody>
          <a:bodyPr>
            <a:noAutofit/>
          </a:bodyPr>
          <a:lstStyle/>
          <a:p>
            <a:pPr>
              <a:spcAft>
                <a:spcPts val="1200"/>
              </a:spcAft>
            </a:pPr>
            <a:r>
              <a:rPr lang="en-GB" sz="2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Mastodon is an open-source microblogging platform</a:t>
            </a:r>
            <a:endParaRPr lang="en-GB" sz="22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Might have a similar feeling to Twitter but it’s also very different</a:t>
            </a:r>
            <a:endPar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While Twitter is centrally controlled by a single company, Mastodon is </a:t>
            </a:r>
            <a:r>
              <a:rPr lang="en-GB" sz="2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decentralised</a:t>
            </a: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p>
          <a:p>
            <a:pPr>
              <a:spcAft>
                <a:spcPts val="1200"/>
              </a:spcAft>
            </a:pPr>
            <a:r>
              <a:rPr lang="en-GB" sz="22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N</a:t>
            </a:r>
            <a:r>
              <a:rPr lang="en-GB" sz="2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on for profit</a:t>
            </a:r>
          </a:p>
          <a:p>
            <a:pPr>
              <a:spcAft>
                <a:spcPts val="1200"/>
              </a:spcAft>
            </a:pPr>
            <a:r>
              <a:rPr lang="en-GB" sz="2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Interoperable</a:t>
            </a: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with the whole “</a:t>
            </a:r>
            <a:r>
              <a:rPr lang="en-GB" sz="2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Fediverse</a:t>
            </a: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 an ensemble of federated servers used for web publishing. </a:t>
            </a:r>
            <a:endPar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A cartoon of a cow&#10;&#10;Description automatically generated with low confidence">
            <a:extLst>
              <a:ext uri="{FF2B5EF4-FFF2-40B4-BE49-F238E27FC236}">
                <a16:creationId xmlns:a16="http://schemas.microsoft.com/office/drawing/2014/main" id="{75F2FAB3-24CB-0E3F-EED2-095D595629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770" y="1560013"/>
            <a:ext cx="4348355" cy="4433339"/>
          </a:xfrm>
          <a:prstGeom prst="rect">
            <a:avLst/>
          </a:prstGeom>
        </p:spPr>
      </p:pic>
    </p:spTree>
    <p:extLst>
      <p:ext uri="{BB962C8B-B14F-4D97-AF65-F5344CB8AC3E}">
        <p14:creationId xmlns:p14="http://schemas.microsoft.com/office/powerpoint/2010/main" val="3457045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solidFill>
                  <a:schemeClr val="bg1"/>
                </a:solidFill>
              </a:rPr>
              <a:t>Best practices and suggestions</a:t>
            </a:r>
          </a:p>
        </p:txBody>
      </p:sp>
      <p:sp>
        <p:nvSpPr>
          <p:cNvPr id="6" name="Content Placeholder 3">
            <a:extLst>
              <a:ext uri="{FF2B5EF4-FFF2-40B4-BE49-F238E27FC236}">
                <a16:creationId xmlns:a16="http://schemas.microsoft.com/office/drawing/2014/main" id="{C8CDDE12-D95F-1286-5D6E-6CEF2A5C8EBA}"/>
              </a:ext>
            </a:extLst>
          </p:cNvPr>
          <p:cNvSpPr txBox="1">
            <a:spLocks/>
          </p:cNvSpPr>
          <p:nvPr/>
        </p:nvSpPr>
        <p:spPr>
          <a:xfrm>
            <a:off x="998896" y="1567628"/>
            <a:ext cx="5592404" cy="49855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sz="2200" b="1" dirty="0">
                <a:solidFill>
                  <a:schemeClr val="bg1"/>
                </a:solidFill>
                <a:latin typeface="Calibri" panose="020F0502020204030204" pitchFamily="34" charset="0"/>
                <a:cs typeface="Times New Roman" panose="02020603050405020304" pitchFamily="18" charset="0"/>
              </a:rPr>
              <a:t>#Introduction posts </a:t>
            </a:r>
            <a:r>
              <a:rPr lang="en-US" sz="2200" dirty="0">
                <a:solidFill>
                  <a:schemeClr val="bg1"/>
                </a:solidFill>
                <a:latin typeface="Calibri" panose="020F0502020204030204" pitchFamily="34" charset="0"/>
                <a:cs typeface="Times New Roman" panose="02020603050405020304" pitchFamily="18" charset="0"/>
              </a:rPr>
              <a:t>– We’re all new here so an intro is recommended. Good to pin it to your profile.</a:t>
            </a:r>
          </a:p>
          <a:p>
            <a:pPr>
              <a:spcAft>
                <a:spcPts val="1200"/>
              </a:spcAft>
            </a:pPr>
            <a:r>
              <a:rPr lang="en-US" sz="2200" b="1" dirty="0">
                <a:solidFill>
                  <a:schemeClr val="bg1"/>
                </a:solidFill>
                <a:latin typeface="Calibri" panose="020F0502020204030204" pitchFamily="34" charset="0"/>
                <a:cs typeface="Times New Roman" panose="02020603050405020304" pitchFamily="18" charset="0"/>
              </a:rPr>
              <a:t>Hashtags: </a:t>
            </a:r>
            <a:r>
              <a:rPr lang="en-GB" sz="2200" dirty="0">
                <a:solidFill>
                  <a:schemeClr val="bg1"/>
                </a:solidFill>
                <a:latin typeface="Calibri" panose="020F0502020204030204" pitchFamily="34" charset="0"/>
                <a:cs typeface="Times New Roman" panose="02020603050405020304" pitchFamily="18" charset="0"/>
              </a:rPr>
              <a:t>A</a:t>
            </a: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 primary way to find content on Mastodon. You can even follow them. Good to add them in bio.</a:t>
            </a:r>
            <a:endParaRPr lang="en-US" sz="2200" b="1" dirty="0">
              <a:solidFill>
                <a:schemeClr val="bg1"/>
              </a:solidFill>
              <a:latin typeface="Calibri" panose="020F0502020204030204" pitchFamily="34" charset="0"/>
              <a:cs typeface="Times New Roman" panose="02020603050405020304" pitchFamily="18" charset="0"/>
            </a:endParaRPr>
          </a:p>
          <a:p>
            <a:pPr>
              <a:spcAft>
                <a:spcPts val="1200"/>
              </a:spcAft>
            </a:pPr>
            <a:r>
              <a:rPr lang="en-NL" sz="2200" b="1" dirty="0">
                <a:solidFill>
                  <a:schemeClr val="bg1"/>
                </a:solidFill>
              </a:rPr>
              <a:t>Alt text: </a:t>
            </a:r>
            <a:r>
              <a:rPr lang="en-NL" sz="2200" dirty="0">
                <a:solidFill>
                  <a:schemeClr val="bg1"/>
                </a:solidFill>
              </a:rPr>
              <a:t>This community really cares about accessibility! Good practice to add alt text in images</a:t>
            </a:r>
          </a:p>
          <a:p>
            <a:pPr>
              <a:spcAft>
                <a:spcPts val="1200"/>
              </a:spcAft>
            </a:pPr>
            <a:r>
              <a:rPr lang="en-GB" sz="2200" b="1" dirty="0">
                <a:solidFill>
                  <a:schemeClr val="bg1"/>
                </a:solidFill>
              </a:rPr>
              <a:t>Content</a:t>
            </a:r>
            <a:r>
              <a:rPr lang="en-NL" sz="2200" b="1" dirty="0">
                <a:solidFill>
                  <a:schemeClr val="bg1"/>
                </a:solidFill>
              </a:rPr>
              <a:t> warnings: </a:t>
            </a:r>
            <a:r>
              <a:rPr lang="en-NL" sz="2200" dirty="0">
                <a:solidFill>
                  <a:schemeClr val="bg1"/>
                </a:solidFill>
              </a:rPr>
              <a:t>Good practice to add a wari if you post </a:t>
            </a:r>
          </a:p>
          <a:p>
            <a:pPr>
              <a:spcAft>
                <a:spcPts val="1200"/>
              </a:spcAft>
            </a:pPr>
            <a:endParaRPr lang="en-NL" dirty="0">
              <a:solidFill>
                <a:schemeClr val="bg1"/>
              </a:solidFill>
            </a:endParaRPr>
          </a:p>
        </p:txBody>
      </p:sp>
      <p:pic>
        <p:nvPicPr>
          <p:cNvPr id="12" name="Picture 11" descr="A picture containing graphical user interface&#10;&#10;Description automatically generated">
            <a:extLst>
              <a:ext uri="{FF2B5EF4-FFF2-40B4-BE49-F238E27FC236}">
                <a16:creationId xmlns:a16="http://schemas.microsoft.com/office/drawing/2014/main" id="{87CC229E-1290-FA03-72E8-792012D69DC2}"/>
              </a:ext>
            </a:extLst>
          </p:cNvPr>
          <p:cNvPicPr>
            <a:picLocks noChangeAspect="1"/>
          </p:cNvPicPr>
          <p:nvPr/>
        </p:nvPicPr>
        <p:blipFill rotWithShape="1">
          <a:blip r:embed="rId2">
            <a:extLst>
              <a:ext uri="{28A0092B-C50C-407E-A947-70E740481C1C}">
                <a14:useLocalDpi xmlns:a14="http://schemas.microsoft.com/office/drawing/2010/main" val="0"/>
              </a:ext>
            </a:extLst>
          </a:blip>
          <a:srcRect l="45098" r="13748"/>
          <a:stretch/>
        </p:blipFill>
        <p:spPr>
          <a:xfrm>
            <a:off x="7257861" y="563566"/>
            <a:ext cx="4934139" cy="6294434"/>
          </a:xfrm>
          <a:prstGeom prst="rect">
            <a:avLst/>
          </a:prstGeom>
        </p:spPr>
      </p:pic>
    </p:spTree>
    <p:extLst>
      <p:ext uri="{BB962C8B-B14F-4D97-AF65-F5344CB8AC3E}">
        <p14:creationId xmlns:p14="http://schemas.microsoft.com/office/powerpoint/2010/main" val="2653924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solidFill>
                  <a:schemeClr val="bg1"/>
                </a:solidFill>
              </a:rPr>
              <a:t>Third-party apps</a:t>
            </a:r>
          </a:p>
        </p:txBody>
      </p:sp>
      <p:pic>
        <p:nvPicPr>
          <p:cNvPr id="6" name="Picture 5" descr="Graphical user interface, application, Teams&#10;&#10;Description automatically generated">
            <a:extLst>
              <a:ext uri="{FF2B5EF4-FFF2-40B4-BE49-F238E27FC236}">
                <a16:creationId xmlns:a16="http://schemas.microsoft.com/office/drawing/2014/main" id="{FD141CC1-C17A-BF19-2BFD-EE3294600E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277" y="1596344"/>
            <a:ext cx="9338924" cy="4638169"/>
          </a:xfrm>
          <a:prstGeom prst="rect">
            <a:avLst/>
          </a:prstGeom>
        </p:spPr>
      </p:pic>
      <p:sp>
        <p:nvSpPr>
          <p:cNvPr id="8" name="TextBox 7">
            <a:extLst>
              <a:ext uri="{FF2B5EF4-FFF2-40B4-BE49-F238E27FC236}">
                <a16:creationId xmlns:a16="http://schemas.microsoft.com/office/drawing/2014/main" id="{AF5F73B3-89C3-6BB2-B99E-BD6B751E119A}"/>
              </a:ext>
            </a:extLst>
          </p:cNvPr>
          <p:cNvSpPr txBox="1"/>
          <p:nvPr/>
        </p:nvSpPr>
        <p:spPr>
          <a:xfrm>
            <a:off x="10196513" y="1596344"/>
            <a:ext cx="1652587" cy="1477328"/>
          </a:xfrm>
          <a:prstGeom prst="rect">
            <a:avLst/>
          </a:prstGeom>
          <a:noFill/>
        </p:spPr>
        <p:txBody>
          <a:bodyPr wrap="square">
            <a:spAutoFit/>
          </a:bodyPr>
          <a:lstStyle/>
          <a:p>
            <a:r>
              <a:rPr lang="en-US" dirty="0">
                <a:solidFill>
                  <a:schemeClr val="bg1"/>
                </a:solidFill>
              </a:rPr>
              <a:t>Not single Third-party app, but many options, both paid and free.</a:t>
            </a:r>
          </a:p>
        </p:txBody>
      </p:sp>
    </p:spTree>
    <p:extLst>
      <p:ext uri="{BB962C8B-B14F-4D97-AF65-F5344CB8AC3E}">
        <p14:creationId xmlns:p14="http://schemas.microsoft.com/office/powerpoint/2010/main" val="4254356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4857750" y="918524"/>
            <a:ext cx="9894723" cy="430909"/>
          </a:xfrm>
        </p:spPr>
        <p:txBody>
          <a:bodyPr>
            <a:normAutofit fontScale="90000"/>
          </a:bodyPr>
          <a:lstStyle/>
          <a:p>
            <a:r>
              <a:rPr lang="en-US" dirty="0">
                <a:solidFill>
                  <a:schemeClr val="bg1"/>
                </a:solidFill>
              </a:rPr>
              <a:t>What about opening community instances?</a:t>
            </a:r>
          </a:p>
        </p:txBody>
      </p:sp>
      <p:sp>
        <p:nvSpPr>
          <p:cNvPr id="10" name="Content Placeholder 3">
            <a:extLst>
              <a:ext uri="{FF2B5EF4-FFF2-40B4-BE49-F238E27FC236}">
                <a16:creationId xmlns:a16="http://schemas.microsoft.com/office/drawing/2014/main" id="{71754310-4561-B236-99EF-5D58A009D20A}"/>
              </a:ext>
            </a:extLst>
          </p:cNvPr>
          <p:cNvSpPr txBox="1">
            <a:spLocks/>
          </p:cNvSpPr>
          <p:nvPr/>
        </p:nvSpPr>
        <p:spPr>
          <a:xfrm>
            <a:off x="4857750" y="1517445"/>
            <a:ext cx="6858000" cy="5111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Setting a new instance is not too difficult from a technical point of view…</a:t>
            </a:r>
            <a:endParaRPr lang="en-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Aft>
                <a:spcPts val="12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Technical complexity comes in making sure that the server gets backed up, monitored, upgraded</a:t>
            </a:r>
          </a:p>
          <a:p>
            <a:pPr marL="800100" lvl="1" indent="-342900">
              <a:spcAft>
                <a:spcPts val="1200"/>
              </a:spcAft>
              <a:buFont typeface="Symbol" pitchFamily="2" charset="2"/>
              <a:buChar char=""/>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Possibility of integration with eduGAIN?</a:t>
            </a:r>
          </a:p>
          <a:p>
            <a:pPr>
              <a:spcAft>
                <a:spcPts val="1200"/>
              </a:spcAft>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Responsibility and liability of </a:t>
            </a:r>
            <a:r>
              <a:rPr lang="en-GB"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content moderation </a:t>
            </a: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 most complex aspect</a:t>
            </a:r>
          </a:p>
          <a:p>
            <a:pPr lvl="1">
              <a:spcAft>
                <a:spcPts val="12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Not to be taken lightly.</a:t>
            </a:r>
          </a:p>
          <a:p>
            <a:pPr lvl="1">
              <a:spcAft>
                <a:spcPts val="12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Will inevitably grow exponentially with increase in members and content. </a:t>
            </a:r>
          </a:p>
          <a:p>
            <a:pPr>
              <a:spcAft>
                <a:spcPts val="1200"/>
              </a:spcAft>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Uncertainties around the long-term and about continued interest in the platform from our communities.</a:t>
            </a:r>
            <a:endParaRPr lang="en-NL"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217F37AC-52D4-8735-8185-15154F6EDDD5}"/>
              </a:ext>
            </a:extLst>
          </p:cNvPr>
          <p:cNvPicPr>
            <a:picLocks noChangeAspect="1"/>
          </p:cNvPicPr>
          <p:nvPr/>
        </p:nvPicPr>
        <p:blipFill rotWithShape="1">
          <a:blip r:embed="rId2">
            <a:extLst>
              <a:ext uri="{28A0092B-C50C-407E-A947-70E740481C1C}">
                <a14:useLocalDpi xmlns:a14="http://schemas.microsoft.com/office/drawing/2010/main" val="0"/>
              </a:ext>
            </a:extLst>
          </a:blip>
          <a:srcRect l="4746" r="40560"/>
          <a:stretch/>
        </p:blipFill>
        <p:spPr>
          <a:xfrm>
            <a:off x="0" y="555522"/>
            <a:ext cx="4610100" cy="6302478"/>
          </a:xfrm>
          <a:prstGeom prst="rect">
            <a:avLst/>
          </a:prstGeom>
        </p:spPr>
      </p:pic>
    </p:spTree>
    <p:extLst>
      <p:ext uri="{BB962C8B-B14F-4D97-AF65-F5344CB8AC3E}">
        <p14:creationId xmlns:p14="http://schemas.microsoft.com/office/powerpoint/2010/main" val="3116758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t>Conclusions and open questions </a:t>
            </a:r>
          </a:p>
        </p:txBody>
      </p:sp>
      <p:sp>
        <p:nvSpPr>
          <p:cNvPr id="3" name="Content Placeholder 2">
            <a:extLst>
              <a:ext uri="{FF2B5EF4-FFF2-40B4-BE49-F238E27FC236}">
                <a16:creationId xmlns:a16="http://schemas.microsoft.com/office/drawing/2014/main" id="{00B42039-6547-7949-82F1-54A7C6695130}"/>
              </a:ext>
            </a:extLst>
          </p:cNvPr>
          <p:cNvSpPr>
            <a:spLocks noGrp="1"/>
          </p:cNvSpPr>
          <p:nvPr>
            <p:ph sz="quarter" idx="10"/>
          </p:nvPr>
        </p:nvSpPr>
        <p:spPr>
          <a:xfrm>
            <a:off x="895922" y="1604699"/>
            <a:ext cx="6228778" cy="5020952"/>
          </a:xfrm>
        </p:spPr>
        <p:txBody>
          <a:bodyPr>
            <a:normAutofit/>
          </a:bodyPr>
          <a:lstStyle/>
          <a:p>
            <a:r>
              <a:rPr lang="en-US" dirty="0"/>
              <a:t>Mastodon is an interesting alternative but currently it seems far from widespread success. At the same time, change does not happen overnight…</a:t>
            </a:r>
          </a:p>
          <a:p>
            <a:r>
              <a:rPr lang="en-US" dirty="0"/>
              <a:t>Twitter is still a powerful social media. Moving out of it might kill our social media presence – however we still need to be aware of many concerns around it and consider alternatives, even better if based our community values.</a:t>
            </a:r>
          </a:p>
          <a:p>
            <a:r>
              <a:rPr lang="en-US" dirty="0"/>
              <a:t>Would you like to share your approach? Do you have a strong opinion on this matter? Are you taking action or do you have intentions to do so?</a:t>
            </a:r>
          </a:p>
        </p:txBody>
      </p:sp>
      <p:pic>
        <p:nvPicPr>
          <p:cNvPr id="4" name="Picture 3">
            <a:extLst>
              <a:ext uri="{FF2B5EF4-FFF2-40B4-BE49-F238E27FC236}">
                <a16:creationId xmlns:a16="http://schemas.microsoft.com/office/drawing/2014/main" id="{F7C0514F-C3E4-AAFF-90B2-7CE09F1C2929}"/>
              </a:ext>
            </a:extLst>
          </p:cNvPr>
          <p:cNvPicPr>
            <a:picLocks noChangeAspect="1"/>
          </p:cNvPicPr>
          <p:nvPr/>
        </p:nvPicPr>
        <p:blipFill rotWithShape="1">
          <a:blip r:embed="rId3">
            <a:extLst>
              <a:ext uri="{28A0092B-C50C-407E-A947-70E740481C1C}">
                <a14:useLocalDpi xmlns:a14="http://schemas.microsoft.com/office/drawing/2010/main" val="0"/>
              </a:ext>
            </a:extLst>
          </a:blip>
          <a:srcRect l="16577" r="16577"/>
          <a:stretch/>
        </p:blipFill>
        <p:spPr>
          <a:xfrm>
            <a:off x="7294418" y="749564"/>
            <a:ext cx="4552672" cy="5020952"/>
          </a:xfrm>
          <a:prstGeom prst="rect">
            <a:avLst/>
          </a:prstGeom>
        </p:spPr>
      </p:pic>
    </p:spTree>
    <p:extLst>
      <p:ext uri="{BB962C8B-B14F-4D97-AF65-F5344CB8AC3E}">
        <p14:creationId xmlns:p14="http://schemas.microsoft.com/office/powerpoint/2010/main" val="3362011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2" name="Picture 2" descr="Text, logo&#10;&#10;Description automatically generated">
            <a:extLst>
              <a:ext uri="{FF2B5EF4-FFF2-40B4-BE49-F238E27FC236}">
                <a16:creationId xmlns:a16="http://schemas.microsoft.com/office/drawing/2014/main" id="{9EFF5A69-4AE8-6DB1-735B-F5E2690CDA94}"/>
              </a:ext>
            </a:extLst>
          </p:cNvPr>
          <p:cNvPicPr>
            <a:picLocks noChangeAspect="1"/>
          </p:cNvPicPr>
          <p:nvPr/>
        </p:nvPicPr>
        <p:blipFill>
          <a:blip r:embed="rId4"/>
          <a:stretch>
            <a:fillRect/>
          </a:stretch>
        </p:blipFill>
        <p:spPr>
          <a:xfrm>
            <a:off x="1351984" y="5767004"/>
            <a:ext cx="2071734" cy="424109"/>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a:xfrm>
            <a:off x="4819650" y="918524"/>
            <a:ext cx="9894723" cy="430909"/>
          </a:xfrm>
        </p:spPr>
        <p:txBody>
          <a:bodyPr>
            <a:normAutofit fontScale="90000"/>
          </a:bodyPr>
          <a:lstStyle/>
          <a:p>
            <a:r>
              <a:rPr lang="en-US" dirty="0">
                <a:solidFill>
                  <a:schemeClr val="bg1"/>
                </a:solidFill>
              </a:rPr>
              <a:t>The Elephant in the room</a:t>
            </a:r>
            <a:endParaRPr lang="en-NL" dirty="0">
              <a:solidFill>
                <a:schemeClr val="bg1"/>
              </a:solidFill>
            </a:endParaRPr>
          </a:p>
        </p:txBody>
      </p:sp>
      <p:sp>
        <p:nvSpPr>
          <p:cNvPr id="7" name="Content Placeholder 2">
            <a:extLst>
              <a:ext uri="{FF2B5EF4-FFF2-40B4-BE49-F238E27FC236}">
                <a16:creationId xmlns:a16="http://schemas.microsoft.com/office/drawing/2014/main" id="{4E21F39C-F107-D73E-F272-6C88DA785A8F}"/>
              </a:ext>
            </a:extLst>
          </p:cNvPr>
          <p:cNvSpPr>
            <a:spLocks noGrp="1"/>
          </p:cNvSpPr>
          <p:nvPr>
            <p:ph sz="quarter" idx="10"/>
          </p:nvPr>
        </p:nvSpPr>
        <p:spPr>
          <a:xfrm>
            <a:off x="4819650" y="2226444"/>
            <a:ext cx="5863049" cy="3297151"/>
          </a:xfrm>
        </p:spPr>
        <p:txBody>
          <a:bodyPr>
            <a:normAutofit/>
          </a:bodyPr>
          <a:lstStyle/>
          <a:p>
            <a:pPr>
              <a:spcAft>
                <a:spcPts val="1200"/>
              </a:spcAft>
            </a:pP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Despite being around for a few years already, it’s Musk’s acquisition of Twitter that led to a huge growth in Mastodon’s user base.</a:t>
            </a:r>
          </a:p>
          <a:p>
            <a:pPr>
              <a:spcAft>
                <a:spcPts val="1200"/>
              </a:spcAft>
            </a:pPr>
            <a:r>
              <a:rPr lang="en-GB"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Mastodon reported that an impressive 2.6 million active monthly users (+602%) as of Friday 1 December 2022.</a:t>
            </a:r>
          </a:p>
          <a:p>
            <a:pPr>
              <a:spcAft>
                <a:spcPts val="1200"/>
              </a:spcAft>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Not “the digital town square”, but maybe the town square for some communities already?</a:t>
            </a:r>
            <a:endPar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descr="A picture containing text, vector graphics&#10;&#10;Description automatically generated">
            <a:extLst>
              <a:ext uri="{FF2B5EF4-FFF2-40B4-BE49-F238E27FC236}">
                <a16:creationId xmlns:a16="http://schemas.microsoft.com/office/drawing/2014/main" id="{6FC208E3-18BF-7E06-9DE0-BF426CE22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031744"/>
            <a:ext cx="4419600" cy="5686553"/>
          </a:xfrm>
          <a:prstGeom prst="rect">
            <a:avLst/>
          </a:prstGeom>
        </p:spPr>
      </p:pic>
      <p:pic>
        <p:nvPicPr>
          <p:cNvPr id="10" name="Graphic 9">
            <a:extLst>
              <a:ext uri="{FF2B5EF4-FFF2-40B4-BE49-F238E27FC236}">
                <a16:creationId xmlns:a16="http://schemas.microsoft.com/office/drawing/2014/main" id="{F728E285-C45F-F7A1-2F18-4EDD7FEB41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1454" y="816199"/>
            <a:ext cx="889275" cy="953950"/>
          </a:xfrm>
          <a:prstGeom prst="rect">
            <a:avLst/>
          </a:prstGeom>
        </p:spPr>
      </p:pic>
    </p:spTree>
    <p:extLst>
      <p:ext uri="{BB962C8B-B14F-4D97-AF65-F5344CB8AC3E}">
        <p14:creationId xmlns:p14="http://schemas.microsoft.com/office/powerpoint/2010/main" val="1997913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a:xfrm>
            <a:off x="4136950" y="918524"/>
            <a:ext cx="9894723" cy="430909"/>
          </a:xfrm>
        </p:spPr>
        <p:txBody>
          <a:bodyPr>
            <a:normAutofit fontScale="90000"/>
          </a:bodyPr>
          <a:lstStyle/>
          <a:p>
            <a:r>
              <a:rPr lang="en-US" dirty="0">
                <a:solidFill>
                  <a:schemeClr val="bg1"/>
                </a:solidFill>
              </a:rPr>
              <a:t>Mastodon - Specificities</a:t>
            </a:r>
            <a:endParaRPr lang="en-NL" dirty="0">
              <a:solidFill>
                <a:schemeClr val="bg1"/>
              </a:solidFill>
            </a:endParaRP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4136950" y="1770149"/>
            <a:ext cx="7895723" cy="4344901"/>
          </a:xfrm>
        </p:spPr>
        <p:txBody>
          <a:bodyPr>
            <a:normAutofit/>
          </a:bodyPr>
          <a:lstStyle/>
          <a:p>
            <a:pPr>
              <a:spcAft>
                <a:spcPts val="1200"/>
              </a:spcAft>
            </a:pPr>
            <a:r>
              <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 tracking – Great for privacy (not so much for Marcomms)</a:t>
            </a:r>
          </a:p>
          <a:p>
            <a:pPr>
              <a:spcAft>
                <a:spcPts val="1200"/>
              </a:spcAft>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A</a:t>
            </a:r>
            <a:r>
              <a:rPr lang="en-NL"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nti-virality by default – No quote tweets</a:t>
            </a:r>
          </a:p>
          <a:p>
            <a:pPr>
              <a:spcAft>
                <a:spcPts val="1200"/>
              </a:spcAft>
            </a:pPr>
            <a:r>
              <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 global se</a:t>
            </a:r>
            <a:r>
              <a:rPr lang="en-NL"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arch feature</a:t>
            </a:r>
          </a:p>
          <a:p>
            <a:pPr>
              <a:spcAft>
                <a:spcPts val="1200"/>
              </a:spcAft>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Community-based moderation</a:t>
            </a:r>
            <a:endParaRPr lang="en-NL" sz="2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Multiple timelines</a:t>
            </a:r>
          </a:p>
          <a:p>
            <a:pPr>
              <a:spcAft>
                <a:spcPts val="1200"/>
              </a:spcAft>
            </a:pPr>
            <a:r>
              <a:rPr lang="en-NL"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 Ads</a:t>
            </a:r>
          </a:p>
          <a:p>
            <a:pPr>
              <a:spcAft>
                <a:spcPts val="1200"/>
              </a:spcAft>
            </a:pPr>
            <a:r>
              <a:rPr lang="en-NL"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Crowdfunded</a:t>
            </a:r>
          </a:p>
        </p:txBody>
      </p:sp>
      <p:pic>
        <p:nvPicPr>
          <p:cNvPr id="9" name="Picture 8" descr="A picture containing text&#10;&#10;Description automatically generated">
            <a:extLst>
              <a:ext uri="{FF2B5EF4-FFF2-40B4-BE49-F238E27FC236}">
                <a16:creationId xmlns:a16="http://schemas.microsoft.com/office/drawing/2014/main" id="{F42BC7A0-93B5-1FF8-80EF-D2399D3DB1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9562"/>
            <a:ext cx="3553691" cy="6317673"/>
          </a:xfrm>
          <a:prstGeom prst="rect">
            <a:avLst/>
          </a:prstGeom>
        </p:spPr>
      </p:pic>
    </p:spTree>
    <p:extLst>
      <p:ext uri="{BB962C8B-B14F-4D97-AF65-F5344CB8AC3E}">
        <p14:creationId xmlns:p14="http://schemas.microsoft.com/office/powerpoint/2010/main" val="1284170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solidFill>
                  <a:schemeClr val="bg1"/>
                </a:solidFill>
              </a:rPr>
              <a:t>Mastodon: Who’s on it?</a:t>
            </a:r>
            <a:endParaRPr lang="en-NL" dirty="0">
              <a:solidFill>
                <a:schemeClr val="bg1"/>
              </a:solidFill>
            </a:endParaRPr>
          </a:p>
        </p:txBody>
      </p:sp>
      <p:sp>
        <p:nvSpPr>
          <p:cNvPr id="7" name="Content Placeholder 2">
            <a:extLst>
              <a:ext uri="{FF2B5EF4-FFF2-40B4-BE49-F238E27FC236}">
                <a16:creationId xmlns:a16="http://schemas.microsoft.com/office/drawing/2014/main" id="{4E21F39C-F107-D73E-F272-6C88DA785A8F}"/>
              </a:ext>
            </a:extLst>
          </p:cNvPr>
          <p:cNvSpPr>
            <a:spLocks noGrp="1"/>
          </p:cNvSpPr>
          <p:nvPr>
            <p:ph sz="quarter" idx="10"/>
          </p:nvPr>
        </p:nvSpPr>
        <p:spPr>
          <a:xfrm>
            <a:off x="4148667" y="1693332"/>
            <a:ext cx="7281333" cy="4405339"/>
          </a:xfrm>
        </p:spPr>
        <p:txBody>
          <a:bodyPr>
            <a:noAutofit/>
          </a:bodyPr>
          <a:lstStyle/>
          <a:p>
            <a:pPr marL="0" indent="0">
              <a:spcAft>
                <a:spcPts val="1200"/>
              </a:spcAft>
              <a:buNone/>
            </a:pP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Having a look at the main Mastodon servers gives a feel of early days internet…</a:t>
            </a:r>
          </a:p>
          <a:p>
            <a:pPr marL="0" indent="0">
              <a:spcAft>
                <a:spcPts val="1200"/>
              </a:spcAft>
              <a:buNone/>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Among main user communities are:</a:t>
            </a:r>
          </a:p>
          <a:p>
            <a:pPr lvl="1">
              <a:spcAft>
                <a:spcPts val="1200"/>
              </a:spcAft>
            </a:pP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Techies (network engineers, software developers, security experts)</a:t>
            </a:r>
          </a:p>
          <a:p>
            <a:pPr lvl="1">
              <a:spcAft>
                <a:spcPts val="1200"/>
              </a:spcAft>
            </a:pP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Research and academia</a:t>
            </a:r>
          </a:p>
          <a:p>
            <a:pPr lvl="1">
              <a:spcAft>
                <a:spcPts val="1200"/>
              </a:spcAft>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A</a:t>
            </a: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ctivists</a:t>
            </a:r>
          </a:p>
          <a:p>
            <a:pPr lvl="1">
              <a:spcAft>
                <a:spcPts val="1200"/>
              </a:spcAft>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L</a:t>
            </a: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ocal communities</a:t>
            </a:r>
          </a:p>
          <a:p>
            <a:pPr lvl="1">
              <a:spcAft>
                <a:spcPts val="1200"/>
              </a:spcAft>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J</a:t>
            </a: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ournalists</a:t>
            </a: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 (m</a:t>
            </a: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ore recently)</a:t>
            </a:r>
          </a:p>
          <a:p>
            <a:pPr>
              <a:spcAft>
                <a:spcPts val="1200"/>
              </a:spcAft>
            </a:pP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Politicians and influential figures mainly remained on Twitter and other legacy social media, with few notable exceptions.</a:t>
            </a:r>
          </a:p>
          <a:p>
            <a:pPr>
              <a:spcAft>
                <a:spcPts val="1200"/>
              </a:spcAft>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O</a:t>
            </a:r>
            <a:r>
              <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verall tendency for new users is currently to join generic servers (perhaps with the intention to move elsewhere in a second moment).</a:t>
            </a:r>
            <a:endParaRPr lang="en-NL"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Graphical user interface, text, application&#10;&#10;Description automatically generated">
            <a:extLst>
              <a:ext uri="{FF2B5EF4-FFF2-40B4-BE49-F238E27FC236}">
                <a16:creationId xmlns:a16="http://schemas.microsoft.com/office/drawing/2014/main" id="{5D2EBDEC-F457-B421-76D2-EF8C5A3AA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895" y="1693332"/>
            <a:ext cx="2743810" cy="4405339"/>
          </a:xfrm>
          <a:prstGeom prst="rect">
            <a:avLst/>
          </a:prstGeom>
        </p:spPr>
      </p:pic>
    </p:spTree>
    <p:extLst>
      <p:ext uri="{BB962C8B-B14F-4D97-AF65-F5344CB8AC3E}">
        <p14:creationId xmlns:p14="http://schemas.microsoft.com/office/powerpoint/2010/main" val="3279787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631D-5EF2-94EF-A176-24B4A7534D75}"/>
              </a:ext>
            </a:extLst>
          </p:cNvPr>
          <p:cNvSpPr>
            <a:spLocks noGrp="1"/>
          </p:cNvSpPr>
          <p:nvPr>
            <p:ph type="title"/>
          </p:nvPr>
        </p:nvSpPr>
        <p:spPr/>
        <p:txBody>
          <a:bodyPr>
            <a:normAutofit fontScale="90000"/>
          </a:bodyPr>
          <a:lstStyle/>
          <a:p>
            <a:r>
              <a:rPr lang="en-NL" dirty="0">
                <a:solidFill>
                  <a:schemeClr val="bg1"/>
                </a:solidFill>
              </a:rPr>
              <a:t>GÉANT on Mastodon</a:t>
            </a:r>
          </a:p>
        </p:txBody>
      </p:sp>
      <p:sp>
        <p:nvSpPr>
          <p:cNvPr id="4" name="Content Placeholder 3">
            <a:extLst>
              <a:ext uri="{FF2B5EF4-FFF2-40B4-BE49-F238E27FC236}">
                <a16:creationId xmlns:a16="http://schemas.microsoft.com/office/drawing/2014/main" id="{735CF5B9-9551-159B-5B73-4994DD435B42}"/>
              </a:ext>
            </a:extLst>
          </p:cNvPr>
          <p:cNvSpPr>
            <a:spLocks noGrp="1"/>
          </p:cNvSpPr>
          <p:nvPr>
            <p:ph sz="quarter" idx="10"/>
          </p:nvPr>
        </p:nvSpPr>
        <p:spPr>
          <a:xfrm>
            <a:off x="998895" y="1567629"/>
            <a:ext cx="5317238" cy="4966521"/>
          </a:xfrm>
        </p:spPr>
        <p:txBody>
          <a:bodyPr>
            <a:normAutofit fontScale="92500" lnSpcReduction="10000"/>
          </a:bodyPr>
          <a:lstStyle/>
          <a:p>
            <a:r>
              <a:rPr lang="en-NL" dirty="0">
                <a:solidFill>
                  <a:schemeClr val="bg1"/>
                </a:solidFill>
              </a:rPr>
              <a:t>After an initial analysis we decided to open a Mastodon account on 19 December 2022 </a:t>
            </a:r>
            <a:r>
              <a:rPr lang="en-NL" b="1" dirty="0">
                <a:solidFill>
                  <a:schemeClr val="bg1"/>
                </a:solidFill>
              </a:rPr>
              <a:t>@geant@mstdn.social</a:t>
            </a:r>
          </a:p>
          <a:p>
            <a:endParaRPr lang="en-NL" dirty="0">
              <a:solidFill>
                <a:schemeClr val="bg1"/>
              </a:solidFill>
            </a:endParaRPr>
          </a:p>
          <a:p>
            <a:r>
              <a:rPr lang="en-NL" dirty="0">
                <a:solidFill>
                  <a:schemeClr val="bg1"/>
                </a:solidFill>
              </a:rPr>
              <a:t>Now at &gt;200 Followers</a:t>
            </a:r>
          </a:p>
          <a:p>
            <a:endParaRPr lang="en-NL" dirty="0">
              <a:solidFill>
                <a:schemeClr val="bg1"/>
              </a:solidFill>
            </a:endParaRPr>
          </a:p>
          <a:p>
            <a:r>
              <a:rPr lang="en-NL" dirty="0">
                <a:solidFill>
                  <a:schemeClr val="bg1"/>
                </a:solidFill>
              </a:rPr>
              <a:t>Considering community solutions for a later stage</a:t>
            </a:r>
          </a:p>
          <a:p>
            <a:endParaRPr lang="en-NL" dirty="0">
              <a:solidFill>
                <a:schemeClr val="bg1"/>
              </a:solidFill>
            </a:endParaRPr>
          </a:p>
          <a:p>
            <a:r>
              <a:rPr lang="en-NL" dirty="0">
                <a:solidFill>
                  <a:schemeClr val="bg1"/>
                </a:solidFill>
              </a:rPr>
              <a:t>On hindsight it was good to open on mstdn.social – mastodon.social got defederated from some instances due to high numbers and temporary difficulties in moderation</a:t>
            </a:r>
          </a:p>
        </p:txBody>
      </p:sp>
      <p:pic>
        <p:nvPicPr>
          <p:cNvPr id="7" name="Picture 6" descr="Graphical user interface, text, application&#10;&#10;Description automatically generated">
            <a:extLst>
              <a:ext uri="{FF2B5EF4-FFF2-40B4-BE49-F238E27FC236}">
                <a16:creationId xmlns:a16="http://schemas.microsoft.com/office/drawing/2014/main" id="{3FC9C76E-4D6F-DCD5-8A6E-4596C366E2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1885" y="1133978"/>
            <a:ext cx="3889637" cy="5114402"/>
          </a:xfrm>
          <a:prstGeom prst="rect">
            <a:avLst/>
          </a:prstGeom>
        </p:spPr>
      </p:pic>
    </p:spTree>
    <p:extLst>
      <p:ext uri="{BB962C8B-B14F-4D97-AF65-F5344CB8AC3E}">
        <p14:creationId xmlns:p14="http://schemas.microsoft.com/office/powerpoint/2010/main" val="3578574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solidFill>
                  <a:schemeClr val="bg1"/>
                </a:solidFill>
              </a:rPr>
              <a:t>SURF’s Mastodon Pilot</a:t>
            </a:r>
            <a:endParaRPr lang="en-NL" dirty="0">
              <a:solidFill>
                <a:schemeClr val="bg1"/>
              </a:solidFill>
            </a:endParaRP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6" y="1638967"/>
            <a:ext cx="6960540" cy="1349423"/>
          </a:xfrm>
        </p:spPr>
        <p:txBody>
          <a:bodyPr>
            <a:normAutofit/>
          </a:bodyPr>
          <a:lstStyle/>
          <a:p>
            <a:pPr marL="0" indent="0">
              <a:buNone/>
            </a:pPr>
            <a:r>
              <a:rPr lang="en-US" sz="1800" b="1" dirty="0">
                <a:solidFill>
                  <a:schemeClr val="bg1"/>
                </a:solidFill>
                <a:effectLst/>
                <a:latin typeface="Calibri" panose="020F0502020204030204" pitchFamily="34" charset="0"/>
              </a:rPr>
              <a:t>SURF</a:t>
            </a:r>
            <a:r>
              <a:rPr lang="en-US" sz="1800" dirty="0">
                <a:solidFill>
                  <a:schemeClr val="bg1"/>
                </a:solidFill>
                <a:effectLst/>
                <a:latin typeface="Calibri" panose="020F0502020204030204" pitchFamily="34" charset="0"/>
              </a:rPr>
              <a:t> launched with NL universities on a Mastodon pilot for the Dutch research and education sector.</a:t>
            </a:r>
          </a:p>
          <a:p>
            <a:pPr marL="0" indent="0">
              <a:buNone/>
            </a:pPr>
            <a:r>
              <a:rPr lang="en-US" sz="1800" u="sng" dirty="0">
                <a:solidFill>
                  <a:schemeClr val="bg1"/>
                </a:solidFill>
                <a:effectLst/>
                <a:latin typeface="Calibri" panose="020F0502020204030204" pitchFamily="34" charset="0"/>
                <a:hlinkClick r:id="rId3" tooltip="https://www.surf.nl/en/news/surf-and-the-universities-of-the-netherlands-are-working-on-a-mastodon-pilot-for-the-entire">
                  <a:extLst>
                    <a:ext uri="{A12FA001-AC4F-418D-AE19-62706E023703}">
                      <ahyp:hlinkClr xmlns:ahyp="http://schemas.microsoft.com/office/drawing/2018/hyperlinkcolor" val="tx"/>
                    </a:ext>
                  </a:extLst>
                </a:hlinkClick>
              </a:rPr>
              <a:t>Full announcement here</a:t>
            </a:r>
            <a:r>
              <a:rPr lang="en-US" sz="1800" dirty="0">
                <a:solidFill>
                  <a:schemeClr val="bg1"/>
                </a:solidFill>
                <a:effectLst/>
                <a:latin typeface="Calibri" panose="020F0502020204030204" pitchFamily="34" charset="0"/>
              </a:rPr>
              <a:t>. </a:t>
            </a:r>
            <a:r>
              <a:rPr lang="en-US" sz="1800" dirty="0">
                <a:solidFill>
                  <a:schemeClr val="bg1"/>
                </a:solidFill>
                <a:effectLst/>
                <a:latin typeface="Calibri" panose="020F0502020204030204" pitchFamily="34" charset="0"/>
                <a:hlinkClick r:id="rId4">
                  <a:extLst>
                    <a:ext uri="{A12FA001-AC4F-418D-AE19-62706E023703}">
                      <ahyp:hlinkClr xmlns:ahyp="http://schemas.microsoft.com/office/drawing/2018/hyperlinkcolor" val="tx"/>
                    </a:ext>
                  </a:extLst>
                </a:hlinkClick>
              </a:rPr>
              <a:t>More Info here</a:t>
            </a:r>
            <a:r>
              <a:rPr lang="en-US" sz="1800" dirty="0">
                <a:solidFill>
                  <a:schemeClr val="bg1"/>
                </a:solidFill>
                <a:effectLst/>
                <a:latin typeface="Calibri" panose="020F0502020204030204" pitchFamily="34" charset="0"/>
              </a:rPr>
              <a:t>.</a:t>
            </a:r>
          </a:p>
        </p:txBody>
      </p:sp>
      <p:pic>
        <p:nvPicPr>
          <p:cNvPr id="4" name="Picture 3" descr="A picture containing logo&#10;&#10;Description automatically generated">
            <a:extLst>
              <a:ext uri="{FF2B5EF4-FFF2-40B4-BE49-F238E27FC236}">
                <a16:creationId xmlns:a16="http://schemas.microsoft.com/office/drawing/2014/main" id="{7AFF0B23-A790-6561-CC74-B501511EE4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9436" y="1198713"/>
            <a:ext cx="3199064" cy="1349423"/>
          </a:xfrm>
          <a:prstGeom prst="rect">
            <a:avLst/>
          </a:prstGeom>
        </p:spPr>
      </p:pic>
      <p:pic>
        <p:nvPicPr>
          <p:cNvPr id="7" name="Picture 6" descr="A picture containing text, indoor&#10;&#10;Description automatically generated">
            <a:extLst>
              <a:ext uri="{FF2B5EF4-FFF2-40B4-BE49-F238E27FC236}">
                <a16:creationId xmlns:a16="http://schemas.microsoft.com/office/drawing/2014/main" id="{0B826978-B11D-6790-E21E-A0F0F2AF30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8895" y="3277924"/>
            <a:ext cx="4468091" cy="2345748"/>
          </a:xfrm>
          <a:prstGeom prst="rect">
            <a:avLst/>
          </a:prstGeom>
        </p:spPr>
      </p:pic>
      <p:sp>
        <p:nvSpPr>
          <p:cNvPr id="8" name="Content Placeholder 2">
            <a:extLst>
              <a:ext uri="{FF2B5EF4-FFF2-40B4-BE49-F238E27FC236}">
                <a16:creationId xmlns:a16="http://schemas.microsoft.com/office/drawing/2014/main" id="{34EA1D9D-694E-114F-9A54-FE41B7F812FF}"/>
              </a:ext>
            </a:extLst>
          </p:cNvPr>
          <p:cNvSpPr txBox="1">
            <a:spLocks/>
          </p:cNvSpPr>
          <p:nvPr/>
        </p:nvSpPr>
        <p:spPr>
          <a:xfrm>
            <a:off x="5766473" y="3313884"/>
            <a:ext cx="5426632" cy="23097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bg1"/>
                </a:solidFill>
                <a:latin typeface="Calibri" panose="020F0502020204030204" pitchFamily="34" charset="0"/>
              </a:rPr>
              <a:t>Launched in February 2023. Pilot until end 2023. </a:t>
            </a:r>
          </a:p>
          <a:p>
            <a:pPr marL="0" indent="0">
              <a:buFont typeface="Arial" panose="020B0604020202020204" pitchFamily="34" charset="0"/>
              <a:buNone/>
            </a:pPr>
            <a:endParaRPr lang="en-US" sz="1800" dirty="0">
              <a:solidFill>
                <a:schemeClr val="bg1"/>
              </a:solidFill>
              <a:latin typeface="Calibri" panose="020F0502020204030204" pitchFamily="34" charset="0"/>
            </a:endParaRPr>
          </a:p>
          <a:p>
            <a:pPr marL="0" indent="0">
              <a:buFont typeface="Arial" panose="020B0604020202020204" pitchFamily="34" charset="0"/>
              <a:buNone/>
            </a:pPr>
            <a:r>
              <a:rPr lang="en-US" sz="1800" dirty="0">
                <a:solidFill>
                  <a:schemeClr val="bg1"/>
                </a:solidFill>
                <a:latin typeface="Calibri" panose="020F0502020204030204" pitchFamily="34" charset="0"/>
              </a:rPr>
              <a:t>Login via SURFconext</a:t>
            </a:r>
          </a:p>
          <a:p>
            <a:pPr marL="0" indent="0">
              <a:buFont typeface="Arial" panose="020B0604020202020204" pitchFamily="34" charset="0"/>
              <a:buNone/>
            </a:pPr>
            <a:endParaRPr lang="en-US" sz="1800" dirty="0">
              <a:solidFill>
                <a:schemeClr val="bg1"/>
              </a:solidFill>
              <a:latin typeface="Calibri" panose="020F0502020204030204" pitchFamily="34" charset="0"/>
            </a:endParaRPr>
          </a:p>
          <a:p>
            <a:pPr marL="0" indent="0">
              <a:buFont typeface="Arial" panose="020B0604020202020204" pitchFamily="34" charset="0"/>
              <a:buNone/>
            </a:pPr>
            <a:r>
              <a:rPr lang="en-US" sz="1800" dirty="0">
                <a:solidFill>
                  <a:schemeClr val="bg1"/>
                </a:solidFill>
                <a:effectLst/>
                <a:latin typeface="Calibri" panose="020F0502020204030204" pitchFamily="34" charset="0"/>
              </a:rPr>
              <a:t>Many members of SURF are already present and active on Mastodon. </a:t>
            </a:r>
            <a:endParaRPr lang="en-US" sz="18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1052497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231938-BE42-9F5C-FE81-2B0BF4F6FFB3}"/>
              </a:ext>
            </a:extLst>
          </p:cNvPr>
          <p:cNvSpPr/>
          <p:nvPr/>
        </p:nvSpPr>
        <p:spPr>
          <a:xfrm>
            <a:off x="1603025" y="4665147"/>
            <a:ext cx="752320" cy="742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B4834E9C-5B06-6A77-8CEB-B3ECD10FC516}"/>
              </a:ext>
            </a:extLst>
          </p:cNvPr>
          <p:cNvSpPr/>
          <p:nvPr/>
        </p:nvSpPr>
        <p:spPr>
          <a:xfrm>
            <a:off x="1603025" y="2739689"/>
            <a:ext cx="752320" cy="742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solidFill>
                  <a:schemeClr val="bg1"/>
                </a:solidFill>
              </a:rPr>
              <a:t>Position of other NRENs about Mastodon </a:t>
            </a:r>
            <a:endParaRPr lang="en-NL" dirty="0">
              <a:solidFill>
                <a:schemeClr val="bg1"/>
              </a:solidFill>
            </a:endParaRP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2826623" y="1567629"/>
            <a:ext cx="7762517" cy="934969"/>
          </a:xfrm>
        </p:spPr>
        <p:txBody>
          <a:bodyPr>
            <a:normAutofit/>
          </a:bodyPr>
          <a:lstStyle/>
          <a:p>
            <a:pPr marL="0" indent="0">
              <a:buNone/>
            </a:pPr>
            <a:r>
              <a:rPr lang="en-US" sz="1800" b="1" dirty="0" err="1">
                <a:solidFill>
                  <a:schemeClr val="bg1"/>
                </a:solidFill>
                <a:effectLst/>
                <a:latin typeface="Calibri" panose="020F0502020204030204" pitchFamily="34" charset="0"/>
              </a:rPr>
              <a:t>Jisc</a:t>
            </a:r>
            <a:r>
              <a:rPr lang="en-US" sz="1800" b="1" dirty="0">
                <a:solidFill>
                  <a:schemeClr val="bg1"/>
                </a:solidFill>
                <a:effectLst/>
                <a:latin typeface="Calibri" panose="020F0502020204030204" pitchFamily="34" charset="0"/>
              </a:rPr>
              <a:t> </a:t>
            </a:r>
            <a:r>
              <a:rPr lang="en-US" sz="1800" dirty="0">
                <a:solidFill>
                  <a:schemeClr val="bg1"/>
                </a:solidFill>
                <a:effectLst/>
                <a:latin typeface="Calibri" panose="020F0502020204030204" pitchFamily="34" charset="0"/>
              </a:rPr>
              <a:t>had also conducted </a:t>
            </a:r>
            <a:r>
              <a:rPr lang="en-US" sz="1800" dirty="0">
                <a:solidFill>
                  <a:schemeClr val="bg1"/>
                </a:solidFill>
                <a:effectLst/>
                <a:latin typeface="Calibri" panose="020F0502020204030204" pitchFamily="34" charset="0"/>
                <a:hlinkClick r:id="rId3">
                  <a:extLst>
                    <a:ext uri="{A12FA001-AC4F-418D-AE19-62706E023703}">
                      <ahyp:hlinkClr xmlns:ahyp="http://schemas.microsoft.com/office/drawing/2018/hyperlinkcolor" val="tx"/>
                    </a:ext>
                  </a:extLst>
                </a:hlinkClick>
              </a:rPr>
              <a:t>initial research </a:t>
            </a:r>
            <a:r>
              <a:rPr lang="en-US" sz="1800" dirty="0">
                <a:solidFill>
                  <a:schemeClr val="bg1"/>
                </a:solidFill>
                <a:effectLst/>
                <a:latin typeface="Calibri" panose="020F0502020204030204" pitchFamily="34" charset="0"/>
              </a:rPr>
              <a:t>on a similar pilot and on their presence on Mastodon, but for the moment they decided not to proceed and not to use Mastodon </a:t>
            </a:r>
          </a:p>
        </p:txBody>
      </p:sp>
      <p:pic>
        <p:nvPicPr>
          <p:cNvPr id="7" name="Picture 6" descr="Logo&#10;&#10;Description automatically generated">
            <a:extLst>
              <a:ext uri="{FF2B5EF4-FFF2-40B4-BE49-F238E27FC236}">
                <a16:creationId xmlns:a16="http://schemas.microsoft.com/office/drawing/2014/main" id="{077D35A4-73F7-7267-1AEA-83CE13130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3025" y="1576120"/>
            <a:ext cx="755323" cy="755323"/>
          </a:xfrm>
          <a:prstGeom prst="rect">
            <a:avLst/>
          </a:prstGeom>
        </p:spPr>
      </p:pic>
      <p:pic>
        <p:nvPicPr>
          <p:cNvPr id="9" name="Picture 8" descr="Logo, company name&#10;&#10;Description automatically generated">
            <a:extLst>
              <a:ext uri="{FF2B5EF4-FFF2-40B4-BE49-F238E27FC236}">
                <a16:creationId xmlns:a16="http://schemas.microsoft.com/office/drawing/2014/main" id="{3F614C85-D8D3-4D83-B1DC-D01DAD75CC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6091" y="2806830"/>
            <a:ext cx="1648705" cy="513347"/>
          </a:xfrm>
          <a:prstGeom prst="rect">
            <a:avLst/>
          </a:prstGeom>
        </p:spPr>
      </p:pic>
      <p:sp>
        <p:nvSpPr>
          <p:cNvPr id="10" name="Content Placeholder 2">
            <a:extLst>
              <a:ext uri="{FF2B5EF4-FFF2-40B4-BE49-F238E27FC236}">
                <a16:creationId xmlns:a16="http://schemas.microsoft.com/office/drawing/2014/main" id="{BDD15830-C2EE-B33C-A464-2F9E21E00D54}"/>
              </a:ext>
            </a:extLst>
          </p:cNvPr>
          <p:cNvSpPr txBox="1">
            <a:spLocks/>
          </p:cNvSpPr>
          <p:nvPr/>
        </p:nvSpPr>
        <p:spPr>
          <a:xfrm>
            <a:off x="2826623" y="3809641"/>
            <a:ext cx="7762517" cy="9349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bg1"/>
                </a:solidFill>
                <a:latin typeface="Calibri" panose="020F0502020204030204" pitchFamily="34" charset="0"/>
              </a:rPr>
              <a:t>RENATER </a:t>
            </a:r>
            <a:r>
              <a:rPr lang="en-US" sz="1800" dirty="0">
                <a:solidFill>
                  <a:schemeClr val="bg1"/>
                </a:solidFill>
                <a:latin typeface="Calibri" panose="020F0502020204030204" pitchFamily="34" charset="0"/>
              </a:rPr>
              <a:t>for the moment just opened a Mastodon account on the same general server as GÉANT. Not yet posting.</a:t>
            </a:r>
          </a:p>
        </p:txBody>
      </p:sp>
      <p:sp>
        <p:nvSpPr>
          <p:cNvPr id="11" name="Content Placeholder 2">
            <a:extLst>
              <a:ext uri="{FF2B5EF4-FFF2-40B4-BE49-F238E27FC236}">
                <a16:creationId xmlns:a16="http://schemas.microsoft.com/office/drawing/2014/main" id="{10BAECAE-241C-9817-6758-18E004A6358A}"/>
              </a:ext>
            </a:extLst>
          </p:cNvPr>
          <p:cNvSpPr txBox="1">
            <a:spLocks/>
          </p:cNvSpPr>
          <p:nvPr/>
        </p:nvSpPr>
        <p:spPr>
          <a:xfrm>
            <a:off x="2826459" y="2710629"/>
            <a:ext cx="7762517" cy="9512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err="1">
                <a:solidFill>
                  <a:schemeClr val="bg1"/>
                </a:solidFill>
                <a:latin typeface="Calibri" panose="020F0502020204030204" pitchFamily="34" charset="0"/>
              </a:rPr>
              <a:t>Arnes</a:t>
            </a:r>
            <a:r>
              <a:rPr lang="en-US" sz="1800" dirty="0">
                <a:solidFill>
                  <a:schemeClr val="bg1"/>
                </a:solidFill>
                <a:latin typeface="Calibri" panose="020F0502020204030204" pitchFamily="34" charset="0"/>
              </a:rPr>
              <a:t> investigating setting a Mastodon instance for their community. Discussions opened in SIG-Marcomms mailing list on whether this service should be offered at an NREN level or GÉANT level.</a:t>
            </a:r>
          </a:p>
        </p:txBody>
      </p:sp>
      <p:sp>
        <p:nvSpPr>
          <p:cNvPr id="12" name="Content Placeholder 2">
            <a:extLst>
              <a:ext uri="{FF2B5EF4-FFF2-40B4-BE49-F238E27FC236}">
                <a16:creationId xmlns:a16="http://schemas.microsoft.com/office/drawing/2014/main" id="{4E24A134-DC6A-D0C5-9292-DD41C0D2E5DB}"/>
              </a:ext>
            </a:extLst>
          </p:cNvPr>
          <p:cNvSpPr txBox="1">
            <a:spLocks/>
          </p:cNvSpPr>
          <p:nvPr/>
        </p:nvSpPr>
        <p:spPr>
          <a:xfrm>
            <a:off x="2826459" y="4734266"/>
            <a:ext cx="7762517" cy="7872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bg1"/>
                </a:solidFill>
                <a:latin typeface="Calibri" panose="020F0502020204030204" pitchFamily="34" charset="0"/>
              </a:rPr>
              <a:t>SUNET </a:t>
            </a:r>
            <a:r>
              <a:rPr lang="en-US" sz="1800" dirty="0">
                <a:solidFill>
                  <a:schemeClr val="bg1"/>
                </a:solidFill>
                <a:latin typeface="Calibri" panose="020F0502020204030204" pitchFamily="34" charset="0"/>
              </a:rPr>
              <a:t>was an early adopter of Mastodon. Server with a couple of hundreds of users. Not actively using the account to post.</a:t>
            </a:r>
          </a:p>
        </p:txBody>
      </p:sp>
      <p:sp>
        <p:nvSpPr>
          <p:cNvPr id="13" name="Content Placeholder 2">
            <a:extLst>
              <a:ext uri="{FF2B5EF4-FFF2-40B4-BE49-F238E27FC236}">
                <a16:creationId xmlns:a16="http://schemas.microsoft.com/office/drawing/2014/main" id="{18848104-A29D-A221-26F7-C370FCE48EBA}"/>
              </a:ext>
            </a:extLst>
          </p:cNvPr>
          <p:cNvSpPr txBox="1">
            <a:spLocks/>
          </p:cNvSpPr>
          <p:nvPr/>
        </p:nvSpPr>
        <p:spPr>
          <a:xfrm>
            <a:off x="2826458" y="5669235"/>
            <a:ext cx="7762517" cy="7872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bg1"/>
                </a:solidFill>
                <a:latin typeface="Calibri" panose="020F0502020204030204" pitchFamily="34" charset="0"/>
              </a:rPr>
              <a:t>A technical discussion about opening Mastodon servers took place in the </a:t>
            </a:r>
            <a:r>
              <a:rPr lang="en-US" sz="1800" b="1" dirty="0" err="1">
                <a:solidFill>
                  <a:schemeClr val="bg1"/>
                </a:solidFill>
                <a:latin typeface="Calibri" panose="020F0502020204030204" pitchFamily="34" charset="0"/>
              </a:rPr>
              <a:t>nren.slack.com</a:t>
            </a:r>
            <a:r>
              <a:rPr lang="en-US" sz="1800" b="1" dirty="0">
                <a:solidFill>
                  <a:schemeClr val="bg1"/>
                </a:solidFill>
                <a:latin typeface="Calibri" panose="020F0502020204030204" pitchFamily="34" charset="0"/>
              </a:rPr>
              <a:t> channel</a:t>
            </a:r>
            <a:r>
              <a:rPr lang="en-US" sz="1800" dirty="0">
                <a:solidFill>
                  <a:schemeClr val="bg1"/>
                </a:solidFill>
                <a:latin typeface="Calibri" panose="020F0502020204030204" pitchFamily="34" charset="0"/>
              </a:rPr>
              <a:t>, with pros &amp; cons for NRENs of offering it as a service.</a:t>
            </a:r>
          </a:p>
        </p:txBody>
      </p:sp>
      <p:pic>
        <p:nvPicPr>
          <p:cNvPr id="15" name="Picture 14" descr="Logo, icon&#10;&#10;Description automatically generated">
            <a:extLst>
              <a:ext uri="{FF2B5EF4-FFF2-40B4-BE49-F238E27FC236}">
                <a16:creationId xmlns:a16="http://schemas.microsoft.com/office/drawing/2014/main" id="{34C326D9-7D32-7428-1B4D-6FB007EA67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8948" y="3777378"/>
            <a:ext cx="700474" cy="700474"/>
          </a:xfrm>
          <a:prstGeom prst="roundRect">
            <a:avLst>
              <a:gd name="adj" fmla="val 50000"/>
            </a:avLst>
          </a:prstGeom>
          <a:solidFill>
            <a:srgbClr val="FFFFFF">
              <a:shade val="85000"/>
            </a:srgbClr>
          </a:solidFill>
          <a:ln>
            <a:noFill/>
          </a:ln>
          <a:effectLst/>
        </p:spPr>
      </p:pic>
      <p:pic>
        <p:nvPicPr>
          <p:cNvPr id="17" name="Picture 16" descr="Logo&#10;&#10;Description automatically generated">
            <a:extLst>
              <a:ext uri="{FF2B5EF4-FFF2-40B4-BE49-F238E27FC236}">
                <a16:creationId xmlns:a16="http://schemas.microsoft.com/office/drawing/2014/main" id="{4CB2AD3B-3C48-8BD4-D977-2CB9F63BF3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85886" y="2799950"/>
            <a:ext cx="589602" cy="622056"/>
          </a:xfrm>
          <a:prstGeom prst="rect">
            <a:avLst/>
          </a:prstGeom>
        </p:spPr>
      </p:pic>
      <p:pic>
        <p:nvPicPr>
          <p:cNvPr id="19" name="Picture 18" descr="Logo&#10;&#10;Description automatically generated">
            <a:extLst>
              <a:ext uri="{FF2B5EF4-FFF2-40B4-BE49-F238E27FC236}">
                <a16:creationId xmlns:a16="http://schemas.microsoft.com/office/drawing/2014/main" id="{F717B1DC-1713-0958-C668-A4C54E3C15D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79501" y="3225142"/>
            <a:ext cx="1648706" cy="1648706"/>
          </a:xfrm>
          <a:prstGeom prst="rect">
            <a:avLst/>
          </a:prstGeom>
        </p:spPr>
      </p:pic>
      <p:pic>
        <p:nvPicPr>
          <p:cNvPr id="21" name="Picture 20" descr="Icon&#10;&#10;Description automatically generated">
            <a:extLst>
              <a:ext uri="{FF2B5EF4-FFF2-40B4-BE49-F238E27FC236}">
                <a16:creationId xmlns:a16="http://schemas.microsoft.com/office/drawing/2014/main" id="{09B297E0-9B42-EF7B-30EF-B8F64986CA22}"/>
              </a:ext>
            </a:extLst>
          </p:cNvPr>
          <p:cNvPicPr>
            <a:picLocks noChangeAspect="1"/>
          </p:cNvPicPr>
          <p:nvPr/>
        </p:nvPicPr>
        <p:blipFill rotWithShape="1">
          <a:blip r:embed="rId9">
            <a:extLst>
              <a:ext uri="{28A0092B-C50C-407E-A947-70E740481C1C}">
                <a14:useLocalDpi xmlns:a14="http://schemas.microsoft.com/office/drawing/2010/main" val="0"/>
              </a:ext>
            </a:extLst>
          </a:blip>
          <a:srcRect l="11963" r="11963"/>
          <a:stretch/>
        </p:blipFill>
        <p:spPr>
          <a:xfrm>
            <a:off x="1682884" y="4724525"/>
            <a:ext cx="592604" cy="623822"/>
          </a:xfrm>
          <a:prstGeom prst="rect">
            <a:avLst/>
          </a:prstGeom>
        </p:spPr>
      </p:pic>
      <p:pic>
        <p:nvPicPr>
          <p:cNvPr id="23" name="Picture 22" descr="A picture containing text, paper clip&#10;&#10;Description automatically generated">
            <a:extLst>
              <a:ext uri="{FF2B5EF4-FFF2-40B4-BE49-F238E27FC236}">
                <a16:creationId xmlns:a16="http://schemas.microsoft.com/office/drawing/2014/main" id="{525EA311-0BBA-1FB7-53BC-F54F3B0F5CD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02343" y="5826415"/>
            <a:ext cx="456005" cy="472894"/>
          </a:xfrm>
          <a:prstGeom prst="roundRect">
            <a:avLst>
              <a:gd name="adj" fmla="val 23746"/>
            </a:avLst>
          </a:prstGeom>
          <a:solidFill>
            <a:srgbClr val="FFFFFF">
              <a:shade val="85000"/>
            </a:srgbClr>
          </a:solidFill>
          <a:ln>
            <a:noFill/>
          </a:ln>
          <a:effectLst/>
        </p:spPr>
      </p:pic>
      <p:pic>
        <p:nvPicPr>
          <p:cNvPr id="25" name="Picture 24" descr="Logo&#10;&#10;Description automatically generated">
            <a:extLst>
              <a:ext uri="{FF2B5EF4-FFF2-40B4-BE49-F238E27FC236}">
                <a16:creationId xmlns:a16="http://schemas.microsoft.com/office/drawing/2014/main" id="{2675FA8B-B19A-BAD3-CCEC-138A4F7FD3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06291" y="5579742"/>
            <a:ext cx="472894" cy="472894"/>
          </a:xfrm>
          <a:prstGeom prst="rect">
            <a:avLst/>
          </a:prstGeom>
        </p:spPr>
      </p:pic>
    </p:spTree>
    <p:extLst>
      <p:ext uri="{BB962C8B-B14F-4D97-AF65-F5344CB8AC3E}">
        <p14:creationId xmlns:p14="http://schemas.microsoft.com/office/powerpoint/2010/main" val="1097265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36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solidFill>
                  <a:schemeClr val="bg1"/>
                </a:solidFill>
              </a:rPr>
              <a:t>Mastodon: Members of our community </a:t>
            </a:r>
            <a:endParaRPr lang="en-NL" dirty="0">
              <a:solidFill>
                <a:schemeClr val="bg1"/>
              </a:solidFill>
            </a:endParaRPr>
          </a:p>
        </p:txBody>
      </p:sp>
      <p:sp>
        <p:nvSpPr>
          <p:cNvPr id="7" name="Content Placeholder 2">
            <a:extLst>
              <a:ext uri="{FF2B5EF4-FFF2-40B4-BE49-F238E27FC236}">
                <a16:creationId xmlns:a16="http://schemas.microsoft.com/office/drawing/2014/main" id="{4E21F39C-F107-D73E-F272-6C88DA785A8F}"/>
              </a:ext>
            </a:extLst>
          </p:cNvPr>
          <p:cNvSpPr>
            <a:spLocks noGrp="1"/>
          </p:cNvSpPr>
          <p:nvPr>
            <p:ph sz="quarter" idx="10"/>
          </p:nvPr>
        </p:nvSpPr>
        <p:spPr>
          <a:xfrm>
            <a:off x="1180362" y="5692151"/>
            <a:ext cx="9544788" cy="754218"/>
          </a:xfrm>
        </p:spPr>
        <p:txBody>
          <a:bodyPr>
            <a:normAutofit/>
          </a:bodyPr>
          <a:lstStyle/>
          <a:p>
            <a:pPr marL="0" indent="0">
              <a:spcAft>
                <a:spcPts val="1200"/>
              </a:spcAft>
              <a:buNone/>
            </a:pP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Among these community members, only some seem to have abandoned Twitter entirely, while most tend to post on both platforms. The same goes for EC accounts.</a:t>
            </a:r>
            <a:endParaRPr lang="en-NL"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0C6894DA-951F-8DE4-2174-A8659AE2626B}"/>
              </a:ext>
            </a:extLst>
          </p:cNvPr>
          <p:cNvSpPr txBox="1">
            <a:spLocks/>
          </p:cNvSpPr>
          <p:nvPr/>
        </p:nvSpPr>
        <p:spPr>
          <a:xfrm>
            <a:off x="998895" y="1567630"/>
            <a:ext cx="9042572" cy="4309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So, who in our community is actually moving to Mastodon? </a:t>
            </a:r>
            <a:endParaRPr lang="en-NL"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text&#10;&#10;Description automatically generated">
            <a:extLst>
              <a:ext uri="{FF2B5EF4-FFF2-40B4-BE49-F238E27FC236}">
                <a16:creationId xmlns:a16="http://schemas.microsoft.com/office/drawing/2014/main" id="{FA1FF346-3F69-1C68-296A-1A425C58B715}"/>
              </a:ext>
            </a:extLst>
          </p:cNvPr>
          <p:cNvPicPr>
            <a:picLocks noChangeAspect="1"/>
          </p:cNvPicPr>
          <p:nvPr/>
        </p:nvPicPr>
        <p:blipFill rotWithShape="1">
          <a:blip r:embed="rId2">
            <a:extLst>
              <a:ext uri="{28A0092B-C50C-407E-A947-70E740481C1C}">
                <a14:useLocalDpi xmlns:a14="http://schemas.microsoft.com/office/drawing/2010/main" val="0"/>
              </a:ext>
            </a:extLst>
          </a:blip>
          <a:srcRect l="9302" t="20039" r="55858" b="6491"/>
          <a:stretch/>
        </p:blipFill>
        <p:spPr>
          <a:xfrm>
            <a:off x="190467" y="3124992"/>
            <a:ext cx="2304646" cy="2549774"/>
          </a:xfrm>
          <a:prstGeom prst="rect">
            <a:avLst/>
          </a:prstGeom>
        </p:spPr>
      </p:pic>
      <p:grpSp>
        <p:nvGrpSpPr>
          <p:cNvPr id="40" name="Group 39">
            <a:extLst>
              <a:ext uri="{FF2B5EF4-FFF2-40B4-BE49-F238E27FC236}">
                <a16:creationId xmlns:a16="http://schemas.microsoft.com/office/drawing/2014/main" id="{BD9E78E0-6679-7ADD-3EC4-7C56CFE53423}"/>
              </a:ext>
            </a:extLst>
          </p:cNvPr>
          <p:cNvGrpSpPr/>
          <p:nvPr/>
        </p:nvGrpSpPr>
        <p:grpSpPr>
          <a:xfrm>
            <a:off x="7744112" y="1548381"/>
            <a:ext cx="3365148" cy="2792905"/>
            <a:chOff x="7908600" y="2687764"/>
            <a:chExt cx="2631159" cy="2183731"/>
          </a:xfrm>
        </p:grpSpPr>
        <p:pic>
          <p:nvPicPr>
            <p:cNvPr id="38" name="Picture 37" descr="A picture containing text&#10;&#10;Description automatically generated">
              <a:extLst>
                <a:ext uri="{FF2B5EF4-FFF2-40B4-BE49-F238E27FC236}">
                  <a16:creationId xmlns:a16="http://schemas.microsoft.com/office/drawing/2014/main" id="{D5F22C76-7E78-1BE1-61B2-F0CA174BD7A2}"/>
                </a:ext>
              </a:extLst>
            </p:cNvPr>
            <p:cNvPicPr>
              <a:picLocks noChangeAspect="1"/>
            </p:cNvPicPr>
            <p:nvPr/>
          </p:nvPicPr>
          <p:blipFill rotWithShape="1">
            <a:blip r:embed="rId2">
              <a:extLst>
                <a:ext uri="{28A0092B-C50C-407E-A947-70E740481C1C}">
                  <a14:useLocalDpi xmlns:a14="http://schemas.microsoft.com/office/drawing/2010/main" val="0"/>
                </a:ext>
              </a:extLst>
            </a:blip>
            <a:srcRect l="44255" t="20039" r="9302" b="6491"/>
            <a:stretch/>
          </p:blipFill>
          <p:spPr>
            <a:xfrm>
              <a:off x="7908600" y="2687764"/>
              <a:ext cx="2631159" cy="2183731"/>
            </a:xfrm>
            <a:prstGeom prst="rect">
              <a:avLst/>
            </a:prstGeom>
          </p:spPr>
        </p:pic>
        <p:sp>
          <p:nvSpPr>
            <p:cNvPr id="39" name="Triangle 38">
              <a:extLst>
                <a:ext uri="{FF2B5EF4-FFF2-40B4-BE49-F238E27FC236}">
                  <a16:creationId xmlns:a16="http://schemas.microsoft.com/office/drawing/2014/main" id="{2C30654E-3DC2-2F8C-5F86-571722FAC06D}"/>
                </a:ext>
              </a:extLst>
            </p:cNvPr>
            <p:cNvSpPr/>
            <p:nvPr/>
          </p:nvSpPr>
          <p:spPr>
            <a:xfrm rot="11310602">
              <a:off x="9501558" y="2836782"/>
              <a:ext cx="293792" cy="480179"/>
            </a:xfrm>
            <a:prstGeom prst="triangle">
              <a:avLst>
                <a:gd name="adj" fmla="val 58701"/>
              </a:avLst>
            </a:prstGeom>
            <a:solidFill>
              <a:srgbClr val="636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 name="Group 34">
            <a:extLst>
              <a:ext uri="{FF2B5EF4-FFF2-40B4-BE49-F238E27FC236}">
                <a16:creationId xmlns:a16="http://schemas.microsoft.com/office/drawing/2014/main" id="{395597F4-4EF9-F4ED-CC97-D55260495ADB}"/>
              </a:ext>
            </a:extLst>
          </p:cNvPr>
          <p:cNvGrpSpPr/>
          <p:nvPr/>
        </p:nvGrpSpPr>
        <p:grpSpPr>
          <a:xfrm>
            <a:off x="1805109" y="2280936"/>
            <a:ext cx="1506402" cy="593142"/>
            <a:chOff x="1094294" y="2257423"/>
            <a:chExt cx="1400820" cy="551569"/>
          </a:xfrm>
        </p:grpSpPr>
        <p:pic>
          <p:nvPicPr>
            <p:cNvPr id="10" name="Picture 9" descr="Text&#10;&#10;Description automatically generated with medium confidence">
              <a:extLst>
                <a:ext uri="{FF2B5EF4-FFF2-40B4-BE49-F238E27FC236}">
                  <a16:creationId xmlns:a16="http://schemas.microsoft.com/office/drawing/2014/main" id="{315570A0-E304-47DF-D793-07F1BFD34D7A}"/>
                </a:ext>
              </a:extLst>
            </p:cNvPr>
            <p:cNvPicPr>
              <a:picLocks noChangeAspect="1"/>
            </p:cNvPicPr>
            <p:nvPr/>
          </p:nvPicPr>
          <p:blipFill rotWithShape="1">
            <a:blip r:embed="rId3">
              <a:extLst>
                <a:ext uri="{28A0092B-C50C-407E-A947-70E740481C1C}">
                  <a14:useLocalDpi xmlns:a14="http://schemas.microsoft.com/office/drawing/2010/main" val="0"/>
                </a:ext>
              </a:extLst>
            </a:blip>
            <a:srcRect t="1" r="32699" b="2707"/>
            <a:stretch/>
          </p:blipFill>
          <p:spPr>
            <a:xfrm>
              <a:off x="1094294" y="2257423"/>
              <a:ext cx="1400820" cy="551569"/>
            </a:xfrm>
            <a:prstGeom prst="rect">
              <a:avLst/>
            </a:prstGeom>
          </p:spPr>
        </p:pic>
        <p:sp>
          <p:nvSpPr>
            <p:cNvPr id="5" name="Rectangle 4">
              <a:extLst>
                <a:ext uri="{FF2B5EF4-FFF2-40B4-BE49-F238E27FC236}">
                  <a16:creationId xmlns:a16="http://schemas.microsoft.com/office/drawing/2014/main" id="{C1BA0303-3F02-269F-827A-1F86C845F64B}"/>
                </a:ext>
              </a:extLst>
            </p:cNvPr>
            <p:cNvSpPr/>
            <p:nvPr/>
          </p:nvSpPr>
          <p:spPr>
            <a:xfrm>
              <a:off x="1650670" y="2529009"/>
              <a:ext cx="844443" cy="2090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 name="Group 35">
            <a:extLst>
              <a:ext uri="{FF2B5EF4-FFF2-40B4-BE49-F238E27FC236}">
                <a16:creationId xmlns:a16="http://schemas.microsoft.com/office/drawing/2014/main" id="{FE817500-3D9F-B644-2718-E44C228967F5}"/>
              </a:ext>
            </a:extLst>
          </p:cNvPr>
          <p:cNvGrpSpPr/>
          <p:nvPr/>
        </p:nvGrpSpPr>
        <p:grpSpPr>
          <a:xfrm>
            <a:off x="3608660" y="2284676"/>
            <a:ext cx="1254490" cy="576632"/>
            <a:chOff x="3703515" y="2272776"/>
            <a:chExt cx="1166564" cy="536216"/>
          </a:xfrm>
        </p:grpSpPr>
        <p:pic>
          <p:nvPicPr>
            <p:cNvPr id="18" name="Picture 17" descr="A picture containing graphical user interface&#10;&#10;Description automatically generated">
              <a:extLst>
                <a:ext uri="{FF2B5EF4-FFF2-40B4-BE49-F238E27FC236}">
                  <a16:creationId xmlns:a16="http://schemas.microsoft.com/office/drawing/2014/main" id="{6071BE03-E1A8-D1DF-D223-89CD053C0CFD}"/>
                </a:ext>
              </a:extLst>
            </p:cNvPr>
            <p:cNvPicPr>
              <a:picLocks noChangeAspect="1"/>
            </p:cNvPicPr>
            <p:nvPr/>
          </p:nvPicPr>
          <p:blipFill rotWithShape="1">
            <a:blip r:embed="rId4">
              <a:extLst>
                <a:ext uri="{28A0092B-C50C-407E-A947-70E740481C1C}">
                  <a14:useLocalDpi xmlns:a14="http://schemas.microsoft.com/office/drawing/2010/main" val="0"/>
                </a:ext>
              </a:extLst>
            </a:blip>
            <a:srcRect r="46232"/>
            <a:stretch/>
          </p:blipFill>
          <p:spPr>
            <a:xfrm>
              <a:off x="3703515" y="2272776"/>
              <a:ext cx="1166564" cy="536216"/>
            </a:xfrm>
            <a:prstGeom prst="rect">
              <a:avLst/>
            </a:prstGeom>
          </p:spPr>
        </p:pic>
        <p:sp>
          <p:nvSpPr>
            <p:cNvPr id="6" name="Rectangle 5">
              <a:extLst>
                <a:ext uri="{FF2B5EF4-FFF2-40B4-BE49-F238E27FC236}">
                  <a16:creationId xmlns:a16="http://schemas.microsoft.com/office/drawing/2014/main" id="{73D6EE0A-C549-89B4-95AE-990415756829}"/>
                </a:ext>
              </a:extLst>
            </p:cNvPr>
            <p:cNvSpPr/>
            <p:nvPr/>
          </p:nvSpPr>
          <p:spPr>
            <a:xfrm>
              <a:off x="4226182" y="2540883"/>
              <a:ext cx="643897" cy="2681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7" name="Group 36">
            <a:extLst>
              <a:ext uri="{FF2B5EF4-FFF2-40B4-BE49-F238E27FC236}">
                <a16:creationId xmlns:a16="http://schemas.microsoft.com/office/drawing/2014/main" id="{E917BE83-AE6E-99CC-81CA-74B7CE0D8296}"/>
              </a:ext>
            </a:extLst>
          </p:cNvPr>
          <p:cNvGrpSpPr/>
          <p:nvPr/>
        </p:nvGrpSpPr>
        <p:grpSpPr>
          <a:xfrm>
            <a:off x="5438680" y="2276435"/>
            <a:ext cx="1542453" cy="593142"/>
            <a:chOff x="6237113" y="2278912"/>
            <a:chExt cx="1434344" cy="551569"/>
          </a:xfrm>
        </p:grpSpPr>
        <p:pic>
          <p:nvPicPr>
            <p:cNvPr id="20" name="Picture 19" descr="Text&#10;&#10;Description automatically generated">
              <a:extLst>
                <a:ext uri="{FF2B5EF4-FFF2-40B4-BE49-F238E27FC236}">
                  <a16:creationId xmlns:a16="http://schemas.microsoft.com/office/drawing/2014/main" id="{0A3744C7-96B9-93F6-9C94-C7EE31F3B22D}"/>
                </a:ext>
              </a:extLst>
            </p:cNvPr>
            <p:cNvPicPr>
              <a:picLocks noChangeAspect="1"/>
            </p:cNvPicPr>
            <p:nvPr/>
          </p:nvPicPr>
          <p:blipFill rotWithShape="1">
            <a:blip r:embed="rId5">
              <a:extLst>
                <a:ext uri="{28A0092B-C50C-407E-A947-70E740481C1C}">
                  <a14:useLocalDpi xmlns:a14="http://schemas.microsoft.com/office/drawing/2010/main" val="0"/>
                </a:ext>
              </a:extLst>
            </a:blip>
            <a:srcRect l="1" r="34112" b="3785"/>
            <a:stretch/>
          </p:blipFill>
          <p:spPr>
            <a:xfrm>
              <a:off x="6237113" y="2278912"/>
              <a:ext cx="1429514" cy="551569"/>
            </a:xfrm>
            <a:prstGeom prst="rect">
              <a:avLst/>
            </a:prstGeom>
          </p:spPr>
        </p:pic>
        <p:sp>
          <p:nvSpPr>
            <p:cNvPr id="8" name="Rectangle 7">
              <a:extLst>
                <a:ext uri="{FF2B5EF4-FFF2-40B4-BE49-F238E27FC236}">
                  <a16:creationId xmlns:a16="http://schemas.microsoft.com/office/drawing/2014/main" id="{71DE72EC-97D5-5EA0-8957-508600928397}"/>
                </a:ext>
              </a:extLst>
            </p:cNvPr>
            <p:cNvSpPr/>
            <p:nvPr/>
          </p:nvSpPr>
          <p:spPr>
            <a:xfrm>
              <a:off x="6757060" y="2552759"/>
              <a:ext cx="914397" cy="271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a:extLst>
              <a:ext uri="{FF2B5EF4-FFF2-40B4-BE49-F238E27FC236}">
                <a16:creationId xmlns:a16="http://schemas.microsoft.com/office/drawing/2014/main" id="{77D5F289-4AEE-BFB7-BC9A-417F3FE48A31}"/>
              </a:ext>
            </a:extLst>
          </p:cNvPr>
          <p:cNvGrpSpPr/>
          <p:nvPr/>
        </p:nvGrpSpPr>
        <p:grpSpPr>
          <a:xfrm>
            <a:off x="2186199" y="3158254"/>
            <a:ext cx="1506402" cy="593142"/>
            <a:chOff x="2186199" y="3158254"/>
            <a:chExt cx="1400820" cy="551569"/>
          </a:xfrm>
        </p:grpSpPr>
        <p:pic>
          <p:nvPicPr>
            <p:cNvPr id="32" name="Picture 31" descr="Graphical user interface, text&#10;&#10;Description automatically generated">
              <a:extLst>
                <a:ext uri="{FF2B5EF4-FFF2-40B4-BE49-F238E27FC236}">
                  <a16:creationId xmlns:a16="http://schemas.microsoft.com/office/drawing/2014/main" id="{51FED922-A328-92D2-5E63-C218D583BAC5}"/>
                </a:ext>
              </a:extLst>
            </p:cNvPr>
            <p:cNvPicPr>
              <a:picLocks noChangeAspect="1"/>
            </p:cNvPicPr>
            <p:nvPr/>
          </p:nvPicPr>
          <p:blipFill rotWithShape="1">
            <a:blip r:embed="rId6">
              <a:extLst>
                <a:ext uri="{28A0092B-C50C-407E-A947-70E740481C1C}">
                  <a14:useLocalDpi xmlns:a14="http://schemas.microsoft.com/office/drawing/2010/main" val="0"/>
                </a:ext>
              </a:extLst>
            </a:blip>
            <a:srcRect t="1" r="42360" b="-6145"/>
            <a:stretch/>
          </p:blipFill>
          <p:spPr>
            <a:xfrm>
              <a:off x="2186199" y="3158254"/>
              <a:ext cx="1400820" cy="551569"/>
            </a:xfrm>
            <a:prstGeom prst="rect">
              <a:avLst/>
            </a:prstGeom>
          </p:spPr>
        </p:pic>
        <p:sp>
          <p:nvSpPr>
            <p:cNvPr id="9" name="Rectangle 8">
              <a:extLst>
                <a:ext uri="{FF2B5EF4-FFF2-40B4-BE49-F238E27FC236}">
                  <a16:creationId xmlns:a16="http://schemas.microsoft.com/office/drawing/2014/main" id="{9E211652-4373-ABB9-2A69-3051C17D7CAA}"/>
                </a:ext>
              </a:extLst>
            </p:cNvPr>
            <p:cNvSpPr/>
            <p:nvPr/>
          </p:nvSpPr>
          <p:spPr>
            <a:xfrm>
              <a:off x="2664104" y="3406439"/>
              <a:ext cx="922915" cy="2487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D08AFC8D-CA33-6BC4-2A89-A5123404372E}"/>
              </a:ext>
            </a:extLst>
          </p:cNvPr>
          <p:cNvGrpSpPr/>
          <p:nvPr/>
        </p:nvGrpSpPr>
        <p:grpSpPr>
          <a:xfrm>
            <a:off x="3897612" y="3149624"/>
            <a:ext cx="1502385" cy="574872"/>
            <a:chOff x="4870079" y="3124991"/>
            <a:chExt cx="1528412" cy="584831"/>
          </a:xfrm>
        </p:grpSpPr>
        <p:pic>
          <p:nvPicPr>
            <p:cNvPr id="24" name="Picture 23" descr="Text&#10;&#10;Description automatically generated">
              <a:extLst>
                <a:ext uri="{FF2B5EF4-FFF2-40B4-BE49-F238E27FC236}">
                  <a16:creationId xmlns:a16="http://schemas.microsoft.com/office/drawing/2014/main" id="{34940304-CE5F-A625-82AD-C9562BAB3B94}"/>
                </a:ext>
              </a:extLst>
            </p:cNvPr>
            <p:cNvPicPr>
              <a:picLocks noChangeAspect="1"/>
            </p:cNvPicPr>
            <p:nvPr/>
          </p:nvPicPr>
          <p:blipFill rotWithShape="1">
            <a:blip r:embed="rId7">
              <a:extLst>
                <a:ext uri="{28A0092B-C50C-407E-A947-70E740481C1C}">
                  <a14:useLocalDpi xmlns:a14="http://schemas.microsoft.com/office/drawing/2010/main" val="0"/>
                </a:ext>
              </a:extLst>
            </a:blip>
            <a:srcRect r="37663" b="-2016"/>
            <a:stretch/>
          </p:blipFill>
          <p:spPr>
            <a:xfrm>
              <a:off x="4870079" y="3124991"/>
              <a:ext cx="1528411" cy="584831"/>
            </a:xfrm>
            <a:prstGeom prst="rect">
              <a:avLst/>
            </a:prstGeom>
          </p:spPr>
        </p:pic>
        <p:sp>
          <p:nvSpPr>
            <p:cNvPr id="11" name="Rectangle 10">
              <a:extLst>
                <a:ext uri="{FF2B5EF4-FFF2-40B4-BE49-F238E27FC236}">
                  <a16:creationId xmlns:a16="http://schemas.microsoft.com/office/drawing/2014/main" id="{23EAD69E-392E-D447-E08B-4615343C97F9}"/>
                </a:ext>
              </a:extLst>
            </p:cNvPr>
            <p:cNvSpPr/>
            <p:nvPr/>
          </p:nvSpPr>
          <p:spPr>
            <a:xfrm>
              <a:off x="5442277" y="3406438"/>
              <a:ext cx="956214" cy="24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8D15F259-AC31-2891-60E3-FCC4657961F4}"/>
              </a:ext>
            </a:extLst>
          </p:cNvPr>
          <p:cNvGrpSpPr/>
          <p:nvPr/>
        </p:nvGrpSpPr>
        <p:grpSpPr>
          <a:xfrm>
            <a:off x="5605007" y="3156844"/>
            <a:ext cx="1632057" cy="562042"/>
            <a:chOff x="8083949" y="3655198"/>
            <a:chExt cx="1517668" cy="522649"/>
          </a:xfrm>
        </p:grpSpPr>
        <p:pic>
          <p:nvPicPr>
            <p:cNvPr id="14" name="Picture 13" descr="Graphical user interface, text, application&#10;&#10;Description automatically generated">
              <a:extLst>
                <a:ext uri="{FF2B5EF4-FFF2-40B4-BE49-F238E27FC236}">
                  <a16:creationId xmlns:a16="http://schemas.microsoft.com/office/drawing/2014/main" id="{88B85CDF-4908-3E9D-2E74-3E64700CF559}"/>
                </a:ext>
              </a:extLst>
            </p:cNvPr>
            <p:cNvPicPr>
              <a:picLocks noChangeAspect="1"/>
            </p:cNvPicPr>
            <p:nvPr/>
          </p:nvPicPr>
          <p:blipFill rotWithShape="1">
            <a:blip r:embed="rId8">
              <a:extLst>
                <a:ext uri="{28A0092B-C50C-407E-A947-70E740481C1C}">
                  <a14:useLocalDpi xmlns:a14="http://schemas.microsoft.com/office/drawing/2010/main" val="0"/>
                </a:ext>
              </a:extLst>
            </a:blip>
            <a:srcRect r="27085" b="2650"/>
            <a:stretch/>
          </p:blipFill>
          <p:spPr>
            <a:xfrm>
              <a:off x="8083949" y="3655198"/>
              <a:ext cx="1517668" cy="522649"/>
            </a:xfrm>
            <a:prstGeom prst="rect">
              <a:avLst/>
            </a:prstGeom>
          </p:spPr>
        </p:pic>
        <p:sp>
          <p:nvSpPr>
            <p:cNvPr id="13" name="Rectangle 12">
              <a:extLst>
                <a:ext uri="{FF2B5EF4-FFF2-40B4-BE49-F238E27FC236}">
                  <a16:creationId xmlns:a16="http://schemas.microsoft.com/office/drawing/2014/main" id="{55DF348E-559B-4A29-FD31-C547E07BEC17}"/>
                </a:ext>
              </a:extLst>
            </p:cNvPr>
            <p:cNvSpPr/>
            <p:nvPr/>
          </p:nvSpPr>
          <p:spPr>
            <a:xfrm>
              <a:off x="8609727" y="3890075"/>
              <a:ext cx="991890" cy="260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a:extLst>
              <a:ext uri="{FF2B5EF4-FFF2-40B4-BE49-F238E27FC236}">
                <a16:creationId xmlns:a16="http://schemas.microsoft.com/office/drawing/2014/main" id="{90CEA22B-5EC7-D557-720A-1A2211F624F3}"/>
              </a:ext>
            </a:extLst>
          </p:cNvPr>
          <p:cNvGrpSpPr/>
          <p:nvPr/>
        </p:nvGrpSpPr>
        <p:grpSpPr>
          <a:xfrm>
            <a:off x="4597414" y="3941319"/>
            <a:ext cx="1733312" cy="616480"/>
            <a:chOff x="5399997" y="3926737"/>
            <a:chExt cx="1611826" cy="573272"/>
          </a:xfrm>
        </p:grpSpPr>
        <p:pic>
          <p:nvPicPr>
            <p:cNvPr id="34" name="Picture 33" descr="Graphical user interface, text&#10;&#10;Description automatically generated">
              <a:extLst>
                <a:ext uri="{FF2B5EF4-FFF2-40B4-BE49-F238E27FC236}">
                  <a16:creationId xmlns:a16="http://schemas.microsoft.com/office/drawing/2014/main" id="{0A6F2E6A-A332-4849-DA91-02B2B2A92E39}"/>
                </a:ext>
              </a:extLst>
            </p:cNvPr>
            <p:cNvPicPr>
              <a:picLocks noChangeAspect="1"/>
            </p:cNvPicPr>
            <p:nvPr/>
          </p:nvPicPr>
          <p:blipFill rotWithShape="1">
            <a:blip r:embed="rId9">
              <a:extLst>
                <a:ext uri="{28A0092B-C50C-407E-A947-70E740481C1C}">
                  <a14:useLocalDpi xmlns:a14="http://schemas.microsoft.com/office/drawing/2010/main" val="0"/>
                </a:ext>
              </a:extLst>
            </a:blip>
            <a:srcRect r="28889"/>
            <a:stretch/>
          </p:blipFill>
          <p:spPr>
            <a:xfrm>
              <a:off x="5399997" y="3926737"/>
              <a:ext cx="1611826" cy="573272"/>
            </a:xfrm>
            <a:prstGeom prst="rect">
              <a:avLst/>
            </a:prstGeom>
          </p:spPr>
        </p:pic>
        <p:sp>
          <p:nvSpPr>
            <p:cNvPr id="15" name="Rectangle 14">
              <a:extLst>
                <a:ext uri="{FF2B5EF4-FFF2-40B4-BE49-F238E27FC236}">
                  <a16:creationId xmlns:a16="http://schemas.microsoft.com/office/drawing/2014/main" id="{9804BDB6-94B2-0681-D03A-E6B8CF3066B4}"/>
                </a:ext>
              </a:extLst>
            </p:cNvPr>
            <p:cNvSpPr/>
            <p:nvPr/>
          </p:nvSpPr>
          <p:spPr>
            <a:xfrm>
              <a:off x="5952756" y="4177846"/>
              <a:ext cx="1059067" cy="256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3" name="Group 42">
            <a:extLst>
              <a:ext uri="{FF2B5EF4-FFF2-40B4-BE49-F238E27FC236}">
                <a16:creationId xmlns:a16="http://schemas.microsoft.com/office/drawing/2014/main" id="{AF188551-CE87-AED6-4B5F-5096FC1319AA}"/>
              </a:ext>
            </a:extLst>
          </p:cNvPr>
          <p:cNvGrpSpPr/>
          <p:nvPr/>
        </p:nvGrpSpPr>
        <p:grpSpPr>
          <a:xfrm>
            <a:off x="2845408" y="3923634"/>
            <a:ext cx="1554640" cy="606591"/>
            <a:chOff x="2845408" y="3923635"/>
            <a:chExt cx="1445677" cy="564076"/>
          </a:xfrm>
        </p:grpSpPr>
        <p:pic>
          <p:nvPicPr>
            <p:cNvPr id="28" name="Picture 27" descr="Text&#10;&#10;Description automatically generated">
              <a:extLst>
                <a:ext uri="{FF2B5EF4-FFF2-40B4-BE49-F238E27FC236}">
                  <a16:creationId xmlns:a16="http://schemas.microsoft.com/office/drawing/2014/main" id="{EF4D3880-A137-3AE9-003F-D3036D0FD53E}"/>
                </a:ext>
              </a:extLst>
            </p:cNvPr>
            <p:cNvPicPr>
              <a:picLocks noChangeAspect="1"/>
            </p:cNvPicPr>
            <p:nvPr/>
          </p:nvPicPr>
          <p:blipFill rotWithShape="1">
            <a:blip r:embed="rId10">
              <a:extLst>
                <a:ext uri="{28A0092B-C50C-407E-A947-70E740481C1C}">
                  <a14:useLocalDpi xmlns:a14="http://schemas.microsoft.com/office/drawing/2010/main" val="0"/>
                </a:ext>
              </a:extLst>
            </a:blip>
            <a:srcRect r="30544" b="1604"/>
            <a:stretch/>
          </p:blipFill>
          <p:spPr>
            <a:xfrm>
              <a:off x="2845408" y="3923635"/>
              <a:ext cx="1445676" cy="564076"/>
            </a:xfrm>
            <a:prstGeom prst="rect">
              <a:avLst/>
            </a:prstGeom>
          </p:spPr>
        </p:pic>
        <p:sp>
          <p:nvSpPr>
            <p:cNvPr id="17" name="Rectangle 16">
              <a:extLst>
                <a:ext uri="{FF2B5EF4-FFF2-40B4-BE49-F238E27FC236}">
                  <a16:creationId xmlns:a16="http://schemas.microsoft.com/office/drawing/2014/main" id="{2D46D680-57FB-F97F-3DB4-47C3187F42CF}"/>
                </a:ext>
              </a:extLst>
            </p:cNvPr>
            <p:cNvSpPr/>
            <p:nvPr/>
          </p:nvSpPr>
          <p:spPr>
            <a:xfrm>
              <a:off x="3424405" y="4234057"/>
              <a:ext cx="866680" cy="253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EE3F902B-81F2-E5BB-2EAB-9F5BD1203A40}"/>
              </a:ext>
            </a:extLst>
          </p:cNvPr>
          <p:cNvGrpSpPr/>
          <p:nvPr/>
        </p:nvGrpSpPr>
        <p:grpSpPr>
          <a:xfrm>
            <a:off x="2495112" y="4684297"/>
            <a:ext cx="1861543" cy="616480"/>
            <a:chOff x="2495113" y="4684297"/>
            <a:chExt cx="1731070" cy="573272"/>
          </a:xfrm>
        </p:grpSpPr>
        <p:pic>
          <p:nvPicPr>
            <p:cNvPr id="12" name="Picture 11" descr="Graphical user interface, text&#10;&#10;Description automatically generated with medium confidence">
              <a:extLst>
                <a:ext uri="{FF2B5EF4-FFF2-40B4-BE49-F238E27FC236}">
                  <a16:creationId xmlns:a16="http://schemas.microsoft.com/office/drawing/2014/main" id="{8A3AAD08-6E63-8333-63DE-B036CB7E72CD}"/>
                </a:ext>
              </a:extLst>
            </p:cNvPr>
            <p:cNvPicPr>
              <a:picLocks noChangeAspect="1"/>
            </p:cNvPicPr>
            <p:nvPr/>
          </p:nvPicPr>
          <p:blipFill rotWithShape="1">
            <a:blip r:embed="rId11">
              <a:extLst>
                <a:ext uri="{28A0092B-C50C-407E-A947-70E740481C1C}">
                  <a14:useLocalDpi xmlns:a14="http://schemas.microsoft.com/office/drawing/2010/main" val="0"/>
                </a:ext>
              </a:extLst>
            </a:blip>
            <a:srcRect t="1" r="16832" b="-1120"/>
            <a:stretch/>
          </p:blipFill>
          <p:spPr>
            <a:xfrm>
              <a:off x="2495113" y="4684297"/>
              <a:ext cx="1731069" cy="573272"/>
            </a:xfrm>
            <a:prstGeom prst="rect">
              <a:avLst/>
            </a:prstGeom>
          </p:spPr>
        </p:pic>
        <p:sp>
          <p:nvSpPr>
            <p:cNvPr id="19" name="Rectangle 18">
              <a:extLst>
                <a:ext uri="{FF2B5EF4-FFF2-40B4-BE49-F238E27FC236}">
                  <a16:creationId xmlns:a16="http://schemas.microsoft.com/office/drawing/2014/main" id="{F9B2791B-30A0-7692-2922-8CE473CA6497}"/>
                </a:ext>
              </a:extLst>
            </p:cNvPr>
            <p:cNvSpPr/>
            <p:nvPr/>
          </p:nvSpPr>
          <p:spPr>
            <a:xfrm>
              <a:off x="3030807" y="4967702"/>
              <a:ext cx="1195376" cy="244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CE22CE92-6808-782F-A78B-54CC398BCC7B}"/>
              </a:ext>
            </a:extLst>
          </p:cNvPr>
          <p:cNvGrpSpPr/>
          <p:nvPr/>
        </p:nvGrpSpPr>
        <p:grpSpPr>
          <a:xfrm>
            <a:off x="4516935" y="4688758"/>
            <a:ext cx="1330580" cy="616480"/>
            <a:chOff x="4715435" y="4724140"/>
            <a:chExt cx="1237321" cy="573272"/>
          </a:xfrm>
        </p:grpSpPr>
        <p:pic>
          <p:nvPicPr>
            <p:cNvPr id="26" name="Picture 25" descr="Graphical user interface, text&#10;&#10;Description automatically generated with medium confidence">
              <a:extLst>
                <a:ext uri="{FF2B5EF4-FFF2-40B4-BE49-F238E27FC236}">
                  <a16:creationId xmlns:a16="http://schemas.microsoft.com/office/drawing/2014/main" id="{282F5E9B-754B-F548-86AE-68B225C6F2B6}"/>
                </a:ext>
              </a:extLst>
            </p:cNvPr>
            <p:cNvPicPr>
              <a:picLocks noChangeAspect="1"/>
            </p:cNvPicPr>
            <p:nvPr/>
          </p:nvPicPr>
          <p:blipFill rotWithShape="1">
            <a:blip r:embed="rId12">
              <a:extLst>
                <a:ext uri="{28A0092B-C50C-407E-A947-70E740481C1C}">
                  <a14:useLocalDpi xmlns:a14="http://schemas.microsoft.com/office/drawing/2010/main" val="0"/>
                </a:ext>
              </a:extLst>
            </a:blip>
            <a:srcRect r="30203"/>
            <a:stretch/>
          </p:blipFill>
          <p:spPr>
            <a:xfrm>
              <a:off x="4715435" y="4724140"/>
              <a:ext cx="1237321" cy="573272"/>
            </a:xfrm>
            <a:prstGeom prst="rect">
              <a:avLst/>
            </a:prstGeom>
          </p:spPr>
        </p:pic>
        <p:sp>
          <p:nvSpPr>
            <p:cNvPr id="21" name="Rectangle 20">
              <a:extLst>
                <a:ext uri="{FF2B5EF4-FFF2-40B4-BE49-F238E27FC236}">
                  <a16:creationId xmlns:a16="http://schemas.microsoft.com/office/drawing/2014/main" id="{E82BF23D-9A75-1D1E-D04D-D8C535A466AA}"/>
                </a:ext>
              </a:extLst>
            </p:cNvPr>
            <p:cNvSpPr/>
            <p:nvPr/>
          </p:nvSpPr>
          <p:spPr>
            <a:xfrm>
              <a:off x="5239617" y="4967702"/>
              <a:ext cx="713139" cy="253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8" name="Group 47">
            <a:extLst>
              <a:ext uri="{FF2B5EF4-FFF2-40B4-BE49-F238E27FC236}">
                <a16:creationId xmlns:a16="http://schemas.microsoft.com/office/drawing/2014/main" id="{B9E63325-ACB7-ABC6-CDFA-B435A1E0B91E}"/>
              </a:ext>
            </a:extLst>
          </p:cNvPr>
          <p:cNvGrpSpPr/>
          <p:nvPr/>
        </p:nvGrpSpPr>
        <p:grpSpPr>
          <a:xfrm>
            <a:off x="6096000" y="4684297"/>
            <a:ext cx="1537259" cy="616481"/>
            <a:chOff x="6873746" y="4743720"/>
            <a:chExt cx="1429514" cy="573272"/>
          </a:xfrm>
        </p:grpSpPr>
        <p:pic>
          <p:nvPicPr>
            <p:cNvPr id="22" name="Picture 21" descr="Text&#10;&#10;Description automatically generated with medium confidence">
              <a:extLst>
                <a:ext uri="{FF2B5EF4-FFF2-40B4-BE49-F238E27FC236}">
                  <a16:creationId xmlns:a16="http://schemas.microsoft.com/office/drawing/2014/main" id="{D5577C89-ED71-4BC6-75C0-E4301580AB96}"/>
                </a:ext>
              </a:extLst>
            </p:cNvPr>
            <p:cNvPicPr>
              <a:picLocks noChangeAspect="1"/>
            </p:cNvPicPr>
            <p:nvPr/>
          </p:nvPicPr>
          <p:blipFill rotWithShape="1">
            <a:blip r:embed="rId13">
              <a:extLst>
                <a:ext uri="{28A0092B-C50C-407E-A947-70E740481C1C}">
                  <a14:useLocalDpi xmlns:a14="http://schemas.microsoft.com/office/drawing/2010/main" val="0"/>
                </a:ext>
              </a:extLst>
            </a:blip>
            <a:srcRect r="34112"/>
            <a:stretch/>
          </p:blipFill>
          <p:spPr>
            <a:xfrm>
              <a:off x="6873746" y="4743720"/>
              <a:ext cx="1429514" cy="573272"/>
            </a:xfrm>
            <a:prstGeom prst="rect">
              <a:avLst/>
            </a:prstGeom>
          </p:spPr>
        </p:pic>
        <p:sp>
          <p:nvSpPr>
            <p:cNvPr id="23" name="Rectangle 22">
              <a:extLst>
                <a:ext uri="{FF2B5EF4-FFF2-40B4-BE49-F238E27FC236}">
                  <a16:creationId xmlns:a16="http://schemas.microsoft.com/office/drawing/2014/main" id="{AF864F23-DF53-AD6F-050F-948CA83D8914}"/>
                </a:ext>
              </a:extLst>
            </p:cNvPr>
            <p:cNvSpPr/>
            <p:nvPr/>
          </p:nvSpPr>
          <p:spPr>
            <a:xfrm>
              <a:off x="7420615" y="5025811"/>
              <a:ext cx="882645" cy="248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a:extLst>
              <a:ext uri="{FF2B5EF4-FFF2-40B4-BE49-F238E27FC236}">
                <a16:creationId xmlns:a16="http://schemas.microsoft.com/office/drawing/2014/main" id="{FFDB628A-A1FB-D54C-C52E-AB0ABEECDCC1}"/>
              </a:ext>
            </a:extLst>
          </p:cNvPr>
          <p:cNvGrpSpPr/>
          <p:nvPr/>
        </p:nvGrpSpPr>
        <p:grpSpPr>
          <a:xfrm>
            <a:off x="7768433" y="4752090"/>
            <a:ext cx="1632059" cy="524711"/>
            <a:chOff x="9601616" y="5010093"/>
            <a:chExt cx="1517670" cy="487935"/>
          </a:xfrm>
        </p:grpSpPr>
        <p:pic>
          <p:nvPicPr>
            <p:cNvPr id="16" name="Picture 15" descr="Text&#10;&#10;Description automatically generated with medium confidence">
              <a:extLst>
                <a:ext uri="{FF2B5EF4-FFF2-40B4-BE49-F238E27FC236}">
                  <a16:creationId xmlns:a16="http://schemas.microsoft.com/office/drawing/2014/main" id="{86028752-3F28-E536-157B-0DCED6B31ADB}"/>
                </a:ext>
              </a:extLst>
            </p:cNvPr>
            <p:cNvPicPr>
              <a:picLocks noChangeAspect="1"/>
            </p:cNvPicPr>
            <p:nvPr/>
          </p:nvPicPr>
          <p:blipFill rotWithShape="1">
            <a:blip r:embed="rId14">
              <a:extLst>
                <a:ext uri="{28A0092B-C50C-407E-A947-70E740481C1C}">
                  <a14:useLocalDpi xmlns:a14="http://schemas.microsoft.com/office/drawing/2010/main" val="0"/>
                </a:ext>
              </a:extLst>
            </a:blip>
            <a:srcRect r="30049" b="700"/>
            <a:stretch/>
          </p:blipFill>
          <p:spPr>
            <a:xfrm>
              <a:off x="9601616" y="5010093"/>
              <a:ext cx="1517669" cy="487935"/>
            </a:xfrm>
            <a:prstGeom prst="rect">
              <a:avLst/>
            </a:prstGeom>
          </p:spPr>
        </p:pic>
        <p:sp>
          <p:nvSpPr>
            <p:cNvPr id="25" name="Rectangle 24">
              <a:extLst>
                <a:ext uri="{FF2B5EF4-FFF2-40B4-BE49-F238E27FC236}">
                  <a16:creationId xmlns:a16="http://schemas.microsoft.com/office/drawing/2014/main" id="{28E4BE01-E458-7A94-3E50-5F4D0FB45830}"/>
                </a:ext>
              </a:extLst>
            </p:cNvPr>
            <p:cNvSpPr/>
            <p:nvPr/>
          </p:nvSpPr>
          <p:spPr>
            <a:xfrm>
              <a:off x="10082300" y="5277896"/>
              <a:ext cx="1036986" cy="22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0AC7B173-072A-E583-58EB-82A8FA44EBBC}"/>
              </a:ext>
            </a:extLst>
          </p:cNvPr>
          <p:cNvGrpSpPr/>
          <p:nvPr/>
        </p:nvGrpSpPr>
        <p:grpSpPr>
          <a:xfrm>
            <a:off x="6521803" y="3913166"/>
            <a:ext cx="1632058" cy="725008"/>
            <a:chOff x="9282314" y="4293508"/>
            <a:chExt cx="1517669" cy="674193"/>
          </a:xfrm>
        </p:grpSpPr>
        <p:pic>
          <p:nvPicPr>
            <p:cNvPr id="30" name="Picture 29" descr="Graphical user interface, text&#10;&#10;Description automatically generated">
              <a:extLst>
                <a:ext uri="{FF2B5EF4-FFF2-40B4-BE49-F238E27FC236}">
                  <a16:creationId xmlns:a16="http://schemas.microsoft.com/office/drawing/2014/main" id="{22E72E3D-1C56-23D8-430A-8144F4DE308E}"/>
                </a:ext>
              </a:extLst>
            </p:cNvPr>
            <p:cNvPicPr>
              <a:picLocks noChangeAspect="1"/>
            </p:cNvPicPr>
            <p:nvPr/>
          </p:nvPicPr>
          <p:blipFill rotWithShape="1">
            <a:blip r:embed="rId15">
              <a:extLst>
                <a:ext uri="{28A0092B-C50C-407E-A947-70E740481C1C}">
                  <a14:useLocalDpi xmlns:a14="http://schemas.microsoft.com/office/drawing/2010/main" val="0"/>
                </a:ext>
              </a:extLst>
            </a:blip>
            <a:srcRect t="1" r="27085" b="-17605"/>
            <a:stretch/>
          </p:blipFill>
          <p:spPr>
            <a:xfrm>
              <a:off x="9282314" y="4293508"/>
              <a:ext cx="1517669" cy="674193"/>
            </a:xfrm>
            <a:prstGeom prst="rect">
              <a:avLst/>
            </a:prstGeom>
          </p:spPr>
        </p:pic>
        <p:sp>
          <p:nvSpPr>
            <p:cNvPr id="27" name="Rectangle 26">
              <a:extLst>
                <a:ext uri="{FF2B5EF4-FFF2-40B4-BE49-F238E27FC236}">
                  <a16:creationId xmlns:a16="http://schemas.microsoft.com/office/drawing/2014/main" id="{EDFB9902-C2C3-AD1B-2720-9D7659C06DF4}"/>
                </a:ext>
              </a:extLst>
            </p:cNvPr>
            <p:cNvSpPr/>
            <p:nvPr/>
          </p:nvSpPr>
          <p:spPr>
            <a:xfrm>
              <a:off x="9841958" y="4621991"/>
              <a:ext cx="958025" cy="197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71178017"/>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30103</TotalTime>
  <Words>1975</Words>
  <Application>Microsoft Macintosh PowerPoint</Application>
  <PresentationFormat>Widescreen</PresentationFormat>
  <Paragraphs>180</Paragraphs>
  <Slides>24</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vt:lpstr>
      <vt:lpstr>Calibri</vt:lpstr>
      <vt:lpstr>Calibri Light</vt:lpstr>
      <vt:lpstr>Symbol</vt:lpstr>
      <vt:lpstr>Office Theme</vt:lpstr>
      <vt:lpstr>PowerPoint Presentation</vt:lpstr>
      <vt:lpstr>Mastodon: Overview</vt:lpstr>
      <vt:lpstr>The Elephant in the room</vt:lpstr>
      <vt:lpstr>Mastodon - Specificities</vt:lpstr>
      <vt:lpstr>Mastodon: Who’s on it?</vt:lpstr>
      <vt:lpstr>GÉANT on Mastodon</vt:lpstr>
      <vt:lpstr>SURF’s Mastodon Pilot</vt:lpstr>
      <vt:lpstr>Position of other NRENs about Mastodon </vt:lpstr>
      <vt:lpstr>Mastodon: Members of our community </vt:lpstr>
      <vt:lpstr>Mastodon: Other notable communities</vt:lpstr>
      <vt:lpstr>Opening a Mastodon account – Pros and Cons other considerations</vt:lpstr>
      <vt:lpstr>Opening a Mastodon account – Pros and Cons other considerations</vt:lpstr>
      <vt:lpstr>Opening a Mastodon account – Pros and Cons other considerations</vt:lpstr>
      <vt:lpstr>Will people remain on Mastodon?</vt:lpstr>
      <vt:lpstr>How to get started: Choosing a server or setting your own</vt:lpstr>
      <vt:lpstr>How to get started – Setting your profile</vt:lpstr>
      <vt:lpstr>How it actually works - Posting</vt:lpstr>
      <vt:lpstr>How it actually works – Sidebar and Timelines</vt:lpstr>
      <vt:lpstr>How can you find profiles to follow on Mastodon?</vt:lpstr>
      <vt:lpstr>Best practices and suggestions</vt:lpstr>
      <vt:lpstr>Third-party apps</vt:lpstr>
      <vt:lpstr>What about opening community instances?</vt:lpstr>
      <vt:lpstr>Conclusions and open questions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Leonardo Marino</cp:lastModifiedBy>
  <cp:revision>10</cp:revision>
  <dcterms:created xsi:type="dcterms:W3CDTF">2022-09-06T15:15:15Z</dcterms:created>
  <dcterms:modified xsi:type="dcterms:W3CDTF">2023-02-22T05:40:15Z</dcterms:modified>
</cp:coreProperties>
</file>