
<file path=[Content_Types].xml><?xml version="1.0" encoding="utf-8"?>
<Types xmlns="http://schemas.openxmlformats.org/package/2006/content-types">
  <Default Extension="gif" ContentType="image/gif"/>
  <Default Extension="jpeg" ContentType="image/jpeg"/>
  <Default Extension="jpg" ContentType="image/pn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18.jpg" ContentType="image/jpeg"/>
  <Override PartName="/ppt/media/image19.jpg" ContentType="image/jpeg"/>
  <Override PartName="/ppt/media/image24.jpg" ContentType="image/jpe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image67.jpg" ContentType="image/jpeg"/>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media/image111.jpg" ContentType="image/jpeg"/>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371" r:id="rId2"/>
    <p:sldId id="396" r:id="rId3"/>
    <p:sldId id="434" r:id="rId4"/>
    <p:sldId id="414" r:id="rId5"/>
    <p:sldId id="431" r:id="rId6"/>
    <p:sldId id="424" r:id="rId7"/>
    <p:sldId id="444" r:id="rId8"/>
    <p:sldId id="432" r:id="rId9"/>
    <p:sldId id="446" r:id="rId10"/>
    <p:sldId id="447" r:id="rId11"/>
    <p:sldId id="448" r:id="rId12"/>
    <p:sldId id="451" r:id="rId13"/>
    <p:sldId id="430" r:id="rId14"/>
    <p:sldId id="429" r:id="rId15"/>
    <p:sldId id="405" r:id="rId16"/>
    <p:sldId id="401" r:id="rId17"/>
    <p:sldId id="449" r:id="rId18"/>
    <p:sldId id="427" r:id="rId19"/>
    <p:sldId id="455" r:id="rId20"/>
    <p:sldId id="456" r:id="rId21"/>
    <p:sldId id="454" r:id="rId22"/>
    <p:sldId id="404" r:id="rId23"/>
    <p:sldId id="406" r:id="rId24"/>
    <p:sldId id="410" r:id="rId25"/>
    <p:sldId id="477" r:id="rId26"/>
    <p:sldId id="478" r:id="rId27"/>
    <p:sldId id="433" r:id="rId28"/>
    <p:sldId id="435" r:id="rId29"/>
    <p:sldId id="400" r:id="rId30"/>
    <p:sldId id="471" r:id="rId31"/>
    <p:sldId id="472" r:id="rId32"/>
    <p:sldId id="473" r:id="rId33"/>
    <p:sldId id="474" r:id="rId34"/>
    <p:sldId id="458" r:id="rId35"/>
    <p:sldId id="408" r:id="rId36"/>
    <p:sldId id="475" r:id="rId37"/>
    <p:sldId id="476" r:id="rId38"/>
    <p:sldId id="457" r:id="rId39"/>
    <p:sldId id="443" r:id="rId40"/>
    <p:sldId id="479"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888"/>
    <a:srgbClr val="2A2E84"/>
    <a:srgbClr val="E6E7E6"/>
    <a:srgbClr val="464646"/>
    <a:srgbClr val="FFED84"/>
    <a:srgbClr val="CAF274"/>
    <a:srgbClr val="6365FF"/>
    <a:srgbClr val="F7F7F7"/>
    <a:srgbClr val="00ACE1"/>
    <a:srgbClr val="E7E7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BC2F3F-8D8D-5F42-ADCD-B09AF6F3D85A}" v="46" dt="2023-02-22T00:10:48.6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601" autoAdjust="0"/>
    <p:restoredTop sz="84490" autoAdjust="0"/>
  </p:normalViewPr>
  <p:slideViewPr>
    <p:cSldViewPr snapToGrid="0">
      <p:cViewPr varScale="1">
        <p:scale>
          <a:sx n="82" d="100"/>
          <a:sy n="82" d="100"/>
        </p:scale>
        <p:origin x="184" y="712"/>
      </p:cViewPr>
      <p:guideLst/>
    </p:cSldViewPr>
  </p:slideViewPr>
  <p:notesTextViewPr>
    <p:cViewPr>
      <p:scale>
        <a:sx n="100" d="100"/>
        <a:sy n="100" d="100"/>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onardo Marino" userId="c68ea51b-7b68-4a00-8128-cb363efa7329" providerId="ADAL" clId="{01BC2F3F-8D8D-5F42-ADCD-B09AF6F3D85A}"/>
    <pc:docChg chg="undo custSel addSld delSld modSld sldOrd">
      <pc:chgData name="Leonardo Marino" userId="c68ea51b-7b68-4a00-8128-cb363efa7329" providerId="ADAL" clId="{01BC2F3F-8D8D-5F42-ADCD-B09AF6F3D85A}" dt="2023-02-22T05:41:10.176" v="1100" actId="20577"/>
      <pc:docMkLst>
        <pc:docMk/>
      </pc:docMkLst>
      <pc:sldChg chg="addSp modSp mod">
        <pc:chgData name="Leonardo Marino" userId="c68ea51b-7b68-4a00-8128-cb363efa7329" providerId="ADAL" clId="{01BC2F3F-8D8D-5F42-ADCD-B09AF6F3D85A}" dt="2023-02-21T23:37:21.109" v="1048" actId="404"/>
        <pc:sldMkLst>
          <pc:docMk/>
          <pc:sldMk cId="2557349579" sldId="371"/>
        </pc:sldMkLst>
        <pc:spChg chg="add mod">
          <ac:chgData name="Leonardo Marino" userId="c68ea51b-7b68-4a00-8128-cb363efa7329" providerId="ADAL" clId="{01BC2F3F-8D8D-5F42-ADCD-B09AF6F3D85A}" dt="2023-02-21T23:37:06.459" v="1046" actId="404"/>
          <ac:spMkLst>
            <pc:docMk/>
            <pc:sldMk cId="2557349579" sldId="371"/>
            <ac:spMk id="3" creationId="{02BCCD60-F540-7128-22FC-F4644557EA94}"/>
          </ac:spMkLst>
        </pc:spChg>
        <pc:spChg chg="mod">
          <ac:chgData name="Leonardo Marino" userId="c68ea51b-7b68-4a00-8128-cb363efa7329" providerId="ADAL" clId="{01BC2F3F-8D8D-5F42-ADCD-B09AF6F3D85A}" dt="2023-02-21T21:32:03.393" v="742" actId="20577"/>
          <ac:spMkLst>
            <pc:docMk/>
            <pc:sldMk cId="2557349579" sldId="371"/>
            <ac:spMk id="9" creationId="{00000000-0000-0000-0000-000000000000}"/>
          </ac:spMkLst>
        </pc:spChg>
        <pc:spChg chg="mod">
          <ac:chgData name="Leonardo Marino" userId="c68ea51b-7b68-4a00-8128-cb363efa7329" providerId="ADAL" clId="{01BC2F3F-8D8D-5F42-ADCD-B09AF6F3D85A}" dt="2023-02-21T23:37:15.451" v="1047" actId="404"/>
          <ac:spMkLst>
            <pc:docMk/>
            <pc:sldMk cId="2557349579" sldId="371"/>
            <ac:spMk id="10" creationId="{00000000-0000-0000-0000-000000000000}"/>
          </ac:spMkLst>
        </pc:spChg>
        <pc:spChg chg="mod">
          <ac:chgData name="Leonardo Marino" userId="c68ea51b-7b68-4a00-8128-cb363efa7329" providerId="ADAL" clId="{01BC2F3F-8D8D-5F42-ADCD-B09AF6F3D85A}" dt="2023-02-21T23:37:21.109" v="1048" actId="404"/>
          <ac:spMkLst>
            <pc:docMk/>
            <pc:sldMk cId="2557349579" sldId="371"/>
            <ac:spMk id="13" creationId="{00000000-0000-0000-0000-000000000000}"/>
          </ac:spMkLst>
        </pc:spChg>
      </pc:sldChg>
      <pc:sldChg chg="addSp modSp mod">
        <pc:chgData name="Leonardo Marino" userId="c68ea51b-7b68-4a00-8128-cb363efa7329" providerId="ADAL" clId="{01BC2F3F-8D8D-5F42-ADCD-B09AF6F3D85A}" dt="2023-02-21T22:37:23.318" v="820" actId="20577"/>
        <pc:sldMkLst>
          <pc:docMk/>
          <pc:sldMk cId="2659635304" sldId="396"/>
        </pc:sldMkLst>
        <pc:spChg chg="mod">
          <ac:chgData name="Leonardo Marino" userId="c68ea51b-7b68-4a00-8128-cb363efa7329" providerId="ADAL" clId="{01BC2F3F-8D8D-5F42-ADCD-B09AF6F3D85A}" dt="2023-02-21T22:37:23.318" v="820" actId="20577"/>
          <ac:spMkLst>
            <pc:docMk/>
            <pc:sldMk cId="2659635304" sldId="396"/>
            <ac:spMk id="7" creationId="{A5E1A8FA-AE58-41CC-FF01-763126971F08}"/>
          </ac:spMkLst>
        </pc:spChg>
        <pc:spChg chg="mod">
          <ac:chgData name="Leonardo Marino" userId="c68ea51b-7b68-4a00-8128-cb363efa7329" providerId="ADAL" clId="{01BC2F3F-8D8D-5F42-ADCD-B09AF6F3D85A}" dt="2023-02-21T22:36:37.126" v="800" actId="20577"/>
          <ac:spMkLst>
            <pc:docMk/>
            <pc:sldMk cId="2659635304" sldId="396"/>
            <ac:spMk id="18" creationId="{B8E38634-57DE-5E49-8883-BACBC761A0E6}"/>
          </ac:spMkLst>
        </pc:spChg>
        <pc:grpChg chg="add mod">
          <ac:chgData name="Leonardo Marino" userId="c68ea51b-7b68-4a00-8128-cb363efa7329" providerId="ADAL" clId="{01BC2F3F-8D8D-5F42-ADCD-B09AF6F3D85A}" dt="2023-02-21T21:32:37.248" v="747" actId="1076"/>
          <ac:grpSpMkLst>
            <pc:docMk/>
            <pc:sldMk cId="2659635304" sldId="396"/>
            <ac:grpSpMk id="3" creationId="{928D81D4-F2CF-A2F3-808D-FFF14211988E}"/>
          </ac:grpSpMkLst>
        </pc:grpChg>
        <pc:picChg chg="mod">
          <ac:chgData name="Leonardo Marino" userId="c68ea51b-7b68-4a00-8128-cb363efa7329" providerId="ADAL" clId="{01BC2F3F-8D8D-5F42-ADCD-B09AF6F3D85A}" dt="2023-02-21T21:32:40.904" v="748" actId="1076"/>
          <ac:picMkLst>
            <pc:docMk/>
            <pc:sldMk cId="2659635304" sldId="396"/>
            <ac:picMk id="23" creationId="{516E3ED2-6B5E-188C-C827-012239C1A65E}"/>
          </ac:picMkLst>
        </pc:picChg>
      </pc:sldChg>
      <pc:sldChg chg="del">
        <pc:chgData name="Leonardo Marino" userId="c68ea51b-7b68-4a00-8128-cb363efa7329" providerId="ADAL" clId="{01BC2F3F-8D8D-5F42-ADCD-B09AF6F3D85A}" dt="2023-02-21T09:24:31.488" v="20" actId="2696"/>
        <pc:sldMkLst>
          <pc:docMk/>
          <pc:sldMk cId="249601766" sldId="397"/>
        </pc:sldMkLst>
      </pc:sldChg>
      <pc:sldChg chg="del">
        <pc:chgData name="Leonardo Marino" userId="c68ea51b-7b68-4a00-8128-cb363efa7329" providerId="ADAL" clId="{01BC2F3F-8D8D-5F42-ADCD-B09AF6F3D85A}" dt="2023-02-21T09:24:31.516" v="29" actId="2696"/>
        <pc:sldMkLst>
          <pc:docMk/>
          <pc:sldMk cId="1492584187" sldId="398"/>
        </pc:sldMkLst>
      </pc:sldChg>
      <pc:sldChg chg="del">
        <pc:chgData name="Leonardo Marino" userId="c68ea51b-7b68-4a00-8128-cb363efa7329" providerId="ADAL" clId="{01BC2F3F-8D8D-5F42-ADCD-B09AF6F3D85A}" dt="2023-02-21T09:24:31.519" v="30" actId="2696"/>
        <pc:sldMkLst>
          <pc:docMk/>
          <pc:sldMk cId="2653924142" sldId="399"/>
        </pc:sldMkLst>
      </pc:sldChg>
      <pc:sldChg chg="modSp mod">
        <pc:chgData name="Leonardo Marino" userId="c68ea51b-7b68-4a00-8128-cb363efa7329" providerId="ADAL" clId="{01BC2F3F-8D8D-5F42-ADCD-B09AF6F3D85A}" dt="2023-02-21T20:41:51.333" v="325" actId="1076"/>
        <pc:sldMkLst>
          <pc:docMk/>
          <pc:sldMk cId="469480140" sldId="400"/>
        </pc:sldMkLst>
        <pc:spChg chg="mod">
          <ac:chgData name="Leonardo Marino" userId="c68ea51b-7b68-4a00-8128-cb363efa7329" providerId="ADAL" clId="{01BC2F3F-8D8D-5F42-ADCD-B09AF6F3D85A}" dt="2023-02-21T20:41:37.439" v="320" actId="14100"/>
          <ac:spMkLst>
            <pc:docMk/>
            <pc:sldMk cId="469480140" sldId="400"/>
            <ac:spMk id="3" creationId="{D0F1EF89-D9C9-CC8C-F548-8925B20B5042}"/>
          </ac:spMkLst>
        </pc:spChg>
        <pc:picChg chg="mod">
          <ac:chgData name="Leonardo Marino" userId="c68ea51b-7b68-4a00-8128-cb363efa7329" providerId="ADAL" clId="{01BC2F3F-8D8D-5F42-ADCD-B09AF6F3D85A}" dt="2023-02-21T20:41:51.333" v="325" actId="1076"/>
          <ac:picMkLst>
            <pc:docMk/>
            <pc:sldMk cId="469480140" sldId="400"/>
            <ac:picMk id="6" creationId="{B3EB9F76-FF2C-575E-AACD-F45138CDE46B}"/>
          </ac:picMkLst>
        </pc:picChg>
        <pc:picChg chg="mod">
          <ac:chgData name="Leonardo Marino" userId="c68ea51b-7b68-4a00-8128-cb363efa7329" providerId="ADAL" clId="{01BC2F3F-8D8D-5F42-ADCD-B09AF6F3D85A}" dt="2023-02-21T20:41:44.313" v="323" actId="1076"/>
          <ac:picMkLst>
            <pc:docMk/>
            <pc:sldMk cId="469480140" sldId="400"/>
            <ac:picMk id="8" creationId="{2A78E0A7-3ED4-E115-E472-E9821C1F48BA}"/>
          </ac:picMkLst>
        </pc:picChg>
        <pc:picChg chg="mod">
          <ac:chgData name="Leonardo Marino" userId="c68ea51b-7b68-4a00-8128-cb363efa7329" providerId="ADAL" clId="{01BC2F3F-8D8D-5F42-ADCD-B09AF6F3D85A}" dt="2023-02-21T20:41:48.535" v="324" actId="1076"/>
          <ac:picMkLst>
            <pc:docMk/>
            <pc:sldMk cId="469480140" sldId="400"/>
            <ac:picMk id="10" creationId="{26FD680B-0EDD-A04A-F38D-8B827AAD9A63}"/>
          </ac:picMkLst>
        </pc:picChg>
      </pc:sldChg>
      <pc:sldChg chg="modSp mod">
        <pc:chgData name="Leonardo Marino" userId="c68ea51b-7b68-4a00-8128-cb363efa7329" providerId="ADAL" clId="{01BC2F3F-8D8D-5F42-ADCD-B09AF6F3D85A}" dt="2023-02-21T21:37:51.054" v="795" actId="27107"/>
        <pc:sldMkLst>
          <pc:docMk/>
          <pc:sldMk cId="3906156839" sldId="401"/>
        </pc:sldMkLst>
        <pc:spChg chg="mod">
          <ac:chgData name="Leonardo Marino" userId="c68ea51b-7b68-4a00-8128-cb363efa7329" providerId="ADAL" clId="{01BC2F3F-8D8D-5F42-ADCD-B09AF6F3D85A}" dt="2023-02-21T21:37:51.054" v="795" actId="27107"/>
          <ac:spMkLst>
            <pc:docMk/>
            <pc:sldMk cId="3906156839" sldId="401"/>
            <ac:spMk id="2" creationId="{9B57F5B7-1CA9-3849-B8E4-79FD96C47112}"/>
          </ac:spMkLst>
        </pc:spChg>
        <pc:spChg chg="mod">
          <ac:chgData name="Leonardo Marino" userId="c68ea51b-7b68-4a00-8128-cb363efa7329" providerId="ADAL" clId="{01BC2F3F-8D8D-5F42-ADCD-B09AF6F3D85A}" dt="2023-02-21T21:37:43.475" v="794" actId="20577"/>
          <ac:spMkLst>
            <pc:docMk/>
            <pc:sldMk cId="3906156839" sldId="401"/>
            <ac:spMk id="11" creationId="{0FB8D5FC-7383-9F0F-8B86-9AA6C289C48E}"/>
          </ac:spMkLst>
        </pc:spChg>
      </pc:sldChg>
      <pc:sldChg chg="del">
        <pc:chgData name="Leonardo Marino" userId="c68ea51b-7b68-4a00-8128-cb363efa7329" providerId="ADAL" clId="{01BC2F3F-8D8D-5F42-ADCD-B09AF6F3D85A}" dt="2023-02-21T09:24:28.551" v="12" actId="2696"/>
        <pc:sldMkLst>
          <pc:docMk/>
          <pc:sldMk cId="1758685539" sldId="403"/>
        </pc:sldMkLst>
      </pc:sldChg>
      <pc:sldChg chg="modSp mod">
        <pc:chgData name="Leonardo Marino" userId="c68ea51b-7b68-4a00-8128-cb363efa7329" providerId="ADAL" clId="{01BC2F3F-8D8D-5F42-ADCD-B09AF6F3D85A}" dt="2023-02-21T21:30:27.685" v="712" actId="20577"/>
        <pc:sldMkLst>
          <pc:docMk/>
          <pc:sldMk cId="2423001163" sldId="405"/>
        </pc:sldMkLst>
        <pc:spChg chg="mod">
          <ac:chgData name="Leonardo Marino" userId="c68ea51b-7b68-4a00-8128-cb363efa7329" providerId="ADAL" clId="{01BC2F3F-8D8D-5F42-ADCD-B09AF6F3D85A}" dt="2023-02-21T21:30:27.685" v="712" actId="20577"/>
          <ac:spMkLst>
            <pc:docMk/>
            <pc:sldMk cId="2423001163" sldId="405"/>
            <ac:spMk id="4" creationId="{563CE7AE-114E-866F-91A9-B95EB814D0A3}"/>
          </ac:spMkLst>
        </pc:spChg>
      </pc:sldChg>
      <pc:sldChg chg="modSp mod">
        <pc:chgData name="Leonardo Marino" userId="c68ea51b-7b68-4a00-8128-cb363efa7329" providerId="ADAL" clId="{01BC2F3F-8D8D-5F42-ADCD-B09AF6F3D85A}" dt="2023-02-21T21:21:24.544" v="607" actId="27107"/>
        <pc:sldMkLst>
          <pc:docMk/>
          <pc:sldMk cId="1713736654" sldId="406"/>
        </pc:sldMkLst>
        <pc:spChg chg="mod">
          <ac:chgData name="Leonardo Marino" userId="c68ea51b-7b68-4a00-8128-cb363efa7329" providerId="ADAL" clId="{01BC2F3F-8D8D-5F42-ADCD-B09AF6F3D85A}" dt="2023-02-21T21:21:24.544" v="607" actId="27107"/>
          <ac:spMkLst>
            <pc:docMk/>
            <pc:sldMk cId="1713736654" sldId="406"/>
            <ac:spMk id="6" creationId="{F679C373-C3E2-CFD3-86A8-4D222B6C9F8A}"/>
          </ac:spMkLst>
        </pc:spChg>
      </pc:sldChg>
      <pc:sldChg chg="modNotesTx">
        <pc:chgData name="Leonardo Marino" userId="c68ea51b-7b68-4a00-8128-cb363efa7329" providerId="ADAL" clId="{01BC2F3F-8D8D-5F42-ADCD-B09AF6F3D85A}" dt="2023-02-21T20:34:01.551" v="244" actId="20577"/>
        <pc:sldMkLst>
          <pc:docMk/>
          <pc:sldMk cId="3512026556" sldId="408"/>
        </pc:sldMkLst>
      </pc:sldChg>
      <pc:sldChg chg="addSp modSp mod">
        <pc:chgData name="Leonardo Marino" userId="c68ea51b-7b68-4a00-8128-cb363efa7329" providerId="ADAL" clId="{01BC2F3F-8D8D-5F42-ADCD-B09AF6F3D85A}" dt="2023-02-21T20:38:15.902" v="285" actId="1076"/>
        <pc:sldMkLst>
          <pc:docMk/>
          <pc:sldMk cId="4210602347" sldId="410"/>
        </pc:sldMkLst>
        <pc:spChg chg="add mod">
          <ac:chgData name="Leonardo Marino" userId="c68ea51b-7b68-4a00-8128-cb363efa7329" providerId="ADAL" clId="{01BC2F3F-8D8D-5F42-ADCD-B09AF6F3D85A}" dt="2023-02-21T20:38:05.162" v="284" actId="1076"/>
          <ac:spMkLst>
            <pc:docMk/>
            <pc:sldMk cId="4210602347" sldId="410"/>
            <ac:spMk id="3" creationId="{35718A78-B99E-5BDA-8635-8E66109BC63B}"/>
          </ac:spMkLst>
        </pc:spChg>
        <pc:spChg chg="mod">
          <ac:chgData name="Leonardo Marino" userId="c68ea51b-7b68-4a00-8128-cb363efa7329" providerId="ADAL" clId="{01BC2F3F-8D8D-5F42-ADCD-B09AF6F3D85A}" dt="2023-02-21T20:38:15.902" v="285" actId="1076"/>
          <ac:spMkLst>
            <pc:docMk/>
            <pc:sldMk cId="4210602347" sldId="410"/>
            <ac:spMk id="123" creationId="{6B03B0E6-FDE9-7E9C-99E3-2F71FEFA8391}"/>
          </ac:spMkLst>
        </pc:spChg>
        <pc:spChg chg="mod">
          <ac:chgData name="Leonardo Marino" userId="c68ea51b-7b68-4a00-8128-cb363efa7329" providerId="ADAL" clId="{01BC2F3F-8D8D-5F42-ADCD-B09AF6F3D85A}" dt="2023-02-21T20:38:15.902" v="285" actId="1076"/>
          <ac:spMkLst>
            <pc:docMk/>
            <pc:sldMk cId="4210602347" sldId="410"/>
            <ac:spMk id="128" creationId="{BB01E5B3-1C42-C0C5-2CEC-DC2F2EF1CC07}"/>
          </ac:spMkLst>
        </pc:spChg>
      </pc:sldChg>
      <pc:sldChg chg="del">
        <pc:chgData name="Leonardo Marino" userId="c68ea51b-7b68-4a00-8128-cb363efa7329" providerId="ADAL" clId="{01BC2F3F-8D8D-5F42-ADCD-B09AF6F3D85A}" dt="2023-02-21T09:24:28.526" v="9" actId="2696"/>
        <pc:sldMkLst>
          <pc:docMk/>
          <pc:sldMk cId="1284170566" sldId="412"/>
        </pc:sldMkLst>
      </pc:sldChg>
      <pc:sldChg chg="del">
        <pc:chgData name="Leonardo Marino" userId="c68ea51b-7b68-4a00-8128-cb363efa7329" providerId="ADAL" clId="{01BC2F3F-8D8D-5F42-ADCD-B09AF6F3D85A}" dt="2023-02-21T09:24:28.583" v="15" actId="2696"/>
        <pc:sldMkLst>
          <pc:docMk/>
          <pc:sldMk cId="1052497884" sldId="413"/>
        </pc:sldMkLst>
      </pc:sldChg>
      <pc:sldChg chg="modSp mod">
        <pc:chgData name="Leonardo Marino" userId="c68ea51b-7b68-4a00-8128-cb363efa7329" providerId="ADAL" clId="{01BC2F3F-8D8D-5F42-ADCD-B09AF6F3D85A}" dt="2023-02-22T05:41:10.176" v="1100" actId="20577"/>
        <pc:sldMkLst>
          <pc:docMk/>
          <pc:sldMk cId="726058150" sldId="414"/>
        </pc:sldMkLst>
        <pc:spChg chg="mod">
          <ac:chgData name="Leonardo Marino" userId="c68ea51b-7b68-4a00-8128-cb363efa7329" providerId="ADAL" clId="{01BC2F3F-8D8D-5F42-ADCD-B09AF6F3D85A}" dt="2023-02-22T05:41:10.176" v="1100" actId="20577"/>
          <ac:spMkLst>
            <pc:docMk/>
            <pc:sldMk cId="726058150" sldId="414"/>
            <ac:spMk id="3" creationId="{06656EE5-2A75-B46C-DB91-2C7AE10B6461}"/>
          </ac:spMkLst>
        </pc:spChg>
      </pc:sldChg>
      <pc:sldChg chg="del">
        <pc:chgData name="Leonardo Marino" userId="c68ea51b-7b68-4a00-8128-cb363efa7329" providerId="ADAL" clId="{01BC2F3F-8D8D-5F42-ADCD-B09AF6F3D85A}" dt="2023-02-21T09:24:28.523" v="8" actId="2696"/>
        <pc:sldMkLst>
          <pc:docMk/>
          <pc:sldMk cId="3578574485" sldId="416"/>
        </pc:sldMkLst>
      </pc:sldChg>
      <pc:sldChg chg="del">
        <pc:chgData name="Leonardo Marino" userId="c68ea51b-7b68-4a00-8128-cb363efa7329" providerId="ADAL" clId="{01BC2F3F-8D8D-5F42-ADCD-B09AF6F3D85A}" dt="2023-02-21T09:24:28.343" v="2" actId="2696"/>
        <pc:sldMkLst>
          <pc:docMk/>
          <pc:sldMk cId="2354344427" sldId="417"/>
        </pc:sldMkLst>
      </pc:sldChg>
      <pc:sldChg chg="del">
        <pc:chgData name="Leonardo Marino" userId="c68ea51b-7b68-4a00-8128-cb363efa7329" providerId="ADAL" clId="{01BC2F3F-8D8D-5F42-ADCD-B09AF6F3D85A}" dt="2023-02-21T09:24:32.047" v="34" actId="2696"/>
        <pc:sldMkLst>
          <pc:docMk/>
          <pc:sldMk cId="3317533552" sldId="418"/>
        </pc:sldMkLst>
      </pc:sldChg>
      <pc:sldChg chg="del">
        <pc:chgData name="Leonardo Marino" userId="c68ea51b-7b68-4a00-8128-cb363efa7329" providerId="ADAL" clId="{01BC2F3F-8D8D-5F42-ADCD-B09AF6F3D85A}" dt="2023-02-21T09:24:28.540" v="11" actId="2696"/>
        <pc:sldMkLst>
          <pc:docMk/>
          <pc:sldMk cId="2454501664" sldId="420"/>
        </pc:sldMkLst>
      </pc:sldChg>
      <pc:sldChg chg="del">
        <pc:chgData name="Leonardo Marino" userId="c68ea51b-7b68-4a00-8128-cb363efa7329" providerId="ADAL" clId="{01BC2F3F-8D8D-5F42-ADCD-B09AF6F3D85A}" dt="2023-02-21T09:24:31.509" v="27" actId="2696"/>
        <pc:sldMkLst>
          <pc:docMk/>
          <pc:sldMk cId="779126305" sldId="421"/>
        </pc:sldMkLst>
      </pc:sldChg>
      <pc:sldChg chg="del">
        <pc:chgData name="Leonardo Marino" userId="c68ea51b-7b68-4a00-8128-cb363efa7329" providerId="ADAL" clId="{01BC2F3F-8D8D-5F42-ADCD-B09AF6F3D85A}" dt="2023-02-21T09:24:28.339" v="1" actId="2696"/>
        <pc:sldMkLst>
          <pc:docMk/>
          <pc:sldMk cId="2642909614" sldId="422"/>
        </pc:sldMkLst>
      </pc:sldChg>
      <pc:sldChg chg="modNotesTx">
        <pc:chgData name="Leonardo Marino" userId="c68ea51b-7b68-4a00-8128-cb363efa7329" providerId="ADAL" clId="{01BC2F3F-8D8D-5F42-ADCD-B09AF6F3D85A}" dt="2023-02-21T20:31:37.460" v="236" actId="20577"/>
        <pc:sldMkLst>
          <pc:docMk/>
          <pc:sldMk cId="3773848002" sldId="424"/>
        </pc:sldMkLst>
      </pc:sldChg>
      <pc:sldChg chg="del">
        <pc:chgData name="Leonardo Marino" userId="c68ea51b-7b68-4a00-8128-cb363efa7329" providerId="ADAL" clId="{01BC2F3F-8D8D-5F42-ADCD-B09AF6F3D85A}" dt="2023-02-21T09:24:31.490" v="21" actId="2696"/>
        <pc:sldMkLst>
          <pc:docMk/>
          <pc:sldMk cId="3362011049" sldId="425"/>
        </pc:sldMkLst>
      </pc:sldChg>
      <pc:sldChg chg="modSp mod">
        <pc:chgData name="Leonardo Marino" userId="c68ea51b-7b68-4a00-8128-cb363efa7329" providerId="ADAL" clId="{01BC2F3F-8D8D-5F42-ADCD-B09AF6F3D85A}" dt="2023-02-21T21:15:14.995" v="542" actId="108"/>
        <pc:sldMkLst>
          <pc:docMk/>
          <pc:sldMk cId="3267781686" sldId="427"/>
        </pc:sldMkLst>
        <pc:picChg chg="mod">
          <ac:chgData name="Leonardo Marino" userId="c68ea51b-7b68-4a00-8128-cb363efa7329" providerId="ADAL" clId="{01BC2F3F-8D8D-5F42-ADCD-B09AF6F3D85A}" dt="2023-02-21T21:14:51.540" v="537" actId="108"/>
          <ac:picMkLst>
            <pc:docMk/>
            <pc:sldMk cId="3267781686" sldId="427"/>
            <ac:picMk id="4" creationId="{C62C0522-E477-DC80-5BBC-312A443B190D}"/>
          </ac:picMkLst>
        </pc:picChg>
        <pc:picChg chg="mod">
          <ac:chgData name="Leonardo Marino" userId="c68ea51b-7b68-4a00-8128-cb363efa7329" providerId="ADAL" clId="{01BC2F3F-8D8D-5F42-ADCD-B09AF6F3D85A}" dt="2023-02-21T21:15:02.463" v="540" actId="108"/>
          <ac:picMkLst>
            <pc:docMk/>
            <pc:sldMk cId="3267781686" sldId="427"/>
            <ac:picMk id="12" creationId="{009701D4-B5F4-E052-5374-D6EB5DE11B33}"/>
          </ac:picMkLst>
        </pc:picChg>
        <pc:picChg chg="mod">
          <ac:chgData name="Leonardo Marino" userId="c68ea51b-7b68-4a00-8128-cb363efa7329" providerId="ADAL" clId="{01BC2F3F-8D8D-5F42-ADCD-B09AF6F3D85A}" dt="2023-02-21T21:15:14.995" v="542" actId="108"/>
          <ac:picMkLst>
            <pc:docMk/>
            <pc:sldMk cId="3267781686" sldId="427"/>
            <ac:picMk id="24" creationId="{F4674249-139F-083C-F23F-9DBDB2F9B840}"/>
          </ac:picMkLst>
        </pc:picChg>
        <pc:picChg chg="mod">
          <ac:chgData name="Leonardo Marino" userId="c68ea51b-7b68-4a00-8128-cb363efa7329" providerId="ADAL" clId="{01BC2F3F-8D8D-5F42-ADCD-B09AF6F3D85A}" dt="2023-02-21T21:14:59.784" v="539" actId="108"/>
          <ac:picMkLst>
            <pc:docMk/>
            <pc:sldMk cId="3267781686" sldId="427"/>
            <ac:picMk id="25" creationId="{28356F21-CFCD-DEA4-39CE-B86C1833E9AE}"/>
          </ac:picMkLst>
        </pc:picChg>
      </pc:sldChg>
      <pc:sldChg chg="modSp del mod">
        <pc:chgData name="Leonardo Marino" userId="c68ea51b-7b68-4a00-8128-cb363efa7329" providerId="ADAL" clId="{01BC2F3F-8D8D-5F42-ADCD-B09AF6F3D85A}" dt="2023-02-22T00:05:29.294" v="1062" actId="2696"/>
        <pc:sldMkLst>
          <pc:docMk/>
          <pc:sldMk cId="566856025" sldId="428"/>
        </pc:sldMkLst>
        <pc:spChg chg="mod">
          <ac:chgData name="Leonardo Marino" userId="c68ea51b-7b68-4a00-8128-cb363efa7329" providerId="ADAL" clId="{01BC2F3F-8D8D-5F42-ADCD-B09AF6F3D85A}" dt="2023-02-21T23:51:38.292" v="1061" actId="20577"/>
          <ac:spMkLst>
            <pc:docMk/>
            <pc:sldMk cId="566856025" sldId="428"/>
            <ac:spMk id="3" creationId="{9036F104-2134-E54A-EA8F-64DC1CC23679}"/>
          </ac:spMkLst>
        </pc:spChg>
      </pc:sldChg>
      <pc:sldChg chg="modSp mod">
        <pc:chgData name="Leonardo Marino" userId="c68ea51b-7b68-4a00-8128-cb363efa7329" providerId="ADAL" clId="{01BC2F3F-8D8D-5F42-ADCD-B09AF6F3D85A}" dt="2023-02-21T21:31:42.544" v="735" actId="207"/>
        <pc:sldMkLst>
          <pc:docMk/>
          <pc:sldMk cId="2902096290" sldId="429"/>
        </pc:sldMkLst>
        <pc:spChg chg="mod">
          <ac:chgData name="Leonardo Marino" userId="c68ea51b-7b68-4a00-8128-cb363efa7329" providerId="ADAL" clId="{01BC2F3F-8D8D-5F42-ADCD-B09AF6F3D85A}" dt="2023-02-21T21:31:32.277" v="732" actId="207"/>
          <ac:spMkLst>
            <pc:docMk/>
            <pc:sldMk cId="2902096290" sldId="429"/>
            <ac:spMk id="4" creationId="{DA845506-3393-326C-8461-5972DB46D5E5}"/>
          </ac:spMkLst>
        </pc:spChg>
        <pc:spChg chg="mod">
          <ac:chgData name="Leonardo Marino" userId="c68ea51b-7b68-4a00-8128-cb363efa7329" providerId="ADAL" clId="{01BC2F3F-8D8D-5F42-ADCD-B09AF6F3D85A}" dt="2023-02-21T21:31:36.446" v="733" actId="207"/>
          <ac:spMkLst>
            <pc:docMk/>
            <pc:sldMk cId="2902096290" sldId="429"/>
            <ac:spMk id="6" creationId="{A4193747-F157-B465-8EA1-54B845E2490A}"/>
          </ac:spMkLst>
        </pc:spChg>
        <pc:spChg chg="mod">
          <ac:chgData name="Leonardo Marino" userId="c68ea51b-7b68-4a00-8128-cb363efa7329" providerId="ADAL" clId="{01BC2F3F-8D8D-5F42-ADCD-B09AF6F3D85A}" dt="2023-02-21T21:31:39.452" v="734" actId="207"/>
          <ac:spMkLst>
            <pc:docMk/>
            <pc:sldMk cId="2902096290" sldId="429"/>
            <ac:spMk id="7" creationId="{0B6C03A0-5A7C-84A7-C436-30AF69DFD3FB}"/>
          </ac:spMkLst>
        </pc:spChg>
        <pc:spChg chg="mod">
          <ac:chgData name="Leonardo Marino" userId="c68ea51b-7b68-4a00-8128-cb363efa7329" providerId="ADAL" clId="{01BC2F3F-8D8D-5F42-ADCD-B09AF6F3D85A}" dt="2023-02-21T21:31:42.544" v="735" actId="207"/>
          <ac:spMkLst>
            <pc:docMk/>
            <pc:sldMk cId="2902096290" sldId="429"/>
            <ac:spMk id="8" creationId="{1D099163-6631-1CE3-21E9-191C7CA4B97C}"/>
          </ac:spMkLst>
        </pc:spChg>
        <pc:spChg chg="mod">
          <ac:chgData name="Leonardo Marino" userId="c68ea51b-7b68-4a00-8128-cb363efa7329" providerId="ADAL" clId="{01BC2F3F-8D8D-5F42-ADCD-B09AF6F3D85A}" dt="2023-02-21T21:31:18.582" v="731" actId="255"/>
          <ac:spMkLst>
            <pc:docMk/>
            <pc:sldMk cId="2902096290" sldId="429"/>
            <ac:spMk id="14" creationId="{876D2736-79AD-26F6-70A8-72428B913252}"/>
          </ac:spMkLst>
        </pc:spChg>
      </pc:sldChg>
      <pc:sldChg chg="modSp mod modAnim">
        <pc:chgData name="Leonardo Marino" userId="c68ea51b-7b68-4a00-8128-cb363efa7329" providerId="ADAL" clId="{01BC2F3F-8D8D-5F42-ADCD-B09AF6F3D85A}" dt="2023-02-22T00:10:48.621" v="1091"/>
        <pc:sldMkLst>
          <pc:docMk/>
          <pc:sldMk cId="1521903216" sldId="430"/>
        </pc:sldMkLst>
        <pc:spChg chg="mod">
          <ac:chgData name="Leonardo Marino" userId="c68ea51b-7b68-4a00-8128-cb363efa7329" providerId="ADAL" clId="{01BC2F3F-8D8D-5F42-ADCD-B09AF6F3D85A}" dt="2023-02-22T00:10:16.971" v="1086" actId="14100"/>
          <ac:spMkLst>
            <pc:docMk/>
            <pc:sldMk cId="1521903216" sldId="430"/>
            <ac:spMk id="3" creationId="{62CDBEBB-2D1E-B117-3C1E-B2C11293B66A}"/>
          </ac:spMkLst>
        </pc:spChg>
        <pc:spChg chg="mod">
          <ac:chgData name="Leonardo Marino" userId="c68ea51b-7b68-4a00-8128-cb363efa7329" providerId="ADAL" clId="{01BC2F3F-8D8D-5F42-ADCD-B09AF6F3D85A}" dt="2023-02-21T21:36:50.574" v="759" actId="1036"/>
          <ac:spMkLst>
            <pc:docMk/>
            <pc:sldMk cId="1521903216" sldId="430"/>
            <ac:spMk id="9" creationId="{881142D8-D9F2-7AB4-8A11-FFA35EC3B84D}"/>
          </ac:spMkLst>
        </pc:spChg>
        <pc:spChg chg="mod">
          <ac:chgData name="Leonardo Marino" userId="c68ea51b-7b68-4a00-8128-cb363efa7329" providerId="ADAL" clId="{01BC2F3F-8D8D-5F42-ADCD-B09AF6F3D85A}" dt="2023-02-21T21:36:50.574" v="759" actId="1036"/>
          <ac:spMkLst>
            <pc:docMk/>
            <pc:sldMk cId="1521903216" sldId="430"/>
            <ac:spMk id="14" creationId="{EDEF8D3D-D2FC-C908-6C54-29823A02D055}"/>
          </ac:spMkLst>
        </pc:spChg>
        <pc:spChg chg="mod">
          <ac:chgData name="Leonardo Marino" userId="c68ea51b-7b68-4a00-8128-cb363efa7329" providerId="ADAL" clId="{01BC2F3F-8D8D-5F42-ADCD-B09AF6F3D85A}" dt="2023-02-21T21:36:12.450" v="754" actId="1076"/>
          <ac:spMkLst>
            <pc:docMk/>
            <pc:sldMk cId="1521903216" sldId="430"/>
            <ac:spMk id="15" creationId="{E3756E85-20F9-3F2A-9654-081A92716728}"/>
          </ac:spMkLst>
        </pc:spChg>
        <pc:grpChg chg="mod">
          <ac:chgData name="Leonardo Marino" userId="c68ea51b-7b68-4a00-8128-cb363efa7329" providerId="ADAL" clId="{01BC2F3F-8D8D-5F42-ADCD-B09AF6F3D85A}" dt="2023-02-21T21:36:50.574" v="759" actId="1036"/>
          <ac:grpSpMkLst>
            <pc:docMk/>
            <pc:sldMk cId="1521903216" sldId="430"/>
            <ac:grpSpMk id="6" creationId="{2237F5CF-211E-D0D0-3E88-6A3F75D0C5EA}"/>
          </ac:grpSpMkLst>
        </pc:grpChg>
      </pc:sldChg>
      <pc:sldChg chg="addSp modSp mod ord">
        <pc:chgData name="Leonardo Marino" userId="c68ea51b-7b68-4a00-8128-cb363efa7329" providerId="ADAL" clId="{01BC2F3F-8D8D-5F42-ADCD-B09AF6F3D85A}" dt="2023-02-21T21:34:22.757" v="749" actId="20578"/>
        <pc:sldMkLst>
          <pc:docMk/>
          <pc:sldMk cId="1568431801" sldId="431"/>
        </pc:sldMkLst>
        <pc:spChg chg="mod">
          <ac:chgData name="Leonardo Marino" userId="c68ea51b-7b68-4a00-8128-cb363efa7329" providerId="ADAL" clId="{01BC2F3F-8D8D-5F42-ADCD-B09AF6F3D85A}" dt="2023-02-21T20:45:58.078" v="331" actId="14100"/>
          <ac:spMkLst>
            <pc:docMk/>
            <pc:sldMk cId="1568431801" sldId="431"/>
            <ac:spMk id="22" creationId="{AD75AD6C-6FC4-1181-71B4-AE613D9409D2}"/>
          </ac:spMkLst>
        </pc:spChg>
        <pc:picChg chg="add mod">
          <ac:chgData name="Leonardo Marino" userId="c68ea51b-7b68-4a00-8128-cb363efa7329" providerId="ADAL" clId="{01BC2F3F-8D8D-5F42-ADCD-B09AF6F3D85A}" dt="2023-02-21T20:25:20.625" v="49" actId="571"/>
          <ac:picMkLst>
            <pc:docMk/>
            <pc:sldMk cId="1568431801" sldId="431"/>
            <ac:picMk id="3" creationId="{D7457063-165A-E80A-DCC0-63078F652E1D}"/>
          </ac:picMkLst>
        </pc:picChg>
        <pc:picChg chg="add mod">
          <ac:chgData name="Leonardo Marino" userId="c68ea51b-7b68-4a00-8128-cb363efa7329" providerId="ADAL" clId="{01BC2F3F-8D8D-5F42-ADCD-B09AF6F3D85A}" dt="2023-02-21T20:25:46.182" v="52" actId="571"/>
          <ac:picMkLst>
            <pc:docMk/>
            <pc:sldMk cId="1568431801" sldId="431"/>
            <ac:picMk id="4" creationId="{DB35A5EC-DE04-921B-5121-D35BD9AE7665}"/>
          </ac:picMkLst>
        </pc:picChg>
        <pc:picChg chg="mod">
          <ac:chgData name="Leonardo Marino" userId="c68ea51b-7b68-4a00-8128-cb363efa7329" providerId="ADAL" clId="{01BC2F3F-8D8D-5F42-ADCD-B09AF6F3D85A}" dt="2023-02-21T20:26:06.551" v="67" actId="1076"/>
          <ac:picMkLst>
            <pc:docMk/>
            <pc:sldMk cId="1568431801" sldId="431"/>
            <ac:picMk id="10" creationId="{C864368F-C5DA-FCB7-A1EA-0931A372F2F3}"/>
          </ac:picMkLst>
        </pc:picChg>
        <pc:picChg chg="mod">
          <ac:chgData name="Leonardo Marino" userId="c68ea51b-7b68-4a00-8128-cb363efa7329" providerId="ADAL" clId="{01BC2F3F-8D8D-5F42-ADCD-B09AF6F3D85A}" dt="2023-02-21T20:25:51.306" v="63" actId="1038"/>
          <ac:picMkLst>
            <pc:docMk/>
            <pc:sldMk cId="1568431801" sldId="431"/>
            <ac:picMk id="13" creationId="{6E385776-42EB-ACC1-C64D-9A0F9317F83B}"/>
          </ac:picMkLst>
        </pc:picChg>
        <pc:picChg chg="mod">
          <ac:chgData name="Leonardo Marino" userId="c68ea51b-7b68-4a00-8128-cb363efa7329" providerId="ADAL" clId="{01BC2F3F-8D8D-5F42-ADCD-B09AF6F3D85A}" dt="2023-02-21T20:46:11.985" v="334" actId="1076"/>
          <ac:picMkLst>
            <pc:docMk/>
            <pc:sldMk cId="1568431801" sldId="431"/>
            <ac:picMk id="14" creationId="{654E7595-4E9D-54DE-E06F-AAAA1FD877DC}"/>
          </ac:picMkLst>
        </pc:picChg>
        <pc:picChg chg="mod">
          <ac:chgData name="Leonardo Marino" userId="c68ea51b-7b68-4a00-8128-cb363efa7329" providerId="ADAL" clId="{01BC2F3F-8D8D-5F42-ADCD-B09AF6F3D85A}" dt="2023-02-21T20:24:57.705" v="45" actId="14100"/>
          <ac:picMkLst>
            <pc:docMk/>
            <pc:sldMk cId="1568431801" sldId="431"/>
            <ac:picMk id="15" creationId="{D24B8F2C-3B97-024C-3E28-383BCA9230B0}"/>
          </ac:picMkLst>
        </pc:picChg>
        <pc:picChg chg="mod">
          <ac:chgData name="Leonardo Marino" userId="c68ea51b-7b68-4a00-8128-cb363efa7329" providerId="ADAL" clId="{01BC2F3F-8D8D-5F42-ADCD-B09AF6F3D85A}" dt="2023-02-21T20:25:00.351" v="46" actId="1076"/>
          <ac:picMkLst>
            <pc:docMk/>
            <pc:sldMk cId="1568431801" sldId="431"/>
            <ac:picMk id="16" creationId="{CB5919F9-13DF-2AE1-C254-E2BE0720CED6}"/>
          </ac:picMkLst>
        </pc:picChg>
      </pc:sldChg>
      <pc:sldChg chg="modSp mod modAnim">
        <pc:chgData name="Leonardo Marino" userId="c68ea51b-7b68-4a00-8128-cb363efa7329" providerId="ADAL" clId="{01BC2F3F-8D8D-5F42-ADCD-B09AF6F3D85A}" dt="2023-02-22T00:09:06.494" v="1084"/>
        <pc:sldMkLst>
          <pc:docMk/>
          <pc:sldMk cId="290685750" sldId="432"/>
        </pc:sldMkLst>
        <pc:spChg chg="mod">
          <ac:chgData name="Leonardo Marino" userId="c68ea51b-7b68-4a00-8128-cb363efa7329" providerId="ADAL" clId="{01BC2F3F-8D8D-5F42-ADCD-B09AF6F3D85A}" dt="2023-02-21T20:32:18.117" v="238" actId="1076"/>
          <ac:spMkLst>
            <pc:docMk/>
            <pc:sldMk cId="290685750" sldId="432"/>
            <ac:spMk id="31" creationId="{08C5B17C-DFB6-573D-0D1B-E19A9C322CA8}"/>
          </ac:spMkLst>
        </pc:spChg>
        <pc:spChg chg="mod">
          <ac:chgData name="Leonardo Marino" userId="c68ea51b-7b68-4a00-8128-cb363efa7329" providerId="ADAL" clId="{01BC2F3F-8D8D-5F42-ADCD-B09AF6F3D85A}" dt="2023-02-21T20:32:21.522" v="239" actId="1076"/>
          <ac:spMkLst>
            <pc:docMk/>
            <pc:sldMk cId="290685750" sldId="432"/>
            <ac:spMk id="36" creationId="{740E42E4-027D-DD50-2B3F-70D14E34E899}"/>
          </ac:spMkLst>
        </pc:spChg>
      </pc:sldChg>
      <pc:sldChg chg="addSp delSp modSp mod">
        <pc:chgData name="Leonardo Marino" userId="c68ea51b-7b68-4a00-8128-cb363efa7329" providerId="ADAL" clId="{01BC2F3F-8D8D-5F42-ADCD-B09AF6F3D85A}" dt="2023-02-21T23:34:24.999" v="1000" actId="20577"/>
        <pc:sldMkLst>
          <pc:docMk/>
          <pc:sldMk cId="122539044" sldId="433"/>
        </pc:sldMkLst>
        <pc:spChg chg="mod">
          <ac:chgData name="Leonardo Marino" userId="c68ea51b-7b68-4a00-8128-cb363efa7329" providerId="ADAL" clId="{01BC2F3F-8D8D-5F42-ADCD-B09AF6F3D85A}" dt="2023-02-21T23:34:24.999" v="1000" actId="20577"/>
          <ac:spMkLst>
            <pc:docMk/>
            <pc:sldMk cId="122539044" sldId="433"/>
            <ac:spMk id="2" creationId="{D0D2354C-9357-984F-E5EF-BB8EACABEEB3}"/>
          </ac:spMkLst>
        </pc:spChg>
        <pc:spChg chg="mod">
          <ac:chgData name="Leonardo Marino" userId="c68ea51b-7b68-4a00-8128-cb363efa7329" providerId="ADAL" clId="{01BC2F3F-8D8D-5F42-ADCD-B09AF6F3D85A}" dt="2023-02-21T20:39:11.455" v="287" actId="14100"/>
          <ac:spMkLst>
            <pc:docMk/>
            <pc:sldMk cId="122539044" sldId="433"/>
            <ac:spMk id="28" creationId="{1461320A-ABDD-94E8-D83A-4B0B50FCE2EE}"/>
          </ac:spMkLst>
        </pc:spChg>
        <pc:picChg chg="add del mod">
          <ac:chgData name="Leonardo Marino" userId="c68ea51b-7b68-4a00-8128-cb363efa7329" providerId="ADAL" clId="{01BC2F3F-8D8D-5F42-ADCD-B09AF6F3D85A}" dt="2023-02-21T23:23:55.874" v="822" actId="21"/>
          <ac:picMkLst>
            <pc:docMk/>
            <pc:sldMk cId="122539044" sldId="433"/>
            <ac:picMk id="5" creationId="{CA3DFBED-5680-F183-5B86-FE818590D7DC}"/>
          </ac:picMkLst>
        </pc:picChg>
      </pc:sldChg>
      <pc:sldChg chg="del">
        <pc:chgData name="Leonardo Marino" userId="c68ea51b-7b68-4a00-8128-cb363efa7329" providerId="ADAL" clId="{01BC2F3F-8D8D-5F42-ADCD-B09AF6F3D85A}" dt="2023-02-21T09:24:31.514" v="28" actId="2696"/>
        <pc:sldMkLst>
          <pc:docMk/>
          <pc:sldMk cId="1997913790" sldId="436"/>
        </pc:sldMkLst>
      </pc:sldChg>
      <pc:sldChg chg="del">
        <pc:chgData name="Leonardo Marino" userId="c68ea51b-7b68-4a00-8128-cb363efa7329" providerId="ADAL" clId="{01BC2F3F-8D8D-5F42-ADCD-B09AF6F3D85A}" dt="2023-02-21T09:24:31.506" v="26" actId="2696"/>
        <pc:sldMkLst>
          <pc:docMk/>
          <pc:sldMk cId="3279787256" sldId="437"/>
        </pc:sldMkLst>
      </pc:sldChg>
      <pc:sldChg chg="del">
        <pc:chgData name="Leonardo Marino" userId="c68ea51b-7b68-4a00-8128-cb363efa7329" providerId="ADAL" clId="{01BC2F3F-8D8D-5F42-ADCD-B09AF6F3D85A}" dt="2023-02-21T09:24:28.520" v="7" actId="2696"/>
        <pc:sldMkLst>
          <pc:docMk/>
          <pc:sldMk cId="326360479" sldId="438"/>
        </pc:sldMkLst>
      </pc:sldChg>
      <pc:sldChg chg="del">
        <pc:chgData name="Leonardo Marino" userId="c68ea51b-7b68-4a00-8128-cb363efa7329" providerId="ADAL" clId="{01BC2F3F-8D8D-5F42-ADCD-B09AF6F3D85A}" dt="2023-02-21T09:24:31.531" v="31" actId="2696"/>
        <pc:sldMkLst>
          <pc:docMk/>
          <pc:sldMk cId="2394232998" sldId="439"/>
        </pc:sldMkLst>
      </pc:sldChg>
      <pc:sldChg chg="del">
        <pc:chgData name="Leonardo Marino" userId="c68ea51b-7b68-4a00-8128-cb363efa7329" providerId="ADAL" clId="{01BC2F3F-8D8D-5F42-ADCD-B09AF6F3D85A}" dt="2023-02-21T09:24:31.262" v="17" actId="2696"/>
        <pc:sldMkLst>
          <pc:docMk/>
          <pc:sldMk cId="4076945306" sldId="440"/>
        </pc:sldMkLst>
      </pc:sldChg>
      <pc:sldChg chg="del">
        <pc:chgData name="Leonardo Marino" userId="c68ea51b-7b68-4a00-8128-cb363efa7329" providerId="ADAL" clId="{01BC2F3F-8D8D-5F42-ADCD-B09AF6F3D85A}" dt="2023-02-21T09:24:28.577" v="13" actId="2696"/>
        <pc:sldMkLst>
          <pc:docMk/>
          <pc:sldMk cId="4035625150" sldId="441"/>
        </pc:sldMkLst>
      </pc:sldChg>
      <pc:sldChg chg="del">
        <pc:chgData name="Leonardo Marino" userId="c68ea51b-7b68-4a00-8128-cb363efa7329" providerId="ADAL" clId="{01BC2F3F-8D8D-5F42-ADCD-B09AF6F3D85A}" dt="2023-02-21T09:24:28.336" v="0" actId="2696"/>
        <pc:sldMkLst>
          <pc:docMk/>
          <pc:sldMk cId="2311298008" sldId="442"/>
        </pc:sldMkLst>
      </pc:sldChg>
      <pc:sldChg chg="modSp mod">
        <pc:chgData name="Leonardo Marino" userId="c68ea51b-7b68-4a00-8128-cb363efa7329" providerId="ADAL" clId="{01BC2F3F-8D8D-5F42-ADCD-B09AF6F3D85A}" dt="2023-02-21T23:35:23.240" v="1041" actId="20577"/>
        <pc:sldMkLst>
          <pc:docMk/>
          <pc:sldMk cId="2227004547" sldId="443"/>
        </pc:sldMkLst>
        <pc:spChg chg="mod">
          <ac:chgData name="Leonardo Marino" userId="c68ea51b-7b68-4a00-8128-cb363efa7329" providerId="ADAL" clId="{01BC2F3F-8D8D-5F42-ADCD-B09AF6F3D85A}" dt="2023-02-21T23:35:23.240" v="1041" actId="20577"/>
          <ac:spMkLst>
            <pc:docMk/>
            <pc:sldMk cId="2227004547" sldId="443"/>
            <ac:spMk id="3" creationId="{D0F1EF89-D9C9-CC8C-F548-8925B20B5042}"/>
          </ac:spMkLst>
        </pc:spChg>
      </pc:sldChg>
      <pc:sldChg chg="modAnim">
        <pc:chgData name="Leonardo Marino" userId="c68ea51b-7b68-4a00-8128-cb363efa7329" providerId="ADAL" clId="{01BC2F3F-8D8D-5F42-ADCD-B09AF6F3D85A}" dt="2023-02-22T00:07:35.666" v="1078"/>
        <pc:sldMkLst>
          <pc:docMk/>
          <pc:sldMk cId="3298277469" sldId="444"/>
        </pc:sldMkLst>
      </pc:sldChg>
      <pc:sldChg chg="del">
        <pc:chgData name="Leonardo Marino" userId="c68ea51b-7b68-4a00-8128-cb363efa7329" providerId="ADAL" clId="{01BC2F3F-8D8D-5F42-ADCD-B09AF6F3D85A}" dt="2023-02-21T09:24:31.500" v="24" actId="2696"/>
        <pc:sldMkLst>
          <pc:docMk/>
          <pc:sldMk cId="444380828" sldId="445"/>
        </pc:sldMkLst>
      </pc:sldChg>
      <pc:sldChg chg="addSp delSp modSp mod">
        <pc:chgData name="Leonardo Marino" userId="c68ea51b-7b68-4a00-8128-cb363efa7329" providerId="ADAL" clId="{01BC2F3F-8D8D-5F42-ADCD-B09AF6F3D85A}" dt="2023-02-21T21:14:37.667" v="536" actId="108"/>
        <pc:sldMkLst>
          <pc:docMk/>
          <pc:sldMk cId="3889178338" sldId="449"/>
        </pc:sldMkLst>
        <pc:spChg chg="del">
          <ac:chgData name="Leonardo Marino" userId="c68ea51b-7b68-4a00-8128-cb363efa7329" providerId="ADAL" clId="{01BC2F3F-8D8D-5F42-ADCD-B09AF6F3D85A}" dt="2023-02-21T21:10:05.056" v="368" actId="478"/>
          <ac:spMkLst>
            <pc:docMk/>
            <pc:sldMk cId="3889178338" sldId="449"/>
            <ac:spMk id="50" creationId="{24EFDCB5-E43A-449C-46B8-8DDD140FBC8A}"/>
          </ac:spMkLst>
        </pc:spChg>
        <pc:grpChg chg="mod topLvl">
          <ac:chgData name="Leonardo Marino" userId="c68ea51b-7b68-4a00-8128-cb363efa7329" providerId="ADAL" clId="{01BC2F3F-8D8D-5F42-ADCD-B09AF6F3D85A}" dt="2023-02-21T21:10:55.988" v="384" actId="14100"/>
          <ac:grpSpMkLst>
            <pc:docMk/>
            <pc:sldMk cId="3889178338" sldId="449"/>
            <ac:grpSpMk id="2" creationId="{89679DD1-9DE9-CEB9-F13A-E99E25A393C8}"/>
          </ac:grpSpMkLst>
        </pc:grpChg>
        <pc:grpChg chg="mod topLvl">
          <ac:chgData name="Leonardo Marino" userId="c68ea51b-7b68-4a00-8128-cb363efa7329" providerId="ADAL" clId="{01BC2F3F-8D8D-5F42-ADCD-B09AF6F3D85A}" dt="2023-02-21T21:13:59.294" v="520" actId="1038"/>
          <ac:grpSpMkLst>
            <pc:docMk/>
            <pc:sldMk cId="3889178338" sldId="449"/>
            <ac:grpSpMk id="6" creationId="{F78AFE28-72ED-31EF-0C9B-BF6762122C0E}"/>
          </ac:grpSpMkLst>
        </pc:grpChg>
        <pc:grpChg chg="topLvl">
          <ac:chgData name="Leonardo Marino" userId="c68ea51b-7b68-4a00-8128-cb363efa7329" providerId="ADAL" clId="{01BC2F3F-8D8D-5F42-ADCD-B09AF6F3D85A}" dt="2023-02-21T21:10:36.045" v="380" actId="165"/>
          <ac:grpSpMkLst>
            <pc:docMk/>
            <pc:sldMk cId="3889178338" sldId="449"/>
            <ac:grpSpMk id="17" creationId="{897199F8-9BC1-CCA7-9806-5F4AE0C88801}"/>
          </ac:grpSpMkLst>
        </pc:grpChg>
        <pc:grpChg chg="del mod">
          <ac:chgData name="Leonardo Marino" userId="c68ea51b-7b68-4a00-8128-cb363efa7329" providerId="ADAL" clId="{01BC2F3F-8D8D-5F42-ADCD-B09AF6F3D85A}" dt="2023-02-21T21:10:36.045" v="380" actId="165"/>
          <ac:grpSpMkLst>
            <pc:docMk/>
            <pc:sldMk cId="3889178338" sldId="449"/>
            <ac:grpSpMk id="51" creationId="{B754A3A8-274E-B80D-C313-EA3895FEB625}"/>
          </ac:grpSpMkLst>
        </pc:grpChg>
        <pc:picChg chg="mod">
          <ac:chgData name="Leonardo Marino" userId="c68ea51b-7b68-4a00-8128-cb363efa7329" providerId="ADAL" clId="{01BC2F3F-8D8D-5F42-ADCD-B09AF6F3D85A}" dt="2023-02-21T21:11:00.479" v="390" actId="1038"/>
          <ac:picMkLst>
            <pc:docMk/>
            <pc:sldMk cId="3889178338" sldId="449"/>
            <ac:picMk id="5" creationId="{C117BF09-ADF7-E720-17F8-577E33A63DAB}"/>
          </ac:picMkLst>
        </pc:picChg>
        <pc:picChg chg="add del mod">
          <ac:chgData name="Leonardo Marino" userId="c68ea51b-7b68-4a00-8128-cb363efa7329" providerId="ADAL" clId="{01BC2F3F-8D8D-5F42-ADCD-B09AF6F3D85A}" dt="2023-02-21T21:14:03.445" v="521" actId="478"/>
          <ac:picMkLst>
            <pc:docMk/>
            <pc:sldMk cId="3889178338" sldId="449"/>
            <ac:picMk id="7" creationId="{F91AD4F5-94CB-3AE8-DA31-C72D973674E2}"/>
          </ac:picMkLst>
        </pc:picChg>
        <pc:picChg chg="add mod">
          <ac:chgData name="Leonardo Marino" userId="c68ea51b-7b68-4a00-8128-cb363efa7329" providerId="ADAL" clId="{01BC2F3F-8D8D-5F42-ADCD-B09AF6F3D85A}" dt="2023-02-21T21:13:59.294" v="520" actId="1038"/>
          <ac:picMkLst>
            <pc:docMk/>
            <pc:sldMk cId="3889178338" sldId="449"/>
            <ac:picMk id="8" creationId="{62A4C41E-13EC-D38A-E62B-A036AEB6531B}"/>
          </ac:picMkLst>
        </pc:picChg>
        <pc:picChg chg="add mod">
          <ac:chgData name="Leonardo Marino" userId="c68ea51b-7b68-4a00-8128-cb363efa7329" providerId="ADAL" clId="{01BC2F3F-8D8D-5F42-ADCD-B09AF6F3D85A}" dt="2023-02-21T21:11:23.161" v="403" actId="1038"/>
          <ac:picMkLst>
            <pc:docMk/>
            <pc:sldMk cId="3889178338" sldId="449"/>
            <ac:picMk id="10" creationId="{3174871E-3211-6D96-E072-716347516B14}"/>
          </ac:picMkLst>
        </pc:picChg>
        <pc:picChg chg="add mod">
          <ac:chgData name="Leonardo Marino" userId="c68ea51b-7b68-4a00-8128-cb363efa7329" providerId="ADAL" clId="{01BC2F3F-8D8D-5F42-ADCD-B09AF6F3D85A}" dt="2023-02-21T21:11:59.416" v="416" actId="14100"/>
          <ac:picMkLst>
            <pc:docMk/>
            <pc:sldMk cId="3889178338" sldId="449"/>
            <ac:picMk id="12" creationId="{F7782DE8-DB9A-C101-3F5F-88D3A0A89EBC}"/>
          </ac:picMkLst>
        </pc:picChg>
        <pc:picChg chg="mod">
          <ac:chgData name="Leonardo Marino" userId="c68ea51b-7b68-4a00-8128-cb363efa7329" providerId="ADAL" clId="{01BC2F3F-8D8D-5F42-ADCD-B09AF6F3D85A}" dt="2023-02-21T21:13:01.300" v="440" actId="1037"/>
          <ac:picMkLst>
            <pc:docMk/>
            <pc:sldMk cId="3889178338" sldId="449"/>
            <ac:picMk id="16" creationId="{225D1D64-8395-A301-F5DC-13CCD0B6D4E0}"/>
          </ac:picMkLst>
        </pc:picChg>
        <pc:picChg chg="mod">
          <ac:chgData name="Leonardo Marino" userId="c68ea51b-7b68-4a00-8128-cb363efa7329" providerId="ADAL" clId="{01BC2F3F-8D8D-5F42-ADCD-B09AF6F3D85A}" dt="2023-02-21T21:12:12.973" v="422" actId="1037"/>
          <ac:picMkLst>
            <pc:docMk/>
            <pc:sldMk cId="3889178338" sldId="449"/>
            <ac:picMk id="22" creationId="{0C644EAE-C3AD-C099-8C3F-DF5855D915DC}"/>
          </ac:picMkLst>
        </pc:picChg>
        <pc:picChg chg="mod">
          <ac:chgData name="Leonardo Marino" userId="c68ea51b-7b68-4a00-8128-cb363efa7329" providerId="ADAL" clId="{01BC2F3F-8D8D-5F42-ADCD-B09AF6F3D85A}" dt="2023-02-21T21:07:33.299" v="357" actId="108"/>
          <ac:picMkLst>
            <pc:docMk/>
            <pc:sldMk cId="3889178338" sldId="449"/>
            <ac:picMk id="35" creationId="{D765E992-BC60-2A76-5892-EB5EF4988ECE}"/>
          </ac:picMkLst>
        </pc:picChg>
        <pc:picChg chg="mod">
          <ac:chgData name="Leonardo Marino" userId="c68ea51b-7b68-4a00-8128-cb363efa7329" providerId="ADAL" clId="{01BC2F3F-8D8D-5F42-ADCD-B09AF6F3D85A}" dt="2023-02-21T21:14:35.361" v="535" actId="108"/>
          <ac:picMkLst>
            <pc:docMk/>
            <pc:sldMk cId="3889178338" sldId="449"/>
            <ac:picMk id="42" creationId="{B553B520-C9A5-F5C6-CE51-DFEAB2D6ABC5}"/>
          </ac:picMkLst>
        </pc:picChg>
        <pc:picChg chg="mod">
          <ac:chgData name="Leonardo Marino" userId="c68ea51b-7b68-4a00-8128-cb363efa7329" providerId="ADAL" clId="{01BC2F3F-8D8D-5F42-ADCD-B09AF6F3D85A}" dt="2023-02-21T21:14:25.518" v="531" actId="1076"/>
          <ac:picMkLst>
            <pc:docMk/>
            <pc:sldMk cId="3889178338" sldId="449"/>
            <ac:picMk id="46" creationId="{0054692B-590F-7109-ADC7-F942B2BCE8FD}"/>
          </ac:picMkLst>
        </pc:picChg>
        <pc:picChg chg="mod">
          <ac:chgData name="Leonardo Marino" userId="c68ea51b-7b68-4a00-8128-cb363efa7329" providerId="ADAL" clId="{01BC2F3F-8D8D-5F42-ADCD-B09AF6F3D85A}" dt="2023-02-21T21:14:37.667" v="536" actId="108"/>
          <ac:picMkLst>
            <pc:docMk/>
            <pc:sldMk cId="3889178338" sldId="449"/>
            <ac:picMk id="49" creationId="{59D2548C-4D9D-CB78-4FF2-AF719C19AE2C}"/>
          </ac:picMkLst>
        </pc:picChg>
        <pc:picChg chg="mod">
          <ac:chgData name="Leonardo Marino" userId="c68ea51b-7b68-4a00-8128-cb363efa7329" providerId="ADAL" clId="{01BC2F3F-8D8D-5F42-ADCD-B09AF6F3D85A}" dt="2023-02-21T21:14:11.813" v="524" actId="1076"/>
          <ac:picMkLst>
            <pc:docMk/>
            <pc:sldMk cId="3889178338" sldId="449"/>
            <ac:picMk id="55" creationId="{A97ABCBF-B542-DB3F-368F-F05F15AACC68}"/>
          </ac:picMkLst>
        </pc:picChg>
        <pc:picChg chg="mod">
          <ac:chgData name="Leonardo Marino" userId="c68ea51b-7b68-4a00-8128-cb363efa7329" providerId="ADAL" clId="{01BC2F3F-8D8D-5F42-ADCD-B09AF6F3D85A}" dt="2023-02-21T21:14:32.819" v="534" actId="108"/>
          <ac:picMkLst>
            <pc:docMk/>
            <pc:sldMk cId="3889178338" sldId="449"/>
            <ac:picMk id="57" creationId="{CF90C9E7-F8C6-BBCA-D358-A8693A8F089B}"/>
          </ac:picMkLst>
        </pc:picChg>
      </pc:sldChg>
      <pc:sldChg chg="del">
        <pc:chgData name="Leonardo Marino" userId="c68ea51b-7b68-4a00-8128-cb363efa7329" providerId="ADAL" clId="{01BC2F3F-8D8D-5F42-ADCD-B09AF6F3D85A}" dt="2023-02-21T09:24:28.580" v="14" actId="2696"/>
        <pc:sldMkLst>
          <pc:docMk/>
          <pc:sldMk cId="3908780097" sldId="450"/>
        </pc:sldMkLst>
      </pc:sldChg>
      <pc:sldChg chg="del">
        <pc:chgData name="Leonardo Marino" userId="c68ea51b-7b68-4a00-8128-cb363efa7329" providerId="ADAL" clId="{01BC2F3F-8D8D-5F42-ADCD-B09AF6F3D85A}" dt="2023-02-21T09:24:28.517" v="6" actId="2696"/>
        <pc:sldMkLst>
          <pc:docMk/>
          <pc:sldMk cId="3186731591" sldId="452"/>
        </pc:sldMkLst>
      </pc:sldChg>
      <pc:sldChg chg="modSp mod modNotesTx">
        <pc:chgData name="Leonardo Marino" userId="c68ea51b-7b68-4a00-8128-cb363efa7329" providerId="ADAL" clId="{01BC2F3F-8D8D-5F42-ADCD-B09AF6F3D85A}" dt="2023-02-21T21:16:56.939" v="563" actId="108"/>
        <pc:sldMkLst>
          <pc:docMk/>
          <pc:sldMk cId="863482806" sldId="454"/>
        </pc:sldMkLst>
        <pc:picChg chg="mod">
          <ac:chgData name="Leonardo Marino" userId="c68ea51b-7b68-4a00-8128-cb363efa7329" providerId="ADAL" clId="{01BC2F3F-8D8D-5F42-ADCD-B09AF6F3D85A}" dt="2023-02-21T21:16:52.752" v="561" actId="108"/>
          <ac:picMkLst>
            <pc:docMk/>
            <pc:sldMk cId="863482806" sldId="454"/>
            <ac:picMk id="4" creationId="{7687346B-7CB2-5C55-0FCB-9BEE5B41D085}"/>
          </ac:picMkLst>
        </pc:picChg>
        <pc:picChg chg="mod">
          <ac:chgData name="Leonardo Marino" userId="c68ea51b-7b68-4a00-8128-cb363efa7329" providerId="ADAL" clId="{01BC2F3F-8D8D-5F42-ADCD-B09AF6F3D85A}" dt="2023-02-21T21:16:54.913" v="562" actId="108"/>
          <ac:picMkLst>
            <pc:docMk/>
            <pc:sldMk cId="863482806" sldId="454"/>
            <ac:picMk id="7" creationId="{2F74F830-F117-A98B-EC1B-2588CAE7522C}"/>
          </ac:picMkLst>
        </pc:picChg>
        <pc:picChg chg="mod">
          <ac:chgData name="Leonardo Marino" userId="c68ea51b-7b68-4a00-8128-cb363efa7329" providerId="ADAL" clId="{01BC2F3F-8D8D-5F42-ADCD-B09AF6F3D85A}" dt="2023-02-21T21:16:56.939" v="563" actId="108"/>
          <ac:picMkLst>
            <pc:docMk/>
            <pc:sldMk cId="863482806" sldId="454"/>
            <ac:picMk id="8" creationId="{0B3333C0-25E9-F042-D93C-C168FCECF19D}"/>
          </ac:picMkLst>
        </pc:picChg>
      </pc:sldChg>
      <pc:sldChg chg="modSp mod">
        <pc:chgData name="Leonardo Marino" userId="c68ea51b-7b68-4a00-8128-cb363efa7329" providerId="ADAL" clId="{01BC2F3F-8D8D-5F42-ADCD-B09AF6F3D85A}" dt="2023-02-21T21:16:29.542" v="555" actId="108"/>
        <pc:sldMkLst>
          <pc:docMk/>
          <pc:sldMk cId="3892282444" sldId="455"/>
        </pc:sldMkLst>
        <pc:picChg chg="mod">
          <ac:chgData name="Leonardo Marino" userId="c68ea51b-7b68-4a00-8128-cb363efa7329" providerId="ADAL" clId="{01BC2F3F-8D8D-5F42-ADCD-B09AF6F3D85A}" dt="2023-02-21T21:16:27.411" v="554" actId="108"/>
          <ac:picMkLst>
            <pc:docMk/>
            <pc:sldMk cId="3892282444" sldId="455"/>
            <ac:picMk id="6" creationId="{135BAA89-9183-1528-43E6-CEF3AB144F6F}"/>
          </ac:picMkLst>
        </pc:picChg>
        <pc:picChg chg="mod">
          <ac:chgData name="Leonardo Marino" userId="c68ea51b-7b68-4a00-8128-cb363efa7329" providerId="ADAL" clId="{01BC2F3F-8D8D-5F42-ADCD-B09AF6F3D85A}" dt="2023-02-21T21:15:37.862" v="543" actId="108"/>
          <ac:picMkLst>
            <pc:docMk/>
            <pc:sldMk cId="3892282444" sldId="455"/>
            <ac:picMk id="7" creationId="{C6395C90-CC5E-375A-694F-85E23934C965}"/>
          </ac:picMkLst>
        </pc:picChg>
        <pc:picChg chg="mod">
          <ac:chgData name="Leonardo Marino" userId="c68ea51b-7b68-4a00-8128-cb363efa7329" providerId="ADAL" clId="{01BC2F3F-8D8D-5F42-ADCD-B09AF6F3D85A}" dt="2023-02-21T21:16:22.542" v="552" actId="108"/>
          <ac:picMkLst>
            <pc:docMk/>
            <pc:sldMk cId="3892282444" sldId="455"/>
            <ac:picMk id="9" creationId="{E821DF91-11D2-0841-4F09-F378D14430A1}"/>
          </ac:picMkLst>
        </pc:picChg>
        <pc:picChg chg="mod">
          <ac:chgData name="Leonardo Marino" userId="c68ea51b-7b68-4a00-8128-cb363efa7329" providerId="ADAL" clId="{01BC2F3F-8D8D-5F42-ADCD-B09AF6F3D85A}" dt="2023-02-21T21:16:25.289" v="553" actId="108"/>
          <ac:picMkLst>
            <pc:docMk/>
            <pc:sldMk cId="3892282444" sldId="455"/>
            <ac:picMk id="10" creationId="{39183EDB-227D-38DA-12AA-9890182CBB91}"/>
          </ac:picMkLst>
        </pc:picChg>
        <pc:picChg chg="mod">
          <ac:chgData name="Leonardo Marino" userId="c68ea51b-7b68-4a00-8128-cb363efa7329" providerId="ADAL" clId="{01BC2F3F-8D8D-5F42-ADCD-B09AF6F3D85A}" dt="2023-02-21T21:16:29.542" v="555" actId="108"/>
          <ac:picMkLst>
            <pc:docMk/>
            <pc:sldMk cId="3892282444" sldId="455"/>
            <ac:picMk id="13" creationId="{8D12C35E-587D-A956-E168-189093AAD94A}"/>
          </ac:picMkLst>
        </pc:picChg>
      </pc:sldChg>
      <pc:sldChg chg="modSp mod">
        <pc:chgData name="Leonardo Marino" userId="c68ea51b-7b68-4a00-8128-cb363efa7329" providerId="ADAL" clId="{01BC2F3F-8D8D-5F42-ADCD-B09AF6F3D85A}" dt="2023-02-21T21:16:48.931" v="560" actId="108"/>
        <pc:sldMkLst>
          <pc:docMk/>
          <pc:sldMk cId="2005789927" sldId="456"/>
        </pc:sldMkLst>
        <pc:picChg chg="mod">
          <ac:chgData name="Leonardo Marino" userId="c68ea51b-7b68-4a00-8128-cb363efa7329" providerId="ADAL" clId="{01BC2F3F-8D8D-5F42-ADCD-B09AF6F3D85A}" dt="2023-02-21T21:16:33.323" v="556" actId="108"/>
          <ac:picMkLst>
            <pc:docMk/>
            <pc:sldMk cId="2005789927" sldId="456"/>
            <ac:picMk id="6" creationId="{135BAA89-9183-1528-43E6-CEF3AB144F6F}"/>
          </ac:picMkLst>
        </pc:picChg>
        <pc:picChg chg="mod">
          <ac:chgData name="Leonardo Marino" userId="c68ea51b-7b68-4a00-8128-cb363efa7329" providerId="ADAL" clId="{01BC2F3F-8D8D-5F42-ADCD-B09AF6F3D85A}" dt="2023-02-21T21:16:46.617" v="559" actId="108"/>
          <ac:picMkLst>
            <pc:docMk/>
            <pc:sldMk cId="2005789927" sldId="456"/>
            <ac:picMk id="11" creationId="{35EF0D5D-44B2-903B-266D-C457B63A90E1}"/>
          </ac:picMkLst>
        </pc:picChg>
        <pc:picChg chg="mod">
          <ac:chgData name="Leonardo Marino" userId="c68ea51b-7b68-4a00-8128-cb363efa7329" providerId="ADAL" clId="{01BC2F3F-8D8D-5F42-ADCD-B09AF6F3D85A}" dt="2023-02-21T21:16:48.931" v="560" actId="108"/>
          <ac:picMkLst>
            <pc:docMk/>
            <pc:sldMk cId="2005789927" sldId="456"/>
            <ac:picMk id="20" creationId="{9BC948F7-9680-8532-1BE1-67F993FE6476}"/>
          </ac:picMkLst>
        </pc:picChg>
        <pc:picChg chg="mod">
          <ac:chgData name="Leonardo Marino" userId="c68ea51b-7b68-4a00-8128-cb363efa7329" providerId="ADAL" clId="{01BC2F3F-8D8D-5F42-ADCD-B09AF6F3D85A}" dt="2023-02-21T21:16:44.527" v="558" actId="108"/>
          <ac:picMkLst>
            <pc:docMk/>
            <pc:sldMk cId="2005789927" sldId="456"/>
            <ac:picMk id="23" creationId="{7C949807-B8E7-B443-B31A-33A6F9FD5763}"/>
          </ac:picMkLst>
        </pc:picChg>
      </pc:sldChg>
      <pc:sldChg chg="modSp mod">
        <pc:chgData name="Leonardo Marino" userId="c68ea51b-7b68-4a00-8128-cb363efa7329" providerId="ADAL" clId="{01BC2F3F-8D8D-5F42-ADCD-B09AF6F3D85A}" dt="2023-02-21T21:18:22.614" v="606" actId="20577"/>
        <pc:sldMkLst>
          <pc:docMk/>
          <pc:sldMk cId="1652498519" sldId="458"/>
        </pc:sldMkLst>
        <pc:spChg chg="mod">
          <ac:chgData name="Leonardo Marino" userId="c68ea51b-7b68-4a00-8128-cb363efa7329" providerId="ADAL" clId="{01BC2F3F-8D8D-5F42-ADCD-B09AF6F3D85A}" dt="2023-02-21T21:18:22.614" v="606" actId="20577"/>
          <ac:spMkLst>
            <pc:docMk/>
            <pc:sldMk cId="1652498519" sldId="458"/>
            <ac:spMk id="13" creationId="{B9B14154-8548-BF2C-4419-43BED04EA012}"/>
          </ac:spMkLst>
        </pc:spChg>
      </pc:sldChg>
      <pc:sldChg chg="del">
        <pc:chgData name="Leonardo Marino" userId="c68ea51b-7b68-4a00-8128-cb363efa7329" providerId="ADAL" clId="{01BC2F3F-8D8D-5F42-ADCD-B09AF6F3D85A}" dt="2023-02-21T09:24:28.512" v="5" actId="2696"/>
        <pc:sldMkLst>
          <pc:docMk/>
          <pc:sldMk cId="2707016132" sldId="459"/>
        </pc:sldMkLst>
      </pc:sldChg>
      <pc:sldChg chg="del">
        <pc:chgData name="Leonardo Marino" userId="c68ea51b-7b68-4a00-8128-cb363efa7329" providerId="ADAL" clId="{01BC2F3F-8D8D-5F42-ADCD-B09AF6F3D85A}" dt="2023-02-21T09:24:28.588" v="16" actId="2696"/>
        <pc:sldMkLst>
          <pc:docMk/>
          <pc:sldMk cId="1097265293" sldId="460"/>
        </pc:sldMkLst>
      </pc:sldChg>
      <pc:sldChg chg="del">
        <pc:chgData name="Leonardo Marino" userId="c68ea51b-7b68-4a00-8128-cb363efa7329" providerId="ADAL" clId="{01BC2F3F-8D8D-5F42-ADCD-B09AF6F3D85A}" dt="2023-02-21T09:24:28.538" v="10" actId="2696"/>
        <pc:sldMkLst>
          <pc:docMk/>
          <pc:sldMk cId="3457045300" sldId="461"/>
        </pc:sldMkLst>
      </pc:sldChg>
      <pc:sldChg chg="del">
        <pc:chgData name="Leonardo Marino" userId="c68ea51b-7b68-4a00-8128-cb363efa7329" providerId="ADAL" clId="{01BC2F3F-8D8D-5F42-ADCD-B09AF6F3D85A}" dt="2023-02-21T09:24:31.503" v="25" actId="2696"/>
        <pc:sldMkLst>
          <pc:docMk/>
          <pc:sldMk cId="4171178017" sldId="462"/>
        </pc:sldMkLst>
      </pc:sldChg>
      <pc:sldChg chg="del">
        <pc:chgData name="Leonardo Marino" userId="c68ea51b-7b68-4a00-8128-cb363efa7329" providerId="ADAL" clId="{01BC2F3F-8D8D-5F42-ADCD-B09AF6F3D85A}" dt="2023-02-21T09:24:28.503" v="3" actId="2696"/>
        <pc:sldMkLst>
          <pc:docMk/>
          <pc:sldMk cId="2005052733" sldId="463"/>
        </pc:sldMkLst>
      </pc:sldChg>
      <pc:sldChg chg="del">
        <pc:chgData name="Leonardo Marino" userId="c68ea51b-7b68-4a00-8128-cb363efa7329" providerId="ADAL" clId="{01BC2F3F-8D8D-5F42-ADCD-B09AF6F3D85A}" dt="2023-02-21T09:24:31.543" v="32" actId="2696"/>
        <pc:sldMkLst>
          <pc:docMk/>
          <pc:sldMk cId="4001990128" sldId="464"/>
        </pc:sldMkLst>
      </pc:sldChg>
      <pc:sldChg chg="del">
        <pc:chgData name="Leonardo Marino" userId="c68ea51b-7b68-4a00-8128-cb363efa7329" providerId="ADAL" clId="{01BC2F3F-8D8D-5F42-ADCD-B09AF6F3D85A}" dt="2023-02-21T09:24:31.492" v="22" actId="2696"/>
        <pc:sldMkLst>
          <pc:docMk/>
          <pc:sldMk cId="3116758679" sldId="465"/>
        </pc:sldMkLst>
      </pc:sldChg>
      <pc:sldChg chg="del">
        <pc:chgData name="Leonardo Marino" userId="c68ea51b-7b68-4a00-8128-cb363efa7329" providerId="ADAL" clId="{01BC2F3F-8D8D-5F42-ADCD-B09AF6F3D85A}" dt="2023-02-21T09:24:31.265" v="18" actId="2696"/>
        <pc:sldMkLst>
          <pc:docMk/>
          <pc:sldMk cId="1378014703" sldId="466"/>
        </pc:sldMkLst>
      </pc:sldChg>
      <pc:sldChg chg="del">
        <pc:chgData name="Leonardo Marino" userId="c68ea51b-7b68-4a00-8128-cb363efa7329" providerId="ADAL" clId="{01BC2F3F-8D8D-5F42-ADCD-B09AF6F3D85A}" dt="2023-02-21T09:24:31.651" v="33" actId="2696"/>
        <pc:sldMkLst>
          <pc:docMk/>
          <pc:sldMk cId="4254356358" sldId="467"/>
        </pc:sldMkLst>
      </pc:sldChg>
      <pc:sldChg chg="del">
        <pc:chgData name="Leonardo Marino" userId="c68ea51b-7b68-4a00-8128-cb363efa7329" providerId="ADAL" clId="{01BC2F3F-8D8D-5F42-ADCD-B09AF6F3D85A}" dt="2023-02-21T09:24:31.485" v="19" actId="2696"/>
        <pc:sldMkLst>
          <pc:docMk/>
          <pc:sldMk cId="1612223314" sldId="468"/>
        </pc:sldMkLst>
      </pc:sldChg>
      <pc:sldChg chg="del">
        <pc:chgData name="Leonardo Marino" userId="c68ea51b-7b68-4a00-8128-cb363efa7329" providerId="ADAL" clId="{01BC2F3F-8D8D-5F42-ADCD-B09AF6F3D85A}" dt="2023-02-21T09:24:28.508" v="4" actId="2696"/>
        <pc:sldMkLst>
          <pc:docMk/>
          <pc:sldMk cId="706715452" sldId="469"/>
        </pc:sldMkLst>
      </pc:sldChg>
      <pc:sldChg chg="del">
        <pc:chgData name="Leonardo Marino" userId="c68ea51b-7b68-4a00-8128-cb363efa7329" providerId="ADAL" clId="{01BC2F3F-8D8D-5F42-ADCD-B09AF6F3D85A}" dt="2023-02-21T09:24:31.497" v="23" actId="2696"/>
        <pc:sldMkLst>
          <pc:docMk/>
          <pc:sldMk cId="2614509750" sldId="470"/>
        </pc:sldMkLst>
      </pc:sldChg>
      <pc:sldChg chg="ord">
        <pc:chgData name="Leonardo Marino" userId="c68ea51b-7b68-4a00-8128-cb363efa7329" providerId="ADAL" clId="{01BC2F3F-8D8D-5F42-ADCD-B09AF6F3D85A}" dt="2023-02-21T20:38:51.902" v="286" actId="20578"/>
        <pc:sldMkLst>
          <pc:docMk/>
          <pc:sldMk cId="3594886233" sldId="477"/>
        </pc:sldMkLst>
      </pc:sldChg>
      <pc:sldChg chg="ord">
        <pc:chgData name="Leonardo Marino" userId="c68ea51b-7b68-4a00-8128-cb363efa7329" providerId="ADAL" clId="{01BC2F3F-8D8D-5F42-ADCD-B09AF6F3D85A}" dt="2023-02-21T20:38:51.902" v="286" actId="20578"/>
        <pc:sldMkLst>
          <pc:docMk/>
          <pc:sldMk cId="2885041992" sldId="478"/>
        </pc:sldMkLst>
      </pc:sldChg>
      <pc:sldChg chg="addSp delSp modSp add mod">
        <pc:chgData name="Leonardo Marino" userId="c68ea51b-7b68-4a00-8128-cb363efa7329" providerId="ADAL" clId="{01BC2F3F-8D8D-5F42-ADCD-B09AF6F3D85A}" dt="2023-02-21T23:25:43.205" v="848" actId="732"/>
        <pc:sldMkLst>
          <pc:docMk/>
          <pc:sldMk cId="389417964" sldId="479"/>
        </pc:sldMkLst>
        <pc:spChg chg="del">
          <ac:chgData name="Leonardo Marino" userId="c68ea51b-7b68-4a00-8128-cb363efa7329" providerId="ADAL" clId="{01BC2F3F-8D8D-5F42-ADCD-B09AF6F3D85A}" dt="2023-02-21T23:24:05.090" v="824" actId="478"/>
          <ac:spMkLst>
            <pc:docMk/>
            <pc:sldMk cId="389417964" sldId="479"/>
            <ac:spMk id="2" creationId="{D0D2354C-9357-984F-E5EF-BB8EACABEEB3}"/>
          </ac:spMkLst>
        </pc:spChg>
        <pc:spChg chg="del">
          <ac:chgData name="Leonardo Marino" userId="c68ea51b-7b68-4a00-8128-cb363efa7329" providerId="ADAL" clId="{01BC2F3F-8D8D-5F42-ADCD-B09AF6F3D85A}" dt="2023-02-21T23:24:05.090" v="824" actId="478"/>
          <ac:spMkLst>
            <pc:docMk/>
            <pc:sldMk cId="389417964" sldId="479"/>
            <ac:spMk id="3" creationId="{D0F1EF89-D9C9-CC8C-F548-8925B20B5042}"/>
          </ac:spMkLst>
        </pc:spChg>
        <pc:spChg chg="add del mod">
          <ac:chgData name="Leonardo Marino" userId="c68ea51b-7b68-4a00-8128-cb363efa7329" providerId="ADAL" clId="{01BC2F3F-8D8D-5F42-ADCD-B09AF6F3D85A}" dt="2023-02-21T23:24:09.666" v="826" actId="478"/>
          <ac:spMkLst>
            <pc:docMk/>
            <pc:sldMk cId="389417964" sldId="479"/>
            <ac:spMk id="5" creationId="{AF2B2B91-95FF-1542-5BB2-533EA5B9CE9C}"/>
          </ac:spMkLst>
        </pc:spChg>
        <pc:spChg chg="add del mod">
          <ac:chgData name="Leonardo Marino" userId="c68ea51b-7b68-4a00-8128-cb363efa7329" providerId="ADAL" clId="{01BC2F3F-8D8D-5F42-ADCD-B09AF6F3D85A}" dt="2023-02-21T23:24:09.666" v="826" actId="478"/>
          <ac:spMkLst>
            <pc:docMk/>
            <pc:sldMk cId="389417964" sldId="479"/>
            <ac:spMk id="7" creationId="{C578D661-7B1A-BD55-5283-1DEC6083E10A}"/>
          </ac:spMkLst>
        </pc:spChg>
        <pc:spChg chg="add mod">
          <ac:chgData name="Leonardo Marino" userId="c68ea51b-7b68-4a00-8128-cb363efa7329" providerId="ADAL" clId="{01BC2F3F-8D8D-5F42-ADCD-B09AF6F3D85A}" dt="2023-02-21T23:25:02.483" v="842" actId="167"/>
          <ac:spMkLst>
            <pc:docMk/>
            <pc:sldMk cId="389417964" sldId="479"/>
            <ac:spMk id="9" creationId="{DB064E65-BAB6-CA68-F7A0-068E8DBA71EF}"/>
          </ac:spMkLst>
        </pc:spChg>
        <pc:picChg chg="add del mod">
          <ac:chgData name="Leonardo Marino" userId="c68ea51b-7b68-4a00-8128-cb363efa7329" providerId="ADAL" clId="{01BC2F3F-8D8D-5F42-ADCD-B09AF6F3D85A}" dt="2023-02-21T23:25:32.193" v="847" actId="478"/>
          <ac:picMkLst>
            <pc:docMk/>
            <pc:sldMk cId="389417964" sldId="479"/>
            <ac:picMk id="8" creationId="{4993CC34-B8CC-77A7-C2DA-C53E6EEE8DC0}"/>
          </ac:picMkLst>
        </pc:picChg>
        <pc:picChg chg="add mod modCrop">
          <ac:chgData name="Leonardo Marino" userId="c68ea51b-7b68-4a00-8128-cb363efa7329" providerId="ADAL" clId="{01BC2F3F-8D8D-5F42-ADCD-B09AF6F3D85A}" dt="2023-02-21T23:25:43.205" v="848" actId="732"/>
          <ac:picMkLst>
            <pc:docMk/>
            <pc:sldMk cId="389417964" sldId="479"/>
            <ac:picMk id="10" creationId="{086BBECE-45E3-1972-5EE9-8A239119FBE6}"/>
          </ac:picMkLst>
        </pc:picChg>
        <pc:picChg chg="del">
          <ac:chgData name="Leonardo Marino" userId="c68ea51b-7b68-4a00-8128-cb363efa7329" providerId="ADAL" clId="{01BC2F3F-8D8D-5F42-ADCD-B09AF6F3D85A}" dt="2023-02-21T23:24:05.090" v="824" actId="478"/>
          <ac:picMkLst>
            <pc:docMk/>
            <pc:sldMk cId="389417964" sldId="479"/>
            <ac:picMk id="11" creationId="{2EF74E74-80D9-C8CD-B557-0C659154BF3E}"/>
          </ac:picMkLst>
        </pc:picChg>
        <pc:picChg chg="del">
          <ac:chgData name="Leonardo Marino" userId="c68ea51b-7b68-4a00-8128-cb363efa7329" providerId="ADAL" clId="{01BC2F3F-8D8D-5F42-ADCD-B09AF6F3D85A}" dt="2023-02-21T23:24:05.090" v="824" actId="478"/>
          <ac:picMkLst>
            <pc:docMk/>
            <pc:sldMk cId="389417964" sldId="479"/>
            <ac:picMk id="13" creationId="{0854C9B7-3C3D-CDF5-A8B6-30C018BF0A90}"/>
          </ac:picMkLst>
        </pc:picChg>
        <pc:picChg chg="del">
          <ac:chgData name="Leonardo Marino" userId="c68ea51b-7b68-4a00-8128-cb363efa7329" providerId="ADAL" clId="{01BC2F3F-8D8D-5F42-ADCD-B09AF6F3D85A}" dt="2023-02-21T23:24:05.090" v="824" actId="478"/>
          <ac:picMkLst>
            <pc:docMk/>
            <pc:sldMk cId="389417964" sldId="479"/>
            <ac:picMk id="16" creationId="{EED54D60-8FF0-42DA-0976-25F3539F9F56}"/>
          </ac:picMkLst>
        </pc:picChg>
        <pc:picChg chg="del">
          <ac:chgData name="Leonardo Marino" userId="c68ea51b-7b68-4a00-8128-cb363efa7329" providerId="ADAL" clId="{01BC2F3F-8D8D-5F42-ADCD-B09AF6F3D85A}" dt="2023-02-21T23:24:05.090" v="824" actId="478"/>
          <ac:picMkLst>
            <pc:docMk/>
            <pc:sldMk cId="389417964" sldId="479"/>
            <ac:picMk id="17" creationId="{34B3643D-BD82-8F2E-DF68-7F6EA31AE25E}"/>
          </ac:picMkLst>
        </pc:picChg>
        <pc:picChg chg="del">
          <ac:chgData name="Leonardo Marino" userId="c68ea51b-7b68-4a00-8128-cb363efa7329" providerId="ADAL" clId="{01BC2F3F-8D8D-5F42-ADCD-B09AF6F3D85A}" dt="2023-02-21T23:24:05.090" v="824" actId="478"/>
          <ac:picMkLst>
            <pc:docMk/>
            <pc:sldMk cId="389417964" sldId="479"/>
            <ac:picMk id="18" creationId="{555DDD95-3681-253B-DF50-3532001738CB}"/>
          </ac:picMkLst>
        </pc:picChg>
        <pc:picChg chg="del">
          <ac:chgData name="Leonardo Marino" userId="c68ea51b-7b68-4a00-8128-cb363efa7329" providerId="ADAL" clId="{01BC2F3F-8D8D-5F42-ADCD-B09AF6F3D85A}" dt="2023-02-21T23:24:05.090" v="824" actId="478"/>
          <ac:picMkLst>
            <pc:docMk/>
            <pc:sldMk cId="389417964" sldId="479"/>
            <ac:picMk id="20" creationId="{AEEA9598-A416-D793-CB30-C557F79E74E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21/02/2023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theverge.com/2023/2/8/23591755/twitter-outage-down-rate-limit-dm-tweetdeck"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thestar.com/business/technology/2022/11/18/is-twitter-dying-how-to-preserve-your-tweets-and-user-data-in-case-the-site-goes-down.html"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statcounter.com/"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n.wikipedia.org/wiki/Twitter,_Inc.#cite_note-twoweeks-29"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en.wikipedia.org/wiki/Twitter,_Inc.#cite_note-verge-email-resign-30" TargetMode="External"/><Relationship Id="rId4" Type="http://schemas.openxmlformats.org/officeDocument/2006/relationships/hyperlink" Target="https://en.wikipedia.org/wiki/Organizational_culture"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Virality effect</a:t>
            </a:r>
          </a:p>
        </p:txBody>
      </p:sp>
      <p:sp>
        <p:nvSpPr>
          <p:cNvPr id="4" name="Slide Number Placeholder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7104780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Let’s admit it: this story would be really funny, if it wasn’t also worrisome…</a:t>
            </a:r>
          </a:p>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1840564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pPr>
            <a:r>
              <a:rPr lang="en-GB" sz="1200" dirty="0">
                <a:latin typeface="Calibri" panose="020F0502020204030204" pitchFamily="34" charset="0"/>
                <a:ea typeface="Calibri" panose="020F0502020204030204" pitchFamily="34" charset="0"/>
                <a:cs typeface="Times New Roman" panose="02020603050405020304" pitchFamily="18" charset="0"/>
              </a:rPr>
              <a:t>I</a:t>
            </a:r>
            <a:r>
              <a:rPr lang="en-GB" sz="1200" dirty="0">
                <a:effectLst/>
                <a:latin typeface="Calibri" panose="020F0502020204030204" pitchFamily="34" charset="0"/>
                <a:ea typeface="Calibri" panose="020F0502020204030204" pitchFamily="34" charset="0"/>
                <a:cs typeface="Times New Roman" panose="02020603050405020304" pitchFamily="18" charset="0"/>
              </a:rPr>
              <a:t>t’s actually part of a trend that has been going on for some time already…</a:t>
            </a:r>
          </a:p>
          <a:p>
            <a:pPr marL="0" marR="0" lvl="0" indent="0" algn="l" defTabSz="914400" rtl="0" eaLnBrk="1" fontAlgn="auto" latinLnBrk="0" hangingPunct="1">
              <a:lnSpc>
                <a:spcPct val="100000"/>
              </a:lnSpc>
              <a:spcBef>
                <a:spcPts val="0"/>
              </a:spcBef>
              <a:spcAft>
                <a:spcPts val="1200"/>
              </a:spcAft>
              <a:buClrTx/>
              <a:buSzTx/>
              <a:buFontTx/>
              <a:buNone/>
              <a:tabLst/>
              <a:defRPr/>
            </a:pPr>
            <a:r>
              <a:rPr lang="en-GB" sz="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The study made no specific conclusions about why heavy users were declining.</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GB" b="0" i="0" dirty="0">
                <a:solidFill>
                  <a:srgbClr val="202122"/>
                </a:solidFill>
                <a:effectLst/>
                <a:latin typeface="Arial" panose="020B0604020202020204" pitchFamily="34" charset="0"/>
              </a:rPr>
              <a:t>In 2020, it was estimated that approximately 48 million accounts (15% of all accounts) were fake.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11479490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1" i="0" dirty="0">
                <a:solidFill>
                  <a:srgbClr val="000000"/>
                </a:solidFill>
                <a:effectLst/>
                <a:latin typeface="Poly Sans"/>
              </a:rPr>
              <a:t>What was with all the Twitter errors yesterday?</a:t>
            </a:r>
          </a:p>
          <a:p>
            <a:pPr algn="l"/>
            <a:r>
              <a:rPr lang="en-GB" b="0" i="0" dirty="0">
                <a:effectLst/>
                <a:latin typeface="FK Roman Standard"/>
              </a:rPr>
              <a:t>The </a:t>
            </a:r>
            <a:r>
              <a:rPr lang="en-GB" b="0" i="0" dirty="0">
                <a:effectLst/>
                <a:latin typeface="FK Roman Standard"/>
                <a:hlinkClick r:id="rId3"/>
              </a:rPr>
              <a:t>“you are over the daily limit for sending tweets” messages</a:t>
            </a:r>
            <a:r>
              <a:rPr lang="en-GB" b="0" i="0" dirty="0">
                <a:effectLst/>
                <a:latin typeface="FK Roman Standard"/>
              </a:rPr>
              <a:t> apparently happened because “an employee had inadvertently deleted data for an internal service that sets rate limits for using Twitter,” according to </a:t>
            </a:r>
            <a:r>
              <a:rPr lang="en-GB" b="0" i="1" dirty="0">
                <a:effectLst/>
                <a:latin typeface="FK Roman Standard"/>
              </a:rPr>
              <a:t>Platformer</a:t>
            </a:r>
            <a:r>
              <a:rPr lang="en-GB" b="0" i="0" dirty="0">
                <a:effectLst/>
                <a:latin typeface="FK Roman Standard"/>
              </a:rPr>
              <a:t>. The team behind the service, however, has been gone since November.</a:t>
            </a:r>
          </a:p>
        </p:txBody>
      </p:sp>
      <p:sp>
        <p:nvSpPr>
          <p:cNvPr id="4" name="Slide Number Placeholder 3"/>
          <p:cNvSpPr>
            <a:spLocks noGrp="1"/>
          </p:cNvSpPr>
          <p:nvPr>
            <p:ph type="sldNum" sz="quarter" idx="5"/>
          </p:nvPr>
        </p:nvSpPr>
        <p:spPr/>
        <p:txBody>
          <a:bodyPr/>
          <a:lstStyle/>
          <a:p>
            <a:fld id="{EAA26957-3063-4AF5-9C10-771E4439D98E}" type="slidenum">
              <a:rPr lang="en-GB" smtClean="0"/>
              <a:t>16</a:t>
            </a:fld>
            <a:endParaRPr lang="en-GB"/>
          </a:p>
        </p:txBody>
      </p:sp>
    </p:spTree>
    <p:extLst>
      <p:ext uri="{BB962C8B-B14F-4D97-AF65-F5344CB8AC3E}">
        <p14:creationId xmlns:p14="http://schemas.microsoft.com/office/powerpoint/2010/main" val="1375966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bg1"/>
                </a:solidFill>
              </a:rPr>
              <a:t>Blue = legacy (GÉANT, </a:t>
            </a:r>
            <a:r>
              <a:rPr lang="en-GB" sz="1200" dirty="0" err="1">
                <a:solidFill>
                  <a:schemeClr val="bg1"/>
                </a:solidFill>
              </a:rPr>
              <a:t>eduroam</a:t>
            </a:r>
            <a:r>
              <a:rPr lang="en-GB" sz="1200" dirty="0">
                <a:solidFill>
                  <a:schemeClr val="bg1"/>
                </a:solidFill>
              </a:rPr>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bg1"/>
                </a:solidFill>
              </a:rPr>
              <a:t>Gold = Twitter blue paying subscriber (why not blue?)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bg1"/>
                </a:solidFill>
              </a:rPr>
              <a:t>Grey = Re-verified legacy account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bg1"/>
                </a:solidFill>
              </a:rPr>
              <a:t>Blue but square = verified organisation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dirty="0">
              <a:solidFill>
                <a:schemeClr val="bg1"/>
              </a:solidFill>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bg1"/>
                </a:solidFill>
              </a:rPr>
              <a:t>You know who has a legacy blue tick? You guessed right…</a:t>
            </a:r>
          </a:p>
        </p:txBody>
      </p:sp>
      <p:sp>
        <p:nvSpPr>
          <p:cNvPr id="4" name="Slide Number Placeholder 3"/>
          <p:cNvSpPr>
            <a:spLocks noGrp="1"/>
          </p:cNvSpPr>
          <p:nvPr>
            <p:ph type="sldNum" sz="quarter" idx="5"/>
          </p:nvPr>
        </p:nvSpPr>
        <p:spPr/>
        <p:txBody>
          <a:bodyPr/>
          <a:lstStyle/>
          <a:p>
            <a:fld id="{EAA26957-3063-4AF5-9C10-771E4439D98E}" type="slidenum">
              <a:rPr lang="en-GB" smtClean="0"/>
              <a:t>17</a:t>
            </a:fld>
            <a:endParaRPr lang="en-GB"/>
          </a:p>
        </p:txBody>
      </p:sp>
    </p:spTree>
    <p:extLst>
      <p:ext uri="{BB962C8B-B14F-4D97-AF65-F5344CB8AC3E}">
        <p14:creationId xmlns:p14="http://schemas.microsoft.com/office/powerpoint/2010/main" val="2902133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Very often these changes are reverted…</a:t>
            </a:r>
          </a:p>
          <a:p>
            <a:r>
              <a:rPr lang="en-GB" dirty="0"/>
              <a:t>API: fundamental building block</a:t>
            </a:r>
          </a:p>
          <a:p>
            <a:r>
              <a:rPr lang="en-GB" dirty="0"/>
              <a:t>	</a:t>
            </a:r>
            <a:r>
              <a:rPr lang="en-GB" b="0" dirty="0"/>
              <a:t>- Now postponed indefinitely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000000"/>
                </a:solidFill>
                <a:effectLst/>
                <a:latin typeface="Guardian Text Sans"/>
              </a:rPr>
              <a:t>	- Bots and automated accounts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000000"/>
                </a:solidFill>
                <a:effectLst/>
                <a:latin typeface="Guardian Text Sans"/>
              </a:rPr>
              <a:t>	- Terrible for the research community and for open access to data…</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000000"/>
                </a:solidFill>
                <a:effectLst/>
                <a:latin typeface="Guardian Text Sans"/>
              </a:rPr>
              <a:t>	- Change logins for apps where you’ve signed in with Twitter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000000"/>
                </a:solidFill>
                <a:effectLst/>
                <a:latin typeface="Guardian Text Sans"/>
              </a:rPr>
              <a:t>	- Was also fundamental in finding your community on Mastodon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000000"/>
                </a:solidFill>
                <a:effectLst/>
                <a:latin typeface="Guardian Text Sans"/>
              </a:rPr>
              <a:t>	- Delete old tweets…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Ads ads ads and possibility to block them with paid subscriptions</a:t>
            </a:r>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18</a:t>
            </a:fld>
            <a:endParaRPr lang="en-GB"/>
          </a:p>
        </p:txBody>
      </p:sp>
    </p:spTree>
    <p:extLst>
      <p:ext uri="{BB962C8B-B14F-4D97-AF65-F5344CB8AC3E}">
        <p14:creationId xmlns:p14="http://schemas.microsoft.com/office/powerpoint/2010/main" val="2258626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Very often these changes are reverted…</a:t>
            </a:r>
          </a:p>
        </p:txBody>
      </p:sp>
      <p:sp>
        <p:nvSpPr>
          <p:cNvPr id="4" name="Slide Number Placeholder 3"/>
          <p:cNvSpPr>
            <a:spLocks noGrp="1"/>
          </p:cNvSpPr>
          <p:nvPr>
            <p:ph type="sldNum" sz="quarter" idx="5"/>
          </p:nvPr>
        </p:nvSpPr>
        <p:spPr/>
        <p:txBody>
          <a:bodyPr/>
          <a:lstStyle/>
          <a:p>
            <a:fld id="{EAA26957-3063-4AF5-9C10-771E4439D98E}" type="slidenum">
              <a:rPr lang="en-GB" smtClean="0"/>
              <a:t>19</a:t>
            </a:fld>
            <a:endParaRPr lang="en-GB"/>
          </a:p>
        </p:txBody>
      </p:sp>
    </p:spTree>
    <p:extLst>
      <p:ext uri="{BB962C8B-B14F-4D97-AF65-F5344CB8AC3E}">
        <p14:creationId xmlns:p14="http://schemas.microsoft.com/office/powerpoint/2010/main" val="37610576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Very often these changes are reverted…</a:t>
            </a:r>
          </a:p>
        </p:txBody>
      </p:sp>
      <p:sp>
        <p:nvSpPr>
          <p:cNvPr id="4" name="Slide Number Placeholder 3"/>
          <p:cNvSpPr>
            <a:spLocks noGrp="1"/>
          </p:cNvSpPr>
          <p:nvPr>
            <p:ph type="sldNum" sz="quarter" idx="5"/>
          </p:nvPr>
        </p:nvSpPr>
        <p:spPr/>
        <p:txBody>
          <a:bodyPr/>
          <a:lstStyle/>
          <a:p>
            <a:fld id="{EAA26957-3063-4AF5-9C10-771E4439D98E}" type="slidenum">
              <a:rPr lang="en-GB" smtClean="0"/>
              <a:t>20</a:t>
            </a:fld>
            <a:endParaRPr lang="en-GB"/>
          </a:p>
        </p:txBody>
      </p:sp>
    </p:spTree>
    <p:extLst>
      <p:ext uri="{BB962C8B-B14F-4D97-AF65-F5344CB8AC3E}">
        <p14:creationId xmlns:p14="http://schemas.microsoft.com/office/powerpoint/2010/main" val="1143952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b="0" i="0" dirty="0">
                <a:solidFill>
                  <a:srgbClr val="222222"/>
                </a:solidFill>
                <a:effectLst/>
                <a:latin typeface="Publico Headline"/>
              </a:rPr>
              <a:t>All social media designated as VLOP will have to adhere to requirements to limit disinformation and better protect children online.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b="0" i="0" dirty="0">
                <a:solidFill>
                  <a:srgbClr val="222222"/>
                </a:solidFill>
                <a:effectLst/>
                <a:latin typeface="Ivar Text"/>
              </a:rPr>
              <a:t>fines of up to 6 percent of companies’ annual global revenue </a:t>
            </a:r>
            <a:endParaRPr lang="en-GB" sz="1200" dirty="0">
              <a:solidFill>
                <a:schemeClr val="bg1"/>
              </a:solidFill>
            </a:endParaRPr>
          </a:p>
        </p:txBody>
      </p:sp>
      <p:sp>
        <p:nvSpPr>
          <p:cNvPr id="4" name="Slide Number Placeholder 3"/>
          <p:cNvSpPr>
            <a:spLocks noGrp="1"/>
          </p:cNvSpPr>
          <p:nvPr>
            <p:ph type="sldNum" sz="quarter" idx="5"/>
          </p:nvPr>
        </p:nvSpPr>
        <p:spPr/>
        <p:txBody>
          <a:bodyPr/>
          <a:lstStyle/>
          <a:p>
            <a:fld id="{EAA26957-3063-4AF5-9C10-771E4439D98E}" type="slidenum">
              <a:rPr lang="en-GB" smtClean="0"/>
              <a:t>21</a:t>
            </a:fld>
            <a:endParaRPr lang="en-GB"/>
          </a:p>
        </p:txBody>
      </p:sp>
    </p:spTree>
    <p:extLst>
      <p:ext uri="{BB962C8B-B14F-4D97-AF65-F5344CB8AC3E}">
        <p14:creationId xmlns:p14="http://schemas.microsoft.com/office/powerpoint/2010/main" val="3826465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After all this chaos, let’s take a moment to breathe and to reflect.</a:t>
            </a:r>
          </a:p>
        </p:txBody>
      </p:sp>
      <p:sp>
        <p:nvSpPr>
          <p:cNvPr id="4" name="Slide Number Placeholder 3"/>
          <p:cNvSpPr>
            <a:spLocks noGrp="1"/>
          </p:cNvSpPr>
          <p:nvPr>
            <p:ph type="sldNum" sz="quarter" idx="5"/>
          </p:nvPr>
        </p:nvSpPr>
        <p:spPr/>
        <p:txBody>
          <a:bodyPr/>
          <a:lstStyle/>
          <a:p>
            <a:fld id="{EAA26957-3063-4AF5-9C10-771E4439D98E}" type="slidenum">
              <a:rPr lang="en-GB" smtClean="0"/>
              <a:t>22</a:t>
            </a:fld>
            <a:endParaRPr lang="en-GB"/>
          </a:p>
        </p:txBody>
      </p:sp>
    </p:spTree>
    <p:extLst>
      <p:ext uri="{BB962C8B-B14F-4D97-AF65-F5344CB8AC3E}">
        <p14:creationId xmlns:p14="http://schemas.microsoft.com/office/powerpoint/2010/main" val="11916471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Saving up the historical data and stats</a:t>
            </a:r>
            <a:r>
              <a:rPr lang="en-GB" sz="1200" dirty="0"/>
              <a:t> – We already did this, collecting post data back to 2019 and general social media data back to 2014. </a:t>
            </a:r>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23</a:t>
            </a:fld>
            <a:endParaRPr lang="en-GB"/>
          </a:p>
        </p:txBody>
      </p:sp>
    </p:spTree>
    <p:extLst>
      <p:ext uri="{BB962C8B-B14F-4D97-AF65-F5344CB8AC3E}">
        <p14:creationId xmlns:p14="http://schemas.microsoft.com/office/powerpoint/2010/main" val="2078910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Aft>
                <a:spcPts val="1200"/>
              </a:spcAft>
              <a:buFontTx/>
              <a:buChar char="-"/>
            </a:pPr>
            <a:r>
              <a:rPr lang="en-GB" dirty="0"/>
              <a:t>Twitter 101 Million users in Europe</a:t>
            </a:r>
          </a:p>
          <a:p>
            <a:pPr marL="171450" indent="-171450">
              <a:spcAft>
                <a:spcPts val="1200"/>
              </a:spcAft>
              <a:buFontTx/>
              <a:buChar char="-"/>
            </a:pPr>
            <a:r>
              <a:rPr lang="en-GB"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Considering its overall number of users, Twitter is a relatively small social media.</a:t>
            </a:r>
          </a:p>
          <a:p>
            <a:pPr marL="0" indent="0">
              <a:spcAft>
                <a:spcPts val="1200"/>
              </a:spcAft>
              <a:buNone/>
            </a:pPr>
            <a:r>
              <a:rPr lang="en-GB"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Surprisingly, in terms of users it ranks not only after Facebook, Instagram and TikTok, but also after many other platforms… even lower than Pinterest</a:t>
            </a:r>
            <a:r>
              <a:rPr lang="en-GB" sz="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a:t>
            </a:r>
            <a:endParaRPr lang="en-GB"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r>
              <a:rPr lang="en-GB" dirty="0"/>
              <a:t>in the EU</a:t>
            </a:r>
          </a:p>
        </p:txBody>
      </p:sp>
      <p:sp>
        <p:nvSpPr>
          <p:cNvPr id="4" name="Slide Number Placeholder 3"/>
          <p:cNvSpPr>
            <a:spLocks noGrp="1"/>
          </p:cNvSpPr>
          <p:nvPr>
            <p:ph type="sldNum" sz="quarter" idx="5"/>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6351111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FFFFFF"/>
                </a:solidFill>
                <a:effectLst/>
                <a:latin typeface="futura-pt"/>
              </a:rPr>
              <a:t>Data on users (here referred to as “advertising audience”…). Registering unexpected growth.</a:t>
            </a:r>
          </a:p>
          <a:p>
            <a:r>
              <a:rPr lang="en-GB" b="0" i="0" dirty="0">
                <a:solidFill>
                  <a:srgbClr val="FFFFFF"/>
                </a:solidFill>
                <a:effectLst/>
                <a:latin typeface="futura-pt"/>
              </a:rPr>
              <a:t>Not only Twitter data, this is also supported by detailed analysis of various third-party apps… Not probable then that it’s due to bots.</a:t>
            </a:r>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25</a:t>
            </a:fld>
            <a:endParaRPr lang="en-GB"/>
          </a:p>
        </p:txBody>
      </p:sp>
    </p:spTree>
    <p:extLst>
      <p:ext uri="{BB962C8B-B14F-4D97-AF65-F5344CB8AC3E}">
        <p14:creationId xmlns:p14="http://schemas.microsoft.com/office/powerpoint/2010/main" val="23575660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0" dirty="0">
                <a:solidFill>
                  <a:srgbClr val="FF9900"/>
                </a:solidFill>
                <a:effectLst/>
                <a:latin typeface="futura-pt"/>
              </a:rPr>
              <a:t>Twitter is still a key source of social media referrals.</a:t>
            </a:r>
          </a:p>
          <a:p>
            <a:pPr algn="l"/>
            <a:r>
              <a:rPr lang="en-GB" b="0" i="0" dirty="0">
                <a:solidFill>
                  <a:srgbClr val="FFFFFF"/>
                </a:solidFill>
                <a:effectLst/>
                <a:latin typeface="futura-pt"/>
              </a:rPr>
              <a:t>Twitter now ranks second at a worldwide level when it comes to the share of websites referrals originating from social media.</a:t>
            </a:r>
          </a:p>
          <a:p>
            <a:pPr algn="l"/>
            <a:r>
              <a:rPr lang="en-GB" b="0" i="0" dirty="0">
                <a:solidFill>
                  <a:srgbClr val="FFFFFF"/>
                </a:solidFill>
                <a:effectLst/>
                <a:latin typeface="futura-pt"/>
              </a:rPr>
              <a:t>Data from </a:t>
            </a:r>
            <a:r>
              <a:rPr lang="en-GB" b="1" i="0" u="none" strike="noStrike" dirty="0">
                <a:solidFill>
                  <a:srgbClr val="FF9900"/>
                </a:solidFill>
                <a:effectLst/>
                <a:latin typeface="futura-pt"/>
                <a:hlinkClick r:id="rId3"/>
              </a:rPr>
              <a:t>Statcounter</a:t>
            </a:r>
            <a:r>
              <a:rPr lang="en-GB" b="0" i="0" dirty="0">
                <a:solidFill>
                  <a:srgbClr val="FFFFFF"/>
                </a:solidFill>
                <a:effectLst/>
                <a:latin typeface="futura-pt"/>
              </a:rPr>
              <a:t> reveals that Twitter drives more than </a:t>
            </a:r>
            <a:r>
              <a:rPr lang="en-GB" b="1" i="0" dirty="0">
                <a:solidFill>
                  <a:srgbClr val="FFFFFF"/>
                </a:solidFill>
                <a:effectLst/>
                <a:latin typeface="futura-pt"/>
              </a:rPr>
              <a:t>10 percent</a:t>
            </a:r>
            <a:r>
              <a:rPr lang="en-GB" b="0" i="0" dirty="0">
                <a:solidFill>
                  <a:srgbClr val="FFFFFF"/>
                </a:solidFill>
                <a:effectLst/>
                <a:latin typeface="futura-pt"/>
              </a:rPr>
              <a:t> of the world’s social media referral traffic, behind Facebook’s 67 percent.</a:t>
            </a:r>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26</a:t>
            </a:fld>
            <a:endParaRPr lang="en-GB"/>
          </a:p>
        </p:txBody>
      </p:sp>
    </p:spTree>
    <p:extLst>
      <p:ext uri="{BB962C8B-B14F-4D97-AF65-F5344CB8AC3E}">
        <p14:creationId xmlns:p14="http://schemas.microsoft.com/office/powerpoint/2010/main" val="2222067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latin typeface="Calibri" panose="020F0502020204030204" pitchFamily="34" charset="0"/>
                <a:ea typeface="Calibri" panose="020F0502020204030204" pitchFamily="34" charset="0"/>
                <a:cs typeface="Times New Roman" panose="02020603050405020304" pitchFamily="18" charset="0"/>
              </a:rPr>
              <a:t>Unfortunately, some are still in an early stage of development and might seem half-baked.</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latin typeface="Calibri" panose="020F0502020204030204" pitchFamily="34" charset="0"/>
                <a:ea typeface="Calibri" panose="020F0502020204030204" pitchFamily="34" charset="0"/>
                <a:cs typeface="Times New Roman" panose="02020603050405020304" pitchFamily="18" charset="0"/>
              </a:rPr>
              <a:t>Most of the rising platforms are not yet big enough to be included in a social media strategy for GÉANT or for GÉANT to consider opening a company account.</a:t>
            </a:r>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27</a:t>
            </a:fld>
            <a:endParaRPr lang="en-GB"/>
          </a:p>
        </p:txBody>
      </p:sp>
    </p:spTree>
    <p:extLst>
      <p:ext uri="{BB962C8B-B14F-4D97-AF65-F5344CB8AC3E}">
        <p14:creationId xmlns:p14="http://schemas.microsoft.com/office/powerpoint/2010/main" val="9270264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However, </a:t>
            </a:r>
            <a:r>
              <a:rPr lang="en-GB" sz="1200" dirty="0">
                <a:effectLst/>
                <a:latin typeface="Calibri" panose="020F0502020204030204" pitchFamily="34" charset="0"/>
                <a:cs typeface="Times New Roman" panose="02020603050405020304" pitchFamily="18" charset="0"/>
              </a:rPr>
              <a:t>with</a:t>
            </a:r>
            <a:r>
              <a:rPr lang="en-GB" sz="1200" dirty="0">
                <a:effectLst/>
                <a:latin typeface="Calibri" panose="020F0502020204030204" pitchFamily="34" charset="0"/>
                <a:ea typeface="Calibri" panose="020F0502020204030204" pitchFamily="34" charset="0"/>
                <a:cs typeface="Times New Roman" panose="02020603050405020304" pitchFamily="18" charset="0"/>
              </a:rPr>
              <a:t> all the recent developments and chaos in the social media world, a mantra is resonating increasingly…</a:t>
            </a:r>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28</a:t>
            </a:fld>
            <a:endParaRPr lang="en-GB"/>
          </a:p>
        </p:txBody>
      </p:sp>
    </p:spTree>
    <p:extLst>
      <p:ext uri="{BB962C8B-B14F-4D97-AF65-F5344CB8AC3E}">
        <p14:creationId xmlns:p14="http://schemas.microsoft.com/office/powerpoint/2010/main" val="8645515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social media networking is already dead, so why should we be worrying at all?</a:t>
            </a:r>
            <a:endParaRPr lang="en-NL"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This affirmation might sound far-fetched, especially right after we saw the richest man in the world pay a disproportionate amount of money to buy a declining social media platform and while we are witnessing complex geopolitical battles happening over the control and growth of one social media over the other.</a:t>
            </a:r>
            <a:endParaRPr lang="en-GB" dirty="0"/>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29</a:t>
            </a:fld>
            <a:endParaRPr lang="en-GB"/>
          </a:p>
        </p:txBody>
      </p:sp>
    </p:spTree>
    <p:extLst>
      <p:ext uri="{BB962C8B-B14F-4D97-AF65-F5344CB8AC3E}">
        <p14:creationId xmlns:p14="http://schemas.microsoft.com/office/powerpoint/2010/main" val="37806220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1200"/>
              </a:spcAft>
              <a:buClrTx/>
              <a:buSzTx/>
              <a:buFontTx/>
              <a:buNone/>
              <a:tabLst/>
              <a:defRPr/>
            </a:pPr>
            <a:r>
              <a:rPr lang="en-NL" dirty="0"/>
              <a:t>Reality – social media usage is continuously growing</a:t>
            </a:r>
            <a:endParaRPr lang="en-NL"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NL" sz="1200" dirty="0">
                <a:effectLst/>
                <a:latin typeface="Calibri" panose="020F0502020204030204" pitchFamily="34" charset="0"/>
                <a:ea typeface="Calibri" panose="020F0502020204030204" pitchFamily="34" charset="0"/>
                <a:cs typeface="Times New Roman" panose="02020603050405020304" pitchFamily="18" charset="0"/>
              </a:rPr>
              <a:t>Figures not comparable with previo</a:t>
            </a:r>
            <a:r>
              <a:rPr lang="en-NL" sz="1200" dirty="0">
                <a:latin typeface="Calibri" panose="020F0502020204030204" pitchFamily="34" charset="0"/>
                <a:ea typeface="Calibri" panose="020F0502020204030204" pitchFamily="34" charset="0"/>
                <a:cs typeface="Times New Roman" panose="02020603050405020304" pitchFamily="18" charset="0"/>
              </a:rPr>
              <a:t>us period</a:t>
            </a:r>
          </a:p>
          <a:p>
            <a:pPr>
              <a:spcAft>
                <a:spcPts val="1200"/>
              </a:spcAft>
            </a:pPr>
            <a:r>
              <a:rPr lang="en-NL" sz="1200" dirty="0">
                <a:effectLst/>
                <a:latin typeface="Calibri" panose="020F0502020204030204" pitchFamily="34" charset="0"/>
                <a:ea typeface="Calibri" panose="020F0502020204030204" pitchFamily="34" charset="0"/>
                <a:cs typeface="Times New Roman" panose="02020603050405020304" pitchFamily="18" charset="0"/>
              </a:rPr>
              <a:t>Social media Use</a:t>
            </a:r>
            <a:r>
              <a:rPr lang="en-NL" sz="1200" dirty="0">
                <a:latin typeface="Calibri" panose="020F0502020204030204" pitchFamily="34" charset="0"/>
                <a:ea typeface="Calibri" panose="020F0502020204030204" pitchFamily="34" charset="0"/>
                <a:cs typeface="Times New Roman" panose="02020603050405020304" pitchFamily="18" charset="0"/>
              </a:rPr>
              <a:t>rs don’t necessarily mean unique users or even real users – a single user might have multiple accounts, or an account might be managed by a bot</a:t>
            </a:r>
            <a:endParaRPr lang="en-NL"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AA26957-3063-4AF5-9C10-771E4439D98E}" type="slidenum">
              <a:rPr lang="en-GB" smtClean="0"/>
              <a:t>30</a:t>
            </a:fld>
            <a:endParaRPr lang="en-GB"/>
          </a:p>
        </p:txBody>
      </p:sp>
    </p:spTree>
    <p:extLst>
      <p:ext uri="{BB962C8B-B14F-4D97-AF65-F5344CB8AC3E}">
        <p14:creationId xmlns:p14="http://schemas.microsoft.com/office/powerpoint/2010/main" val="1524646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FFFFFF"/>
                </a:solidFill>
                <a:effectLst/>
                <a:latin typeface="futura-pt"/>
              </a:rPr>
              <a:t>This increase has occurred </a:t>
            </a:r>
            <a:r>
              <a:rPr lang="en-GB" b="0" i="1" dirty="0">
                <a:solidFill>
                  <a:srgbClr val="FFFFFF"/>
                </a:solidFill>
                <a:effectLst/>
                <a:latin typeface="futura-pt"/>
              </a:rPr>
              <a:t>despite</a:t>
            </a:r>
            <a:r>
              <a:rPr lang="en-GB" b="0" i="0" dirty="0">
                <a:solidFill>
                  <a:srgbClr val="FFFFFF"/>
                </a:solidFill>
                <a:effectLst/>
                <a:latin typeface="futura-pt"/>
              </a:rPr>
              <a:t> the decline in overall time spent using the internet</a:t>
            </a:r>
          </a:p>
          <a:p>
            <a:r>
              <a:rPr lang="en-GB" b="0" i="0" dirty="0">
                <a:solidFill>
                  <a:srgbClr val="FFFFFF"/>
                </a:solidFill>
                <a:effectLst/>
                <a:latin typeface="futura-pt"/>
              </a:rPr>
              <a:t>4 in every 10 minutes spent online now attributable to social media activities</a:t>
            </a:r>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31</a:t>
            </a:fld>
            <a:endParaRPr lang="en-GB"/>
          </a:p>
        </p:txBody>
      </p:sp>
    </p:spTree>
    <p:extLst>
      <p:ext uri="{BB962C8B-B14F-4D97-AF65-F5344CB8AC3E}">
        <p14:creationId xmlns:p14="http://schemas.microsoft.com/office/powerpoint/2010/main" val="33678635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34</a:t>
            </a:fld>
            <a:endParaRPr lang="en-GB"/>
          </a:p>
        </p:txBody>
      </p:sp>
    </p:spTree>
    <p:extLst>
      <p:ext uri="{BB962C8B-B14F-4D97-AF65-F5344CB8AC3E}">
        <p14:creationId xmlns:p14="http://schemas.microsoft.com/office/powerpoint/2010/main" val="29928316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Now everything’s an ad</a:t>
            </a:r>
          </a:p>
          <a:p>
            <a:r>
              <a:rPr lang="en-NL" dirty="0"/>
              <a:t>Post-Pandemic world – significant impact on digital behaviour</a:t>
            </a:r>
          </a:p>
        </p:txBody>
      </p:sp>
      <p:sp>
        <p:nvSpPr>
          <p:cNvPr id="4" name="Slide Number Placeholder 3"/>
          <p:cNvSpPr>
            <a:spLocks noGrp="1"/>
          </p:cNvSpPr>
          <p:nvPr>
            <p:ph type="sldNum" sz="quarter" idx="5"/>
          </p:nvPr>
        </p:nvSpPr>
        <p:spPr/>
        <p:txBody>
          <a:bodyPr/>
          <a:lstStyle/>
          <a:p>
            <a:fld id="{EAA26957-3063-4AF5-9C10-771E4439D98E}" type="slidenum">
              <a:rPr lang="en-GB" smtClean="0"/>
              <a:t>35</a:t>
            </a:fld>
            <a:endParaRPr lang="en-GB"/>
          </a:p>
        </p:txBody>
      </p:sp>
    </p:spTree>
    <p:extLst>
      <p:ext uri="{BB962C8B-B14F-4D97-AF65-F5344CB8AC3E}">
        <p14:creationId xmlns:p14="http://schemas.microsoft.com/office/powerpoint/2010/main" val="4226989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latin typeface="Calibri" panose="020F0502020204030204" pitchFamily="34" charset="0"/>
                <a:ea typeface="Calibri" panose="020F0502020204030204" pitchFamily="34" charset="0"/>
                <a:cs typeface="Times New Roman" panose="02020603050405020304" pitchFamily="18" charset="0"/>
              </a:rPr>
              <a:t>Like its community GÉANT found in Twitter its preferred social media. The GÉANT Twitter account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GEANTnews</a:t>
            </a:r>
            <a:r>
              <a:rPr lang="en-GB" sz="1200" dirty="0">
                <a:effectLst/>
                <a:latin typeface="Calibri" panose="020F0502020204030204" pitchFamily="34" charset="0"/>
                <a:ea typeface="Calibri" panose="020F0502020204030204" pitchFamily="34" charset="0"/>
                <a:cs typeface="Times New Roman" panose="02020603050405020304" pitchFamily="18" charset="0"/>
              </a:rPr>
              <a:t> has been around since 2010 and was active since 2014.</a:t>
            </a:r>
          </a:p>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t>And then accounts of TNC, BELLA, </a:t>
            </a:r>
            <a:r>
              <a:rPr lang="en-GB" dirty="0" err="1"/>
              <a:t>eduroam</a:t>
            </a:r>
            <a:r>
              <a:rPr lang="en-GB" dirty="0"/>
              <a:t>, </a:t>
            </a:r>
            <a:r>
              <a:rPr lang="en-GB" dirty="0" err="1"/>
              <a:t>eduVPN</a:t>
            </a:r>
            <a:r>
              <a:rPr lang="en-GB" dirty="0"/>
              <a:t>, </a:t>
            </a:r>
            <a:r>
              <a:rPr lang="en-GB" dirty="0" err="1"/>
              <a:t>EaPConnect</a:t>
            </a:r>
            <a:r>
              <a:rPr lang="en-GB" dirty="0"/>
              <a:t>, </a:t>
            </a:r>
            <a:r>
              <a:rPr lang="en-GB" dirty="0" err="1"/>
              <a:t>AfricaConnect</a:t>
            </a:r>
            <a:endParaRPr lang="en-GB" dirty="0"/>
          </a:p>
          <a:p>
            <a:r>
              <a:rPr lang="en-GB" dirty="0"/>
              <a:t>And campaigns TNC, </a:t>
            </a:r>
            <a:r>
              <a:rPr lang="en-GB" dirty="0" err="1"/>
              <a:t>CyberSecMonth</a:t>
            </a:r>
            <a:r>
              <a:rPr lang="en-GB" dirty="0"/>
              <a:t>, </a:t>
            </a:r>
            <a:r>
              <a:rPr lang="en-GB" dirty="0" err="1"/>
              <a:t>WomenInSTEM</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eight long years this account has been at the centre of GÉANT’s social media strategy and presence, hosting all the main announcements, news, campaigns, live posting, community discussions and also lighter content and informal chatter.</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we look in particular at our community, we see that a substantial part of it is (or was) very active on the platform. For many years Twitter has been the preferred social media of most NRENs and RRENs (with notable exceptions), of the European Commission and of its various branches, of policy makers, of many organisations in our community, of e-infrastructures, of researchers and research institutions, of universities, of European projects, of influential professionals in our community, of experts in technology, networking, open science, security, privacy, education, and many other areas of interest for GÉANT.</a:t>
            </a:r>
          </a:p>
        </p:txBody>
      </p:sp>
      <p:sp>
        <p:nvSpPr>
          <p:cNvPr id="4" name="Slide Number Placeholder 3"/>
          <p:cNvSpPr>
            <a:spLocks noGrp="1"/>
          </p:cNvSpPr>
          <p:nvPr>
            <p:ph type="sldNum" sz="quarter" idx="5"/>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3307565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a:t>
            </a:r>
            <a:r>
              <a:rPr lang="en-NL" dirty="0"/>
              <a:t>Netflix series material </a:t>
            </a:r>
            <a:endParaRPr lang="en-US" dirty="0"/>
          </a:p>
          <a:p>
            <a:pPr marL="171450" indent="-171450">
              <a:buFontTx/>
              <a:buChar char="-"/>
            </a:pPr>
            <a:r>
              <a:rPr lang="en-US" dirty="0"/>
              <a:t>Jan 2022 Elon Musk starts building stake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bg1"/>
                </a:solidFill>
              </a:rPr>
              <a:t>March 2022 - Elon starts criticising Twitter</a:t>
            </a:r>
          </a:p>
          <a:p>
            <a:pPr marL="171450" indent="-171450">
              <a:buFontTx/>
              <a:buChar char="-"/>
            </a:pPr>
            <a:r>
              <a:rPr lang="en-GB" sz="1200" dirty="0">
                <a:solidFill>
                  <a:schemeClr val="bg1"/>
                </a:solidFill>
              </a:rPr>
              <a:t>April 2022 – he goes public on owning 9.2% of Twitter</a:t>
            </a:r>
          </a:p>
          <a:p>
            <a:pPr marL="628650" lvl="1" indent="-171450">
              <a:buFontTx/>
              <a:buChar char="-"/>
            </a:pPr>
            <a:r>
              <a:rPr lang="en-GB" sz="1200" dirty="0">
                <a:solidFill>
                  <a:schemeClr val="bg1"/>
                </a:solidFill>
              </a:rPr>
              <a:t>Join the board… Not</a:t>
            </a:r>
          </a:p>
          <a:p>
            <a:pPr marL="628650" lvl="1" indent="-171450">
              <a:buFontTx/>
              <a:buChar char="-"/>
            </a:pPr>
            <a:r>
              <a:rPr lang="en-GB" sz="1200" dirty="0">
                <a:solidFill>
                  <a:schemeClr val="bg1"/>
                </a:solidFill>
              </a:rPr>
              <a:t>He makes his offer</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dirty="0">
              <a:solidFill>
                <a:schemeClr val="bg1"/>
              </a:solidFill>
            </a:endParaRPr>
          </a:p>
          <a:p>
            <a:pPr marL="171450" indent="-171450">
              <a:buFontTx/>
              <a:buChar char="-"/>
            </a:pPr>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171194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Tx/>
              <a:buChar char="-"/>
            </a:pPr>
            <a:r>
              <a:rPr lang="en-US" dirty="0"/>
              <a:t>May 2022 – Times cover now on Twitter. Is he freeing the bird or caging it?</a:t>
            </a:r>
          </a:p>
          <a:p>
            <a:pPr marL="0" indent="0">
              <a:buFont typeface="Arial" panose="020B0604020202020204" pitchFamily="34" charset="0"/>
              <a:buNone/>
            </a:pPr>
            <a:r>
              <a:rPr lang="en-GB" sz="1200" dirty="0">
                <a:solidFill>
                  <a:schemeClr val="bg1"/>
                </a:solidFill>
              </a:rPr>
              <a:t>	- Reverse ban on Donald Trump</a:t>
            </a:r>
          </a:p>
          <a:p>
            <a:pPr marL="0" indent="0">
              <a:buFont typeface="Arial" panose="020B0604020202020204" pitchFamily="34" charset="0"/>
              <a:buNone/>
            </a:pPr>
            <a:r>
              <a:rPr lang="en-GB" sz="1200" dirty="0">
                <a:solidFill>
                  <a:schemeClr val="bg1"/>
                </a:solidFill>
              </a:rPr>
              <a:t>	- Deal on hold – fault goes to bots… Claim on 20% bots</a:t>
            </a:r>
          </a:p>
          <a:p>
            <a:pPr marL="0" indent="0">
              <a:buFont typeface="Arial" panose="020B0604020202020204" pitchFamily="34" charset="0"/>
              <a:buNone/>
            </a:pPr>
            <a:r>
              <a:rPr lang="en-GB" sz="1200" dirty="0">
                <a:solidFill>
                  <a:schemeClr val="bg1"/>
                </a:solidFill>
              </a:rPr>
              <a:t>	- Twitter shares drop </a:t>
            </a:r>
          </a:p>
          <a:p>
            <a:pPr marL="0" indent="0">
              <a:buFont typeface="Arial" panose="020B0604020202020204" pitchFamily="34" charset="0"/>
              <a:buNone/>
            </a:pPr>
            <a:r>
              <a:rPr lang="en-GB" sz="1200" dirty="0">
                <a:solidFill>
                  <a:schemeClr val="bg1"/>
                </a:solidFill>
              </a:rPr>
              <a:t>	- Poop emoji answers to Agrawal on bots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solidFill>
                  <a:schemeClr val="bg1"/>
                </a:solidFill>
              </a:rPr>
              <a:t>June 2022 – Musk Threatening the agreement</a:t>
            </a:r>
          </a:p>
          <a:p>
            <a:pPr marL="0" indent="0">
              <a:buFont typeface="Arial" panose="020B0604020202020204" pitchFamily="34" charset="0"/>
              <a:buNone/>
            </a:pPr>
            <a:r>
              <a:rPr lang="en-GB" sz="1200" dirty="0">
                <a:solidFill>
                  <a:schemeClr val="bg1"/>
                </a:solidFill>
              </a:rPr>
              <a:t>July 2022 – is he walking away? Twitter files lawsuit</a:t>
            </a:r>
          </a:p>
          <a:p>
            <a:pPr marL="0" indent="0">
              <a:buFont typeface="Arial" panose="020B0604020202020204" pitchFamily="34" charset="0"/>
              <a:buNone/>
            </a:pPr>
            <a:r>
              <a:rPr lang="en-GB" sz="1200" dirty="0">
                <a:solidFill>
                  <a:schemeClr val="bg1"/>
                </a:solidFill>
              </a:rPr>
              <a:t>August 2022 – Musk files Counter-sue. </a:t>
            </a:r>
            <a:r>
              <a:rPr lang="en-GB" sz="1200" dirty="0" err="1">
                <a:solidFill>
                  <a:schemeClr val="bg1"/>
                </a:solidFill>
              </a:rPr>
              <a:t>Whistleblower</a:t>
            </a:r>
            <a:r>
              <a:rPr lang="en-GB" sz="1200" dirty="0">
                <a:solidFill>
                  <a:schemeClr val="bg1"/>
                </a:solidFill>
              </a:rPr>
              <a:t> on bots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solidFill>
                  <a:schemeClr val="bg1"/>
                </a:solidFill>
              </a:rPr>
              <a:t>September 2022 – Twitter shareholders in favour of Elon’s acquisition</a:t>
            </a:r>
          </a:p>
          <a:p>
            <a:pPr marL="0" indent="0">
              <a:buFont typeface="Arial" panose="020B0604020202020204" pitchFamily="34" charset="0"/>
              <a:buNone/>
            </a:pPr>
            <a:endParaRPr lang="en-GB" sz="1200"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dirty="0">
              <a:solidFill>
                <a:schemeClr val="bg1"/>
              </a:solidFill>
            </a:endParaRPr>
          </a:p>
          <a:p>
            <a:pPr marL="0" indent="0">
              <a:buFont typeface="Arial" panose="020B0604020202020204" pitchFamily="34" charset="0"/>
              <a:buNone/>
            </a:pPr>
            <a:endParaRPr lang="en-GB" sz="1200" dirty="0">
              <a:solidFill>
                <a:schemeClr val="bg1"/>
              </a:solidFill>
            </a:endParaRPr>
          </a:p>
          <a:p>
            <a:pPr marL="628650" lvl="1" indent="-171450">
              <a:buFontTx/>
              <a:buChar char="-"/>
            </a:pPr>
            <a:endParaRPr lang="en-GB" sz="1200" dirty="0">
              <a:solidFill>
                <a:schemeClr val="bg1"/>
              </a:solidFill>
            </a:endParaRPr>
          </a:p>
          <a:p>
            <a:pPr marL="171450" indent="-171450">
              <a:buFontTx/>
              <a:buChar char="-"/>
            </a:pPr>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2177319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dirty="0">
                <a:solidFill>
                  <a:schemeClr val="bg1"/>
                </a:solidFill>
              </a:rPr>
              <a:t>October 2022 – No Trial, they reach an agreement on acquisition</a:t>
            </a:r>
          </a:p>
          <a:p>
            <a:pPr marL="0" indent="0">
              <a:buFont typeface="Arial" panose="020B0604020202020204" pitchFamily="34" charset="0"/>
              <a:buNone/>
            </a:pPr>
            <a:r>
              <a:rPr lang="en-GB" sz="1200" dirty="0">
                <a:solidFill>
                  <a:schemeClr val="bg1"/>
                </a:solidFill>
              </a:rPr>
              <a:t>27 October – acquisition is complete</a:t>
            </a:r>
          </a:p>
          <a:p>
            <a:pPr marL="0" indent="0">
              <a:buFont typeface="Arial" panose="020B0604020202020204" pitchFamily="34" charset="0"/>
              <a:buNone/>
            </a:pPr>
            <a:r>
              <a:rPr lang="en-GB" sz="1200" dirty="0">
                <a:solidFill>
                  <a:schemeClr val="bg1"/>
                </a:solidFill>
              </a:rPr>
              <a:t>Twitter is now private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Let that sink in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Prepare for chaos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chemeClr val="bg1"/>
              </a:solidFill>
            </a:endParaRPr>
          </a:p>
        </p:txBody>
      </p:sp>
      <p:sp>
        <p:nvSpPr>
          <p:cNvPr id="4" name="Slide Number Placeholder 3"/>
          <p:cNvSpPr>
            <a:spLocks noGrp="1"/>
          </p:cNvSpPr>
          <p:nvPr>
            <p:ph type="sldNum" sz="quarter" idx="5"/>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1675982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1543916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bg1"/>
                </a:solidFill>
              </a:rPr>
              <a:t>October 2022 CEO and key executives fired - </a:t>
            </a:r>
            <a:r>
              <a:rPr lang="en-GB" b="0" i="0" dirty="0">
                <a:solidFill>
                  <a:srgbClr val="202122"/>
                </a:solidFill>
                <a:effectLst/>
                <a:latin typeface="Arial" panose="020B0604020202020204" pitchFamily="34" charset="0"/>
              </a:rPr>
              <a:t>Musk replaced the prior board as the sole director of Twitter and appointed himself as the CEO.</a:t>
            </a:r>
            <a:endParaRPr lang="en-GB" sz="1200" dirty="0">
              <a:solidFill>
                <a:schemeClr val="bg1"/>
              </a:solidFill>
            </a:endParaRP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sz="1200" dirty="0">
                <a:solidFill>
                  <a:schemeClr val="bg1"/>
                </a:solidFill>
              </a:rPr>
              <a:t>Dear Twitter advertisers</a:t>
            </a:r>
          </a:p>
          <a:p>
            <a:pPr marL="171450" indent="-171450">
              <a:buFontTx/>
              <a:buChar char="-"/>
            </a:pPr>
            <a:r>
              <a:rPr lang="en-NL" dirty="0"/>
              <a:t>November 2022 – </a:t>
            </a:r>
          </a:p>
          <a:p>
            <a:pPr marL="0" indent="0">
              <a:buFont typeface="Arial" panose="020B0604020202020204" pitchFamily="34" charset="0"/>
              <a:buNone/>
            </a:pPr>
            <a:r>
              <a:rPr lang="en-GB" sz="1200" dirty="0">
                <a:solidFill>
                  <a:schemeClr val="bg1"/>
                </a:solidFill>
              </a:rPr>
              <a:t>November 2022 – Far right free to roam on Twitter</a:t>
            </a:r>
          </a:p>
          <a:p>
            <a:pPr marL="0" indent="0">
              <a:buFont typeface="Arial" panose="020B0604020202020204" pitchFamily="34" charset="0"/>
              <a:buNone/>
            </a:pPr>
            <a:r>
              <a:rPr lang="en-GB" sz="1200" dirty="0">
                <a:solidFill>
                  <a:schemeClr val="bg1"/>
                </a:solidFill>
              </a:rPr>
              <a:t>Advertisers start to pull back </a:t>
            </a:r>
          </a:p>
          <a:p>
            <a:pPr marL="0" indent="0">
              <a:buFont typeface="Arial" panose="020B0604020202020204" pitchFamily="34" charset="0"/>
              <a:buNone/>
            </a:pPr>
            <a:r>
              <a:rPr lang="en-GB" sz="1200" dirty="0">
                <a:solidFill>
                  <a:schemeClr val="bg1"/>
                </a:solidFill>
              </a:rPr>
              <a:t>New mass layoff – employees fighting </a:t>
            </a:r>
            <a:r>
              <a:rPr lang="en-GB" sz="1200" dirty="0" err="1">
                <a:solidFill>
                  <a:schemeClr val="bg1"/>
                </a:solidFill>
              </a:rPr>
              <a:t>misinformatiom</a:t>
            </a:r>
            <a:endParaRPr lang="en-GB" sz="1200" dirty="0">
              <a:solidFill>
                <a:schemeClr val="bg1"/>
              </a:solidFill>
            </a:endParaRPr>
          </a:p>
          <a:p>
            <a:pPr marL="0" indent="0">
              <a:buFont typeface="Arial" panose="020B0604020202020204" pitchFamily="34" charset="0"/>
              <a:buNone/>
            </a:pPr>
            <a:r>
              <a:rPr lang="en-GB" sz="1200" dirty="0">
                <a:solidFill>
                  <a:schemeClr val="bg1"/>
                </a:solidFill>
              </a:rPr>
              <a:t>Twitter Blue new plans – charging access</a:t>
            </a:r>
          </a:p>
          <a:p>
            <a:pPr marL="0" indent="0">
              <a:buFont typeface="Arial" panose="020B0604020202020204" pitchFamily="34" charset="0"/>
              <a:buNone/>
            </a:pPr>
            <a:r>
              <a:rPr lang="en-GB" sz="1200" dirty="0">
                <a:solidFill>
                  <a:schemeClr val="bg1"/>
                </a:solidFill>
              </a:rPr>
              <a:t>Chaos with verified accounts</a:t>
            </a:r>
          </a:p>
          <a:p>
            <a:pPr marL="0" indent="0">
              <a:buFont typeface="Arial" panose="020B0604020202020204" pitchFamily="34" charset="0"/>
              <a:buNone/>
            </a:pPr>
            <a:r>
              <a:rPr lang="en-GB" sz="1200" dirty="0">
                <a:solidFill>
                  <a:schemeClr val="bg1"/>
                </a:solidFill>
              </a:rPr>
              <a:t>Firing engineers who criticise him</a:t>
            </a:r>
          </a:p>
          <a:p>
            <a:pPr marL="0" indent="0">
              <a:buFont typeface="Arial" panose="020B0604020202020204" pitchFamily="34" charset="0"/>
              <a:buNone/>
            </a:pPr>
            <a:r>
              <a:rPr lang="en-GB" sz="1200" dirty="0">
                <a:solidFill>
                  <a:schemeClr val="bg1"/>
                </a:solidFill>
              </a:rPr>
              <a:t>16 November – commit to working long hours or go email</a:t>
            </a:r>
          </a:p>
          <a:p>
            <a:pPr marL="0" indent="0">
              <a:buFont typeface="Arial" panose="020B0604020202020204" pitchFamily="34" charset="0"/>
              <a:buNone/>
            </a:pPr>
            <a:r>
              <a:rPr lang="en-GB" b="0" i="0" dirty="0">
                <a:solidFill>
                  <a:srgbClr val="202122"/>
                </a:solidFill>
                <a:effectLst/>
                <a:latin typeface="Arial" panose="020B0604020202020204" pitchFamily="34" charset="0"/>
              </a:rPr>
              <a:t>On November 3, Twitter laid off approximately 3,700 employees, or about half of their staff. In the following week, the company's security, compliance, and privacy executives resigned.</a:t>
            </a:r>
            <a:r>
              <a:rPr lang="en-GB" b="0" i="0" u="none" strike="noStrike" baseline="30000" dirty="0">
                <a:solidFill>
                  <a:srgbClr val="3366CC"/>
                </a:solidFill>
                <a:effectLst/>
                <a:latin typeface="Arial" panose="020B0604020202020204" pitchFamily="34" charset="0"/>
                <a:hlinkClick r:id="rId3"/>
              </a:rPr>
              <a:t>[29]</a:t>
            </a:r>
            <a:r>
              <a:rPr lang="en-GB" b="0" i="0" dirty="0">
                <a:solidFill>
                  <a:srgbClr val="202122"/>
                </a:solidFill>
                <a:effectLst/>
                <a:latin typeface="Arial" panose="020B0604020202020204" pitchFamily="34" charset="0"/>
              </a:rPr>
              <a:t> On November 16, Musk sent an email to remaining employees outlining a shift in the </a:t>
            </a:r>
            <a:r>
              <a:rPr lang="en-GB" b="0" i="0" u="none" strike="noStrike" dirty="0">
                <a:solidFill>
                  <a:srgbClr val="3366CC"/>
                </a:solidFill>
                <a:effectLst/>
                <a:latin typeface="Arial" panose="020B0604020202020204" pitchFamily="34" charset="0"/>
                <a:hlinkClick r:id="rId4" tooltip="Organizational culture"/>
              </a:rPr>
              <a:t>work culture</a:t>
            </a:r>
            <a:r>
              <a:rPr lang="en-GB" b="0" i="0" dirty="0">
                <a:solidFill>
                  <a:srgbClr val="202122"/>
                </a:solidFill>
                <a:effectLst/>
                <a:latin typeface="Arial" panose="020B0604020202020204" pitchFamily="34" charset="0"/>
              </a:rPr>
              <a:t> of the company and requesting employees opt-in or leave by November 17, leading to hundreds of additional resignations.</a:t>
            </a:r>
            <a:r>
              <a:rPr lang="en-GB" b="0" i="0" u="none" strike="noStrike" baseline="30000" dirty="0">
                <a:solidFill>
                  <a:srgbClr val="3366CC"/>
                </a:solidFill>
                <a:effectLst/>
                <a:latin typeface="Arial" panose="020B0604020202020204" pitchFamily="34" charset="0"/>
                <a:hlinkClick r:id="rId5"/>
              </a:rPr>
              <a:t>[</a:t>
            </a:r>
            <a:endParaRPr lang="en-GB" sz="1200" dirty="0">
              <a:solidFill>
                <a:schemeClr val="bg1"/>
              </a:solidFill>
            </a:endParaRPr>
          </a:p>
        </p:txBody>
      </p:sp>
      <p:sp>
        <p:nvSpPr>
          <p:cNvPr id="4" name="Slide Number Placeholder 3"/>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3015186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 October 2022 CEO and key executives fired</a:t>
            </a:r>
          </a:p>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34419760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Autofit/>
          </a:bodyPr>
          <a:lstStyle>
            <a:lvl1pPr>
              <a:defRPr sz="2800"/>
            </a:lvl1pPr>
          </a:lstStyle>
          <a:p>
            <a:r>
              <a:rPr lang="en-GB"/>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dirty="0"/>
              <a:t>Click to edit Master title style</a:t>
            </a:r>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0009267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918524"/>
            <a:ext cx="9923105" cy="430909"/>
          </a:xfrm>
          <a:prstGeom prst="rect">
            <a:avLst/>
          </a:prstGeom>
        </p:spPr>
        <p:txBody>
          <a:bodyPr vert="horz" lIns="91440" tIns="45720" rIns="91440" bIns="45720" rtlCol="0" anchor="ctr">
            <a:noAutofit/>
          </a:bodyPr>
          <a:lstStyle/>
          <a:p>
            <a:r>
              <a:rPr lang="en-GB" dirty="0"/>
              <a:t>Click to edit Master title style</a:t>
            </a:r>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accent1">
                    <a:lumMod val="60000"/>
                    <a:lumOff val="40000"/>
                  </a:schemeClr>
                </a:solidFill>
              </a:rPr>
              <a:t>     </a:t>
            </a:r>
            <a:r>
              <a:rPr lang="en-GB" dirty="0">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bg1"/>
                </a:solidFill>
                <a:latin typeface="+mn-lt"/>
              </a:rPr>
              <a:t>GEANT.ORG</a:t>
            </a:r>
            <a:endParaRPr lang="en-GB" sz="1200" b="0" dirty="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Lst>
  <p:hf hdr="0" ftr="0" dt="0"/>
  <p:txStyles>
    <p:titleStyle>
      <a:lvl1pPr algn="l" defTabSz="914400" rtl="0" eaLnBrk="1" latinLnBrk="0" hangingPunct="1">
        <a:lnSpc>
          <a:spcPct val="90000"/>
        </a:lnSpc>
        <a:spcBef>
          <a:spcPct val="0"/>
        </a:spcBef>
        <a:buNone/>
        <a:defRPr lang="en-GB" sz="2800" b="1" kern="120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18.jpg"/><Relationship Id="rId7" Type="http://schemas.openxmlformats.org/officeDocument/2006/relationships/image" Target="../media/image40.png"/><Relationship Id="rId12" Type="http://schemas.openxmlformats.org/officeDocument/2006/relationships/image" Target="../media/image45.png"/><Relationship Id="rId17" Type="http://schemas.openxmlformats.org/officeDocument/2006/relationships/image" Target="../media/image50.png"/><Relationship Id="rId2" Type="http://schemas.openxmlformats.org/officeDocument/2006/relationships/notesSlide" Target="../notesSlides/notesSlide8.xml"/><Relationship Id="rId16"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image" Target="../media/image4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png"/></Relationships>
</file>

<file path=ppt/slides/_rels/slide11.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1.png"/><Relationship Id="rId7" Type="http://schemas.openxmlformats.org/officeDocument/2006/relationships/image" Target="../media/image5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3.png"/><Relationship Id="rId11" Type="http://schemas.openxmlformats.org/officeDocument/2006/relationships/image" Target="../media/image58.png"/><Relationship Id="rId5" Type="http://schemas.openxmlformats.org/officeDocument/2006/relationships/image" Target="../media/image52.png"/><Relationship Id="rId10" Type="http://schemas.openxmlformats.org/officeDocument/2006/relationships/image" Target="../media/image57.png"/><Relationship Id="rId4" Type="http://schemas.openxmlformats.org/officeDocument/2006/relationships/image" Target="../media/image18.jpg"/><Relationship Id="rId9" Type="http://schemas.openxmlformats.org/officeDocument/2006/relationships/image" Target="../media/image56.png"/></Relationships>
</file>

<file path=ppt/slides/_rels/slide12.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7.jpg"/><Relationship Id="rId5" Type="http://schemas.openxmlformats.org/officeDocument/2006/relationships/hyperlink" Target="https://www.reuters.com/technology/exclusive-where-did-tweeters-go-twitter-is-losing-its-most-active-users-internal-2022-10-25/" TargetMode="External"/><Relationship Id="rId4" Type="http://schemas.openxmlformats.org/officeDocument/2006/relationships/image" Target="../media/image66.png"/></Relationships>
</file>

<file path=ppt/slides/_rels/slide1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15.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17.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5.png"/><Relationship Id="rId3" Type="http://schemas.openxmlformats.org/officeDocument/2006/relationships/image" Target="../media/image75.png"/><Relationship Id="rId7" Type="http://schemas.openxmlformats.org/officeDocument/2006/relationships/image" Target="../media/image79.png"/><Relationship Id="rId12" Type="http://schemas.openxmlformats.org/officeDocument/2006/relationships/image" Target="../media/image8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77.png"/><Relationship Id="rId15" Type="http://schemas.openxmlformats.org/officeDocument/2006/relationships/image" Target="../media/image8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 Id="rId14" Type="http://schemas.openxmlformats.org/officeDocument/2006/relationships/image" Target="../media/image86.png"/></Relationships>
</file>

<file path=ppt/slides/_rels/slide18.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1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2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3.png"/><Relationship Id="rId4" Type="http://schemas.openxmlformats.org/officeDocument/2006/relationships/image" Target="../media/image102.png"/></Relationships>
</file>

<file path=ppt/slides/_rels/slide22.xml.rels><?xml version="1.0" encoding="UTF-8" standalone="yes"?>
<Relationships xmlns="http://schemas.openxmlformats.org/package/2006/relationships"><Relationship Id="rId3" Type="http://schemas.openxmlformats.org/officeDocument/2006/relationships/hyperlink" Target="https://twitter.com/MosquitoCapital/status/1593541177965678592?s=20&amp;t=hv4I0mCW3dhI-8n5xCQfpg"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hyperlink" Target="https://www.thestar.com/business/technology/2022/11/18/is-twitter-dying-how-to-preserve-your-tweets-and-user-data-in-case-the-site-goes-down.html" TargetMode="External"/><Relationship Id="rId7" Type="http://schemas.openxmlformats.org/officeDocument/2006/relationships/image" Target="../media/image10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hyperlink" Target="https://help.archive.org/help/how-to-archive-your-tweets-with-the-wayback-machine/"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protocol.com/elon-musk-twitter-deal-pause" TargetMode="External"/><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116.svg"/><Relationship Id="rId3" Type="http://schemas.openxmlformats.org/officeDocument/2006/relationships/image" Target="../media/image111.jpg"/><Relationship Id="rId7" Type="http://schemas.openxmlformats.org/officeDocument/2006/relationships/image" Target="../media/image115.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14.svg"/><Relationship Id="rId5" Type="http://schemas.openxmlformats.org/officeDocument/2006/relationships/image" Target="../media/image113.png"/><Relationship Id="rId4" Type="http://schemas.openxmlformats.org/officeDocument/2006/relationships/image" Target="../media/image112.png"/></Relationships>
</file>

<file path=ppt/slides/_rels/slide28.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image" Target="../media/image117.png"/><Relationship Id="rId7" Type="http://schemas.openxmlformats.org/officeDocument/2006/relationships/image" Target="../media/image12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20.png"/><Relationship Id="rId5" Type="http://schemas.openxmlformats.org/officeDocument/2006/relationships/image" Target="../media/image119.png"/><Relationship Id="rId10" Type="http://schemas.openxmlformats.org/officeDocument/2006/relationships/image" Target="../media/image124.png"/><Relationship Id="rId4" Type="http://schemas.openxmlformats.org/officeDocument/2006/relationships/image" Target="../media/image118.png"/><Relationship Id="rId9" Type="http://schemas.openxmlformats.org/officeDocument/2006/relationships/image" Target="../media/image123.png"/></Relationships>
</file>

<file path=ppt/slides/_rels/slide29.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27.png"/><Relationship Id="rId4" Type="http://schemas.openxmlformats.org/officeDocument/2006/relationships/image" Target="../media/image12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www.youtube.com/watch?v=OeUatBoSV88"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3.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2.xml"/><Relationship Id="rId4" Type="http://schemas.openxmlformats.org/officeDocument/2006/relationships/image" Target="../media/image13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8.jpg"/><Relationship Id="rId7"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g"/><Relationship Id="rId10" Type="http://schemas.openxmlformats.org/officeDocument/2006/relationships/image" Target="../media/image24.jpg"/><Relationship Id="rId4" Type="http://schemas.openxmlformats.org/officeDocument/2006/relationships/image" Target="../media/image5.jp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18.jp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5.jpg"/><Relationship Id="rId9"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9" name="Text Placeholder 10"/>
          <p:cNvSpPr txBox="1">
            <a:spLocks/>
          </p:cNvSpPr>
          <p:nvPr/>
        </p:nvSpPr>
        <p:spPr>
          <a:xfrm>
            <a:off x="1255494" y="1619457"/>
            <a:ext cx="6059706"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000" dirty="0">
              <a:solidFill>
                <a:schemeClr val="bg1"/>
              </a:solidFill>
            </a:endParaRPr>
          </a:p>
        </p:txBody>
      </p:sp>
      <p:sp>
        <p:nvSpPr>
          <p:cNvPr id="10" name="Text Placeholder 6"/>
          <p:cNvSpPr txBox="1">
            <a:spLocks/>
          </p:cNvSpPr>
          <p:nvPr/>
        </p:nvSpPr>
        <p:spPr>
          <a:xfrm>
            <a:off x="1255494" y="2840078"/>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2000" dirty="0">
                <a:solidFill>
                  <a:schemeClr val="bg1"/>
                </a:solidFill>
              </a:rPr>
              <a:t>SIG-Marcomms February 2023</a:t>
            </a:r>
            <a:endParaRPr lang="en-GB" sz="2000" dirty="0">
              <a:solidFill>
                <a:schemeClr val="bg1"/>
              </a:solidFill>
              <a:latin typeface="+mn-lt"/>
            </a:endParaRP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solidFill>
                  <a:schemeClr val="bg1"/>
                </a:solidFill>
              </a:rPr>
              <a:t>Leonardo Marino</a:t>
            </a:r>
          </a:p>
          <a:p>
            <a:pPr>
              <a:lnSpc>
                <a:spcPct val="100000"/>
              </a:lnSpc>
              <a:spcBef>
                <a:spcPts val="0"/>
              </a:spcBef>
            </a:pPr>
            <a:r>
              <a:rPr lang="en-US" sz="1800" dirty="0">
                <a:solidFill>
                  <a:schemeClr val="bg1"/>
                </a:solidFill>
              </a:rPr>
              <a:t>Communications Officer - </a:t>
            </a:r>
            <a:r>
              <a:rPr lang="en-US" sz="1800" cap="all" dirty="0">
                <a:solidFill>
                  <a:schemeClr val="bg1"/>
                </a:solidFill>
              </a:rPr>
              <a:t>Géant</a:t>
            </a:r>
            <a:endParaRPr lang="en-GB" sz="1800" cap="all" dirty="0">
              <a:solidFill>
                <a:schemeClr val="bg1"/>
              </a:solidFill>
            </a:endParaRPr>
          </a:p>
        </p:txBody>
      </p:sp>
      <p:sp>
        <p:nvSpPr>
          <p:cNvPr id="2" name="Rectangle 1">
            <a:extLst>
              <a:ext uri="{FF2B5EF4-FFF2-40B4-BE49-F238E27FC236}">
                <a16:creationId xmlns:a16="http://schemas.microsoft.com/office/drawing/2014/main" id="{07BFC8EF-A9F1-694B-9F9D-CC0F056AA3B5}"/>
              </a:ext>
            </a:extLst>
          </p:cNvPr>
          <p:cNvSpPr/>
          <p:nvPr/>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Public</a:t>
            </a:r>
            <a:endParaRPr lang="en-GB" dirty="0">
              <a:solidFill>
                <a:schemeClr val="bg1"/>
              </a:solidFill>
            </a:endParaRPr>
          </a:p>
          <a:p>
            <a:pPr>
              <a:lnSpc>
                <a:spcPct val="150000"/>
              </a:lnSpc>
            </a:pPr>
            <a:endParaRPr lang="en-GB" dirty="0">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SIG-Marcomms, Kajaani, Finland</a:t>
            </a:r>
            <a:endParaRPr lang="en-GB" sz="1600" dirty="0">
              <a:solidFill>
                <a:schemeClr val="bg1"/>
              </a:solidFill>
            </a:endParaRPr>
          </a:p>
        </p:txBody>
      </p:sp>
      <p:sp>
        <p:nvSpPr>
          <p:cNvPr id="31" name="Text Placeholder 6">
            <a:extLst>
              <a:ext uri="{FF2B5EF4-FFF2-40B4-BE49-F238E27FC236}">
                <a16:creationId xmlns:a16="http://schemas.microsoft.com/office/drawing/2014/main" id="{BF97B6D9-9532-6C4C-BD89-9525855C36B1}"/>
              </a:ext>
            </a:extLst>
          </p:cNvPr>
          <p:cNvSpPr txBox="1">
            <a:spLocks/>
          </p:cNvSpPr>
          <p:nvPr/>
        </p:nvSpPr>
        <p:spPr>
          <a:xfrm>
            <a:off x="1255494" y="5375228"/>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22 February 2023</a:t>
            </a:r>
            <a:endParaRPr lang="en-GB" sz="1600" dirty="0">
              <a:solidFill>
                <a:schemeClr val="bg1"/>
              </a:solidFill>
            </a:endParaRPr>
          </a:p>
        </p:txBody>
      </p:sp>
      <p:sp>
        <p:nvSpPr>
          <p:cNvPr id="3" name="Text Placeholder 10">
            <a:extLst>
              <a:ext uri="{FF2B5EF4-FFF2-40B4-BE49-F238E27FC236}">
                <a16:creationId xmlns:a16="http://schemas.microsoft.com/office/drawing/2014/main" id="{02BCCD60-F540-7128-22FC-F4644557EA94}"/>
              </a:ext>
            </a:extLst>
          </p:cNvPr>
          <p:cNvSpPr txBox="1">
            <a:spLocks/>
          </p:cNvSpPr>
          <p:nvPr/>
        </p:nvSpPr>
        <p:spPr>
          <a:xfrm>
            <a:off x="1255494" y="1771857"/>
            <a:ext cx="6385170" cy="73744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solidFill>
                  <a:schemeClr val="bg1"/>
                </a:solidFill>
              </a:rPr>
              <a:t>The year that changed Twitter / Social Media in the era of content creators </a:t>
            </a:r>
            <a:endParaRPr lang="en-US" sz="2400" dirty="0">
              <a:solidFill>
                <a:schemeClr val="bg1"/>
              </a:solidFill>
            </a:endParaRPr>
          </a:p>
        </p:txBody>
      </p:sp>
    </p:spTree>
    <p:extLst>
      <p:ext uri="{BB962C8B-B14F-4D97-AF65-F5344CB8AC3E}">
        <p14:creationId xmlns:p14="http://schemas.microsoft.com/office/powerpoint/2010/main" val="255734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pic>
        <p:nvPicPr>
          <p:cNvPr id="4" name="Picture 3" descr="Graphical user interface, application, website&#10;&#10;Description automatically generated">
            <a:extLst>
              <a:ext uri="{FF2B5EF4-FFF2-40B4-BE49-F238E27FC236}">
                <a16:creationId xmlns:a16="http://schemas.microsoft.com/office/drawing/2014/main" id="{DE397DF7-12BA-2A21-C534-66C8799783F5}"/>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r="50426"/>
          <a:stretch/>
        </p:blipFill>
        <p:spPr>
          <a:xfrm>
            <a:off x="5113185" y="2371632"/>
            <a:ext cx="1965630" cy="2230348"/>
          </a:xfrm>
          <a:prstGeom prst="rect">
            <a:avLst/>
          </a:prstGeom>
        </p:spPr>
      </p:pic>
      <p:sp>
        <p:nvSpPr>
          <p:cNvPr id="11" name="Title 1">
            <a:extLst>
              <a:ext uri="{FF2B5EF4-FFF2-40B4-BE49-F238E27FC236}">
                <a16:creationId xmlns:a16="http://schemas.microsoft.com/office/drawing/2014/main" id="{D701C7F1-F176-8A2B-E9B9-22D81F63AA28}"/>
              </a:ext>
            </a:extLst>
          </p:cNvPr>
          <p:cNvSpPr>
            <a:spLocks noGrp="1"/>
          </p:cNvSpPr>
          <p:nvPr>
            <p:ph type="title"/>
          </p:nvPr>
        </p:nvSpPr>
        <p:spPr>
          <a:xfrm>
            <a:off x="998895" y="918524"/>
            <a:ext cx="10711842" cy="430909"/>
          </a:xfrm>
        </p:spPr>
        <p:txBody>
          <a:bodyPr>
            <a:normAutofit fontScale="90000"/>
          </a:bodyPr>
          <a:lstStyle/>
          <a:p>
            <a:r>
              <a:rPr lang="en-GB" dirty="0">
                <a:solidFill>
                  <a:schemeClr val="bg1"/>
                </a:solidFill>
              </a:rPr>
              <a:t>Elon Musk takes over Twitter. A brief recap of the year that changed Twitter</a:t>
            </a:r>
          </a:p>
        </p:txBody>
      </p:sp>
      <p:grpSp>
        <p:nvGrpSpPr>
          <p:cNvPr id="12" name="Group 11">
            <a:extLst>
              <a:ext uri="{FF2B5EF4-FFF2-40B4-BE49-F238E27FC236}">
                <a16:creationId xmlns:a16="http://schemas.microsoft.com/office/drawing/2014/main" id="{212A7992-1E1C-6A65-565B-5EAEEB779318}"/>
              </a:ext>
            </a:extLst>
          </p:cNvPr>
          <p:cNvGrpSpPr/>
          <p:nvPr/>
        </p:nvGrpSpPr>
        <p:grpSpPr>
          <a:xfrm>
            <a:off x="536423" y="1941932"/>
            <a:ext cx="1976681" cy="1683579"/>
            <a:chOff x="3194050" y="2743200"/>
            <a:chExt cx="5803900" cy="4943300"/>
          </a:xfrm>
        </p:grpSpPr>
        <p:pic>
          <p:nvPicPr>
            <p:cNvPr id="7" name="Picture 6" descr="Text&#10;&#10;Description automatically generated">
              <a:extLst>
                <a:ext uri="{FF2B5EF4-FFF2-40B4-BE49-F238E27FC236}">
                  <a16:creationId xmlns:a16="http://schemas.microsoft.com/office/drawing/2014/main" id="{6D7412CB-0F8A-9F60-510F-A9EAF3568C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94050" y="2743200"/>
              <a:ext cx="5803900" cy="1371600"/>
            </a:xfrm>
            <a:prstGeom prst="rect">
              <a:avLst/>
            </a:prstGeom>
            <a:ln>
              <a:noFill/>
            </a:ln>
            <a:effectLst>
              <a:outerShdw blurRad="292100" dist="139700" dir="2700000" sx="93155" sy="93155" algn="tl" rotWithShape="0">
                <a:srgbClr val="333333">
                  <a:alpha val="65000"/>
                </a:srgbClr>
              </a:outerShdw>
              <a:softEdge rad="0"/>
            </a:effectLst>
          </p:spPr>
        </p:pic>
        <p:pic>
          <p:nvPicPr>
            <p:cNvPr id="10" name="Picture 9" descr="A collage of people&#10;&#10;Description automatically generated with low confidence">
              <a:extLst>
                <a:ext uri="{FF2B5EF4-FFF2-40B4-BE49-F238E27FC236}">
                  <a16:creationId xmlns:a16="http://schemas.microsoft.com/office/drawing/2014/main" id="{509FDDD5-F974-0024-407F-97EF46FAB0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4050" y="4114800"/>
              <a:ext cx="5778500" cy="3571700"/>
            </a:xfrm>
            <a:prstGeom prst="rect">
              <a:avLst/>
            </a:prstGeom>
            <a:ln>
              <a:noFill/>
            </a:ln>
            <a:effectLst>
              <a:outerShdw blurRad="292100" dist="139700" dir="2700000" sx="93155" sy="93155" algn="tl" rotWithShape="0">
                <a:srgbClr val="333333">
                  <a:alpha val="65000"/>
                </a:srgbClr>
              </a:outerShdw>
              <a:softEdge rad="0"/>
            </a:effectLst>
          </p:spPr>
        </p:pic>
      </p:grpSp>
      <p:sp>
        <p:nvSpPr>
          <p:cNvPr id="13" name="Content Placeholder 2">
            <a:extLst>
              <a:ext uri="{FF2B5EF4-FFF2-40B4-BE49-F238E27FC236}">
                <a16:creationId xmlns:a16="http://schemas.microsoft.com/office/drawing/2014/main" id="{9D244F10-CCA5-F93F-AD77-11F374F878E0}"/>
              </a:ext>
            </a:extLst>
          </p:cNvPr>
          <p:cNvSpPr txBox="1">
            <a:spLocks/>
          </p:cNvSpPr>
          <p:nvPr/>
        </p:nvSpPr>
        <p:spPr>
          <a:xfrm>
            <a:off x="1991033" y="1571039"/>
            <a:ext cx="1385959" cy="2768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200" b="1" dirty="0">
                <a:solidFill>
                  <a:schemeClr val="bg1"/>
                </a:solidFill>
              </a:rPr>
              <a:t>October 2022</a:t>
            </a:r>
          </a:p>
        </p:txBody>
      </p:sp>
      <p:cxnSp>
        <p:nvCxnSpPr>
          <p:cNvPr id="14" name="Straight Connector 13">
            <a:extLst>
              <a:ext uri="{FF2B5EF4-FFF2-40B4-BE49-F238E27FC236}">
                <a16:creationId xmlns:a16="http://schemas.microsoft.com/office/drawing/2014/main" id="{475B911C-C4A9-819E-5F7B-25F5A77E831A}"/>
              </a:ext>
            </a:extLst>
          </p:cNvPr>
          <p:cNvCxnSpPr>
            <a:cxnSpLocks/>
          </p:cNvCxnSpPr>
          <p:nvPr/>
        </p:nvCxnSpPr>
        <p:spPr>
          <a:xfrm>
            <a:off x="536423" y="1510916"/>
            <a:ext cx="423099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A109785B-5FD6-7F54-88F5-4A5A9C5EDA68}"/>
              </a:ext>
            </a:extLst>
          </p:cNvPr>
          <p:cNvSpPr/>
          <p:nvPr/>
        </p:nvSpPr>
        <p:spPr>
          <a:xfrm>
            <a:off x="2645349" y="1464528"/>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26" descr="Text&#10;&#10;Description automatically generated">
            <a:extLst>
              <a:ext uri="{FF2B5EF4-FFF2-40B4-BE49-F238E27FC236}">
                <a16:creationId xmlns:a16="http://schemas.microsoft.com/office/drawing/2014/main" id="{13976B88-D689-E431-1116-CF71E1227D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4478" y="3692969"/>
            <a:ext cx="1671919" cy="1240303"/>
          </a:xfrm>
          <a:prstGeom prst="rect">
            <a:avLst/>
          </a:prstGeom>
          <a:ln>
            <a:noFill/>
          </a:ln>
          <a:effectLst>
            <a:outerShdw blurRad="292100" dist="139700" dir="2700000" sx="93155" sy="93155" algn="tl" rotWithShape="0">
              <a:srgbClr val="333333">
                <a:alpha val="65000"/>
              </a:srgbClr>
            </a:outerShdw>
            <a:softEdge rad="0"/>
          </a:effectLst>
        </p:spPr>
      </p:pic>
      <p:pic>
        <p:nvPicPr>
          <p:cNvPr id="29" name="Picture 28" descr="A picture containing background pattern&#10;&#10;Description automatically generated">
            <a:extLst>
              <a:ext uri="{FF2B5EF4-FFF2-40B4-BE49-F238E27FC236}">
                <a16:creationId xmlns:a16="http://schemas.microsoft.com/office/drawing/2014/main" id="{9CB88598-C804-1057-991A-A8A69F27F3F5}"/>
              </a:ext>
            </a:extLst>
          </p:cNvPr>
          <p:cNvPicPr>
            <a:picLocks noChangeAspect="1"/>
          </p:cNvPicPr>
          <p:nvPr/>
        </p:nvPicPr>
        <p:blipFill rotWithShape="1">
          <a:blip r:embed="rId7">
            <a:extLst>
              <a:ext uri="{28A0092B-C50C-407E-A947-70E740481C1C}">
                <a14:useLocalDpi xmlns:a14="http://schemas.microsoft.com/office/drawing/2010/main" val="0"/>
              </a:ext>
            </a:extLst>
          </a:blip>
          <a:srcRect t="1" r="32607" b="-12155"/>
          <a:stretch/>
        </p:blipFill>
        <p:spPr>
          <a:xfrm>
            <a:off x="2689266" y="1941932"/>
            <a:ext cx="2078154" cy="638093"/>
          </a:xfrm>
          <a:prstGeom prst="rect">
            <a:avLst/>
          </a:prstGeom>
          <a:ln>
            <a:noFill/>
          </a:ln>
          <a:effectLst>
            <a:outerShdw blurRad="292100" dist="139700" dir="2700000" sx="93155" sy="93155" algn="tl" rotWithShape="0">
              <a:srgbClr val="333333">
                <a:alpha val="65000"/>
              </a:srgbClr>
            </a:outerShdw>
            <a:softEdge rad="0"/>
          </a:effectLst>
        </p:spPr>
      </p:pic>
      <p:pic>
        <p:nvPicPr>
          <p:cNvPr id="33" name="Picture 32" descr="A picture containing text, indoor&#10;&#10;Description automatically generated">
            <a:extLst>
              <a:ext uri="{FF2B5EF4-FFF2-40B4-BE49-F238E27FC236}">
                <a16:creationId xmlns:a16="http://schemas.microsoft.com/office/drawing/2014/main" id="{060ED057-573D-04F5-C431-54CB602F9C7C}"/>
              </a:ext>
            </a:extLst>
          </p:cNvPr>
          <p:cNvPicPr>
            <a:picLocks noChangeAspect="1"/>
          </p:cNvPicPr>
          <p:nvPr/>
        </p:nvPicPr>
        <p:blipFill rotWithShape="1">
          <a:blip r:embed="rId8">
            <a:extLst>
              <a:ext uri="{28A0092B-C50C-407E-A947-70E740481C1C}">
                <a14:useLocalDpi xmlns:a14="http://schemas.microsoft.com/office/drawing/2010/main" val="0"/>
              </a:ext>
            </a:extLst>
          </a:blip>
          <a:srcRect l="1596"/>
          <a:stretch/>
        </p:blipFill>
        <p:spPr>
          <a:xfrm>
            <a:off x="2684015" y="2561478"/>
            <a:ext cx="2083406" cy="762896"/>
          </a:xfrm>
          <a:prstGeom prst="rect">
            <a:avLst/>
          </a:prstGeom>
          <a:ln>
            <a:noFill/>
          </a:ln>
          <a:effectLst>
            <a:outerShdw blurRad="292100" dist="139700" dir="2700000" sx="93155" sy="93155" algn="tl" rotWithShape="0">
              <a:srgbClr val="333333">
                <a:alpha val="65000"/>
              </a:srgbClr>
            </a:outerShdw>
            <a:softEdge rad="0"/>
          </a:effectLst>
        </p:spPr>
      </p:pic>
      <p:pic>
        <p:nvPicPr>
          <p:cNvPr id="31" name="Picture 30" descr="Text&#10;&#10;Description automatically generated">
            <a:extLst>
              <a:ext uri="{FF2B5EF4-FFF2-40B4-BE49-F238E27FC236}">
                <a16:creationId xmlns:a16="http://schemas.microsoft.com/office/drawing/2014/main" id="{F94A14FC-3544-7AE4-2EDE-A5D299B2DC8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684013" y="3380628"/>
            <a:ext cx="2083407" cy="1067877"/>
          </a:xfrm>
          <a:prstGeom prst="rect">
            <a:avLst/>
          </a:prstGeom>
          <a:ln>
            <a:noFill/>
          </a:ln>
          <a:effectLst>
            <a:outerShdw blurRad="292100" dist="139700" dir="2700000" sx="93155" sy="93155" algn="tl" rotWithShape="0">
              <a:srgbClr val="333333">
                <a:alpha val="65000"/>
              </a:srgbClr>
            </a:outerShdw>
            <a:softEdge rad="0"/>
          </a:effectLst>
        </p:spPr>
      </p:pic>
      <p:pic>
        <p:nvPicPr>
          <p:cNvPr id="36" name="Picture 35" descr="Text&#10;&#10;Description automatically generated">
            <a:extLst>
              <a:ext uri="{FF2B5EF4-FFF2-40B4-BE49-F238E27FC236}">
                <a16:creationId xmlns:a16="http://schemas.microsoft.com/office/drawing/2014/main" id="{DE6C213E-AB64-7F05-07C0-98D737F4CF9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73695" y="4483094"/>
            <a:ext cx="2100829" cy="450178"/>
          </a:xfrm>
          <a:prstGeom prst="rect">
            <a:avLst/>
          </a:prstGeom>
          <a:ln>
            <a:noFill/>
          </a:ln>
          <a:effectLst>
            <a:outerShdw blurRad="292100" dist="139700" dir="2700000" sx="93155" sy="93155" algn="tl" rotWithShape="0">
              <a:srgbClr val="333333">
                <a:alpha val="65000"/>
              </a:srgbClr>
            </a:outerShdw>
            <a:softEdge rad="0"/>
          </a:effectLst>
        </p:spPr>
      </p:pic>
      <p:sp>
        <p:nvSpPr>
          <p:cNvPr id="37" name="Content Placeholder 2">
            <a:extLst>
              <a:ext uri="{FF2B5EF4-FFF2-40B4-BE49-F238E27FC236}">
                <a16:creationId xmlns:a16="http://schemas.microsoft.com/office/drawing/2014/main" id="{6261DB66-1CCE-C76C-4ABF-1DA2A452678E}"/>
              </a:ext>
            </a:extLst>
          </p:cNvPr>
          <p:cNvSpPr txBox="1">
            <a:spLocks/>
          </p:cNvSpPr>
          <p:nvPr/>
        </p:nvSpPr>
        <p:spPr>
          <a:xfrm>
            <a:off x="8654720" y="1571039"/>
            <a:ext cx="1385959" cy="2768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200" b="1" dirty="0">
                <a:solidFill>
                  <a:schemeClr val="bg1"/>
                </a:solidFill>
              </a:rPr>
              <a:t>November 2022</a:t>
            </a:r>
          </a:p>
        </p:txBody>
      </p:sp>
      <p:cxnSp>
        <p:nvCxnSpPr>
          <p:cNvPr id="38" name="Straight Connector 37">
            <a:extLst>
              <a:ext uri="{FF2B5EF4-FFF2-40B4-BE49-F238E27FC236}">
                <a16:creationId xmlns:a16="http://schemas.microsoft.com/office/drawing/2014/main" id="{04354195-3C98-2FF7-5F21-427DCD5F0C79}"/>
              </a:ext>
            </a:extLst>
          </p:cNvPr>
          <p:cNvCxnSpPr>
            <a:cxnSpLocks/>
          </p:cNvCxnSpPr>
          <p:nvPr/>
        </p:nvCxnSpPr>
        <p:spPr>
          <a:xfrm>
            <a:off x="6947677" y="1510916"/>
            <a:ext cx="481402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Oval 38">
            <a:extLst>
              <a:ext uri="{FF2B5EF4-FFF2-40B4-BE49-F238E27FC236}">
                <a16:creationId xmlns:a16="http://schemas.microsoft.com/office/drawing/2014/main" id="{BFC56DFE-8532-C0FA-E539-2D45703ABB2A}"/>
              </a:ext>
            </a:extLst>
          </p:cNvPr>
          <p:cNvSpPr/>
          <p:nvPr/>
        </p:nvSpPr>
        <p:spPr>
          <a:xfrm>
            <a:off x="9309036" y="1464528"/>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1" name="Picture 40" descr="Graphical user interface, text, application&#10;&#10;Description automatically generated">
            <a:extLst>
              <a:ext uri="{FF2B5EF4-FFF2-40B4-BE49-F238E27FC236}">
                <a16:creationId xmlns:a16="http://schemas.microsoft.com/office/drawing/2014/main" id="{553801B6-CD13-32C9-A520-A22921F9AD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544853" y="1865560"/>
            <a:ext cx="3797300" cy="1006667"/>
          </a:xfrm>
          <a:prstGeom prst="rect">
            <a:avLst/>
          </a:prstGeom>
          <a:ln>
            <a:noFill/>
          </a:ln>
          <a:effectLst>
            <a:outerShdw blurRad="292100" dist="139700" dir="2700000" sx="93155" sy="93155" algn="tl" rotWithShape="0">
              <a:srgbClr val="333333">
                <a:alpha val="65000"/>
              </a:srgbClr>
            </a:outerShdw>
            <a:softEdge rad="0"/>
          </a:effectLst>
        </p:spPr>
      </p:pic>
      <p:pic>
        <p:nvPicPr>
          <p:cNvPr id="8" name="Picture 7" descr="Graphical user interface, text, application&#10;&#10;Description automatically generated">
            <a:extLst>
              <a:ext uri="{FF2B5EF4-FFF2-40B4-BE49-F238E27FC236}">
                <a16:creationId xmlns:a16="http://schemas.microsoft.com/office/drawing/2014/main" id="{21053356-0C45-A52E-98F8-356D8D19290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544853" y="3025566"/>
            <a:ext cx="3797300" cy="889000"/>
          </a:xfrm>
          <a:prstGeom prst="rect">
            <a:avLst/>
          </a:prstGeom>
          <a:ln>
            <a:noFill/>
          </a:ln>
          <a:effectLst>
            <a:outerShdw blurRad="292100" dist="139700" dir="2700000" sx="93155" sy="93155" algn="tl" rotWithShape="0">
              <a:srgbClr val="333333">
                <a:alpha val="65000"/>
              </a:srgbClr>
            </a:outerShdw>
            <a:softEdge rad="0"/>
          </a:effectLst>
        </p:spPr>
      </p:pic>
      <p:pic>
        <p:nvPicPr>
          <p:cNvPr id="19" name="Content Placeholder 4" descr="A picture containing text, grass, person&#10;&#10;Description automatically generated">
            <a:extLst>
              <a:ext uri="{FF2B5EF4-FFF2-40B4-BE49-F238E27FC236}">
                <a16:creationId xmlns:a16="http://schemas.microsoft.com/office/drawing/2014/main" id="{931E5A8D-5276-59A3-E464-81652CF825EB}"/>
              </a:ext>
            </a:extLst>
          </p:cNvPr>
          <p:cNvPicPr>
            <a:picLocks noGrp="1" noChangeAspect="1"/>
          </p:cNvPicPr>
          <p:nvPr>
            <p:ph sz="quarter" idx="10"/>
          </p:nvPr>
        </p:nvPicPr>
        <p:blipFill>
          <a:blip r:embed="rId13">
            <a:extLst>
              <a:ext uri="{28A0092B-C50C-407E-A947-70E740481C1C}">
                <a14:useLocalDpi xmlns:a14="http://schemas.microsoft.com/office/drawing/2010/main" val="0"/>
              </a:ext>
            </a:extLst>
          </a:blip>
          <a:stretch>
            <a:fillRect/>
          </a:stretch>
        </p:blipFill>
        <p:spPr>
          <a:xfrm>
            <a:off x="9825979" y="4125862"/>
            <a:ext cx="1935720" cy="1619619"/>
          </a:xfrm>
          <a:prstGeom prst="rect">
            <a:avLst/>
          </a:prstGeom>
          <a:ln>
            <a:noFill/>
          </a:ln>
          <a:effectLst>
            <a:outerShdw blurRad="292100" dist="139700" dir="2700000" sx="93155" sy="93155" algn="tl" rotWithShape="0">
              <a:srgbClr val="333333">
                <a:alpha val="65000"/>
              </a:srgbClr>
            </a:outerShdw>
            <a:softEdge rad="0"/>
          </a:effectLst>
        </p:spPr>
      </p:pic>
      <p:pic>
        <p:nvPicPr>
          <p:cNvPr id="45" name="Picture 44" descr="Text&#10;&#10;Description automatically generated with medium confidence">
            <a:extLst>
              <a:ext uri="{FF2B5EF4-FFF2-40B4-BE49-F238E27FC236}">
                <a16:creationId xmlns:a16="http://schemas.microsoft.com/office/drawing/2014/main" id="{C7519050-C510-B765-83AD-2A7A3ECFB3D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947677" y="4125862"/>
            <a:ext cx="2560310" cy="564413"/>
          </a:xfrm>
          <a:prstGeom prst="rect">
            <a:avLst/>
          </a:prstGeom>
          <a:ln>
            <a:noFill/>
          </a:ln>
          <a:effectLst>
            <a:outerShdw blurRad="292100" dist="139700" dir="2700000" sx="93155" sy="93155" algn="tl" rotWithShape="0">
              <a:srgbClr val="333333">
                <a:alpha val="65000"/>
              </a:srgbClr>
            </a:outerShdw>
            <a:softEdge rad="0"/>
          </a:effectLst>
        </p:spPr>
      </p:pic>
      <p:pic>
        <p:nvPicPr>
          <p:cNvPr id="43" name="Picture 42" descr="Text&#10;&#10;Description automatically generated">
            <a:extLst>
              <a:ext uri="{FF2B5EF4-FFF2-40B4-BE49-F238E27FC236}">
                <a16:creationId xmlns:a16="http://schemas.microsoft.com/office/drawing/2014/main" id="{98542DD1-9027-6692-C108-4C56796C4A40}"/>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947677" y="4859176"/>
            <a:ext cx="2495826" cy="890793"/>
          </a:xfrm>
          <a:prstGeom prst="rect">
            <a:avLst/>
          </a:prstGeom>
          <a:ln>
            <a:noFill/>
          </a:ln>
          <a:effectLst>
            <a:outerShdw blurRad="292100" dist="139700" dir="2700000" sx="93155" sy="93155" algn="tl" rotWithShape="0">
              <a:srgbClr val="333333">
                <a:alpha val="65000"/>
              </a:srgbClr>
            </a:outerShdw>
            <a:softEdge rad="0"/>
          </a:effectLst>
        </p:spPr>
      </p:pic>
      <p:pic>
        <p:nvPicPr>
          <p:cNvPr id="47" name="Picture 46" descr="Graphical user interface, text, email&#10;&#10;Description automatically generated">
            <a:extLst>
              <a:ext uri="{FF2B5EF4-FFF2-40B4-BE49-F238E27FC236}">
                <a16:creationId xmlns:a16="http://schemas.microsoft.com/office/drawing/2014/main" id="{D491A13D-B827-CA51-8110-DAE26330C066}"/>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646758" y="5880283"/>
            <a:ext cx="2871981" cy="769107"/>
          </a:xfrm>
          <a:prstGeom prst="rect">
            <a:avLst/>
          </a:prstGeom>
          <a:ln>
            <a:noFill/>
          </a:ln>
          <a:effectLst>
            <a:outerShdw blurRad="292100" dist="139700" dir="2700000" sx="93155" sy="93155" algn="tl" rotWithShape="0">
              <a:srgbClr val="333333">
                <a:alpha val="65000"/>
              </a:srgbClr>
            </a:outerShdw>
            <a:softEdge rad="0"/>
          </a:effectLst>
        </p:spPr>
      </p:pic>
      <p:pic>
        <p:nvPicPr>
          <p:cNvPr id="68" name="Picture 67" descr="Text&#10;&#10;Description automatically generated">
            <a:extLst>
              <a:ext uri="{FF2B5EF4-FFF2-40B4-BE49-F238E27FC236}">
                <a16:creationId xmlns:a16="http://schemas.microsoft.com/office/drawing/2014/main" id="{3BA6C19F-9EED-2F03-4F0F-EA52B433848C}"/>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008681" y="6091271"/>
            <a:ext cx="2429905" cy="458917"/>
          </a:xfrm>
          <a:prstGeom prst="rect">
            <a:avLst/>
          </a:prstGeom>
          <a:ln>
            <a:noFill/>
          </a:ln>
          <a:effectLst>
            <a:outerShdw blurRad="292100" dist="139700" dir="2700000" sx="93155" sy="93155" algn="tl" rotWithShape="0">
              <a:srgbClr val="333333">
                <a:alpha val="65000"/>
              </a:srgbClr>
            </a:outerShdw>
            <a:softEdge rad="0"/>
          </a:effectLst>
        </p:spPr>
      </p:pic>
    </p:spTree>
    <p:extLst>
      <p:ext uri="{BB962C8B-B14F-4D97-AF65-F5344CB8AC3E}">
        <p14:creationId xmlns:p14="http://schemas.microsoft.com/office/powerpoint/2010/main" val="239059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pic>
        <p:nvPicPr>
          <p:cNvPr id="22" name="Picture 21" descr="Graphical user interface, text, application&#10;&#10;Description automatically generated">
            <a:extLst>
              <a:ext uri="{FF2B5EF4-FFF2-40B4-BE49-F238E27FC236}">
                <a16:creationId xmlns:a16="http://schemas.microsoft.com/office/drawing/2014/main" id="{AC436264-7223-EF0F-94C4-495349DDD7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8288" y="3570994"/>
            <a:ext cx="3563933" cy="1259615"/>
          </a:xfrm>
          <a:prstGeom prst="rect">
            <a:avLst/>
          </a:prstGeom>
          <a:ln>
            <a:noFill/>
          </a:ln>
          <a:effectLst>
            <a:outerShdw blurRad="292100" dist="139700" dir="2700000" sx="93155" sy="93155" algn="tl" rotWithShape="0">
              <a:srgbClr val="333333">
                <a:alpha val="65000"/>
              </a:srgbClr>
            </a:outerShdw>
            <a:softEdge rad="0"/>
          </a:effectLst>
        </p:spPr>
      </p:pic>
      <p:pic>
        <p:nvPicPr>
          <p:cNvPr id="4" name="Picture 3" descr="Graphical user interface, application, website&#10;&#10;Description automatically generated">
            <a:extLst>
              <a:ext uri="{FF2B5EF4-FFF2-40B4-BE49-F238E27FC236}">
                <a16:creationId xmlns:a16="http://schemas.microsoft.com/office/drawing/2014/main" id="{DE397DF7-12BA-2A21-C534-66C8799783F5}"/>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r="50426"/>
          <a:stretch/>
        </p:blipFill>
        <p:spPr>
          <a:xfrm>
            <a:off x="5113185" y="2371632"/>
            <a:ext cx="1965630" cy="2230348"/>
          </a:xfrm>
          <a:prstGeom prst="rect">
            <a:avLst/>
          </a:prstGeom>
        </p:spPr>
      </p:pic>
      <p:sp>
        <p:nvSpPr>
          <p:cNvPr id="11" name="Title 1">
            <a:extLst>
              <a:ext uri="{FF2B5EF4-FFF2-40B4-BE49-F238E27FC236}">
                <a16:creationId xmlns:a16="http://schemas.microsoft.com/office/drawing/2014/main" id="{D701C7F1-F176-8A2B-E9B9-22D81F63AA28}"/>
              </a:ext>
            </a:extLst>
          </p:cNvPr>
          <p:cNvSpPr>
            <a:spLocks noGrp="1"/>
          </p:cNvSpPr>
          <p:nvPr>
            <p:ph type="title"/>
          </p:nvPr>
        </p:nvSpPr>
        <p:spPr>
          <a:xfrm>
            <a:off x="998895" y="918524"/>
            <a:ext cx="10711842" cy="430909"/>
          </a:xfrm>
        </p:spPr>
        <p:txBody>
          <a:bodyPr>
            <a:normAutofit fontScale="90000"/>
          </a:bodyPr>
          <a:lstStyle/>
          <a:p>
            <a:r>
              <a:rPr lang="en-GB" dirty="0">
                <a:solidFill>
                  <a:schemeClr val="bg1"/>
                </a:solidFill>
              </a:rPr>
              <a:t>Elon Musk takes over Twitter. A brief recap of the year that changed Twitter</a:t>
            </a:r>
          </a:p>
        </p:txBody>
      </p:sp>
      <p:sp>
        <p:nvSpPr>
          <p:cNvPr id="13" name="Content Placeholder 2">
            <a:extLst>
              <a:ext uri="{FF2B5EF4-FFF2-40B4-BE49-F238E27FC236}">
                <a16:creationId xmlns:a16="http://schemas.microsoft.com/office/drawing/2014/main" id="{9D244F10-CCA5-F93F-AD77-11F374F878E0}"/>
              </a:ext>
            </a:extLst>
          </p:cNvPr>
          <p:cNvSpPr txBox="1">
            <a:spLocks/>
          </p:cNvSpPr>
          <p:nvPr/>
        </p:nvSpPr>
        <p:spPr>
          <a:xfrm>
            <a:off x="2358423" y="1571039"/>
            <a:ext cx="1385959" cy="2768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200" b="1" dirty="0">
                <a:solidFill>
                  <a:schemeClr val="bg1"/>
                </a:solidFill>
              </a:rPr>
              <a:t>December 2022</a:t>
            </a:r>
          </a:p>
        </p:txBody>
      </p:sp>
      <p:cxnSp>
        <p:nvCxnSpPr>
          <p:cNvPr id="14" name="Straight Connector 13">
            <a:extLst>
              <a:ext uri="{FF2B5EF4-FFF2-40B4-BE49-F238E27FC236}">
                <a16:creationId xmlns:a16="http://schemas.microsoft.com/office/drawing/2014/main" id="{475B911C-C4A9-819E-5F7B-25F5A77E831A}"/>
              </a:ext>
            </a:extLst>
          </p:cNvPr>
          <p:cNvCxnSpPr>
            <a:cxnSpLocks/>
          </p:cNvCxnSpPr>
          <p:nvPr/>
        </p:nvCxnSpPr>
        <p:spPr>
          <a:xfrm>
            <a:off x="903813" y="1510916"/>
            <a:ext cx="423099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A109785B-5FD6-7F54-88F5-4A5A9C5EDA68}"/>
              </a:ext>
            </a:extLst>
          </p:cNvPr>
          <p:cNvSpPr/>
          <p:nvPr/>
        </p:nvSpPr>
        <p:spPr>
          <a:xfrm>
            <a:off x="3012739" y="1464528"/>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ontent Placeholder 2">
            <a:extLst>
              <a:ext uri="{FF2B5EF4-FFF2-40B4-BE49-F238E27FC236}">
                <a16:creationId xmlns:a16="http://schemas.microsoft.com/office/drawing/2014/main" id="{7C6E0E06-999A-31A2-E7DD-899CA5A57B84}"/>
              </a:ext>
            </a:extLst>
          </p:cNvPr>
          <p:cNvSpPr txBox="1">
            <a:spLocks/>
          </p:cNvSpPr>
          <p:nvPr/>
        </p:nvSpPr>
        <p:spPr>
          <a:xfrm>
            <a:off x="8734013" y="1571039"/>
            <a:ext cx="1385959" cy="276816"/>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600" b="1" dirty="0">
                <a:solidFill>
                  <a:schemeClr val="bg1"/>
                </a:solidFill>
              </a:rPr>
              <a:t>2023</a:t>
            </a:r>
          </a:p>
        </p:txBody>
      </p:sp>
      <p:cxnSp>
        <p:nvCxnSpPr>
          <p:cNvPr id="18" name="Straight Connector 17">
            <a:extLst>
              <a:ext uri="{FF2B5EF4-FFF2-40B4-BE49-F238E27FC236}">
                <a16:creationId xmlns:a16="http://schemas.microsoft.com/office/drawing/2014/main" id="{530D0538-7647-2125-DC57-E4A334457BBB}"/>
              </a:ext>
            </a:extLst>
          </p:cNvPr>
          <p:cNvCxnSpPr>
            <a:cxnSpLocks/>
          </p:cNvCxnSpPr>
          <p:nvPr/>
        </p:nvCxnSpPr>
        <p:spPr>
          <a:xfrm>
            <a:off x="7279403" y="1510916"/>
            <a:ext cx="423099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ABCD9D48-D1AF-0B4F-0FA5-99EA8341F708}"/>
              </a:ext>
            </a:extLst>
          </p:cNvPr>
          <p:cNvSpPr/>
          <p:nvPr/>
        </p:nvSpPr>
        <p:spPr>
          <a:xfrm>
            <a:off x="9388329" y="1464528"/>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Text&#10;&#10;Description automatically generated with low confidence">
            <a:extLst>
              <a:ext uri="{FF2B5EF4-FFF2-40B4-BE49-F238E27FC236}">
                <a16:creationId xmlns:a16="http://schemas.microsoft.com/office/drawing/2014/main" id="{3D270760-5171-A6A3-2925-5AF9FAD2C0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0772" y="2022277"/>
            <a:ext cx="3563933" cy="2073452"/>
          </a:xfrm>
          <a:prstGeom prst="rect">
            <a:avLst/>
          </a:prstGeom>
          <a:ln>
            <a:noFill/>
          </a:ln>
          <a:effectLst>
            <a:outerShdw blurRad="292100" dist="139700" dir="2700000" sx="93155" sy="93155" algn="tl" rotWithShape="0">
              <a:srgbClr val="333333">
                <a:alpha val="65000"/>
              </a:srgbClr>
            </a:outerShdw>
            <a:softEdge rad="0"/>
          </a:effectLst>
        </p:spPr>
      </p:pic>
      <p:pic>
        <p:nvPicPr>
          <p:cNvPr id="30" name="Picture 29" descr="Graphical user interface, text, application&#10;&#10;Description automatically generated">
            <a:extLst>
              <a:ext uri="{FF2B5EF4-FFF2-40B4-BE49-F238E27FC236}">
                <a16:creationId xmlns:a16="http://schemas.microsoft.com/office/drawing/2014/main" id="{3BB4FB9C-1A58-FB6F-8146-11B3232020D5}"/>
              </a:ext>
            </a:extLst>
          </p:cNvPr>
          <p:cNvPicPr>
            <a:picLocks noChangeAspect="1"/>
          </p:cNvPicPr>
          <p:nvPr/>
        </p:nvPicPr>
        <p:blipFill rotWithShape="1">
          <a:blip r:embed="rId6">
            <a:extLst>
              <a:ext uri="{28A0092B-C50C-407E-A947-70E740481C1C}">
                <a14:useLocalDpi xmlns:a14="http://schemas.microsoft.com/office/drawing/2010/main" val="0"/>
              </a:ext>
            </a:extLst>
          </a:blip>
          <a:srcRect b="29010"/>
          <a:stretch/>
        </p:blipFill>
        <p:spPr>
          <a:xfrm>
            <a:off x="1230772" y="4300131"/>
            <a:ext cx="3563933" cy="829933"/>
          </a:xfrm>
          <a:prstGeom prst="rect">
            <a:avLst/>
          </a:prstGeom>
          <a:ln>
            <a:noFill/>
          </a:ln>
          <a:effectLst>
            <a:outerShdw blurRad="292100" dist="139700" dir="2700000" sx="93155" sy="93155" algn="tl" rotWithShape="0">
              <a:srgbClr val="333333">
                <a:alpha val="65000"/>
              </a:srgbClr>
            </a:outerShdw>
            <a:softEdge rad="0"/>
          </a:effectLst>
        </p:spPr>
      </p:pic>
      <p:pic>
        <p:nvPicPr>
          <p:cNvPr id="34" name="Picture 33" descr="Text&#10;&#10;Description automatically generated">
            <a:extLst>
              <a:ext uri="{FF2B5EF4-FFF2-40B4-BE49-F238E27FC236}">
                <a16:creationId xmlns:a16="http://schemas.microsoft.com/office/drawing/2014/main" id="{4184832A-962D-9BD6-2C81-8331E777D1C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13511" y="1908722"/>
            <a:ext cx="3626962" cy="710280"/>
          </a:xfrm>
          <a:prstGeom prst="rect">
            <a:avLst/>
          </a:prstGeom>
          <a:ln>
            <a:noFill/>
          </a:ln>
          <a:effectLst>
            <a:outerShdw blurRad="292100" dist="139700" dir="2700000" sx="93155" sy="93155" algn="tl" rotWithShape="0">
              <a:srgbClr val="333333">
                <a:alpha val="65000"/>
              </a:srgbClr>
            </a:outerShdw>
            <a:softEdge rad="0"/>
          </a:effectLst>
        </p:spPr>
      </p:pic>
      <p:pic>
        <p:nvPicPr>
          <p:cNvPr id="43" name="Picture 42" descr="Text&#10;&#10;Description automatically generated">
            <a:extLst>
              <a:ext uri="{FF2B5EF4-FFF2-40B4-BE49-F238E27FC236}">
                <a16:creationId xmlns:a16="http://schemas.microsoft.com/office/drawing/2014/main" id="{A8991B28-BD6D-AC9E-F2FE-A0F316BEE2B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13511" y="2769324"/>
            <a:ext cx="3626962" cy="720508"/>
          </a:xfrm>
          <a:prstGeom prst="rect">
            <a:avLst/>
          </a:prstGeom>
          <a:ln>
            <a:noFill/>
          </a:ln>
          <a:effectLst>
            <a:outerShdw blurRad="292100" dist="139700" dir="2700000" sx="93155" sy="93155" algn="tl" rotWithShape="0">
              <a:srgbClr val="333333">
                <a:alpha val="65000"/>
              </a:srgbClr>
            </a:outerShdw>
            <a:softEdge rad="0"/>
          </a:effectLst>
        </p:spPr>
      </p:pic>
      <p:pic>
        <p:nvPicPr>
          <p:cNvPr id="47" name="Picture 46" descr="Text&#10;&#10;Description automatically generated with medium confidence">
            <a:extLst>
              <a:ext uri="{FF2B5EF4-FFF2-40B4-BE49-F238E27FC236}">
                <a16:creationId xmlns:a16="http://schemas.microsoft.com/office/drawing/2014/main" id="{43E00E98-0A62-0A62-6A1C-5A3D65309BB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921253" y="3640154"/>
            <a:ext cx="2934152" cy="2380911"/>
          </a:xfrm>
          <a:prstGeom prst="rect">
            <a:avLst/>
          </a:prstGeom>
          <a:ln>
            <a:noFill/>
          </a:ln>
          <a:effectLst>
            <a:outerShdw blurRad="292100" dist="139700" dir="2700000" sx="93155" sy="93155" algn="tl" rotWithShape="0">
              <a:srgbClr val="333333">
                <a:alpha val="65000"/>
              </a:srgbClr>
            </a:outerShdw>
            <a:softEdge rad="0"/>
          </a:effectLst>
        </p:spPr>
      </p:pic>
      <p:pic>
        <p:nvPicPr>
          <p:cNvPr id="49" name="Picture 48" descr="Text&#10;&#10;Description automatically generated">
            <a:extLst>
              <a:ext uri="{FF2B5EF4-FFF2-40B4-BE49-F238E27FC236}">
                <a16:creationId xmlns:a16="http://schemas.microsoft.com/office/drawing/2014/main" id="{D1520C20-5B3E-51CB-469E-C0A17390B7A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2548288" y="6400800"/>
            <a:ext cx="3333596" cy="629617"/>
          </a:xfrm>
          <a:prstGeom prst="rect">
            <a:avLst/>
          </a:prstGeom>
        </p:spPr>
      </p:pic>
      <p:pic>
        <p:nvPicPr>
          <p:cNvPr id="50" name="Picture 49">
            <a:extLst>
              <a:ext uri="{FF2B5EF4-FFF2-40B4-BE49-F238E27FC236}">
                <a16:creationId xmlns:a16="http://schemas.microsoft.com/office/drawing/2014/main" id="{B93D0353-A756-19E2-15B0-34E649B8A20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30772" y="5286960"/>
            <a:ext cx="3563933" cy="445491"/>
          </a:xfrm>
          <a:prstGeom prst="rect">
            <a:avLst/>
          </a:prstGeom>
        </p:spPr>
      </p:pic>
    </p:spTree>
    <p:extLst>
      <p:ext uri="{BB962C8B-B14F-4D97-AF65-F5344CB8AC3E}">
        <p14:creationId xmlns:p14="http://schemas.microsoft.com/office/powerpoint/2010/main" val="363932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pic>
        <p:nvPicPr>
          <p:cNvPr id="20" name="Picture 19" descr="Text&#10;&#10;Description automatically generated">
            <a:extLst>
              <a:ext uri="{FF2B5EF4-FFF2-40B4-BE49-F238E27FC236}">
                <a16:creationId xmlns:a16="http://schemas.microsoft.com/office/drawing/2014/main" id="{22C941D5-760A-0CF5-9E13-BE24C70F3F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4964" y="7788751"/>
            <a:ext cx="4937785" cy="665022"/>
          </a:xfrm>
          <a:prstGeom prst="rect">
            <a:avLst/>
          </a:prstGeom>
        </p:spPr>
      </p:pic>
      <p:pic>
        <p:nvPicPr>
          <p:cNvPr id="21" name="Picture 20" descr="Graphical user interface, text, application&#10;&#10;Description automatically generated">
            <a:extLst>
              <a:ext uri="{FF2B5EF4-FFF2-40B4-BE49-F238E27FC236}">
                <a16:creationId xmlns:a16="http://schemas.microsoft.com/office/drawing/2014/main" id="{DC20B88B-3990-28AC-7152-E7748F8FED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4964" y="8973129"/>
            <a:ext cx="4530703" cy="1616482"/>
          </a:xfrm>
          <a:prstGeom prst="rect">
            <a:avLst/>
          </a:prstGeom>
        </p:spPr>
      </p:pic>
      <p:pic>
        <p:nvPicPr>
          <p:cNvPr id="23" name="Picture 22" descr="Text&#10;&#10;Description automatically generated">
            <a:extLst>
              <a:ext uri="{FF2B5EF4-FFF2-40B4-BE49-F238E27FC236}">
                <a16:creationId xmlns:a16="http://schemas.microsoft.com/office/drawing/2014/main" id="{685470F6-0B89-8579-4794-BDD21631CA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09443" y="8079135"/>
            <a:ext cx="4937786" cy="3159521"/>
          </a:xfrm>
          <a:prstGeom prst="rect">
            <a:avLst/>
          </a:prstGeom>
        </p:spPr>
      </p:pic>
      <p:sp>
        <p:nvSpPr>
          <p:cNvPr id="11" name="Title 1">
            <a:extLst>
              <a:ext uri="{FF2B5EF4-FFF2-40B4-BE49-F238E27FC236}">
                <a16:creationId xmlns:a16="http://schemas.microsoft.com/office/drawing/2014/main" id="{D701C7F1-F176-8A2B-E9B9-22D81F63AA28}"/>
              </a:ext>
            </a:extLst>
          </p:cNvPr>
          <p:cNvSpPr>
            <a:spLocks noGrp="1"/>
          </p:cNvSpPr>
          <p:nvPr>
            <p:ph type="title"/>
          </p:nvPr>
        </p:nvSpPr>
        <p:spPr>
          <a:xfrm>
            <a:off x="998895" y="918524"/>
            <a:ext cx="10711842" cy="430909"/>
          </a:xfrm>
        </p:spPr>
        <p:txBody>
          <a:bodyPr>
            <a:normAutofit fontScale="90000"/>
          </a:bodyPr>
          <a:lstStyle/>
          <a:p>
            <a:r>
              <a:rPr lang="en-GB" dirty="0">
                <a:solidFill>
                  <a:schemeClr val="bg1"/>
                </a:solidFill>
              </a:rPr>
              <a:t>Where we are now</a:t>
            </a:r>
          </a:p>
        </p:txBody>
      </p:sp>
      <p:pic>
        <p:nvPicPr>
          <p:cNvPr id="5" name="Picture 4" descr="Graphical user interface, application&#10;&#10;Description automatically generated">
            <a:extLst>
              <a:ext uri="{FF2B5EF4-FFF2-40B4-BE49-F238E27FC236}">
                <a16:creationId xmlns:a16="http://schemas.microsoft.com/office/drawing/2014/main" id="{83B98E3A-3E19-E974-75F5-3C1DB4B6FD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8895" y="1987245"/>
            <a:ext cx="2863877" cy="3362886"/>
          </a:xfrm>
          <a:prstGeom prst="rect">
            <a:avLst/>
          </a:prstGeom>
          <a:ln>
            <a:noFill/>
          </a:ln>
          <a:effectLst>
            <a:outerShdw blurRad="292100" dist="139700" dir="2700000" sx="99311" sy="99311" algn="tl" rotWithShape="0">
              <a:srgbClr val="333333">
                <a:alpha val="65000"/>
              </a:srgbClr>
            </a:outerShdw>
            <a:softEdge rad="0"/>
          </a:effectLst>
        </p:spPr>
      </p:pic>
      <p:pic>
        <p:nvPicPr>
          <p:cNvPr id="7" name="Picture 6" descr="A dog wearing glasses&#10;&#10;Description automatically generated">
            <a:extLst>
              <a:ext uri="{FF2B5EF4-FFF2-40B4-BE49-F238E27FC236}">
                <a16:creationId xmlns:a16="http://schemas.microsoft.com/office/drawing/2014/main" id="{0B7761B8-F920-4758-1B45-62556D963E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29228" y="1987245"/>
            <a:ext cx="2863877" cy="3362886"/>
          </a:xfrm>
          <a:prstGeom prst="rect">
            <a:avLst/>
          </a:prstGeom>
          <a:ln>
            <a:noFill/>
          </a:ln>
          <a:effectLst>
            <a:outerShdw blurRad="292100" dist="139700" dir="2700000" sx="98752" sy="98752" algn="tl" rotWithShape="0">
              <a:srgbClr val="333333">
                <a:alpha val="65000"/>
              </a:srgbClr>
            </a:outerShdw>
            <a:softEdge rad="0"/>
          </a:effectLst>
        </p:spPr>
      </p:pic>
      <p:pic>
        <p:nvPicPr>
          <p:cNvPr id="9" name="Picture 8" descr="A dog sitting at a desk&#10;&#10;Description automatically generated with medium confidence">
            <a:extLst>
              <a:ext uri="{FF2B5EF4-FFF2-40B4-BE49-F238E27FC236}">
                <a16:creationId xmlns:a16="http://schemas.microsoft.com/office/drawing/2014/main" id="{01251634-2DD8-C51C-467B-ED056DEFA0B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01268" y="1677685"/>
            <a:ext cx="3589464" cy="4431607"/>
          </a:xfrm>
          <a:prstGeom prst="rect">
            <a:avLst/>
          </a:prstGeom>
          <a:ln>
            <a:noFill/>
          </a:ln>
          <a:effectLst>
            <a:outerShdw blurRad="292100" dist="139700" dir="2700000" sx="99311" sy="99311" algn="tl" rotWithShape="0">
              <a:srgbClr val="333333">
                <a:alpha val="65000"/>
              </a:srgbClr>
            </a:outerShdw>
            <a:softEdge rad="0"/>
          </a:effectLst>
        </p:spPr>
      </p:pic>
    </p:spTree>
    <p:extLst>
      <p:ext uri="{BB962C8B-B14F-4D97-AF65-F5344CB8AC3E}">
        <p14:creationId xmlns:p14="http://schemas.microsoft.com/office/powerpoint/2010/main" val="3243631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A86EA-71D3-EF0A-E173-D81583B60839}"/>
              </a:ext>
            </a:extLst>
          </p:cNvPr>
          <p:cNvSpPr>
            <a:spLocks noGrp="1"/>
          </p:cNvSpPr>
          <p:nvPr>
            <p:ph type="title"/>
          </p:nvPr>
        </p:nvSpPr>
        <p:spPr/>
        <p:txBody>
          <a:bodyPr>
            <a:normAutofit fontScale="90000"/>
          </a:bodyPr>
          <a:lstStyle/>
          <a:p>
            <a:r>
              <a:rPr lang="en-GB" dirty="0">
                <a:solidFill>
                  <a:schemeClr val="bg1"/>
                </a:solidFill>
              </a:rPr>
              <a:t>But is the Twitter chaos and decline all due to Elon’s acquisition?</a:t>
            </a:r>
          </a:p>
        </p:txBody>
      </p:sp>
      <p:sp>
        <p:nvSpPr>
          <p:cNvPr id="3" name="Content Placeholder 2">
            <a:extLst>
              <a:ext uri="{FF2B5EF4-FFF2-40B4-BE49-F238E27FC236}">
                <a16:creationId xmlns:a16="http://schemas.microsoft.com/office/drawing/2014/main" id="{62CDBEBB-2D1E-B117-3C1E-B2C11293B66A}"/>
              </a:ext>
            </a:extLst>
          </p:cNvPr>
          <p:cNvSpPr>
            <a:spLocks noGrp="1"/>
          </p:cNvSpPr>
          <p:nvPr>
            <p:ph sz="quarter" idx="10"/>
          </p:nvPr>
        </p:nvSpPr>
        <p:spPr>
          <a:xfrm>
            <a:off x="998896" y="1522426"/>
            <a:ext cx="6672765" cy="1021493"/>
          </a:xfrm>
        </p:spPr>
        <p:txBody>
          <a:bodyPr>
            <a:noAutofit/>
          </a:bodyPr>
          <a:lstStyle/>
          <a:p>
            <a:pPr marL="0" indent="0">
              <a:spcAft>
                <a:spcPts val="1200"/>
              </a:spcAft>
              <a:buNone/>
            </a:pPr>
            <a:r>
              <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Even before Musk’s acquisition, internal Twitter research was showing an overall decline of Twitter and especially lower activity of its most influential users:</a:t>
            </a:r>
            <a:endParaRPr lang="en-NL"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6" name="Group 5">
            <a:extLst>
              <a:ext uri="{FF2B5EF4-FFF2-40B4-BE49-F238E27FC236}">
                <a16:creationId xmlns:a16="http://schemas.microsoft.com/office/drawing/2014/main" id="{2237F5CF-211E-D0D0-3E88-6A3F75D0C5EA}"/>
              </a:ext>
            </a:extLst>
          </p:cNvPr>
          <p:cNvGrpSpPr/>
          <p:nvPr/>
        </p:nvGrpSpPr>
        <p:grpSpPr>
          <a:xfrm>
            <a:off x="7870823" y="1522426"/>
            <a:ext cx="2652526" cy="1024471"/>
            <a:chOff x="7975326" y="4360184"/>
            <a:chExt cx="3217779" cy="1242786"/>
          </a:xfrm>
        </p:grpSpPr>
        <p:sp>
          <p:nvSpPr>
            <p:cNvPr id="4" name="Rectangle 3">
              <a:extLst>
                <a:ext uri="{FF2B5EF4-FFF2-40B4-BE49-F238E27FC236}">
                  <a16:creationId xmlns:a16="http://schemas.microsoft.com/office/drawing/2014/main" id="{ED1E6DF9-13B6-DAB2-0591-09D3A45AE53F}"/>
                </a:ext>
              </a:extLst>
            </p:cNvPr>
            <p:cNvSpPr/>
            <p:nvPr/>
          </p:nvSpPr>
          <p:spPr>
            <a:xfrm>
              <a:off x="7975326" y="4360184"/>
              <a:ext cx="3217778" cy="12427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 name="Picture 4" descr="Text&#10;&#10;Description automatically generated">
              <a:extLst>
                <a:ext uri="{FF2B5EF4-FFF2-40B4-BE49-F238E27FC236}">
                  <a16:creationId xmlns:a16="http://schemas.microsoft.com/office/drawing/2014/main" id="{2E6B2D47-234C-E4FD-AA9D-BD7373CC30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5326" y="4758962"/>
              <a:ext cx="3217779" cy="844008"/>
            </a:xfrm>
            <a:prstGeom prst="rect">
              <a:avLst/>
            </a:prstGeom>
          </p:spPr>
        </p:pic>
        <p:pic>
          <p:nvPicPr>
            <p:cNvPr id="7" name="Picture 6" descr="Logo&#10;&#10;Description automatically generated with low confidence">
              <a:extLst>
                <a:ext uri="{FF2B5EF4-FFF2-40B4-BE49-F238E27FC236}">
                  <a16:creationId xmlns:a16="http://schemas.microsoft.com/office/drawing/2014/main" id="{615AC32B-F5F9-49E5-C322-07E3ADC06D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5326" y="4377962"/>
              <a:ext cx="1270000" cy="381000"/>
            </a:xfrm>
            <a:prstGeom prst="rect">
              <a:avLst/>
            </a:prstGeom>
          </p:spPr>
        </p:pic>
      </p:grpSp>
      <p:sp>
        <p:nvSpPr>
          <p:cNvPr id="9" name="TextBox 8">
            <a:extLst>
              <a:ext uri="{FF2B5EF4-FFF2-40B4-BE49-F238E27FC236}">
                <a16:creationId xmlns:a16="http://schemas.microsoft.com/office/drawing/2014/main" id="{881142D8-D9F2-7AB4-8A11-FFA35EC3B84D}"/>
              </a:ext>
            </a:extLst>
          </p:cNvPr>
          <p:cNvSpPr txBox="1"/>
          <p:nvPr/>
        </p:nvSpPr>
        <p:spPr>
          <a:xfrm>
            <a:off x="7870822" y="2561936"/>
            <a:ext cx="3894442" cy="253916"/>
          </a:xfrm>
          <a:prstGeom prst="rect">
            <a:avLst/>
          </a:prstGeom>
          <a:noFill/>
        </p:spPr>
        <p:txBody>
          <a:bodyPr wrap="square">
            <a:spAutoFit/>
          </a:bodyPr>
          <a:lstStyle/>
          <a:p>
            <a:pPr>
              <a:spcAft>
                <a:spcPts val="1200"/>
              </a:spcAft>
            </a:pPr>
            <a:r>
              <a:rPr lang="en-US" sz="105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hlinkClick r:id="rId5"/>
              </a:rPr>
              <a:t>Reuters.  26 October 2022</a:t>
            </a:r>
            <a:r>
              <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hlinkClick r:id="rId5"/>
              </a:rPr>
              <a:t>.</a:t>
            </a:r>
            <a:endParaRPr lang="en-NL" sz="105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descr="A blue bird with a yellow background&#10;&#10;Description automatically generated with medium confidence">
            <a:extLst>
              <a:ext uri="{FF2B5EF4-FFF2-40B4-BE49-F238E27FC236}">
                <a16:creationId xmlns:a16="http://schemas.microsoft.com/office/drawing/2014/main" id="{328AF11F-7F49-95DF-D847-F5D717DC374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53046" y="2881421"/>
            <a:ext cx="2069382" cy="2069382"/>
          </a:xfrm>
          <a:prstGeom prst="roundRect">
            <a:avLst>
              <a:gd name="adj" fmla="val 36112"/>
            </a:avLst>
          </a:prstGeom>
          <a:solidFill>
            <a:srgbClr val="FFFFFF">
              <a:shade val="85000"/>
            </a:srgbClr>
          </a:solidFill>
          <a:ln>
            <a:noFill/>
          </a:ln>
          <a:effectLst/>
        </p:spPr>
      </p:pic>
      <p:sp>
        <p:nvSpPr>
          <p:cNvPr id="13" name="TextBox 12">
            <a:extLst>
              <a:ext uri="{FF2B5EF4-FFF2-40B4-BE49-F238E27FC236}">
                <a16:creationId xmlns:a16="http://schemas.microsoft.com/office/drawing/2014/main" id="{EECA2A7C-DA0F-0D9A-3FBD-F9C1236409EB}"/>
              </a:ext>
            </a:extLst>
          </p:cNvPr>
          <p:cNvSpPr txBox="1"/>
          <p:nvPr/>
        </p:nvSpPr>
        <p:spPr>
          <a:xfrm>
            <a:off x="998894" y="5589817"/>
            <a:ext cx="10766370" cy="646331"/>
          </a:xfrm>
          <a:prstGeom prst="rect">
            <a:avLst/>
          </a:prstGeom>
          <a:noFill/>
        </p:spPr>
        <p:txBody>
          <a:bodyPr wrap="square">
            <a:spAutoFit/>
          </a:bodyPr>
          <a:lstStyle/>
          <a:p>
            <a:pPr>
              <a:spcAft>
                <a:spcPts val="1200"/>
              </a:spcAft>
            </a:pPr>
            <a:r>
              <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rPr>
              <a:t>Musk’s acquisition of Twitter highly accelerated both these trends, with common users and heavy-tweeters leaving, and with a lack of moderation leading to a surge in hate speech and controversial topics.</a:t>
            </a:r>
          </a:p>
        </p:txBody>
      </p:sp>
      <p:sp>
        <p:nvSpPr>
          <p:cNvPr id="14" name="Content Placeholder 2">
            <a:extLst>
              <a:ext uri="{FF2B5EF4-FFF2-40B4-BE49-F238E27FC236}">
                <a16:creationId xmlns:a16="http://schemas.microsoft.com/office/drawing/2014/main" id="{EDEF8D3D-D2FC-C908-6C54-29823A02D055}"/>
              </a:ext>
            </a:extLst>
          </p:cNvPr>
          <p:cNvSpPr txBox="1">
            <a:spLocks/>
          </p:cNvSpPr>
          <p:nvPr/>
        </p:nvSpPr>
        <p:spPr>
          <a:xfrm>
            <a:off x="998896" y="2589527"/>
            <a:ext cx="3894443" cy="30476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2200" dirty="0">
                <a:solidFill>
                  <a:schemeClr val="bg1"/>
                </a:solidFill>
                <a:latin typeface="Calibri" panose="020F0502020204030204" pitchFamily="34" charset="0"/>
                <a:ea typeface="Calibri" panose="020F0502020204030204" pitchFamily="34" charset="0"/>
                <a:cs typeface="Times New Roman" panose="02020603050405020304" pitchFamily="18" charset="0"/>
              </a:rPr>
              <a:t>The “</a:t>
            </a:r>
            <a:r>
              <a:rPr lang="en-GB" sz="22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Heavy-tweeters”</a:t>
            </a:r>
          </a:p>
          <a:p>
            <a:pPr>
              <a:spcBef>
                <a:spcPts val="400"/>
              </a:spcBef>
              <a:spcAft>
                <a:spcPts val="600"/>
              </a:spcAft>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Accounting for &lt;10% of monthly overall users</a:t>
            </a:r>
          </a:p>
          <a:p>
            <a:pPr>
              <a:spcBef>
                <a:spcPts val="400"/>
              </a:spcBef>
              <a:spcAft>
                <a:spcPts val="600"/>
              </a:spcAft>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But generating 90% of all tweets and half of global Twitter revenue.</a:t>
            </a:r>
          </a:p>
          <a:p>
            <a:pPr>
              <a:spcBef>
                <a:spcPts val="400"/>
              </a:spcBef>
              <a:spcAft>
                <a:spcPts val="600"/>
              </a:spcAft>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Less and less present on Twitter since 2020, with cascading effect on overall engagement.</a:t>
            </a:r>
          </a:p>
        </p:txBody>
      </p:sp>
      <p:sp>
        <p:nvSpPr>
          <p:cNvPr id="15" name="TextBox 14">
            <a:extLst>
              <a:ext uri="{FF2B5EF4-FFF2-40B4-BE49-F238E27FC236}">
                <a16:creationId xmlns:a16="http://schemas.microsoft.com/office/drawing/2014/main" id="{E3756E85-20F9-3F2A-9654-081A92716728}"/>
              </a:ext>
            </a:extLst>
          </p:cNvPr>
          <p:cNvSpPr txBox="1"/>
          <p:nvPr/>
        </p:nvSpPr>
        <p:spPr>
          <a:xfrm>
            <a:off x="7868817" y="3297490"/>
            <a:ext cx="3896447" cy="1477328"/>
          </a:xfrm>
          <a:prstGeom prst="rect">
            <a:avLst/>
          </a:prstGeom>
          <a:noFill/>
        </p:spPr>
        <p:txBody>
          <a:bodyPr wrap="square">
            <a:spAutoFit/>
          </a:bodyPr>
          <a:lstStyle/>
          <a:p>
            <a:pPr>
              <a:spcAft>
                <a:spcPts val="1200"/>
              </a:spcAft>
            </a:pPr>
            <a:r>
              <a:rPr lang="en-GB"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Shift in interest from topics that once made Twitter popular - as news, sports and entertainment - towards controversial topics - as cryptocurrency and "not safe for work" (NSFW) content</a:t>
            </a:r>
            <a:endPar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2190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3679BA63-D680-6250-4B45-239D7F8BC2B6}"/>
              </a:ext>
            </a:extLst>
          </p:cNvPr>
          <p:cNvSpPr/>
          <p:nvPr/>
        </p:nvSpPr>
        <p:spPr>
          <a:xfrm>
            <a:off x="3964783" y="1576021"/>
            <a:ext cx="3989704" cy="2199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77A86EA-71D3-EF0A-E173-D81583B60839}"/>
              </a:ext>
            </a:extLst>
          </p:cNvPr>
          <p:cNvSpPr>
            <a:spLocks noGrp="1"/>
          </p:cNvSpPr>
          <p:nvPr>
            <p:ph type="title"/>
          </p:nvPr>
        </p:nvSpPr>
        <p:spPr/>
        <p:txBody>
          <a:bodyPr>
            <a:normAutofit fontScale="90000"/>
          </a:bodyPr>
          <a:lstStyle/>
          <a:p>
            <a:r>
              <a:rPr lang="en-GB" dirty="0">
                <a:solidFill>
                  <a:schemeClr val="bg1"/>
                </a:solidFill>
              </a:rPr>
              <a:t>How did this affect GÉANT’s Twitter channel(s)?</a:t>
            </a:r>
          </a:p>
        </p:txBody>
      </p:sp>
      <p:sp>
        <p:nvSpPr>
          <p:cNvPr id="4" name="Content Placeholder 2">
            <a:extLst>
              <a:ext uri="{FF2B5EF4-FFF2-40B4-BE49-F238E27FC236}">
                <a16:creationId xmlns:a16="http://schemas.microsoft.com/office/drawing/2014/main" id="{DA845506-3393-326C-8461-5972DB46D5E5}"/>
              </a:ext>
            </a:extLst>
          </p:cNvPr>
          <p:cNvSpPr txBox="1">
            <a:spLocks/>
          </p:cNvSpPr>
          <p:nvPr/>
        </p:nvSpPr>
        <p:spPr>
          <a:xfrm>
            <a:off x="4119088" y="1690753"/>
            <a:ext cx="3351036" cy="4309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Font typeface="Arial" panose="020B0604020202020204" pitchFamily="34" charset="0"/>
              <a:buNone/>
            </a:pPr>
            <a:r>
              <a:rPr lang="en-US" sz="2200" dirty="0">
                <a:solidFill>
                  <a:srgbClr val="005888"/>
                </a:solidFill>
                <a:latin typeface="Calibri" panose="020F0502020204030204" pitchFamily="34" charset="0"/>
                <a:ea typeface="Calibri" panose="020F0502020204030204" pitchFamily="34" charset="0"/>
                <a:cs typeface="Times New Roman" panose="02020603050405020304" pitchFamily="18" charset="0"/>
              </a:rPr>
              <a:t>2022 (compared to 2021)</a:t>
            </a:r>
            <a:endParaRPr lang="en-GB" sz="2200" dirty="0">
              <a:solidFill>
                <a:srgbClr val="005888"/>
              </a:solidFill>
            </a:endParaRPr>
          </a:p>
        </p:txBody>
      </p:sp>
      <p:pic>
        <p:nvPicPr>
          <p:cNvPr id="5" name="Picture 4" descr="Graphical user interface, text, application&#10;&#10;Description automatically generated">
            <a:extLst>
              <a:ext uri="{FF2B5EF4-FFF2-40B4-BE49-F238E27FC236}">
                <a16:creationId xmlns:a16="http://schemas.microsoft.com/office/drawing/2014/main" id="{8C1AB13D-C4AF-2A0A-9121-809B40AB94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340" y="1564189"/>
            <a:ext cx="2767363" cy="2199228"/>
          </a:xfrm>
          <a:prstGeom prst="rect">
            <a:avLst/>
          </a:prstGeom>
          <a:ln>
            <a:noFill/>
          </a:ln>
          <a:effectLst>
            <a:outerShdw blurRad="292100" dist="139700" dir="2700000" sx="93155" sy="93155" algn="tl" rotWithShape="0">
              <a:srgbClr val="333333">
                <a:alpha val="65000"/>
              </a:srgbClr>
            </a:outerShdw>
            <a:softEdge rad="0"/>
          </a:effectLst>
        </p:spPr>
      </p:pic>
      <p:sp>
        <p:nvSpPr>
          <p:cNvPr id="6" name="Content Placeholder 2">
            <a:extLst>
              <a:ext uri="{FF2B5EF4-FFF2-40B4-BE49-F238E27FC236}">
                <a16:creationId xmlns:a16="http://schemas.microsoft.com/office/drawing/2014/main" id="{A4193747-F157-B465-8EA1-54B845E2490A}"/>
              </a:ext>
            </a:extLst>
          </p:cNvPr>
          <p:cNvSpPr txBox="1">
            <a:spLocks/>
          </p:cNvSpPr>
          <p:nvPr/>
        </p:nvSpPr>
        <p:spPr>
          <a:xfrm>
            <a:off x="4119088" y="2121662"/>
            <a:ext cx="3351036" cy="4309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Font typeface="Arial" panose="020B0604020202020204" pitchFamily="34" charset="0"/>
              <a:buNone/>
            </a:pPr>
            <a:r>
              <a:rPr lang="en-US" sz="1600" dirty="0">
                <a:solidFill>
                  <a:srgbClr val="005888"/>
                </a:solidFill>
                <a:latin typeface="Calibri" panose="020F0502020204030204" pitchFamily="34" charset="0"/>
                <a:ea typeface="Calibri" panose="020F0502020204030204" pitchFamily="34" charset="0"/>
                <a:cs typeface="Times New Roman" panose="02020603050405020304" pitchFamily="18" charset="0"/>
              </a:rPr>
              <a:t>Impressions: </a:t>
            </a:r>
            <a:r>
              <a:rPr lang="en-US" sz="1600"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-39%</a:t>
            </a:r>
            <a:endParaRPr lang="en-GB" sz="1600" dirty="0">
              <a:solidFill>
                <a:schemeClr val="accent1"/>
              </a:solidFill>
            </a:endParaRPr>
          </a:p>
        </p:txBody>
      </p:sp>
      <p:sp>
        <p:nvSpPr>
          <p:cNvPr id="7" name="Content Placeholder 2">
            <a:extLst>
              <a:ext uri="{FF2B5EF4-FFF2-40B4-BE49-F238E27FC236}">
                <a16:creationId xmlns:a16="http://schemas.microsoft.com/office/drawing/2014/main" id="{0B6C03A0-5A7C-84A7-C436-30AF69DFD3FB}"/>
              </a:ext>
            </a:extLst>
          </p:cNvPr>
          <p:cNvSpPr txBox="1">
            <a:spLocks/>
          </p:cNvSpPr>
          <p:nvPr/>
        </p:nvSpPr>
        <p:spPr>
          <a:xfrm>
            <a:off x="4119088" y="2539986"/>
            <a:ext cx="3351036" cy="4309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Font typeface="Arial" panose="020B0604020202020204" pitchFamily="34" charset="0"/>
              <a:buNone/>
            </a:pPr>
            <a:r>
              <a:rPr lang="en-US" sz="1600" dirty="0">
                <a:solidFill>
                  <a:srgbClr val="005888"/>
                </a:solidFill>
                <a:latin typeface="Calibri" panose="020F0502020204030204" pitchFamily="34" charset="0"/>
                <a:ea typeface="Calibri" panose="020F0502020204030204" pitchFamily="34" charset="0"/>
                <a:cs typeface="Times New Roman" panose="02020603050405020304" pitchFamily="18" charset="0"/>
              </a:rPr>
              <a:t>Followers: </a:t>
            </a:r>
            <a:r>
              <a:rPr lang="en-US" sz="1600" dirty="0">
                <a:solidFill>
                  <a:srgbClr val="00B050"/>
                </a:solidFill>
                <a:latin typeface="Calibri" panose="020F0502020204030204" pitchFamily="34" charset="0"/>
                <a:ea typeface="Calibri" panose="020F0502020204030204" pitchFamily="34" charset="0"/>
                <a:cs typeface="Times New Roman" panose="02020603050405020304" pitchFamily="18" charset="0"/>
              </a:rPr>
              <a:t>+490 </a:t>
            </a:r>
            <a:endParaRPr lang="en-GB" sz="1600" dirty="0">
              <a:solidFill>
                <a:srgbClr val="00B050"/>
              </a:solidFill>
            </a:endParaRPr>
          </a:p>
        </p:txBody>
      </p:sp>
      <p:sp>
        <p:nvSpPr>
          <p:cNvPr id="8" name="Content Placeholder 2">
            <a:extLst>
              <a:ext uri="{FF2B5EF4-FFF2-40B4-BE49-F238E27FC236}">
                <a16:creationId xmlns:a16="http://schemas.microsoft.com/office/drawing/2014/main" id="{1D099163-6631-1CE3-21E9-191C7CA4B97C}"/>
              </a:ext>
            </a:extLst>
          </p:cNvPr>
          <p:cNvSpPr txBox="1">
            <a:spLocks/>
          </p:cNvSpPr>
          <p:nvPr/>
        </p:nvSpPr>
        <p:spPr>
          <a:xfrm>
            <a:off x="4119087" y="2916567"/>
            <a:ext cx="3835400" cy="45160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Font typeface="Arial" panose="020B0604020202020204" pitchFamily="34" charset="0"/>
              <a:buNone/>
            </a:pPr>
            <a:r>
              <a:rPr lang="en-US" sz="1600" dirty="0">
                <a:solidFill>
                  <a:srgbClr val="005888"/>
                </a:solidFill>
                <a:latin typeface="Calibri" panose="020F0502020204030204" pitchFamily="34" charset="0"/>
                <a:ea typeface="Calibri" panose="020F0502020204030204" pitchFamily="34" charset="0"/>
                <a:cs typeface="Times New Roman" panose="02020603050405020304" pitchFamily="18" charset="0"/>
              </a:rPr>
              <a:t>Engagement rate: </a:t>
            </a:r>
            <a:r>
              <a:rPr lang="en-US" sz="1600" dirty="0">
                <a:solidFill>
                  <a:srgbClr val="00B050"/>
                </a:solidFill>
                <a:latin typeface="Calibri" panose="020F0502020204030204" pitchFamily="34" charset="0"/>
                <a:ea typeface="Calibri" panose="020F0502020204030204" pitchFamily="34" charset="0"/>
                <a:cs typeface="Times New Roman" panose="02020603050405020304" pitchFamily="18" charset="0"/>
              </a:rPr>
              <a:t>+115.5% (+1.74 relative)</a:t>
            </a:r>
            <a:endParaRPr lang="en-GB" sz="1600" dirty="0">
              <a:solidFill>
                <a:srgbClr val="00B050"/>
              </a:solidFill>
            </a:endParaRPr>
          </a:p>
        </p:txBody>
      </p:sp>
      <p:pic>
        <p:nvPicPr>
          <p:cNvPr id="10" name="Picture 9" descr="Chart&#10;&#10;Description automatically generated">
            <a:extLst>
              <a:ext uri="{FF2B5EF4-FFF2-40B4-BE49-F238E27FC236}">
                <a16:creationId xmlns:a16="http://schemas.microsoft.com/office/drawing/2014/main" id="{95751960-89F8-E9D0-C864-D17010D0D6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3567" y="1564188"/>
            <a:ext cx="3753718" cy="1537668"/>
          </a:xfrm>
          <a:prstGeom prst="rect">
            <a:avLst/>
          </a:prstGeom>
        </p:spPr>
      </p:pic>
      <p:pic>
        <p:nvPicPr>
          <p:cNvPr id="12" name="Picture 11" descr="Chart&#10;&#10;Description automatically generated">
            <a:extLst>
              <a:ext uri="{FF2B5EF4-FFF2-40B4-BE49-F238E27FC236}">
                <a16:creationId xmlns:a16="http://schemas.microsoft.com/office/drawing/2014/main" id="{A8D72ED9-D47E-0CA8-ACA9-5153FD26C9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1173" y="3233246"/>
            <a:ext cx="3753719" cy="1537668"/>
          </a:xfrm>
          <a:prstGeom prst="rect">
            <a:avLst/>
          </a:prstGeom>
        </p:spPr>
      </p:pic>
      <p:sp>
        <p:nvSpPr>
          <p:cNvPr id="13" name="Content Placeholder 2">
            <a:extLst>
              <a:ext uri="{FF2B5EF4-FFF2-40B4-BE49-F238E27FC236}">
                <a16:creationId xmlns:a16="http://schemas.microsoft.com/office/drawing/2014/main" id="{6ED11FF8-F65E-7F7B-438E-148F1B05EE1F}"/>
              </a:ext>
            </a:extLst>
          </p:cNvPr>
          <p:cNvSpPr txBox="1">
            <a:spLocks/>
          </p:cNvSpPr>
          <p:nvPr/>
        </p:nvSpPr>
        <p:spPr>
          <a:xfrm>
            <a:off x="4119088" y="3344340"/>
            <a:ext cx="3351036" cy="4309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Font typeface="Arial" panose="020B0604020202020204" pitchFamily="34" charset="0"/>
              <a:buNone/>
            </a:pPr>
            <a:r>
              <a:rPr lang="en-US" sz="1600" dirty="0">
                <a:latin typeface="Calibri" panose="020F0502020204030204" pitchFamily="34" charset="0"/>
                <a:ea typeface="Calibri" panose="020F0502020204030204" pitchFamily="34" charset="0"/>
                <a:cs typeface="Times New Roman" panose="02020603050405020304" pitchFamily="18" charset="0"/>
              </a:rPr>
              <a:t>Overall Engagement: </a:t>
            </a:r>
            <a:r>
              <a:rPr lang="en-US" sz="1600" dirty="0">
                <a:solidFill>
                  <a:srgbClr val="00B050"/>
                </a:solidFill>
                <a:latin typeface="Calibri" panose="020F0502020204030204" pitchFamily="34" charset="0"/>
                <a:ea typeface="Calibri" panose="020F0502020204030204" pitchFamily="34" charset="0"/>
                <a:cs typeface="Times New Roman" panose="02020603050405020304" pitchFamily="18" charset="0"/>
              </a:rPr>
              <a:t>+21.1%</a:t>
            </a:r>
            <a:endParaRPr lang="en-GB" sz="1600" dirty="0">
              <a:solidFill>
                <a:srgbClr val="00B050"/>
              </a:solidFill>
            </a:endParaRPr>
          </a:p>
        </p:txBody>
      </p:sp>
      <p:sp>
        <p:nvSpPr>
          <p:cNvPr id="14" name="Content Placeholder 2">
            <a:extLst>
              <a:ext uri="{FF2B5EF4-FFF2-40B4-BE49-F238E27FC236}">
                <a16:creationId xmlns:a16="http://schemas.microsoft.com/office/drawing/2014/main" id="{876D2736-79AD-26F6-70A8-72428B913252}"/>
              </a:ext>
            </a:extLst>
          </p:cNvPr>
          <p:cNvSpPr txBox="1">
            <a:spLocks/>
          </p:cNvSpPr>
          <p:nvPr/>
        </p:nvSpPr>
        <p:spPr>
          <a:xfrm>
            <a:off x="984863" y="3982621"/>
            <a:ext cx="6969623" cy="26469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Our posts are being shown to less and less users.</a:t>
            </a:r>
          </a:p>
          <a:p>
            <a:pPr marL="0" indent="0">
              <a:spcAft>
                <a:spcPts val="1200"/>
              </a:spcAft>
              <a:buNone/>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But</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engagement kept growing! So the posts reach the right users</a:t>
            </a: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 (</a:t>
            </a: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our community and users interested in our content).</a:t>
            </a:r>
          </a:p>
          <a:p>
            <a:pPr marL="0" indent="0">
              <a:spcAft>
                <a:spcPts val="1200"/>
              </a:spcAft>
              <a:buNone/>
            </a:pPr>
            <a:r>
              <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This includes new followers, that also grew at a faster rate.</a:t>
            </a:r>
            <a:endParaRPr lang="en-GB" sz="1800" dirty="0">
              <a:solidFill>
                <a:schemeClr val="bg1"/>
              </a:solidFill>
            </a:endParaRPr>
          </a:p>
          <a:p>
            <a:pPr marL="0" indent="0">
              <a:spcAft>
                <a:spcPts val="1200"/>
              </a:spcAft>
              <a:buNone/>
            </a:pPr>
            <a:r>
              <a:rPr lang="en-GB" sz="1800" dirty="0">
                <a:solidFill>
                  <a:schemeClr val="bg1"/>
                </a:solidFill>
                <a:latin typeface="Calibri" panose="020F0502020204030204" pitchFamily="34" charset="0"/>
                <a:ea typeface="Calibri" panose="020F0502020204030204" pitchFamily="34" charset="0"/>
                <a:cs typeface="Times New Roman" panose="02020603050405020304" pitchFamily="18" charset="0"/>
              </a:rPr>
              <a:t>On other social media (Facebook and LinkedIn) we registered massive growth on all fronts instead.</a:t>
            </a:r>
            <a:endParaRPr lang="en-GB" sz="1800" dirty="0">
              <a:solidFill>
                <a:schemeClr val="bg1"/>
              </a:solidFill>
            </a:endParaRPr>
          </a:p>
        </p:txBody>
      </p:sp>
      <p:sp>
        <p:nvSpPr>
          <p:cNvPr id="15" name="Content Placeholder 2">
            <a:extLst>
              <a:ext uri="{FF2B5EF4-FFF2-40B4-BE49-F238E27FC236}">
                <a16:creationId xmlns:a16="http://schemas.microsoft.com/office/drawing/2014/main" id="{6F0A19AC-51FD-32AA-F12D-45210C7DAC01}"/>
              </a:ext>
            </a:extLst>
          </p:cNvPr>
          <p:cNvSpPr txBox="1">
            <a:spLocks/>
          </p:cNvSpPr>
          <p:nvPr/>
        </p:nvSpPr>
        <p:spPr>
          <a:xfrm>
            <a:off x="8123567" y="4902304"/>
            <a:ext cx="3761325" cy="84948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700" dirty="0">
                <a:solidFill>
                  <a:schemeClr val="bg1"/>
                </a:solidFill>
                <a:latin typeface="Calibri" panose="020F0502020204030204" pitchFamily="34" charset="0"/>
                <a:ea typeface="Calibri" panose="020F0502020204030204" pitchFamily="34" charset="0"/>
                <a:cs typeface="Times New Roman" panose="02020603050405020304" pitchFamily="18" charset="0"/>
              </a:rPr>
              <a:t>Among other profiles the exception was TNC22, which was very successful on all fronts in 2022.</a:t>
            </a:r>
            <a:endParaRPr lang="en-GB" sz="1700" dirty="0">
              <a:solidFill>
                <a:schemeClr val="bg1"/>
              </a:solidFill>
            </a:endParaRPr>
          </a:p>
        </p:txBody>
      </p:sp>
    </p:spTree>
    <p:extLst>
      <p:ext uri="{BB962C8B-B14F-4D97-AF65-F5344CB8AC3E}">
        <p14:creationId xmlns:p14="http://schemas.microsoft.com/office/powerpoint/2010/main" val="2902096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a:xfrm>
            <a:off x="998895" y="918524"/>
            <a:ext cx="9894723" cy="430909"/>
          </a:xfrm>
        </p:spPr>
        <p:txBody>
          <a:bodyPr anchor="ctr">
            <a:normAutofit/>
          </a:bodyPr>
          <a:lstStyle/>
          <a:p>
            <a:r>
              <a:rPr lang="en-US" sz="2400" dirty="0">
                <a:solidFill>
                  <a:schemeClr val="bg1"/>
                </a:solidFill>
              </a:rPr>
              <a:t>Twitter 2.0?</a:t>
            </a:r>
          </a:p>
        </p:txBody>
      </p:sp>
      <p:sp>
        <p:nvSpPr>
          <p:cNvPr id="4" name="TextBox 3">
            <a:extLst>
              <a:ext uri="{FF2B5EF4-FFF2-40B4-BE49-F238E27FC236}">
                <a16:creationId xmlns:a16="http://schemas.microsoft.com/office/drawing/2014/main" id="{563CE7AE-114E-866F-91A9-B95EB814D0A3}"/>
              </a:ext>
            </a:extLst>
          </p:cNvPr>
          <p:cNvSpPr txBox="1"/>
          <p:nvPr/>
        </p:nvSpPr>
        <p:spPr>
          <a:xfrm>
            <a:off x="998894" y="1638600"/>
            <a:ext cx="5097105" cy="4577805"/>
          </a:xfrm>
          <a:prstGeom prst="rect">
            <a:avLst/>
          </a:prstGeom>
        </p:spPr>
        <p:txBody>
          <a:bodyPr vert="horz" lIns="91440" tIns="45720" rIns="91440" bIns="45720" rtlCol="0">
            <a:normAutofit fontScale="92500"/>
          </a:bodyPr>
          <a:lstStyle>
            <a:lvl1pPr indent="0">
              <a:lnSpc>
                <a:spcPct val="90000"/>
              </a:lnSpc>
              <a:spcBef>
                <a:spcPts val="1000"/>
              </a:spcBef>
              <a:spcAft>
                <a:spcPts val="1200"/>
              </a:spcAft>
              <a:buFont typeface="Arial" panose="020B0604020202020204" pitchFamily="34" charset="0"/>
              <a:buNone/>
              <a:defRPr sz="2400">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2000" dirty="0">
                <a:solidFill>
                  <a:schemeClr val="bg1"/>
                </a:solidFill>
              </a:rPr>
              <a:t>Elon Musk claims to be working on Twitter 2.0, the “Everything app”.</a:t>
            </a:r>
          </a:p>
          <a:p>
            <a:r>
              <a:rPr lang="en-GB" sz="2000" dirty="0">
                <a:solidFill>
                  <a:schemeClr val="bg1"/>
                </a:solidFill>
              </a:rPr>
              <a:t>In a similar way to WeChat in China, this would include many other apps and functionalities, including payments.</a:t>
            </a:r>
          </a:p>
          <a:p>
            <a:r>
              <a:rPr lang="en-GB" sz="2000" dirty="0">
                <a:solidFill>
                  <a:schemeClr val="bg1"/>
                </a:solidFill>
              </a:rPr>
              <a:t>However, it seems unlikely that Musk will achieve this result, and and even more on a global scale…</a:t>
            </a:r>
          </a:p>
          <a:p>
            <a:r>
              <a:rPr lang="en-GB" sz="2000" dirty="0">
                <a:solidFill>
                  <a:schemeClr val="bg1"/>
                </a:solidFill>
              </a:rPr>
              <a:t>WeChat managed to achieve this in a very different environment, only relatively to China, and with time advantage, while other organisations with more expertise and resources like Meta and Google have already been trying to do this for longer and with limited results.</a:t>
            </a:r>
            <a:endParaRPr lang="en-NL" sz="2000" dirty="0">
              <a:solidFill>
                <a:schemeClr val="bg1"/>
              </a:solidFill>
            </a:endParaRPr>
          </a:p>
        </p:txBody>
      </p:sp>
      <p:pic>
        <p:nvPicPr>
          <p:cNvPr id="6" name="Picture 5" descr="Graphical user interface, application&#10;&#10;Description automatically generated">
            <a:extLst>
              <a:ext uri="{FF2B5EF4-FFF2-40B4-BE49-F238E27FC236}">
                <a16:creationId xmlns:a16="http://schemas.microsoft.com/office/drawing/2014/main" id="{3F930A85-CFBD-DE9E-7142-2D62D91755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9944" y="1349433"/>
            <a:ext cx="4609889" cy="4437326"/>
          </a:xfrm>
          <a:prstGeom prst="rect">
            <a:avLst/>
          </a:prstGeom>
          <a:ln>
            <a:noFill/>
          </a:ln>
          <a:effectLst>
            <a:outerShdw blurRad="292100" dist="139700" dir="2700000" sx="99311" sy="99311" algn="tl" rotWithShape="0">
              <a:srgbClr val="333333">
                <a:alpha val="65000"/>
              </a:srgbClr>
            </a:outerShdw>
            <a:softEdge rad="0"/>
          </a:effectLst>
        </p:spPr>
      </p:pic>
    </p:spTree>
    <p:extLst>
      <p:ext uri="{BB962C8B-B14F-4D97-AF65-F5344CB8AC3E}">
        <p14:creationId xmlns:p14="http://schemas.microsoft.com/office/powerpoint/2010/main" val="2423001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p:txBody>
          <a:bodyPr>
            <a:normAutofit fontScale="90000"/>
          </a:bodyPr>
          <a:lstStyle/>
          <a:p>
            <a:r>
              <a:rPr lang="en-US" dirty="0">
                <a:solidFill>
                  <a:schemeClr val="bg1"/>
                </a:solidFill>
              </a:rPr>
              <a:t>The present situation - Is Twitter doing ok?</a:t>
            </a:r>
          </a:p>
        </p:txBody>
      </p:sp>
      <p:pic>
        <p:nvPicPr>
          <p:cNvPr id="4" name="Picture 3">
            <a:extLst>
              <a:ext uri="{FF2B5EF4-FFF2-40B4-BE49-F238E27FC236}">
                <a16:creationId xmlns:a16="http://schemas.microsoft.com/office/drawing/2014/main" id="{80295B8F-B49F-8AD8-D1DD-F98AC98970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6073" y="2069416"/>
            <a:ext cx="3579201" cy="3686936"/>
          </a:xfrm>
          <a:prstGeom prst="rect">
            <a:avLst/>
          </a:prstGeom>
          <a:ln>
            <a:noFill/>
          </a:ln>
          <a:effectLst>
            <a:outerShdw blurRad="292100" dist="139700" dir="2700000" sx="93155" sy="93155" algn="tl" rotWithShape="0">
              <a:srgbClr val="333333">
                <a:alpha val="65000"/>
              </a:srgbClr>
            </a:outerShdw>
            <a:softEdge rad="0"/>
          </a:effectLst>
        </p:spPr>
      </p:pic>
      <p:sp>
        <p:nvSpPr>
          <p:cNvPr id="6" name="Content Placeholder 2">
            <a:extLst>
              <a:ext uri="{FF2B5EF4-FFF2-40B4-BE49-F238E27FC236}">
                <a16:creationId xmlns:a16="http://schemas.microsoft.com/office/drawing/2014/main" id="{3C6AC55F-6072-2D6D-2D95-6DD63132B7F5}"/>
              </a:ext>
            </a:extLst>
          </p:cNvPr>
          <p:cNvSpPr txBox="1">
            <a:spLocks/>
          </p:cNvSpPr>
          <p:nvPr/>
        </p:nvSpPr>
        <p:spPr>
          <a:xfrm>
            <a:off x="-3279886" y="-963296"/>
            <a:ext cx="4278781" cy="17421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L" sz="1600" dirty="0"/>
              <a:t>Add updated data and articles on Twitter users Vs Mastodon users </a:t>
            </a:r>
          </a:p>
        </p:txBody>
      </p:sp>
      <p:sp>
        <p:nvSpPr>
          <p:cNvPr id="10" name="Content Placeholder 2">
            <a:extLst>
              <a:ext uri="{FF2B5EF4-FFF2-40B4-BE49-F238E27FC236}">
                <a16:creationId xmlns:a16="http://schemas.microsoft.com/office/drawing/2014/main" id="{D91F3A77-D298-7FF8-334E-D7BF4238E82C}"/>
              </a:ext>
            </a:extLst>
          </p:cNvPr>
          <p:cNvSpPr txBox="1">
            <a:spLocks/>
          </p:cNvSpPr>
          <p:nvPr/>
        </p:nvSpPr>
        <p:spPr>
          <a:xfrm>
            <a:off x="-2812107" y="-1834347"/>
            <a:ext cx="4278781" cy="17421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NL" sz="1600" dirty="0"/>
              <a:t>T</a:t>
            </a:r>
            <a:r>
              <a:rPr lang="en-GB" sz="1600" dirty="0"/>
              <a:t>h</a:t>
            </a:r>
            <a:r>
              <a:rPr lang="en-NL" sz="1600" dirty="0"/>
              <a:t>e truth is that Twitter is not looking that well at the moment…</a:t>
            </a:r>
          </a:p>
        </p:txBody>
      </p:sp>
      <p:sp>
        <p:nvSpPr>
          <p:cNvPr id="11" name="TextBox 10">
            <a:extLst>
              <a:ext uri="{FF2B5EF4-FFF2-40B4-BE49-F238E27FC236}">
                <a16:creationId xmlns:a16="http://schemas.microsoft.com/office/drawing/2014/main" id="{0FB8D5FC-7383-9F0F-8B86-9AA6C289C48E}"/>
              </a:ext>
            </a:extLst>
          </p:cNvPr>
          <p:cNvSpPr txBox="1"/>
          <p:nvPr/>
        </p:nvSpPr>
        <p:spPr>
          <a:xfrm>
            <a:off x="998895" y="1581285"/>
            <a:ext cx="10194210" cy="525663"/>
          </a:xfrm>
          <a:prstGeom prst="rect">
            <a:avLst/>
          </a:prstGeom>
        </p:spPr>
        <p:txBody>
          <a:bodyPr vert="horz" lIns="91440" tIns="45720" rIns="91440" bIns="45720" rtlCol="0">
            <a:normAutofit/>
          </a:bodyPr>
          <a:lstStyle>
            <a:lvl1pPr indent="0">
              <a:lnSpc>
                <a:spcPct val="90000"/>
              </a:lnSpc>
              <a:spcBef>
                <a:spcPts val="1000"/>
              </a:spcBef>
              <a:spcAft>
                <a:spcPts val="1200"/>
              </a:spcAft>
              <a:buFont typeface="Arial" panose="020B0604020202020204" pitchFamily="34" charset="0"/>
              <a:buNone/>
              <a:defRPr sz="2400">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2000" dirty="0">
                <a:solidFill>
                  <a:schemeClr val="bg1"/>
                </a:solidFill>
              </a:rPr>
              <a:t>Until recently Twitter was considered one of the most secure and stable social media platforms</a:t>
            </a:r>
          </a:p>
        </p:txBody>
      </p:sp>
      <p:pic>
        <p:nvPicPr>
          <p:cNvPr id="29" name="Picture 28" descr="Graphical user interface, text, application, chat or text message&#10;&#10;Description automatically generated">
            <a:extLst>
              <a:ext uri="{FF2B5EF4-FFF2-40B4-BE49-F238E27FC236}">
                <a16:creationId xmlns:a16="http://schemas.microsoft.com/office/drawing/2014/main" id="{EB0841BD-5DB1-D67E-C120-F992A3D931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8895" y="2037930"/>
            <a:ext cx="2712620" cy="1328770"/>
          </a:xfrm>
          <a:prstGeom prst="rect">
            <a:avLst/>
          </a:prstGeom>
          <a:ln>
            <a:noFill/>
          </a:ln>
          <a:effectLst>
            <a:outerShdw blurRad="292100" dist="139700" dir="2700000" sx="93155" sy="93155" algn="tl" rotWithShape="0">
              <a:srgbClr val="333333">
                <a:alpha val="65000"/>
              </a:srgbClr>
            </a:outerShdw>
            <a:softEdge rad="0"/>
          </a:effectLst>
        </p:spPr>
      </p:pic>
      <p:sp>
        <p:nvSpPr>
          <p:cNvPr id="30" name="TextBox 29">
            <a:extLst>
              <a:ext uri="{FF2B5EF4-FFF2-40B4-BE49-F238E27FC236}">
                <a16:creationId xmlns:a16="http://schemas.microsoft.com/office/drawing/2014/main" id="{936E50CB-1B11-A8AC-5B9B-4FBE1F22E2DA}"/>
              </a:ext>
            </a:extLst>
          </p:cNvPr>
          <p:cNvSpPr txBox="1"/>
          <p:nvPr/>
        </p:nvSpPr>
        <p:spPr>
          <a:xfrm>
            <a:off x="4003318" y="2148387"/>
            <a:ext cx="2609418" cy="525663"/>
          </a:xfrm>
          <a:prstGeom prst="rect">
            <a:avLst/>
          </a:prstGeom>
        </p:spPr>
        <p:txBody>
          <a:bodyPr vert="horz" lIns="91440" tIns="45720" rIns="91440" bIns="45720" rtlCol="0">
            <a:normAutofit lnSpcReduction="10000"/>
          </a:bodyPr>
          <a:lstStyle>
            <a:lvl1pPr indent="0">
              <a:lnSpc>
                <a:spcPct val="90000"/>
              </a:lnSpc>
              <a:spcBef>
                <a:spcPts val="1000"/>
              </a:spcBef>
              <a:spcAft>
                <a:spcPts val="1200"/>
              </a:spcAft>
              <a:buFont typeface="Arial" panose="020B0604020202020204" pitchFamily="34" charset="0"/>
              <a:buNone/>
              <a:defRPr sz="2400">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600" dirty="0">
                <a:solidFill>
                  <a:schemeClr val="bg1"/>
                </a:solidFill>
              </a:rPr>
              <a:t>Twitter during the October 2021 outage at Meta</a:t>
            </a:r>
          </a:p>
        </p:txBody>
      </p:sp>
      <p:cxnSp>
        <p:nvCxnSpPr>
          <p:cNvPr id="31" name="Straight Connector 30">
            <a:extLst>
              <a:ext uri="{FF2B5EF4-FFF2-40B4-BE49-F238E27FC236}">
                <a16:creationId xmlns:a16="http://schemas.microsoft.com/office/drawing/2014/main" id="{0BB5EF00-F490-0C61-E072-E69E09512E36}"/>
              </a:ext>
            </a:extLst>
          </p:cNvPr>
          <p:cNvCxnSpPr>
            <a:cxnSpLocks/>
            <a:endCxn id="30" idx="1"/>
          </p:cNvCxnSpPr>
          <p:nvPr/>
        </p:nvCxnSpPr>
        <p:spPr>
          <a:xfrm flipV="1">
            <a:off x="3719819" y="2411219"/>
            <a:ext cx="283499" cy="2339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4" name="Picture 13" descr="Graphical user interface, text, application, email&#10;&#10;Description automatically generated">
            <a:extLst>
              <a:ext uri="{FF2B5EF4-FFF2-40B4-BE49-F238E27FC236}">
                <a16:creationId xmlns:a16="http://schemas.microsoft.com/office/drawing/2014/main" id="{275B2932-CCBC-6F53-5F2F-0CDA8943B7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8895" y="4091484"/>
            <a:ext cx="4637134" cy="1826750"/>
          </a:xfrm>
          <a:prstGeom prst="rect">
            <a:avLst/>
          </a:prstGeom>
          <a:ln>
            <a:noFill/>
          </a:ln>
          <a:effectLst>
            <a:outerShdw blurRad="292100" dist="139700" dir="2700000" sx="93155" sy="93155" algn="tl" rotWithShape="0">
              <a:srgbClr val="333333">
                <a:alpha val="65000"/>
              </a:srgbClr>
            </a:outerShdw>
            <a:softEdge rad="0"/>
          </a:effectLst>
        </p:spPr>
      </p:pic>
      <p:pic>
        <p:nvPicPr>
          <p:cNvPr id="27" name="Picture 26" descr="Text&#10;&#10;Description automatically generated">
            <a:extLst>
              <a:ext uri="{FF2B5EF4-FFF2-40B4-BE49-F238E27FC236}">
                <a16:creationId xmlns:a16="http://schemas.microsoft.com/office/drawing/2014/main" id="{5249A6EA-0DF7-7880-4193-FD965689D3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32289" y="2997161"/>
            <a:ext cx="2965297" cy="863678"/>
          </a:xfrm>
          <a:prstGeom prst="rect">
            <a:avLst/>
          </a:prstGeom>
          <a:ln>
            <a:noFill/>
          </a:ln>
          <a:effectLst>
            <a:outerShdw blurRad="292100" dist="139700" dir="2700000" sx="93155" sy="93155" algn="tl" rotWithShape="0">
              <a:srgbClr val="333333">
                <a:alpha val="65000"/>
              </a:srgbClr>
            </a:outerShdw>
            <a:softEdge rad="0"/>
          </a:effectLst>
        </p:spPr>
      </p:pic>
    </p:spTree>
    <p:extLst>
      <p:ext uri="{BB962C8B-B14F-4D97-AF65-F5344CB8AC3E}">
        <p14:creationId xmlns:p14="http://schemas.microsoft.com/office/powerpoint/2010/main" val="39061568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pic>
        <p:nvPicPr>
          <p:cNvPr id="8" name="Picture 7" descr="Icon&#10;&#10;Description automatically generated">
            <a:extLst>
              <a:ext uri="{FF2B5EF4-FFF2-40B4-BE49-F238E27FC236}">
                <a16:creationId xmlns:a16="http://schemas.microsoft.com/office/drawing/2014/main" id="{62A4C41E-13EC-D38A-E62B-A036AEB653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4627" y="3547989"/>
            <a:ext cx="666000" cy="666000"/>
          </a:xfrm>
          <a:prstGeom prst="rect">
            <a:avLst/>
          </a:prstGeom>
        </p:spPr>
      </p:pic>
      <p:pic>
        <p:nvPicPr>
          <p:cNvPr id="12" name="Picture 11" descr="Icon&#10;&#10;Description automatically generated">
            <a:extLst>
              <a:ext uri="{FF2B5EF4-FFF2-40B4-BE49-F238E27FC236}">
                <a16:creationId xmlns:a16="http://schemas.microsoft.com/office/drawing/2014/main" id="{F7782DE8-DB9A-C101-3F5F-88D3A0A89E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7932" y="2662299"/>
            <a:ext cx="612000" cy="612000"/>
          </a:xfrm>
          <a:prstGeom prst="rect">
            <a:avLst/>
          </a:prstGeom>
        </p:spPr>
      </p:pic>
      <p:pic>
        <p:nvPicPr>
          <p:cNvPr id="10" name="Picture 9" descr="Icon&#10;&#10;Description automatically generated">
            <a:extLst>
              <a:ext uri="{FF2B5EF4-FFF2-40B4-BE49-F238E27FC236}">
                <a16:creationId xmlns:a16="http://schemas.microsoft.com/office/drawing/2014/main" id="{3174871E-3211-6D96-E072-716347516B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5739" y="3157647"/>
            <a:ext cx="691200" cy="691200"/>
          </a:xfrm>
          <a:prstGeom prst="rect">
            <a:avLst/>
          </a:prstGeom>
        </p:spPr>
      </p:pic>
      <p:sp>
        <p:nvSpPr>
          <p:cNvPr id="11" name="Title 1">
            <a:extLst>
              <a:ext uri="{FF2B5EF4-FFF2-40B4-BE49-F238E27FC236}">
                <a16:creationId xmlns:a16="http://schemas.microsoft.com/office/drawing/2014/main" id="{D701C7F1-F176-8A2B-E9B9-22D81F63AA28}"/>
              </a:ext>
            </a:extLst>
          </p:cNvPr>
          <p:cNvSpPr>
            <a:spLocks noGrp="1"/>
          </p:cNvSpPr>
          <p:nvPr>
            <p:ph type="title"/>
          </p:nvPr>
        </p:nvSpPr>
        <p:spPr>
          <a:xfrm>
            <a:off x="998895" y="918524"/>
            <a:ext cx="10711842" cy="430909"/>
          </a:xfrm>
        </p:spPr>
        <p:txBody>
          <a:bodyPr vert="horz" lIns="91440" tIns="45720" rIns="91440" bIns="45720" rtlCol="0" anchor="ctr">
            <a:normAutofit fontScale="90000"/>
          </a:bodyPr>
          <a:lstStyle/>
          <a:p>
            <a:r>
              <a:rPr lang="en-GB" dirty="0">
                <a:solidFill>
                  <a:schemeClr val="bg1"/>
                </a:solidFill>
              </a:rPr>
              <a:t>Chaos with the verified accounts</a:t>
            </a:r>
          </a:p>
        </p:txBody>
      </p:sp>
      <p:grpSp>
        <p:nvGrpSpPr>
          <p:cNvPr id="2" name="Group 1">
            <a:extLst>
              <a:ext uri="{FF2B5EF4-FFF2-40B4-BE49-F238E27FC236}">
                <a16:creationId xmlns:a16="http://schemas.microsoft.com/office/drawing/2014/main" id="{89679DD1-9DE9-CEB9-F13A-E99E25A393C8}"/>
              </a:ext>
            </a:extLst>
          </p:cNvPr>
          <p:cNvGrpSpPr/>
          <p:nvPr/>
        </p:nvGrpSpPr>
        <p:grpSpPr>
          <a:xfrm>
            <a:off x="5365195" y="3171702"/>
            <a:ext cx="653559" cy="653559"/>
            <a:chOff x="5077931" y="4903936"/>
            <a:chExt cx="1126926" cy="1126926"/>
          </a:xfrm>
        </p:grpSpPr>
        <p:sp>
          <p:nvSpPr>
            <p:cNvPr id="3" name="Oval 2">
              <a:extLst>
                <a:ext uri="{FF2B5EF4-FFF2-40B4-BE49-F238E27FC236}">
                  <a16:creationId xmlns:a16="http://schemas.microsoft.com/office/drawing/2014/main" id="{C797F62A-4A65-E0AD-334D-13566DEA2DAE}"/>
                </a:ext>
              </a:extLst>
            </p:cNvPr>
            <p:cNvSpPr/>
            <p:nvPr/>
          </p:nvSpPr>
          <p:spPr>
            <a:xfrm>
              <a:off x="5283162" y="5171946"/>
              <a:ext cx="716463" cy="6179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Icon&#10;&#10;Description automatically generated">
              <a:extLst>
                <a:ext uri="{FF2B5EF4-FFF2-40B4-BE49-F238E27FC236}">
                  <a16:creationId xmlns:a16="http://schemas.microsoft.com/office/drawing/2014/main" id="{C117BF09-ADF7-E720-17F8-577E33A63D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7931" y="4903936"/>
              <a:ext cx="1126926" cy="1126926"/>
            </a:xfrm>
            <a:prstGeom prst="rect">
              <a:avLst/>
            </a:prstGeom>
          </p:spPr>
        </p:pic>
      </p:grpSp>
      <p:grpSp>
        <p:nvGrpSpPr>
          <p:cNvPr id="6" name="Group 5">
            <a:extLst>
              <a:ext uri="{FF2B5EF4-FFF2-40B4-BE49-F238E27FC236}">
                <a16:creationId xmlns:a16="http://schemas.microsoft.com/office/drawing/2014/main" id="{F78AFE28-72ED-31EF-0C9B-BF6762122C0E}"/>
              </a:ext>
            </a:extLst>
          </p:cNvPr>
          <p:cNvGrpSpPr/>
          <p:nvPr/>
        </p:nvGrpSpPr>
        <p:grpSpPr>
          <a:xfrm>
            <a:off x="6069909" y="3499949"/>
            <a:ext cx="756917" cy="756918"/>
            <a:chOff x="5961246" y="5380692"/>
            <a:chExt cx="1117565" cy="1117567"/>
          </a:xfrm>
        </p:grpSpPr>
        <p:sp>
          <p:nvSpPr>
            <p:cNvPr id="9" name="Oval 8">
              <a:extLst>
                <a:ext uri="{FF2B5EF4-FFF2-40B4-BE49-F238E27FC236}">
                  <a16:creationId xmlns:a16="http://schemas.microsoft.com/office/drawing/2014/main" id="{7C9888F7-775E-0968-8E1B-97240A2697E7}"/>
                </a:ext>
              </a:extLst>
            </p:cNvPr>
            <p:cNvSpPr/>
            <p:nvPr/>
          </p:nvSpPr>
          <p:spPr>
            <a:xfrm>
              <a:off x="6230983" y="5615022"/>
              <a:ext cx="561703" cy="60120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descr="Icon&#10;&#10;Description automatically generated">
              <a:extLst>
                <a:ext uri="{FF2B5EF4-FFF2-40B4-BE49-F238E27FC236}">
                  <a16:creationId xmlns:a16="http://schemas.microsoft.com/office/drawing/2014/main" id="{225D1D64-8395-A301-F5DC-13CCD0B6D4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61246" y="5380692"/>
              <a:ext cx="1117565" cy="1117567"/>
            </a:xfrm>
            <a:prstGeom prst="rect">
              <a:avLst/>
            </a:prstGeom>
          </p:spPr>
        </p:pic>
      </p:grpSp>
      <p:grpSp>
        <p:nvGrpSpPr>
          <p:cNvPr id="17" name="Group 16">
            <a:extLst>
              <a:ext uri="{FF2B5EF4-FFF2-40B4-BE49-F238E27FC236}">
                <a16:creationId xmlns:a16="http://schemas.microsoft.com/office/drawing/2014/main" id="{897199F8-9BC1-CCA7-9806-5F4AE0C88801}"/>
              </a:ext>
            </a:extLst>
          </p:cNvPr>
          <p:cNvGrpSpPr/>
          <p:nvPr/>
        </p:nvGrpSpPr>
        <p:grpSpPr>
          <a:xfrm>
            <a:off x="5987758" y="2570137"/>
            <a:ext cx="684601" cy="798860"/>
            <a:chOff x="3216888" y="3884016"/>
            <a:chExt cx="2035224" cy="2374900"/>
          </a:xfrm>
        </p:grpSpPr>
        <p:sp>
          <p:nvSpPr>
            <p:cNvPr id="18" name="Oval 17">
              <a:extLst>
                <a:ext uri="{FF2B5EF4-FFF2-40B4-BE49-F238E27FC236}">
                  <a16:creationId xmlns:a16="http://schemas.microsoft.com/office/drawing/2014/main" id="{7E4FEB57-AE46-6968-8798-18A7B5C5D56E}"/>
                </a:ext>
              </a:extLst>
            </p:cNvPr>
            <p:cNvSpPr/>
            <p:nvPr/>
          </p:nvSpPr>
          <p:spPr>
            <a:xfrm>
              <a:off x="3940853" y="4667081"/>
              <a:ext cx="975619" cy="9403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descr="A picture containing text&#10;&#10;Description automatically generated">
              <a:extLst>
                <a:ext uri="{FF2B5EF4-FFF2-40B4-BE49-F238E27FC236}">
                  <a16:creationId xmlns:a16="http://schemas.microsoft.com/office/drawing/2014/main" id="{0C644EAE-C3AD-C099-8C3F-DF5855D915DC}"/>
                </a:ext>
              </a:extLst>
            </p:cNvPr>
            <p:cNvPicPr>
              <a:picLocks noChangeAspect="1"/>
            </p:cNvPicPr>
            <p:nvPr/>
          </p:nvPicPr>
          <p:blipFill rotWithShape="1">
            <a:blip r:embed="rId6">
              <a:extLst>
                <a:ext uri="{28A0092B-C50C-407E-A947-70E740481C1C}">
                  <a14:useLocalDpi xmlns:a14="http://schemas.microsoft.com/office/drawing/2010/main" val="0"/>
                </a:ext>
              </a:extLst>
            </a:blip>
            <a:srcRect l="25938" r="25938"/>
            <a:stretch/>
          </p:blipFill>
          <p:spPr>
            <a:xfrm>
              <a:off x="3216888" y="3884016"/>
              <a:ext cx="2035224" cy="2374900"/>
            </a:xfrm>
            <a:prstGeom prst="rect">
              <a:avLst/>
            </a:prstGeom>
          </p:spPr>
        </p:pic>
      </p:grpSp>
      <p:pic>
        <p:nvPicPr>
          <p:cNvPr id="28" name="Picture 27" descr="Graphical user interface, text, application&#10;&#10;Description automatically generated">
            <a:extLst>
              <a:ext uri="{FF2B5EF4-FFF2-40B4-BE49-F238E27FC236}">
                <a16:creationId xmlns:a16="http://schemas.microsoft.com/office/drawing/2014/main" id="{B32786A2-C9DC-E865-0A10-7F6C5C8385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11595" y="2556737"/>
            <a:ext cx="2925424" cy="990571"/>
          </a:xfrm>
          <a:prstGeom prst="rect">
            <a:avLst/>
          </a:prstGeom>
          <a:ln>
            <a:noFill/>
          </a:ln>
          <a:effectLst>
            <a:outerShdw blurRad="292100" dist="139700" dir="2700000" sx="93155" sy="93155" algn="tl" rotWithShape="0">
              <a:srgbClr val="333333">
                <a:alpha val="65000"/>
              </a:srgbClr>
            </a:outerShdw>
            <a:softEdge rad="0"/>
          </a:effectLst>
        </p:spPr>
      </p:pic>
      <p:pic>
        <p:nvPicPr>
          <p:cNvPr id="32" name="Picture 31" descr="A jet flying in the sky&#10;&#10;Description automatically generated with low confidence">
            <a:extLst>
              <a:ext uri="{FF2B5EF4-FFF2-40B4-BE49-F238E27FC236}">
                <a16:creationId xmlns:a16="http://schemas.microsoft.com/office/drawing/2014/main" id="{C0F60394-2007-7ECC-7A50-416DA5F1480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95979" y="3698343"/>
            <a:ext cx="1972794" cy="2484721"/>
          </a:xfrm>
          <a:prstGeom prst="rect">
            <a:avLst/>
          </a:prstGeom>
          <a:ln>
            <a:noFill/>
          </a:ln>
          <a:effectLst>
            <a:outerShdw blurRad="292100" dist="139700" dir="2700000" sx="93155" sy="93155" algn="tl" rotWithShape="0">
              <a:srgbClr val="333333">
                <a:alpha val="65000"/>
              </a:srgbClr>
            </a:outerShdw>
            <a:softEdge rad="0"/>
          </a:effectLst>
        </p:spPr>
      </p:pic>
      <p:pic>
        <p:nvPicPr>
          <p:cNvPr id="35" name="Picture 34" descr="Graphical user interface, text, application&#10;&#10;Description automatically generated">
            <a:extLst>
              <a:ext uri="{FF2B5EF4-FFF2-40B4-BE49-F238E27FC236}">
                <a16:creationId xmlns:a16="http://schemas.microsoft.com/office/drawing/2014/main" id="{D765E992-BC60-2A76-5892-EB5EF4988EC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43853" y="4669717"/>
            <a:ext cx="2255877" cy="1513347"/>
          </a:xfrm>
          <a:prstGeom prst="rect">
            <a:avLst/>
          </a:prstGeom>
          <a:ln>
            <a:noFill/>
          </a:ln>
          <a:effectLst>
            <a:outerShdw blurRad="292100" dist="139700" dir="2700000" sx="93155" sy="93155" algn="tl" rotWithShape="0">
              <a:srgbClr val="333333">
                <a:alpha val="65000"/>
              </a:srgbClr>
            </a:outerShdw>
            <a:softEdge rad="0"/>
          </a:effectLst>
        </p:spPr>
      </p:pic>
      <p:pic>
        <p:nvPicPr>
          <p:cNvPr id="42" name="Picture 41" descr="Graphical user interface, text, application&#10;&#10;Description automatically generated">
            <a:extLst>
              <a:ext uri="{FF2B5EF4-FFF2-40B4-BE49-F238E27FC236}">
                <a16:creationId xmlns:a16="http://schemas.microsoft.com/office/drawing/2014/main" id="{B553B520-C9A5-F5C6-CE51-DFEAB2D6ABC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320917" y="4200169"/>
            <a:ext cx="1972794" cy="1194879"/>
          </a:xfrm>
          <a:prstGeom prst="rect">
            <a:avLst/>
          </a:prstGeom>
          <a:ln>
            <a:noFill/>
          </a:ln>
          <a:effectLst>
            <a:outerShdw blurRad="292100" dist="139700" dir="2700000" sx="93155" sy="93155" algn="tl" rotWithShape="0">
              <a:srgbClr val="333333">
                <a:alpha val="65000"/>
              </a:srgbClr>
            </a:outerShdw>
            <a:softEdge rad="0"/>
          </a:effectLst>
        </p:spPr>
      </p:pic>
      <p:pic>
        <p:nvPicPr>
          <p:cNvPr id="46" name="Picture 45" descr="Graphical user interface&#10;&#10;Description automatically generated">
            <a:extLst>
              <a:ext uri="{FF2B5EF4-FFF2-40B4-BE49-F238E27FC236}">
                <a16:creationId xmlns:a16="http://schemas.microsoft.com/office/drawing/2014/main" id="{0054692B-590F-7109-ADC7-F942B2BCE8F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90604" y="5599068"/>
            <a:ext cx="2391473" cy="663879"/>
          </a:xfrm>
          <a:prstGeom prst="rect">
            <a:avLst/>
          </a:prstGeom>
          <a:ln>
            <a:noFill/>
          </a:ln>
          <a:effectLst>
            <a:outerShdw blurRad="292100" dist="139700" dir="2700000" sx="93155" sy="93155" algn="tl" rotWithShape="0">
              <a:srgbClr val="333333">
                <a:alpha val="65000"/>
              </a:srgbClr>
            </a:outerShdw>
            <a:softEdge rad="0"/>
          </a:effectLst>
        </p:spPr>
      </p:pic>
      <p:pic>
        <p:nvPicPr>
          <p:cNvPr id="49" name="Picture 48" descr="Text&#10;&#10;Description automatically generated">
            <a:extLst>
              <a:ext uri="{FF2B5EF4-FFF2-40B4-BE49-F238E27FC236}">
                <a16:creationId xmlns:a16="http://schemas.microsoft.com/office/drawing/2014/main" id="{59D2548C-4D9D-CB78-4FF2-AF719C19AE2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787803" y="4143121"/>
            <a:ext cx="2012950" cy="1358900"/>
          </a:xfrm>
          <a:prstGeom prst="rect">
            <a:avLst/>
          </a:prstGeom>
          <a:ln>
            <a:noFill/>
          </a:ln>
          <a:effectLst>
            <a:outerShdw blurRad="292100" dist="139700" dir="2700000" sx="93155" sy="93155" algn="tl" rotWithShape="0">
              <a:srgbClr val="333333">
                <a:alpha val="65000"/>
              </a:srgbClr>
            </a:outerShdw>
            <a:softEdge rad="0"/>
          </a:effectLst>
        </p:spPr>
      </p:pic>
      <p:pic>
        <p:nvPicPr>
          <p:cNvPr id="53" name="Picture 52" descr="Text&#10;&#10;Description automatically generated">
            <a:extLst>
              <a:ext uri="{FF2B5EF4-FFF2-40B4-BE49-F238E27FC236}">
                <a16:creationId xmlns:a16="http://schemas.microsoft.com/office/drawing/2014/main" id="{4E05919D-A6B9-19EF-F4E4-B4A9AA579B5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99793" y="1486748"/>
            <a:ext cx="3897386" cy="840480"/>
          </a:xfrm>
          <a:prstGeom prst="rect">
            <a:avLst/>
          </a:prstGeom>
          <a:ln>
            <a:noFill/>
          </a:ln>
          <a:effectLst>
            <a:outerShdw blurRad="292100" dist="139700" dir="2700000" sx="93155" sy="93155" algn="tl" rotWithShape="0">
              <a:srgbClr val="333333">
                <a:alpha val="65000"/>
              </a:srgbClr>
            </a:outerShdw>
            <a:softEdge rad="0"/>
          </a:effectLst>
        </p:spPr>
      </p:pic>
      <p:pic>
        <p:nvPicPr>
          <p:cNvPr id="55" name="Picture 54" descr="Text&#10;&#10;Description automatically generated">
            <a:extLst>
              <a:ext uri="{FF2B5EF4-FFF2-40B4-BE49-F238E27FC236}">
                <a16:creationId xmlns:a16="http://schemas.microsoft.com/office/drawing/2014/main" id="{A97ABCBF-B542-DB3F-368F-F05F15AACC68}"/>
              </a:ext>
            </a:extLst>
          </p:cNvPr>
          <p:cNvPicPr>
            <a:picLocks noChangeAspect="1"/>
          </p:cNvPicPr>
          <p:nvPr/>
        </p:nvPicPr>
        <p:blipFill rotWithShape="1">
          <a:blip r:embed="rId14">
            <a:extLst>
              <a:ext uri="{28A0092B-C50C-407E-A947-70E740481C1C}">
                <a14:useLocalDpi xmlns:a14="http://schemas.microsoft.com/office/drawing/2010/main" val="0"/>
              </a:ext>
            </a:extLst>
          </a:blip>
          <a:srcRect t="6256"/>
          <a:stretch/>
        </p:blipFill>
        <p:spPr>
          <a:xfrm>
            <a:off x="5170325" y="1462952"/>
            <a:ext cx="2925424" cy="1005809"/>
          </a:xfrm>
          <a:prstGeom prst="rect">
            <a:avLst/>
          </a:prstGeom>
          <a:ln>
            <a:noFill/>
          </a:ln>
          <a:effectLst>
            <a:outerShdw blurRad="292100" dist="139700" dir="2700000" sx="93155" sy="93155" algn="tl" rotWithShape="0">
              <a:srgbClr val="333333">
                <a:alpha val="65000"/>
              </a:srgbClr>
            </a:outerShdw>
            <a:softEdge rad="0"/>
          </a:effectLst>
        </p:spPr>
      </p:pic>
      <p:pic>
        <p:nvPicPr>
          <p:cNvPr id="57" name="Picture 56" descr="A black t-shirt with white text&#10;&#10;Description automatically generated">
            <a:extLst>
              <a:ext uri="{FF2B5EF4-FFF2-40B4-BE49-F238E27FC236}">
                <a16:creationId xmlns:a16="http://schemas.microsoft.com/office/drawing/2014/main" id="{CF90C9E7-F8C6-BBCA-D358-A8693A8F089B}"/>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741648" y="1230262"/>
            <a:ext cx="2791044" cy="2785093"/>
          </a:xfrm>
          <a:prstGeom prst="rect">
            <a:avLst/>
          </a:prstGeom>
          <a:ln>
            <a:noFill/>
          </a:ln>
          <a:effectLst>
            <a:outerShdw blurRad="292100" dist="139700" dir="2700000" sx="93155" sy="93155" algn="tl" rotWithShape="0">
              <a:srgbClr val="333333">
                <a:alpha val="65000"/>
              </a:srgbClr>
            </a:outerShdw>
            <a:softEdge rad="0"/>
          </a:effectLst>
        </p:spPr>
      </p:pic>
    </p:spTree>
    <p:extLst>
      <p:ext uri="{BB962C8B-B14F-4D97-AF65-F5344CB8AC3E}">
        <p14:creationId xmlns:p14="http://schemas.microsoft.com/office/powerpoint/2010/main" val="3889178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07D9D-84B6-F24B-BBD7-17D3AEDE699B}"/>
              </a:ext>
            </a:extLst>
          </p:cNvPr>
          <p:cNvSpPr>
            <a:spLocks noGrp="1"/>
          </p:cNvSpPr>
          <p:nvPr>
            <p:ph type="title"/>
          </p:nvPr>
        </p:nvSpPr>
        <p:spPr/>
        <p:txBody>
          <a:bodyPr>
            <a:normAutofit fontScale="90000"/>
          </a:bodyPr>
          <a:lstStyle/>
          <a:p>
            <a:r>
              <a:rPr lang="en-GB" dirty="0">
                <a:solidFill>
                  <a:schemeClr val="bg1"/>
                </a:solidFill>
              </a:rPr>
              <a:t>Some recent changes to Twitter – Twitter Blue and Twitter API</a:t>
            </a:r>
          </a:p>
        </p:txBody>
      </p:sp>
      <p:pic>
        <p:nvPicPr>
          <p:cNvPr id="4" name="Content Placeholder 3" descr="Graphical user interface, application&#10;&#10;Description automatically generated">
            <a:extLst>
              <a:ext uri="{FF2B5EF4-FFF2-40B4-BE49-F238E27FC236}">
                <a16:creationId xmlns:a16="http://schemas.microsoft.com/office/drawing/2014/main" id="{C62C0522-E477-DC80-5BBC-312A443B190D}"/>
              </a:ext>
            </a:extLst>
          </p:cNvPr>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592135" y="1558916"/>
            <a:ext cx="4333945" cy="3450968"/>
          </a:xfrm>
          <a:prstGeom prst="rect">
            <a:avLst/>
          </a:prstGeom>
          <a:ln>
            <a:noFill/>
          </a:ln>
          <a:effectLst>
            <a:outerShdw blurRad="292100" dist="139700" dir="2700000" sx="93155" sy="93155" algn="tl" rotWithShape="0">
              <a:srgbClr val="333333">
                <a:alpha val="65000"/>
              </a:srgbClr>
            </a:outerShdw>
            <a:softEdge rad="0"/>
          </a:effectLst>
        </p:spPr>
      </p:pic>
      <p:pic>
        <p:nvPicPr>
          <p:cNvPr id="12" name="Picture 11" descr="Graphical user interface, text, application&#10;&#10;Description automatically generated">
            <a:extLst>
              <a:ext uri="{FF2B5EF4-FFF2-40B4-BE49-F238E27FC236}">
                <a16:creationId xmlns:a16="http://schemas.microsoft.com/office/drawing/2014/main" id="{009701D4-B5F4-E052-5374-D6EB5DE11B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23790" y="4478286"/>
            <a:ext cx="3525755" cy="1279938"/>
          </a:xfrm>
          <a:prstGeom prst="rect">
            <a:avLst/>
          </a:prstGeom>
        </p:spPr>
      </p:pic>
      <p:pic>
        <p:nvPicPr>
          <p:cNvPr id="19" name="Picture 18">
            <a:extLst>
              <a:ext uri="{FF2B5EF4-FFF2-40B4-BE49-F238E27FC236}">
                <a16:creationId xmlns:a16="http://schemas.microsoft.com/office/drawing/2014/main" id="{3B430F90-2BC1-75D8-34BE-CF61CAC22B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8895" y="5254626"/>
            <a:ext cx="3507844" cy="1059187"/>
          </a:xfrm>
          <a:prstGeom prst="rect">
            <a:avLst/>
          </a:prstGeom>
        </p:spPr>
      </p:pic>
      <p:pic>
        <p:nvPicPr>
          <p:cNvPr id="24" name="Picture 23" descr="Diagram&#10;&#10;Description automatically generated">
            <a:extLst>
              <a:ext uri="{FF2B5EF4-FFF2-40B4-BE49-F238E27FC236}">
                <a16:creationId xmlns:a16="http://schemas.microsoft.com/office/drawing/2014/main" id="{F4674249-139F-083C-F23F-9DBDB2F9B8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80574" y="1558916"/>
            <a:ext cx="3008199" cy="4230280"/>
          </a:xfrm>
          <a:prstGeom prst="rect">
            <a:avLst/>
          </a:prstGeom>
          <a:ln>
            <a:noFill/>
          </a:ln>
          <a:effectLst>
            <a:outerShdw blurRad="292100" dist="139700" dir="2700000" sx="93155" sy="93155" algn="tl" rotWithShape="0">
              <a:srgbClr val="333333">
                <a:alpha val="65000"/>
              </a:srgbClr>
            </a:outerShdw>
            <a:softEdge rad="0"/>
          </a:effectLst>
        </p:spPr>
      </p:pic>
      <p:pic>
        <p:nvPicPr>
          <p:cNvPr id="25" name="Picture 24" descr="A screenshot of a computer&#10;&#10;Description automatically generated with medium confidence">
            <a:extLst>
              <a:ext uri="{FF2B5EF4-FFF2-40B4-BE49-F238E27FC236}">
                <a16:creationId xmlns:a16="http://schemas.microsoft.com/office/drawing/2014/main" id="{28356F21-CFCD-DEA4-39CE-B86C1833E9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23790" y="2699528"/>
            <a:ext cx="3525755" cy="1111080"/>
          </a:xfrm>
          <a:prstGeom prst="rect">
            <a:avLst/>
          </a:prstGeom>
        </p:spPr>
      </p:pic>
      <p:pic>
        <p:nvPicPr>
          <p:cNvPr id="26" name="Picture 25" descr="Graphical user interface, text, application, email&#10;&#10;Description automatically generated">
            <a:extLst>
              <a:ext uri="{FF2B5EF4-FFF2-40B4-BE49-F238E27FC236}">
                <a16:creationId xmlns:a16="http://schemas.microsoft.com/office/drawing/2014/main" id="{1C812CDA-29D6-3A7D-41FA-80DDC8E659D4}"/>
              </a:ext>
            </a:extLst>
          </p:cNvPr>
          <p:cNvPicPr>
            <a:picLocks noChangeAspect="1"/>
          </p:cNvPicPr>
          <p:nvPr/>
        </p:nvPicPr>
        <p:blipFill rotWithShape="1">
          <a:blip r:embed="rId8">
            <a:extLst>
              <a:ext uri="{28A0092B-C50C-407E-A947-70E740481C1C}">
                <a14:useLocalDpi xmlns:a14="http://schemas.microsoft.com/office/drawing/2010/main" val="0"/>
              </a:ext>
            </a:extLst>
          </a:blip>
          <a:srcRect b="56933"/>
          <a:stretch/>
        </p:blipFill>
        <p:spPr>
          <a:xfrm>
            <a:off x="8423790" y="1565479"/>
            <a:ext cx="3525755" cy="863390"/>
          </a:xfrm>
          <a:prstGeom prst="rect">
            <a:avLst/>
          </a:prstGeom>
        </p:spPr>
      </p:pic>
    </p:spTree>
    <p:extLst>
      <p:ext uri="{BB962C8B-B14F-4D97-AF65-F5344CB8AC3E}">
        <p14:creationId xmlns:p14="http://schemas.microsoft.com/office/powerpoint/2010/main" val="32677816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07D9D-84B6-F24B-BBD7-17D3AEDE699B}"/>
              </a:ext>
            </a:extLst>
          </p:cNvPr>
          <p:cNvSpPr>
            <a:spLocks noGrp="1"/>
          </p:cNvSpPr>
          <p:nvPr>
            <p:ph type="title"/>
          </p:nvPr>
        </p:nvSpPr>
        <p:spPr/>
        <p:txBody>
          <a:bodyPr>
            <a:normAutofit fontScale="90000"/>
          </a:bodyPr>
          <a:lstStyle/>
          <a:p>
            <a:r>
              <a:rPr lang="en-GB" dirty="0">
                <a:solidFill>
                  <a:schemeClr val="bg1"/>
                </a:solidFill>
              </a:rPr>
              <a:t>Some recent changes to Twitter – Features</a:t>
            </a:r>
          </a:p>
        </p:txBody>
      </p:sp>
      <p:pic>
        <p:nvPicPr>
          <p:cNvPr id="6" name="Picture 5" descr="Graphical user interface, text, application&#10;&#10;Description automatically generated">
            <a:extLst>
              <a:ext uri="{FF2B5EF4-FFF2-40B4-BE49-F238E27FC236}">
                <a16:creationId xmlns:a16="http://schemas.microsoft.com/office/drawing/2014/main" id="{135BAA89-9183-1528-43E6-CEF3AB144F6F}"/>
              </a:ext>
            </a:extLst>
          </p:cNvPr>
          <p:cNvPicPr>
            <a:picLocks noChangeAspect="1"/>
          </p:cNvPicPr>
          <p:nvPr/>
        </p:nvPicPr>
        <p:blipFill rotWithShape="1">
          <a:blip r:embed="rId3">
            <a:extLst>
              <a:ext uri="{28A0092B-C50C-407E-A947-70E740481C1C}">
                <a14:useLocalDpi xmlns:a14="http://schemas.microsoft.com/office/drawing/2010/main" val="0"/>
              </a:ext>
            </a:extLst>
          </a:blip>
          <a:srcRect b="33206"/>
          <a:stretch/>
        </p:blipFill>
        <p:spPr>
          <a:xfrm>
            <a:off x="6415813" y="2069428"/>
            <a:ext cx="4685624" cy="1567492"/>
          </a:xfrm>
          <a:prstGeom prst="rect">
            <a:avLst/>
          </a:prstGeom>
          <a:ln>
            <a:noFill/>
          </a:ln>
          <a:effectLst>
            <a:outerShdw blurRad="292100" dist="139700" dir="2700000" sx="93155" sy="93155" algn="tl" rotWithShape="0">
              <a:srgbClr val="333333">
                <a:alpha val="65000"/>
              </a:srgbClr>
            </a:outerShdw>
            <a:softEdge rad="0"/>
          </a:effectLst>
        </p:spPr>
      </p:pic>
      <p:pic>
        <p:nvPicPr>
          <p:cNvPr id="10" name="Picture 9" descr="Text&#10;&#10;Description automatically generated">
            <a:extLst>
              <a:ext uri="{FF2B5EF4-FFF2-40B4-BE49-F238E27FC236}">
                <a16:creationId xmlns:a16="http://schemas.microsoft.com/office/drawing/2014/main" id="{39183EDB-227D-38DA-12AA-9890182CBB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06714" y="4660603"/>
            <a:ext cx="4300470" cy="1134745"/>
          </a:xfrm>
          <a:prstGeom prst="rect">
            <a:avLst/>
          </a:prstGeom>
          <a:ln>
            <a:noFill/>
          </a:ln>
          <a:effectLst>
            <a:outerShdw blurRad="292100" dist="139700" dir="2700000" sx="93155" sy="93155" algn="tl" rotWithShape="0">
              <a:srgbClr val="333333">
                <a:alpha val="65000"/>
              </a:srgbClr>
            </a:outerShdw>
            <a:softEdge rad="0"/>
          </a:effectLst>
        </p:spPr>
      </p:pic>
      <p:pic>
        <p:nvPicPr>
          <p:cNvPr id="7" name="Picture 6" descr="Graphical user interface, text, application&#10;&#10;Description automatically generated">
            <a:extLst>
              <a:ext uri="{FF2B5EF4-FFF2-40B4-BE49-F238E27FC236}">
                <a16:creationId xmlns:a16="http://schemas.microsoft.com/office/drawing/2014/main" id="{C6395C90-CC5E-375A-694F-85E23934C965}"/>
              </a:ext>
            </a:extLst>
          </p:cNvPr>
          <p:cNvPicPr>
            <a:picLocks noChangeAspect="1"/>
          </p:cNvPicPr>
          <p:nvPr/>
        </p:nvPicPr>
        <p:blipFill rotWithShape="1">
          <a:blip r:embed="rId5">
            <a:extLst>
              <a:ext uri="{28A0092B-C50C-407E-A947-70E740481C1C}">
                <a14:useLocalDpi xmlns:a14="http://schemas.microsoft.com/office/drawing/2010/main" val="0"/>
              </a:ext>
            </a:extLst>
          </a:blip>
          <a:srcRect t="2637" b="51741"/>
          <a:stretch/>
        </p:blipFill>
        <p:spPr>
          <a:xfrm>
            <a:off x="1206714" y="1868978"/>
            <a:ext cx="4321908" cy="1560022"/>
          </a:xfrm>
          <a:prstGeom prst="rect">
            <a:avLst/>
          </a:prstGeom>
          <a:ln>
            <a:noFill/>
          </a:ln>
          <a:effectLst>
            <a:outerShdw blurRad="292100" dist="139700" dir="2700000" sx="93155" sy="93155" algn="tl" rotWithShape="0">
              <a:srgbClr val="333333">
                <a:alpha val="65000"/>
              </a:srgbClr>
            </a:outerShdw>
            <a:softEdge rad="0"/>
          </a:effectLst>
        </p:spPr>
      </p:pic>
      <p:pic>
        <p:nvPicPr>
          <p:cNvPr id="9" name="Picture 8" descr="Graphical user interface, text, application&#10;&#10;Description automatically generated">
            <a:extLst>
              <a:ext uri="{FF2B5EF4-FFF2-40B4-BE49-F238E27FC236}">
                <a16:creationId xmlns:a16="http://schemas.microsoft.com/office/drawing/2014/main" id="{E821DF91-11D2-0841-4F09-F378D14430A1}"/>
              </a:ext>
            </a:extLst>
          </p:cNvPr>
          <p:cNvPicPr>
            <a:picLocks noChangeAspect="1"/>
          </p:cNvPicPr>
          <p:nvPr/>
        </p:nvPicPr>
        <p:blipFill rotWithShape="1">
          <a:blip r:embed="rId5">
            <a:extLst>
              <a:ext uri="{28A0092B-C50C-407E-A947-70E740481C1C}">
                <a14:useLocalDpi xmlns:a14="http://schemas.microsoft.com/office/drawing/2010/main" val="0"/>
              </a:ext>
            </a:extLst>
          </a:blip>
          <a:srcRect t="74678"/>
          <a:stretch/>
        </p:blipFill>
        <p:spPr>
          <a:xfrm>
            <a:off x="1206714" y="3602201"/>
            <a:ext cx="4321909" cy="865888"/>
          </a:xfrm>
          <a:prstGeom prst="rect">
            <a:avLst/>
          </a:prstGeom>
          <a:ln>
            <a:noFill/>
          </a:ln>
          <a:effectLst>
            <a:outerShdw blurRad="292100" dist="139700" dir="2700000" sx="93155" sy="93155" algn="tl" rotWithShape="0">
              <a:srgbClr val="333333">
                <a:alpha val="65000"/>
              </a:srgbClr>
            </a:outerShdw>
            <a:softEdge rad="0"/>
          </a:effectLst>
        </p:spPr>
      </p:pic>
      <p:pic>
        <p:nvPicPr>
          <p:cNvPr id="13" name="Picture 12" descr="Graphical user interface, text, application&#10;&#10;Description automatically generated">
            <a:extLst>
              <a:ext uri="{FF2B5EF4-FFF2-40B4-BE49-F238E27FC236}">
                <a16:creationId xmlns:a16="http://schemas.microsoft.com/office/drawing/2014/main" id="{8D12C35E-587D-A956-E168-189093AAD9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15812" y="3887553"/>
            <a:ext cx="4685625" cy="1546099"/>
          </a:xfrm>
          <a:prstGeom prst="rect">
            <a:avLst/>
          </a:prstGeom>
          <a:ln>
            <a:noFill/>
          </a:ln>
          <a:effectLst>
            <a:outerShdw blurRad="292100" dist="139700" dir="2700000" sx="93155" sy="93155" algn="tl" rotWithShape="0">
              <a:srgbClr val="333333">
                <a:alpha val="65000"/>
              </a:srgbClr>
            </a:outerShdw>
            <a:softEdge rad="0"/>
          </a:effectLst>
        </p:spPr>
      </p:pic>
    </p:spTree>
    <p:extLst>
      <p:ext uri="{BB962C8B-B14F-4D97-AF65-F5344CB8AC3E}">
        <p14:creationId xmlns:p14="http://schemas.microsoft.com/office/powerpoint/2010/main" val="3892282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a:xfrm>
            <a:off x="607865" y="918524"/>
            <a:ext cx="9894723" cy="430909"/>
          </a:xfrm>
        </p:spPr>
        <p:txBody>
          <a:bodyPr>
            <a:normAutofit fontScale="90000"/>
          </a:bodyPr>
          <a:lstStyle/>
          <a:p>
            <a:r>
              <a:rPr lang="en-US" dirty="0">
                <a:solidFill>
                  <a:schemeClr val="bg1"/>
                </a:solidFill>
              </a:rPr>
              <a:t>The Twitter we know and love… the digital town square?</a:t>
            </a:r>
          </a:p>
        </p:txBody>
      </p:sp>
      <p:sp>
        <p:nvSpPr>
          <p:cNvPr id="7" name="TextBox 6">
            <a:extLst>
              <a:ext uri="{FF2B5EF4-FFF2-40B4-BE49-F238E27FC236}">
                <a16:creationId xmlns:a16="http://schemas.microsoft.com/office/drawing/2014/main" id="{A5E1A8FA-AE58-41CC-FF01-763126971F08}"/>
              </a:ext>
            </a:extLst>
          </p:cNvPr>
          <p:cNvSpPr txBox="1"/>
          <p:nvPr/>
        </p:nvSpPr>
        <p:spPr>
          <a:xfrm>
            <a:off x="607865" y="1785062"/>
            <a:ext cx="3851707" cy="4862870"/>
          </a:xfrm>
          <a:prstGeom prst="rect">
            <a:avLst/>
          </a:prstGeom>
          <a:noFill/>
        </p:spPr>
        <p:txBody>
          <a:bodyPr wrap="square" rtlCol="0">
            <a:spAutoFit/>
          </a:bodyPr>
          <a:lstStyle/>
          <a:p>
            <a:pPr>
              <a:spcAft>
                <a:spcPts val="1200"/>
              </a:spcAft>
            </a:pPr>
            <a:r>
              <a:rPr lang="en-GB" sz="2000" dirty="0">
                <a:solidFill>
                  <a:schemeClr val="bg1"/>
                </a:solidFill>
              </a:rPr>
              <a:t>Founded in 2006 in San Francisco</a:t>
            </a:r>
          </a:p>
          <a:p>
            <a:pPr>
              <a:spcAft>
                <a:spcPts val="1200"/>
              </a:spcAft>
            </a:pPr>
            <a:r>
              <a:rPr lang="en-GB" sz="2000" dirty="0">
                <a:solidFill>
                  <a:schemeClr val="bg1"/>
                </a:solidFill>
              </a:rPr>
              <a:t>Simple but very powerful social media…</a:t>
            </a:r>
          </a:p>
          <a:p>
            <a:pPr>
              <a:spcAft>
                <a:spcPts val="1200"/>
              </a:spcAft>
            </a:pPr>
            <a:r>
              <a:rPr lang="en-GB" sz="2000" dirty="0">
                <a:solidFill>
                  <a:schemeClr val="bg1"/>
                </a:solidFill>
              </a:rPr>
              <a:t>Important figures on Twitter make public announcements or statements that have real world consequences.</a:t>
            </a:r>
          </a:p>
          <a:p>
            <a:pPr>
              <a:spcAft>
                <a:spcPts val="1200"/>
              </a:spcAft>
            </a:pPr>
            <a:r>
              <a:rPr lang="en-GB" sz="2000" dirty="0">
                <a:solidFill>
                  <a:schemeClr val="bg1"/>
                </a:solidFill>
              </a:rPr>
              <a:t>And at the same time a fundamental tool for bottom-up movements and for the so-called “Twitter revolutions”.</a:t>
            </a:r>
          </a:p>
          <a:p>
            <a:pPr>
              <a:spcAft>
                <a:spcPts val="1200"/>
              </a:spcAft>
            </a:pPr>
            <a:endParaRPr lang="en-GB" sz="2000" dirty="0">
              <a:solidFill>
                <a:schemeClr val="bg1"/>
              </a:solidFill>
            </a:endParaRPr>
          </a:p>
          <a:p>
            <a:pPr marL="342900" indent="-342900">
              <a:spcAft>
                <a:spcPts val="1200"/>
              </a:spcAft>
              <a:buFont typeface="Arial" panose="020B0604020202020204" pitchFamily="34" charset="0"/>
              <a:buChar char="•"/>
            </a:pPr>
            <a:endParaRPr lang="en-GB" sz="2000" dirty="0">
              <a:solidFill>
                <a:schemeClr val="bg1"/>
              </a:solidFill>
            </a:endParaRPr>
          </a:p>
        </p:txBody>
      </p:sp>
      <p:grpSp>
        <p:nvGrpSpPr>
          <p:cNvPr id="14" name="Group 13">
            <a:extLst>
              <a:ext uri="{FF2B5EF4-FFF2-40B4-BE49-F238E27FC236}">
                <a16:creationId xmlns:a16="http://schemas.microsoft.com/office/drawing/2014/main" id="{04F3D960-76D6-A95E-E913-1D3DBB08F0AA}"/>
              </a:ext>
            </a:extLst>
          </p:cNvPr>
          <p:cNvGrpSpPr/>
          <p:nvPr/>
        </p:nvGrpSpPr>
        <p:grpSpPr>
          <a:xfrm>
            <a:off x="5052170" y="2563318"/>
            <a:ext cx="2083148" cy="2143692"/>
            <a:chOff x="4492130" y="2117559"/>
            <a:chExt cx="3203228" cy="3035210"/>
          </a:xfrm>
        </p:grpSpPr>
        <p:sp>
          <p:nvSpPr>
            <p:cNvPr id="15" name="Rounded Rectangle 14">
              <a:extLst>
                <a:ext uri="{FF2B5EF4-FFF2-40B4-BE49-F238E27FC236}">
                  <a16:creationId xmlns:a16="http://schemas.microsoft.com/office/drawing/2014/main" id="{F69E2A7E-5867-42D4-7D9F-9B191CD53977}"/>
                </a:ext>
              </a:extLst>
            </p:cNvPr>
            <p:cNvSpPr/>
            <p:nvPr/>
          </p:nvSpPr>
          <p:spPr>
            <a:xfrm>
              <a:off x="4514133" y="2339546"/>
              <a:ext cx="3035481" cy="2813223"/>
            </a:xfrm>
            <a:prstGeom prst="roundRect">
              <a:avLst/>
            </a:prstGeom>
            <a:solidFill>
              <a:srgbClr val="00A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descr="Logo&#10;&#10;Description automatically generated">
              <a:extLst>
                <a:ext uri="{FF2B5EF4-FFF2-40B4-BE49-F238E27FC236}">
                  <a16:creationId xmlns:a16="http://schemas.microsoft.com/office/drawing/2014/main" id="{0D241E8D-25E8-5D52-AB5B-CAF4B81CF9A0}"/>
                </a:ext>
              </a:extLst>
            </p:cNvPr>
            <p:cNvPicPr>
              <a:picLocks noChangeAspect="1"/>
            </p:cNvPicPr>
            <p:nvPr/>
          </p:nvPicPr>
          <p:blipFill rotWithShape="1">
            <a:blip r:embed="rId3">
              <a:extLst>
                <a:ext uri="{28A0092B-C50C-407E-A947-70E740481C1C}">
                  <a14:useLocalDpi xmlns:a14="http://schemas.microsoft.com/office/drawing/2010/main" val="0"/>
                </a:ext>
              </a:extLst>
            </a:blip>
            <a:srcRect l="26421" t="30211" r="26421" b="30211"/>
            <a:stretch/>
          </p:blipFill>
          <p:spPr>
            <a:xfrm>
              <a:off x="4492130" y="2117559"/>
              <a:ext cx="3203228" cy="2688392"/>
            </a:xfrm>
            <a:prstGeom prst="rect">
              <a:avLst/>
            </a:prstGeom>
          </p:spPr>
        </p:pic>
      </p:grpSp>
      <p:sp>
        <p:nvSpPr>
          <p:cNvPr id="11" name="TextBox 10">
            <a:extLst>
              <a:ext uri="{FF2B5EF4-FFF2-40B4-BE49-F238E27FC236}">
                <a16:creationId xmlns:a16="http://schemas.microsoft.com/office/drawing/2014/main" id="{1B5B87B5-B429-96FC-C5AD-3D552002B0F8}"/>
              </a:ext>
            </a:extLst>
          </p:cNvPr>
          <p:cNvSpPr txBox="1"/>
          <p:nvPr/>
        </p:nvSpPr>
        <p:spPr>
          <a:xfrm>
            <a:off x="4704292" y="4491566"/>
            <a:ext cx="2698431" cy="430887"/>
          </a:xfrm>
          <a:prstGeom prst="rect">
            <a:avLst/>
          </a:prstGeom>
          <a:noFill/>
        </p:spPr>
        <p:txBody>
          <a:bodyPr wrap="none" rtlCol="0">
            <a:spAutoFit/>
          </a:bodyPr>
          <a:lstStyle/>
          <a:p>
            <a:pPr algn="ctr"/>
            <a:r>
              <a:rPr lang="en-GB" sz="2200" b="1" i="1" dirty="0">
                <a:solidFill>
                  <a:schemeClr val="bg1"/>
                </a:solidFill>
              </a:rPr>
              <a:t>It’s what’s happening</a:t>
            </a:r>
          </a:p>
        </p:txBody>
      </p:sp>
      <p:grpSp>
        <p:nvGrpSpPr>
          <p:cNvPr id="3" name="Group 2">
            <a:extLst>
              <a:ext uri="{FF2B5EF4-FFF2-40B4-BE49-F238E27FC236}">
                <a16:creationId xmlns:a16="http://schemas.microsoft.com/office/drawing/2014/main" id="{928D81D4-F2CF-A2F3-808D-FFF14211988E}"/>
              </a:ext>
            </a:extLst>
          </p:cNvPr>
          <p:cNvGrpSpPr/>
          <p:nvPr/>
        </p:nvGrpSpPr>
        <p:grpSpPr>
          <a:xfrm>
            <a:off x="7582599" y="1884523"/>
            <a:ext cx="4226205" cy="1672608"/>
            <a:chOff x="7269550" y="1685993"/>
            <a:chExt cx="4727835" cy="1871138"/>
          </a:xfrm>
        </p:grpSpPr>
        <p:pic>
          <p:nvPicPr>
            <p:cNvPr id="4" name="Picture 3" descr="Graphical user interface, text, application&#10;&#10;Description automatically generated">
              <a:extLst>
                <a:ext uri="{FF2B5EF4-FFF2-40B4-BE49-F238E27FC236}">
                  <a16:creationId xmlns:a16="http://schemas.microsoft.com/office/drawing/2014/main" id="{D9BD6C61-2E14-13F9-8C17-0BB986124661}"/>
                </a:ext>
              </a:extLst>
            </p:cNvPr>
            <p:cNvPicPr>
              <a:picLocks noChangeAspect="1"/>
            </p:cNvPicPr>
            <p:nvPr/>
          </p:nvPicPr>
          <p:blipFill rotWithShape="1">
            <a:blip r:embed="rId4">
              <a:extLst>
                <a:ext uri="{28A0092B-C50C-407E-A947-70E740481C1C}">
                  <a14:useLocalDpi xmlns:a14="http://schemas.microsoft.com/office/drawing/2010/main" val="0"/>
                </a:ext>
              </a:extLst>
            </a:blip>
            <a:srcRect r="12802"/>
            <a:stretch/>
          </p:blipFill>
          <p:spPr>
            <a:xfrm>
              <a:off x="7269550" y="2105118"/>
              <a:ext cx="4647632" cy="1452013"/>
            </a:xfrm>
            <a:prstGeom prst="rect">
              <a:avLst/>
            </a:prstGeom>
            <a:ln>
              <a:noFill/>
            </a:ln>
            <a:effectLst>
              <a:outerShdw blurRad="292100" dist="139700" dir="2700000" sx="93155" sy="93155" algn="tl" rotWithShape="0">
                <a:srgbClr val="333333">
                  <a:alpha val="65000"/>
                </a:srgbClr>
              </a:outerShdw>
              <a:softEdge rad="0"/>
            </a:effectLst>
          </p:spPr>
        </p:pic>
        <p:cxnSp>
          <p:nvCxnSpPr>
            <p:cNvPr id="6" name="Straight Connector 5">
              <a:extLst>
                <a:ext uri="{FF2B5EF4-FFF2-40B4-BE49-F238E27FC236}">
                  <a16:creationId xmlns:a16="http://schemas.microsoft.com/office/drawing/2014/main" id="{075A4C98-5B42-88C7-8428-0AA6F8530477}"/>
                </a:ext>
              </a:extLst>
            </p:cNvPr>
            <p:cNvCxnSpPr>
              <a:cxnSpLocks/>
            </p:cNvCxnSpPr>
            <p:nvPr/>
          </p:nvCxnSpPr>
          <p:spPr>
            <a:xfrm flipV="1">
              <a:off x="8214611" y="1878030"/>
              <a:ext cx="299804" cy="2270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8E38634-57DE-5E49-8883-BACBC761A0E6}"/>
                </a:ext>
              </a:extLst>
            </p:cNvPr>
            <p:cNvSpPr txBox="1"/>
            <p:nvPr/>
          </p:nvSpPr>
          <p:spPr>
            <a:xfrm>
              <a:off x="8485873" y="1685993"/>
              <a:ext cx="3511512" cy="309877"/>
            </a:xfrm>
            <a:prstGeom prst="rect">
              <a:avLst/>
            </a:prstGeom>
            <a:noFill/>
          </p:spPr>
          <p:txBody>
            <a:bodyPr wrap="none" rtlCol="0">
              <a:spAutoFit/>
            </a:bodyPr>
            <a:lstStyle/>
            <a:p>
              <a:r>
                <a:rPr lang="en-GB" sz="1200" dirty="0">
                  <a:solidFill>
                    <a:schemeClr val="bg1"/>
                  </a:solidFill>
                </a:rPr>
                <a:t>Twitter co-founder and former CEO Jack Dorsey</a:t>
              </a:r>
            </a:p>
          </p:txBody>
        </p:sp>
      </p:grpSp>
      <p:pic>
        <p:nvPicPr>
          <p:cNvPr id="23" name="Picture 22" descr="Graphical user interface, application&#10;&#10;Description automatically generated">
            <a:extLst>
              <a:ext uri="{FF2B5EF4-FFF2-40B4-BE49-F238E27FC236}">
                <a16:creationId xmlns:a16="http://schemas.microsoft.com/office/drawing/2014/main" id="{516E3ED2-6B5E-188C-C827-012239C1A65E}"/>
              </a:ext>
            </a:extLst>
          </p:cNvPr>
          <p:cNvPicPr>
            <a:picLocks noChangeAspect="1"/>
          </p:cNvPicPr>
          <p:nvPr/>
        </p:nvPicPr>
        <p:blipFill rotWithShape="1">
          <a:blip r:embed="rId5">
            <a:extLst>
              <a:ext uri="{28A0092B-C50C-407E-A947-70E740481C1C}">
                <a14:useLocalDpi xmlns:a14="http://schemas.microsoft.com/office/drawing/2010/main" val="0"/>
              </a:ext>
            </a:extLst>
          </a:blip>
          <a:srcRect l="4937" t="6192" r="7354" b="8354"/>
          <a:stretch/>
        </p:blipFill>
        <p:spPr>
          <a:xfrm>
            <a:off x="7995321" y="3751715"/>
            <a:ext cx="3329071" cy="1910588"/>
          </a:xfrm>
          <a:prstGeom prst="rect">
            <a:avLst/>
          </a:prstGeom>
          <a:ln>
            <a:noFill/>
          </a:ln>
          <a:effectLst>
            <a:outerShdw blurRad="292100" dist="139700" dir="2700000" sx="93155" sy="93155" algn="tl" rotWithShape="0">
              <a:srgbClr val="333333">
                <a:alpha val="65000"/>
              </a:srgbClr>
            </a:outerShdw>
            <a:softEdge rad="0"/>
          </a:effectLst>
        </p:spPr>
      </p:pic>
    </p:spTree>
    <p:extLst>
      <p:ext uri="{BB962C8B-B14F-4D97-AF65-F5344CB8AC3E}">
        <p14:creationId xmlns:p14="http://schemas.microsoft.com/office/powerpoint/2010/main" val="26596353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07D9D-84B6-F24B-BBD7-17D3AEDE699B}"/>
              </a:ext>
            </a:extLst>
          </p:cNvPr>
          <p:cNvSpPr>
            <a:spLocks noGrp="1"/>
          </p:cNvSpPr>
          <p:nvPr>
            <p:ph type="title"/>
          </p:nvPr>
        </p:nvSpPr>
        <p:spPr/>
        <p:txBody>
          <a:bodyPr>
            <a:normAutofit fontScale="90000"/>
          </a:bodyPr>
          <a:lstStyle/>
          <a:p>
            <a:r>
              <a:rPr lang="en-GB" dirty="0">
                <a:solidFill>
                  <a:schemeClr val="bg1"/>
                </a:solidFill>
              </a:rPr>
              <a:t>Some recent changes to Twitter – The “algorithm”</a:t>
            </a:r>
          </a:p>
        </p:txBody>
      </p:sp>
      <p:pic>
        <p:nvPicPr>
          <p:cNvPr id="6" name="Picture 5" descr="Graphical user interface, text, application&#10;&#10;Description automatically generated">
            <a:extLst>
              <a:ext uri="{FF2B5EF4-FFF2-40B4-BE49-F238E27FC236}">
                <a16:creationId xmlns:a16="http://schemas.microsoft.com/office/drawing/2014/main" id="{135BAA89-9183-1528-43E6-CEF3AB144F6F}"/>
              </a:ext>
            </a:extLst>
          </p:cNvPr>
          <p:cNvPicPr>
            <a:picLocks noChangeAspect="1"/>
          </p:cNvPicPr>
          <p:nvPr/>
        </p:nvPicPr>
        <p:blipFill rotWithShape="1">
          <a:blip r:embed="rId3">
            <a:extLst>
              <a:ext uri="{28A0092B-C50C-407E-A947-70E740481C1C}">
                <a14:useLocalDpi xmlns:a14="http://schemas.microsoft.com/office/drawing/2010/main" val="0"/>
              </a:ext>
            </a:extLst>
          </a:blip>
          <a:srcRect b="33206"/>
          <a:stretch/>
        </p:blipFill>
        <p:spPr>
          <a:xfrm>
            <a:off x="1125895" y="1833011"/>
            <a:ext cx="4970105" cy="1662660"/>
          </a:xfrm>
          <a:prstGeom prst="rect">
            <a:avLst/>
          </a:prstGeom>
          <a:ln>
            <a:noFill/>
          </a:ln>
          <a:effectLst>
            <a:outerShdw blurRad="292100" dist="139700" dir="2700000" sx="93155" sy="93155" algn="tl" rotWithShape="0">
              <a:srgbClr val="333333">
                <a:alpha val="65000"/>
              </a:srgbClr>
            </a:outerShdw>
            <a:softEdge rad="0"/>
          </a:effectLst>
        </p:spPr>
      </p:pic>
      <p:pic>
        <p:nvPicPr>
          <p:cNvPr id="11" name="Picture 10" descr="Graphical user interface, text, application, email&#10;&#10;Description automatically generated">
            <a:extLst>
              <a:ext uri="{FF2B5EF4-FFF2-40B4-BE49-F238E27FC236}">
                <a16:creationId xmlns:a16="http://schemas.microsoft.com/office/drawing/2014/main" id="{35EF0D5D-44B2-903B-266D-C457B63A90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6668" y="1833011"/>
            <a:ext cx="4747855" cy="1819876"/>
          </a:xfrm>
          <a:prstGeom prst="rect">
            <a:avLst/>
          </a:prstGeom>
          <a:ln>
            <a:noFill/>
          </a:ln>
          <a:effectLst>
            <a:outerShdw blurRad="292100" dist="139700" dir="2700000" sx="93155" sy="93155" algn="tl" rotWithShape="0">
              <a:srgbClr val="333333">
                <a:alpha val="65000"/>
              </a:srgbClr>
            </a:outerShdw>
            <a:softEdge rad="0"/>
          </a:effectLst>
        </p:spPr>
      </p:pic>
      <p:pic>
        <p:nvPicPr>
          <p:cNvPr id="20" name="Picture 19" descr="Text&#10;&#10;Description automatically generated with medium confidence">
            <a:extLst>
              <a:ext uri="{FF2B5EF4-FFF2-40B4-BE49-F238E27FC236}">
                <a16:creationId xmlns:a16="http://schemas.microsoft.com/office/drawing/2014/main" id="{9BC948F7-9680-8532-1BE1-67F993FE647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79767" y="4511223"/>
            <a:ext cx="5381656" cy="733862"/>
          </a:xfrm>
          <a:prstGeom prst="rect">
            <a:avLst/>
          </a:prstGeom>
          <a:ln>
            <a:noFill/>
          </a:ln>
          <a:effectLst>
            <a:outerShdw blurRad="292100" dist="139700" dir="2700000" sx="93155" sy="93155" algn="tl" rotWithShape="0">
              <a:srgbClr val="333333">
                <a:alpha val="65000"/>
              </a:srgbClr>
            </a:outerShdw>
            <a:softEdge rad="0"/>
          </a:effectLst>
        </p:spPr>
      </p:pic>
      <p:pic>
        <p:nvPicPr>
          <p:cNvPr id="23" name="Picture 22" descr="A screenshot of a computer&#10;&#10;Description automatically generated with medium confidence">
            <a:extLst>
              <a:ext uri="{FF2B5EF4-FFF2-40B4-BE49-F238E27FC236}">
                <a16:creationId xmlns:a16="http://schemas.microsoft.com/office/drawing/2014/main" id="{7C949807-B8E7-B443-B31A-33A6F9FD576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5895" y="4294512"/>
            <a:ext cx="4438650" cy="1167283"/>
          </a:xfrm>
          <a:prstGeom prst="rect">
            <a:avLst/>
          </a:prstGeom>
          <a:ln>
            <a:noFill/>
          </a:ln>
          <a:effectLst>
            <a:outerShdw blurRad="292100" dist="139700" dir="2700000" sx="93155" sy="93155" algn="tl" rotWithShape="0">
              <a:srgbClr val="333333">
                <a:alpha val="65000"/>
              </a:srgbClr>
            </a:outerShdw>
            <a:softEdge rad="0"/>
          </a:effectLst>
        </p:spPr>
      </p:pic>
    </p:spTree>
    <p:extLst>
      <p:ext uri="{BB962C8B-B14F-4D97-AF65-F5344CB8AC3E}">
        <p14:creationId xmlns:p14="http://schemas.microsoft.com/office/powerpoint/2010/main" val="2005789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D701C7F1-F176-8A2B-E9B9-22D81F63AA28}"/>
              </a:ext>
            </a:extLst>
          </p:cNvPr>
          <p:cNvSpPr>
            <a:spLocks noGrp="1"/>
          </p:cNvSpPr>
          <p:nvPr>
            <p:ph type="title"/>
          </p:nvPr>
        </p:nvSpPr>
        <p:spPr>
          <a:xfrm>
            <a:off x="998895" y="918524"/>
            <a:ext cx="10711842" cy="430909"/>
          </a:xfrm>
        </p:spPr>
        <p:txBody>
          <a:bodyPr vert="horz" lIns="91440" tIns="45720" rIns="91440" bIns="45720" rtlCol="0" anchor="ctr">
            <a:normAutofit fontScale="90000"/>
          </a:bodyPr>
          <a:lstStyle/>
          <a:p>
            <a:r>
              <a:rPr lang="en-GB" dirty="0">
                <a:solidFill>
                  <a:schemeClr val="bg1"/>
                </a:solidFill>
              </a:rPr>
              <a:t>Twitter and the EC - Digital Services Act</a:t>
            </a:r>
          </a:p>
        </p:txBody>
      </p:sp>
      <p:pic>
        <p:nvPicPr>
          <p:cNvPr id="4" name="Picture 3">
            <a:extLst>
              <a:ext uri="{FF2B5EF4-FFF2-40B4-BE49-F238E27FC236}">
                <a16:creationId xmlns:a16="http://schemas.microsoft.com/office/drawing/2014/main" id="{7687346B-7CB2-5C55-0FCB-9BEE5B41D0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8895" y="2193608"/>
            <a:ext cx="3958796" cy="3335838"/>
          </a:xfrm>
          <a:prstGeom prst="rect">
            <a:avLst/>
          </a:prstGeom>
          <a:ln>
            <a:noFill/>
          </a:ln>
          <a:effectLst>
            <a:outerShdw blurRad="292100" dist="139700" dir="2700000" sx="93155" sy="93155" algn="tl" rotWithShape="0">
              <a:srgbClr val="333333">
                <a:alpha val="65000"/>
              </a:srgbClr>
            </a:outerShdw>
            <a:softEdge rad="0"/>
          </a:effectLst>
        </p:spPr>
      </p:pic>
      <p:pic>
        <p:nvPicPr>
          <p:cNvPr id="7" name="Picture 6" descr="Graphical user interface, text, application&#10;&#10;Description automatically generated">
            <a:extLst>
              <a:ext uri="{FF2B5EF4-FFF2-40B4-BE49-F238E27FC236}">
                <a16:creationId xmlns:a16="http://schemas.microsoft.com/office/drawing/2014/main" id="{2F74F830-F117-A98B-EC1B-2588CAE752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8146" y="2193609"/>
            <a:ext cx="5704959" cy="1649164"/>
          </a:xfrm>
          <a:prstGeom prst="rect">
            <a:avLst/>
          </a:prstGeom>
          <a:ln>
            <a:noFill/>
          </a:ln>
          <a:effectLst>
            <a:outerShdw blurRad="292100" dist="139700" dir="2700000" sx="93155" sy="93155" algn="tl" rotWithShape="0">
              <a:srgbClr val="333333">
                <a:alpha val="65000"/>
              </a:srgbClr>
            </a:outerShdw>
            <a:softEdge rad="0"/>
          </a:effectLst>
        </p:spPr>
      </p:pic>
      <p:pic>
        <p:nvPicPr>
          <p:cNvPr id="8" name="Picture 7" descr="Text&#10;&#10;Description automatically generated">
            <a:extLst>
              <a:ext uri="{FF2B5EF4-FFF2-40B4-BE49-F238E27FC236}">
                <a16:creationId xmlns:a16="http://schemas.microsoft.com/office/drawing/2014/main" id="{0B3333C0-25E9-F042-D93C-C168FCECF1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88146" y="3998344"/>
            <a:ext cx="5704959" cy="1469189"/>
          </a:xfrm>
          <a:prstGeom prst="rect">
            <a:avLst/>
          </a:prstGeom>
          <a:ln>
            <a:noFill/>
          </a:ln>
          <a:effectLst>
            <a:outerShdw blurRad="292100" dist="139700" dir="2700000" sx="93155" sy="93155" algn="tl" rotWithShape="0">
              <a:srgbClr val="333333">
                <a:alpha val="65000"/>
              </a:srgbClr>
            </a:outerShdw>
            <a:softEdge rad="0"/>
          </a:effectLst>
        </p:spPr>
      </p:pic>
    </p:spTree>
    <p:extLst>
      <p:ext uri="{BB962C8B-B14F-4D97-AF65-F5344CB8AC3E}">
        <p14:creationId xmlns:p14="http://schemas.microsoft.com/office/powerpoint/2010/main" val="8634828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a:xfrm>
            <a:off x="998895" y="918524"/>
            <a:ext cx="9894723" cy="430909"/>
          </a:xfrm>
        </p:spPr>
        <p:txBody>
          <a:bodyPr anchor="ctr">
            <a:normAutofit/>
          </a:bodyPr>
          <a:lstStyle/>
          <a:p>
            <a:r>
              <a:rPr lang="en-US" sz="2400" dirty="0"/>
              <a:t>Some possible scenarios – where is Twitter going?</a:t>
            </a:r>
          </a:p>
        </p:txBody>
      </p:sp>
      <p:graphicFrame>
        <p:nvGraphicFramePr>
          <p:cNvPr id="6" name="Table 5">
            <a:extLst>
              <a:ext uri="{FF2B5EF4-FFF2-40B4-BE49-F238E27FC236}">
                <a16:creationId xmlns:a16="http://schemas.microsoft.com/office/drawing/2014/main" id="{E9200792-9539-06FB-490A-050321854C16}"/>
              </a:ext>
            </a:extLst>
          </p:cNvPr>
          <p:cNvGraphicFramePr>
            <a:graphicFrameLocks noGrp="1"/>
          </p:cNvGraphicFramePr>
          <p:nvPr>
            <p:extLst>
              <p:ext uri="{D42A27DB-BD31-4B8C-83A1-F6EECF244321}">
                <p14:modId xmlns:p14="http://schemas.microsoft.com/office/powerpoint/2010/main" val="1621243180"/>
              </p:ext>
            </p:extLst>
          </p:nvPr>
        </p:nvGraphicFramePr>
        <p:xfrm>
          <a:off x="998895" y="1611835"/>
          <a:ext cx="9894887" cy="3775439"/>
        </p:xfrm>
        <a:graphic>
          <a:graphicData uri="http://schemas.openxmlformats.org/drawingml/2006/table">
            <a:tbl>
              <a:tblPr firstRow="1" firstCol="1" bandRow="1"/>
              <a:tblGrid>
                <a:gridCol w="9894887">
                  <a:extLst>
                    <a:ext uri="{9D8B030D-6E8A-4147-A177-3AD203B41FA5}">
                      <a16:colId xmlns:a16="http://schemas.microsoft.com/office/drawing/2014/main" val="2304713442"/>
                    </a:ext>
                  </a:extLst>
                </a:gridCol>
              </a:tblGrid>
              <a:tr h="628886">
                <a:tc>
                  <a:txBody>
                    <a:bodyPr/>
                    <a:lstStyle/>
                    <a:p>
                      <a:pPr algn="l" fontAlgn="t">
                        <a:spcBef>
                          <a:spcPts val="0"/>
                        </a:spcBef>
                        <a:spcAft>
                          <a:spcPts val="0"/>
                        </a:spcAft>
                      </a:pPr>
                      <a:r>
                        <a:rPr lang="en-GB" sz="1600" b="0"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noise is not justified, despite initial issues Twitter evolves into a powerful and stable Twitter 2.0 with global success. Better version of the current Twitter..</a:t>
                      </a:r>
                      <a:endParaRPr lang="en-GB" sz="1600" b="0" i="0" u="none" strike="noStrike" dirty="0">
                        <a:effectLst/>
                        <a:latin typeface="Arial" panose="020B0604020202020204" pitchFamily="34" charset="0"/>
                      </a:endParaRPr>
                    </a:p>
                  </a:txBody>
                  <a:tcPr marL="84519" marR="84519" marT="66520" marB="6652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63BE7B"/>
                    </a:solidFill>
                  </a:tcPr>
                </a:tc>
                <a:extLst>
                  <a:ext uri="{0D108BD9-81ED-4DB2-BD59-A6C34878D82A}">
                    <a16:rowId xmlns:a16="http://schemas.microsoft.com/office/drawing/2014/main" val="579580569"/>
                  </a:ext>
                </a:extLst>
              </a:tr>
              <a:tr h="628886">
                <a:tc>
                  <a:txBody>
                    <a:bodyPr/>
                    <a:lstStyle/>
                    <a:p>
                      <a:pPr marL="0" algn="l" defTabSz="914400" rtl="0" eaLnBrk="1" fontAlgn="t" latinLnBrk="0" hangingPunct="1">
                        <a:spcBef>
                          <a:spcPts val="0"/>
                        </a:spcBef>
                        <a:spcAft>
                          <a:spcPts val="0"/>
                        </a:spcAft>
                      </a:pPr>
                      <a:r>
                        <a:rPr lang="en-GB" sz="1600" b="0" i="0" u="none" strike="noStrike"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After a period characterized by technical issues and loss of users, Twitter survives and starts growing and being maintained again. It somehow changes into a Twitter 2.0 but with many concerns.</a:t>
                      </a:r>
                      <a:endParaRPr lang="en-GB" sz="1600" b="0" i="0" u="none" strike="noStrike" kern="1200" dirty="0">
                        <a:solidFill>
                          <a:srgbClr val="000000"/>
                        </a:solidFill>
                        <a:effectLst/>
                        <a:latin typeface="Calibri" panose="020F0502020204030204" pitchFamily="34" charset="0"/>
                        <a:cs typeface="Times New Roman" panose="02020603050405020304" pitchFamily="18" charset="0"/>
                      </a:endParaRPr>
                    </a:p>
                  </a:txBody>
                  <a:tcPr marL="84519" marR="84519" marT="66520" marB="6652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AF274"/>
                    </a:solidFill>
                  </a:tcPr>
                </a:tc>
                <a:extLst>
                  <a:ext uri="{0D108BD9-81ED-4DB2-BD59-A6C34878D82A}">
                    <a16:rowId xmlns:a16="http://schemas.microsoft.com/office/drawing/2014/main" val="1798703162"/>
                  </a:ext>
                </a:extLst>
              </a:tr>
              <a:tr h="854270">
                <a:tc>
                  <a:txBody>
                    <a:bodyPr/>
                    <a:lstStyle/>
                    <a:p>
                      <a:pPr algn="l" fontAlgn="t">
                        <a:spcBef>
                          <a:spcPts val="0"/>
                        </a:spcBef>
                        <a:spcAft>
                          <a:spcPts val="0"/>
                        </a:spcAft>
                      </a:pPr>
                      <a:r>
                        <a:rPr lang="en-GB" sz="1600" b="0"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After a period characterized by technical issues and loss of users, Twitter survives and starts growing and being maintained again. It evolves into the Twitter 2.0 announced by Elon Musk, but its spread is limited only to certain categories of users, or only to the US and with many public concerns.</a:t>
                      </a:r>
                      <a:endParaRPr lang="en-GB" sz="1600" b="0" i="0" u="none" strike="noStrike" dirty="0">
                        <a:effectLst/>
                        <a:latin typeface="Arial" panose="020B0604020202020204" pitchFamily="34" charset="0"/>
                      </a:endParaRPr>
                    </a:p>
                  </a:txBody>
                  <a:tcPr marL="84519" marR="84519" marT="66520" marB="6652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C84"/>
                    </a:solidFill>
                  </a:tcPr>
                </a:tc>
                <a:extLst>
                  <a:ext uri="{0D108BD9-81ED-4DB2-BD59-A6C34878D82A}">
                    <a16:rowId xmlns:a16="http://schemas.microsoft.com/office/drawing/2014/main" val="2215457317"/>
                  </a:ext>
                </a:extLst>
              </a:tr>
              <a:tr h="628886">
                <a:tc>
                  <a:txBody>
                    <a:bodyPr/>
                    <a:lstStyle/>
                    <a:p>
                      <a:pPr algn="l" fontAlgn="t">
                        <a:spcBef>
                          <a:spcPts val="0"/>
                        </a:spcBef>
                        <a:spcAft>
                          <a:spcPts val="0"/>
                        </a:spcAft>
                      </a:pPr>
                      <a:r>
                        <a:rPr lang="en-GB" sz="1600" b="0"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Twitter survives, but due to technical issues and safety concerns most users leave the platform. It remains as a legacy social media, with just a relatively small and not too active user base. </a:t>
                      </a:r>
                      <a:endParaRPr lang="en-GB" sz="1600" b="0" i="0" u="none" strike="noStrike" dirty="0">
                        <a:effectLst/>
                        <a:latin typeface="Arial" panose="020B0604020202020204" pitchFamily="34" charset="0"/>
                      </a:endParaRPr>
                    </a:p>
                  </a:txBody>
                  <a:tcPr marL="84519" marR="84519" marT="66520" marB="6652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CAB76"/>
                    </a:solidFill>
                  </a:tcPr>
                </a:tc>
                <a:extLst>
                  <a:ext uri="{0D108BD9-81ED-4DB2-BD59-A6C34878D82A}">
                    <a16:rowId xmlns:a16="http://schemas.microsoft.com/office/drawing/2014/main" val="1050070368"/>
                  </a:ext>
                </a:extLst>
              </a:tr>
              <a:tr h="403501">
                <a:tc>
                  <a:txBody>
                    <a:bodyPr/>
                    <a:lstStyle/>
                    <a:p>
                      <a:pPr algn="l" fontAlgn="t">
                        <a:spcBef>
                          <a:spcPts val="0"/>
                        </a:spcBef>
                        <a:spcAft>
                          <a:spcPts val="0"/>
                        </a:spcAft>
                      </a:pPr>
                      <a:r>
                        <a:rPr lang="en-GB" sz="1600" b="0"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Twitter survives, but its user base changes drastically and it becomes a very hostile place. Or it is mainly populated by bots. Or it is possibly limited in the EU.</a:t>
                      </a:r>
                      <a:endParaRPr lang="en-GB" sz="1600" b="0" i="0" u="none" strike="noStrike" dirty="0">
                        <a:effectLst/>
                        <a:latin typeface="Arial" panose="020B0604020202020204" pitchFamily="34" charset="0"/>
                      </a:endParaRPr>
                    </a:p>
                  </a:txBody>
                  <a:tcPr marL="84519" marR="84519" marT="66520" marB="6652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97D6D"/>
                    </a:solidFill>
                  </a:tcPr>
                </a:tc>
                <a:extLst>
                  <a:ext uri="{0D108BD9-81ED-4DB2-BD59-A6C34878D82A}">
                    <a16:rowId xmlns:a16="http://schemas.microsoft.com/office/drawing/2014/main" val="2312024800"/>
                  </a:ext>
                </a:extLst>
              </a:tr>
              <a:tr h="403501">
                <a:tc>
                  <a:txBody>
                    <a:bodyPr/>
                    <a:lstStyle/>
                    <a:p>
                      <a:pPr algn="l" fontAlgn="t">
                        <a:spcBef>
                          <a:spcPts val="0"/>
                        </a:spcBef>
                        <a:spcAft>
                          <a:spcPts val="0"/>
                        </a:spcAft>
                      </a:pPr>
                      <a:r>
                        <a:rPr lang="en-GB" sz="1600" b="0"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Due to unsolvable technical issues or bankruptcy Twitter is forced to shut down. Its data might be leaked or sold. </a:t>
                      </a:r>
                      <a:endParaRPr lang="en-GB" sz="1600" b="0" i="0" u="none" strike="noStrike" dirty="0">
                        <a:effectLst/>
                        <a:latin typeface="Arial" panose="020B0604020202020204" pitchFamily="34" charset="0"/>
                      </a:endParaRPr>
                    </a:p>
                  </a:txBody>
                  <a:tcPr marL="84519" marR="84519" marT="66520" marB="6652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6364"/>
                    </a:solidFill>
                  </a:tcPr>
                </a:tc>
                <a:extLst>
                  <a:ext uri="{0D108BD9-81ED-4DB2-BD59-A6C34878D82A}">
                    <a16:rowId xmlns:a16="http://schemas.microsoft.com/office/drawing/2014/main" val="897919100"/>
                  </a:ext>
                </a:extLst>
              </a:tr>
            </a:tbl>
          </a:graphicData>
        </a:graphic>
      </p:graphicFrame>
      <p:sp>
        <p:nvSpPr>
          <p:cNvPr id="8" name="TextBox 7">
            <a:extLst>
              <a:ext uri="{FF2B5EF4-FFF2-40B4-BE49-F238E27FC236}">
                <a16:creationId xmlns:a16="http://schemas.microsoft.com/office/drawing/2014/main" id="{E6A5DA2E-C764-9EEE-F756-6B049377DF22}"/>
              </a:ext>
            </a:extLst>
          </p:cNvPr>
          <p:cNvSpPr txBox="1"/>
          <p:nvPr/>
        </p:nvSpPr>
        <p:spPr>
          <a:xfrm>
            <a:off x="1713429" y="5939476"/>
            <a:ext cx="8465654" cy="461665"/>
          </a:xfrm>
          <a:prstGeom prst="rect">
            <a:avLst/>
          </a:prstGeom>
          <a:noFill/>
        </p:spPr>
        <p:txBody>
          <a:bodyPr wrap="square">
            <a:spAutoFit/>
          </a:bodyPr>
          <a:lstStyle/>
          <a:p>
            <a:pPr>
              <a:spcAft>
                <a:spcPts val="12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Tweet listing some real threats to the integrity of Twitter, that might lead to the worst possible scenarios: </a:t>
            </a:r>
            <a:r>
              <a:rPr lang="en-GB" sz="12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https://twitter.com/MosquitoCapital/status/1593541177965678592?s=20&amp;t=hv4I0mCW3dhI-8n5xCQfpg</a:t>
            </a:r>
            <a:endParaRPr lang="en-NL"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32039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a:xfrm>
            <a:off x="998895" y="918524"/>
            <a:ext cx="9894723" cy="430909"/>
          </a:xfrm>
        </p:spPr>
        <p:txBody>
          <a:bodyPr anchor="ctr">
            <a:normAutofit/>
          </a:bodyPr>
          <a:lstStyle/>
          <a:p>
            <a:r>
              <a:rPr lang="en-US" sz="2400" dirty="0"/>
              <a:t>How can you prepare for a possible Twitter meltdown?</a:t>
            </a:r>
          </a:p>
        </p:txBody>
      </p:sp>
      <p:sp>
        <p:nvSpPr>
          <p:cNvPr id="4" name="TextBox 3">
            <a:extLst>
              <a:ext uri="{FF2B5EF4-FFF2-40B4-BE49-F238E27FC236}">
                <a16:creationId xmlns:a16="http://schemas.microsoft.com/office/drawing/2014/main" id="{563CE7AE-114E-866F-91A9-B95EB814D0A3}"/>
              </a:ext>
            </a:extLst>
          </p:cNvPr>
          <p:cNvSpPr txBox="1"/>
          <p:nvPr/>
        </p:nvSpPr>
        <p:spPr>
          <a:xfrm>
            <a:off x="2377042" y="1610213"/>
            <a:ext cx="8867427" cy="1093052"/>
          </a:xfrm>
          <a:prstGeom prst="rect">
            <a:avLst/>
          </a:prstGeom>
        </p:spPr>
        <p:txBody>
          <a:bodyPr vert="horz" lIns="91440" tIns="45720" rIns="91440" bIns="45720" rtlCol="0">
            <a:noAutofit/>
          </a:bodyPr>
          <a:lstStyle>
            <a:defPPr>
              <a:defRPr lang="en-US"/>
            </a:defPPr>
            <a:lvl1pPr indent="0">
              <a:lnSpc>
                <a:spcPct val="90000"/>
              </a:lnSpc>
              <a:spcBef>
                <a:spcPts val="1000"/>
              </a:spcBef>
              <a:buFont typeface="Arial" panose="020B0604020202020204" pitchFamily="34" charset="0"/>
              <a:buNone/>
              <a:defRPr sz="1600">
                <a:solidFill>
                  <a:schemeClr val="accent2">
                    <a:lumMod val="90000"/>
                    <a:lumOff val="10000"/>
                  </a:schemeClr>
                </a:solidFill>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85750" indent="-285750">
              <a:buFont typeface="Arial" panose="020B0604020202020204" pitchFamily="34" charset="0"/>
              <a:buChar char="•"/>
            </a:pPr>
            <a:r>
              <a:rPr lang="en-GB" sz="1800" dirty="0">
                <a:hlinkClick r:id="rId3"/>
              </a:rPr>
              <a:t>Saving up the historical data and stats</a:t>
            </a:r>
            <a:r>
              <a:rPr lang="en-GB" sz="1800" dirty="0"/>
              <a:t> – You request your archive via Twitter settings</a:t>
            </a:r>
          </a:p>
          <a:p>
            <a:pPr marL="285750" indent="-285750">
              <a:buFont typeface="Arial" panose="020B0604020202020204" pitchFamily="34" charset="0"/>
              <a:buChar char="•"/>
            </a:pPr>
            <a:r>
              <a:rPr lang="en-US" sz="1800" dirty="0">
                <a:hlinkClick r:id="rId4"/>
              </a:rPr>
              <a:t>Archiving all your Tweets on the Internet Archive with the Wayback Machine</a:t>
            </a:r>
            <a:r>
              <a:rPr lang="en-US" sz="1800" dirty="0"/>
              <a:t> – if you are aiming at long-term preservation</a:t>
            </a:r>
            <a:endParaRPr lang="en-NL" sz="1800" dirty="0"/>
          </a:p>
        </p:txBody>
      </p:sp>
      <p:sp>
        <p:nvSpPr>
          <p:cNvPr id="3" name="TextBox 2">
            <a:extLst>
              <a:ext uri="{FF2B5EF4-FFF2-40B4-BE49-F238E27FC236}">
                <a16:creationId xmlns:a16="http://schemas.microsoft.com/office/drawing/2014/main" id="{0EF0F06D-EF66-852A-C16A-0E817EB281D3}"/>
              </a:ext>
            </a:extLst>
          </p:cNvPr>
          <p:cNvSpPr txBox="1"/>
          <p:nvPr/>
        </p:nvSpPr>
        <p:spPr>
          <a:xfrm>
            <a:off x="2377042" y="2872218"/>
            <a:ext cx="8867427" cy="604570"/>
          </a:xfrm>
          <a:prstGeom prst="rect">
            <a:avLst/>
          </a:prstGeom>
        </p:spPr>
        <p:txBody>
          <a:bodyPr vert="horz" lIns="91440" tIns="45720" rIns="91440" bIns="45720" rtlCol="0">
            <a:normAutofit/>
          </a:bodyPr>
          <a:lstStyle>
            <a:defPPr>
              <a:defRPr lang="en-US"/>
            </a:defPPr>
            <a:lvl1pPr indent="0">
              <a:lnSpc>
                <a:spcPct val="90000"/>
              </a:lnSpc>
              <a:spcBef>
                <a:spcPts val="1000"/>
              </a:spcBef>
              <a:buFont typeface="Arial" panose="020B0604020202020204" pitchFamily="34" charset="0"/>
              <a:buNone/>
              <a:defRPr sz="1600">
                <a:solidFill>
                  <a:schemeClr val="accent2">
                    <a:lumMod val="90000"/>
                    <a:lumOff val="10000"/>
                  </a:schemeClr>
                </a:solidFill>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85750" indent="-285750">
              <a:buFont typeface="Arial" panose="020B0604020202020204" pitchFamily="34" charset="0"/>
              <a:buChar char="•"/>
            </a:pPr>
            <a:r>
              <a:rPr lang="en-GB" sz="1800" dirty="0"/>
              <a:t>Enabling Multi Factor Authentication (MFA) on all Twitter profiles – Even EC accounts were hacked recently…</a:t>
            </a:r>
            <a:endParaRPr lang="en-NL" sz="1800" dirty="0"/>
          </a:p>
        </p:txBody>
      </p:sp>
      <p:sp>
        <p:nvSpPr>
          <p:cNvPr id="5" name="TextBox 4">
            <a:extLst>
              <a:ext uri="{FF2B5EF4-FFF2-40B4-BE49-F238E27FC236}">
                <a16:creationId xmlns:a16="http://schemas.microsoft.com/office/drawing/2014/main" id="{6AEEC4D2-5058-7AD2-1009-EC41FCD41256}"/>
              </a:ext>
            </a:extLst>
          </p:cNvPr>
          <p:cNvSpPr txBox="1"/>
          <p:nvPr/>
        </p:nvSpPr>
        <p:spPr>
          <a:xfrm>
            <a:off x="2428407" y="3892436"/>
            <a:ext cx="8867427" cy="1128625"/>
          </a:xfrm>
          <a:prstGeom prst="rect">
            <a:avLst/>
          </a:prstGeom>
        </p:spPr>
        <p:txBody>
          <a:bodyPr vert="horz" lIns="91440" tIns="45720" rIns="91440" bIns="45720" rtlCol="0">
            <a:noAutofit/>
          </a:bodyPr>
          <a:lstStyle>
            <a:defPPr>
              <a:defRPr lang="en-US"/>
            </a:defPPr>
            <a:lvl1pPr indent="0">
              <a:lnSpc>
                <a:spcPct val="90000"/>
              </a:lnSpc>
              <a:spcBef>
                <a:spcPts val="1000"/>
              </a:spcBef>
              <a:buFont typeface="Arial" panose="020B0604020202020204" pitchFamily="34" charset="0"/>
              <a:buNone/>
              <a:defRPr sz="1600">
                <a:solidFill>
                  <a:schemeClr val="accent2">
                    <a:lumMod val="90000"/>
                    <a:lumOff val="10000"/>
                  </a:schemeClr>
                </a:solidFill>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85750" indent="-285750">
              <a:buFont typeface="Arial" panose="020B0604020202020204" pitchFamily="34" charset="0"/>
              <a:buChar char="•"/>
            </a:pPr>
            <a:r>
              <a:rPr lang="en-GB" sz="1800" dirty="0"/>
              <a:t>Opening social media accounts on alternative platforms (e.g., Mastodon) – to diversify and start building community</a:t>
            </a:r>
            <a:endParaRPr lang="en-NL" sz="1800" dirty="0"/>
          </a:p>
          <a:p>
            <a:pPr marL="285750" indent="-285750">
              <a:buFont typeface="Arial" panose="020B0604020202020204" pitchFamily="34" charset="0"/>
              <a:buChar char="•"/>
            </a:pPr>
            <a:r>
              <a:rPr lang="en-GB" sz="1800" dirty="0"/>
              <a:t>Sharing your account details for new social media accounts also on Twitter and on your other channels to inform your community (when you feel ready for it)</a:t>
            </a:r>
            <a:endParaRPr lang="en-NL" sz="1800" dirty="0"/>
          </a:p>
        </p:txBody>
      </p:sp>
      <p:sp>
        <p:nvSpPr>
          <p:cNvPr id="6" name="TextBox 5">
            <a:extLst>
              <a:ext uri="{FF2B5EF4-FFF2-40B4-BE49-F238E27FC236}">
                <a16:creationId xmlns:a16="http://schemas.microsoft.com/office/drawing/2014/main" id="{F679C373-C3E2-CFD3-86A8-4D222B6C9F8A}"/>
              </a:ext>
            </a:extLst>
          </p:cNvPr>
          <p:cNvSpPr txBox="1"/>
          <p:nvPr/>
        </p:nvSpPr>
        <p:spPr>
          <a:xfrm>
            <a:off x="2428407" y="5247787"/>
            <a:ext cx="8867427" cy="843812"/>
          </a:xfrm>
          <a:prstGeom prst="rect">
            <a:avLst/>
          </a:prstGeom>
        </p:spPr>
        <p:txBody>
          <a:bodyPr vert="horz" lIns="91440" tIns="45720" rIns="91440" bIns="45720" rtlCol="0">
            <a:noAutofit/>
          </a:bodyPr>
          <a:lstStyle>
            <a:defPPr>
              <a:defRPr lang="en-US"/>
            </a:defPPr>
            <a:lvl1pPr indent="0">
              <a:lnSpc>
                <a:spcPct val="90000"/>
              </a:lnSpc>
              <a:spcBef>
                <a:spcPts val="1000"/>
              </a:spcBef>
              <a:buFont typeface="Arial" panose="020B0604020202020204" pitchFamily="34" charset="0"/>
              <a:buNone/>
              <a:defRPr sz="1600">
                <a:solidFill>
                  <a:schemeClr val="accent2">
                    <a:lumMod val="90000"/>
                    <a:lumOff val="10000"/>
                  </a:schemeClr>
                </a:solidFill>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85750" indent="-285750">
              <a:buFont typeface="Arial" panose="020B0604020202020204" pitchFamily="34" charset="0"/>
              <a:buChar char="•"/>
            </a:pPr>
            <a:r>
              <a:rPr lang="en-GB" sz="1800" dirty="0"/>
              <a:t>Continue monitoring the situation and keeping ready in case urgent action is required</a:t>
            </a:r>
            <a:endParaRPr lang="en-NL" sz="1800" dirty="0"/>
          </a:p>
          <a:p>
            <a:pPr marL="285750" indent="-285750">
              <a:buFont typeface="Arial" panose="020B0604020202020204" pitchFamily="34" charset="0"/>
              <a:buChar char="•"/>
            </a:pPr>
            <a:r>
              <a:rPr lang="en-NL" sz="1800" dirty="0"/>
              <a:t>Keeping your Twitter account active? –</a:t>
            </a:r>
            <a:r>
              <a:rPr lang="en-US" sz="1800" dirty="0"/>
              <a:t> At GÉANT we decided to do it, at least</a:t>
            </a:r>
            <a:r>
              <a:rPr lang="en-NL" sz="1800" dirty="0"/>
              <a:t> unless things start to go really wrong…</a:t>
            </a:r>
          </a:p>
        </p:txBody>
      </p:sp>
      <p:pic>
        <p:nvPicPr>
          <p:cNvPr id="7" name="Picture 6" descr="Icon&#10;&#10;Description automatically generated">
            <a:extLst>
              <a:ext uri="{FF2B5EF4-FFF2-40B4-BE49-F238E27FC236}">
                <a16:creationId xmlns:a16="http://schemas.microsoft.com/office/drawing/2014/main" id="{04D06DE4-CE5A-DBBF-F172-8E5FDA4399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3221" y="3999340"/>
            <a:ext cx="749300" cy="749300"/>
          </a:xfrm>
          <a:prstGeom prst="rect">
            <a:avLst/>
          </a:prstGeom>
        </p:spPr>
      </p:pic>
      <p:pic>
        <p:nvPicPr>
          <p:cNvPr id="8" name="Picture 7" descr="Icon&#10;&#10;Description automatically generated">
            <a:extLst>
              <a:ext uri="{FF2B5EF4-FFF2-40B4-BE49-F238E27FC236}">
                <a16:creationId xmlns:a16="http://schemas.microsoft.com/office/drawing/2014/main" id="{F35C5364-F2C4-F64D-AB79-53042CB5271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17096" y="1575006"/>
            <a:ext cx="749300" cy="749300"/>
          </a:xfrm>
          <a:prstGeom prst="rect">
            <a:avLst/>
          </a:prstGeom>
        </p:spPr>
      </p:pic>
      <p:pic>
        <p:nvPicPr>
          <p:cNvPr id="9" name="Picture 8" descr="Icon&#10;&#10;Description automatically generated">
            <a:extLst>
              <a:ext uri="{FF2B5EF4-FFF2-40B4-BE49-F238E27FC236}">
                <a16:creationId xmlns:a16="http://schemas.microsoft.com/office/drawing/2014/main" id="{754AA8C4-0245-8227-A071-34981A93E56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17096" y="5234503"/>
            <a:ext cx="749300" cy="749300"/>
          </a:xfrm>
          <a:prstGeom prst="rect">
            <a:avLst/>
          </a:prstGeom>
        </p:spPr>
      </p:pic>
      <p:pic>
        <p:nvPicPr>
          <p:cNvPr id="10" name="Picture 9" descr="Icon&#10;&#10;Description automatically generated">
            <a:extLst>
              <a:ext uri="{FF2B5EF4-FFF2-40B4-BE49-F238E27FC236}">
                <a16:creationId xmlns:a16="http://schemas.microsoft.com/office/drawing/2014/main" id="{2537B0F5-06B7-3E17-2B64-4552CD0284F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17096" y="2764177"/>
            <a:ext cx="749300" cy="749300"/>
          </a:xfrm>
          <a:prstGeom prst="rect">
            <a:avLst/>
          </a:prstGeom>
        </p:spPr>
      </p:pic>
    </p:spTree>
    <p:extLst>
      <p:ext uri="{BB962C8B-B14F-4D97-AF65-F5344CB8AC3E}">
        <p14:creationId xmlns:p14="http://schemas.microsoft.com/office/powerpoint/2010/main" val="17137366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pic>
        <p:nvPicPr>
          <p:cNvPr id="2" name="Picture 1" descr="A picture containing blue&#10;&#10;Description automatically generated">
            <a:extLst>
              <a:ext uri="{FF2B5EF4-FFF2-40B4-BE49-F238E27FC236}">
                <a16:creationId xmlns:a16="http://schemas.microsoft.com/office/drawing/2014/main" id="{827FF760-FD48-8082-050B-A2F03D068D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91" y="-99898"/>
            <a:ext cx="12365182" cy="6957898"/>
          </a:xfrm>
          <a:prstGeom prst="rect">
            <a:avLst/>
          </a:prstGeom>
        </p:spPr>
      </p:pic>
      <p:sp>
        <p:nvSpPr>
          <p:cNvPr id="123" name="Title 1">
            <a:extLst>
              <a:ext uri="{FF2B5EF4-FFF2-40B4-BE49-F238E27FC236}">
                <a16:creationId xmlns:a16="http://schemas.microsoft.com/office/drawing/2014/main" id="{6B03B0E6-FDE9-7E9C-99E3-2F71FEFA8391}"/>
              </a:ext>
            </a:extLst>
          </p:cNvPr>
          <p:cNvSpPr txBox="1">
            <a:spLocks/>
          </p:cNvSpPr>
          <p:nvPr/>
        </p:nvSpPr>
        <p:spPr>
          <a:xfrm>
            <a:off x="220112" y="225829"/>
            <a:ext cx="9894723" cy="430909"/>
          </a:xfrm>
          <a:prstGeom prst="rect">
            <a:avLst/>
          </a:prstGeom>
        </p:spPr>
        <p:txBody>
          <a:bodyPr vert="horz" lIns="91440" tIns="45720" rIns="91440" bIns="45720" rtlCol="0" anchor="ctr">
            <a:normAutofit fontScale="90000" lnSpcReduction="10000"/>
          </a:bodyPr>
          <a:lstStyle>
            <a:lvl1pPr>
              <a:lnSpc>
                <a:spcPct val="90000"/>
              </a:lnSpc>
              <a:spcBef>
                <a:spcPct val="0"/>
              </a:spcBef>
              <a:buNone/>
              <a:defRPr lang="en-GB" sz="2800" b="1">
                <a:solidFill>
                  <a:schemeClr val="accent2">
                    <a:lumMod val="90000"/>
                    <a:lumOff val="10000"/>
                  </a:schemeClr>
                </a:solidFill>
                <a:ea typeface="+mj-ea"/>
                <a:cs typeface="+mj-cs"/>
              </a:defRPr>
            </a:lvl1pPr>
          </a:lstStyle>
          <a:p>
            <a:r>
              <a:rPr lang="en-US" dirty="0"/>
              <a:t>Where are the tweeters flocking to?</a:t>
            </a:r>
            <a:endParaRPr lang="en-GB" dirty="0"/>
          </a:p>
        </p:txBody>
      </p:sp>
      <p:sp>
        <p:nvSpPr>
          <p:cNvPr id="128" name="TextBox 127">
            <a:extLst>
              <a:ext uri="{FF2B5EF4-FFF2-40B4-BE49-F238E27FC236}">
                <a16:creationId xmlns:a16="http://schemas.microsoft.com/office/drawing/2014/main" id="{BB01E5B3-1C42-C0C5-2CEC-DC2F2EF1CC07}"/>
              </a:ext>
            </a:extLst>
          </p:cNvPr>
          <p:cNvSpPr txBox="1"/>
          <p:nvPr/>
        </p:nvSpPr>
        <p:spPr>
          <a:xfrm>
            <a:off x="208434" y="856911"/>
            <a:ext cx="4681924" cy="1393766"/>
          </a:xfrm>
          <a:prstGeom prst="rect">
            <a:avLst/>
          </a:prstGeom>
        </p:spPr>
        <p:txBody>
          <a:bodyPr vert="horz" lIns="91440" tIns="45720" rIns="91440" bIns="45720" rtlCol="0">
            <a:normAutofit/>
          </a:bodyPr>
          <a:lstStyle>
            <a:defPPr>
              <a:defRPr lang="en-US"/>
            </a:defPPr>
            <a:lvl1pPr indent="0">
              <a:lnSpc>
                <a:spcPct val="90000"/>
              </a:lnSpc>
              <a:spcBef>
                <a:spcPts val="1000"/>
              </a:spcBef>
              <a:buFont typeface="Arial" panose="020B0604020202020204" pitchFamily="34" charset="0"/>
              <a:buNone/>
              <a:defRPr sz="1600">
                <a:solidFill>
                  <a:schemeClr val="accent2">
                    <a:lumMod val="90000"/>
                    <a:lumOff val="10000"/>
                  </a:schemeClr>
                </a:solidFill>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700" dirty="0"/>
              <a:t>TikTok? Instagram? Discord? Good (not) old Facebook? Solid and steady LinkedIn?</a:t>
            </a:r>
            <a:br>
              <a:rPr lang="en-GB" sz="1700" dirty="0"/>
            </a:br>
            <a:br>
              <a:rPr lang="en-GB" sz="1700" dirty="0"/>
            </a:br>
            <a:r>
              <a:rPr lang="en-GB" sz="1700" dirty="0"/>
              <a:t>Or are these users dropping social media entirely?</a:t>
            </a:r>
            <a:endParaRPr lang="en-NL" sz="1700" dirty="0"/>
          </a:p>
        </p:txBody>
      </p:sp>
      <p:sp>
        <p:nvSpPr>
          <p:cNvPr id="3" name="TextBox 2">
            <a:extLst>
              <a:ext uri="{FF2B5EF4-FFF2-40B4-BE49-F238E27FC236}">
                <a16:creationId xmlns:a16="http://schemas.microsoft.com/office/drawing/2014/main" id="{35718A78-B99E-5BDA-8635-8E66109BC63B}"/>
              </a:ext>
            </a:extLst>
          </p:cNvPr>
          <p:cNvSpPr txBox="1"/>
          <p:nvPr/>
        </p:nvSpPr>
        <p:spPr>
          <a:xfrm>
            <a:off x="-86591" y="6632171"/>
            <a:ext cx="4681924" cy="296091"/>
          </a:xfrm>
          <a:prstGeom prst="rect">
            <a:avLst/>
          </a:prstGeom>
        </p:spPr>
        <p:txBody>
          <a:bodyPr vert="horz" lIns="91440" tIns="45720" rIns="91440" bIns="45720" rtlCol="0">
            <a:normAutofit/>
          </a:bodyPr>
          <a:lstStyle>
            <a:defPPr>
              <a:defRPr lang="en-US"/>
            </a:defPPr>
            <a:lvl1pPr indent="0">
              <a:lnSpc>
                <a:spcPct val="90000"/>
              </a:lnSpc>
              <a:spcBef>
                <a:spcPts val="1000"/>
              </a:spcBef>
              <a:buFont typeface="Arial" panose="020B0604020202020204" pitchFamily="34" charset="0"/>
              <a:buNone/>
              <a:defRPr sz="1600">
                <a:solidFill>
                  <a:schemeClr val="accent2">
                    <a:lumMod val="90000"/>
                    <a:lumOff val="10000"/>
                  </a:schemeClr>
                </a:solidFill>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900" dirty="0">
                <a:solidFill>
                  <a:schemeClr val="bg2">
                    <a:lumMod val="50000"/>
                  </a:schemeClr>
                </a:solidFill>
              </a:rPr>
              <a:t>Source: </a:t>
            </a:r>
            <a:r>
              <a:rPr lang="en-GB" sz="900" dirty="0">
                <a:solidFill>
                  <a:schemeClr val="bg2">
                    <a:lumMod val="50000"/>
                  </a:schemeClr>
                </a:solidFill>
                <a:hlinkClick r:id="rId3">
                  <a:extLst>
                    <a:ext uri="{A12FA001-AC4F-418D-AE19-62706E023703}">
                      <ahyp:hlinkClr xmlns:ahyp="http://schemas.microsoft.com/office/drawing/2018/hyperlinkcolor" val="tx"/>
                    </a:ext>
                  </a:extLst>
                </a:hlinkClick>
              </a:rPr>
              <a:t>Protocol.com </a:t>
            </a:r>
            <a:endParaRPr lang="en-NL" sz="900" dirty="0">
              <a:solidFill>
                <a:schemeClr val="bg2">
                  <a:lumMod val="50000"/>
                </a:schemeClr>
              </a:solidFill>
            </a:endParaRPr>
          </a:p>
        </p:txBody>
      </p:sp>
    </p:spTree>
    <p:extLst>
      <p:ext uri="{BB962C8B-B14F-4D97-AF65-F5344CB8AC3E}">
        <p14:creationId xmlns:p14="http://schemas.microsoft.com/office/powerpoint/2010/main" val="42106023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41E31-C6D7-998F-3433-0A0526017859}"/>
              </a:ext>
            </a:extLst>
          </p:cNvPr>
          <p:cNvSpPr>
            <a:spLocks noGrp="1"/>
          </p:cNvSpPr>
          <p:nvPr>
            <p:ph type="title"/>
          </p:nvPr>
        </p:nvSpPr>
        <p:spPr/>
        <p:txBody>
          <a:bodyPr>
            <a:normAutofit fontScale="90000"/>
          </a:bodyPr>
          <a:lstStyle/>
          <a:p>
            <a:endParaRPr lang="en-GB"/>
          </a:p>
        </p:txBody>
      </p:sp>
      <p:pic>
        <p:nvPicPr>
          <p:cNvPr id="6" name="Content Placeholder 5" descr="A picture containing graphical user interface&#10;&#10;Description automatically generated">
            <a:extLst>
              <a:ext uri="{FF2B5EF4-FFF2-40B4-BE49-F238E27FC236}">
                <a16:creationId xmlns:a16="http://schemas.microsoft.com/office/drawing/2014/main" id="{DA85058D-BA1F-942E-0066-8291646381FC}"/>
              </a:ext>
            </a:extLst>
          </p:cNvPr>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0" y="-19050"/>
            <a:ext cx="12192000" cy="6866601"/>
          </a:xfrm>
        </p:spPr>
      </p:pic>
    </p:spTree>
    <p:extLst>
      <p:ext uri="{BB962C8B-B14F-4D97-AF65-F5344CB8AC3E}">
        <p14:creationId xmlns:p14="http://schemas.microsoft.com/office/powerpoint/2010/main" val="3594886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3B833-DC2B-FB2C-3BC8-8CCD67F25738}"/>
              </a:ext>
            </a:extLst>
          </p:cNvPr>
          <p:cNvSpPr>
            <a:spLocks noGrp="1"/>
          </p:cNvSpPr>
          <p:nvPr>
            <p:ph type="title"/>
          </p:nvPr>
        </p:nvSpPr>
        <p:spPr/>
        <p:txBody>
          <a:bodyPr>
            <a:normAutofit fontScale="90000"/>
          </a:bodyPr>
          <a:lstStyle/>
          <a:p>
            <a:endParaRPr lang="en-GB"/>
          </a:p>
        </p:txBody>
      </p:sp>
      <p:pic>
        <p:nvPicPr>
          <p:cNvPr id="5" name="Content Placeholder 4" descr="A screenshot of a computer screen&#10;&#10;Description automatically generated with medium confidence">
            <a:extLst>
              <a:ext uri="{FF2B5EF4-FFF2-40B4-BE49-F238E27FC236}">
                <a16:creationId xmlns:a16="http://schemas.microsoft.com/office/drawing/2014/main" id="{DE26E7E4-A1D8-049A-0F2A-30C7A3BF5096}"/>
              </a:ext>
            </a:extLst>
          </p:cNvPr>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0" y="-38100"/>
            <a:ext cx="12192000" cy="6866601"/>
          </a:xfrm>
        </p:spPr>
      </p:pic>
    </p:spTree>
    <p:extLst>
      <p:ext uri="{BB962C8B-B14F-4D97-AF65-F5344CB8AC3E}">
        <p14:creationId xmlns:p14="http://schemas.microsoft.com/office/powerpoint/2010/main" val="28850419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US" dirty="0"/>
              <a:t>Social media gaining popularity during the #</a:t>
            </a:r>
            <a:r>
              <a:rPr lang="en-US" dirty="0" err="1"/>
              <a:t>TwitterMigration</a:t>
            </a:r>
            <a:endParaRPr lang="en-NL" dirty="0"/>
          </a:p>
        </p:txBody>
      </p:sp>
      <p:sp>
        <p:nvSpPr>
          <p:cNvPr id="3" name="Content Placeholder 2">
            <a:extLst>
              <a:ext uri="{FF2B5EF4-FFF2-40B4-BE49-F238E27FC236}">
                <a16:creationId xmlns:a16="http://schemas.microsoft.com/office/drawing/2014/main" id="{D0F1EF89-D9C9-CC8C-F548-8925B20B5042}"/>
              </a:ext>
            </a:extLst>
          </p:cNvPr>
          <p:cNvSpPr>
            <a:spLocks noGrp="1"/>
          </p:cNvSpPr>
          <p:nvPr>
            <p:ph sz="quarter" idx="10"/>
          </p:nvPr>
        </p:nvSpPr>
        <p:spPr>
          <a:xfrm>
            <a:off x="1001261" y="1447943"/>
            <a:ext cx="10798364" cy="1085630"/>
          </a:xfrm>
        </p:spPr>
        <p:txBody>
          <a:bodyPr>
            <a:normAutofit/>
          </a:bodyPr>
          <a:lstStyle/>
          <a:p>
            <a:pPr marL="0" indent="0">
              <a:spcAft>
                <a:spcPts val="1200"/>
              </a:spcAft>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While hundreds of thousands of active users deactivated their Twitter accounts or were suspended and while previously banned users were set to return, a number of relatively new and relatively small social media platforms saw overall growth of their user base.</a:t>
            </a:r>
            <a:endParaRPr lang="en-NL"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descr="Icon&#10;&#10;Description automatically generated">
            <a:extLst>
              <a:ext uri="{FF2B5EF4-FFF2-40B4-BE49-F238E27FC236}">
                <a16:creationId xmlns:a16="http://schemas.microsoft.com/office/drawing/2014/main" id="{5DA114FD-2953-169A-1370-5E634DA62E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7587" y="2574020"/>
            <a:ext cx="855773" cy="855773"/>
          </a:xfrm>
          <a:prstGeom prst="roundRect">
            <a:avLst>
              <a:gd name="adj" fmla="val 22514"/>
            </a:avLst>
          </a:prstGeom>
          <a:solidFill>
            <a:srgbClr val="FFFFFF">
              <a:shade val="85000"/>
            </a:srgbClr>
          </a:solidFill>
          <a:ln>
            <a:noFill/>
          </a:ln>
          <a:effectLst/>
        </p:spPr>
      </p:pic>
      <p:sp>
        <p:nvSpPr>
          <p:cNvPr id="10" name="TextBox 9">
            <a:extLst>
              <a:ext uri="{FF2B5EF4-FFF2-40B4-BE49-F238E27FC236}">
                <a16:creationId xmlns:a16="http://schemas.microsoft.com/office/drawing/2014/main" id="{810E5C4B-FAA7-5430-9220-7B67791A67EB}"/>
              </a:ext>
            </a:extLst>
          </p:cNvPr>
          <p:cNvSpPr txBox="1"/>
          <p:nvPr/>
        </p:nvSpPr>
        <p:spPr>
          <a:xfrm>
            <a:off x="1342673" y="3375897"/>
            <a:ext cx="1510532" cy="430887"/>
          </a:xfrm>
          <a:prstGeom prst="rect">
            <a:avLst/>
          </a:prstGeom>
          <a:noFill/>
        </p:spPr>
        <p:txBody>
          <a:bodyPr wrap="square">
            <a:spAutoFit/>
          </a:bodyPr>
          <a:lstStyle/>
          <a:p>
            <a:pPr algn="ctr"/>
            <a:r>
              <a:rPr lang="en-GB" sz="2200" b="1" dirty="0">
                <a:solidFill>
                  <a:schemeClr val="accent2">
                    <a:lumMod val="90000"/>
                    <a:lumOff val="10000"/>
                  </a:schemeClr>
                </a:solidFill>
                <a:latin typeface="Calibri" panose="020F0502020204030204" pitchFamily="34" charset="0"/>
                <a:cs typeface="Times New Roman" panose="02020603050405020304" pitchFamily="18" charset="0"/>
              </a:rPr>
              <a:t>Mastodon</a:t>
            </a:r>
          </a:p>
        </p:txBody>
      </p:sp>
      <p:sp>
        <p:nvSpPr>
          <p:cNvPr id="11" name="TextBox 10">
            <a:extLst>
              <a:ext uri="{FF2B5EF4-FFF2-40B4-BE49-F238E27FC236}">
                <a16:creationId xmlns:a16="http://schemas.microsoft.com/office/drawing/2014/main" id="{900CB322-B5A9-829E-58F7-C87A40C17290}"/>
              </a:ext>
            </a:extLst>
          </p:cNvPr>
          <p:cNvSpPr txBox="1"/>
          <p:nvPr/>
        </p:nvSpPr>
        <p:spPr>
          <a:xfrm>
            <a:off x="4040207" y="3375897"/>
            <a:ext cx="1510532" cy="430887"/>
          </a:xfrm>
          <a:prstGeom prst="rect">
            <a:avLst/>
          </a:prstGeom>
          <a:noFill/>
        </p:spPr>
        <p:txBody>
          <a:bodyPr wrap="square">
            <a:spAutoFit/>
          </a:bodyPr>
          <a:lstStyle/>
          <a:p>
            <a:pPr algn="ctr"/>
            <a:r>
              <a:rPr lang="en-GB" sz="2200" b="1" dirty="0">
                <a:solidFill>
                  <a:schemeClr val="accent2">
                    <a:lumMod val="90000"/>
                    <a:lumOff val="10000"/>
                  </a:schemeClr>
                </a:solidFill>
                <a:latin typeface="Calibri" panose="020F0502020204030204" pitchFamily="34" charset="0"/>
                <a:cs typeface="Times New Roman" panose="02020603050405020304" pitchFamily="18" charset="0"/>
              </a:rPr>
              <a:t>Hive</a:t>
            </a:r>
          </a:p>
        </p:txBody>
      </p:sp>
      <p:sp>
        <p:nvSpPr>
          <p:cNvPr id="13" name="TextBox 12">
            <a:extLst>
              <a:ext uri="{FF2B5EF4-FFF2-40B4-BE49-F238E27FC236}">
                <a16:creationId xmlns:a16="http://schemas.microsoft.com/office/drawing/2014/main" id="{20CD9FAA-6D88-B34A-67C7-92D494E32C2A}"/>
              </a:ext>
            </a:extLst>
          </p:cNvPr>
          <p:cNvSpPr txBox="1"/>
          <p:nvPr/>
        </p:nvSpPr>
        <p:spPr>
          <a:xfrm>
            <a:off x="1102533" y="3888392"/>
            <a:ext cx="1903806" cy="430887"/>
          </a:xfrm>
          <a:prstGeom prst="rect">
            <a:avLst/>
          </a:prstGeom>
        </p:spPr>
        <p:txBody>
          <a:bodyPr vert="horz" lIns="91440" tIns="45720" rIns="91440" bIns="45720" rtlCol="0">
            <a:normAutofit fontScale="850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Peaked at 2.6 million users </a:t>
            </a:r>
          </a:p>
        </p:txBody>
      </p:sp>
      <p:sp>
        <p:nvSpPr>
          <p:cNvPr id="14" name="TextBox 13">
            <a:extLst>
              <a:ext uri="{FF2B5EF4-FFF2-40B4-BE49-F238E27FC236}">
                <a16:creationId xmlns:a16="http://schemas.microsoft.com/office/drawing/2014/main" id="{7E8BDC5D-F216-D222-AEB3-6746C7E36395}"/>
              </a:ext>
            </a:extLst>
          </p:cNvPr>
          <p:cNvSpPr txBox="1"/>
          <p:nvPr/>
        </p:nvSpPr>
        <p:spPr>
          <a:xfrm>
            <a:off x="3853186" y="3888392"/>
            <a:ext cx="1903806" cy="430887"/>
          </a:xfrm>
          <a:prstGeom prst="rect">
            <a:avLst/>
          </a:prstGeom>
        </p:spPr>
        <p:txBody>
          <a:bodyPr vert="horz" lIns="91440" tIns="45720" rIns="91440" bIns="45720" rtlCol="0">
            <a:normAutofit fontScale="850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Peaked at 2 million users</a:t>
            </a:r>
          </a:p>
        </p:txBody>
      </p:sp>
      <p:sp>
        <p:nvSpPr>
          <p:cNvPr id="15" name="TextBox 14">
            <a:extLst>
              <a:ext uri="{FF2B5EF4-FFF2-40B4-BE49-F238E27FC236}">
                <a16:creationId xmlns:a16="http://schemas.microsoft.com/office/drawing/2014/main" id="{803BD077-97C8-948F-597E-04D5382DB325}"/>
              </a:ext>
            </a:extLst>
          </p:cNvPr>
          <p:cNvSpPr txBox="1"/>
          <p:nvPr/>
        </p:nvSpPr>
        <p:spPr>
          <a:xfrm>
            <a:off x="6582494" y="3375897"/>
            <a:ext cx="1873825" cy="430887"/>
          </a:xfrm>
          <a:prstGeom prst="rect">
            <a:avLst/>
          </a:prstGeom>
          <a:noFill/>
        </p:spPr>
        <p:txBody>
          <a:bodyPr wrap="square">
            <a:spAutoFit/>
          </a:bodyPr>
          <a:lstStyle/>
          <a:p>
            <a:pPr algn="ctr"/>
            <a:r>
              <a:rPr lang="en-GB" sz="2200" b="1" dirty="0">
                <a:solidFill>
                  <a:schemeClr val="accent2">
                    <a:lumMod val="90000"/>
                    <a:lumOff val="10000"/>
                  </a:schemeClr>
                </a:solidFill>
                <a:latin typeface="Calibri" panose="020F0502020204030204" pitchFamily="34" charset="0"/>
                <a:cs typeface="Times New Roman" panose="02020603050405020304" pitchFamily="18" charset="0"/>
              </a:rPr>
              <a:t>Counter.Social</a:t>
            </a:r>
          </a:p>
        </p:txBody>
      </p:sp>
      <p:pic>
        <p:nvPicPr>
          <p:cNvPr id="17" name="Picture 16" descr="Logo&#10;&#10;Description automatically generated">
            <a:extLst>
              <a:ext uri="{FF2B5EF4-FFF2-40B4-BE49-F238E27FC236}">
                <a16:creationId xmlns:a16="http://schemas.microsoft.com/office/drawing/2014/main" id="{F8452932-3917-DD3F-DE4F-49AF77D905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0716" y="2593215"/>
            <a:ext cx="817383" cy="817383"/>
          </a:xfrm>
          <a:prstGeom prst="roundRect">
            <a:avLst>
              <a:gd name="adj" fmla="val 8594"/>
            </a:avLst>
          </a:prstGeom>
          <a:solidFill>
            <a:srgbClr val="FFFFFF">
              <a:shade val="85000"/>
            </a:srgbClr>
          </a:solidFill>
          <a:ln>
            <a:noFill/>
          </a:ln>
          <a:effectLst/>
        </p:spPr>
      </p:pic>
      <p:sp>
        <p:nvSpPr>
          <p:cNvPr id="18" name="TextBox 17">
            <a:extLst>
              <a:ext uri="{FF2B5EF4-FFF2-40B4-BE49-F238E27FC236}">
                <a16:creationId xmlns:a16="http://schemas.microsoft.com/office/drawing/2014/main" id="{BD69C00D-C176-4650-1A61-BEA7A2B18D3E}"/>
              </a:ext>
            </a:extLst>
          </p:cNvPr>
          <p:cNvSpPr txBox="1"/>
          <p:nvPr/>
        </p:nvSpPr>
        <p:spPr>
          <a:xfrm>
            <a:off x="6603840" y="3907621"/>
            <a:ext cx="1903806" cy="430887"/>
          </a:xfrm>
          <a:prstGeom prst="rect">
            <a:avLst/>
          </a:prstGeom>
        </p:spPr>
        <p:txBody>
          <a:bodyPr vert="horz" lIns="91440" tIns="45720" rIns="91440" bIns="45720" rtlCol="0">
            <a:normAutofit fontScale="850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Claims 63 million visitors per month</a:t>
            </a:r>
          </a:p>
        </p:txBody>
      </p:sp>
      <p:sp>
        <p:nvSpPr>
          <p:cNvPr id="19" name="TextBox 18">
            <a:extLst>
              <a:ext uri="{FF2B5EF4-FFF2-40B4-BE49-F238E27FC236}">
                <a16:creationId xmlns:a16="http://schemas.microsoft.com/office/drawing/2014/main" id="{BEE50249-2995-A0CF-0469-C8A4181AF053}"/>
              </a:ext>
            </a:extLst>
          </p:cNvPr>
          <p:cNvSpPr txBox="1"/>
          <p:nvPr/>
        </p:nvSpPr>
        <p:spPr>
          <a:xfrm>
            <a:off x="6603840" y="4312355"/>
            <a:ext cx="1903806" cy="430887"/>
          </a:xfrm>
          <a:prstGeom prst="rect">
            <a:avLst/>
          </a:prstGeom>
        </p:spPr>
        <p:txBody>
          <a:bodyPr vert="horz" lIns="91440" tIns="45720" rIns="91440" bIns="45720" rtlCol="0">
            <a:normAutofit fontScale="850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Has VR element on CoSo Realms</a:t>
            </a:r>
          </a:p>
        </p:txBody>
      </p:sp>
      <p:sp>
        <p:nvSpPr>
          <p:cNvPr id="20" name="TextBox 19">
            <a:extLst>
              <a:ext uri="{FF2B5EF4-FFF2-40B4-BE49-F238E27FC236}">
                <a16:creationId xmlns:a16="http://schemas.microsoft.com/office/drawing/2014/main" id="{9EF6D310-E6BB-7E30-C707-F8C9674BAE4E}"/>
              </a:ext>
            </a:extLst>
          </p:cNvPr>
          <p:cNvSpPr txBox="1"/>
          <p:nvPr/>
        </p:nvSpPr>
        <p:spPr>
          <a:xfrm>
            <a:off x="6603840" y="4762059"/>
            <a:ext cx="1903806" cy="563330"/>
          </a:xfrm>
          <a:prstGeom prst="rect">
            <a:avLst/>
          </a:prstGeom>
        </p:spPr>
        <p:txBody>
          <a:bodyPr vert="horz" lIns="91440" tIns="45720" rIns="91440" bIns="45720" rtlCol="0">
            <a:normAutofit fontScale="775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Blocking some countries (Russia, China, Pakistan…)</a:t>
            </a:r>
          </a:p>
        </p:txBody>
      </p:sp>
      <p:sp>
        <p:nvSpPr>
          <p:cNvPr id="21" name="TextBox 20">
            <a:extLst>
              <a:ext uri="{FF2B5EF4-FFF2-40B4-BE49-F238E27FC236}">
                <a16:creationId xmlns:a16="http://schemas.microsoft.com/office/drawing/2014/main" id="{8EBA26B1-3F48-1402-676B-98269A8CF434}"/>
              </a:ext>
            </a:extLst>
          </p:cNvPr>
          <p:cNvSpPr txBox="1"/>
          <p:nvPr/>
        </p:nvSpPr>
        <p:spPr>
          <a:xfrm>
            <a:off x="3853186" y="4293126"/>
            <a:ext cx="1903806" cy="430887"/>
          </a:xfrm>
          <a:prstGeom prst="rect">
            <a:avLst/>
          </a:prstGeom>
        </p:spPr>
        <p:txBody>
          <a:bodyPr vert="horz" lIns="91440" tIns="45720" rIns="91440" bIns="45720" rtlCol="0">
            <a:normAutofit fontScale="850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Attracting the K-Pop community</a:t>
            </a:r>
          </a:p>
        </p:txBody>
      </p:sp>
      <p:sp>
        <p:nvSpPr>
          <p:cNvPr id="22" name="TextBox 21">
            <a:extLst>
              <a:ext uri="{FF2B5EF4-FFF2-40B4-BE49-F238E27FC236}">
                <a16:creationId xmlns:a16="http://schemas.microsoft.com/office/drawing/2014/main" id="{58BB0598-3CCD-1FF8-D87B-C5B52FFA8BE9}"/>
              </a:ext>
            </a:extLst>
          </p:cNvPr>
          <p:cNvSpPr txBox="1"/>
          <p:nvPr/>
        </p:nvSpPr>
        <p:spPr>
          <a:xfrm>
            <a:off x="3853186" y="4757821"/>
            <a:ext cx="1903806" cy="563330"/>
          </a:xfrm>
          <a:prstGeom prst="rect">
            <a:avLst/>
          </a:prstGeom>
        </p:spPr>
        <p:txBody>
          <a:bodyPr vert="horz" lIns="91440" tIns="45720" rIns="91440" bIns="45720" rtlCol="0">
            <a:normAutofit fontScale="85000" lnSpcReduction="1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Facing major cybersecurity issues</a:t>
            </a:r>
          </a:p>
        </p:txBody>
      </p:sp>
      <p:pic>
        <p:nvPicPr>
          <p:cNvPr id="24" name="Graphic 23">
            <a:extLst>
              <a:ext uri="{FF2B5EF4-FFF2-40B4-BE49-F238E27FC236}">
                <a16:creationId xmlns:a16="http://schemas.microsoft.com/office/drawing/2014/main" id="{2AC73259-2FF1-1CB9-26DE-2423D1344D8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815456" y="2839981"/>
            <a:ext cx="1187450" cy="323850"/>
          </a:xfrm>
          <a:prstGeom prst="rect">
            <a:avLst/>
          </a:prstGeom>
        </p:spPr>
      </p:pic>
      <p:sp>
        <p:nvSpPr>
          <p:cNvPr id="25" name="TextBox 24">
            <a:extLst>
              <a:ext uri="{FF2B5EF4-FFF2-40B4-BE49-F238E27FC236}">
                <a16:creationId xmlns:a16="http://schemas.microsoft.com/office/drawing/2014/main" id="{5D649732-812D-6DD7-404E-BC0405815D79}"/>
              </a:ext>
            </a:extLst>
          </p:cNvPr>
          <p:cNvSpPr txBox="1"/>
          <p:nvPr/>
        </p:nvSpPr>
        <p:spPr>
          <a:xfrm>
            <a:off x="9507933" y="3375897"/>
            <a:ext cx="1873825" cy="430887"/>
          </a:xfrm>
          <a:prstGeom prst="rect">
            <a:avLst/>
          </a:prstGeom>
          <a:noFill/>
        </p:spPr>
        <p:txBody>
          <a:bodyPr wrap="square">
            <a:spAutoFit/>
          </a:bodyPr>
          <a:lstStyle/>
          <a:p>
            <a:pPr algn="ctr"/>
            <a:r>
              <a:rPr lang="en-GB" sz="2200" b="1" dirty="0">
                <a:solidFill>
                  <a:schemeClr val="accent2">
                    <a:lumMod val="90000"/>
                    <a:lumOff val="10000"/>
                  </a:schemeClr>
                </a:solidFill>
                <a:latin typeface="Calibri" panose="020F0502020204030204" pitchFamily="34" charset="0"/>
                <a:cs typeface="Times New Roman" panose="02020603050405020304" pitchFamily="18" charset="0"/>
              </a:rPr>
              <a:t>Post.</a:t>
            </a:r>
          </a:p>
        </p:txBody>
      </p:sp>
      <p:sp>
        <p:nvSpPr>
          <p:cNvPr id="26" name="TextBox 25">
            <a:extLst>
              <a:ext uri="{FF2B5EF4-FFF2-40B4-BE49-F238E27FC236}">
                <a16:creationId xmlns:a16="http://schemas.microsoft.com/office/drawing/2014/main" id="{FDACFED3-2482-161B-197C-FFC4554B2E47}"/>
              </a:ext>
            </a:extLst>
          </p:cNvPr>
          <p:cNvSpPr txBox="1"/>
          <p:nvPr/>
        </p:nvSpPr>
        <p:spPr>
          <a:xfrm>
            <a:off x="1102533" y="4760291"/>
            <a:ext cx="1903806" cy="563330"/>
          </a:xfrm>
          <a:prstGeom prst="rect">
            <a:avLst/>
          </a:prstGeom>
        </p:spPr>
        <p:txBody>
          <a:bodyPr vert="horz" lIns="91440" tIns="45720" rIns="91440" bIns="45720" rtlCol="0">
            <a:normAutofit fontScale="775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Attracted the most attention in the past months</a:t>
            </a:r>
          </a:p>
        </p:txBody>
      </p:sp>
      <p:sp>
        <p:nvSpPr>
          <p:cNvPr id="27" name="TextBox 26">
            <a:extLst>
              <a:ext uri="{FF2B5EF4-FFF2-40B4-BE49-F238E27FC236}">
                <a16:creationId xmlns:a16="http://schemas.microsoft.com/office/drawing/2014/main" id="{40F004FF-C558-38E2-20F1-99C2B118B107}"/>
              </a:ext>
            </a:extLst>
          </p:cNvPr>
          <p:cNvSpPr txBox="1"/>
          <p:nvPr/>
        </p:nvSpPr>
        <p:spPr>
          <a:xfrm>
            <a:off x="1102533" y="4293127"/>
            <a:ext cx="1903806" cy="464694"/>
          </a:xfrm>
          <a:prstGeom prst="rect">
            <a:avLst/>
          </a:prstGeom>
        </p:spPr>
        <p:txBody>
          <a:bodyPr vert="horz" lIns="91440" tIns="45720" rIns="91440" bIns="45720" rtlCol="0">
            <a:normAutofit fontScale="85000" lnSpcReduction="1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Decentralised social media</a:t>
            </a:r>
          </a:p>
        </p:txBody>
      </p:sp>
      <p:sp>
        <p:nvSpPr>
          <p:cNvPr id="28" name="Content Placeholder 2">
            <a:extLst>
              <a:ext uri="{FF2B5EF4-FFF2-40B4-BE49-F238E27FC236}">
                <a16:creationId xmlns:a16="http://schemas.microsoft.com/office/drawing/2014/main" id="{1461320A-ABDD-94E8-D83A-4B0B50FCE2EE}"/>
              </a:ext>
            </a:extLst>
          </p:cNvPr>
          <p:cNvSpPr txBox="1">
            <a:spLocks/>
          </p:cNvSpPr>
          <p:nvPr/>
        </p:nvSpPr>
        <p:spPr>
          <a:xfrm>
            <a:off x="998895" y="5758483"/>
            <a:ext cx="9724523" cy="7254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1800" dirty="0">
                <a:latin typeface="Calibri" panose="020F0502020204030204" pitchFamily="34" charset="0"/>
                <a:ea typeface="Calibri" panose="020F0502020204030204" pitchFamily="34" charset="0"/>
                <a:cs typeface="Times New Roman" panose="02020603050405020304" pitchFamily="18" charset="0"/>
              </a:rPr>
              <a:t>However, none of them are exactly “the new Twitter” or are able to entirely substitute it, but they might present new possibilities and ways to communicate.</a:t>
            </a:r>
            <a:endParaRPr lang="en-NL" sz="1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29" name="TextBox 28">
            <a:extLst>
              <a:ext uri="{FF2B5EF4-FFF2-40B4-BE49-F238E27FC236}">
                <a16:creationId xmlns:a16="http://schemas.microsoft.com/office/drawing/2014/main" id="{69754240-776F-C799-8915-4D767F8687F5}"/>
              </a:ext>
            </a:extLst>
          </p:cNvPr>
          <p:cNvSpPr txBox="1"/>
          <p:nvPr/>
        </p:nvSpPr>
        <p:spPr>
          <a:xfrm>
            <a:off x="9477952" y="3888392"/>
            <a:ext cx="1903806" cy="430887"/>
          </a:xfrm>
          <a:prstGeom prst="rect">
            <a:avLst/>
          </a:prstGeom>
        </p:spPr>
        <p:txBody>
          <a:bodyPr vert="horz" lIns="91440" tIns="45720" rIns="91440" bIns="45720" rtlCol="0">
            <a:normAutofit fontScale="850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&gt;200k users + waitlist… </a:t>
            </a:r>
          </a:p>
        </p:txBody>
      </p:sp>
      <p:sp>
        <p:nvSpPr>
          <p:cNvPr id="30" name="TextBox 29">
            <a:extLst>
              <a:ext uri="{FF2B5EF4-FFF2-40B4-BE49-F238E27FC236}">
                <a16:creationId xmlns:a16="http://schemas.microsoft.com/office/drawing/2014/main" id="{33B9E554-E468-0AEA-9F57-710A4775AF07}"/>
              </a:ext>
            </a:extLst>
          </p:cNvPr>
          <p:cNvSpPr txBox="1"/>
          <p:nvPr/>
        </p:nvSpPr>
        <p:spPr>
          <a:xfrm>
            <a:off x="9477952" y="4338097"/>
            <a:ext cx="1903806" cy="430887"/>
          </a:xfrm>
          <a:prstGeom prst="rect">
            <a:avLst/>
          </a:prstGeom>
        </p:spPr>
        <p:txBody>
          <a:bodyPr vert="horz" lIns="91440" tIns="45720" rIns="91440" bIns="45720" rtlCol="0">
            <a:normAutofit/>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sz="1500" dirty="0"/>
              <a:t>Still in beta</a:t>
            </a:r>
          </a:p>
        </p:txBody>
      </p:sp>
      <p:sp>
        <p:nvSpPr>
          <p:cNvPr id="31" name="TextBox 30">
            <a:extLst>
              <a:ext uri="{FF2B5EF4-FFF2-40B4-BE49-F238E27FC236}">
                <a16:creationId xmlns:a16="http://schemas.microsoft.com/office/drawing/2014/main" id="{0D398D50-0C32-39CE-1F7B-1FDCB397A5D6}"/>
              </a:ext>
            </a:extLst>
          </p:cNvPr>
          <p:cNvSpPr txBox="1"/>
          <p:nvPr/>
        </p:nvSpPr>
        <p:spPr>
          <a:xfrm>
            <a:off x="9477952" y="4847762"/>
            <a:ext cx="1903806" cy="430887"/>
          </a:xfrm>
          <a:prstGeom prst="rect">
            <a:avLst/>
          </a:prstGeom>
        </p:spPr>
        <p:txBody>
          <a:bodyPr vert="horz" lIns="91440" tIns="45720" rIns="91440" bIns="45720" rtlCol="0">
            <a:normAutofit fontScale="85000" lnSpcReduction="1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Main focus on news</a:t>
            </a:r>
          </a:p>
        </p:txBody>
      </p:sp>
      <p:pic>
        <p:nvPicPr>
          <p:cNvPr id="6" name="Graphic 5">
            <a:extLst>
              <a:ext uri="{FF2B5EF4-FFF2-40B4-BE49-F238E27FC236}">
                <a16:creationId xmlns:a16="http://schemas.microsoft.com/office/drawing/2014/main" id="{D91DDCC7-6AE8-1847-ECB5-BF894BC1721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662848" y="2571321"/>
            <a:ext cx="817383" cy="861171"/>
          </a:xfrm>
          <a:prstGeom prst="rect">
            <a:avLst/>
          </a:prstGeom>
        </p:spPr>
      </p:pic>
    </p:spTree>
    <p:extLst>
      <p:ext uri="{BB962C8B-B14F-4D97-AF65-F5344CB8AC3E}">
        <p14:creationId xmlns:p14="http://schemas.microsoft.com/office/powerpoint/2010/main" val="1225390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sp>
        <p:nvSpPr>
          <p:cNvPr id="15" name="Rounded Rectangle 14">
            <a:extLst>
              <a:ext uri="{FF2B5EF4-FFF2-40B4-BE49-F238E27FC236}">
                <a16:creationId xmlns:a16="http://schemas.microsoft.com/office/drawing/2014/main" id="{C88E9A3E-4D3A-21E9-C161-B61EF4ABFA03}"/>
              </a:ext>
            </a:extLst>
          </p:cNvPr>
          <p:cNvSpPr/>
          <p:nvPr/>
        </p:nvSpPr>
        <p:spPr>
          <a:xfrm>
            <a:off x="5920355" y="2734384"/>
            <a:ext cx="613533" cy="65008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US" dirty="0"/>
              <a:t>Legacy social media</a:t>
            </a:r>
            <a:endParaRPr lang="en-NL" dirty="0"/>
          </a:p>
        </p:txBody>
      </p:sp>
      <p:sp>
        <p:nvSpPr>
          <p:cNvPr id="3" name="Content Placeholder 2">
            <a:extLst>
              <a:ext uri="{FF2B5EF4-FFF2-40B4-BE49-F238E27FC236}">
                <a16:creationId xmlns:a16="http://schemas.microsoft.com/office/drawing/2014/main" id="{D0F1EF89-D9C9-CC8C-F548-8925B20B5042}"/>
              </a:ext>
            </a:extLst>
          </p:cNvPr>
          <p:cNvSpPr>
            <a:spLocks noGrp="1"/>
          </p:cNvSpPr>
          <p:nvPr>
            <p:ph sz="quarter" idx="10"/>
          </p:nvPr>
        </p:nvSpPr>
        <p:spPr>
          <a:xfrm>
            <a:off x="998895" y="1567630"/>
            <a:ext cx="10333669" cy="430910"/>
          </a:xfrm>
        </p:spPr>
        <p:txBody>
          <a:bodyPr>
            <a:normAutofit/>
          </a:bodyPr>
          <a:lstStyle/>
          <a:p>
            <a:pPr marL="0" indent="0">
              <a:spcAft>
                <a:spcPts val="1200"/>
              </a:spcAft>
              <a:buNone/>
            </a:pPr>
            <a:r>
              <a:rPr lang="en-GB" sz="1800" dirty="0">
                <a:latin typeface="Calibri" panose="020F0502020204030204" pitchFamily="34" charset="0"/>
                <a:ea typeface="Calibri" panose="020F0502020204030204" pitchFamily="34" charset="0"/>
                <a:cs typeface="Times New Roman" panose="02020603050405020304" pitchFamily="18" charset="0"/>
              </a:rPr>
              <a:t>E</a:t>
            </a:r>
            <a:r>
              <a:rPr lang="en-GB" sz="1800" dirty="0">
                <a:effectLst/>
                <a:latin typeface="Calibri" panose="020F0502020204030204" pitchFamily="34" charset="0"/>
                <a:ea typeface="Calibri" panose="020F0502020204030204" pitchFamily="34" charset="0"/>
                <a:cs typeface="Times New Roman" panose="02020603050405020304" pitchFamily="18" charset="0"/>
              </a:rPr>
              <a:t>xisting popular platforms like Facebook, Instagram, LinkedIn continue to grow and maintain their relevance.</a:t>
            </a:r>
            <a:endParaRPr lang="en-NL"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red and white flag&#10;&#10;Description automatically generated with medium confidence">
            <a:extLst>
              <a:ext uri="{FF2B5EF4-FFF2-40B4-BE49-F238E27FC236}">
                <a16:creationId xmlns:a16="http://schemas.microsoft.com/office/drawing/2014/main" id="{5A2A3CE0-DAD5-B63F-A881-D0C0FE034A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4844" y="2771173"/>
            <a:ext cx="807472" cy="557156"/>
          </a:xfrm>
          <a:prstGeom prst="rect">
            <a:avLst/>
          </a:prstGeom>
        </p:spPr>
      </p:pic>
      <p:pic>
        <p:nvPicPr>
          <p:cNvPr id="8" name="Picture 7" descr="Icon&#10;&#10;Description automatically generated">
            <a:extLst>
              <a:ext uri="{FF2B5EF4-FFF2-40B4-BE49-F238E27FC236}">
                <a16:creationId xmlns:a16="http://schemas.microsoft.com/office/drawing/2014/main" id="{EEA99A93-FE2D-F9D9-D9C9-2470E88031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1714" y="2682541"/>
            <a:ext cx="734420" cy="734420"/>
          </a:xfrm>
          <a:prstGeom prst="rect">
            <a:avLst/>
          </a:prstGeom>
        </p:spPr>
      </p:pic>
      <p:pic>
        <p:nvPicPr>
          <p:cNvPr id="10" name="Picture 9" descr="Icon&#10;&#10;Description automatically generated">
            <a:extLst>
              <a:ext uri="{FF2B5EF4-FFF2-40B4-BE49-F238E27FC236}">
                <a16:creationId xmlns:a16="http://schemas.microsoft.com/office/drawing/2014/main" id="{EE05DC9F-8AC9-BE06-965B-618D400CE2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47605" y="2715038"/>
            <a:ext cx="669427" cy="669427"/>
          </a:xfrm>
          <a:prstGeom prst="rect">
            <a:avLst/>
          </a:prstGeom>
        </p:spPr>
      </p:pic>
      <p:pic>
        <p:nvPicPr>
          <p:cNvPr id="12" name="Picture 11" descr="Logo&#10;&#10;Description automatically generated">
            <a:extLst>
              <a:ext uri="{FF2B5EF4-FFF2-40B4-BE49-F238E27FC236}">
                <a16:creationId xmlns:a16="http://schemas.microsoft.com/office/drawing/2014/main" id="{DB992A22-68DB-3E32-AE11-312E29D3570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56033" y="2715038"/>
            <a:ext cx="669427" cy="669427"/>
          </a:xfrm>
          <a:prstGeom prst="rect">
            <a:avLst/>
          </a:prstGeom>
        </p:spPr>
      </p:pic>
      <p:pic>
        <p:nvPicPr>
          <p:cNvPr id="14" name="Picture 13" descr="A picture containing text, first-aid kit&#10;&#10;Description automatically generated">
            <a:extLst>
              <a:ext uri="{FF2B5EF4-FFF2-40B4-BE49-F238E27FC236}">
                <a16:creationId xmlns:a16="http://schemas.microsoft.com/office/drawing/2014/main" id="{7BB0C4DD-AE28-4F8E-3A04-7A63129D629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639176" y="2715038"/>
            <a:ext cx="669427" cy="669427"/>
          </a:xfrm>
          <a:prstGeom prst="rect">
            <a:avLst/>
          </a:prstGeom>
        </p:spPr>
      </p:pic>
      <p:pic>
        <p:nvPicPr>
          <p:cNvPr id="16" name="Picture 15" descr="Icon&#10;&#10;Description automatically generated">
            <a:extLst>
              <a:ext uri="{FF2B5EF4-FFF2-40B4-BE49-F238E27FC236}">
                <a16:creationId xmlns:a16="http://schemas.microsoft.com/office/drawing/2014/main" id="{AEFF4BA7-5347-41E6-0360-470F064C542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64461" y="2715038"/>
            <a:ext cx="669427" cy="669427"/>
          </a:xfrm>
          <a:prstGeom prst="rect">
            <a:avLst/>
          </a:prstGeom>
        </p:spPr>
      </p:pic>
      <p:sp>
        <p:nvSpPr>
          <p:cNvPr id="17" name="TextBox 16">
            <a:extLst>
              <a:ext uri="{FF2B5EF4-FFF2-40B4-BE49-F238E27FC236}">
                <a16:creationId xmlns:a16="http://schemas.microsoft.com/office/drawing/2014/main" id="{19D9FCFA-6827-3ED3-B2D7-0FD8BC0E2A49}"/>
              </a:ext>
            </a:extLst>
          </p:cNvPr>
          <p:cNvSpPr txBox="1"/>
          <p:nvPr/>
        </p:nvSpPr>
        <p:spPr>
          <a:xfrm>
            <a:off x="393057" y="3587592"/>
            <a:ext cx="1510532" cy="430887"/>
          </a:xfrm>
          <a:prstGeom prst="rect">
            <a:avLst/>
          </a:prstGeom>
          <a:noFill/>
        </p:spPr>
        <p:txBody>
          <a:bodyPr wrap="square">
            <a:spAutoFit/>
          </a:bodyPr>
          <a:lstStyle/>
          <a:p>
            <a:pPr algn="ctr"/>
            <a:r>
              <a:rPr lang="en-GB" sz="2200" b="1" dirty="0">
                <a:solidFill>
                  <a:schemeClr val="accent2">
                    <a:lumMod val="90000"/>
                    <a:lumOff val="10000"/>
                  </a:schemeClr>
                </a:solidFill>
                <a:latin typeface="Calibri" panose="020F0502020204030204" pitchFamily="34" charset="0"/>
                <a:cs typeface="Times New Roman" panose="02020603050405020304" pitchFamily="18" charset="0"/>
              </a:rPr>
              <a:t>Facebook</a:t>
            </a:r>
          </a:p>
        </p:txBody>
      </p:sp>
      <p:sp>
        <p:nvSpPr>
          <p:cNvPr id="18" name="TextBox 17">
            <a:extLst>
              <a:ext uri="{FF2B5EF4-FFF2-40B4-BE49-F238E27FC236}">
                <a16:creationId xmlns:a16="http://schemas.microsoft.com/office/drawing/2014/main" id="{9AE9D624-242D-5C40-3228-D25BC01A1D04}"/>
              </a:ext>
            </a:extLst>
          </p:cNvPr>
          <p:cNvSpPr txBox="1"/>
          <p:nvPr/>
        </p:nvSpPr>
        <p:spPr>
          <a:xfrm>
            <a:off x="267764" y="3983151"/>
            <a:ext cx="1752176" cy="762037"/>
          </a:xfrm>
          <a:prstGeom prst="rect">
            <a:avLst/>
          </a:prstGeom>
        </p:spPr>
        <p:txBody>
          <a:bodyPr vert="horz" lIns="91440" tIns="45720" rIns="91440" bIns="45720" rtlCol="0">
            <a:normAutofit/>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sz="1500" dirty="0"/>
              <a:t>Still the </a:t>
            </a:r>
            <a:r>
              <a:rPr lang="en-GB" sz="1500" dirty="0">
                <a:latin typeface="Calibri" panose="020F0502020204030204" pitchFamily="34" charset="0"/>
                <a:ea typeface="Calibri" panose="020F0502020204030204" pitchFamily="34" charset="0"/>
                <a:cs typeface="Times New Roman" panose="02020603050405020304" pitchFamily="18" charset="0"/>
              </a:rPr>
              <a:t>main social media in terms of users</a:t>
            </a:r>
            <a:endParaRPr lang="en-GB" sz="1500" dirty="0"/>
          </a:p>
        </p:txBody>
      </p:sp>
      <p:pic>
        <p:nvPicPr>
          <p:cNvPr id="20" name="Picture 19" descr="Logo&#10;&#10;Description automatically generated">
            <a:extLst>
              <a:ext uri="{FF2B5EF4-FFF2-40B4-BE49-F238E27FC236}">
                <a16:creationId xmlns:a16="http://schemas.microsoft.com/office/drawing/2014/main" id="{53CB30C7-9BF6-BD1A-C212-2B8E49FAA3A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08675" y="1872146"/>
            <a:ext cx="1357886" cy="763811"/>
          </a:xfrm>
          <a:prstGeom prst="rect">
            <a:avLst/>
          </a:prstGeom>
        </p:spPr>
      </p:pic>
      <p:pic>
        <p:nvPicPr>
          <p:cNvPr id="22" name="Picture 21" descr="Icon&#10;&#10;Description automatically generated">
            <a:extLst>
              <a:ext uri="{FF2B5EF4-FFF2-40B4-BE49-F238E27FC236}">
                <a16:creationId xmlns:a16="http://schemas.microsoft.com/office/drawing/2014/main" id="{492DDAB2-D52C-9B1D-3ECB-E303352B6B5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78279" y="2682541"/>
            <a:ext cx="734420" cy="734420"/>
          </a:xfrm>
          <a:prstGeom prst="rect">
            <a:avLst/>
          </a:prstGeom>
        </p:spPr>
      </p:pic>
      <p:sp>
        <p:nvSpPr>
          <p:cNvPr id="23" name="TextBox 22">
            <a:extLst>
              <a:ext uri="{FF2B5EF4-FFF2-40B4-BE49-F238E27FC236}">
                <a16:creationId xmlns:a16="http://schemas.microsoft.com/office/drawing/2014/main" id="{58786D7C-C160-2970-9740-1F5B6E67DDA8}"/>
              </a:ext>
            </a:extLst>
          </p:cNvPr>
          <p:cNvSpPr txBox="1"/>
          <p:nvPr/>
        </p:nvSpPr>
        <p:spPr>
          <a:xfrm>
            <a:off x="2070969" y="3587592"/>
            <a:ext cx="1510532" cy="430887"/>
          </a:xfrm>
          <a:prstGeom prst="rect">
            <a:avLst/>
          </a:prstGeom>
          <a:noFill/>
        </p:spPr>
        <p:txBody>
          <a:bodyPr wrap="square">
            <a:spAutoFit/>
          </a:bodyPr>
          <a:lstStyle/>
          <a:p>
            <a:pPr algn="ctr"/>
            <a:r>
              <a:rPr lang="en-GB" sz="2200" b="1" dirty="0">
                <a:solidFill>
                  <a:schemeClr val="accent2">
                    <a:lumMod val="90000"/>
                    <a:lumOff val="10000"/>
                  </a:schemeClr>
                </a:solidFill>
                <a:latin typeface="Calibri" panose="020F0502020204030204" pitchFamily="34" charset="0"/>
                <a:cs typeface="Times New Roman" panose="02020603050405020304" pitchFamily="18" charset="0"/>
              </a:rPr>
              <a:t>Instagram</a:t>
            </a:r>
          </a:p>
        </p:txBody>
      </p:sp>
      <p:sp>
        <p:nvSpPr>
          <p:cNvPr id="24" name="TextBox 23">
            <a:extLst>
              <a:ext uri="{FF2B5EF4-FFF2-40B4-BE49-F238E27FC236}">
                <a16:creationId xmlns:a16="http://schemas.microsoft.com/office/drawing/2014/main" id="{F98F2600-4684-F6C9-B2A7-12B30F202797}"/>
              </a:ext>
            </a:extLst>
          </p:cNvPr>
          <p:cNvSpPr txBox="1"/>
          <p:nvPr/>
        </p:nvSpPr>
        <p:spPr>
          <a:xfrm>
            <a:off x="3732682" y="3587592"/>
            <a:ext cx="1510532" cy="430887"/>
          </a:xfrm>
          <a:prstGeom prst="rect">
            <a:avLst/>
          </a:prstGeom>
          <a:noFill/>
        </p:spPr>
        <p:txBody>
          <a:bodyPr wrap="square">
            <a:spAutoFit/>
          </a:bodyPr>
          <a:lstStyle/>
          <a:p>
            <a:pPr algn="ctr"/>
            <a:r>
              <a:rPr lang="en-GB" sz="2200" b="1" dirty="0">
                <a:solidFill>
                  <a:schemeClr val="accent2">
                    <a:lumMod val="90000"/>
                    <a:lumOff val="10000"/>
                  </a:schemeClr>
                </a:solidFill>
                <a:latin typeface="Calibri" panose="020F0502020204030204" pitchFamily="34" charset="0"/>
                <a:cs typeface="Times New Roman" panose="02020603050405020304" pitchFamily="18" charset="0"/>
              </a:rPr>
              <a:t>YouTube</a:t>
            </a:r>
          </a:p>
        </p:txBody>
      </p:sp>
      <p:sp>
        <p:nvSpPr>
          <p:cNvPr id="25" name="TextBox 24">
            <a:extLst>
              <a:ext uri="{FF2B5EF4-FFF2-40B4-BE49-F238E27FC236}">
                <a16:creationId xmlns:a16="http://schemas.microsoft.com/office/drawing/2014/main" id="{6D9A7935-6655-1043-70E7-EDBECB9C924B}"/>
              </a:ext>
            </a:extLst>
          </p:cNvPr>
          <p:cNvSpPr txBox="1"/>
          <p:nvPr/>
        </p:nvSpPr>
        <p:spPr>
          <a:xfrm>
            <a:off x="5376940" y="3587592"/>
            <a:ext cx="1510532" cy="430887"/>
          </a:xfrm>
          <a:prstGeom prst="rect">
            <a:avLst/>
          </a:prstGeom>
          <a:noFill/>
        </p:spPr>
        <p:txBody>
          <a:bodyPr wrap="square">
            <a:spAutoFit/>
          </a:bodyPr>
          <a:lstStyle/>
          <a:p>
            <a:pPr algn="ctr"/>
            <a:r>
              <a:rPr lang="en-GB" sz="2200" b="1" dirty="0">
                <a:solidFill>
                  <a:schemeClr val="accent2">
                    <a:lumMod val="90000"/>
                    <a:lumOff val="10000"/>
                  </a:schemeClr>
                </a:solidFill>
                <a:latin typeface="Calibri" panose="020F0502020204030204" pitchFamily="34" charset="0"/>
                <a:cs typeface="Times New Roman" panose="02020603050405020304" pitchFamily="18" charset="0"/>
              </a:rPr>
              <a:t>LinkedIn</a:t>
            </a:r>
          </a:p>
        </p:txBody>
      </p:sp>
      <p:sp>
        <p:nvSpPr>
          <p:cNvPr id="26" name="TextBox 25">
            <a:extLst>
              <a:ext uri="{FF2B5EF4-FFF2-40B4-BE49-F238E27FC236}">
                <a16:creationId xmlns:a16="http://schemas.microsoft.com/office/drawing/2014/main" id="{610DA03A-6B9E-6268-C8F0-5C0910942976}"/>
              </a:ext>
            </a:extLst>
          </p:cNvPr>
          <p:cNvSpPr txBox="1"/>
          <p:nvPr/>
        </p:nvSpPr>
        <p:spPr>
          <a:xfrm>
            <a:off x="7022280" y="3587592"/>
            <a:ext cx="1510532" cy="430887"/>
          </a:xfrm>
          <a:prstGeom prst="rect">
            <a:avLst/>
          </a:prstGeom>
          <a:noFill/>
        </p:spPr>
        <p:txBody>
          <a:bodyPr wrap="square">
            <a:spAutoFit/>
          </a:bodyPr>
          <a:lstStyle/>
          <a:p>
            <a:pPr algn="ctr"/>
            <a:r>
              <a:rPr lang="en-GB" sz="2200" b="1" dirty="0">
                <a:solidFill>
                  <a:schemeClr val="accent2">
                    <a:lumMod val="90000"/>
                    <a:lumOff val="10000"/>
                  </a:schemeClr>
                </a:solidFill>
                <a:latin typeface="Calibri" panose="020F0502020204030204" pitchFamily="34" charset="0"/>
                <a:cs typeface="Times New Roman" panose="02020603050405020304" pitchFamily="18" charset="0"/>
              </a:rPr>
              <a:t>TikTok</a:t>
            </a:r>
          </a:p>
        </p:txBody>
      </p:sp>
      <p:sp>
        <p:nvSpPr>
          <p:cNvPr id="27" name="TextBox 26">
            <a:extLst>
              <a:ext uri="{FF2B5EF4-FFF2-40B4-BE49-F238E27FC236}">
                <a16:creationId xmlns:a16="http://schemas.microsoft.com/office/drawing/2014/main" id="{6DF74A05-263E-417F-BEE1-F98B9B7AD95A}"/>
              </a:ext>
            </a:extLst>
          </p:cNvPr>
          <p:cNvSpPr txBox="1"/>
          <p:nvPr/>
        </p:nvSpPr>
        <p:spPr>
          <a:xfrm>
            <a:off x="8614885" y="3587592"/>
            <a:ext cx="1510532" cy="430887"/>
          </a:xfrm>
          <a:prstGeom prst="rect">
            <a:avLst/>
          </a:prstGeom>
          <a:noFill/>
        </p:spPr>
        <p:txBody>
          <a:bodyPr wrap="square">
            <a:spAutoFit/>
          </a:bodyPr>
          <a:lstStyle/>
          <a:p>
            <a:pPr algn="ctr"/>
            <a:r>
              <a:rPr lang="en-GB" sz="2200" b="1" dirty="0">
                <a:solidFill>
                  <a:schemeClr val="accent2">
                    <a:lumMod val="90000"/>
                    <a:lumOff val="10000"/>
                  </a:schemeClr>
                </a:solidFill>
                <a:latin typeface="Calibri" panose="020F0502020204030204" pitchFamily="34" charset="0"/>
                <a:cs typeface="Times New Roman" panose="02020603050405020304" pitchFamily="18" charset="0"/>
              </a:rPr>
              <a:t>Reddit</a:t>
            </a:r>
          </a:p>
        </p:txBody>
      </p:sp>
      <p:sp>
        <p:nvSpPr>
          <p:cNvPr id="28" name="TextBox 27">
            <a:extLst>
              <a:ext uri="{FF2B5EF4-FFF2-40B4-BE49-F238E27FC236}">
                <a16:creationId xmlns:a16="http://schemas.microsoft.com/office/drawing/2014/main" id="{51484961-FEC7-3FD5-A2F1-1B646AA02792}"/>
              </a:ext>
            </a:extLst>
          </p:cNvPr>
          <p:cNvSpPr txBox="1"/>
          <p:nvPr/>
        </p:nvSpPr>
        <p:spPr>
          <a:xfrm>
            <a:off x="10218623" y="3587592"/>
            <a:ext cx="1510532" cy="430887"/>
          </a:xfrm>
          <a:prstGeom prst="rect">
            <a:avLst/>
          </a:prstGeom>
          <a:noFill/>
        </p:spPr>
        <p:txBody>
          <a:bodyPr wrap="square">
            <a:spAutoFit/>
          </a:bodyPr>
          <a:lstStyle/>
          <a:p>
            <a:pPr algn="ctr"/>
            <a:r>
              <a:rPr lang="en-GB" sz="2200" b="1" dirty="0">
                <a:solidFill>
                  <a:schemeClr val="accent2">
                    <a:lumMod val="90000"/>
                    <a:lumOff val="10000"/>
                  </a:schemeClr>
                </a:solidFill>
                <a:latin typeface="Calibri" panose="020F0502020204030204" pitchFamily="34" charset="0"/>
                <a:cs typeface="Times New Roman" panose="02020603050405020304" pitchFamily="18" charset="0"/>
              </a:rPr>
              <a:t>Tumblr</a:t>
            </a:r>
          </a:p>
        </p:txBody>
      </p:sp>
      <p:sp>
        <p:nvSpPr>
          <p:cNvPr id="29" name="TextBox 28">
            <a:extLst>
              <a:ext uri="{FF2B5EF4-FFF2-40B4-BE49-F238E27FC236}">
                <a16:creationId xmlns:a16="http://schemas.microsoft.com/office/drawing/2014/main" id="{FF3D65C9-4125-0F1C-F9D6-93A125D98A73}"/>
              </a:ext>
            </a:extLst>
          </p:cNvPr>
          <p:cNvSpPr txBox="1"/>
          <p:nvPr/>
        </p:nvSpPr>
        <p:spPr>
          <a:xfrm>
            <a:off x="1987618" y="3983151"/>
            <a:ext cx="1645348" cy="762037"/>
          </a:xfrm>
          <a:prstGeom prst="rect">
            <a:avLst/>
          </a:prstGeom>
        </p:spPr>
        <p:txBody>
          <a:bodyPr vert="horz" lIns="91440" tIns="45720" rIns="91440" bIns="45720" rtlCol="0">
            <a:normAutofit fontScale="850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R</a:t>
            </a:r>
            <a:r>
              <a:rPr lang="en-GB" dirty="0">
                <a:latin typeface="Calibri" panose="020F0502020204030204" pitchFamily="34" charset="0"/>
                <a:ea typeface="Calibri" panose="020F0502020204030204" pitchFamily="34" charset="0"/>
                <a:cs typeface="Times New Roman" panose="02020603050405020304" pitchFamily="18" charset="0"/>
              </a:rPr>
              <a:t>ecent changes met with users’ criticism -&gt; risk of decline</a:t>
            </a:r>
            <a:endParaRPr lang="en-GB" dirty="0"/>
          </a:p>
        </p:txBody>
      </p:sp>
      <p:sp>
        <p:nvSpPr>
          <p:cNvPr id="30" name="TextBox 29">
            <a:extLst>
              <a:ext uri="{FF2B5EF4-FFF2-40B4-BE49-F238E27FC236}">
                <a16:creationId xmlns:a16="http://schemas.microsoft.com/office/drawing/2014/main" id="{87F04E10-6D37-0D16-1D66-C79202D06E7C}"/>
              </a:ext>
            </a:extLst>
          </p:cNvPr>
          <p:cNvSpPr txBox="1"/>
          <p:nvPr/>
        </p:nvSpPr>
        <p:spPr>
          <a:xfrm>
            <a:off x="10153353" y="3983151"/>
            <a:ext cx="1645348" cy="861774"/>
          </a:xfrm>
          <a:prstGeom prst="rect">
            <a:avLst/>
          </a:prstGeom>
        </p:spPr>
        <p:txBody>
          <a:bodyPr vert="horz" lIns="91440" tIns="45720" rIns="91440" bIns="45720" rtlCol="0">
            <a:normAutofit fontScale="775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R</a:t>
            </a:r>
            <a:r>
              <a:rPr lang="en-GB" dirty="0">
                <a:latin typeface="Calibri" panose="020F0502020204030204" pitchFamily="34" charset="0"/>
                <a:ea typeface="Calibri" panose="020F0502020204030204" pitchFamily="34" charset="0"/>
                <a:cs typeface="Times New Roman" panose="02020603050405020304" pitchFamily="18" charset="0"/>
              </a:rPr>
              <a:t>egistering a small revival, mainly due to change in policy re-allowing NSFW content</a:t>
            </a:r>
            <a:endParaRPr lang="en-GB" dirty="0"/>
          </a:p>
        </p:txBody>
      </p:sp>
      <p:sp>
        <p:nvSpPr>
          <p:cNvPr id="31" name="TextBox 30">
            <a:extLst>
              <a:ext uri="{FF2B5EF4-FFF2-40B4-BE49-F238E27FC236}">
                <a16:creationId xmlns:a16="http://schemas.microsoft.com/office/drawing/2014/main" id="{E7B325F8-F48C-69E0-7789-40D305C097C7}"/>
              </a:ext>
            </a:extLst>
          </p:cNvPr>
          <p:cNvSpPr txBox="1"/>
          <p:nvPr/>
        </p:nvSpPr>
        <p:spPr>
          <a:xfrm>
            <a:off x="6954872" y="3983151"/>
            <a:ext cx="1645348" cy="762037"/>
          </a:xfrm>
          <a:prstGeom prst="rect">
            <a:avLst/>
          </a:prstGeom>
        </p:spPr>
        <p:txBody>
          <a:bodyPr vert="horz" lIns="91440" tIns="45720" rIns="91440" bIns="45720" rtlCol="0">
            <a:normAutofit fontScale="850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SM registering quickest user growth (+142% year-on-year)</a:t>
            </a:r>
          </a:p>
        </p:txBody>
      </p:sp>
      <p:sp>
        <p:nvSpPr>
          <p:cNvPr id="32" name="TextBox 31">
            <a:extLst>
              <a:ext uri="{FF2B5EF4-FFF2-40B4-BE49-F238E27FC236}">
                <a16:creationId xmlns:a16="http://schemas.microsoft.com/office/drawing/2014/main" id="{A56455EF-FB5B-F88D-4DF0-7D8D17639FDE}"/>
              </a:ext>
            </a:extLst>
          </p:cNvPr>
          <p:cNvSpPr txBox="1"/>
          <p:nvPr/>
        </p:nvSpPr>
        <p:spPr>
          <a:xfrm>
            <a:off x="8614885" y="3983151"/>
            <a:ext cx="1510532" cy="990366"/>
          </a:xfrm>
          <a:prstGeom prst="rect">
            <a:avLst/>
          </a:prstGeom>
        </p:spPr>
        <p:txBody>
          <a:bodyPr vert="horz" lIns="91440" tIns="45720" rIns="91440" bIns="45720" rtlCol="0">
            <a:normAutofit fontScale="850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Its success still relies on communities – be them big or niches</a:t>
            </a:r>
          </a:p>
        </p:txBody>
      </p:sp>
      <p:sp>
        <p:nvSpPr>
          <p:cNvPr id="35" name="TextBox 34">
            <a:extLst>
              <a:ext uri="{FF2B5EF4-FFF2-40B4-BE49-F238E27FC236}">
                <a16:creationId xmlns:a16="http://schemas.microsoft.com/office/drawing/2014/main" id="{A620BCBA-715E-771D-EAF0-F66740C58A5A}"/>
              </a:ext>
            </a:extLst>
          </p:cNvPr>
          <p:cNvSpPr txBox="1"/>
          <p:nvPr/>
        </p:nvSpPr>
        <p:spPr>
          <a:xfrm>
            <a:off x="5359216" y="3983151"/>
            <a:ext cx="1645348" cy="762037"/>
          </a:xfrm>
          <a:prstGeom prst="rect">
            <a:avLst/>
          </a:prstGeom>
        </p:spPr>
        <p:txBody>
          <a:bodyPr vert="horz" lIns="91440" tIns="45720" rIns="91440" bIns="45720" rtlCol="0">
            <a:normAutofit fontScale="85000" lnSpcReduction="1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Solid and steady, working very well for GÉANT</a:t>
            </a:r>
          </a:p>
        </p:txBody>
      </p:sp>
      <p:sp>
        <p:nvSpPr>
          <p:cNvPr id="36" name="TextBox 35">
            <a:extLst>
              <a:ext uri="{FF2B5EF4-FFF2-40B4-BE49-F238E27FC236}">
                <a16:creationId xmlns:a16="http://schemas.microsoft.com/office/drawing/2014/main" id="{7D1182D6-7AD1-DB11-EB15-5A8099EA88CF}"/>
              </a:ext>
            </a:extLst>
          </p:cNvPr>
          <p:cNvSpPr txBox="1"/>
          <p:nvPr/>
        </p:nvSpPr>
        <p:spPr>
          <a:xfrm>
            <a:off x="3766692" y="3983151"/>
            <a:ext cx="1569728" cy="990366"/>
          </a:xfrm>
          <a:prstGeom prst="rect">
            <a:avLst/>
          </a:prstGeom>
        </p:spPr>
        <p:txBody>
          <a:bodyPr vert="horz" lIns="91440" tIns="45720" rIns="91440" bIns="45720" rtlCol="0">
            <a:normAutofit fontScale="775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Undiscussed ruler of broadcasting model, registering continuous growth</a:t>
            </a:r>
          </a:p>
        </p:txBody>
      </p:sp>
      <p:sp>
        <p:nvSpPr>
          <p:cNvPr id="37" name="TextBox 36">
            <a:extLst>
              <a:ext uri="{FF2B5EF4-FFF2-40B4-BE49-F238E27FC236}">
                <a16:creationId xmlns:a16="http://schemas.microsoft.com/office/drawing/2014/main" id="{A61CDDBD-0004-9F5C-7212-B69E77723415}"/>
              </a:ext>
            </a:extLst>
          </p:cNvPr>
          <p:cNvSpPr txBox="1"/>
          <p:nvPr/>
        </p:nvSpPr>
        <p:spPr>
          <a:xfrm>
            <a:off x="488150" y="4935811"/>
            <a:ext cx="3085945" cy="556255"/>
          </a:xfrm>
          <a:prstGeom prst="rect">
            <a:avLst/>
          </a:prstGeom>
        </p:spPr>
        <p:txBody>
          <a:bodyPr vert="horz" lIns="91440" tIns="45720" rIns="91440" bIns="45720" rtlCol="0">
            <a:normAutofit/>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sz="1500" dirty="0"/>
              <a:t>Both platforms heavily investing in reels and short videos</a:t>
            </a:r>
          </a:p>
        </p:txBody>
      </p:sp>
      <p:sp>
        <p:nvSpPr>
          <p:cNvPr id="38" name="TextBox 37">
            <a:extLst>
              <a:ext uri="{FF2B5EF4-FFF2-40B4-BE49-F238E27FC236}">
                <a16:creationId xmlns:a16="http://schemas.microsoft.com/office/drawing/2014/main" id="{88063F00-A7F5-B872-B7C6-7A5C618F0D4F}"/>
              </a:ext>
            </a:extLst>
          </p:cNvPr>
          <p:cNvSpPr txBox="1"/>
          <p:nvPr/>
        </p:nvSpPr>
        <p:spPr>
          <a:xfrm>
            <a:off x="7022280" y="4959354"/>
            <a:ext cx="1510532" cy="762037"/>
          </a:xfrm>
          <a:prstGeom prst="rect">
            <a:avLst/>
          </a:prstGeom>
        </p:spPr>
        <p:txBody>
          <a:bodyPr vert="horz" lIns="91440" tIns="45720" rIns="91440" bIns="45720" rtlCol="0">
            <a:normAutofit fontScale="85000" lnSpcReduction="20000"/>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dirty="0"/>
              <a:t>“The funniest thing you can do on a smartphone”</a:t>
            </a:r>
          </a:p>
        </p:txBody>
      </p:sp>
      <p:cxnSp>
        <p:nvCxnSpPr>
          <p:cNvPr id="4" name="Straight Connector 3">
            <a:extLst>
              <a:ext uri="{FF2B5EF4-FFF2-40B4-BE49-F238E27FC236}">
                <a16:creationId xmlns:a16="http://schemas.microsoft.com/office/drawing/2014/main" id="{FF939163-B0E6-369E-ADFE-A8C2593023E4}"/>
              </a:ext>
            </a:extLst>
          </p:cNvPr>
          <p:cNvCxnSpPr>
            <a:cxnSpLocks/>
          </p:cNvCxnSpPr>
          <p:nvPr/>
        </p:nvCxnSpPr>
        <p:spPr>
          <a:xfrm>
            <a:off x="488151" y="2509562"/>
            <a:ext cx="3093350" cy="0"/>
          </a:xfrm>
          <a:prstGeom prst="line">
            <a:avLst/>
          </a:prstGeom>
          <a:ln w="19050">
            <a:solidFill>
              <a:srgbClr val="005888"/>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AAA1B6B-4CFE-83B4-44AB-C8DC60024761}"/>
              </a:ext>
            </a:extLst>
          </p:cNvPr>
          <p:cNvCxnSpPr>
            <a:cxnSpLocks/>
          </p:cNvCxnSpPr>
          <p:nvPr/>
        </p:nvCxnSpPr>
        <p:spPr>
          <a:xfrm>
            <a:off x="488151" y="4795562"/>
            <a:ext cx="3093350" cy="0"/>
          </a:xfrm>
          <a:prstGeom prst="line">
            <a:avLst/>
          </a:prstGeom>
          <a:ln w="19050">
            <a:solidFill>
              <a:srgbClr val="005888"/>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D99D2775-85C8-532E-2158-418A2B7477DC}"/>
              </a:ext>
            </a:extLst>
          </p:cNvPr>
          <p:cNvSpPr txBox="1"/>
          <p:nvPr/>
        </p:nvSpPr>
        <p:spPr>
          <a:xfrm>
            <a:off x="10153353" y="4935811"/>
            <a:ext cx="1645348" cy="861774"/>
          </a:xfrm>
          <a:prstGeom prst="rect">
            <a:avLst/>
          </a:prstGeom>
        </p:spPr>
        <p:txBody>
          <a:bodyPr vert="horz" lIns="91440" tIns="45720" rIns="91440" bIns="45720" rtlCol="0">
            <a:normAutofit/>
          </a:bodyPr>
          <a:lstStyle>
            <a:lvl1pPr marL="228600" indent="-228600">
              <a:lnSpc>
                <a:spcPct val="90000"/>
              </a:lnSpc>
              <a:spcBef>
                <a:spcPts val="1000"/>
              </a:spcBef>
              <a:spcAft>
                <a:spcPts val="1200"/>
              </a:spcAft>
              <a:buFont typeface="Arial" panose="020B0604020202020204" pitchFamily="34" charset="0"/>
              <a:buChar char="•"/>
              <a:defRPr>
                <a:solidFill>
                  <a:schemeClr val="accent2">
                    <a:lumMod val="90000"/>
                    <a:lumOff val="10000"/>
                  </a:schemeClr>
                </a:solidFill>
                <a:effectLst/>
                <a:latin typeface="Calibri" panose="020F0502020204030204" pitchFamily="34" charset="0"/>
                <a:ea typeface="Calibri" panose="020F0502020204030204" pitchFamily="34" charset="0"/>
                <a:cs typeface="Times New Roman" panose="02020603050405020304" pitchFamily="18" charset="0"/>
              </a:defRPr>
            </a:lvl1pPr>
            <a:lvl2pPr marL="685800" indent="-228600">
              <a:lnSpc>
                <a:spcPct val="90000"/>
              </a:lnSpc>
              <a:spcBef>
                <a:spcPts val="500"/>
              </a:spcBef>
              <a:buFont typeface="Arial" panose="020B0604020202020204" pitchFamily="34" charset="0"/>
              <a:buChar char="•"/>
              <a:defRPr sz="2200">
                <a:solidFill>
                  <a:schemeClr val="accent2">
                    <a:lumMod val="90000"/>
                    <a:lumOff val="10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90000"/>
                    <a:lumOff val="10000"/>
                  </a:schemeClr>
                </a:solidFill>
              </a:defRPr>
            </a:lvl3pPr>
            <a:lvl4pPr marL="1600200" indent="-228600">
              <a:lnSpc>
                <a:spcPct val="90000"/>
              </a:lnSpc>
              <a:spcBef>
                <a:spcPts val="500"/>
              </a:spcBef>
              <a:buFont typeface="Arial" panose="020B0604020202020204" pitchFamily="34" charset="0"/>
              <a:buChar char="•"/>
              <a:defRPr>
                <a:solidFill>
                  <a:schemeClr val="accent2">
                    <a:lumMod val="90000"/>
                    <a:lumOff val="10000"/>
                  </a:schemeClr>
                </a:solidFill>
              </a:defRPr>
            </a:lvl4pPr>
            <a:lvl5pPr marL="2057400" indent="-228600">
              <a:lnSpc>
                <a:spcPct val="90000"/>
              </a:lnSpc>
              <a:spcBef>
                <a:spcPts val="500"/>
              </a:spcBef>
              <a:buFont typeface="Arial" panose="020B0604020202020204" pitchFamily="34" charset="0"/>
              <a:buChar char="•"/>
              <a:defRPr>
                <a:solidFill>
                  <a:schemeClr val="accent2">
                    <a:lumMod val="90000"/>
                    <a:lumOff val="10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en-GB" sz="1400" dirty="0"/>
              <a:t>Soon to join the Fediverse</a:t>
            </a:r>
          </a:p>
        </p:txBody>
      </p:sp>
    </p:spTree>
    <p:extLst>
      <p:ext uri="{BB962C8B-B14F-4D97-AF65-F5344CB8AC3E}">
        <p14:creationId xmlns:p14="http://schemas.microsoft.com/office/powerpoint/2010/main" val="20248970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NL" dirty="0"/>
              <a:t>Social Media is dead, long live Social Media</a:t>
            </a:r>
          </a:p>
        </p:txBody>
      </p:sp>
      <p:sp>
        <p:nvSpPr>
          <p:cNvPr id="3" name="Content Placeholder 2">
            <a:extLst>
              <a:ext uri="{FF2B5EF4-FFF2-40B4-BE49-F238E27FC236}">
                <a16:creationId xmlns:a16="http://schemas.microsoft.com/office/drawing/2014/main" id="{D0F1EF89-D9C9-CC8C-F548-8925B20B5042}"/>
              </a:ext>
            </a:extLst>
          </p:cNvPr>
          <p:cNvSpPr>
            <a:spLocks noGrp="1"/>
          </p:cNvSpPr>
          <p:nvPr>
            <p:ph sz="quarter" idx="10"/>
          </p:nvPr>
        </p:nvSpPr>
        <p:spPr>
          <a:xfrm>
            <a:off x="998895" y="1711339"/>
            <a:ext cx="6078799" cy="4910573"/>
          </a:xfrm>
        </p:spPr>
        <p:txBody>
          <a:bodyPr>
            <a:normAutofit/>
          </a:bodyPr>
          <a:lstStyle/>
          <a:p>
            <a:pPr marL="0" indent="0">
              <a:buNone/>
            </a:pPr>
            <a:r>
              <a:rPr lang="en-NL" sz="2200" dirty="0"/>
              <a:t>Are social media platforms dead? Many clickbait articles claim so… </a:t>
            </a:r>
          </a:p>
          <a:p>
            <a:pPr marL="0" indent="0">
              <a:buNone/>
            </a:pPr>
            <a:endParaRPr lang="en-NL" sz="2200" dirty="0"/>
          </a:p>
          <a:p>
            <a:pPr marL="0" indent="0">
              <a:buNone/>
            </a:pPr>
            <a:r>
              <a:rPr lang="en-NL" sz="2200" dirty="0"/>
              <a:t>Then why should we care?</a:t>
            </a:r>
          </a:p>
          <a:p>
            <a:pPr marL="0" indent="0">
              <a:buNone/>
            </a:pPr>
            <a:endParaRPr lang="en-NL" sz="2200" dirty="0"/>
          </a:p>
          <a:p>
            <a:pPr marL="0" indent="0">
              <a:buNone/>
            </a:pPr>
            <a:r>
              <a:rPr lang="en-NL" sz="2200" dirty="0"/>
              <a:t>Why would the (former) richest man in the world buy a social media platform for $44 billion?</a:t>
            </a:r>
          </a:p>
        </p:txBody>
      </p:sp>
      <p:pic>
        <p:nvPicPr>
          <p:cNvPr id="6" name="Picture 5" descr="Graphical user interface, text, application, email&#10;&#10;Description automatically generated">
            <a:extLst>
              <a:ext uri="{FF2B5EF4-FFF2-40B4-BE49-F238E27FC236}">
                <a16:creationId xmlns:a16="http://schemas.microsoft.com/office/drawing/2014/main" id="{B3EB9F76-FF2C-575E-AACD-F45138CDE46B}"/>
              </a:ext>
            </a:extLst>
          </p:cNvPr>
          <p:cNvPicPr>
            <a:picLocks noChangeAspect="1"/>
          </p:cNvPicPr>
          <p:nvPr/>
        </p:nvPicPr>
        <p:blipFill rotWithShape="1">
          <a:blip r:embed="rId3">
            <a:extLst>
              <a:ext uri="{28A0092B-C50C-407E-A947-70E740481C1C}">
                <a14:useLocalDpi xmlns:a14="http://schemas.microsoft.com/office/drawing/2010/main" val="0"/>
              </a:ext>
            </a:extLst>
          </a:blip>
          <a:srcRect b="16815"/>
          <a:stretch/>
        </p:blipFill>
        <p:spPr>
          <a:xfrm>
            <a:off x="8324212" y="1579503"/>
            <a:ext cx="2709643" cy="1407523"/>
          </a:xfrm>
          <a:prstGeom prst="rect">
            <a:avLst/>
          </a:prstGeom>
        </p:spPr>
      </p:pic>
      <p:pic>
        <p:nvPicPr>
          <p:cNvPr id="8" name="Picture 7" descr="A screenshot of a computer&#10;&#10;Description automatically generated with low confidence">
            <a:extLst>
              <a:ext uri="{FF2B5EF4-FFF2-40B4-BE49-F238E27FC236}">
                <a16:creationId xmlns:a16="http://schemas.microsoft.com/office/drawing/2014/main" id="{2A78E0A7-3ED4-E115-E472-E9821C1F48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9438" y="4654366"/>
            <a:ext cx="4375153" cy="1285110"/>
          </a:xfrm>
          <a:prstGeom prst="rect">
            <a:avLst/>
          </a:prstGeom>
        </p:spPr>
      </p:pic>
      <p:pic>
        <p:nvPicPr>
          <p:cNvPr id="10" name="Picture 9" descr="A picture containing text, grass, gravestone, different&#10;&#10;Description automatically generated">
            <a:extLst>
              <a:ext uri="{FF2B5EF4-FFF2-40B4-BE49-F238E27FC236}">
                <a16:creationId xmlns:a16="http://schemas.microsoft.com/office/drawing/2014/main" id="{26FD680B-0EDD-A04A-F38D-8B827AAD9A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19137" y="3217096"/>
            <a:ext cx="3232827" cy="2722380"/>
          </a:xfrm>
          <a:prstGeom prst="rect">
            <a:avLst/>
          </a:prstGeom>
        </p:spPr>
      </p:pic>
    </p:spTree>
    <p:extLst>
      <p:ext uri="{BB962C8B-B14F-4D97-AF65-F5344CB8AC3E}">
        <p14:creationId xmlns:p14="http://schemas.microsoft.com/office/powerpoint/2010/main" val="46948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10;&#10;Description automatically generated">
            <a:extLst>
              <a:ext uri="{FF2B5EF4-FFF2-40B4-BE49-F238E27FC236}">
                <a16:creationId xmlns:a16="http://schemas.microsoft.com/office/drawing/2014/main" id="{C2FDFBFC-4D7F-5EA5-3661-E88962DF5BB1}"/>
              </a:ext>
            </a:extLst>
          </p:cNvPr>
          <p:cNvPicPr>
            <a:picLocks noChangeAspect="1"/>
          </p:cNvPicPr>
          <p:nvPr/>
        </p:nvPicPr>
        <p:blipFill rotWithShape="1">
          <a:blip r:embed="rId3">
            <a:extLst>
              <a:ext uri="{28A0092B-C50C-407E-A947-70E740481C1C}">
                <a14:useLocalDpi xmlns:a14="http://schemas.microsoft.com/office/drawing/2010/main" val="0"/>
              </a:ext>
            </a:extLst>
          </a:blip>
          <a:srcRect t="4349" b="4689"/>
          <a:stretch/>
        </p:blipFill>
        <p:spPr>
          <a:xfrm>
            <a:off x="0" y="577515"/>
            <a:ext cx="12192000" cy="6316187"/>
          </a:xfrm>
          <a:prstGeom prst="rect">
            <a:avLst/>
          </a:prstGeom>
        </p:spPr>
      </p:pic>
      <p:sp>
        <p:nvSpPr>
          <p:cNvPr id="11" name="TextBox 10">
            <a:extLst>
              <a:ext uri="{FF2B5EF4-FFF2-40B4-BE49-F238E27FC236}">
                <a16:creationId xmlns:a16="http://schemas.microsoft.com/office/drawing/2014/main" id="{2754F08B-18C0-9BCD-D9C5-15AF3922D750}"/>
              </a:ext>
            </a:extLst>
          </p:cNvPr>
          <p:cNvSpPr txBox="1"/>
          <p:nvPr/>
        </p:nvSpPr>
        <p:spPr>
          <a:xfrm>
            <a:off x="10323095" y="4000182"/>
            <a:ext cx="1868905" cy="1015663"/>
          </a:xfrm>
          <a:prstGeom prst="rect">
            <a:avLst/>
          </a:prstGeom>
          <a:noFill/>
        </p:spPr>
        <p:txBody>
          <a:bodyPr wrap="square">
            <a:spAutoFit/>
          </a:bodyPr>
          <a:lstStyle/>
          <a:p>
            <a:pPr>
              <a:spcAft>
                <a:spcPts val="1200"/>
              </a:spcAft>
            </a:pPr>
            <a:r>
              <a:rPr lang="en-NL" sz="1200" dirty="0">
                <a:solidFill>
                  <a:schemeClr val="tx1">
                    <a:lumMod val="75000"/>
                    <a:lumOff val="25000"/>
                  </a:schemeClr>
                </a:solidFill>
                <a:latin typeface="Calibri" panose="020F0502020204030204" pitchFamily="34" charset="0"/>
                <a:ea typeface="Calibri" panose="020F0502020204030204" pitchFamily="34" charset="0"/>
                <a:cs typeface="Times New Roman" panose="02020603050405020304" pitchFamily="18" charset="0"/>
              </a:rPr>
              <a:t>Source: </a:t>
            </a:r>
            <a:r>
              <a:rPr lang="en-US" sz="12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rPr>
              <a:t>TLDR Business. “How Elon Destroyed Twitter in 2 Weeks”. </a:t>
            </a:r>
            <a:r>
              <a:rPr lang="en-NL" sz="12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https://www.youtube.com/watch?v=OeUatBoSV88</a:t>
            </a:r>
            <a:endParaRPr lang="en-NL"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itle 1">
            <a:extLst>
              <a:ext uri="{FF2B5EF4-FFF2-40B4-BE49-F238E27FC236}">
                <a16:creationId xmlns:a16="http://schemas.microsoft.com/office/drawing/2014/main" id="{10B5E516-27C8-1E1C-7DBE-5CCC0C7D423B}"/>
              </a:ext>
            </a:extLst>
          </p:cNvPr>
          <p:cNvSpPr>
            <a:spLocks noGrp="1"/>
          </p:cNvSpPr>
          <p:nvPr>
            <p:ph type="title"/>
          </p:nvPr>
        </p:nvSpPr>
        <p:spPr>
          <a:xfrm>
            <a:off x="998895" y="728024"/>
            <a:ext cx="9894723" cy="430909"/>
          </a:xfrm>
        </p:spPr>
        <p:txBody>
          <a:bodyPr anchor="ctr">
            <a:normAutofit/>
          </a:bodyPr>
          <a:lstStyle/>
          <a:p>
            <a:r>
              <a:rPr lang="en-US" sz="2400" dirty="0">
                <a:solidFill>
                  <a:srgbClr val="464646"/>
                </a:solidFill>
              </a:rPr>
              <a:t>Twitter was always a small social media</a:t>
            </a:r>
          </a:p>
        </p:txBody>
      </p:sp>
    </p:spTree>
    <p:extLst>
      <p:ext uri="{BB962C8B-B14F-4D97-AF65-F5344CB8AC3E}">
        <p14:creationId xmlns:p14="http://schemas.microsoft.com/office/powerpoint/2010/main" val="32201154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pic>
        <p:nvPicPr>
          <p:cNvPr id="12" name="Picture 11" descr="Chart, bar chart&#10;&#10;Description automatically generated">
            <a:extLst>
              <a:ext uri="{FF2B5EF4-FFF2-40B4-BE49-F238E27FC236}">
                <a16:creationId xmlns:a16="http://schemas.microsoft.com/office/drawing/2014/main" id="{B28EA5BC-4904-4C09-7830-99246DEEDD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359"/>
            <a:ext cx="12192000" cy="6874359"/>
          </a:xfrm>
          <a:prstGeom prst="rect">
            <a:avLst/>
          </a:prstGeom>
        </p:spPr>
      </p:pic>
    </p:spTree>
    <p:extLst>
      <p:ext uri="{BB962C8B-B14F-4D97-AF65-F5344CB8AC3E}">
        <p14:creationId xmlns:p14="http://schemas.microsoft.com/office/powerpoint/2010/main" val="41459998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pic>
        <p:nvPicPr>
          <p:cNvPr id="3" name="Picture 2" descr="Chart, bar chart&#10;&#10;Description automatically generated">
            <a:extLst>
              <a:ext uri="{FF2B5EF4-FFF2-40B4-BE49-F238E27FC236}">
                <a16:creationId xmlns:a16="http://schemas.microsoft.com/office/drawing/2014/main" id="{AB01C475-0267-C478-189C-A80E21922F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51"/>
            <a:ext cx="12192000" cy="6874359"/>
          </a:xfrm>
          <a:prstGeom prst="rect">
            <a:avLst/>
          </a:prstGeom>
        </p:spPr>
      </p:pic>
    </p:spTree>
    <p:extLst>
      <p:ext uri="{BB962C8B-B14F-4D97-AF65-F5344CB8AC3E}">
        <p14:creationId xmlns:p14="http://schemas.microsoft.com/office/powerpoint/2010/main" val="41604008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00485-B626-ED74-AC2C-E99AC5CAAB5A}"/>
              </a:ext>
            </a:extLst>
          </p:cNvPr>
          <p:cNvSpPr>
            <a:spLocks noGrp="1"/>
          </p:cNvSpPr>
          <p:nvPr>
            <p:ph type="title"/>
          </p:nvPr>
        </p:nvSpPr>
        <p:spPr/>
        <p:txBody>
          <a:bodyPr>
            <a:normAutofit fontScale="90000"/>
          </a:bodyPr>
          <a:lstStyle/>
          <a:p>
            <a:endParaRPr lang="en-GB"/>
          </a:p>
        </p:txBody>
      </p:sp>
      <p:pic>
        <p:nvPicPr>
          <p:cNvPr id="5" name="Content Placeholder 4" descr="Logo, company name&#10;&#10;Description automatically generated with medium confidence">
            <a:extLst>
              <a:ext uri="{FF2B5EF4-FFF2-40B4-BE49-F238E27FC236}">
                <a16:creationId xmlns:a16="http://schemas.microsoft.com/office/drawing/2014/main" id="{2DE06366-D5FD-F113-89D6-9B15D52572FC}"/>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0" y="-19050"/>
            <a:ext cx="12192000" cy="6857128"/>
          </a:xfrm>
        </p:spPr>
      </p:pic>
    </p:spTree>
    <p:extLst>
      <p:ext uri="{BB962C8B-B14F-4D97-AF65-F5344CB8AC3E}">
        <p14:creationId xmlns:p14="http://schemas.microsoft.com/office/powerpoint/2010/main" val="16273553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00485-B626-ED74-AC2C-E99AC5CAAB5A}"/>
              </a:ext>
            </a:extLst>
          </p:cNvPr>
          <p:cNvSpPr>
            <a:spLocks noGrp="1"/>
          </p:cNvSpPr>
          <p:nvPr>
            <p:ph type="title"/>
          </p:nvPr>
        </p:nvSpPr>
        <p:spPr/>
        <p:txBody>
          <a:bodyPr>
            <a:normAutofit fontScale="90000"/>
          </a:bodyPr>
          <a:lstStyle/>
          <a:p>
            <a:endParaRPr lang="en-GB"/>
          </a:p>
        </p:txBody>
      </p:sp>
      <p:pic>
        <p:nvPicPr>
          <p:cNvPr id="7" name="Content Placeholder 6" descr="Graphical user interface&#10;&#10;Description automatically generated">
            <a:extLst>
              <a:ext uri="{FF2B5EF4-FFF2-40B4-BE49-F238E27FC236}">
                <a16:creationId xmlns:a16="http://schemas.microsoft.com/office/drawing/2014/main" id="{DB50D077-4D46-0256-E66C-6B7D2C1F7845}"/>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0" y="-19050"/>
            <a:ext cx="12192000" cy="6857128"/>
          </a:xfrm>
        </p:spPr>
      </p:pic>
    </p:spTree>
    <p:extLst>
      <p:ext uri="{BB962C8B-B14F-4D97-AF65-F5344CB8AC3E}">
        <p14:creationId xmlns:p14="http://schemas.microsoft.com/office/powerpoint/2010/main" val="12753323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NL" dirty="0"/>
              <a:t>The reality</a:t>
            </a:r>
          </a:p>
        </p:txBody>
      </p:sp>
      <p:sp>
        <p:nvSpPr>
          <p:cNvPr id="5" name="Content Placeholder 2">
            <a:extLst>
              <a:ext uri="{FF2B5EF4-FFF2-40B4-BE49-F238E27FC236}">
                <a16:creationId xmlns:a16="http://schemas.microsoft.com/office/drawing/2014/main" id="{5FFE87F9-0A64-B018-7AB0-05121D11B173}"/>
              </a:ext>
            </a:extLst>
          </p:cNvPr>
          <p:cNvSpPr txBox="1">
            <a:spLocks/>
          </p:cNvSpPr>
          <p:nvPr/>
        </p:nvSpPr>
        <p:spPr>
          <a:xfrm>
            <a:off x="998895" y="1865515"/>
            <a:ext cx="6354405" cy="15634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GB" sz="2400" dirty="0">
                <a:effectLst/>
                <a:latin typeface="Calibri" panose="020F0502020204030204" pitchFamily="34" charset="0"/>
                <a:ea typeface="Calibri" panose="020F0502020204030204" pitchFamily="34" charset="0"/>
                <a:cs typeface="Times New Roman" panose="02020603050405020304" pitchFamily="18" charset="0"/>
              </a:rPr>
              <a:t>The social media ecosystem and the way these are used are heavily changing, but this doesn’t mean users are abandoning them.</a:t>
            </a:r>
            <a:endParaRPr lang="en-NL" dirty="0"/>
          </a:p>
        </p:txBody>
      </p:sp>
      <p:sp>
        <p:nvSpPr>
          <p:cNvPr id="13" name="Content Placeholder 2">
            <a:extLst>
              <a:ext uri="{FF2B5EF4-FFF2-40B4-BE49-F238E27FC236}">
                <a16:creationId xmlns:a16="http://schemas.microsoft.com/office/drawing/2014/main" id="{B9B14154-8548-BF2C-4419-43BED04EA012}"/>
              </a:ext>
            </a:extLst>
          </p:cNvPr>
          <p:cNvSpPr txBox="1">
            <a:spLocks/>
          </p:cNvSpPr>
          <p:nvPr/>
        </p:nvSpPr>
        <p:spPr>
          <a:xfrm>
            <a:off x="998895" y="3408848"/>
            <a:ext cx="6735405" cy="15634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NL" dirty="0"/>
              <a:t>However, </a:t>
            </a:r>
            <a:r>
              <a:rPr lang="en-GB" dirty="0">
                <a:latin typeface="Calibri" panose="020F0502020204030204" pitchFamily="34" charset="0"/>
                <a:cs typeface="Times New Roman" panose="02020603050405020304" pitchFamily="18" charset="0"/>
              </a:rPr>
              <a:t>t</a:t>
            </a:r>
            <a:r>
              <a:rPr lang="en-GB" sz="2400" dirty="0">
                <a:effectLst/>
                <a:latin typeface="Calibri" panose="020F0502020204030204" pitchFamily="34" charset="0"/>
                <a:ea typeface="Calibri" panose="020F0502020204030204" pitchFamily="34" charset="0"/>
                <a:cs typeface="Times New Roman" panose="02020603050405020304" pitchFamily="18" charset="0"/>
              </a:rPr>
              <a:t>here is at least one defining aspect of social media that has been disappearing from some of the platforms – </a:t>
            </a:r>
            <a:r>
              <a:rPr lang="en-GB" sz="2400" b="1" i="1" dirty="0">
                <a:effectLst/>
                <a:latin typeface="Calibri" panose="020F0502020204030204" pitchFamily="34" charset="0"/>
                <a:ea typeface="Calibri" panose="020F0502020204030204" pitchFamily="34" charset="0"/>
                <a:cs typeface="Times New Roman" panose="02020603050405020304" pitchFamily="18" charset="0"/>
              </a:rPr>
              <a:t>the social aspect</a:t>
            </a:r>
            <a:r>
              <a:rPr lang="en-GB" sz="24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buNone/>
            </a:pPr>
            <a:endParaRPr lang="en-NL" i="1" dirty="0"/>
          </a:p>
        </p:txBody>
      </p:sp>
      <p:sp>
        <p:nvSpPr>
          <p:cNvPr id="19" name="Rectangle 18">
            <a:extLst>
              <a:ext uri="{FF2B5EF4-FFF2-40B4-BE49-F238E27FC236}">
                <a16:creationId xmlns:a16="http://schemas.microsoft.com/office/drawing/2014/main" id="{0F03387A-955E-C4B8-FC28-52F4E706F005}"/>
              </a:ext>
            </a:extLst>
          </p:cNvPr>
          <p:cNvSpPr/>
          <p:nvPr/>
        </p:nvSpPr>
        <p:spPr>
          <a:xfrm>
            <a:off x="9886950" y="5600700"/>
            <a:ext cx="2305050" cy="1257300"/>
          </a:xfrm>
          <a:prstGeom prst="rect">
            <a:avLst/>
          </a:prstGeom>
          <a:solidFill>
            <a:srgbClr val="E6E7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Background pattern&#10;&#10;Description automatically generated with medium confidence">
            <a:extLst>
              <a:ext uri="{FF2B5EF4-FFF2-40B4-BE49-F238E27FC236}">
                <a16:creationId xmlns:a16="http://schemas.microsoft.com/office/drawing/2014/main" id="{F198113B-AF94-12C6-2AF7-D976592F61FD}"/>
              </a:ext>
            </a:extLst>
          </p:cNvPr>
          <p:cNvPicPr>
            <a:picLocks noChangeAspect="1"/>
          </p:cNvPicPr>
          <p:nvPr/>
        </p:nvPicPr>
        <p:blipFill rotWithShape="1">
          <a:blip r:embed="rId3">
            <a:extLst>
              <a:ext uri="{28A0092B-C50C-407E-A947-70E740481C1C}">
                <a14:useLocalDpi xmlns:a14="http://schemas.microsoft.com/office/drawing/2010/main" val="0"/>
              </a:ext>
            </a:extLst>
          </a:blip>
          <a:srcRect r="59437"/>
          <a:stretch/>
        </p:blipFill>
        <p:spPr>
          <a:xfrm>
            <a:off x="8077200" y="603672"/>
            <a:ext cx="4114800" cy="6387678"/>
          </a:xfrm>
          <a:prstGeom prst="rect">
            <a:avLst/>
          </a:prstGeom>
        </p:spPr>
      </p:pic>
    </p:spTree>
    <p:extLst>
      <p:ext uri="{BB962C8B-B14F-4D97-AF65-F5344CB8AC3E}">
        <p14:creationId xmlns:p14="http://schemas.microsoft.com/office/powerpoint/2010/main" val="16524985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NL" dirty="0"/>
              <a:t>Are social media dead? – The social aspect</a:t>
            </a:r>
          </a:p>
        </p:txBody>
      </p:sp>
      <p:sp>
        <p:nvSpPr>
          <p:cNvPr id="3" name="Content Placeholder 2">
            <a:extLst>
              <a:ext uri="{FF2B5EF4-FFF2-40B4-BE49-F238E27FC236}">
                <a16:creationId xmlns:a16="http://schemas.microsoft.com/office/drawing/2014/main" id="{D0F1EF89-D9C9-CC8C-F548-8925B20B5042}"/>
              </a:ext>
            </a:extLst>
          </p:cNvPr>
          <p:cNvSpPr>
            <a:spLocks noGrp="1"/>
          </p:cNvSpPr>
          <p:nvPr>
            <p:ph sz="quarter" idx="10"/>
          </p:nvPr>
        </p:nvSpPr>
        <p:spPr>
          <a:xfrm>
            <a:off x="998896" y="1733550"/>
            <a:ext cx="5497154" cy="3309171"/>
          </a:xfrm>
        </p:spPr>
        <p:txBody>
          <a:bodyPr>
            <a:normAutofit lnSpcReduction="10000"/>
          </a:bodyPr>
          <a:lstStyle/>
          <a:p>
            <a:pPr marL="0" indent="0">
              <a:spcAft>
                <a:spcPts val="1200"/>
              </a:spcAft>
              <a:buNone/>
            </a:pPr>
            <a:r>
              <a:rPr lang="en-GB" sz="2200" dirty="0">
                <a:effectLst/>
                <a:latin typeface="Calibri" panose="020F0502020204030204" pitchFamily="34" charset="0"/>
                <a:ea typeface="Calibri" panose="020F0502020204030204" pitchFamily="34" charset="0"/>
                <a:cs typeface="Times New Roman" panose="02020603050405020304" pitchFamily="18" charset="0"/>
              </a:rPr>
              <a:t>Social media platforms were initially created and developed with the idea of:</a:t>
            </a:r>
          </a:p>
          <a:p>
            <a:pPr>
              <a:spcAft>
                <a:spcPts val="1200"/>
              </a:spcAft>
            </a:pPr>
            <a:r>
              <a:rPr lang="en-GB" sz="2200" dirty="0">
                <a:latin typeface="Calibri" panose="020F0502020204030204" pitchFamily="34" charset="0"/>
                <a:ea typeface="Calibri" panose="020F0502020204030204" pitchFamily="34" charset="0"/>
                <a:cs typeface="Times New Roman" panose="02020603050405020304" pitchFamily="18" charset="0"/>
              </a:rPr>
              <a:t>R</a:t>
            </a:r>
            <a:r>
              <a:rPr lang="en-GB" sz="2200" dirty="0">
                <a:effectLst/>
                <a:latin typeface="Calibri" panose="020F0502020204030204" pitchFamily="34" charset="0"/>
                <a:ea typeface="Calibri" panose="020F0502020204030204" pitchFamily="34" charset="0"/>
                <a:cs typeface="Times New Roman" panose="02020603050405020304" pitchFamily="18" charset="0"/>
              </a:rPr>
              <a:t>e-creating social aspects online</a:t>
            </a:r>
            <a:endParaRPr lang="en-GB" sz="2200" dirty="0">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GB" sz="2200" dirty="0">
                <a:effectLst/>
                <a:latin typeface="Calibri" panose="020F0502020204030204" pitchFamily="34" charset="0"/>
                <a:ea typeface="Calibri" panose="020F0502020204030204" pitchFamily="34" charset="0"/>
                <a:cs typeface="Times New Roman" panose="02020603050405020304" pitchFamily="18" charset="0"/>
              </a:rPr>
              <a:t>Building communities</a:t>
            </a:r>
          </a:p>
          <a:p>
            <a:pPr>
              <a:spcAft>
                <a:spcPts val="1200"/>
              </a:spcAft>
            </a:pPr>
            <a:r>
              <a:rPr lang="en-GB" sz="2200" dirty="0">
                <a:latin typeface="Calibri" panose="020F0502020204030204" pitchFamily="34" charset="0"/>
                <a:ea typeface="Calibri" panose="020F0502020204030204" pitchFamily="34" charset="0"/>
                <a:cs typeface="Times New Roman" panose="02020603050405020304" pitchFamily="18" charset="0"/>
              </a:rPr>
              <a:t>G</a:t>
            </a:r>
            <a:r>
              <a:rPr lang="en-GB" sz="2200" dirty="0">
                <a:effectLst/>
                <a:latin typeface="Calibri" panose="020F0502020204030204" pitchFamily="34" charset="0"/>
                <a:ea typeface="Calibri" panose="020F0502020204030204" pitchFamily="34" charset="0"/>
                <a:cs typeface="Times New Roman" panose="02020603050405020304" pitchFamily="18" charset="0"/>
              </a:rPr>
              <a:t>enerating genuine interaction</a:t>
            </a:r>
            <a:endParaRPr lang="en-GB" sz="2200" dirty="0">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GB" sz="2200" dirty="0">
                <a:effectLst/>
                <a:latin typeface="Calibri" panose="020F0502020204030204" pitchFamily="34" charset="0"/>
                <a:ea typeface="Calibri" panose="020F0502020204030204" pitchFamily="34" charset="0"/>
                <a:cs typeface="Times New Roman" panose="02020603050405020304" pitchFamily="18" charset="0"/>
              </a:rPr>
              <a:t>Re-connecting with old friends and finding new connections, friends and discussions.</a:t>
            </a:r>
            <a:endParaRPr lang="en-NL" sz="2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Content Placeholder 2">
            <a:extLst>
              <a:ext uri="{FF2B5EF4-FFF2-40B4-BE49-F238E27FC236}">
                <a16:creationId xmlns:a16="http://schemas.microsoft.com/office/drawing/2014/main" id="{F0A1DFA6-E5E5-6424-EA90-E2ADF9443D0B}"/>
              </a:ext>
            </a:extLst>
          </p:cNvPr>
          <p:cNvSpPr txBox="1">
            <a:spLocks/>
          </p:cNvSpPr>
          <p:nvPr/>
        </p:nvSpPr>
        <p:spPr>
          <a:xfrm>
            <a:off x="998895" y="5290371"/>
            <a:ext cx="10194209" cy="12247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Font typeface="Arial" panose="020B0604020202020204" pitchFamily="34" charset="0"/>
              <a:buNone/>
            </a:pPr>
            <a:r>
              <a:rPr lang="en-GB" sz="2200" dirty="0">
                <a:latin typeface="Calibri" panose="020F0502020204030204" pitchFamily="34" charset="0"/>
                <a:ea typeface="Calibri" panose="020F0502020204030204" pitchFamily="34" charset="0"/>
                <a:cs typeface="Times New Roman" panose="02020603050405020304" pitchFamily="18" charset="0"/>
              </a:rPr>
              <a:t>This purpose was slowly taken away by the profit-driven and centralised social media now dominating the market, where content consumption is dictated by non-transparent algorithms and revenues are mostly based on selling users’ data. </a:t>
            </a:r>
            <a:endParaRPr lang="en-NL" sz="2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descr="A screenshot of a computer&#10;&#10;Description automatically generated with medium confidence">
            <a:extLst>
              <a:ext uri="{FF2B5EF4-FFF2-40B4-BE49-F238E27FC236}">
                <a16:creationId xmlns:a16="http://schemas.microsoft.com/office/drawing/2014/main" id="{C287666A-996A-5BAE-EC7B-23E995F3C2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6052" y="1733550"/>
            <a:ext cx="5353048" cy="3019119"/>
          </a:xfrm>
          <a:prstGeom prst="rect">
            <a:avLst/>
          </a:prstGeom>
        </p:spPr>
      </p:pic>
    </p:spTree>
    <p:extLst>
      <p:ext uri="{BB962C8B-B14F-4D97-AF65-F5344CB8AC3E}">
        <p14:creationId xmlns:p14="http://schemas.microsoft.com/office/powerpoint/2010/main" val="35120265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72F08-42F3-E158-2014-F8C86545E975}"/>
              </a:ext>
            </a:extLst>
          </p:cNvPr>
          <p:cNvSpPr>
            <a:spLocks noGrp="1"/>
          </p:cNvSpPr>
          <p:nvPr>
            <p:ph type="title"/>
          </p:nvPr>
        </p:nvSpPr>
        <p:spPr/>
        <p:txBody>
          <a:bodyPr>
            <a:normAutofit fontScale="90000"/>
          </a:bodyPr>
          <a:lstStyle/>
          <a:p>
            <a:endParaRPr lang="en-GB"/>
          </a:p>
        </p:txBody>
      </p:sp>
      <p:pic>
        <p:nvPicPr>
          <p:cNvPr id="5" name="Content Placeholder 4" descr="Chart&#10;&#10;Description automatically generated">
            <a:extLst>
              <a:ext uri="{FF2B5EF4-FFF2-40B4-BE49-F238E27FC236}">
                <a16:creationId xmlns:a16="http://schemas.microsoft.com/office/drawing/2014/main" id="{B66AF4BE-9048-4966-9A7A-ABE2D85C46BD}"/>
              </a:ext>
            </a:extLst>
          </p:cNvPr>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0" y="-19050"/>
            <a:ext cx="12192000" cy="6857128"/>
          </a:xfrm>
        </p:spPr>
      </p:pic>
    </p:spTree>
    <p:extLst>
      <p:ext uri="{BB962C8B-B14F-4D97-AF65-F5344CB8AC3E}">
        <p14:creationId xmlns:p14="http://schemas.microsoft.com/office/powerpoint/2010/main" val="31530537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41E31-C6D7-998F-3433-0A0526017859}"/>
              </a:ext>
            </a:extLst>
          </p:cNvPr>
          <p:cNvSpPr>
            <a:spLocks noGrp="1"/>
          </p:cNvSpPr>
          <p:nvPr>
            <p:ph type="title"/>
          </p:nvPr>
        </p:nvSpPr>
        <p:spPr/>
        <p:txBody>
          <a:bodyPr>
            <a:normAutofit fontScale="90000"/>
          </a:bodyPr>
          <a:lstStyle/>
          <a:p>
            <a:endParaRPr lang="en-GB"/>
          </a:p>
        </p:txBody>
      </p:sp>
      <p:sp>
        <p:nvSpPr>
          <p:cNvPr id="3" name="Content Placeholder 2">
            <a:extLst>
              <a:ext uri="{FF2B5EF4-FFF2-40B4-BE49-F238E27FC236}">
                <a16:creationId xmlns:a16="http://schemas.microsoft.com/office/drawing/2014/main" id="{089A2248-1B44-73EE-BC3A-6DF76B3CD235}"/>
              </a:ext>
            </a:extLst>
          </p:cNvPr>
          <p:cNvSpPr>
            <a:spLocks noGrp="1"/>
          </p:cNvSpPr>
          <p:nvPr>
            <p:ph sz="quarter" idx="10"/>
          </p:nvPr>
        </p:nvSpPr>
        <p:spPr/>
        <p:txBody>
          <a:bodyPr/>
          <a:lstStyle/>
          <a:p>
            <a:endParaRPr lang="en-GB"/>
          </a:p>
        </p:txBody>
      </p:sp>
      <p:pic>
        <p:nvPicPr>
          <p:cNvPr id="4" name="Picture 3">
            <a:extLst>
              <a:ext uri="{FF2B5EF4-FFF2-40B4-BE49-F238E27FC236}">
                <a16:creationId xmlns:a16="http://schemas.microsoft.com/office/drawing/2014/main" id="{B4AE0B59-98B6-C3EE-09E2-AC1084EB6D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050"/>
            <a:ext cx="12192000" cy="6857126"/>
          </a:xfrm>
          <a:prstGeom prst="rect">
            <a:avLst/>
          </a:prstGeom>
        </p:spPr>
      </p:pic>
    </p:spTree>
    <p:extLst>
      <p:ext uri="{BB962C8B-B14F-4D97-AF65-F5344CB8AC3E}">
        <p14:creationId xmlns:p14="http://schemas.microsoft.com/office/powerpoint/2010/main" val="30285440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NL" dirty="0"/>
              <a:t>Influencers are out, now we’re all content creators</a:t>
            </a:r>
          </a:p>
        </p:txBody>
      </p:sp>
      <p:sp>
        <p:nvSpPr>
          <p:cNvPr id="3" name="Content Placeholder 2">
            <a:extLst>
              <a:ext uri="{FF2B5EF4-FFF2-40B4-BE49-F238E27FC236}">
                <a16:creationId xmlns:a16="http://schemas.microsoft.com/office/drawing/2014/main" id="{D0F1EF89-D9C9-CC8C-F548-8925B20B5042}"/>
              </a:ext>
            </a:extLst>
          </p:cNvPr>
          <p:cNvSpPr>
            <a:spLocks noGrp="1"/>
          </p:cNvSpPr>
          <p:nvPr>
            <p:ph sz="quarter" idx="10"/>
          </p:nvPr>
        </p:nvSpPr>
        <p:spPr>
          <a:xfrm>
            <a:off x="998895" y="1685316"/>
            <a:ext cx="7135455" cy="4788566"/>
          </a:xfrm>
        </p:spPr>
        <p:txBody>
          <a:bodyPr>
            <a:noAutofit/>
          </a:bodyPr>
          <a:lstStyle/>
          <a:p>
            <a:pPr marL="0" indent="0">
              <a:spcAft>
                <a:spcPts val="1200"/>
              </a:spcAft>
              <a:buNone/>
            </a:pPr>
            <a:r>
              <a:rPr lang="en-GB" sz="1900" dirty="0">
                <a:latin typeface="Calibri" panose="020F0502020204030204" pitchFamily="34" charset="0"/>
                <a:ea typeface="Calibri" panose="020F0502020204030204" pitchFamily="34" charset="0"/>
                <a:cs typeface="Times New Roman" panose="02020603050405020304" pitchFamily="18" charset="0"/>
              </a:rPr>
              <a:t>A s</a:t>
            </a:r>
            <a:r>
              <a:rPr lang="en-GB" sz="1900" dirty="0">
                <a:effectLst/>
                <a:latin typeface="Calibri" panose="020F0502020204030204" pitchFamily="34" charset="0"/>
                <a:ea typeface="Calibri" panose="020F0502020204030204" pitchFamily="34" charset="0"/>
                <a:cs typeface="Times New Roman" panose="02020603050405020304" pitchFamily="18" charset="0"/>
              </a:rPr>
              <a:t>ocial media timeline:</a:t>
            </a:r>
          </a:p>
          <a:p>
            <a:pPr lvl="1">
              <a:spcAft>
                <a:spcPts val="1200"/>
              </a:spcAft>
            </a:pPr>
            <a:r>
              <a:rPr lang="en-GB" sz="1900" dirty="0">
                <a:effectLst/>
                <a:latin typeface="Calibri" panose="020F0502020204030204" pitchFamily="34" charset="0"/>
                <a:ea typeface="Calibri" panose="020F0502020204030204" pitchFamily="34" charset="0"/>
                <a:cs typeface="Times New Roman" panose="02020603050405020304" pitchFamily="18" charset="0"/>
              </a:rPr>
              <a:t>From an initial era marked by </a:t>
            </a:r>
            <a:r>
              <a:rPr lang="en-GB" sz="1900" b="1" dirty="0">
                <a:effectLst/>
                <a:latin typeface="Calibri" panose="020F0502020204030204" pitchFamily="34" charset="0"/>
                <a:ea typeface="Calibri" panose="020F0502020204030204" pitchFamily="34" charset="0"/>
                <a:cs typeface="Times New Roman" panose="02020603050405020304" pitchFamily="18" charset="0"/>
              </a:rPr>
              <a:t>communities of mutual</a:t>
            </a:r>
          </a:p>
          <a:p>
            <a:pPr lvl="1">
              <a:spcAft>
                <a:spcPts val="1200"/>
              </a:spcAft>
            </a:pPr>
            <a:r>
              <a:rPr lang="en-GB" sz="1900" dirty="0">
                <a:effectLst/>
                <a:latin typeface="Calibri" panose="020F0502020204030204" pitchFamily="34" charset="0"/>
                <a:ea typeface="Calibri" panose="020F0502020204030204" pitchFamily="34" charset="0"/>
                <a:cs typeface="Times New Roman" panose="02020603050405020304" pitchFamily="18" charset="0"/>
              </a:rPr>
              <a:t>we then saw the rise (and now the fall) of </a:t>
            </a:r>
            <a:r>
              <a:rPr lang="en-GB" sz="1900" b="1" dirty="0">
                <a:effectLst/>
                <a:latin typeface="Calibri" panose="020F0502020204030204" pitchFamily="34" charset="0"/>
                <a:ea typeface="Calibri" panose="020F0502020204030204" pitchFamily="34" charset="0"/>
                <a:cs typeface="Times New Roman" panose="02020603050405020304" pitchFamily="18" charset="0"/>
              </a:rPr>
              <a:t>influencers</a:t>
            </a:r>
            <a:br>
              <a:rPr lang="en-GB" sz="1900" b="1" dirty="0">
                <a:latin typeface="Calibri" panose="020F0502020204030204" pitchFamily="34" charset="0"/>
                <a:ea typeface="Calibri" panose="020F0502020204030204" pitchFamily="34" charset="0"/>
                <a:cs typeface="Times New Roman" panose="02020603050405020304" pitchFamily="18" charset="0"/>
              </a:rPr>
            </a:br>
            <a:r>
              <a:rPr lang="en-GB" sz="1900" dirty="0">
                <a:effectLst/>
                <a:latin typeface="Calibri" panose="020F0502020204030204" pitchFamily="34" charset="0"/>
                <a:ea typeface="Calibri" panose="020F0502020204030204" pitchFamily="34" charset="0"/>
                <a:cs typeface="Times New Roman" panose="02020603050405020304" pitchFamily="18" charset="0"/>
              </a:rPr>
              <a:t>+ the continuously increasing power of </a:t>
            </a:r>
            <a:r>
              <a:rPr lang="en-GB" sz="1900" b="1" dirty="0">
                <a:effectLst/>
                <a:latin typeface="Calibri" panose="020F0502020204030204" pitchFamily="34" charset="0"/>
                <a:ea typeface="Calibri" panose="020F0502020204030204" pitchFamily="34" charset="0"/>
                <a:cs typeface="Times New Roman" panose="02020603050405020304" pitchFamily="18" charset="0"/>
              </a:rPr>
              <a:t>advertisers</a:t>
            </a:r>
          </a:p>
          <a:p>
            <a:pPr lvl="1">
              <a:spcAft>
                <a:spcPts val="1200"/>
              </a:spcAft>
            </a:pPr>
            <a:r>
              <a:rPr lang="en-GB" sz="1900" dirty="0">
                <a:effectLst/>
                <a:latin typeface="Calibri" panose="020F0502020204030204" pitchFamily="34" charset="0"/>
                <a:ea typeface="Calibri" panose="020F0502020204030204" pitchFamily="34" charset="0"/>
                <a:cs typeface="Times New Roman" panose="02020603050405020304" pitchFamily="18" charset="0"/>
              </a:rPr>
              <a:t>we are now witnessing to another fundamental change, the shift to </a:t>
            </a:r>
            <a:r>
              <a:rPr lang="en-GB" sz="1900" b="1" dirty="0">
                <a:effectLst/>
                <a:latin typeface="Calibri" panose="020F0502020204030204" pitchFamily="34" charset="0"/>
                <a:ea typeface="Calibri" panose="020F0502020204030204" pitchFamily="34" charset="0"/>
                <a:cs typeface="Times New Roman" panose="02020603050405020304" pitchFamily="18" charset="0"/>
              </a:rPr>
              <a:t>content creators</a:t>
            </a:r>
            <a:r>
              <a:rPr lang="en-GB" sz="1900" dirty="0">
                <a:effectLst/>
                <a:latin typeface="Calibri" panose="020F0502020204030204" pitchFamily="34" charset="0"/>
                <a:ea typeface="Calibri" panose="020F0502020204030204" pitchFamily="34" charset="0"/>
                <a:cs typeface="Times New Roman" panose="02020603050405020304" pitchFamily="18" charset="0"/>
              </a:rPr>
              <a:t>.</a:t>
            </a:r>
            <a:endParaRPr lang="en-NL" sz="19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1200"/>
              </a:spcAft>
              <a:buNone/>
            </a:pPr>
            <a:r>
              <a:rPr lang="en-GB" sz="1900" dirty="0">
                <a:latin typeface="Calibri" panose="020F0502020204030204" pitchFamily="34" charset="0"/>
                <a:ea typeface="Calibri" panose="020F0502020204030204" pitchFamily="34" charset="0"/>
                <a:cs typeface="Times New Roman" panose="02020603050405020304" pitchFamily="18" charset="0"/>
              </a:rPr>
              <a:t>F</a:t>
            </a:r>
            <a:r>
              <a:rPr lang="en-GB" sz="1900" dirty="0">
                <a:effectLst/>
                <a:latin typeface="Calibri" panose="020F0502020204030204" pitchFamily="34" charset="0"/>
                <a:ea typeface="Calibri" panose="020F0502020204030204" pitchFamily="34" charset="0"/>
                <a:cs typeface="Times New Roman" panose="02020603050405020304" pitchFamily="18" charset="0"/>
              </a:rPr>
              <a:t>rom connection to consumption</a:t>
            </a:r>
            <a:br>
              <a:rPr lang="en-GB" sz="1900" dirty="0">
                <a:latin typeface="Calibri" panose="020F0502020204030204" pitchFamily="34" charset="0"/>
                <a:ea typeface="Calibri" panose="020F0502020204030204" pitchFamily="34" charset="0"/>
                <a:cs typeface="Times New Roman" panose="02020603050405020304" pitchFamily="18" charset="0"/>
              </a:rPr>
            </a:br>
            <a:r>
              <a:rPr lang="en-GB" sz="1900" dirty="0">
                <a:latin typeface="Calibri" panose="020F0502020204030204" pitchFamily="34" charset="0"/>
                <a:ea typeface="Calibri" panose="020F0502020204030204" pitchFamily="34" charset="0"/>
                <a:cs typeface="Times New Roman" panose="02020603050405020304" pitchFamily="18" charset="0"/>
              </a:rPr>
              <a:t>F</a:t>
            </a:r>
            <a:r>
              <a:rPr lang="en-GB" sz="1900" dirty="0">
                <a:effectLst/>
                <a:latin typeface="Calibri" panose="020F0502020204030204" pitchFamily="34" charset="0"/>
                <a:ea typeface="Calibri" panose="020F0502020204030204" pitchFamily="34" charset="0"/>
                <a:cs typeface="Times New Roman" panose="02020603050405020304" pitchFamily="18" charset="0"/>
              </a:rPr>
              <a:t>rom polydirectional communication to unidirectional</a:t>
            </a:r>
          </a:p>
          <a:p>
            <a:pPr marL="0" indent="0">
              <a:spcAft>
                <a:spcPts val="1200"/>
              </a:spcAft>
              <a:buNone/>
            </a:pPr>
            <a:r>
              <a:rPr lang="en-GB" sz="1900" dirty="0">
                <a:effectLst/>
                <a:latin typeface="Calibri" panose="020F0502020204030204" pitchFamily="34" charset="0"/>
                <a:ea typeface="Calibri" panose="020F0502020204030204" pitchFamily="34" charset="0"/>
                <a:cs typeface="Times New Roman" panose="02020603050405020304" pitchFamily="18" charset="0"/>
              </a:rPr>
              <a:t>10% of content creators actively producing streams of content</a:t>
            </a:r>
            <a:br>
              <a:rPr lang="en-GB" sz="1900" dirty="0">
                <a:effectLst/>
                <a:latin typeface="Calibri" panose="020F0502020204030204" pitchFamily="34" charset="0"/>
                <a:ea typeface="Calibri" panose="020F0502020204030204" pitchFamily="34" charset="0"/>
                <a:cs typeface="Times New Roman" panose="02020603050405020304" pitchFamily="18" charset="0"/>
              </a:rPr>
            </a:br>
            <a:r>
              <a:rPr lang="en-GB" sz="1900" dirty="0">
                <a:effectLst/>
                <a:latin typeface="Calibri" panose="020F0502020204030204" pitchFamily="34" charset="0"/>
                <a:ea typeface="Calibri" panose="020F0502020204030204" pitchFamily="34" charset="0"/>
                <a:cs typeface="Times New Roman" panose="02020603050405020304" pitchFamily="18" charset="0"/>
              </a:rPr>
              <a:t>The remaining 90% of users passively consuming.</a:t>
            </a:r>
          </a:p>
          <a:p>
            <a:pPr marL="0" indent="0">
              <a:spcAft>
                <a:spcPts val="1200"/>
              </a:spcAft>
              <a:buNone/>
            </a:pPr>
            <a:r>
              <a:rPr lang="en-GB" sz="1900" dirty="0">
                <a:effectLst/>
                <a:latin typeface="Calibri" panose="020F0502020204030204" pitchFamily="34" charset="0"/>
                <a:ea typeface="Calibri" panose="020F0502020204030204" pitchFamily="34" charset="0"/>
                <a:cs typeface="Times New Roman" panose="02020603050405020304" pitchFamily="18" charset="0"/>
              </a:rPr>
              <a:t>It’s the </a:t>
            </a:r>
            <a:r>
              <a:rPr lang="en-GB" sz="1900" b="1" dirty="0">
                <a:effectLst/>
                <a:latin typeface="Calibri" panose="020F0502020204030204" pitchFamily="34" charset="0"/>
                <a:ea typeface="Calibri" panose="020F0502020204030204" pitchFamily="34" charset="0"/>
                <a:cs typeface="Times New Roman" panose="02020603050405020304" pitchFamily="18" charset="0"/>
              </a:rPr>
              <a:t>broadcasting model</a:t>
            </a:r>
            <a:r>
              <a:rPr lang="en-GB" sz="1900" dirty="0">
                <a:effectLst/>
                <a:latin typeface="Calibri" panose="020F0502020204030204" pitchFamily="34" charset="0"/>
                <a:ea typeface="Calibri" panose="020F0502020204030204" pitchFamily="34" charset="0"/>
                <a:cs typeface="Times New Roman" panose="02020603050405020304" pitchFamily="18" charset="0"/>
              </a:rPr>
              <a:t>, of which TikTok is the perfect example (but also YouTube, Twitch and Discord).</a:t>
            </a:r>
            <a:r>
              <a:rPr lang="en-NL" sz="19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spcAft>
                <a:spcPts val="1200"/>
              </a:spcAft>
              <a:buNone/>
            </a:pPr>
            <a:endParaRPr lang="en-NL" sz="19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A person sitting at a desk&#10;&#10;Description automatically generated with medium confidence">
            <a:extLst>
              <a:ext uri="{FF2B5EF4-FFF2-40B4-BE49-F238E27FC236}">
                <a16:creationId xmlns:a16="http://schemas.microsoft.com/office/drawing/2014/main" id="{1B95CD5E-B405-2ABF-5037-D1938EB5AF33}"/>
              </a:ext>
            </a:extLst>
          </p:cNvPr>
          <p:cNvPicPr>
            <a:picLocks noChangeAspect="1"/>
          </p:cNvPicPr>
          <p:nvPr/>
        </p:nvPicPr>
        <p:blipFill rotWithShape="1">
          <a:blip r:embed="rId2">
            <a:extLst>
              <a:ext uri="{28A0092B-C50C-407E-A947-70E740481C1C}">
                <a14:useLocalDpi xmlns:a14="http://schemas.microsoft.com/office/drawing/2010/main" val="0"/>
              </a:ext>
            </a:extLst>
          </a:blip>
          <a:srcRect r="9167"/>
          <a:stretch/>
        </p:blipFill>
        <p:spPr>
          <a:xfrm>
            <a:off x="8374058" y="553142"/>
            <a:ext cx="3817942" cy="6304858"/>
          </a:xfrm>
          <a:prstGeom prst="rect">
            <a:avLst/>
          </a:prstGeom>
        </p:spPr>
      </p:pic>
    </p:spTree>
    <p:extLst>
      <p:ext uri="{BB962C8B-B14F-4D97-AF65-F5344CB8AC3E}">
        <p14:creationId xmlns:p14="http://schemas.microsoft.com/office/powerpoint/2010/main" val="6251837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pic>
        <p:nvPicPr>
          <p:cNvPr id="20" name="Picture 19" descr="Icon&#10;&#10;Description automatically generated">
            <a:extLst>
              <a:ext uri="{FF2B5EF4-FFF2-40B4-BE49-F238E27FC236}">
                <a16:creationId xmlns:a16="http://schemas.microsoft.com/office/drawing/2014/main" id="{AEEA9598-A416-D793-CB30-C557F79E74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6164" y="2191252"/>
            <a:ext cx="2007630" cy="873319"/>
          </a:xfrm>
          <a:prstGeom prst="rect">
            <a:avLst/>
          </a:prstGeom>
        </p:spPr>
      </p:pic>
      <p:sp>
        <p:nvSpPr>
          <p:cNvPr id="2" name="Title 1">
            <a:extLst>
              <a:ext uri="{FF2B5EF4-FFF2-40B4-BE49-F238E27FC236}">
                <a16:creationId xmlns:a16="http://schemas.microsoft.com/office/drawing/2014/main" id="{D0D2354C-9357-984F-E5EF-BB8EACABEEB3}"/>
              </a:ext>
            </a:extLst>
          </p:cNvPr>
          <p:cNvSpPr>
            <a:spLocks noGrp="1"/>
          </p:cNvSpPr>
          <p:nvPr>
            <p:ph type="title"/>
          </p:nvPr>
        </p:nvSpPr>
        <p:spPr/>
        <p:txBody>
          <a:bodyPr>
            <a:normAutofit fontScale="90000"/>
          </a:bodyPr>
          <a:lstStyle/>
          <a:p>
            <a:r>
              <a:rPr lang="en-NL" dirty="0"/>
              <a:t>Are social media dead? – Our bubble</a:t>
            </a:r>
          </a:p>
        </p:txBody>
      </p:sp>
      <p:sp>
        <p:nvSpPr>
          <p:cNvPr id="3" name="Content Placeholder 2">
            <a:extLst>
              <a:ext uri="{FF2B5EF4-FFF2-40B4-BE49-F238E27FC236}">
                <a16:creationId xmlns:a16="http://schemas.microsoft.com/office/drawing/2014/main" id="{D0F1EF89-D9C9-CC8C-F548-8925B20B5042}"/>
              </a:ext>
            </a:extLst>
          </p:cNvPr>
          <p:cNvSpPr>
            <a:spLocks noGrp="1"/>
          </p:cNvSpPr>
          <p:nvPr>
            <p:ph sz="quarter" idx="10"/>
          </p:nvPr>
        </p:nvSpPr>
        <p:spPr>
          <a:xfrm>
            <a:off x="998895" y="1567629"/>
            <a:ext cx="6335355" cy="3794080"/>
          </a:xfrm>
        </p:spPr>
        <p:txBody>
          <a:bodyPr>
            <a:normAutofit/>
          </a:bodyPr>
          <a:lstStyle/>
          <a:p>
            <a:pPr>
              <a:spcAft>
                <a:spcPts val="12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The situation is still a bit different for our community, which is quite unique and solid.</a:t>
            </a:r>
          </a:p>
          <a:p>
            <a:pPr>
              <a:spcAft>
                <a:spcPts val="12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In </a:t>
            </a:r>
            <a:r>
              <a:rPr lang="en-GB" sz="2000" dirty="0">
                <a:latin typeface="Calibri" panose="020F0502020204030204" pitchFamily="34" charset="0"/>
                <a:ea typeface="Calibri" panose="020F0502020204030204" pitchFamily="34" charset="0"/>
                <a:cs typeface="Times New Roman" panose="02020603050405020304" pitchFamily="18" charset="0"/>
              </a:rPr>
              <a:t>our</a:t>
            </a:r>
            <a:r>
              <a:rPr lang="en-GB" sz="2000" dirty="0">
                <a:effectLst/>
                <a:latin typeface="Calibri" panose="020F0502020204030204" pitchFamily="34" charset="0"/>
                <a:ea typeface="Calibri" panose="020F0502020204030204" pitchFamily="34" charset="0"/>
                <a:cs typeface="Times New Roman" panose="02020603050405020304" pitchFamily="18" charset="0"/>
              </a:rPr>
              <a:t> bubble we are still maintaining a real sense of community, regardless of the platforms.</a:t>
            </a:r>
          </a:p>
          <a:p>
            <a:pPr>
              <a:spcAft>
                <a:spcPts val="12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But we are subject to the rules – both written and unwritten – of these platforms and to their algorithms. </a:t>
            </a:r>
            <a:endParaRPr lang="en-NL" sz="20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GB" sz="2000" dirty="0">
                <a:effectLst/>
                <a:latin typeface="Calibri" panose="020F0502020204030204" pitchFamily="34" charset="0"/>
                <a:ea typeface="Calibri" panose="020F0502020204030204" pitchFamily="34" charset="0"/>
                <a:cs typeface="Times New Roman" panose="02020603050405020304" pitchFamily="18" charset="0"/>
              </a:rPr>
              <a:t>In the future we will have to consider </a:t>
            </a:r>
            <a:r>
              <a:rPr lang="en-GB" sz="2000" dirty="0">
                <a:latin typeface="Calibri" panose="020F0502020204030204" pitchFamily="34" charset="0"/>
                <a:ea typeface="Calibri" panose="020F0502020204030204" pitchFamily="34" charset="0"/>
                <a:cs typeface="Times New Roman" panose="02020603050405020304" pitchFamily="18" charset="0"/>
              </a:rPr>
              <a:t>the right channels and ways</a:t>
            </a:r>
            <a:r>
              <a:rPr lang="en-GB" sz="2000" dirty="0">
                <a:effectLst/>
                <a:latin typeface="Calibri" panose="020F0502020204030204" pitchFamily="34" charset="0"/>
                <a:ea typeface="Calibri" panose="020F0502020204030204" pitchFamily="34" charset="0"/>
                <a:cs typeface="Times New Roman" panose="02020603050405020304" pitchFamily="18" charset="0"/>
              </a:rPr>
              <a:t> to involve younger generations. TNC23, with its main theme “Digital Generations” </a:t>
            </a:r>
            <a:r>
              <a:rPr lang="en-GB" sz="2000" dirty="0">
                <a:latin typeface="Calibri" panose="020F0502020204030204" pitchFamily="34" charset="0"/>
                <a:ea typeface="Calibri" panose="020F0502020204030204" pitchFamily="34" charset="0"/>
                <a:cs typeface="Times New Roman" panose="02020603050405020304" pitchFamily="18" charset="0"/>
              </a:rPr>
              <a:t>will</a:t>
            </a:r>
            <a:r>
              <a:rPr lang="en-GB" sz="2000" dirty="0">
                <a:effectLst/>
                <a:latin typeface="Calibri" panose="020F0502020204030204" pitchFamily="34" charset="0"/>
                <a:ea typeface="Calibri" panose="020F0502020204030204" pitchFamily="34" charset="0"/>
                <a:cs typeface="Times New Roman" panose="02020603050405020304" pitchFamily="18" charset="0"/>
              </a:rPr>
              <a:t> be a great platform to continue discussions.</a:t>
            </a:r>
            <a:endParaRPr lang="en-NL"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Picture 10" descr="Logo, company name&#10;&#10;Description automatically generated">
            <a:extLst>
              <a:ext uri="{FF2B5EF4-FFF2-40B4-BE49-F238E27FC236}">
                <a16:creationId xmlns:a16="http://schemas.microsoft.com/office/drawing/2014/main" id="{2EF74E74-80D9-C8CD-B557-0C659154BF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4250" y="2990850"/>
            <a:ext cx="4629150" cy="3275082"/>
          </a:xfrm>
          <a:prstGeom prst="rect">
            <a:avLst/>
          </a:prstGeom>
        </p:spPr>
      </p:pic>
      <p:pic>
        <p:nvPicPr>
          <p:cNvPr id="13" name="Picture 12" descr="A picture containing light&#10;&#10;Description automatically generated">
            <a:extLst>
              <a:ext uri="{FF2B5EF4-FFF2-40B4-BE49-F238E27FC236}">
                <a16:creationId xmlns:a16="http://schemas.microsoft.com/office/drawing/2014/main" id="{0854C9B7-3C3D-CDF5-A8B6-30C018BF0A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91500" y="1349433"/>
            <a:ext cx="2556959" cy="2556959"/>
          </a:xfrm>
          <a:prstGeom prst="rect">
            <a:avLst/>
          </a:prstGeom>
        </p:spPr>
      </p:pic>
      <p:pic>
        <p:nvPicPr>
          <p:cNvPr id="16" name="Picture 15" descr="A picture containing light&#10;&#10;Description automatically generated">
            <a:extLst>
              <a:ext uri="{FF2B5EF4-FFF2-40B4-BE49-F238E27FC236}">
                <a16:creationId xmlns:a16="http://schemas.microsoft.com/office/drawing/2014/main" id="{EED54D60-8FF0-42DA-0976-25F3539F9F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53651" y="3033074"/>
            <a:ext cx="873318" cy="873318"/>
          </a:xfrm>
          <a:prstGeom prst="rect">
            <a:avLst/>
          </a:prstGeom>
        </p:spPr>
      </p:pic>
      <p:pic>
        <p:nvPicPr>
          <p:cNvPr id="17" name="Picture 16" descr="A picture containing light&#10;&#10;Description automatically generated">
            <a:extLst>
              <a:ext uri="{FF2B5EF4-FFF2-40B4-BE49-F238E27FC236}">
                <a16:creationId xmlns:a16="http://schemas.microsoft.com/office/drawing/2014/main" id="{34B3643D-BD82-8F2E-DF68-7F6EA31AE2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3341" y="1441982"/>
            <a:ext cx="728159" cy="728159"/>
          </a:xfrm>
          <a:prstGeom prst="rect">
            <a:avLst/>
          </a:prstGeom>
        </p:spPr>
      </p:pic>
      <p:pic>
        <p:nvPicPr>
          <p:cNvPr id="18" name="Picture 17" descr="A picture containing light&#10;&#10;Description automatically generated">
            <a:extLst>
              <a:ext uri="{FF2B5EF4-FFF2-40B4-BE49-F238E27FC236}">
                <a16:creationId xmlns:a16="http://schemas.microsoft.com/office/drawing/2014/main" id="{555DDD95-3681-253B-DF50-3532001738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4468" y="1733482"/>
            <a:ext cx="873318" cy="873318"/>
          </a:xfrm>
          <a:prstGeom prst="rect">
            <a:avLst/>
          </a:prstGeom>
        </p:spPr>
      </p:pic>
    </p:spTree>
    <p:extLst>
      <p:ext uri="{BB962C8B-B14F-4D97-AF65-F5344CB8AC3E}">
        <p14:creationId xmlns:p14="http://schemas.microsoft.com/office/powerpoint/2010/main" val="2227004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a:xfrm>
            <a:off x="998895" y="918524"/>
            <a:ext cx="9894723" cy="430909"/>
          </a:xfrm>
        </p:spPr>
        <p:txBody>
          <a:bodyPr anchor="ctr">
            <a:normAutofit/>
          </a:bodyPr>
          <a:lstStyle/>
          <a:p>
            <a:r>
              <a:rPr lang="en-GB" sz="2400" dirty="0">
                <a:solidFill>
                  <a:schemeClr val="bg1"/>
                </a:solidFill>
                <a:latin typeface="Calibri" panose="020F0502020204030204" pitchFamily="34" charset="0"/>
                <a:ea typeface="Calibri" panose="020F0502020204030204" pitchFamily="34" charset="0"/>
                <a:cs typeface="Times New Roman" panose="02020603050405020304" pitchFamily="18" charset="0"/>
              </a:rPr>
              <a:t>Not big but influential</a:t>
            </a:r>
            <a:endParaRPr lang="en-US" sz="2400" dirty="0">
              <a:solidFill>
                <a:schemeClr val="bg1"/>
              </a:solidFill>
            </a:endParaRPr>
          </a:p>
        </p:txBody>
      </p:sp>
      <p:sp>
        <p:nvSpPr>
          <p:cNvPr id="3" name="Content Placeholder 2">
            <a:extLst>
              <a:ext uri="{FF2B5EF4-FFF2-40B4-BE49-F238E27FC236}">
                <a16:creationId xmlns:a16="http://schemas.microsoft.com/office/drawing/2014/main" id="{06656EE5-2A75-B46C-DB91-2C7AE10B6461}"/>
              </a:ext>
            </a:extLst>
          </p:cNvPr>
          <p:cNvSpPr>
            <a:spLocks noGrp="1"/>
          </p:cNvSpPr>
          <p:nvPr>
            <p:ph sz="quarter" idx="10"/>
          </p:nvPr>
        </p:nvSpPr>
        <p:spPr>
          <a:xfrm>
            <a:off x="998896" y="1736017"/>
            <a:ext cx="5268554" cy="4033070"/>
          </a:xfrm>
        </p:spPr>
        <p:txBody>
          <a:bodyPr>
            <a:normAutofit/>
          </a:bodyPr>
          <a:lstStyle/>
          <a:p>
            <a:pPr marL="0" indent="0">
              <a:spcAft>
                <a:spcPts val="1200"/>
              </a:spcAft>
              <a:buNone/>
            </a:pPr>
            <a:r>
              <a:rPr lang="en-GB"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T</a:t>
            </a:r>
            <a:r>
              <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he real power of Twitter doesn’t lie in </a:t>
            </a:r>
            <a:r>
              <a:rPr lang="en-GB"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a large</a:t>
            </a:r>
            <a:r>
              <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user base, but in the type of users it attracts:</a:t>
            </a:r>
          </a:p>
          <a:p>
            <a:pPr>
              <a:spcAft>
                <a:spcPts val="1200"/>
              </a:spcAft>
            </a:pPr>
            <a:r>
              <a:rPr lang="en-GB"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I</a:t>
            </a:r>
            <a:r>
              <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nfluential figures / public figures</a:t>
            </a:r>
            <a:endParaRPr lang="en-GB" sz="20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spcAft>
                <a:spcPts val="1200"/>
              </a:spcAft>
            </a:pPr>
            <a:r>
              <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Politicians</a:t>
            </a:r>
          </a:p>
          <a:p>
            <a:pPr>
              <a:spcAft>
                <a:spcPts val="1200"/>
              </a:spcAft>
            </a:pPr>
            <a:r>
              <a:rPr lang="en-GB"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O</a:t>
            </a:r>
            <a:r>
              <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rganisations / companies</a:t>
            </a:r>
          </a:p>
          <a:p>
            <a:pPr>
              <a:spcAft>
                <a:spcPts val="1200"/>
              </a:spcAft>
            </a:pPr>
            <a:r>
              <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Celebrities</a:t>
            </a:r>
          </a:p>
          <a:p>
            <a:pPr>
              <a:spcAft>
                <a:spcPts val="1200"/>
              </a:spcAft>
            </a:pPr>
            <a:r>
              <a:rPr lang="en-GB" sz="2000" i="1" dirty="0">
                <a:solidFill>
                  <a:schemeClr val="bg1"/>
                </a:solidFill>
                <a:latin typeface="Calibri" panose="020F0502020204030204" pitchFamily="34" charset="0"/>
                <a:ea typeface="Calibri" panose="020F0502020204030204" pitchFamily="34" charset="0"/>
                <a:cs typeface="Times New Roman" panose="02020603050405020304" pitchFamily="18" charset="0"/>
              </a:rPr>
              <a:t>And more specifically for our interest… </a:t>
            </a:r>
            <a:r>
              <a:rPr lang="en-GB" sz="2000" dirty="0">
                <a:solidFill>
                  <a:schemeClr val="bg1"/>
                </a:solidFill>
                <a:latin typeface="Calibri" panose="020F0502020204030204" pitchFamily="34" charset="0"/>
                <a:ea typeface="Calibri" panose="020F0502020204030204" pitchFamily="34" charset="0"/>
                <a:cs typeface="Times New Roman" panose="02020603050405020304" pitchFamily="18" charset="0"/>
              </a:rPr>
              <a:t>researchers, scientists, academics</a:t>
            </a:r>
            <a:endParaRPr lang="en-GB"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17" name="Group 16">
            <a:extLst>
              <a:ext uri="{FF2B5EF4-FFF2-40B4-BE49-F238E27FC236}">
                <a16:creationId xmlns:a16="http://schemas.microsoft.com/office/drawing/2014/main" id="{F58103B1-2188-94EF-E670-19CF3D0FAD96}"/>
              </a:ext>
            </a:extLst>
          </p:cNvPr>
          <p:cNvGrpSpPr/>
          <p:nvPr/>
        </p:nvGrpSpPr>
        <p:grpSpPr>
          <a:xfrm>
            <a:off x="6821172" y="1453330"/>
            <a:ext cx="4371932" cy="4443577"/>
            <a:chOff x="6375400" y="1013178"/>
            <a:chExt cx="5613400" cy="5705389"/>
          </a:xfrm>
        </p:grpSpPr>
        <p:pic>
          <p:nvPicPr>
            <p:cNvPr id="14" name="Picture 13" descr="Text&#10;&#10;Description automatically generated">
              <a:extLst>
                <a:ext uri="{FF2B5EF4-FFF2-40B4-BE49-F238E27FC236}">
                  <a16:creationId xmlns:a16="http://schemas.microsoft.com/office/drawing/2014/main" id="{EBCBE3BA-A56D-9850-809A-F3BB5DF687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5400" y="1013178"/>
              <a:ext cx="5613400" cy="890150"/>
            </a:xfrm>
            <a:prstGeom prst="rect">
              <a:avLst/>
            </a:prstGeom>
          </p:spPr>
        </p:pic>
        <p:pic>
          <p:nvPicPr>
            <p:cNvPr id="16" name="Picture 15" descr="A screenshot of a computer&#10;&#10;Description automatically generated with medium confidence">
              <a:extLst>
                <a:ext uri="{FF2B5EF4-FFF2-40B4-BE49-F238E27FC236}">
                  <a16:creationId xmlns:a16="http://schemas.microsoft.com/office/drawing/2014/main" id="{F1645C9A-ADCF-E9D2-BDE0-220BE499A6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5400" y="1892567"/>
              <a:ext cx="5613400" cy="4826000"/>
            </a:xfrm>
            <a:prstGeom prst="rect">
              <a:avLst/>
            </a:prstGeom>
          </p:spPr>
        </p:pic>
      </p:grpSp>
    </p:spTree>
    <p:extLst>
      <p:ext uri="{BB962C8B-B14F-4D97-AF65-F5344CB8AC3E}">
        <p14:creationId xmlns:p14="http://schemas.microsoft.com/office/powerpoint/2010/main" val="7260581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E6E7E6"/>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B064E65-BAB6-CA68-F7A0-068E8DBA71EF}"/>
              </a:ext>
            </a:extLst>
          </p:cNvPr>
          <p:cNvSpPr/>
          <p:nvPr/>
        </p:nvSpPr>
        <p:spPr>
          <a:xfrm>
            <a:off x="0" y="-56546"/>
            <a:ext cx="12192000" cy="69145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086BBECE-45E3-1972-5EE9-8A239119FBE6}"/>
              </a:ext>
            </a:extLst>
          </p:cNvPr>
          <p:cNvPicPr>
            <a:picLocks noChangeAspect="1"/>
          </p:cNvPicPr>
          <p:nvPr/>
        </p:nvPicPr>
        <p:blipFill rotWithShape="1">
          <a:blip r:embed="rId2">
            <a:extLst>
              <a:ext uri="{28A0092B-C50C-407E-A947-70E740481C1C}">
                <a14:useLocalDpi xmlns:a14="http://schemas.microsoft.com/office/drawing/2010/main" val="0"/>
              </a:ext>
            </a:extLst>
          </a:blip>
          <a:srcRect l="1229" t="1500" r="1229" b="2144"/>
          <a:stretch/>
        </p:blipFill>
        <p:spPr>
          <a:xfrm>
            <a:off x="149817" y="46494"/>
            <a:ext cx="11892366" cy="6617777"/>
          </a:xfrm>
          <a:prstGeom prst="rect">
            <a:avLst/>
          </a:prstGeom>
        </p:spPr>
      </p:pic>
    </p:spTree>
    <p:extLst>
      <p:ext uri="{BB962C8B-B14F-4D97-AF65-F5344CB8AC3E}">
        <p14:creationId xmlns:p14="http://schemas.microsoft.com/office/powerpoint/2010/main" val="389417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p:txBody>
          <a:bodyPr>
            <a:normAutofit fontScale="90000"/>
          </a:bodyPr>
          <a:lstStyle/>
          <a:p>
            <a:r>
              <a:rPr lang="en-US" dirty="0">
                <a:solidFill>
                  <a:schemeClr val="bg1"/>
                </a:solidFill>
              </a:rPr>
              <a:t>It’s an important social media for our community</a:t>
            </a:r>
          </a:p>
        </p:txBody>
      </p:sp>
      <p:sp>
        <p:nvSpPr>
          <p:cNvPr id="7" name="TextBox 6">
            <a:extLst>
              <a:ext uri="{FF2B5EF4-FFF2-40B4-BE49-F238E27FC236}">
                <a16:creationId xmlns:a16="http://schemas.microsoft.com/office/drawing/2014/main" id="{A5E1A8FA-AE58-41CC-FF01-763126971F08}"/>
              </a:ext>
            </a:extLst>
          </p:cNvPr>
          <p:cNvSpPr txBox="1"/>
          <p:nvPr/>
        </p:nvSpPr>
        <p:spPr>
          <a:xfrm>
            <a:off x="998894" y="1616277"/>
            <a:ext cx="6850986" cy="400110"/>
          </a:xfrm>
          <a:prstGeom prst="rect">
            <a:avLst/>
          </a:prstGeom>
          <a:noFill/>
        </p:spPr>
        <p:txBody>
          <a:bodyPr wrap="square" rtlCol="0">
            <a:spAutoFit/>
          </a:bodyPr>
          <a:lstStyle/>
          <a:p>
            <a:r>
              <a:rPr lang="en-GB" sz="2000" dirty="0">
                <a:solidFill>
                  <a:schemeClr val="bg1"/>
                </a:solidFill>
              </a:rPr>
              <a:t>GÉANT Twitter account created in 2010 and active since 2014!</a:t>
            </a:r>
          </a:p>
        </p:txBody>
      </p:sp>
      <p:pic>
        <p:nvPicPr>
          <p:cNvPr id="13" name="Picture 12" descr="Graphical user interface, text, application&#10;&#10;Description automatically generated">
            <a:extLst>
              <a:ext uri="{FF2B5EF4-FFF2-40B4-BE49-F238E27FC236}">
                <a16:creationId xmlns:a16="http://schemas.microsoft.com/office/drawing/2014/main" id="{6E385776-42EB-ACC1-C64D-9A0F9317F8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8737" y="1186831"/>
            <a:ext cx="3586724" cy="2850377"/>
          </a:xfrm>
          <a:prstGeom prst="rect">
            <a:avLst/>
          </a:prstGeom>
          <a:ln>
            <a:noFill/>
          </a:ln>
          <a:effectLst>
            <a:outerShdw blurRad="292100" dist="139700" dir="2700000" sx="93155" sy="93155" algn="tl" rotWithShape="0">
              <a:srgbClr val="333333">
                <a:alpha val="65000"/>
              </a:srgbClr>
            </a:outerShdw>
            <a:softEdge rad="0"/>
          </a:effectLst>
        </p:spPr>
      </p:pic>
      <p:pic>
        <p:nvPicPr>
          <p:cNvPr id="15" name="Picture 14" descr="Graphical user interface&#10;&#10;Description automatically generated">
            <a:extLst>
              <a:ext uri="{FF2B5EF4-FFF2-40B4-BE49-F238E27FC236}">
                <a16:creationId xmlns:a16="http://schemas.microsoft.com/office/drawing/2014/main" id="{D24B8F2C-3B97-024C-3E28-383BCA9230B0}"/>
              </a:ext>
            </a:extLst>
          </p:cNvPr>
          <p:cNvPicPr>
            <a:picLocks noChangeAspect="1"/>
          </p:cNvPicPr>
          <p:nvPr/>
        </p:nvPicPr>
        <p:blipFill rotWithShape="1">
          <a:blip r:embed="rId4">
            <a:extLst>
              <a:ext uri="{28A0092B-C50C-407E-A947-70E740481C1C}">
                <a14:useLocalDpi xmlns:a14="http://schemas.microsoft.com/office/drawing/2010/main" val="0"/>
              </a:ext>
            </a:extLst>
          </a:blip>
          <a:srcRect t="7709" b="32158"/>
          <a:stretch/>
        </p:blipFill>
        <p:spPr>
          <a:xfrm>
            <a:off x="9957396" y="4402209"/>
            <a:ext cx="2011025" cy="1001064"/>
          </a:xfrm>
          <a:prstGeom prst="rect">
            <a:avLst/>
          </a:prstGeom>
          <a:ln>
            <a:noFill/>
          </a:ln>
          <a:effectLst>
            <a:outerShdw blurRad="292100" dist="139700" dir="2700000" sx="93155" sy="93155" algn="tl" rotWithShape="0">
              <a:srgbClr val="333333">
                <a:alpha val="65000"/>
              </a:srgbClr>
            </a:outerShdw>
            <a:softEdge rad="0"/>
          </a:effectLst>
        </p:spPr>
      </p:pic>
      <p:pic>
        <p:nvPicPr>
          <p:cNvPr id="19" name="Picture 18" descr="Text&#10;&#10;Description automatically generated">
            <a:extLst>
              <a:ext uri="{FF2B5EF4-FFF2-40B4-BE49-F238E27FC236}">
                <a16:creationId xmlns:a16="http://schemas.microsoft.com/office/drawing/2014/main" id="{60AE8D83-BD03-AB91-D2A4-AD112A63CAB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77816" y="5612724"/>
            <a:ext cx="1996619" cy="1071034"/>
          </a:xfrm>
          <a:prstGeom prst="rect">
            <a:avLst/>
          </a:prstGeom>
          <a:ln>
            <a:noFill/>
          </a:ln>
          <a:effectLst>
            <a:outerShdw blurRad="292100" dist="139700" dir="2700000" sx="93155" sy="93155" algn="tl" rotWithShape="0">
              <a:srgbClr val="333333">
                <a:alpha val="65000"/>
              </a:srgbClr>
            </a:outerShdw>
            <a:softEdge rad="0"/>
          </a:effectLst>
        </p:spPr>
      </p:pic>
      <p:pic>
        <p:nvPicPr>
          <p:cNvPr id="21" name="Picture 20" descr="A picture containing text&#10;&#10;Description automatically generated">
            <a:extLst>
              <a:ext uri="{FF2B5EF4-FFF2-40B4-BE49-F238E27FC236}">
                <a16:creationId xmlns:a16="http://schemas.microsoft.com/office/drawing/2014/main" id="{4630BF0E-DCE9-39FC-ECF7-0BE2D546C4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9880" y="5601984"/>
            <a:ext cx="1991594" cy="1081528"/>
          </a:xfrm>
          <a:prstGeom prst="rect">
            <a:avLst/>
          </a:prstGeom>
          <a:ln>
            <a:noFill/>
          </a:ln>
          <a:effectLst>
            <a:outerShdw blurRad="292100" dist="139700" dir="2700000" sx="93155" sy="93155" algn="tl" rotWithShape="0">
              <a:srgbClr val="333333">
                <a:alpha val="65000"/>
              </a:srgbClr>
            </a:outerShdw>
            <a:softEdge rad="0"/>
          </a:effectLst>
        </p:spPr>
      </p:pic>
      <p:sp>
        <p:nvSpPr>
          <p:cNvPr id="22" name="TextBox 21">
            <a:extLst>
              <a:ext uri="{FF2B5EF4-FFF2-40B4-BE49-F238E27FC236}">
                <a16:creationId xmlns:a16="http://schemas.microsoft.com/office/drawing/2014/main" id="{AD75AD6C-6FC4-1181-71B4-AE613D9409D2}"/>
              </a:ext>
            </a:extLst>
          </p:cNvPr>
          <p:cNvSpPr txBox="1"/>
          <p:nvPr/>
        </p:nvSpPr>
        <p:spPr>
          <a:xfrm>
            <a:off x="1009568" y="2106082"/>
            <a:ext cx="6840312" cy="707886"/>
          </a:xfrm>
          <a:prstGeom prst="rect">
            <a:avLst/>
          </a:prstGeom>
          <a:noFill/>
        </p:spPr>
        <p:txBody>
          <a:bodyPr wrap="square" rtlCol="0">
            <a:spAutoFit/>
          </a:bodyPr>
          <a:lstStyle/>
          <a:p>
            <a:r>
              <a:rPr lang="en-GB" sz="2000" dirty="0">
                <a:solidFill>
                  <a:schemeClr val="bg1"/>
                </a:solidFill>
              </a:rPr>
              <a:t>Out of the 46 National, Representative and Associated Members of the GÉANT association - </a:t>
            </a:r>
            <a:r>
              <a:rPr lang="en-GB" sz="2000" b="1" dirty="0">
                <a:solidFill>
                  <a:schemeClr val="bg1"/>
                </a:solidFill>
              </a:rPr>
              <a:t>35</a:t>
            </a:r>
            <a:r>
              <a:rPr lang="en-GB" sz="2000" dirty="0">
                <a:solidFill>
                  <a:schemeClr val="bg1"/>
                </a:solidFill>
              </a:rPr>
              <a:t> have at least one Twitter account!</a:t>
            </a:r>
          </a:p>
        </p:txBody>
      </p:sp>
      <p:pic>
        <p:nvPicPr>
          <p:cNvPr id="10" name="Picture 9" descr="A group of people in a car&#10;&#10;Description automatically generated with medium confidence">
            <a:extLst>
              <a:ext uri="{FF2B5EF4-FFF2-40B4-BE49-F238E27FC236}">
                <a16:creationId xmlns:a16="http://schemas.microsoft.com/office/drawing/2014/main" id="{C864368F-C5DA-FCB7-A1EA-0931A372F2F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2995" y="3155867"/>
            <a:ext cx="3328314" cy="2769835"/>
          </a:xfrm>
          <a:prstGeom prst="rect">
            <a:avLst/>
          </a:prstGeom>
          <a:ln>
            <a:noFill/>
          </a:ln>
          <a:effectLst>
            <a:outerShdw blurRad="292100" dist="139700" dir="2700000" sx="93155" sy="93155" algn="tl" rotWithShape="0">
              <a:srgbClr val="333333">
                <a:alpha val="65000"/>
              </a:srgbClr>
            </a:outerShdw>
            <a:softEdge rad="0"/>
          </a:effectLst>
        </p:spPr>
      </p:pic>
      <p:pic>
        <p:nvPicPr>
          <p:cNvPr id="14" name="Picture 13" descr="A group of people posing for a photo&#10;&#10;Description automatically generated">
            <a:extLst>
              <a:ext uri="{FF2B5EF4-FFF2-40B4-BE49-F238E27FC236}">
                <a16:creationId xmlns:a16="http://schemas.microsoft.com/office/drawing/2014/main" id="{654E7595-4E9D-54DE-E06F-AAAA1FD877D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83234" y="3155867"/>
            <a:ext cx="3084720" cy="3079491"/>
          </a:xfrm>
          <a:prstGeom prst="rect">
            <a:avLst/>
          </a:prstGeom>
          <a:ln>
            <a:noFill/>
          </a:ln>
          <a:effectLst>
            <a:outerShdw blurRad="292100" dist="139700" dir="2700000" sx="93155" sy="93155" algn="tl" rotWithShape="0">
              <a:srgbClr val="333333">
                <a:alpha val="65000"/>
              </a:srgbClr>
            </a:outerShdw>
            <a:softEdge rad="0"/>
          </a:effectLst>
        </p:spPr>
      </p:pic>
      <p:pic>
        <p:nvPicPr>
          <p:cNvPr id="16" name="Picture 15" descr="Graphical user interface&#10;&#10;Description automatically generated">
            <a:extLst>
              <a:ext uri="{FF2B5EF4-FFF2-40B4-BE49-F238E27FC236}">
                <a16:creationId xmlns:a16="http://schemas.microsoft.com/office/drawing/2014/main" id="{CB5919F9-13DF-2AE1-C254-E2BE0720CED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49880" y="4415399"/>
            <a:ext cx="1991594" cy="1068338"/>
          </a:xfrm>
          <a:prstGeom prst="rect">
            <a:avLst/>
          </a:prstGeom>
          <a:ln>
            <a:noFill/>
          </a:ln>
          <a:effectLst>
            <a:outerShdw blurRad="292100" dist="139700" dir="2700000" sx="93155" sy="93155" algn="tl" rotWithShape="0">
              <a:srgbClr val="333333">
                <a:alpha val="65000"/>
              </a:srgbClr>
            </a:outerShdw>
            <a:softEdge rad="0"/>
          </a:effectLst>
        </p:spPr>
      </p:pic>
    </p:spTree>
    <p:extLst>
      <p:ext uri="{BB962C8B-B14F-4D97-AF65-F5344CB8AC3E}">
        <p14:creationId xmlns:p14="http://schemas.microsoft.com/office/powerpoint/2010/main" val="1568431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pic>
        <p:nvPicPr>
          <p:cNvPr id="7" name="Picture 6" descr="Graphical user interface, application, website&#10;&#10;Description automatically generated">
            <a:extLst>
              <a:ext uri="{FF2B5EF4-FFF2-40B4-BE49-F238E27FC236}">
                <a16:creationId xmlns:a16="http://schemas.microsoft.com/office/drawing/2014/main" id="{21547693-B2B0-1D5E-3F74-4BF1625E64B3}"/>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r="50426"/>
          <a:stretch/>
        </p:blipFill>
        <p:spPr>
          <a:xfrm>
            <a:off x="5113185" y="2371632"/>
            <a:ext cx="1965630" cy="2230348"/>
          </a:xfrm>
          <a:prstGeom prst="rect">
            <a:avLst/>
          </a:prstGeom>
        </p:spPr>
      </p:pic>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a:xfrm>
            <a:off x="998895" y="918524"/>
            <a:ext cx="10711842" cy="430909"/>
          </a:xfrm>
        </p:spPr>
        <p:txBody>
          <a:bodyPr>
            <a:normAutofit fontScale="90000"/>
          </a:bodyPr>
          <a:lstStyle/>
          <a:p>
            <a:r>
              <a:rPr lang="en-GB" dirty="0">
                <a:solidFill>
                  <a:schemeClr val="bg1"/>
                </a:solidFill>
              </a:rPr>
              <a:t>Elon Musk takes over. A brief recap of the year that changed Twitter</a:t>
            </a:r>
          </a:p>
        </p:txBody>
      </p:sp>
      <p:sp>
        <p:nvSpPr>
          <p:cNvPr id="8" name="Content Placeholder 2">
            <a:extLst>
              <a:ext uri="{FF2B5EF4-FFF2-40B4-BE49-F238E27FC236}">
                <a16:creationId xmlns:a16="http://schemas.microsoft.com/office/drawing/2014/main" id="{2D45DA03-312B-108C-D5BF-BA9AAF0BFD33}"/>
              </a:ext>
            </a:extLst>
          </p:cNvPr>
          <p:cNvSpPr>
            <a:spLocks noGrp="1"/>
          </p:cNvSpPr>
          <p:nvPr>
            <p:ph sz="quarter" idx="10"/>
          </p:nvPr>
        </p:nvSpPr>
        <p:spPr>
          <a:xfrm>
            <a:off x="1054038" y="1499345"/>
            <a:ext cx="1385959" cy="276816"/>
          </a:xfrm>
        </p:spPr>
        <p:txBody>
          <a:bodyPr>
            <a:normAutofit/>
          </a:bodyPr>
          <a:lstStyle/>
          <a:p>
            <a:pPr marL="0" indent="0" algn="ctr">
              <a:buNone/>
            </a:pPr>
            <a:r>
              <a:rPr lang="en-GB" sz="1200" b="1" dirty="0">
                <a:solidFill>
                  <a:schemeClr val="bg1"/>
                </a:solidFill>
              </a:rPr>
              <a:t>January 2022</a:t>
            </a:r>
          </a:p>
        </p:txBody>
      </p:sp>
      <p:sp>
        <p:nvSpPr>
          <p:cNvPr id="25" name="Rounded Rectangle 24">
            <a:extLst>
              <a:ext uri="{FF2B5EF4-FFF2-40B4-BE49-F238E27FC236}">
                <a16:creationId xmlns:a16="http://schemas.microsoft.com/office/drawing/2014/main" id="{5632F98B-713A-A124-F2AE-11487A69725A}"/>
              </a:ext>
            </a:extLst>
          </p:cNvPr>
          <p:cNvSpPr/>
          <p:nvPr/>
        </p:nvSpPr>
        <p:spPr>
          <a:xfrm>
            <a:off x="4514133" y="2339547"/>
            <a:ext cx="3035481" cy="2813222"/>
          </a:xfrm>
          <a:prstGeom prst="roundRect">
            <a:avLst/>
          </a:prstGeom>
          <a:solidFill>
            <a:srgbClr val="00A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Group 2">
            <a:extLst>
              <a:ext uri="{FF2B5EF4-FFF2-40B4-BE49-F238E27FC236}">
                <a16:creationId xmlns:a16="http://schemas.microsoft.com/office/drawing/2014/main" id="{E49FC129-1EFB-C2C1-AAB7-8C47DC2A7CE0}"/>
              </a:ext>
            </a:extLst>
          </p:cNvPr>
          <p:cNvGrpSpPr/>
          <p:nvPr/>
        </p:nvGrpSpPr>
        <p:grpSpPr>
          <a:xfrm>
            <a:off x="5026702" y="2353456"/>
            <a:ext cx="2138596" cy="2151088"/>
            <a:chOff x="4492130" y="2117559"/>
            <a:chExt cx="3203228" cy="3035210"/>
          </a:xfrm>
        </p:grpSpPr>
        <p:sp>
          <p:nvSpPr>
            <p:cNvPr id="4" name="Rounded Rectangle 3">
              <a:extLst>
                <a:ext uri="{FF2B5EF4-FFF2-40B4-BE49-F238E27FC236}">
                  <a16:creationId xmlns:a16="http://schemas.microsoft.com/office/drawing/2014/main" id="{7EF9A6ED-E4D8-AA80-8EE6-84A77BCE3DFF}"/>
                </a:ext>
              </a:extLst>
            </p:cNvPr>
            <p:cNvSpPr/>
            <p:nvPr/>
          </p:nvSpPr>
          <p:spPr>
            <a:xfrm>
              <a:off x="4514133" y="2339546"/>
              <a:ext cx="3035480" cy="2813223"/>
            </a:xfrm>
            <a:prstGeom prst="roundRect">
              <a:avLst/>
            </a:prstGeom>
            <a:solidFill>
              <a:srgbClr val="00A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Logo&#10;&#10;Description automatically generated">
              <a:extLst>
                <a:ext uri="{FF2B5EF4-FFF2-40B4-BE49-F238E27FC236}">
                  <a16:creationId xmlns:a16="http://schemas.microsoft.com/office/drawing/2014/main" id="{9D5BB380-83B4-6A2F-9754-7754EEBF55D0}"/>
                </a:ext>
              </a:extLst>
            </p:cNvPr>
            <p:cNvPicPr>
              <a:picLocks noChangeAspect="1"/>
            </p:cNvPicPr>
            <p:nvPr/>
          </p:nvPicPr>
          <p:blipFill rotWithShape="1">
            <a:blip r:embed="rId4">
              <a:extLst>
                <a:ext uri="{28A0092B-C50C-407E-A947-70E740481C1C}">
                  <a14:useLocalDpi xmlns:a14="http://schemas.microsoft.com/office/drawing/2010/main" val="0"/>
                </a:ext>
              </a:extLst>
            </a:blip>
            <a:srcRect l="26421" t="30211" r="26421" b="30211"/>
            <a:stretch/>
          </p:blipFill>
          <p:spPr>
            <a:xfrm>
              <a:off x="4492130" y="2117559"/>
              <a:ext cx="3203228" cy="2688392"/>
            </a:xfrm>
            <a:prstGeom prst="rect">
              <a:avLst/>
            </a:prstGeom>
          </p:spPr>
        </p:pic>
      </p:grpSp>
      <p:pic>
        <p:nvPicPr>
          <p:cNvPr id="18" name="Picture 17" descr="Graphical user interface&#10;&#10;Description automatically generated">
            <a:extLst>
              <a:ext uri="{FF2B5EF4-FFF2-40B4-BE49-F238E27FC236}">
                <a16:creationId xmlns:a16="http://schemas.microsoft.com/office/drawing/2014/main" id="{3B4B9D0D-6C50-6CE0-4628-B9C6427B57D2}"/>
              </a:ext>
            </a:extLst>
          </p:cNvPr>
          <p:cNvPicPr>
            <a:picLocks noChangeAspect="1"/>
          </p:cNvPicPr>
          <p:nvPr/>
        </p:nvPicPr>
        <p:blipFill rotWithShape="1">
          <a:blip r:embed="rId5">
            <a:extLst>
              <a:ext uri="{28A0092B-C50C-407E-A947-70E740481C1C}">
                <a14:useLocalDpi xmlns:a14="http://schemas.microsoft.com/office/drawing/2010/main" val="0"/>
              </a:ext>
            </a:extLst>
          </a:blip>
          <a:srcRect l="33886" t="7156" r="33886" b="7156"/>
          <a:stretch/>
        </p:blipFill>
        <p:spPr>
          <a:xfrm>
            <a:off x="904242" y="1777025"/>
            <a:ext cx="1685552" cy="2240686"/>
          </a:xfrm>
          <a:prstGeom prst="rect">
            <a:avLst/>
          </a:prstGeom>
          <a:ln>
            <a:noFill/>
          </a:ln>
          <a:effectLst>
            <a:outerShdw blurRad="292100" dist="139700" dir="2700000" sx="93155" sy="93155" algn="tl" rotWithShape="0">
              <a:srgbClr val="333333">
                <a:alpha val="65000"/>
              </a:srgbClr>
            </a:outerShdw>
            <a:softEdge rad="0"/>
          </a:effectLst>
        </p:spPr>
      </p:pic>
      <p:sp>
        <p:nvSpPr>
          <p:cNvPr id="19" name="Content Placeholder 2">
            <a:extLst>
              <a:ext uri="{FF2B5EF4-FFF2-40B4-BE49-F238E27FC236}">
                <a16:creationId xmlns:a16="http://schemas.microsoft.com/office/drawing/2014/main" id="{DBC89AF2-6F7B-784A-3529-36E30DC4CFB0}"/>
              </a:ext>
            </a:extLst>
          </p:cNvPr>
          <p:cNvSpPr txBox="1">
            <a:spLocks/>
          </p:cNvSpPr>
          <p:nvPr/>
        </p:nvSpPr>
        <p:spPr>
          <a:xfrm>
            <a:off x="2048944" y="4257378"/>
            <a:ext cx="1385959" cy="2768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200" b="1" dirty="0">
                <a:solidFill>
                  <a:schemeClr val="bg1"/>
                </a:solidFill>
              </a:rPr>
              <a:t>March 2022</a:t>
            </a:r>
          </a:p>
        </p:txBody>
      </p:sp>
      <p:pic>
        <p:nvPicPr>
          <p:cNvPr id="21" name="Picture 20" descr="Graphical user interface, text, application, Teams&#10;&#10;Description automatically generated">
            <a:extLst>
              <a:ext uri="{FF2B5EF4-FFF2-40B4-BE49-F238E27FC236}">
                <a16:creationId xmlns:a16="http://schemas.microsoft.com/office/drawing/2014/main" id="{FE4B8644-5856-9D33-79E8-0D7D6DDC0A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8624" y="4513241"/>
            <a:ext cx="3604059" cy="2095383"/>
          </a:xfrm>
          <a:prstGeom prst="rect">
            <a:avLst/>
          </a:prstGeom>
          <a:ln>
            <a:noFill/>
          </a:ln>
          <a:effectLst>
            <a:outerShdw blurRad="292100" dist="139700" dir="2700000" sx="93155" sy="93155" algn="tl" rotWithShape="0">
              <a:srgbClr val="333333">
                <a:alpha val="65000"/>
              </a:srgbClr>
            </a:outerShdw>
            <a:softEdge rad="0"/>
          </a:effectLst>
        </p:spPr>
      </p:pic>
      <p:sp>
        <p:nvSpPr>
          <p:cNvPr id="22" name="Content Placeholder 2">
            <a:extLst>
              <a:ext uri="{FF2B5EF4-FFF2-40B4-BE49-F238E27FC236}">
                <a16:creationId xmlns:a16="http://schemas.microsoft.com/office/drawing/2014/main" id="{65C25595-818A-6566-10C0-7B6AE841781A}"/>
              </a:ext>
            </a:extLst>
          </p:cNvPr>
          <p:cNvSpPr txBox="1">
            <a:spLocks/>
          </p:cNvSpPr>
          <p:nvPr/>
        </p:nvSpPr>
        <p:spPr>
          <a:xfrm>
            <a:off x="8671271" y="1551060"/>
            <a:ext cx="1385959" cy="2768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200" b="1" dirty="0">
                <a:solidFill>
                  <a:schemeClr val="bg1"/>
                </a:solidFill>
              </a:rPr>
              <a:t>April 2022</a:t>
            </a:r>
          </a:p>
        </p:txBody>
      </p:sp>
      <p:pic>
        <p:nvPicPr>
          <p:cNvPr id="26" name="Picture 25" descr="Graphical user interface, text, application, chat or text message&#10;&#10;Description automatically generated">
            <a:extLst>
              <a:ext uri="{FF2B5EF4-FFF2-40B4-BE49-F238E27FC236}">
                <a16:creationId xmlns:a16="http://schemas.microsoft.com/office/drawing/2014/main" id="{51AE8391-6FFD-78C5-1EF8-00B37007D43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94499" y="5319511"/>
            <a:ext cx="2339501" cy="1289113"/>
          </a:xfrm>
          <a:prstGeom prst="rect">
            <a:avLst/>
          </a:prstGeom>
          <a:ln>
            <a:noFill/>
          </a:ln>
          <a:effectLst>
            <a:outerShdw blurRad="292100" dist="139700" dir="2700000" sx="93155" sy="93155" algn="tl" rotWithShape="0">
              <a:srgbClr val="333333">
                <a:alpha val="65000"/>
              </a:srgbClr>
            </a:outerShdw>
            <a:softEdge rad="0"/>
          </a:effectLst>
        </p:spPr>
      </p:pic>
      <p:pic>
        <p:nvPicPr>
          <p:cNvPr id="33" name="Picture 32" descr="Graphical user interface, text, application, email&#10;&#10;Description automatically generated">
            <a:extLst>
              <a:ext uri="{FF2B5EF4-FFF2-40B4-BE49-F238E27FC236}">
                <a16:creationId xmlns:a16="http://schemas.microsoft.com/office/drawing/2014/main" id="{4F58691F-28F2-E14C-64DB-BCDB83EE0597}"/>
              </a:ext>
            </a:extLst>
          </p:cNvPr>
          <p:cNvPicPr>
            <a:picLocks noChangeAspect="1"/>
          </p:cNvPicPr>
          <p:nvPr/>
        </p:nvPicPr>
        <p:blipFill rotWithShape="1">
          <a:blip r:embed="rId8">
            <a:extLst>
              <a:ext uri="{28A0092B-C50C-407E-A947-70E740481C1C}">
                <a14:useLocalDpi xmlns:a14="http://schemas.microsoft.com/office/drawing/2010/main" val="0"/>
              </a:ext>
            </a:extLst>
          </a:blip>
          <a:srcRect b="15267"/>
          <a:stretch/>
        </p:blipFill>
        <p:spPr>
          <a:xfrm>
            <a:off x="7683014" y="1833847"/>
            <a:ext cx="3362474" cy="2321106"/>
          </a:xfrm>
          <a:prstGeom prst="rect">
            <a:avLst/>
          </a:prstGeom>
          <a:ln>
            <a:noFill/>
          </a:ln>
          <a:effectLst>
            <a:outerShdw blurRad="292100" dist="139700" dir="2700000" sx="93155" sy="93155" algn="tl" rotWithShape="0">
              <a:srgbClr val="333333">
                <a:alpha val="65000"/>
              </a:srgbClr>
            </a:outerShdw>
            <a:softEdge rad="0"/>
          </a:effectLst>
        </p:spPr>
      </p:pic>
      <p:pic>
        <p:nvPicPr>
          <p:cNvPr id="35" name="Picture 34" descr="Graphical user interface, text, application&#10;&#10;Description automatically generated">
            <a:extLst>
              <a:ext uri="{FF2B5EF4-FFF2-40B4-BE49-F238E27FC236}">
                <a16:creationId xmlns:a16="http://schemas.microsoft.com/office/drawing/2014/main" id="{A353C135-9392-0415-F8D2-B94D53A572D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46600" y="4292732"/>
            <a:ext cx="3035300" cy="889000"/>
          </a:xfrm>
          <a:prstGeom prst="rect">
            <a:avLst/>
          </a:prstGeom>
          <a:ln>
            <a:noFill/>
          </a:ln>
          <a:effectLst>
            <a:outerShdw blurRad="292100" dist="139700" dir="2700000" sx="93155" sy="93155" algn="tl" rotWithShape="0">
              <a:srgbClr val="333333">
                <a:alpha val="65000"/>
              </a:srgbClr>
            </a:outerShdw>
            <a:softEdge rad="0"/>
          </a:effectLst>
        </p:spPr>
      </p:pic>
      <p:pic>
        <p:nvPicPr>
          <p:cNvPr id="37" name="Picture 36" descr="A picture containing stage&#10;&#10;Description automatically generated">
            <a:extLst>
              <a:ext uri="{FF2B5EF4-FFF2-40B4-BE49-F238E27FC236}">
                <a16:creationId xmlns:a16="http://schemas.microsoft.com/office/drawing/2014/main" id="{6A6288C3-1D69-62D5-EBC7-E161A28E184A}"/>
              </a:ext>
            </a:extLst>
          </p:cNvPr>
          <p:cNvPicPr>
            <a:picLocks noChangeAspect="1"/>
          </p:cNvPicPr>
          <p:nvPr/>
        </p:nvPicPr>
        <p:blipFill rotWithShape="1">
          <a:blip r:embed="rId10">
            <a:extLst>
              <a:ext uri="{28A0092B-C50C-407E-A947-70E740481C1C}">
                <a14:useLocalDpi xmlns:a14="http://schemas.microsoft.com/office/drawing/2010/main" val="0"/>
              </a:ext>
            </a:extLst>
          </a:blip>
          <a:srcRect l="27816" r="25404"/>
          <a:stretch/>
        </p:blipFill>
        <p:spPr>
          <a:xfrm>
            <a:off x="3146724" y="1776161"/>
            <a:ext cx="1385959" cy="2222022"/>
          </a:xfrm>
          <a:prstGeom prst="rect">
            <a:avLst/>
          </a:prstGeom>
          <a:ln>
            <a:noFill/>
          </a:ln>
          <a:effectLst>
            <a:outerShdw blurRad="292100" dist="139700" dir="2700000" sx="93155" sy="93155" algn="tl" rotWithShape="0">
              <a:srgbClr val="333333">
                <a:alpha val="65000"/>
              </a:srgbClr>
            </a:outerShdw>
            <a:softEdge rad="0"/>
          </a:effectLst>
        </p:spPr>
      </p:pic>
      <p:cxnSp>
        <p:nvCxnSpPr>
          <p:cNvPr id="40" name="Straight Connector 39">
            <a:extLst>
              <a:ext uri="{FF2B5EF4-FFF2-40B4-BE49-F238E27FC236}">
                <a16:creationId xmlns:a16="http://schemas.microsoft.com/office/drawing/2014/main" id="{6FC75485-F1A1-1C8B-BF5C-8ADAA354A460}"/>
              </a:ext>
            </a:extLst>
          </p:cNvPr>
          <p:cNvCxnSpPr>
            <a:cxnSpLocks/>
          </p:cNvCxnSpPr>
          <p:nvPr/>
        </p:nvCxnSpPr>
        <p:spPr>
          <a:xfrm>
            <a:off x="904242" y="1453913"/>
            <a:ext cx="362844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3182AA9E-3D20-02F6-FC53-595A7EA3CA64}"/>
              </a:ext>
            </a:extLst>
          </p:cNvPr>
          <p:cNvSpPr/>
          <p:nvPr/>
        </p:nvSpPr>
        <p:spPr>
          <a:xfrm>
            <a:off x="1702017" y="1411208"/>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Content Placeholder 2">
            <a:extLst>
              <a:ext uri="{FF2B5EF4-FFF2-40B4-BE49-F238E27FC236}">
                <a16:creationId xmlns:a16="http://schemas.microsoft.com/office/drawing/2014/main" id="{0D5DBCA8-A7B7-6CB2-9C55-D0AE71E0D8B7}"/>
              </a:ext>
            </a:extLst>
          </p:cNvPr>
          <p:cNvSpPr txBox="1">
            <a:spLocks/>
          </p:cNvSpPr>
          <p:nvPr/>
        </p:nvSpPr>
        <p:spPr>
          <a:xfrm>
            <a:off x="3191757" y="1499345"/>
            <a:ext cx="1385959" cy="2768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200" b="1" dirty="0">
                <a:solidFill>
                  <a:schemeClr val="bg1"/>
                </a:solidFill>
              </a:rPr>
              <a:t>February 2022</a:t>
            </a:r>
          </a:p>
        </p:txBody>
      </p:sp>
      <p:sp>
        <p:nvSpPr>
          <p:cNvPr id="43" name="Oval 42">
            <a:extLst>
              <a:ext uri="{FF2B5EF4-FFF2-40B4-BE49-F238E27FC236}">
                <a16:creationId xmlns:a16="http://schemas.microsoft.com/office/drawing/2014/main" id="{444A34FE-5D1B-4E91-BBF0-FAFC82A921FB}"/>
              </a:ext>
            </a:extLst>
          </p:cNvPr>
          <p:cNvSpPr/>
          <p:nvPr/>
        </p:nvSpPr>
        <p:spPr>
          <a:xfrm>
            <a:off x="3854112" y="1411208"/>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4" name="Straight Connector 43">
            <a:extLst>
              <a:ext uri="{FF2B5EF4-FFF2-40B4-BE49-F238E27FC236}">
                <a16:creationId xmlns:a16="http://schemas.microsoft.com/office/drawing/2014/main" id="{098D9AA0-327C-FF0F-AB7D-0E7B4CA677B2}"/>
              </a:ext>
            </a:extLst>
          </p:cNvPr>
          <p:cNvCxnSpPr>
            <a:cxnSpLocks/>
          </p:cNvCxnSpPr>
          <p:nvPr/>
        </p:nvCxnSpPr>
        <p:spPr>
          <a:xfrm>
            <a:off x="904242" y="4224159"/>
            <a:ext cx="36098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B11F6043-393B-470C-D212-7D689AC09433}"/>
              </a:ext>
            </a:extLst>
          </p:cNvPr>
          <p:cNvSpPr/>
          <p:nvPr/>
        </p:nvSpPr>
        <p:spPr>
          <a:xfrm>
            <a:off x="2713319" y="4177771"/>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Connector 51">
            <a:extLst>
              <a:ext uri="{FF2B5EF4-FFF2-40B4-BE49-F238E27FC236}">
                <a16:creationId xmlns:a16="http://schemas.microsoft.com/office/drawing/2014/main" id="{6876B5E0-6E0F-2799-D4E9-06E5494C120E}"/>
              </a:ext>
            </a:extLst>
          </p:cNvPr>
          <p:cNvCxnSpPr>
            <a:cxnSpLocks/>
          </p:cNvCxnSpPr>
          <p:nvPr/>
        </p:nvCxnSpPr>
        <p:spPr>
          <a:xfrm>
            <a:off x="7683014" y="1495246"/>
            <a:ext cx="336247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18522D6A-ED2F-3687-0658-D9B572656A2B}"/>
              </a:ext>
            </a:extLst>
          </p:cNvPr>
          <p:cNvSpPr/>
          <p:nvPr/>
        </p:nvSpPr>
        <p:spPr>
          <a:xfrm>
            <a:off x="9328431" y="1448858"/>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73848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9" grpId="0"/>
      <p:bldP spid="22"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pic>
        <p:nvPicPr>
          <p:cNvPr id="7" name="Picture 6" descr="Graphical user interface, application, website&#10;&#10;Description automatically generated">
            <a:extLst>
              <a:ext uri="{FF2B5EF4-FFF2-40B4-BE49-F238E27FC236}">
                <a16:creationId xmlns:a16="http://schemas.microsoft.com/office/drawing/2014/main" id="{21547693-B2B0-1D5E-3F74-4BF1625E64B3}"/>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r="50426"/>
          <a:stretch/>
        </p:blipFill>
        <p:spPr>
          <a:xfrm>
            <a:off x="5113185" y="2371632"/>
            <a:ext cx="1965630" cy="2230348"/>
          </a:xfrm>
          <a:prstGeom prst="rect">
            <a:avLst/>
          </a:prstGeom>
        </p:spPr>
      </p:pic>
      <p:sp>
        <p:nvSpPr>
          <p:cNvPr id="2" name="Title 1">
            <a:extLst>
              <a:ext uri="{FF2B5EF4-FFF2-40B4-BE49-F238E27FC236}">
                <a16:creationId xmlns:a16="http://schemas.microsoft.com/office/drawing/2014/main" id="{9B57F5B7-1CA9-3849-B8E4-79FD96C47112}"/>
              </a:ext>
            </a:extLst>
          </p:cNvPr>
          <p:cNvSpPr>
            <a:spLocks noGrp="1"/>
          </p:cNvSpPr>
          <p:nvPr>
            <p:ph type="title"/>
          </p:nvPr>
        </p:nvSpPr>
        <p:spPr>
          <a:xfrm>
            <a:off x="998895" y="918524"/>
            <a:ext cx="10711842" cy="430909"/>
          </a:xfrm>
        </p:spPr>
        <p:txBody>
          <a:bodyPr>
            <a:normAutofit fontScale="90000"/>
          </a:bodyPr>
          <a:lstStyle/>
          <a:p>
            <a:r>
              <a:rPr lang="en-GB" dirty="0">
                <a:solidFill>
                  <a:schemeClr val="bg1"/>
                </a:solidFill>
              </a:rPr>
              <a:t>Elon Musk takes over. A brief recap of the year that changed Twitter</a:t>
            </a:r>
          </a:p>
        </p:txBody>
      </p:sp>
      <p:sp>
        <p:nvSpPr>
          <p:cNvPr id="25" name="Rounded Rectangle 24">
            <a:extLst>
              <a:ext uri="{FF2B5EF4-FFF2-40B4-BE49-F238E27FC236}">
                <a16:creationId xmlns:a16="http://schemas.microsoft.com/office/drawing/2014/main" id="{5632F98B-713A-A124-F2AE-11487A69725A}"/>
              </a:ext>
            </a:extLst>
          </p:cNvPr>
          <p:cNvSpPr/>
          <p:nvPr/>
        </p:nvSpPr>
        <p:spPr>
          <a:xfrm>
            <a:off x="4514133" y="2339547"/>
            <a:ext cx="3035481" cy="2813222"/>
          </a:xfrm>
          <a:prstGeom prst="roundRect">
            <a:avLst/>
          </a:prstGeom>
          <a:solidFill>
            <a:srgbClr val="00A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Group 2">
            <a:extLst>
              <a:ext uri="{FF2B5EF4-FFF2-40B4-BE49-F238E27FC236}">
                <a16:creationId xmlns:a16="http://schemas.microsoft.com/office/drawing/2014/main" id="{E49FC129-1EFB-C2C1-AAB7-8C47DC2A7CE0}"/>
              </a:ext>
            </a:extLst>
          </p:cNvPr>
          <p:cNvGrpSpPr/>
          <p:nvPr/>
        </p:nvGrpSpPr>
        <p:grpSpPr>
          <a:xfrm>
            <a:off x="5026702" y="2353456"/>
            <a:ext cx="2138596" cy="2151088"/>
            <a:chOff x="4492130" y="2117559"/>
            <a:chExt cx="3203228" cy="3035210"/>
          </a:xfrm>
        </p:grpSpPr>
        <p:sp>
          <p:nvSpPr>
            <p:cNvPr id="4" name="Rounded Rectangle 3">
              <a:extLst>
                <a:ext uri="{FF2B5EF4-FFF2-40B4-BE49-F238E27FC236}">
                  <a16:creationId xmlns:a16="http://schemas.microsoft.com/office/drawing/2014/main" id="{7EF9A6ED-E4D8-AA80-8EE6-84A77BCE3DFF}"/>
                </a:ext>
              </a:extLst>
            </p:cNvPr>
            <p:cNvSpPr/>
            <p:nvPr/>
          </p:nvSpPr>
          <p:spPr>
            <a:xfrm>
              <a:off x="4514133" y="2339546"/>
              <a:ext cx="3035480" cy="2813223"/>
            </a:xfrm>
            <a:prstGeom prst="roundRect">
              <a:avLst/>
            </a:prstGeom>
            <a:solidFill>
              <a:srgbClr val="00A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Logo&#10;&#10;Description automatically generated">
              <a:extLst>
                <a:ext uri="{FF2B5EF4-FFF2-40B4-BE49-F238E27FC236}">
                  <a16:creationId xmlns:a16="http://schemas.microsoft.com/office/drawing/2014/main" id="{9D5BB380-83B4-6A2F-9754-7754EEBF55D0}"/>
                </a:ext>
              </a:extLst>
            </p:cNvPr>
            <p:cNvPicPr>
              <a:picLocks noChangeAspect="1"/>
            </p:cNvPicPr>
            <p:nvPr/>
          </p:nvPicPr>
          <p:blipFill rotWithShape="1">
            <a:blip r:embed="rId4">
              <a:extLst>
                <a:ext uri="{28A0092B-C50C-407E-A947-70E740481C1C}">
                  <a14:useLocalDpi xmlns:a14="http://schemas.microsoft.com/office/drawing/2010/main" val="0"/>
                </a:ext>
              </a:extLst>
            </a:blip>
            <a:srcRect l="26421" t="30211" r="26421" b="30211"/>
            <a:stretch/>
          </p:blipFill>
          <p:spPr>
            <a:xfrm>
              <a:off x="4492130" y="2117559"/>
              <a:ext cx="3203228" cy="2688392"/>
            </a:xfrm>
            <a:prstGeom prst="rect">
              <a:avLst/>
            </a:prstGeom>
          </p:spPr>
        </p:pic>
      </p:grpSp>
      <p:pic>
        <p:nvPicPr>
          <p:cNvPr id="16" name="Picture 15" descr="Graphical user interface, text, application&#10;&#10;Description automatically generated">
            <a:extLst>
              <a:ext uri="{FF2B5EF4-FFF2-40B4-BE49-F238E27FC236}">
                <a16:creationId xmlns:a16="http://schemas.microsoft.com/office/drawing/2014/main" id="{9E3828DD-6E4C-9731-677E-0EE4A93381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56460" y="4806979"/>
            <a:ext cx="2335951" cy="1173966"/>
          </a:xfrm>
          <a:prstGeom prst="rect">
            <a:avLst/>
          </a:prstGeom>
          <a:ln>
            <a:noFill/>
          </a:ln>
          <a:effectLst>
            <a:outerShdw blurRad="292100" dist="139700" dir="2700000" sx="93155" sy="93155" algn="tl" rotWithShape="0">
              <a:srgbClr val="333333">
                <a:alpha val="65000"/>
              </a:srgbClr>
            </a:outerShdw>
            <a:softEdge rad="0"/>
          </a:effectLst>
        </p:spPr>
      </p:pic>
      <p:sp>
        <p:nvSpPr>
          <p:cNvPr id="17" name="Content Placeholder 2">
            <a:extLst>
              <a:ext uri="{FF2B5EF4-FFF2-40B4-BE49-F238E27FC236}">
                <a16:creationId xmlns:a16="http://schemas.microsoft.com/office/drawing/2014/main" id="{66B83BD3-009A-FB4E-9CC1-8141EE5BF144}"/>
              </a:ext>
            </a:extLst>
          </p:cNvPr>
          <p:cNvSpPr>
            <a:spLocks noGrp="1"/>
          </p:cNvSpPr>
          <p:nvPr>
            <p:ph sz="quarter" idx="10"/>
          </p:nvPr>
        </p:nvSpPr>
        <p:spPr>
          <a:xfrm>
            <a:off x="3041691" y="1571039"/>
            <a:ext cx="1385959" cy="276816"/>
          </a:xfrm>
        </p:spPr>
        <p:txBody>
          <a:bodyPr>
            <a:normAutofit/>
          </a:bodyPr>
          <a:lstStyle/>
          <a:p>
            <a:pPr marL="0" indent="0" algn="ctr">
              <a:buNone/>
            </a:pPr>
            <a:r>
              <a:rPr lang="en-GB" sz="1200" b="1" dirty="0">
                <a:solidFill>
                  <a:schemeClr val="bg1"/>
                </a:solidFill>
              </a:rPr>
              <a:t>May 2022</a:t>
            </a:r>
          </a:p>
        </p:txBody>
      </p:sp>
      <p:pic>
        <p:nvPicPr>
          <p:cNvPr id="22" name="Picture 21" descr="A person holding a trophy&#10;&#10;Description automatically generated with medium confidence">
            <a:extLst>
              <a:ext uri="{FF2B5EF4-FFF2-40B4-BE49-F238E27FC236}">
                <a16:creationId xmlns:a16="http://schemas.microsoft.com/office/drawing/2014/main" id="{AB491701-B9FA-761D-BC8A-B0566CA9E57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3813" y="1776161"/>
            <a:ext cx="1675180" cy="2240686"/>
          </a:xfrm>
          <a:prstGeom prst="rect">
            <a:avLst/>
          </a:prstGeom>
          <a:ln>
            <a:noFill/>
          </a:ln>
          <a:effectLst>
            <a:outerShdw blurRad="292100" dist="139700" dir="2700000" sx="93155" sy="93155" algn="tl" rotWithShape="0">
              <a:srgbClr val="333333">
                <a:alpha val="65000"/>
              </a:srgbClr>
            </a:outerShdw>
            <a:softEdge rad="0"/>
          </a:effectLst>
        </p:spPr>
      </p:pic>
      <p:pic>
        <p:nvPicPr>
          <p:cNvPr id="27" name="Picture 26" descr="A person in a suit and tie&#10;&#10;Description automatically generated with low confidence">
            <a:extLst>
              <a:ext uri="{FF2B5EF4-FFF2-40B4-BE49-F238E27FC236}">
                <a16:creationId xmlns:a16="http://schemas.microsoft.com/office/drawing/2014/main" id="{9FF82730-7FAD-3423-2A87-2113C4D479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27060" y="2281924"/>
            <a:ext cx="2236346" cy="1734923"/>
          </a:xfrm>
          <a:prstGeom prst="rect">
            <a:avLst/>
          </a:prstGeom>
          <a:ln>
            <a:noFill/>
          </a:ln>
          <a:effectLst>
            <a:outerShdw blurRad="292100" dist="139700" dir="2700000" sx="93155" sy="93155" algn="tl" rotWithShape="0">
              <a:srgbClr val="333333">
                <a:alpha val="65000"/>
              </a:srgbClr>
            </a:outerShdw>
            <a:softEdge rad="0"/>
          </a:effectLst>
        </p:spPr>
      </p:pic>
      <p:pic>
        <p:nvPicPr>
          <p:cNvPr id="29" name="Picture 28" descr="Graphical user interface, text, application, chat or text message, email&#10;&#10;Description automatically generated">
            <a:extLst>
              <a:ext uri="{FF2B5EF4-FFF2-40B4-BE49-F238E27FC236}">
                <a16:creationId xmlns:a16="http://schemas.microsoft.com/office/drawing/2014/main" id="{D9CDB5DD-3897-5E2A-5B06-ABC62591C27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03813" y="4217576"/>
            <a:ext cx="2980721" cy="2249600"/>
          </a:xfrm>
          <a:prstGeom prst="rect">
            <a:avLst/>
          </a:prstGeom>
          <a:ln>
            <a:noFill/>
          </a:ln>
          <a:effectLst>
            <a:outerShdw blurRad="292100" dist="139700" dir="2700000" sx="93155" sy="93155" algn="tl" rotWithShape="0">
              <a:srgbClr val="333333">
                <a:alpha val="65000"/>
              </a:srgbClr>
            </a:outerShdw>
            <a:softEdge rad="0"/>
          </a:effectLst>
        </p:spPr>
      </p:pic>
      <p:pic>
        <p:nvPicPr>
          <p:cNvPr id="31" name="Picture 30" descr="Graphical user interface, text, application, chat or text message&#10;&#10;Description automatically generated">
            <a:extLst>
              <a:ext uri="{FF2B5EF4-FFF2-40B4-BE49-F238E27FC236}">
                <a16:creationId xmlns:a16="http://schemas.microsoft.com/office/drawing/2014/main" id="{6AC36EB2-404B-2893-1A03-AAAAF1C38DC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102126" y="4483301"/>
            <a:ext cx="1999132" cy="1987162"/>
          </a:xfrm>
          <a:prstGeom prst="rect">
            <a:avLst/>
          </a:prstGeom>
          <a:ln>
            <a:noFill/>
          </a:ln>
          <a:effectLst>
            <a:outerShdw blurRad="292100" dist="139700" dir="2700000" sx="93155" sy="93155" algn="tl" rotWithShape="0">
              <a:srgbClr val="333333">
                <a:alpha val="65000"/>
              </a:srgbClr>
            </a:outerShdw>
            <a:softEdge rad="0"/>
          </a:effectLst>
        </p:spPr>
      </p:pic>
      <p:pic>
        <p:nvPicPr>
          <p:cNvPr id="33" name="Picture 32" descr="Graphical user interface, text, application, email&#10;&#10;Description automatically generated">
            <a:extLst>
              <a:ext uri="{FF2B5EF4-FFF2-40B4-BE49-F238E27FC236}">
                <a16:creationId xmlns:a16="http://schemas.microsoft.com/office/drawing/2014/main" id="{A6D47F7B-D026-83C3-2DD1-C492A00ECE6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335085" y="1776161"/>
            <a:ext cx="2149669" cy="983861"/>
          </a:xfrm>
          <a:prstGeom prst="rect">
            <a:avLst/>
          </a:prstGeom>
          <a:ln>
            <a:noFill/>
          </a:ln>
          <a:effectLst>
            <a:outerShdw blurRad="292100" dist="139700" dir="2700000" sx="93155" sy="93155" algn="tl" rotWithShape="0">
              <a:srgbClr val="333333">
                <a:alpha val="65000"/>
              </a:srgbClr>
            </a:outerShdw>
            <a:softEdge rad="0"/>
          </a:effectLst>
        </p:spPr>
      </p:pic>
      <p:sp>
        <p:nvSpPr>
          <p:cNvPr id="34" name="Content Placeholder 2">
            <a:extLst>
              <a:ext uri="{FF2B5EF4-FFF2-40B4-BE49-F238E27FC236}">
                <a16:creationId xmlns:a16="http://schemas.microsoft.com/office/drawing/2014/main" id="{50A987FE-7E2B-3DBC-C139-F018BB5EB1AE}"/>
              </a:ext>
            </a:extLst>
          </p:cNvPr>
          <p:cNvSpPr txBox="1">
            <a:spLocks/>
          </p:cNvSpPr>
          <p:nvPr/>
        </p:nvSpPr>
        <p:spPr>
          <a:xfrm>
            <a:off x="7716939" y="1499345"/>
            <a:ext cx="1385959" cy="2768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200" b="1" dirty="0">
                <a:solidFill>
                  <a:schemeClr val="bg1"/>
                </a:solidFill>
              </a:rPr>
              <a:t>June 2022</a:t>
            </a:r>
          </a:p>
        </p:txBody>
      </p:sp>
      <p:sp>
        <p:nvSpPr>
          <p:cNvPr id="35" name="Content Placeholder 2">
            <a:extLst>
              <a:ext uri="{FF2B5EF4-FFF2-40B4-BE49-F238E27FC236}">
                <a16:creationId xmlns:a16="http://schemas.microsoft.com/office/drawing/2014/main" id="{E001249A-651A-BCD2-2AB9-625AAFD68B73}"/>
              </a:ext>
            </a:extLst>
          </p:cNvPr>
          <p:cNvSpPr txBox="1">
            <a:spLocks/>
          </p:cNvSpPr>
          <p:nvPr/>
        </p:nvSpPr>
        <p:spPr>
          <a:xfrm>
            <a:off x="10133468" y="1499345"/>
            <a:ext cx="1385959" cy="2768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200" b="1" dirty="0">
                <a:solidFill>
                  <a:schemeClr val="bg1"/>
                </a:solidFill>
              </a:rPr>
              <a:t>July 2022</a:t>
            </a:r>
          </a:p>
        </p:txBody>
      </p:sp>
      <p:pic>
        <p:nvPicPr>
          <p:cNvPr id="37" name="Picture 36" descr="Graphical user interface, text, application, email&#10;&#10;Description automatically generated">
            <a:extLst>
              <a:ext uri="{FF2B5EF4-FFF2-40B4-BE49-F238E27FC236}">
                <a16:creationId xmlns:a16="http://schemas.microsoft.com/office/drawing/2014/main" id="{6B1C99BD-2C0B-8138-E63B-D3691D1B7ED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658472" y="1772540"/>
            <a:ext cx="2335952" cy="1155507"/>
          </a:xfrm>
          <a:prstGeom prst="rect">
            <a:avLst/>
          </a:prstGeom>
        </p:spPr>
      </p:pic>
      <p:sp>
        <p:nvSpPr>
          <p:cNvPr id="38" name="Content Placeholder 2">
            <a:extLst>
              <a:ext uri="{FF2B5EF4-FFF2-40B4-BE49-F238E27FC236}">
                <a16:creationId xmlns:a16="http://schemas.microsoft.com/office/drawing/2014/main" id="{384DDC13-ADB9-1A46-CFCD-949AF167ED53}"/>
              </a:ext>
            </a:extLst>
          </p:cNvPr>
          <p:cNvSpPr txBox="1">
            <a:spLocks/>
          </p:cNvSpPr>
          <p:nvPr/>
        </p:nvSpPr>
        <p:spPr>
          <a:xfrm>
            <a:off x="7716939" y="3311830"/>
            <a:ext cx="1385959" cy="2768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200" b="1" dirty="0">
                <a:solidFill>
                  <a:schemeClr val="bg1"/>
                </a:solidFill>
              </a:rPr>
              <a:t>August 2022</a:t>
            </a:r>
          </a:p>
        </p:txBody>
      </p:sp>
      <p:pic>
        <p:nvPicPr>
          <p:cNvPr id="40" name="Picture 39" descr="Graphical user interface, website&#10;&#10;Description automatically generated">
            <a:extLst>
              <a:ext uri="{FF2B5EF4-FFF2-40B4-BE49-F238E27FC236}">
                <a16:creationId xmlns:a16="http://schemas.microsoft.com/office/drawing/2014/main" id="{5F918229-13E5-D8BD-67ED-22F1B2F5837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330065" y="3586994"/>
            <a:ext cx="2149670" cy="2393951"/>
          </a:xfrm>
          <a:prstGeom prst="rect">
            <a:avLst/>
          </a:prstGeom>
          <a:ln>
            <a:noFill/>
          </a:ln>
          <a:effectLst>
            <a:outerShdw blurRad="292100" dist="139700" dir="2700000" sx="93155" sy="93155" algn="tl" rotWithShape="0">
              <a:srgbClr val="333333">
                <a:alpha val="65000"/>
              </a:srgbClr>
            </a:outerShdw>
            <a:softEdge rad="0"/>
          </a:effectLst>
        </p:spPr>
      </p:pic>
      <p:sp>
        <p:nvSpPr>
          <p:cNvPr id="41" name="Content Placeholder 2">
            <a:extLst>
              <a:ext uri="{FF2B5EF4-FFF2-40B4-BE49-F238E27FC236}">
                <a16:creationId xmlns:a16="http://schemas.microsoft.com/office/drawing/2014/main" id="{B4222145-169C-0AFF-0E41-C7CBD8CD38D5}"/>
              </a:ext>
            </a:extLst>
          </p:cNvPr>
          <p:cNvSpPr txBox="1">
            <a:spLocks/>
          </p:cNvSpPr>
          <p:nvPr/>
        </p:nvSpPr>
        <p:spPr>
          <a:xfrm>
            <a:off x="10133467" y="3312447"/>
            <a:ext cx="1385959" cy="2768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200" b="1" dirty="0">
                <a:solidFill>
                  <a:schemeClr val="bg1"/>
                </a:solidFill>
              </a:rPr>
              <a:t>September 2022</a:t>
            </a:r>
          </a:p>
        </p:txBody>
      </p:sp>
      <p:pic>
        <p:nvPicPr>
          <p:cNvPr id="43" name="Picture 42" descr="Text&#10;&#10;Description automatically generated">
            <a:extLst>
              <a:ext uri="{FF2B5EF4-FFF2-40B4-BE49-F238E27FC236}">
                <a16:creationId xmlns:a16="http://schemas.microsoft.com/office/drawing/2014/main" id="{A21C6FA6-58D6-79A9-D362-6B3EDFBE536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656459" y="3836833"/>
            <a:ext cx="2335951" cy="590405"/>
          </a:xfrm>
          <a:prstGeom prst="rect">
            <a:avLst/>
          </a:prstGeom>
          <a:ln>
            <a:noFill/>
          </a:ln>
          <a:effectLst>
            <a:outerShdw blurRad="292100" dist="139700" dir="2700000" sx="93155" sy="93155" algn="tl" rotWithShape="0">
              <a:srgbClr val="333333">
                <a:alpha val="65000"/>
              </a:srgbClr>
            </a:outerShdw>
            <a:softEdge rad="0"/>
          </a:effectLst>
        </p:spPr>
      </p:pic>
      <p:cxnSp>
        <p:nvCxnSpPr>
          <p:cNvPr id="44" name="Straight Connector 43">
            <a:extLst>
              <a:ext uri="{FF2B5EF4-FFF2-40B4-BE49-F238E27FC236}">
                <a16:creationId xmlns:a16="http://schemas.microsoft.com/office/drawing/2014/main" id="{30EE9678-190E-7FBE-3B9E-D48B4F95A506}"/>
              </a:ext>
            </a:extLst>
          </p:cNvPr>
          <p:cNvCxnSpPr>
            <a:cxnSpLocks/>
          </p:cNvCxnSpPr>
          <p:nvPr/>
        </p:nvCxnSpPr>
        <p:spPr>
          <a:xfrm>
            <a:off x="903813" y="1510916"/>
            <a:ext cx="51921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9B5ACB6D-B817-998C-9A5B-1A55F2745087}"/>
              </a:ext>
            </a:extLst>
          </p:cNvPr>
          <p:cNvSpPr/>
          <p:nvPr/>
        </p:nvSpPr>
        <p:spPr>
          <a:xfrm>
            <a:off x="3684868" y="1464528"/>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Straight Connector 45">
            <a:extLst>
              <a:ext uri="{FF2B5EF4-FFF2-40B4-BE49-F238E27FC236}">
                <a16:creationId xmlns:a16="http://schemas.microsoft.com/office/drawing/2014/main" id="{B3392AF0-2E20-D20D-5359-B1F2C5B3F51C}"/>
              </a:ext>
            </a:extLst>
          </p:cNvPr>
          <p:cNvCxnSpPr>
            <a:cxnSpLocks/>
          </p:cNvCxnSpPr>
          <p:nvPr/>
        </p:nvCxnSpPr>
        <p:spPr>
          <a:xfrm>
            <a:off x="7330065" y="1495246"/>
            <a:ext cx="466234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12E7CDD7-3B04-6837-4661-1A6FC5FE6A33}"/>
              </a:ext>
            </a:extLst>
          </p:cNvPr>
          <p:cNvSpPr/>
          <p:nvPr/>
        </p:nvSpPr>
        <p:spPr>
          <a:xfrm>
            <a:off x="8359900" y="1448858"/>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a:extLst>
              <a:ext uri="{FF2B5EF4-FFF2-40B4-BE49-F238E27FC236}">
                <a16:creationId xmlns:a16="http://schemas.microsoft.com/office/drawing/2014/main" id="{90DE9493-94F2-3DC5-B763-BB00D922A16D}"/>
              </a:ext>
            </a:extLst>
          </p:cNvPr>
          <p:cNvSpPr/>
          <p:nvPr/>
        </p:nvSpPr>
        <p:spPr>
          <a:xfrm>
            <a:off x="10779966" y="1448858"/>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3" name="Straight Connector 52">
            <a:extLst>
              <a:ext uri="{FF2B5EF4-FFF2-40B4-BE49-F238E27FC236}">
                <a16:creationId xmlns:a16="http://schemas.microsoft.com/office/drawing/2014/main" id="{BCA63DE0-A8CF-49A5-E260-E0A4CA78BE4C}"/>
              </a:ext>
            </a:extLst>
          </p:cNvPr>
          <p:cNvCxnSpPr>
            <a:cxnSpLocks/>
          </p:cNvCxnSpPr>
          <p:nvPr/>
        </p:nvCxnSpPr>
        <p:spPr>
          <a:xfrm>
            <a:off x="7330065" y="3282795"/>
            <a:ext cx="466234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Oval 53">
            <a:extLst>
              <a:ext uri="{FF2B5EF4-FFF2-40B4-BE49-F238E27FC236}">
                <a16:creationId xmlns:a16="http://schemas.microsoft.com/office/drawing/2014/main" id="{27EE6DF8-F0B7-DB13-5C0E-1A6A05C8EF96}"/>
              </a:ext>
            </a:extLst>
          </p:cNvPr>
          <p:cNvSpPr/>
          <p:nvPr/>
        </p:nvSpPr>
        <p:spPr>
          <a:xfrm>
            <a:off x="8359900" y="3236407"/>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720FA878-49DE-13B2-E66B-733F344C1C39}"/>
              </a:ext>
            </a:extLst>
          </p:cNvPr>
          <p:cNvSpPr/>
          <p:nvPr/>
        </p:nvSpPr>
        <p:spPr>
          <a:xfrm>
            <a:off x="10779966" y="3236407"/>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98277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34" grpId="0"/>
      <p:bldP spid="35" grpId="0"/>
      <p:bldP spid="38" grpId="0"/>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D701C7F1-F176-8A2B-E9B9-22D81F63AA28}"/>
              </a:ext>
            </a:extLst>
          </p:cNvPr>
          <p:cNvSpPr>
            <a:spLocks noGrp="1"/>
          </p:cNvSpPr>
          <p:nvPr>
            <p:ph type="title"/>
          </p:nvPr>
        </p:nvSpPr>
        <p:spPr>
          <a:xfrm>
            <a:off x="998895" y="918524"/>
            <a:ext cx="10711842" cy="430909"/>
          </a:xfrm>
        </p:spPr>
        <p:txBody>
          <a:bodyPr>
            <a:normAutofit fontScale="90000"/>
          </a:bodyPr>
          <a:lstStyle/>
          <a:p>
            <a:r>
              <a:rPr lang="en-GB" dirty="0">
                <a:solidFill>
                  <a:schemeClr val="bg1"/>
                </a:solidFill>
              </a:rPr>
              <a:t>Elon Musk takes over A brief recap of the year that changed Twitter</a:t>
            </a:r>
          </a:p>
        </p:txBody>
      </p:sp>
      <p:pic>
        <p:nvPicPr>
          <p:cNvPr id="15" name="Picture 14" descr="Graphical user interface, text, application&#10;&#10;Description automatically generated">
            <a:extLst>
              <a:ext uri="{FF2B5EF4-FFF2-40B4-BE49-F238E27FC236}">
                <a16:creationId xmlns:a16="http://schemas.microsoft.com/office/drawing/2014/main" id="{0CF8F6C2-3224-B8AD-739C-1911C170E3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1810" y="3142291"/>
            <a:ext cx="6268380" cy="2641674"/>
          </a:xfrm>
          <a:prstGeom prst="rect">
            <a:avLst/>
          </a:prstGeom>
          <a:ln>
            <a:noFill/>
          </a:ln>
          <a:effectLst>
            <a:outerShdw blurRad="292100" dist="139700" dir="2700000" sx="93155" sy="93155" algn="tl" rotWithShape="0">
              <a:srgbClr val="333333">
                <a:alpha val="65000"/>
              </a:srgbClr>
            </a:outerShdw>
            <a:softEdge rad="0"/>
          </a:effectLst>
        </p:spPr>
      </p:pic>
      <p:sp>
        <p:nvSpPr>
          <p:cNvPr id="26" name="Content Placeholder 2">
            <a:extLst>
              <a:ext uri="{FF2B5EF4-FFF2-40B4-BE49-F238E27FC236}">
                <a16:creationId xmlns:a16="http://schemas.microsoft.com/office/drawing/2014/main" id="{8F2DCF1F-0344-118A-540A-650F6600CD86}"/>
              </a:ext>
            </a:extLst>
          </p:cNvPr>
          <p:cNvSpPr>
            <a:spLocks noGrp="1"/>
          </p:cNvSpPr>
          <p:nvPr>
            <p:ph sz="quarter" idx="10"/>
          </p:nvPr>
        </p:nvSpPr>
        <p:spPr>
          <a:xfrm>
            <a:off x="4827596" y="2505853"/>
            <a:ext cx="2536808" cy="636438"/>
          </a:xfrm>
        </p:spPr>
        <p:txBody>
          <a:bodyPr>
            <a:normAutofit/>
          </a:bodyPr>
          <a:lstStyle/>
          <a:p>
            <a:pPr marL="0" indent="0" algn="ctr">
              <a:buNone/>
            </a:pPr>
            <a:r>
              <a:rPr lang="en-GB" sz="2000" b="1" dirty="0">
                <a:solidFill>
                  <a:schemeClr val="bg1"/>
                </a:solidFill>
              </a:rPr>
              <a:t>October 2022</a:t>
            </a:r>
          </a:p>
        </p:txBody>
      </p:sp>
      <p:cxnSp>
        <p:nvCxnSpPr>
          <p:cNvPr id="27" name="Straight Connector 26">
            <a:extLst>
              <a:ext uri="{FF2B5EF4-FFF2-40B4-BE49-F238E27FC236}">
                <a16:creationId xmlns:a16="http://schemas.microsoft.com/office/drawing/2014/main" id="{F535CC25-E869-3203-56CA-176E335FE8CB}"/>
              </a:ext>
            </a:extLst>
          </p:cNvPr>
          <p:cNvCxnSpPr>
            <a:cxnSpLocks/>
          </p:cNvCxnSpPr>
          <p:nvPr/>
        </p:nvCxnSpPr>
        <p:spPr>
          <a:xfrm>
            <a:off x="3927744" y="2386784"/>
            <a:ext cx="43365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9725D621-2871-60FE-4E80-A52B5E10DA68}"/>
              </a:ext>
            </a:extLst>
          </p:cNvPr>
          <p:cNvSpPr/>
          <p:nvPr/>
        </p:nvSpPr>
        <p:spPr>
          <a:xfrm>
            <a:off x="6043958" y="2340396"/>
            <a:ext cx="90000"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08C5B17C-DFB6-573D-0D1B-E19A9C322CA8}"/>
              </a:ext>
            </a:extLst>
          </p:cNvPr>
          <p:cNvSpPr txBox="1"/>
          <p:nvPr/>
        </p:nvSpPr>
        <p:spPr>
          <a:xfrm rot="20142446">
            <a:off x="168053" y="2431632"/>
            <a:ext cx="2703682"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400" b="1" dirty="0">
                <a:solidFill>
                  <a:schemeClr val="bg1"/>
                </a:solidFill>
              </a:rPr>
              <a:t>#TwitterMigration</a:t>
            </a:r>
          </a:p>
        </p:txBody>
      </p:sp>
      <p:sp>
        <p:nvSpPr>
          <p:cNvPr id="32" name="TextBox 31">
            <a:extLst>
              <a:ext uri="{FF2B5EF4-FFF2-40B4-BE49-F238E27FC236}">
                <a16:creationId xmlns:a16="http://schemas.microsoft.com/office/drawing/2014/main" id="{9C9B3826-D37B-034D-B6A4-F4649C9CBE3A}"/>
              </a:ext>
            </a:extLst>
          </p:cNvPr>
          <p:cNvSpPr txBox="1"/>
          <p:nvPr/>
        </p:nvSpPr>
        <p:spPr>
          <a:xfrm rot="691406">
            <a:off x="408625" y="3925289"/>
            <a:ext cx="2320110"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400" b="1" dirty="0">
                <a:solidFill>
                  <a:schemeClr val="bg1"/>
                </a:solidFill>
              </a:rPr>
              <a:t>#TwitterIsDead</a:t>
            </a:r>
          </a:p>
        </p:txBody>
      </p:sp>
      <p:sp>
        <p:nvSpPr>
          <p:cNvPr id="33" name="TextBox 32">
            <a:extLst>
              <a:ext uri="{FF2B5EF4-FFF2-40B4-BE49-F238E27FC236}">
                <a16:creationId xmlns:a16="http://schemas.microsoft.com/office/drawing/2014/main" id="{DA068D19-BF19-EC79-749A-F999EF684BDB}"/>
              </a:ext>
            </a:extLst>
          </p:cNvPr>
          <p:cNvSpPr txBox="1"/>
          <p:nvPr/>
        </p:nvSpPr>
        <p:spPr>
          <a:xfrm rot="1015250">
            <a:off x="9337984" y="5150782"/>
            <a:ext cx="2919506"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400" b="1" dirty="0">
                <a:solidFill>
                  <a:schemeClr val="bg1"/>
                </a:solidFill>
              </a:rPr>
              <a:t>#TwitterShutdown</a:t>
            </a:r>
          </a:p>
        </p:txBody>
      </p:sp>
      <p:sp>
        <p:nvSpPr>
          <p:cNvPr id="34" name="TextBox 33">
            <a:extLst>
              <a:ext uri="{FF2B5EF4-FFF2-40B4-BE49-F238E27FC236}">
                <a16:creationId xmlns:a16="http://schemas.microsoft.com/office/drawing/2014/main" id="{9472A0A8-908F-EC5B-03C4-79DEF0AE0DE8}"/>
              </a:ext>
            </a:extLst>
          </p:cNvPr>
          <p:cNvSpPr txBox="1"/>
          <p:nvPr/>
        </p:nvSpPr>
        <p:spPr>
          <a:xfrm rot="1462609">
            <a:off x="9436255" y="2516355"/>
            <a:ext cx="2665692"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400" b="1" dirty="0">
                <a:solidFill>
                  <a:schemeClr val="bg1"/>
                </a:solidFill>
              </a:rPr>
              <a:t>#GoodbyeTwitter</a:t>
            </a:r>
          </a:p>
        </p:txBody>
      </p:sp>
      <p:sp>
        <p:nvSpPr>
          <p:cNvPr id="35" name="TextBox 34">
            <a:extLst>
              <a:ext uri="{FF2B5EF4-FFF2-40B4-BE49-F238E27FC236}">
                <a16:creationId xmlns:a16="http://schemas.microsoft.com/office/drawing/2014/main" id="{B04DB20F-667A-982F-68CB-A93B03F1FBC8}"/>
              </a:ext>
            </a:extLst>
          </p:cNvPr>
          <p:cNvSpPr txBox="1"/>
          <p:nvPr/>
        </p:nvSpPr>
        <p:spPr>
          <a:xfrm rot="20930461">
            <a:off x="602048" y="5287862"/>
            <a:ext cx="2320110"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400" b="1" dirty="0">
                <a:solidFill>
                  <a:schemeClr val="bg1"/>
                </a:solidFill>
              </a:rPr>
              <a:t>#JoinMastodon</a:t>
            </a:r>
          </a:p>
        </p:txBody>
      </p:sp>
      <p:sp>
        <p:nvSpPr>
          <p:cNvPr id="36" name="TextBox 35">
            <a:extLst>
              <a:ext uri="{FF2B5EF4-FFF2-40B4-BE49-F238E27FC236}">
                <a16:creationId xmlns:a16="http://schemas.microsoft.com/office/drawing/2014/main" id="{740E42E4-027D-DD50-2B3F-70D14E34E899}"/>
              </a:ext>
            </a:extLst>
          </p:cNvPr>
          <p:cNvSpPr txBox="1"/>
          <p:nvPr/>
        </p:nvSpPr>
        <p:spPr>
          <a:xfrm rot="21346649">
            <a:off x="9358845" y="3788996"/>
            <a:ext cx="2320110"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GB" sz="2400" b="1" dirty="0">
                <a:solidFill>
                  <a:schemeClr val="bg1"/>
                </a:solidFill>
              </a:rPr>
              <a:t>#Mastodon</a:t>
            </a:r>
          </a:p>
        </p:txBody>
      </p:sp>
    </p:spTree>
    <p:extLst>
      <p:ext uri="{BB962C8B-B14F-4D97-AF65-F5344CB8AC3E}">
        <p14:creationId xmlns:p14="http://schemas.microsoft.com/office/powerpoint/2010/main" val="290685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ACE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94350D2-7325-A2D8-6922-1147EB5B75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189"/>
            <a:ext cx="12261669" cy="6897189"/>
          </a:xfrm>
          <a:prstGeom prst="rect">
            <a:avLst/>
          </a:prstGeom>
        </p:spPr>
      </p:pic>
      <p:pic>
        <p:nvPicPr>
          <p:cNvPr id="18" name="Picture 17" descr="Graphical user interface, text, application&#10;&#10;Description automatically generated">
            <a:extLst>
              <a:ext uri="{FF2B5EF4-FFF2-40B4-BE49-F238E27FC236}">
                <a16:creationId xmlns:a16="http://schemas.microsoft.com/office/drawing/2014/main" id="{746696A4-D9B5-1388-3038-81183EFF2E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6572" y="5335451"/>
            <a:ext cx="4013200" cy="863600"/>
          </a:xfrm>
          <a:prstGeom prst="rect">
            <a:avLst/>
          </a:prstGeom>
          <a:ln>
            <a:noFill/>
          </a:ln>
          <a:effectLst>
            <a:outerShdw blurRad="292100" dist="139700" dir="2700000" sx="93155" sy="93155" algn="tl" rotWithShape="0">
              <a:srgbClr val="333333">
                <a:alpha val="65000"/>
              </a:srgbClr>
            </a:outerShdw>
            <a:softEdge rad="0"/>
          </a:effectLst>
        </p:spPr>
      </p:pic>
    </p:spTree>
    <p:extLst>
      <p:ext uri="{BB962C8B-B14F-4D97-AF65-F5344CB8AC3E}">
        <p14:creationId xmlns:p14="http://schemas.microsoft.com/office/powerpoint/2010/main" val="2370768668"/>
      </p:ext>
    </p:extLst>
  </p:cSld>
  <p:clrMapOvr>
    <a:masterClrMapping/>
  </p:clrMapOvr>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Presentation_Template_2022" id="{4BE2BC52-70CB-804F-8000-929BD1B6A85B}" vid="{DC141317-625F-DC42-A6EE-F36CBAE4B3B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30874</TotalTime>
  <Words>3223</Words>
  <Application>Microsoft Macintosh PowerPoint</Application>
  <PresentationFormat>Widescreen</PresentationFormat>
  <Paragraphs>294</Paragraphs>
  <Slides>40</Slides>
  <Notes>28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Calibri</vt:lpstr>
      <vt:lpstr>FK Roman Standard</vt:lpstr>
      <vt:lpstr>futura-pt</vt:lpstr>
      <vt:lpstr>Guardian Text Sans</vt:lpstr>
      <vt:lpstr>Ivar Text</vt:lpstr>
      <vt:lpstr>Poly Sans</vt:lpstr>
      <vt:lpstr>Publico Headline</vt:lpstr>
      <vt:lpstr>Office Theme</vt:lpstr>
      <vt:lpstr>PowerPoint Presentation</vt:lpstr>
      <vt:lpstr>The Twitter we know and love… the digital town square?</vt:lpstr>
      <vt:lpstr>Twitter was always a small social media</vt:lpstr>
      <vt:lpstr>Not big but influential</vt:lpstr>
      <vt:lpstr>It’s an important social media for our community</vt:lpstr>
      <vt:lpstr>Elon Musk takes over. A brief recap of the year that changed Twitter</vt:lpstr>
      <vt:lpstr>Elon Musk takes over. A brief recap of the year that changed Twitter</vt:lpstr>
      <vt:lpstr>Elon Musk takes over A brief recap of the year that changed Twitter</vt:lpstr>
      <vt:lpstr>PowerPoint Presentation</vt:lpstr>
      <vt:lpstr>Elon Musk takes over Twitter. A brief recap of the year that changed Twitter</vt:lpstr>
      <vt:lpstr>Elon Musk takes over Twitter. A brief recap of the year that changed Twitter</vt:lpstr>
      <vt:lpstr>Where we are now</vt:lpstr>
      <vt:lpstr>But is the Twitter chaos and decline all due to Elon’s acquisition?</vt:lpstr>
      <vt:lpstr>How did this affect GÉANT’s Twitter channel(s)?</vt:lpstr>
      <vt:lpstr>Twitter 2.0?</vt:lpstr>
      <vt:lpstr>The present situation - Is Twitter doing ok?</vt:lpstr>
      <vt:lpstr>Chaos with the verified accounts</vt:lpstr>
      <vt:lpstr>Some recent changes to Twitter – Twitter Blue and Twitter API</vt:lpstr>
      <vt:lpstr>Some recent changes to Twitter – Features</vt:lpstr>
      <vt:lpstr>Some recent changes to Twitter – The “algorithm”</vt:lpstr>
      <vt:lpstr>Twitter and the EC - Digital Services Act</vt:lpstr>
      <vt:lpstr>Some possible scenarios – where is Twitter going?</vt:lpstr>
      <vt:lpstr>How can you prepare for a possible Twitter meltdown?</vt:lpstr>
      <vt:lpstr>PowerPoint Presentation</vt:lpstr>
      <vt:lpstr>PowerPoint Presentation</vt:lpstr>
      <vt:lpstr>PowerPoint Presentation</vt:lpstr>
      <vt:lpstr>Social media gaining popularity during the #TwitterMigration</vt:lpstr>
      <vt:lpstr>Legacy social media</vt:lpstr>
      <vt:lpstr>Social Media is dead, long live Social Media</vt:lpstr>
      <vt:lpstr>PowerPoint Presentation</vt:lpstr>
      <vt:lpstr>PowerPoint Presentation</vt:lpstr>
      <vt:lpstr>PowerPoint Presentation</vt:lpstr>
      <vt:lpstr>PowerPoint Presentation</vt:lpstr>
      <vt:lpstr>The reality</vt:lpstr>
      <vt:lpstr>Are social media dead? – The social aspect</vt:lpstr>
      <vt:lpstr>PowerPoint Presentation</vt:lpstr>
      <vt:lpstr>PowerPoint Presentation</vt:lpstr>
      <vt:lpstr>Influencers are out, now we’re all content creators</vt:lpstr>
      <vt:lpstr>Are social media dead? – Our bubble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Leonardo Marino</cp:lastModifiedBy>
  <cp:revision>10</cp:revision>
  <dcterms:created xsi:type="dcterms:W3CDTF">2022-09-06T15:15:15Z</dcterms:created>
  <dcterms:modified xsi:type="dcterms:W3CDTF">2023-02-22T05:41:18Z</dcterms:modified>
</cp:coreProperties>
</file>