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94" r:id="rId5"/>
    <p:sldId id="309" r:id="rId6"/>
    <p:sldId id="287" r:id="rId7"/>
    <p:sldId id="311" r:id="rId8"/>
    <p:sldId id="310" r:id="rId9"/>
    <p:sldId id="305" r:id="rId10"/>
    <p:sldId id="306" r:id="rId11"/>
    <p:sldId id="307" r:id="rId12"/>
    <p:sldId id="282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1"/>
    <a:srgbClr val="EC0E51"/>
    <a:srgbClr val="1C41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4" autoAdjust="0"/>
    <p:restoredTop sz="98703" autoAdjust="0"/>
  </p:normalViewPr>
  <p:slideViewPr>
    <p:cSldViewPr snapToGrid="0">
      <p:cViewPr>
        <p:scale>
          <a:sx n="126" d="100"/>
          <a:sy n="126" d="100"/>
        </p:scale>
        <p:origin x="-1182" y="-90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11/07/2016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74973" y="2554008"/>
            <a:ext cx="3822700" cy="28146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Mario Reale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JRA3 Kick Off Meeting Zurich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741682"/>
            <a:ext cx="3759596" cy="354932"/>
          </a:xfrm>
        </p:spPr>
        <p:txBody>
          <a:bodyPr/>
          <a:lstStyle/>
          <a:p>
            <a:r>
              <a:rPr lang="en-GB" dirty="0" smtClean="0"/>
              <a:t>Task JRA3 Task1 Subtask 3</a:t>
            </a:r>
          </a:p>
          <a:p>
            <a:r>
              <a:rPr lang="en-US" b="0" dirty="0"/>
              <a:t>Supporting Services for Campus Identity </a:t>
            </a:r>
            <a:r>
              <a:rPr lang="en-US" b="0" dirty="0" smtClean="0"/>
              <a:t>Providers</a:t>
            </a:r>
          </a:p>
          <a:p>
            <a:r>
              <a:rPr lang="en-US" b="0" dirty="0" smtClean="0"/>
              <a:t>Plans</a:t>
            </a:r>
          </a:p>
          <a:p>
            <a:endParaRPr lang="en-US" b="0" dirty="0" smtClean="0"/>
          </a:p>
          <a:p>
            <a:endParaRPr lang="en-US" b="0" dirty="0" smtClean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12-13 July 2016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674973" y="2803515"/>
            <a:ext cx="3822700" cy="26041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GARR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0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Physicist by education, working in computing (web, grid, cloud) since 1997  @ Industry, INFN, CERN, GARR</a:t>
            </a:r>
          </a:p>
          <a:p>
            <a:r>
              <a:rPr lang="en-US" dirty="0" smtClean="0"/>
              <a:t>Involved in DataGrid, EGEE I-II-III,   EGI  Network support task</a:t>
            </a:r>
          </a:p>
          <a:p>
            <a:r>
              <a:rPr lang="en-US" dirty="0" smtClean="0"/>
              <a:t>Started at GARR in 2006 working on IPv6-compliance of Grid Midlleware; then some EU-Med, EU-China collaboration projects on Grid</a:t>
            </a:r>
          </a:p>
          <a:p>
            <a:r>
              <a:rPr lang="en-US" dirty="0" smtClean="0"/>
              <a:t>Started with Cloud computing in 2011 (GARRbox sync &amp; share solution)</a:t>
            </a:r>
          </a:p>
          <a:p>
            <a:r>
              <a:rPr lang="en-US" dirty="0" smtClean="0"/>
              <a:t>Started working on Identity Federation in 2012 with the ELCIRA (EU-LA) project – Federated services and interoperable </a:t>
            </a:r>
            <a:r>
              <a:rPr lang="en-US" dirty="0" smtClean="0"/>
              <a:t>solutions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Task </a:t>
            </a:r>
            <a:r>
              <a:rPr lang="en-US" dirty="0" smtClean="0"/>
              <a:t>lead in AARC SA1 since May 2015 ( Pilots on Guest Identities)   </a:t>
            </a:r>
          </a:p>
          <a:p>
            <a:pPr lvl="1"/>
            <a:r>
              <a:rPr lang="en-US" dirty="0" smtClean="0"/>
              <a:t>Synergies with AARC</a:t>
            </a:r>
          </a:p>
          <a:p>
            <a:r>
              <a:rPr lang="en-US" dirty="0" smtClean="0"/>
              <a:t>Institutional activities @ GARR: </a:t>
            </a:r>
            <a:r>
              <a:rPr lang="en-US" dirty="0"/>
              <a:t> </a:t>
            </a:r>
            <a:r>
              <a:rPr lang="en-US" dirty="0" smtClean="0"/>
              <a:t>mostly OpenStack for providing cloud services (started 2014)</a:t>
            </a:r>
          </a:p>
          <a:p>
            <a:pPr lvl="1"/>
            <a:r>
              <a:rPr lang="en-US" dirty="0" smtClean="0"/>
              <a:t>Currently started working on GARR Cloud platform integration with </a:t>
            </a:r>
            <a:r>
              <a:rPr lang="en-US" dirty="0" smtClean="0"/>
              <a:t>IDEM/SAML</a:t>
            </a:r>
          </a:p>
          <a:p>
            <a:pPr lvl="1"/>
            <a:r>
              <a:rPr lang="en-US" dirty="0" smtClean="0"/>
              <a:t>Support to the IDEM services provided by the infrastructure  (Cloud IDP)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couple of words about 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8739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7735560" cy="3263504"/>
          </a:xfrm>
        </p:spPr>
        <p:txBody>
          <a:bodyPr>
            <a:normAutofit/>
          </a:bodyPr>
          <a:lstStyle/>
          <a:p>
            <a:r>
              <a:rPr lang="en-US" dirty="0"/>
              <a:t>Based on findings from AARC, TIER (Internet2) and NREN developments, </a:t>
            </a:r>
            <a:r>
              <a:rPr lang="en-US" b="1" dirty="0"/>
              <a:t>develop a campus IdP extension to the FaaS service</a:t>
            </a:r>
            <a:r>
              <a:rPr lang="en-US" dirty="0"/>
              <a:t> for sites and regions who currently do not have the ability to support or offer a cloud IdP-type of service to campuses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Essentially : integrate current Federation-as-a-Service solution with Cloud based IDP</a:t>
            </a:r>
          </a:p>
          <a:p>
            <a:r>
              <a:rPr lang="en-US" dirty="0" smtClean="0"/>
              <a:t>Reference products:</a:t>
            </a:r>
          </a:p>
          <a:p>
            <a:pPr lvl="1"/>
            <a:r>
              <a:rPr lang="en-US" dirty="0" smtClean="0"/>
              <a:t>Jagger</a:t>
            </a:r>
          </a:p>
          <a:p>
            <a:pPr lvl="1"/>
            <a:r>
              <a:rPr lang="en-US" i="1" dirty="0" smtClean="0"/>
              <a:t>Other FaaS components</a:t>
            </a:r>
            <a:r>
              <a:rPr lang="en-US" dirty="0" smtClean="0"/>
              <a:t>:  HSM, DS, MDA</a:t>
            </a:r>
            <a:endParaRPr lang="en-US" dirty="0" smtClean="0"/>
          </a:p>
          <a:p>
            <a:pPr lvl="1"/>
            <a:r>
              <a:rPr lang="en-US" dirty="0" smtClean="0"/>
              <a:t>Cloud IDP </a:t>
            </a:r>
          </a:p>
          <a:p>
            <a:pPr lvl="2"/>
            <a:r>
              <a:rPr lang="en-US" dirty="0" smtClean="0"/>
              <a:t>GARR </a:t>
            </a:r>
            <a:r>
              <a:rPr lang="en-US" dirty="0"/>
              <a:t> </a:t>
            </a:r>
            <a:r>
              <a:rPr lang="en-US" dirty="0" smtClean="0"/>
              <a:t>is offering Cloud IDP to some customers (health domain) based on automated Puppet solution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we supposed to deliver 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61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when ?   </a:t>
            </a:r>
            <a:r>
              <a:rPr lang="en-US" dirty="0" err="1" smtClean="0"/>
              <a:t>Timeplan</a:t>
            </a:r>
            <a:endParaRPr lang="it-IT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510738"/>
              </p:ext>
            </p:extLst>
          </p:nvPr>
        </p:nvGraphicFramePr>
        <p:xfrm>
          <a:off x="1118437" y="959742"/>
          <a:ext cx="6718195" cy="3795147"/>
        </p:xfrm>
        <a:graphic>
          <a:graphicData uri="http://schemas.openxmlformats.org/drawingml/2006/table">
            <a:tbl>
              <a:tblPr/>
              <a:tblGrid>
                <a:gridCol w="959745"/>
                <a:gridCol w="1727533"/>
                <a:gridCol w="1343639"/>
                <a:gridCol w="1343639"/>
                <a:gridCol w="1343639"/>
              </a:tblGrid>
              <a:tr h="53548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1.3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dirty="0">
                          <a:solidFill>
                            <a:srgbClr val="333333"/>
                          </a:solidFill>
                          <a:effectLst/>
                        </a:rPr>
                        <a:t>Supporting Services for Campus Identity Providers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228695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1.3.1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Design Phase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M1-M6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Mario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842268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dirty="0">
                          <a:solidFill>
                            <a:srgbClr val="333333"/>
                          </a:solidFill>
                          <a:effectLst/>
                        </a:rPr>
                        <a:t>D9.1 Market Analysis for Supporting Services for Campus Identity Providers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EC Del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M8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Mario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368054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Include info on TIER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382088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solidFill>
                            <a:srgbClr val="333333"/>
                          </a:solidFill>
                          <a:effectLst/>
                        </a:rPr>
                        <a:t>Create CBA or update FaaS CBA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M6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228695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CBA Approval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M8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228695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Technical Design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M6-M12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Mario &amp; Janusz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228695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Prototype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M18-M20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Mario &amp; Janusz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228695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1.3.2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Pilot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M20-M28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Mario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  <a:tr h="382088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1.3.3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Transition to Production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M30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dirty="0">
                          <a:solidFill>
                            <a:srgbClr val="333333"/>
                          </a:solidFill>
                          <a:effectLst/>
                        </a:rPr>
                        <a:t>Mario</a:t>
                      </a:r>
                    </a:p>
                  </a:txBody>
                  <a:tcPr marL="58782" marR="58782" marT="41148" marB="411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0FF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25998" y="937070"/>
            <a:ext cx="6725752" cy="3899425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689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0132" y="1384333"/>
            <a:ext cx="7666129" cy="3263504"/>
          </a:xfrm>
        </p:spPr>
        <p:txBody>
          <a:bodyPr/>
          <a:lstStyle/>
          <a:p>
            <a:r>
              <a:rPr lang="en-US" dirty="0" smtClean="0"/>
              <a:t>Marco Malavolti has recently ported our Cloud  IDPs to  Shibboleth IDP 3.2.1</a:t>
            </a:r>
          </a:p>
          <a:p>
            <a:pPr lvl="1"/>
            <a:r>
              <a:rPr lang="en-US" dirty="0" smtClean="0"/>
              <a:t>Major changes in the recipes ( thick upgrade)</a:t>
            </a:r>
          </a:p>
          <a:p>
            <a:r>
              <a:rPr lang="en-US" dirty="0" smtClean="0"/>
              <a:t>GARR is currently hosting  15 instances on its GARR Progress infrastructure (5 sites in southern Italy – namely Palermo for Cloud IDP)</a:t>
            </a:r>
          </a:p>
          <a:p>
            <a:pPr lvl="1"/>
            <a:r>
              <a:rPr lang="en-US" dirty="0" smtClean="0"/>
              <a:t>Openstack Juno release -  VLAN networking (net overlay mechanism)  </a:t>
            </a:r>
          </a:p>
          <a:p>
            <a:r>
              <a:rPr lang="en-US" dirty="0" smtClean="0"/>
              <a:t>We offer an integrated solution including </a:t>
            </a:r>
          </a:p>
          <a:p>
            <a:pPr lvl="1"/>
            <a:r>
              <a:rPr lang="en-US" dirty="0" err="1" smtClean="0"/>
              <a:t>LDAPadmin</a:t>
            </a:r>
            <a:r>
              <a:rPr lang="en-US" dirty="0" smtClean="0"/>
              <a:t> interface for customers</a:t>
            </a:r>
          </a:p>
          <a:p>
            <a:pPr lvl="1"/>
            <a:r>
              <a:rPr lang="en-US" dirty="0" smtClean="0"/>
              <a:t>statistics reporting</a:t>
            </a:r>
          </a:p>
          <a:p>
            <a:pPr lvl="1"/>
            <a:r>
              <a:rPr lang="en-US" dirty="0" smtClean="0"/>
              <a:t>monitored with NAGIOS + additional home-made scripts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GARR Cloud IDP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14033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899" y="1369219"/>
            <a:ext cx="7644875" cy="3263504"/>
          </a:xfrm>
        </p:spPr>
        <p:txBody>
          <a:bodyPr/>
          <a:lstStyle/>
          <a:p>
            <a:r>
              <a:rPr lang="en-US" dirty="0" smtClean="0"/>
              <a:t>Get all available information and documents about the current stand of the FaaS activities</a:t>
            </a:r>
          </a:p>
          <a:p>
            <a:pPr lvl="1"/>
            <a:r>
              <a:rPr lang="en-US" dirty="0" smtClean="0"/>
              <a:t>Outcome within GN4-1</a:t>
            </a:r>
          </a:p>
          <a:p>
            <a:pPr lvl="1"/>
            <a:r>
              <a:rPr lang="en-US" dirty="0" smtClean="0"/>
              <a:t>Current level of maturity</a:t>
            </a:r>
          </a:p>
          <a:p>
            <a:r>
              <a:rPr lang="en-US" dirty="0" smtClean="0"/>
              <a:t>Get latest information about Jagger – F2F or </a:t>
            </a:r>
            <a:r>
              <a:rPr lang="en-US" dirty="0" err="1" smtClean="0"/>
              <a:t>VConf</a:t>
            </a:r>
            <a:r>
              <a:rPr lang="en-US" dirty="0" smtClean="0"/>
              <a:t> with </a:t>
            </a:r>
            <a:r>
              <a:rPr lang="en-US" dirty="0" err="1" smtClean="0"/>
              <a:t>Janusz</a:t>
            </a:r>
            <a:r>
              <a:rPr lang="en-US" dirty="0" smtClean="0"/>
              <a:t> </a:t>
            </a:r>
            <a:r>
              <a:rPr lang="en-US" dirty="0" err="1" smtClean="0"/>
              <a:t>Ulanowski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Counting also on internal GARR support on Jagger (Marco,  Barbara @ IDEM ) </a:t>
            </a:r>
            <a:endParaRPr lang="en-US" dirty="0" smtClean="0"/>
          </a:p>
          <a:p>
            <a:r>
              <a:rPr lang="en-US" dirty="0" smtClean="0"/>
              <a:t>Perform a Market Analysis of all </a:t>
            </a:r>
            <a:r>
              <a:rPr lang="en-US" dirty="0" smtClean="0"/>
              <a:t>hosted, cloud-based </a:t>
            </a:r>
            <a:r>
              <a:rPr lang="en-US" dirty="0" smtClean="0"/>
              <a:t>IDP solutions currently provided at the EU scale</a:t>
            </a:r>
          </a:p>
          <a:p>
            <a:pPr lvl="1"/>
            <a:r>
              <a:rPr lang="en-US" dirty="0" smtClean="0"/>
              <a:t>Define the ToC here in Zurich</a:t>
            </a:r>
          </a:p>
          <a:p>
            <a:r>
              <a:rPr lang="en-US" dirty="0" smtClean="0"/>
              <a:t>Include  Cost-Benefits Analysis – Get it approved</a:t>
            </a:r>
          </a:p>
          <a:p>
            <a:r>
              <a:rPr lang="en-US" dirty="0" smtClean="0"/>
              <a:t>Design integrated solution once decided on IDP </a:t>
            </a:r>
          </a:p>
          <a:p>
            <a:pPr lvl="1"/>
            <a:r>
              <a:rPr lang="en-US" dirty="0" smtClean="0"/>
              <a:t>A lot of input required from others with experience on FaaS – please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</a:p>
          <a:p>
            <a:pPr lvl="1"/>
            <a:endParaRPr lang="en-US" dirty="0" smtClean="0"/>
          </a:p>
          <a:p>
            <a:pPr lvl="1"/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required steps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390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900" y="1118440"/>
            <a:ext cx="8166310" cy="3514283"/>
          </a:xfrm>
        </p:spPr>
        <p:txBody>
          <a:bodyPr>
            <a:normAutofit/>
          </a:bodyPr>
          <a:lstStyle/>
          <a:p>
            <a:r>
              <a:rPr lang="en-US" dirty="0" smtClean="0"/>
              <a:t>Hands on the current FaaS product : status ( including implementation tech, packaging, features)</a:t>
            </a:r>
          </a:p>
          <a:p>
            <a:r>
              <a:rPr lang="en-US" dirty="0" smtClean="0"/>
              <a:t>Market analysis of  </a:t>
            </a:r>
            <a:r>
              <a:rPr lang="en-US" dirty="0" smtClean="0"/>
              <a:t>Cloud –based IDP </a:t>
            </a:r>
            <a:r>
              <a:rPr lang="en-US" dirty="0" smtClean="0"/>
              <a:t>solutions EU-wide</a:t>
            </a:r>
          </a:p>
          <a:p>
            <a:r>
              <a:rPr lang="en-US" dirty="0" smtClean="0"/>
              <a:t>Include assessment of US-based solutions (</a:t>
            </a:r>
            <a:r>
              <a:rPr lang="en-US" dirty="0" err="1" smtClean="0"/>
              <a:t>eg</a:t>
            </a:r>
            <a:r>
              <a:rPr lang="en-US" dirty="0" smtClean="0"/>
              <a:t>. TIER)</a:t>
            </a:r>
          </a:p>
          <a:p>
            <a:r>
              <a:rPr lang="en-US" dirty="0" smtClean="0"/>
              <a:t>Pick at least one starting option for delivering IDP based on results of survey/market analysis</a:t>
            </a:r>
          </a:p>
          <a:p>
            <a:r>
              <a:rPr lang="en-US" dirty="0" smtClean="0"/>
              <a:t>Design integrated solution spanning all layers of cloud stack </a:t>
            </a:r>
            <a:r>
              <a:rPr lang="en-US" dirty="0" smtClean="0"/>
              <a:t>– involving automation </a:t>
            </a:r>
            <a:endParaRPr lang="en-US" dirty="0"/>
          </a:p>
          <a:p>
            <a:pPr lvl="1"/>
            <a:r>
              <a:rPr lang="en-US" dirty="0" smtClean="0"/>
              <a:t>Bare </a:t>
            </a:r>
            <a:r>
              <a:rPr lang="en-US" dirty="0" smtClean="0"/>
              <a:t>metal provisioning capable solutions (?)</a:t>
            </a:r>
          </a:p>
          <a:p>
            <a:pPr lvl="1"/>
            <a:r>
              <a:rPr lang="en-US" dirty="0" smtClean="0"/>
              <a:t>Installation</a:t>
            </a:r>
          </a:p>
          <a:p>
            <a:pPr lvl="1"/>
            <a:r>
              <a:rPr lang="en-US" dirty="0" smtClean="0"/>
              <a:t>Configuration</a:t>
            </a:r>
            <a:endParaRPr lang="en-US" dirty="0" smtClean="0"/>
          </a:p>
          <a:p>
            <a:pPr lvl="1"/>
            <a:r>
              <a:rPr lang="en-US" dirty="0" smtClean="0"/>
              <a:t>Start services and initial smoke tests</a:t>
            </a:r>
          </a:p>
          <a:p>
            <a:r>
              <a:rPr lang="en-US" dirty="0" smtClean="0"/>
              <a:t>Implementation phase for the </a:t>
            </a:r>
            <a:r>
              <a:rPr lang="en-US" dirty="0" err="1" smtClean="0"/>
              <a:t>FaaS+IDP</a:t>
            </a:r>
            <a:r>
              <a:rPr lang="en-US" dirty="0" smtClean="0"/>
              <a:t> integrated solution </a:t>
            </a:r>
          </a:p>
          <a:p>
            <a:r>
              <a:rPr lang="en-US" dirty="0" smtClean="0"/>
              <a:t>Pilot and Beta testing</a:t>
            </a:r>
          </a:p>
          <a:p>
            <a:pPr marL="3429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026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900" y="1148668"/>
            <a:ext cx="8317450" cy="3484055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MaaS</a:t>
            </a:r>
            <a:r>
              <a:rPr lang="en-US" dirty="0" smtClean="0"/>
              <a:t> and develop Juju charms orchestrating deployment </a:t>
            </a:r>
          </a:p>
          <a:p>
            <a:r>
              <a:rPr lang="en-US" dirty="0" smtClean="0"/>
              <a:t>Develop Puppet scripts + add Foreman </a:t>
            </a:r>
          </a:p>
          <a:p>
            <a:r>
              <a:rPr lang="en-US" dirty="0" smtClean="0"/>
              <a:t>Package integrated solution in  Docker containers – Orchestrate deployment with Kubernetes</a:t>
            </a:r>
          </a:p>
          <a:p>
            <a:r>
              <a:rPr lang="en-US" dirty="0" smtClean="0"/>
              <a:t>Ansible based automated deployment</a:t>
            </a:r>
          </a:p>
          <a:p>
            <a:r>
              <a:rPr lang="en-US" dirty="0" smtClean="0"/>
              <a:t>Other solutions coming from the community ?</a:t>
            </a:r>
          </a:p>
          <a:p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delivering Cloud </a:t>
            </a:r>
            <a:r>
              <a:rPr lang="en-US" dirty="0" err="1" smtClean="0"/>
              <a:t>FaaS+IDP</a:t>
            </a:r>
            <a:r>
              <a:rPr lang="en-US" dirty="0" smtClean="0"/>
              <a:t>:  some options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00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99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61398B23-CBA4-4B6F-9ECD-2E8BC27E9AD1"/>
    <ds:schemaRef ds:uri="http://schemas.microsoft.com/office/infopath/2007/PartnerControls"/>
    <ds:schemaRef ds:uri="http://schemas.microsoft.com/sharepoint/v3/field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13703D1-CB15-4512-8FFE-7DBF248018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2680</TotalTime>
  <Words>657</Words>
  <Application>Microsoft Office PowerPoint</Application>
  <PresentationFormat>On-screen Show (16:9)</PresentationFormat>
  <Paragraphs>129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GEANT Association</vt:lpstr>
      <vt:lpstr>PowerPoint Presentation</vt:lpstr>
      <vt:lpstr>A couple of words about me</vt:lpstr>
      <vt:lpstr>What are we supposed to deliver ? </vt:lpstr>
      <vt:lpstr>And when ?   Timeplan</vt:lpstr>
      <vt:lpstr>Current status of GARR Cloud IDP</vt:lpstr>
      <vt:lpstr>Next required steps</vt:lpstr>
      <vt:lpstr>Roadmap</vt:lpstr>
      <vt:lpstr>Ideas for delivering Cloud FaaS+IDP:  some options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mario</cp:lastModifiedBy>
  <cp:revision>131</cp:revision>
  <dcterms:created xsi:type="dcterms:W3CDTF">2015-04-29T14:13:57Z</dcterms:created>
  <dcterms:modified xsi:type="dcterms:W3CDTF">2016-07-11T13:34:29Z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