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9"/>
  </p:notesMasterIdLst>
  <p:sldIdLst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091" autoAdjust="0"/>
    <p:restoredTop sz="94660"/>
  </p:normalViewPr>
  <p:slideViewPr>
    <p:cSldViewPr snapToGrid="0">
      <p:cViewPr>
        <p:scale>
          <a:sx n="153" d="100"/>
          <a:sy n="153" d="100"/>
        </p:scale>
        <p:origin x="-352" y="42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12/07/2016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240816" cy="294664"/>
            <a:chOff x="1162308" y="4642549"/>
            <a:chExt cx="6240816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81441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applied for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iki.geant.org/display/gn42jra3/Task+3:+Next+Generation+Trust+and+Identity+Technology+Development+-+TrustTech" TargetMode="External"/><Relationship Id="rId3" Type="http://schemas.openxmlformats.org/officeDocument/2006/relationships/hyperlink" Target="mailto:trusttech@lists.geant.org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Maarten Kremers (SURFnet)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JRA3 Kick-off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Next-Gen T&amp;I Technology Development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97644" y="998621"/>
            <a:ext cx="5729282" cy="354932"/>
          </a:xfrm>
        </p:spPr>
        <p:txBody>
          <a:bodyPr/>
          <a:lstStyle/>
          <a:p>
            <a:r>
              <a:rPr lang="en-US" dirty="0" err="1"/>
              <a:t>TrustTech</a:t>
            </a:r>
            <a:r>
              <a:rPr lang="en-US" dirty="0"/>
              <a:t> - Task Overview (GN4-2 JRA3-T3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Zürich, July 2016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err="1"/>
              <a:t>Tasklead</a:t>
            </a:r>
            <a:r>
              <a:rPr lang="en-GB" dirty="0"/>
              <a:t> </a:t>
            </a:r>
            <a:r>
              <a:rPr lang="en-GB" dirty="0" err="1"/>
              <a:t>TrustTech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427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" b="26267"/>
          <a:stretch/>
        </p:blipFill>
        <p:spPr>
          <a:xfrm>
            <a:off x="699044" y="1107906"/>
            <a:ext cx="6494446" cy="338400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 of Work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823294" y="3851159"/>
            <a:ext cx="1121307" cy="64074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66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Inside GN4-2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With JRA3 - task 2 (RASP) : Step-up / assurance based on a cross-sector federation (</a:t>
            </a:r>
            <a:r>
              <a:rPr lang="en-US" dirty="0" err="1" smtClean="0"/>
              <a:t>eIDAS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JRA3 and SA2 in general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With AARC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Step-up </a:t>
            </a:r>
            <a:r>
              <a:rPr lang="en-US" dirty="0"/>
              <a:t>/ assurance based on a cross-sector federation (</a:t>
            </a:r>
            <a:r>
              <a:rPr lang="en-US" dirty="0" err="1" smtClean="0"/>
              <a:t>eIDAS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Others / Stakeholders (</a:t>
            </a:r>
            <a:r>
              <a:rPr lang="en-US" dirty="0" smtClean="0"/>
              <a:t>short list)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REFEDS (especially </a:t>
            </a:r>
            <a:r>
              <a:rPr lang="en-US" dirty="0" err="1" smtClean="0"/>
              <a:t>OIDCre</a:t>
            </a:r>
            <a:r>
              <a:rPr lang="en-US" dirty="0" smtClean="0"/>
              <a:t> WG)</a:t>
            </a:r>
          </a:p>
          <a:p>
            <a:pPr marL="0" indent="0">
              <a:buNone/>
            </a:pPr>
            <a:r>
              <a:rPr lang="en-US" dirty="0" err="1" smtClean="0"/>
              <a:t>eduGAIN</a:t>
            </a: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OpenID </a:t>
            </a:r>
            <a:r>
              <a:rPr lang="en-US" dirty="0" smtClean="0"/>
              <a:t>Connect standardization people</a:t>
            </a:r>
          </a:p>
          <a:p>
            <a:pPr marL="0" indent="0">
              <a:buNone/>
            </a:pPr>
            <a:r>
              <a:rPr lang="en-US" dirty="0" err="1" smtClean="0"/>
              <a:t>eIDAS</a:t>
            </a:r>
            <a:endParaRPr lang="en-US" dirty="0" smtClean="0"/>
          </a:p>
          <a:p>
            <a:pPr marL="0" indent="0">
              <a:buNone/>
            </a:pPr>
            <a:r>
              <a:rPr lang="en-US" i="1" dirty="0" smtClean="0"/>
              <a:t>And of course:</a:t>
            </a:r>
          </a:p>
          <a:p>
            <a:pPr marL="0" indent="0">
              <a:buNone/>
            </a:pPr>
            <a:r>
              <a:rPr lang="en-US" dirty="0" smtClean="0"/>
              <a:t>Federations</a:t>
            </a:r>
            <a:r>
              <a:rPr lang="en-US" smtClean="0"/>
              <a:t>, Institutions </a:t>
            </a:r>
            <a:r>
              <a:rPr lang="en-US" dirty="0" smtClean="0"/>
              <a:t>and our </a:t>
            </a:r>
            <a:r>
              <a:rPr lang="en-US" smtClean="0"/>
              <a:t>Users !!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65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Wiki:</a:t>
            </a:r>
          </a:p>
          <a:p>
            <a:pPr marL="0" lvl="0" indent="0" algn="ctr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hlinkClick r:id="rId2"/>
              </a:rPr>
              <a:t>https://wiki.geant.org/display/gn42jra3/Task+3%3A+Next+Generation+Trust+and+Identity+Technology+Development+-+</a:t>
            </a:r>
            <a:r>
              <a:rPr lang="en-US" dirty="0" smtClean="0">
                <a:hlinkClick r:id="rId2"/>
              </a:rPr>
              <a:t>TrustTech</a:t>
            </a:r>
            <a:endParaRPr lang="en-US" dirty="0" smtClean="0"/>
          </a:p>
          <a:p>
            <a:pPr marL="0" lvl="0" indent="0" algn="ctr" defTabSz="91440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 marL="0" lvl="0" indent="0" algn="ctr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 smtClean="0"/>
              <a:t>Email</a:t>
            </a:r>
            <a:r>
              <a:rPr lang="en-US" dirty="0" smtClean="0"/>
              <a:t>:</a:t>
            </a:r>
          </a:p>
          <a:p>
            <a:pPr marL="0" lvl="0" indent="0" algn="ctr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>
                <a:hlinkClick r:id="rId3"/>
              </a:rPr>
              <a:t>trusttech@lists.geant.org</a:t>
            </a:r>
            <a:endParaRPr lang="en-US" dirty="0" smtClean="0"/>
          </a:p>
          <a:p>
            <a:pPr marL="0" lvl="0" indent="0" algn="ctr" defTabSz="914400">
              <a:lnSpc>
                <a:spcPct val="100000"/>
              </a:lnSpc>
              <a:spcBef>
                <a:spcPts val="0"/>
              </a:spcBef>
              <a:buNone/>
            </a:pP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28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err="1" smtClean="0"/>
              <a:t>maarten.kremers@surfnet.nl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961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dirty="0" smtClean="0"/>
              <a:t>Next Generation </a:t>
            </a:r>
            <a:r>
              <a:rPr lang="en-US" sz="2800" dirty="0"/>
              <a:t>T&amp;I Technology </a:t>
            </a:r>
            <a:r>
              <a:rPr lang="en-US" sz="2800" dirty="0" smtClean="0"/>
              <a:t>Development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1735" y="2168431"/>
            <a:ext cx="8173618" cy="1569660"/>
          </a:xfrm>
          <a:prstGeom prst="rect">
            <a:avLst/>
          </a:prstGeom>
          <a:noFill/>
          <a:ln w="25400">
            <a:solidFill>
              <a:schemeClr val="accent1"/>
            </a:solidFill>
          </a:ln>
          <a:effectLst>
            <a:innerShdw blurRad="63500" dist="1016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“</a:t>
            </a:r>
            <a:r>
              <a:rPr lang="en-US" sz="1600" dirty="0"/>
              <a:t>This Task integrates developments that go beyond or significantly disrupt the current models, technologies or approaches to trust and identity that are in operation in the </a:t>
            </a:r>
            <a:r>
              <a:rPr lang="en-US" sz="1600" dirty="0" err="1"/>
              <a:t>eduGAIN</a:t>
            </a:r>
            <a:r>
              <a:rPr lang="en-US" sz="1600" dirty="0"/>
              <a:t> platform</a:t>
            </a:r>
            <a:r>
              <a:rPr lang="en-US" sz="1600" dirty="0" smtClean="0"/>
              <a:t>.”</a:t>
            </a:r>
          </a:p>
          <a:p>
            <a:pPr algn="ctr"/>
            <a:endParaRPr lang="en-US" sz="1600" dirty="0"/>
          </a:p>
          <a:p>
            <a:pPr algn="ctr"/>
            <a:r>
              <a:rPr lang="en-US" sz="1600" dirty="0"/>
              <a:t>“It aims to widen the engagement of federated identity approaches to other sectors, including e-Government and potential social identity providers, allowing greater engagement by individuals and citizen scientists in research</a:t>
            </a:r>
            <a:r>
              <a:rPr lang="en-US" sz="1600" dirty="0" smtClean="0"/>
              <a:t>.”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6436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000" dirty="0" smtClean="0"/>
          </a:p>
          <a:p>
            <a:pPr marL="0" indent="0" algn="ctr">
              <a:buNone/>
            </a:pPr>
            <a:r>
              <a:rPr lang="en-US" sz="2000" b="1" dirty="0" smtClean="0"/>
              <a:t>24 persons </a:t>
            </a:r>
          </a:p>
          <a:p>
            <a:pPr marL="0" indent="0" algn="ctr">
              <a:buNone/>
            </a:pPr>
            <a:r>
              <a:rPr lang="en-US" sz="2000" b="1" dirty="0" smtClean="0"/>
              <a:t>173 </a:t>
            </a:r>
            <a:r>
              <a:rPr lang="en-US" sz="2000" b="1" dirty="0" err="1" smtClean="0"/>
              <a:t>ManMonths</a:t>
            </a:r>
            <a:r>
              <a:rPr lang="en-US" sz="2000" b="1" dirty="0" smtClean="0"/>
              <a:t> / 14,4 </a:t>
            </a:r>
            <a:r>
              <a:rPr lang="en-US" sz="2000" b="1" dirty="0" err="1" smtClean="0"/>
              <a:t>ManYear</a:t>
            </a:r>
            <a:r>
              <a:rPr lang="en-US" sz="2000" b="1" dirty="0" smtClean="0"/>
              <a:t> / 5,4 FTE per Year</a:t>
            </a:r>
          </a:p>
          <a:p>
            <a:pPr marL="0" indent="0" algn="ctr">
              <a:buNone/>
            </a:pPr>
            <a:endParaRPr lang="en-US" sz="2000" dirty="0" smtClean="0"/>
          </a:p>
          <a:p>
            <a:pPr marL="0" indent="0" algn="ctr">
              <a:buNone/>
            </a:pPr>
            <a:r>
              <a:rPr lang="en-US" sz="2000" b="1" dirty="0" smtClean="0"/>
              <a:t>People from: </a:t>
            </a:r>
          </a:p>
          <a:p>
            <a:pPr marL="0" indent="0" algn="ctr">
              <a:buNone/>
            </a:pPr>
            <a:r>
              <a:rPr lang="en-US" sz="2000" dirty="0" smtClean="0"/>
              <a:t>Austria, Czech Republic, </a:t>
            </a:r>
            <a:r>
              <a:rPr lang="en-US" sz="2000" dirty="0"/>
              <a:t>Estonia,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Finland</a:t>
            </a:r>
            <a:r>
              <a:rPr lang="en-US" sz="2000" dirty="0"/>
              <a:t>,</a:t>
            </a:r>
            <a:r>
              <a:rPr lang="en-US" sz="2000" dirty="0" smtClean="0"/>
              <a:t> Germany, Greece, Ireland,</a:t>
            </a:r>
            <a:br>
              <a:rPr lang="en-US" sz="2000" dirty="0" smtClean="0"/>
            </a:br>
            <a:r>
              <a:rPr lang="en-US" sz="2000" dirty="0" smtClean="0"/>
              <a:t> Italy, Moldova, Norway, Spain, </a:t>
            </a:r>
            <a:br>
              <a:rPr lang="en-US" sz="2000" dirty="0" smtClean="0"/>
            </a:br>
            <a:r>
              <a:rPr lang="en-US" sz="2000" dirty="0" smtClean="0"/>
              <a:t>Sweden, Switzerland &amp; The Netherlands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TrustTech</a:t>
            </a:r>
            <a:r>
              <a:rPr lang="en-US" dirty="0" smtClean="0"/>
              <a:t> People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10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T3.1 Federated identity, the next generation</a:t>
            </a:r>
            <a:endParaRPr lang="en-US" dirty="0"/>
          </a:p>
          <a:p>
            <a:r>
              <a:rPr lang="en-US" dirty="0"/>
              <a:t>Carry out development based on OpenID Connect (OIDC), specifically for extending the standard to make OIDC “federation and </a:t>
            </a:r>
            <a:r>
              <a:rPr lang="en-US" dirty="0" err="1"/>
              <a:t>interfederation</a:t>
            </a:r>
            <a:r>
              <a:rPr lang="en-US" dirty="0"/>
              <a:t> capable” (i.e. OIDC metadata, discovery, etc.), including engaging with and contributing to the IETF and developing a potential OIDC profile for </a:t>
            </a:r>
            <a:r>
              <a:rPr lang="en-US" dirty="0" err="1"/>
              <a:t>eduGAIN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SubTasks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3859" y="2964180"/>
            <a:ext cx="7892499" cy="15465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Making OpenID </a:t>
            </a:r>
            <a:r>
              <a:rPr lang="en-US" dirty="0" smtClean="0"/>
              <a:t>Connect work for federations (Based on proposal Roland, </a:t>
            </a:r>
            <a:r>
              <a:rPr lang="en-US" dirty="0" err="1" smtClean="0"/>
              <a:t>Rebecka</a:t>
            </a:r>
            <a:r>
              <a:rPr lang="en-US" dirty="0" smtClean="0"/>
              <a:t> &amp; others)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Standardize claims (REFEDS </a:t>
            </a:r>
            <a:r>
              <a:rPr lang="en-US" dirty="0" err="1" smtClean="0"/>
              <a:t>OIDCre</a:t>
            </a:r>
            <a:r>
              <a:rPr lang="en-US" dirty="0" smtClean="0"/>
              <a:t> workgroup)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Reference implementation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Specify OpenID </a:t>
            </a:r>
            <a:r>
              <a:rPr lang="en-US" dirty="0" smtClean="0"/>
              <a:t>Connect profile for </a:t>
            </a:r>
            <a:r>
              <a:rPr lang="en-US" dirty="0" err="1" smtClean="0"/>
              <a:t>eduGAIN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Pilot, pilot, pilot</a:t>
            </a: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Much interest in this topic, but </a:t>
            </a:r>
            <a:r>
              <a:rPr lang="en-US" dirty="0" err="1" smtClean="0"/>
              <a:t>standarization</a:t>
            </a:r>
            <a:r>
              <a:rPr lang="en-US" dirty="0" smtClean="0"/>
              <a:t> be a time consuming process</a:t>
            </a:r>
          </a:p>
        </p:txBody>
      </p:sp>
    </p:spTree>
    <p:extLst>
      <p:ext uri="{BB962C8B-B14F-4D97-AF65-F5344CB8AC3E}">
        <p14:creationId xmlns:p14="http://schemas.microsoft.com/office/powerpoint/2010/main" val="14970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T3.1 Federated identity, the next generation</a:t>
            </a:r>
            <a:endParaRPr lang="en-US" dirty="0"/>
          </a:p>
          <a:p>
            <a:r>
              <a:rPr lang="en-US" dirty="0" smtClean="0"/>
              <a:t>Develop </a:t>
            </a:r>
            <a:r>
              <a:rPr lang="en-US" dirty="0"/>
              <a:t>user-centric identity federation: user-managed access.</a:t>
            </a:r>
          </a:p>
          <a:p>
            <a:r>
              <a:rPr lang="en-US" dirty="0"/>
              <a:t>Engage with federations on the principle of user-managed access, not only technically, but also reflecting the principle that the user is the resource owner and should therefore be in control of their own “data”.</a:t>
            </a:r>
          </a:p>
          <a:p>
            <a:r>
              <a:rPr lang="en-US" dirty="0"/>
              <a:t>Develop pilots based on </a:t>
            </a:r>
            <a:r>
              <a:rPr lang="en-US" dirty="0" err="1"/>
              <a:t>eduKEEP</a:t>
            </a:r>
            <a:r>
              <a:rPr lang="en-US" dirty="0"/>
              <a:t>- and </a:t>
            </a:r>
            <a:r>
              <a:rPr lang="en-US" dirty="0" err="1"/>
              <a:t>eduID</a:t>
            </a:r>
            <a:r>
              <a:rPr lang="en-US" dirty="0"/>
              <a:t>-like approaches, currently at TRL 6–8 in various national developments, to enhance to scale for international interoperability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SubTasks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3859" y="3185160"/>
            <a:ext cx="7892499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Best Current Practice for User centric Identity Federation</a:t>
            </a:r>
            <a:br>
              <a:rPr lang="en-US" dirty="0" smtClean="0"/>
            </a:br>
            <a:r>
              <a:rPr lang="en-US" dirty="0" smtClean="0"/>
              <a:t>based on reference architecture, policy/legal framework and  </a:t>
            </a:r>
            <a:r>
              <a:rPr lang="en-US" dirty="0" err="1" smtClean="0"/>
              <a:t>interfed</a:t>
            </a:r>
            <a:r>
              <a:rPr lang="en-US" dirty="0" smtClean="0"/>
              <a:t> recommendations (prescriptive) and the overview of current activities in </a:t>
            </a:r>
            <a:r>
              <a:rPr lang="en-US" dirty="0" err="1" smtClean="0"/>
              <a:t>eduID</a:t>
            </a:r>
            <a:r>
              <a:rPr lang="en-US" dirty="0" smtClean="0"/>
              <a:t>-like approaches (descriptive)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Pilot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Advanced aspects? Migration path? : Great to have but complicated.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4082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T3.2 Two-factor authentication in </a:t>
            </a:r>
            <a:r>
              <a:rPr lang="en-US" b="1" dirty="0" err="1"/>
              <a:t>eduGAIN</a:t>
            </a:r>
            <a:endParaRPr lang="en-US" dirty="0"/>
          </a:p>
          <a:p>
            <a:r>
              <a:rPr lang="en-US" dirty="0"/>
              <a:t>Develop procedures/metadata profiles for including two-factor support in </a:t>
            </a:r>
            <a:r>
              <a:rPr lang="en-US" dirty="0" err="1"/>
              <a:t>eduGAIN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/>
              <a:t>NOTE: not two-factor / MFA service itself.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SubTasks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3859" y="3185160"/>
            <a:ext cx="7892499" cy="30008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Building on on top of / reusing the work from the </a:t>
            </a:r>
            <a:r>
              <a:rPr lang="en-US" dirty="0" err="1" smtClean="0"/>
              <a:t>Incommon</a:t>
            </a:r>
            <a:r>
              <a:rPr lang="en-US" dirty="0"/>
              <a:t> </a:t>
            </a:r>
            <a:r>
              <a:rPr lang="en-US" dirty="0" smtClean="0"/>
              <a:t>MFA WG</a:t>
            </a:r>
          </a:p>
        </p:txBody>
      </p:sp>
    </p:spTree>
    <p:extLst>
      <p:ext uri="{BB962C8B-B14F-4D97-AF65-F5344CB8AC3E}">
        <p14:creationId xmlns:p14="http://schemas.microsoft.com/office/powerpoint/2010/main" val="84485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T3.3 </a:t>
            </a:r>
            <a:r>
              <a:rPr lang="en-US" b="1" dirty="0"/>
              <a:t>Services to support mobile federated identity</a:t>
            </a:r>
            <a:endParaRPr lang="en-US" dirty="0"/>
          </a:p>
          <a:p>
            <a:r>
              <a:rPr lang="en-US" dirty="0"/>
              <a:t>GN3plus and GN4-1 delivered research into technical facilities to support non-web use cases for rich client applications and mobile devices (using OpenID Connect and Moonshot). Service options for integrating these results in a service context for GÉANT will be developed, integrated into the </a:t>
            </a:r>
            <a:r>
              <a:rPr lang="en-US" dirty="0" err="1"/>
              <a:t>harmonisation</a:t>
            </a:r>
            <a:r>
              <a:rPr lang="en-US" dirty="0"/>
              <a:t> framework and piloted with </a:t>
            </a:r>
            <a:r>
              <a:rPr lang="en-US" dirty="0" err="1"/>
              <a:t>eduGAIN</a:t>
            </a:r>
            <a:r>
              <a:rPr lang="en-US" dirty="0"/>
              <a:t> to attain TRL 8.</a:t>
            </a:r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SubTasks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3859" y="3185160"/>
            <a:ext cx="7892499" cy="11310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err="1" smtClean="0"/>
              <a:t>MoonShot</a:t>
            </a:r>
            <a:r>
              <a:rPr lang="en-US" dirty="0" smtClean="0"/>
              <a:t> enhancements</a:t>
            </a:r>
            <a:r>
              <a:rPr lang="en-US" dirty="0"/>
              <a:t> </a:t>
            </a:r>
            <a:r>
              <a:rPr lang="en-US" dirty="0" smtClean="0"/>
              <a:t>(Portal)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SDK for platforms to have safe federated login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OpenID </a:t>
            </a:r>
            <a:r>
              <a:rPr lang="en-US" dirty="0" smtClean="0"/>
              <a:t>Connect, mobile and federation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Goal is clear (added value service for </a:t>
            </a:r>
            <a:r>
              <a:rPr lang="en-US" dirty="0" err="1" smtClean="0"/>
              <a:t>eduGAIN</a:t>
            </a:r>
            <a:r>
              <a:rPr lang="en-US" dirty="0" smtClean="0"/>
              <a:t>), exact path to be determined.</a:t>
            </a:r>
          </a:p>
        </p:txBody>
      </p:sp>
    </p:spTree>
    <p:extLst>
      <p:ext uri="{BB962C8B-B14F-4D97-AF65-F5344CB8AC3E}">
        <p14:creationId xmlns:p14="http://schemas.microsoft.com/office/powerpoint/2010/main" val="38772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T3.4 Cross-sector interoperability (</a:t>
            </a:r>
            <a:r>
              <a:rPr lang="en-US" b="1" dirty="0" err="1"/>
              <a:t>eduGAIN</a:t>
            </a:r>
            <a:r>
              <a:rPr lang="en-US" b="1" dirty="0"/>
              <a:t>)</a:t>
            </a:r>
            <a:endParaRPr lang="en-US" dirty="0"/>
          </a:p>
          <a:p>
            <a:r>
              <a:rPr lang="en-US" dirty="0"/>
              <a:t>Identify and pilot</a:t>
            </a:r>
            <a:r>
              <a:rPr lang="en-US" b="1" dirty="0"/>
              <a:t> </a:t>
            </a:r>
            <a:r>
              <a:rPr lang="en-US" dirty="0"/>
              <a:t>methods to </a:t>
            </a:r>
            <a:r>
              <a:rPr lang="en-US" dirty="0" err="1"/>
              <a:t>organise</a:t>
            </a:r>
            <a:r>
              <a:rPr lang="en-US" dirty="0"/>
              <a:t> and incorporate </a:t>
            </a:r>
            <a:r>
              <a:rPr lang="en-US" dirty="0" err="1"/>
              <a:t>eIDAS</a:t>
            </a:r>
            <a:r>
              <a:rPr lang="en-US" dirty="0"/>
              <a:t> and social identities with </a:t>
            </a:r>
            <a:r>
              <a:rPr lang="en-US" dirty="0" err="1"/>
              <a:t>eduGAIN</a:t>
            </a:r>
            <a:r>
              <a:rPr lang="en-US" dirty="0"/>
              <a:t>.</a:t>
            </a:r>
          </a:p>
          <a:p>
            <a:r>
              <a:rPr lang="en-US" dirty="0"/>
              <a:t>Collaborate with Task 2, since interoperability with government </a:t>
            </a:r>
            <a:r>
              <a:rPr lang="en-US" dirty="0" err="1"/>
              <a:t>eID</a:t>
            </a:r>
            <a:r>
              <a:rPr lang="en-US" dirty="0"/>
              <a:t>/</a:t>
            </a:r>
            <a:r>
              <a:rPr lang="en-US" dirty="0" err="1"/>
              <a:t>eIDAS</a:t>
            </a:r>
            <a:r>
              <a:rPr lang="en-US" dirty="0"/>
              <a:t> may also facilitate step-up assurance, and social identity may provide coverage for some homeless users (i.e. users without an account within a R&amp;E federation). AARC results will be examined for adoption as they become available</a:t>
            </a:r>
            <a:r>
              <a:rPr lang="en-US" dirty="0" smtClean="0"/>
              <a:t>. </a:t>
            </a:r>
            <a:r>
              <a:rPr lang="en-US" dirty="0"/>
              <a:t> 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SubTasks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3859" y="2758440"/>
            <a:ext cx="7892499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Update of </a:t>
            </a:r>
            <a:r>
              <a:rPr lang="en-US" dirty="0" err="1" smtClean="0"/>
              <a:t>eduPEPS</a:t>
            </a:r>
            <a:r>
              <a:rPr lang="en-US" dirty="0" smtClean="0"/>
              <a:t> (</a:t>
            </a:r>
            <a:r>
              <a:rPr lang="en-US" dirty="0" err="1" smtClean="0"/>
              <a:t>eIDAS</a:t>
            </a:r>
            <a:r>
              <a:rPr lang="en-US" dirty="0" smtClean="0"/>
              <a:t> to </a:t>
            </a:r>
            <a:r>
              <a:rPr lang="en-US" dirty="0" err="1" smtClean="0"/>
              <a:t>eduGAIN</a:t>
            </a:r>
            <a:r>
              <a:rPr lang="en-US" dirty="0" smtClean="0"/>
              <a:t> proxy)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Recommendations for business model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Pilot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Step-up assurance </a:t>
            </a:r>
            <a:r>
              <a:rPr lang="en-US" dirty="0" smtClean="0"/>
              <a:t>service based on </a:t>
            </a:r>
            <a:r>
              <a:rPr lang="en-US" dirty="0" err="1" smtClean="0"/>
              <a:t>eIDAS</a:t>
            </a:r>
            <a:r>
              <a:rPr lang="en-US" dirty="0"/>
              <a:t> </a:t>
            </a:r>
            <a:r>
              <a:rPr lang="en-US" dirty="0" smtClean="0"/>
              <a:t>(?)</a:t>
            </a:r>
            <a:r>
              <a:rPr lang="en-US" dirty="0" smtClean="0"/>
              <a:t>, </a:t>
            </a:r>
            <a:r>
              <a:rPr lang="en-US" dirty="0" smtClean="0"/>
              <a:t>in collaboration with task 2 (RASP), based on recommendations of </a:t>
            </a:r>
            <a:r>
              <a:rPr lang="en-US" dirty="0" smtClean="0"/>
              <a:t>AARC. To be determined in </a:t>
            </a:r>
            <a:r>
              <a:rPr lang="en-US" smtClean="0"/>
              <a:t>due time.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Social ID proxy service, </a:t>
            </a:r>
            <a:r>
              <a:rPr lang="en-US" dirty="0" err="1" smtClean="0"/>
              <a:t>satosa</a:t>
            </a:r>
            <a:r>
              <a:rPr lang="en-US" dirty="0" smtClean="0"/>
              <a:t> development? Too early to determine now. </a:t>
            </a:r>
          </a:p>
        </p:txBody>
      </p:sp>
    </p:spTree>
    <p:extLst>
      <p:ext uri="{BB962C8B-B14F-4D97-AF65-F5344CB8AC3E}">
        <p14:creationId xmlns:p14="http://schemas.microsoft.com/office/powerpoint/2010/main" val="103983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Deliverable </a:t>
            </a:r>
            <a:r>
              <a:rPr lang="en-US" b="1" dirty="0"/>
              <a:t>D9.3</a:t>
            </a:r>
            <a:r>
              <a:rPr lang="en-US" dirty="0"/>
              <a:t>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Best </a:t>
            </a:r>
            <a:r>
              <a:rPr lang="en-US" dirty="0"/>
              <a:t>Practice for User Centric Federated </a:t>
            </a:r>
            <a:r>
              <a:rPr lang="en-US" dirty="0" smtClean="0"/>
              <a:t>Identity</a:t>
            </a:r>
            <a:br>
              <a:rPr lang="en-US" dirty="0" smtClean="0"/>
            </a:br>
            <a:r>
              <a:rPr lang="en-US" dirty="0" smtClean="0"/>
              <a:t>Due </a:t>
            </a:r>
            <a:r>
              <a:rPr lang="en-US" dirty="0"/>
              <a:t>M18 - 31 October 2017  </a:t>
            </a:r>
            <a:endParaRPr lang="en-US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Milestone </a:t>
            </a:r>
            <a:r>
              <a:rPr lang="en-US" b="1" dirty="0"/>
              <a:t>M9.8</a:t>
            </a:r>
            <a:r>
              <a:rPr lang="en-US" dirty="0"/>
              <a:t>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User </a:t>
            </a:r>
            <a:r>
              <a:rPr lang="en-US" dirty="0"/>
              <a:t>Centric Federated Identity Business </a:t>
            </a:r>
            <a:r>
              <a:rPr lang="en-US" dirty="0" smtClean="0"/>
              <a:t>Case </a:t>
            </a:r>
            <a:br>
              <a:rPr lang="en-US" dirty="0" smtClean="0"/>
            </a:br>
            <a:r>
              <a:rPr lang="en-US" dirty="0" smtClean="0"/>
              <a:t>Due </a:t>
            </a:r>
            <a:r>
              <a:rPr lang="en-US" dirty="0"/>
              <a:t>M30 - 31 October 2018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/>
              <a:t>Formal Milestones and Deliverables</a:t>
            </a:r>
          </a:p>
        </p:txBody>
      </p:sp>
    </p:spTree>
    <p:extLst>
      <p:ext uri="{BB962C8B-B14F-4D97-AF65-F5344CB8AC3E}">
        <p14:creationId xmlns:p14="http://schemas.microsoft.com/office/powerpoint/2010/main" val="25203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Props1.xml><?xml version="1.0" encoding="utf-8"?>
<ds:datastoreItem xmlns:ds="http://schemas.openxmlformats.org/officeDocument/2006/customXml" ds:itemID="{5895493C-249E-4E2F-9A6A-1B24FAEA41A7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F6BB8E41-655E-4B39-BE42-3C6A1613EC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7019c98-23ef-46f8-8434-cfd3a3bc739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2709</TotalTime>
  <Words>550</Words>
  <Application>Microsoft Macintosh PowerPoint</Application>
  <PresentationFormat>On-screen Show (16:9)</PresentationFormat>
  <Paragraphs>105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Calibri</vt:lpstr>
      <vt:lpstr>Verdana</vt:lpstr>
      <vt:lpstr>Arial</vt:lpstr>
      <vt:lpstr>GEANT Association</vt:lpstr>
      <vt:lpstr>PowerPoint Presentation</vt:lpstr>
      <vt:lpstr>Introduction</vt:lpstr>
      <vt:lpstr>TrustTech People</vt:lpstr>
      <vt:lpstr>SubTasks</vt:lpstr>
      <vt:lpstr>SubTasks</vt:lpstr>
      <vt:lpstr>SubTasks</vt:lpstr>
      <vt:lpstr>SubTasks</vt:lpstr>
      <vt:lpstr>SubTasks</vt:lpstr>
      <vt:lpstr>Formal Milestones and Deliverables</vt:lpstr>
      <vt:lpstr>Division of Work</vt:lpstr>
      <vt:lpstr>Dependencies</vt:lpstr>
      <vt:lpstr>More information</vt:lpstr>
      <vt:lpstr>PowerPoint Presentation</vt:lpstr>
    </vt:vector>
  </TitlesOfParts>
  <Company>DANTE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/>
  <cp:lastModifiedBy>Maarten Kremers</cp:lastModifiedBy>
  <cp:revision>56</cp:revision>
  <dcterms:created xsi:type="dcterms:W3CDTF">2015-04-29T14:13:57Z</dcterms:created>
  <dcterms:modified xsi:type="dcterms:W3CDTF">2016-07-12T12:08:06Z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