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31"/>
  </p:notesMasterIdLst>
  <p:sldIdLst>
    <p:sldId id="256" r:id="rId6"/>
    <p:sldId id="261" r:id="rId7"/>
    <p:sldId id="268" r:id="rId8"/>
    <p:sldId id="266" r:id="rId9"/>
    <p:sldId id="272" r:id="rId10"/>
    <p:sldId id="274" r:id="rId11"/>
    <p:sldId id="275" r:id="rId12"/>
    <p:sldId id="276" r:id="rId13"/>
    <p:sldId id="277" r:id="rId14"/>
    <p:sldId id="278" r:id="rId15"/>
    <p:sldId id="279" r:id="rId16"/>
    <p:sldId id="273" r:id="rId17"/>
    <p:sldId id="284" r:id="rId18"/>
    <p:sldId id="285" r:id="rId19"/>
    <p:sldId id="286" r:id="rId20"/>
    <p:sldId id="287" r:id="rId21"/>
    <p:sldId id="288" r:id="rId22"/>
    <p:sldId id="294" r:id="rId23"/>
    <p:sldId id="295" r:id="rId24"/>
    <p:sldId id="301" r:id="rId25"/>
    <p:sldId id="302" r:id="rId26"/>
    <p:sldId id="304" r:id="rId27"/>
    <p:sldId id="303" r:id="rId28"/>
    <p:sldId id="282" r:id="rId29"/>
    <p:sldId id="25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64B"/>
    <a:srgbClr val="952C2E"/>
    <a:srgbClr val="78329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>
        <p:scale>
          <a:sx n="79" d="100"/>
          <a:sy n="79" d="100"/>
        </p:scale>
        <p:origin x="-1216" y="-8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30" Type="http://schemas.openxmlformats.org/officeDocument/2006/relationships/slide" Target="slides/slide25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74FDBE-D67A-45E9-B96E-BFB0D55A0371}" type="datetimeFigureOut">
              <a:rPr lang="en-GB" smtClean="0"/>
              <a:t>11.07.16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FBC473-5E03-4942-8552-6844ADC679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156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048"/>
            <a:ext cx="9148069" cy="6854952"/>
          </a:xfrm>
          <a:prstGeom prst="rect">
            <a:avLst/>
          </a:prstGeom>
        </p:spPr>
      </p:pic>
      <p:sp>
        <p:nvSpPr>
          <p:cNvPr id="20" name="Rectangle 3"/>
          <p:cNvSpPr txBox="1">
            <a:spLocks noChangeArrowheads="1"/>
          </p:cNvSpPr>
          <p:nvPr userDrawn="1"/>
        </p:nvSpPr>
        <p:spPr bwMode="auto">
          <a:xfrm>
            <a:off x="6083614" y="4779932"/>
            <a:ext cx="2642678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‹#›</a:t>
            </a:fld>
            <a:endParaRPr lang="en-GB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3" hasCustomPrompt="1"/>
          </p:nvPr>
        </p:nvSpPr>
        <p:spPr>
          <a:xfrm>
            <a:off x="1104901" y="2589219"/>
            <a:ext cx="4266188" cy="906547"/>
          </a:xfrm>
        </p:spPr>
        <p:txBody>
          <a:bodyPr/>
          <a:lstStyle>
            <a:lvl1pPr marL="0" indent="0" defTabSz="179388">
              <a:buNone/>
              <a:defRPr>
                <a:solidFill>
                  <a:srgbClr val="FFFF00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</a:p>
          <a:p>
            <a:pPr lvl="0"/>
            <a:r>
              <a:rPr lang="en-US" dirty="0" smtClean="0"/>
              <a:t>	Subtitle</a:t>
            </a:r>
            <a:endParaRPr lang="en-GB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4" hasCustomPrompt="1"/>
          </p:nvPr>
        </p:nvSpPr>
        <p:spPr>
          <a:xfrm>
            <a:off x="1104903" y="4838824"/>
            <a:ext cx="4188187" cy="9144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Presenter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581" y="304807"/>
            <a:ext cx="1505958" cy="79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668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11.07.16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Placeholder 13"/>
          <p:cNvSpPr>
            <a:spLocks noGrp="1"/>
          </p:cNvSpPr>
          <p:nvPr>
            <p:ph type="title"/>
          </p:nvPr>
        </p:nvSpPr>
        <p:spPr>
          <a:xfrm>
            <a:off x="616512" y="12237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9525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ED1E3-D66A-43E2-B8FC-64D6FDC84B89}" type="datetime1">
              <a:rPr lang="en-GB" smtClean="0"/>
              <a:t>11.07.16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3"/>
          <p:cNvSpPr>
            <a:spLocks noGrp="1"/>
          </p:cNvSpPr>
          <p:nvPr>
            <p:ph type="title"/>
          </p:nvPr>
        </p:nvSpPr>
        <p:spPr>
          <a:xfrm>
            <a:off x="616512" y="12237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0716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3C3A0-EE7E-470B-9EC9-FFD9093F2843}" type="datetime1">
              <a:rPr lang="en-GB" smtClean="0"/>
              <a:t>11.07.16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3"/>
          <p:cNvSpPr>
            <a:spLocks noGrp="1"/>
          </p:cNvSpPr>
          <p:nvPr>
            <p:ph type="title"/>
          </p:nvPr>
        </p:nvSpPr>
        <p:spPr>
          <a:xfrm>
            <a:off x="616512" y="12237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3169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709F5-CF62-4D56-AA6B-707D89DE6E09}" type="datetime1">
              <a:rPr lang="en-GB" smtClean="0"/>
              <a:t>11.07.16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3"/>
          <p:cNvSpPr>
            <a:spLocks noGrp="1"/>
          </p:cNvSpPr>
          <p:nvPr>
            <p:ph type="title"/>
          </p:nvPr>
        </p:nvSpPr>
        <p:spPr>
          <a:xfrm>
            <a:off x="616512" y="12237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581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561770"/>
            <a:ext cx="4629150" cy="42992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3677"/>
            <a:ext cx="2949178" cy="43153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474B6-912E-4B1B-AF2E-C371A569FBCB}" type="datetime1">
              <a:rPr lang="en-GB" smtClean="0"/>
              <a:t>11.07.16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3"/>
          <p:cNvSpPr>
            <a:spLocks noGrp="1"/>
          </p:cNvSpPr>
          <p:nvPr>
            <p:ph type="title"/>
          </p:nvPr>
        </p:nvSpPr>
        <p:spPr>
          <a:xfrm>
            <a:off x="616512" y="12237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8196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561770"/>
            <a:ext cx="4629150" cy="42992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53677"/>
            <a:ext cx="2949178" cy="43153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A1B1-18EA-401D-8918-F8C955BA2D6F}" type="datetime1">
              <a:rPr lang="en-GB" smtClean="0"/>
              <a:t>11.07.16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3"/>
          <p:cNvSpPr>
            <a:spLocks noGrp="1"/>
          </p:cNvSpPr>
          <p:nvPr>
            <p:ph type="title"/>
          </p:nvPr>
        </p:nvSpPr>
        <p:spPr>
          <a:xfrm>
            <a:off x="616512" y="12237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1738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048"/>
            <a:ext cx="9148069" cy="685495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3"/>
          <a:srcRect b="4348"/>
          <a:stretch/>
        </p:blipFill>
        <p:spPr>
          <a:xfrm>
            <a:off x="4116094" y="2669056"/>
            <a:ext cx="4890752" cy="4188951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1349876" y="1908936"/>
            <a:ext cx="5072631" cy="1739309"/>
            <a:chOff x="2115520" y="2583712"/>
            <a:chExt cx="6763508" cy="1739309"/>
          </a:xfrm>
        </p:grpSpPr>
        <p:sp>
          <p:nvSpPr>
            <p:cNvPr id="12" name="Title 3"/>
            <p:cNvSpPr txBox="1">
              <a:spLocks/>
            </p:cNvSpPr>
            <p:nvPr/>
          </p:nvSpPr>
          <p:spPr>
            <a:xfrm>
              <a:off x="2115520" y="2583712"/>
              <a:ext cx="4269412" cy="144105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000" b="1" kern="1200" baseline="0">
                  <a:solidFill>
                    <a:srgbClr val="004361"/>
                  </a:solidFill>
                  <a:latin typeface="Calibri"/>
                  <a:ea typeface="Verdana" panose="020B0604030504040204" pitchFamily="34" charset="0"/>
                  <a:cs typeface="Verdana" panose="020B0604030504040204" pitchFamily="34" charset="0"/>
                </a:defRPr>
              </a:lvl1pPr>
            </a:lstStyle>
            <a:p>
              <a:pPr algn="ctr"/>
              <a:r>
                <a:rPr lang="en-GB" sz="2800" b="0" dirty="0" smtClean="0">
                  <a:solidFill>
                    <a:srgbClr val="CBDB2A"/>
                  </a:solidFill>
                </a:rPr>
                <a:t>Thank you and</a:t>
              </a:r>
              <a:endParaRPr lang="en-GB" sz="2800" b="0" dirty="0">
                <a:solidFill>
                  <a:srgbClr val="CBDB2A"/>
                </a:solidFill>
              </a:endParaRPr>
            </a:p>
          </p:txBody>
        </p:sp>
        <p:sp>
          <p:nvSpPr>
            <p:cNvPr id="13" name="Title 3"/>
            <p:cNvSpPr txBox="1">
              <a:spLocks/>
            </p:cNvSpPr>
            <p:nvPr/>
          </p:nvSpPr>
          <p:spPr>
            <a:xfrm>
              <a:off x="2896095" y="3066358"/>
              <a:ext cx="5982933" cy="12566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000" b="1" kern="1200" baseline="0">
                  <a:solidFill>
                    <a:srgbClr val="004361"/>
                  </a:solidFill>
                  <a:latin typeface="Calibri"/>
                  <a:ea typeface="Verdana" panose="020B0604030504040204" pitchFamily="34" charset="0"/>
                  <a:cs typeface="Verdana" panose="020B0604030504040204" pitchFamily="34" charset="0"/>
                </a:defRPr>
              </a:lvl1pPr>
            </a:lstStyle>
            <a:p>
              <a:pPr algn="ctr"/>
              <a:r>
                <a:rPr lang="en-GB" sz="4400" dirty="0" smtClean="0">
                  <a:solidFill>
                    <a:srgbClr val="CBDB2A"/>
                  </a:solidFill>
                </a:rPr>
                <a:t>any questions?</a:t>
              </a:r>
              <a:endParaRPr lang="en-GB" sz="4400" dirty="0">
                <a:solidFill>
                  <a:srgbClr val="CBDB2A"/>
                </a:solidFill>
              </a:endParaRPr>
            </a:p>
          </p:txBody>
        </p:sp>
      </p:grpSp>
      <p:sp>
        <p:nvSpPr>
          <p:cNvPr id="14" name="Title 3"/>
          <p:cNvSpPr txBox="1">
            <a:spLocks/>
          </p:cNvSpPr>
          <p:nvPr userDrawn="1"/>
        </p:nvSpPr>
        <p:spPr>
          <a:xfrm>
            <a:off x="6236513" y="2611558"/>
            <a:ext cx="1779815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 smtClean="0">
                <a:solidFill>
                  <a:schemeClr val="bg1"/>
                </a:solidFill>
              </a:rPr>
              <a:t>Your chance to ask questions</a:t>
            </a:r>
            <a:endParaRPr lang="en-GB" sz="2100" b="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581" y="304807"/>
            <a:ext cx="1505958" cy="79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01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91275"/>
            <a:ext cx="28956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CB654B-C056-494A-9806-5B9CBD60A01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374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pn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00EB75CC-A8DB-4016-9D1F-40D36A7A91F1}" type="datetime1">
              <a:rPr lang="en-GB" smtClean="0"/>
              <a:pPr/>
              <a:t>11.07.16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26956BB-44CB-48D9-B368-9C62D89CA2E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827"/>
          <a:stretch/>
        </p:blipFill>
        <p:spPr>
          <a:xfrm>
            <a:off x="-7704" y="7"/>
            <a:ext cx="9157775" cy="132851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581" y="304807"/>
            <a:ext cx="1505958" cy="795867"/>
          </a:xfrm>
          <a:prstGeom prst="rect">
            <a:avLst/>
          </a:prstGeom>
        </p:spPr>
      </p:pic>
      <p:sp>
        <p:nvSpPr>
          <p:cNvPr id="14" name="Title Placeholder 13"/>
          <p:cNvSpPr>
            <a:spLocks noGrp="1"/>
          </p:cNvSpPr>
          <p:nvPr>
            <p:ph type="title"/>
          </p:nvPr>
        </p:nvSpPr>
        <p:spPr>
          <a:xfrm>
            <a:off x="616512" y="12237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021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5" r:id="rId5"/>
    <p:sldLayoutId id="2147483656" r:id="rId6"/>
    <p:sldLayoutId id="2147483657" r:id="rId7"/>
    <p:sldLayoutId id="2147483659" r:id="rId8"/>
    <p:sldLayoutId id="2147483660" r:id="rId9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kern="1200">
          <a:solidFill>
            <a:srgbClr val="FFFF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inacademia-discussion@lists.geant.org" TargetMode="External"/><Relationship Id="rId4" Type="http://schemas.openxmlformats.org/officeDocument/2006/relationships/hyperlink" Target="mailto:inacademia-users@lists.geant.org" TargetMode="External"/><Relationship Id="rId5" Type="http://schemas.openxmlformats.org/officeDocument/2006/relationships/hyperlink" Target="mailto:assurance-service@lists.geant.org" TargetMode="External"/><Relationship Id="rId6" Type="http://schemas.openxmlformats.org/officeDocument/2006/relationships/hyperlink" Target="mailto:vopaas@lists.geant.org" TargetMode="External"/><Relationship Id="rId7" Type="http://schemas.openxmlformats.org/officeDocument/2006/relationships/hyperlink" Target="rasp@lists.geant.org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science-support@lists.geant.org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104902" y="2589213"/>
            <a:ext cx="7335713" cy="144561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JRA3 T2 (RASP) Overview</a:t>
            </a:r>
            <a:endParaRPr lang="en-GB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104903" y="4838824"/>
            <a:ext cx="7689414" cy="1382204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Lukas Hämmerle, SWITCH</a:t>
            </a:r>
          </a:p>
          <a:p>
            <a:r>
              <a:rPr lang="en-GB" dirty="0" err="1" smtClean="0"/>
              <a:t>lukas.haemmerle@switch.ch</a:t>
            </a:r>
            <a:endParaRPr lang="en-GB" dirty="0" smtClean="0"/>
          </a:p>
          <a:p>
            <a:r>
              <a:rPr lang="en-GB" dirty="0" smtClean="0"/>
              <a:t>JRA3 T2 eduGAIN Service Development – Research and SPs</a:t>
            </a:r>
          </a:p>
        </p:txBody>
      </p:sp>
    </p:spTree>
    <p:extLst>
      <p:ext uri="{BB962C8B-B14F-4D97-AF65-F5344CB8AC3E}">
        <p14:creationId xmlns:p14="http://schemas.microsoft.com/office/powerpoint/2010/main" val="3231765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Screen Shot 2016-05-02 at 10.15.55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7" r="4957"/>
          <a:stretch>
            <a:fillRect/>
          </a:stretch>
        </p:blipFill>
        <p:spPr/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11.07.16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10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... and some more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420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Screen Shot 2016-05-02 at 10.16.28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3" r="5013"/>
          <a:stretch>
            <a:fillRect/>
          </a:stretch>
        </p:blipFill>
        <p:spPr/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11.07.16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11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... till it resembles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438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11.07.16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12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eduGAIN at end </a:t>
            </a:r>
            <a:r>
              <a:rPr lang="en-US" dirty="0"/>
              <a:t>of GÉANT </a:t>
            </a:r>
            <a:r>
              <a:rPr lang="en-US" dirty="0" smtClean="0"/>
              <a:t>4-2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55635" y="5256527"/>
            <a:ext cx="81190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eduGAIN = the key to securely access education and research resources world wide</a:t>
            </a:r>
            <a:endParaRPr lang="en-US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78784" y="1655726"/>
            <a:ext cx="81190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At the end we get... </a:t>
            </a:r>
            <a:endParaRPr lang="en-US" sz="2800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13000"/>
            <a:ext cx="9144000" cy="2942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9001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Work Package T2.1:</a:t>
            </a:r>
            <a:br>
              <a:rPr lang="en-US" b="1" dirty="0" smtClean="0"/>
            </a:br>
            <a:r>
              <a:rPr lang="en-US" b="1" dirty="0" smtClean="0"/>
              <a:t>Development </a:t>
            </a:r>
            <a:r>
              <a:rPr lang="en-US" b="1" dirty="0"/>
              <a:t>of enhanced e-Science support in </a:t>
            </a:r>
            <a:r>
              <a:rPr lang="en-US" b="1" dirty="0" smtClean="0"/>
              <a:t>eduGAIN</a:t>
            </a:r>
            <a:endParaRPr lang="en-US" b="1" dirty="0"/>
          </a:p>
          <a:p>
            <a:r>
              <a:rPr lang="en-US" dirty="0"/>
              <a:t>In coordination with GÉANT Association and AARC, develop a model to enable GÉANT to combine </a:t>
            </a:r>
            <a:r>
              <a:rPr lang="en-US" dirty="0" smtClean="0"/>
              <a:t>NREN </a:t>
            </a:r>
            <a:r>
              <a:rPr lang="en-US" dirty="0"/>
              <a:t>and federation support into a virtual “competence </a:t>
            </a:r>
            <a:r>
              <a:rPr lang="en-US" dirty="0" err="1"/>
              <a:t>centre</a:t>
            </a:r>
            <a:r>
              <a:rPr lang="en-US" dirty="0"/>
              <a:t>” to </a:t>
            </a:r>
            <a:r>
              <a:rPr lang="en-US" dirty="0">
                <a:solidFill>
                  <a:schemeClr val="accent2"/>
                </a:solidFill>
              </a:rPr>
              <a:t>deliver expertise and support for </a:t>
            </a:r>
            <a:r>
              <a:rPr lang="en-US" dirty="0" smtClean="0">
                <a:solidFill>
                  <a:schemeClr val="accent2"/>
                </a:solidFill>
              </a:rPr>
              <a:t>concrete </a:t>
            </a:r>
            <a:r>
              <a:rPr lang="en-US" dirty="0">
                <a:solidFill>
                  <a:schemeClr val="accent2"/>
                </a:solidFill>
              </a:rPr>
              <a:t>e-Science service deliveries </a:t>
            </a:r>
            <a:r>
              <a:rPr lang="en-US" dirty="0"/>
              <a:t>on an ongoing basis and to collaborate with other similar teams in other e-infrastructures for integrated delivery. </a:t>
            </a:r>
          </a:p>
          <a:p>
            <a:pPr lvl="1"/>
            <a:r>
              <a:rPr lang="en-US" dirty="0"/>
              <a:t>Facilitate the integration of federation experts on a case-by-case basis for service delivery. </a:t>
            </a:r>
          </a:p>
          <a:p>
            <a:pPr lvl="1"/>
            <a:r>
              <a:rPr lang="en-US" dirty="0"/>
              <a:t>Provide a framework under which these support cases can be handled. </a:t>
            </a:r>
          </a:p>
          <a:p>
            <a:r>
              <a:rPr lang="en-US" dirty="0" smtClean="0"/>
              <a:t>􏰀Where </a:t>
            </a:r>
            <a:r>
              <a:rPr lang="en-US" dirty="0"/>
              <a:t>AARC and other appropriate projects base their developments on GÉANT infrastructure, </a:t>
            </a:r>
            <a:r>
              <a:rPr lang="en-US" dirty="0" smtClean="0"/>
              <a:t>advise </a:t>
            </a:r>
            <a:r>
              <a:rPr lang="en-US" dirty="0"/>
              <a:t>and support them in their pilots.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11.07.16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13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T2.1 Enhanced e-Science Support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58650" y="5613537"/>
            <a:ext cx="78748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5"/>
                </a:solidFill>
              </a:rPr>
              <a:t>"Create a Helpdesk that complements </a:t>
            </a:r>
            <a:r>
              <a:rPr lang="en-US" sz="2800" dirty="0" err="1" smtClean="0">
                <a:solidFill>
                  <a:schemeClr val="accent5"/>
                </a:solidFill>
              </a:rPr>
              <a:t>eduGAI</a:t>
            </a:r>
            <a:r>
              <a:rPr lang="en-US" sz="2800" dirty="0" smtClean="0">
                <a:solidFill>
                  <a:schemeClr val="accent5"/>
                </a:solidFill>
              </a:rPr>
              <a:t> OT"</a:t>
            </a:r>
            <a:endParaRPr lang="en-US" sz="28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4479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23860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Work Package T2.2: </a:t>
            </a:r>
            <a:r>
              <a:rPr lang="en-US" b="1" dirty="0" err="1" smtClean="0"/>
              <a:t>InAcademia</a:t>
            </a:r>
            <a:endParaRPr lang="en-US" b="1" dirty="0" smtClean="0"/>
          </a:p>
          <a:p>
            <a:r>
              <a:rPr lang="en-US" dirty="0">
                <a:solidFill>
                  <a:srgbClr val="ED7D31"/>
                </a:solidFill>
              </a:rPr>
              <a:t>Complete the pilot </a:t>
            </a:r>
            <a:r>
              <a:rPr lang="en-US" dirty="0"/>
              <a:t>of </a:t>
            </a:r>
            <a:r>
              <a:rPr lang="en-US" dirty="0" err="1"/>
              <a:t>InAcademia</a:t>
            </a:r>
            <a:r>
              <a:rPr lang="en-US" dirty="0"/>
              <a:t> that commenced in GN4-1. </a:t>
            </a:r>
            <a:r>
              <a:rPr lang="en-US" dirty="0">
                <a:solidFill>
                  <a:srgbClr val="ED7D31"/>
                </a:solidFill>
              </a:rPr>
              <a:t>Hand over to Operations </a:t>
            </a:r>
            <a:r>
              <a:rPr lang="en-US" dirty="0"/>
              <a:t>together </a:t>
            </a:r>
            <a:r>
              <a:rPr lang="en-US" dirty="0" smtClean="0"/>
              <a:t>with an </a:t>
            </a:r>
            <a:r>
              <a:rPr lang="en-US" dirty="0"/>
              <a:t>account management facility within GÉANT Association, including financial processes.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11.07.16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14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T2.2 </a:t>
            </a:r>
            <a:r>
              <a:rPr lang="en-US" dirty="0" err="1" smtClean="0"/>
              <a:t>InAcademia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42573" y="4327536"/>
            <a:ext cx="787489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4472C4"/>
                </a:solidFill>
              </a:rPr>
              <a:t>"Finish service, pilot it and start making some money.</a:t>
            </a:r>
            <a:r>
              <a:rPr lang="en-US" sz="2800" dirty="0">
                <a:solidFill>
                  <a:srgbClr val="4472C4"/>
                </a:solidFill>
              </a:rPr>
              <a:t> </a:t>
            </a:r>
            <a:r>
              <a:rPr lang="en-US" sz="2800" dirty="0" smtClean="0">
                <a:solidFill>
                  <a:srgbClr val="4472C4"/>
                </a:solidFill>
              </a:rPr>
              <a:t>Probably will become the </a:t>
            </a:r>
            <a:r>
              <a:rPr lang="en-US" sz="2800" b="1" u="sng" dirty="0" smtClean="0">
                <a:solidFill>
                  <a:srgbClr val="4472C4"/>
                </a:solidFill>
              </a:rPr>
              <a:t>first service ever </a:t>
            </a:r>
            <a:r>
              <a:rPr lang="en-US" sz="2800" b="1" u="sng" dirty="0">
                <a:solidFill>
                  <a:srgbClr val="4472C4"/>
                </a:solidFill>
              </a:rPr>
              <a:t>that GÉANT </a:t>
            </a:r>
            <a:r>
              <a:rPr lang="en-US" sz="2800" b="1" u="sng" dirty="0" smtClean="0">
                <a:solidFill>
                  <a:srgbClr val="4472C4"/>
                </a:solidFill>
              </a:rPr>
              <a:t>charges </a:t>
            </a:r>
            <a:r>
              <a:rPr lang="en-US" sz="2800" dirty="0" smtClean="0">
                <a:solidFill>
                  <a:srgbClr val="4472C4"/>
                </a:solidFill>
              </a:rPr>
              <a:t>for!"</a:t>
            </a:r>
            <a:endParaRPr lang="en-US" sz="2800" dirty="0">
              <a:solidFill>
                <a:srgbClr val="4472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3164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Work Package T2.3: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Service provider simplified registration to eduGAIN</a:t>
            </a:r>
          </a:p>
          <a:p>
            <a:r>
              <a:rPr lang="en-US" dirty="0" smtClean="0"/>
              <a:t>􏰀</a:t>
            </a:r>
            <a:r>
              <a:rPr lang="en-US" dirty="0" smtClean="0">
                <a:solidFill>
                  <a:srgbClr val="ED7D31"/>
                </a:solidFill>
              </a:rPr>
              <a:t>Complete </a:t>
            </a:r>
            <a:r>
              <a:rPr lang="en-US" dirty="0">
                <a:solidFill>
                  <a:srgbClr val="ED7D31"/>
                </a:solidFill>
              </a:rPr>
              <a:t>the pilot </a:t>
            </a:r>
            <a:r>
              <a:rPr lang="en-US" dirty="0"/>
              <a:t>of simplified registration to eduGAIN that commenced in GN4-1. </a:t>
            </a:r>
            <a:r>
              <a:rPr lang="en-US" dirty="0">
                <a:solidFill>
                  <a:srgbClr val="ED7D31"/>
                </a:solidFill>
              </a:rPr>
              <a:t>Hand over </a:t>
            </a:r>
            <a:r>
              <a:rPr lang="en-US" dirty="0" smtClean="0">
                <a:solidFill>
                  <a:srgbClr val="ED7D31"/>
                </a:solidFill>
              </a:rPr>
              <a:t>to eduGAIN </a:t>
            </a:r>
            <a:r>
              <a:rPr lang="en-US" dirty="0">
                <a:solidFill>
                  <a:srgbClr val="ED7D31"/>
                </a:solidFill>
              </a:rPr>
              <a:t>Operations</a:t>
            </a:r>
            <a:r>
              <a:rPr lang="en-US" dirty="0"/>
              <a:t>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11.07.16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15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T2.3 SSPRP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42573" y="4327536"/>
            <a:ext cx="78748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4472C4"/>
                </a:solidFill>
              </a:rPr>
              <a:t>"Pilot this process and decide whether to integrated it in e-Science Support or not."</a:t>
            </a:r>
            <a:endParaRPr lang="en-US" sz="2800" dirty="0">
              <a:solidFill>
                <a:srgbClr val="4472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946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Work Package T2.4: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/>
              <a:t>(Identity) assurance </a:t>
            </a:r>
            <a:r>
              <a:rPr lang="en-US" sz="2400" b="1" dirty="0" smtClean="0"/>
              <a:t>service</a:t>
            </a:r>
          </a:p>
          <a:p>
            <a:r>
              <a:rPr lang="en-US" sz="2400" dirty="0"/>
              <a:t>􏰀Develop an </a:t>
            </a:r>
            <a:r>
              <a:rPr lang="en-US" sz="2400" b="1" dirty="0" smtClean="0">
                <a:solidFill>
                  <a:srgbClr val="ED7D31"/>
                </a:solidFill>
              </a:rPr>
              <a:t>operational </a:t>
            </a:r>
            <a:r>
              <a:rPr lang="en-US" sz="2400" b="1" dirty="0">
                <a:solidFill>
                  <a:srgbClr val="ED7D31"/>
                </a:solidFill>
              </a:rPr>
              <a:t>model </a:t>
            </a:r>
            <a:r>
              <a:rPr lang="en-US" sz="2400" dirty="0"/>
              <a:t>within eduGAIN </a:t>
            </a:r>
            <a:r>
              <a:rPr lang="en-US" sz="2400" b="1" dirty="0">
                <a:solidFill>
                  <a:srgbClr val="ED7D31"/>
                </a:solidFill>
              </a:rPr>
              <a:t>to </a:t>
            </a:r>
            <a:r>
              <a:rPr lang="en-US" sz="2400" b="1" dirty="0" smtClean="0">
                <a:solidFill>
                  <a:srgbClr val="ED7D31"/>
                </a:solidFill>
              </a:rPr>
              <a:t>support assurance profiles</a:t>
            </a:r>
            <a:r>
              <a:rPr lang="en-US" sz="2400" dirty="0" smtClean="0"/>
              <a:t> for e-Research recommended by </a:t>
            </a:r>
            <a:r>
              <a:rPr lang="en-US" sz="2400" dirty="0"/>
              <a:t>AARC. This will include investigating delivery models such as step-up, aggregation or reuse of NREN assurance services, and use of other systems such as </a:t>
            </a:r>
            <a:r>
              <a:rPr lang="en-US" sz="2400" dirty="0" err="1"/>
              <a:t>eIDAS</a:t>
            </a:r>
            <a:r>
              <a:rPr lang="en-US" sz="2400" dirty="0"/>
              <a:t> where applicable; </a:t>
            </a:r>
            <a:r>
              <a:rPr lang="en-US" sz="2400" b="1" dirty="0">
                <a:solidFill>
                  <a:srgbClr val="ED7D31"/>
                </a:solidFill>
              </a:rPr>
              <a:t>recommending one or two preferred approaches</a:t>
            </a:r>
            <a:r>
              <a:rPr lang="en-US" sz="2400" dirty="0"/>
              <a:t>; preparing the cost-benefit analysis; and </a:t>
            </a:r>
            <a:r>
              <a:rPr lang="en-US" sz="2400" b="1" dirty="0">
                <a:solidFill>
                  <a:srgbClr val="ED7D31"/>
                </a:solidFill>
              </a:rPr>
              <a:t>proceeding to design, development and pilot</a:t>
            </a:r>
            <a:r>
              <a:rPr lang="en-US" sz="2400" dirty="0"/>
              <a:t>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11.07.16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16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T2.4 Assurance Services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62186" y="5581387"/>
            <a:ext cx="78748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4472C4"/>
                </a:solidFill>
              </a:rPr>
              <a:t>"No clue yet what to do... </a:t>
            </a:r>
            <a:r>
              <a:rPr lang="en-US" sz="2800" dirty="0">
                <a:solidFill>
                  <a:srgbClr val="4472C4"/>
                </a:solidFill>
              </a:rPr>
              <a:t>M</a:t>
            </a:r>
            <a:r>
              <a:rPr lang="en-US" sz="2800" dirty="0" smtClean="0">
                <a:solidFill>
                  <a:srgbClr val="4472C4"/>
                </a:solidFill>
              </a:rPr>
              <a:t>aybe implement AARC Assurance Profile self </a:t>
            </a:r>
            <a:r>
              <a:rPr lang="en-US" sz="2800" dirty="0" err="1" smtClean="0">
                <a:solidFill>
                  <a:srgbClr val="4472C4"/>
                </a:solidFill>
              </a:rPr>
              <a:t>assesment</a:t>
            </a:r>
            <a:r>
              <a:rPr lang="en-US" sz="2800" dirty="0" smtClean="0">
                <a:solidFill>
                  <a:srgbClr val="4472C4"/>
                </a:solidFill>
              </a:rPr>
              <a:t> tool."</a:t>
            </a:r>
            <a:endParaRPr lang="en-US" sz="2800" dirty="0">
              <a:solidFill>
                <a:srgbClr val="4472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4297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8650" y="1584500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Work Package T2.5: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/>
              <a:t>􏰀Virtual </a:t>
            </a:r>
            <a:r>
              <a:rPr lang="en-US" sz="2400" b="1" dirty="0" err="1"/>
              <a:t>organisation</a:t>
            </a:r>
            <a:r>
              <a:rPr lang="en-US" sz="2400" b="1" dirty="0"/>
              <a:t> platform service development</a:t>
            </a:r>
          </a:p>
          <a:p>
            <a:r>
              <a:rPr lang="en-US" sz="2400" dirty="0" smtClean="0">
                <a:solidFill>
                  <a:schemeClr val="accent2"/>
                </a:solidFill>
              </a:rPr>
              <a:t>Complete </a:t>
            </a:r>
            <a:r>
              <a:rPr lang="en-US" sz="2400" dirty="0">
                <a:solidFill>
                  <a:schemeClr val="accent2"/>
                </a:solidFill>
              </a:rPr>
              <a:t>the pilot</a:t>
            </a:r>
            <a:r>
              <a:rPr lang="en-US" sz="2400" dirty="0"/>
              <a:t> of </a:t>
            </a:r>
            <a:r>
              <a:rPr lang="en-US" sz="2400" dirty="0">
                <a:solidFill>
                  <a:srgbClr val="ED7D31"/>
                </a:solidFill>
              </a:rPr>
              <a:t>Basic</a:t>
            </a:r>
            <a:r>
              <a:rPr lang="en-US" sz="2400" dirty="0"/>
              <a:t> (Phase 1) </a:t>
            </a:r>
            <a:r>
              <a:rPr lang="en-US" sz="2400" dirty="0">
                <a:solidFill>
                  <a:srgbClr val="ED7D31"/>
                </a:solidFill>
              </a:rPr>
              <a:t>service</a:t>
            </a:r>
            <a:r>
              <a:rPr lang="en-US" sz="2400" dirty="0"/>
              <a:t> with basic group and attribute management, </a:t>
            </a:r>
            <a:r>
              <a:rPr lang="en-US" sz="2400" dirty="0" smtClean="0">
                <a:solidFill>
                  <a:srgbClr val="ED7D31"/>
                </a:solidFill>
              </a:rPr>
              <a:t>and transition </a:t>
            </a:r>
            <a:r>
              <a:rPr lang="en-US" sz="2400" dirty="0">
                <a:solidFill>
                  <a:srgbClr val="ED7D31"/>
                </a:solidFill>
              </a:rPr>
              <a:t>to production</a:t>
            </a:r>
            <a:r>
              <a:rPr lang="en-US" sz="2400" dirty="0"/>
              <a:t>.</a:t>
            </a:r>
          </a:p>
          <a:p>
            <a:pPr lvl="1"/>
            <a:r>
              <a:rPr lang="en-US" sz="2000" dirty="0" smtClean="0"/>
              <a:t>􏰀</a:t>
            </a:r>
            <a:r>
              <a:rPr lang="en-US" sz="2000" dirty="0" smtClean="0">
                <a:solidFill>
                  <a:srgbClr val="ED7D31"/>
                </a:solidFill>
              </a:rPr>
              <a:t>Support </a:t>
            </a:r>
            <a:r>
              <a:rPr lang="en-US" sz="2000" dirty="0">
                <a:solidFill>
                  <a:srgbClr val="ED7D31"/>
                </a:solidFill>
              </a:rPr>
              <a:t>AARC/AARC2 pilots </a:t>
            </a:r>
            <a:r>
              <a:rPr lang="en-US" sz="2000" dirty="0"/>
              <a:t>that are using VO platform and may have advanced needs beyond </a:t>
            </a:r>
            <a:r>
              <a:rPr lang="en-US" sz="2000" dirty="0" smtClean="0"/>
              <a:t>the scope </a:t>
            </a:r>
            <a:r>
              <a:rPr lang="en-US" sz="2000" dirty="0"/>
              <a:t>of the Phase 1 production service.</a:t>
            </a:r>
          </a:p>
          <a:p>
            <a:pPr lvl="1"/>
            <a:r>
              <a:rPr lang="en-US" sz="2000" dirty="0" smtClean="0"/>
              <a:t>Collaborate </a:t>
            </a:r>
            <a:r>
              <a:rPr lang="en-US" sz="2000" dirty="0"/>
              <a:t>with AARC/AARC2 to identify complex use cases with platform innovation aspects.</a:t>
            </a:r>
          </a:p>
          <a:p>
            <a:r>
              <a:rPr lang="en-US" sz="2400" dirty="0" smtClean="0"/>
              <a:t>􏰀</a:t>
            </a:r>
            <a:r>
              <a:rPr lang="en-US" sz="2400" dirty="0" smtClean="0">
                <a:solidFill>
                  <a:srgbClr val="ED7D31"/>
                </a:solidFill>
              </a:rPr>
              <a:t>Develop </a:t>
            </a:r>
            <a:r>
              <a:rPr lang="en-US" sz="2400" dirty="0">
                <a:solidFill>
                  <a:srgbClr val="ED7D31"/>
                </a:solidFill>
              </a:rPr>
              <a:t>and implement Advanced version </a:t>
            </a:r>
            <a:r>
              <a:rPr lang="en-US" sz="2400" dirty="0"/>
              <a:t>of VO platform, including complex use cases.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11.07.16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17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T2.5 </a:t>
            </a:r>
            <a:r>
              <a:rPr lang="en-US" dirty="0" err="1" smtClean="0"/>
              <a:t>VOPaaS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46108" y="5774287"/>
            <a:ext cx="78748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4472C4"/>
                </a:solidFill>
              </a:rPr>
              <a:t>"Find a better name, pilot it, compete."</a:t>
            </a:r>
            <a:endParaRPr lang="en-US" sz="2800" dirty="0">
              <a:solidFill>
                <a:srgbClr val="4472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8505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8650" y="3311451"/>
            <a:ext cx="7886700" cy="286551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Deliverables</a:t>
            </a:r>
            <a:endParaRPr lang="en-US" b="1" dirty="0"/>
          </a:p>
          <a:p>
            <a:r>
              <a:rPr lang="en-US" dirty="0"/>
              <a:t>D9.2 </a:t>
            </a:r>
            <a:r>
              <a:rPr lang="en-US" b="1" dirty="0"/>
              <a:t>Virtual </a:t>
            </a:r>
            <a:r>
              <a:rPr lang="en-US" b="1" dirty="0" err="1"/>
              <a:t>Organisation</a:t>
            </a:r>
            <a:r>
              <a:rPr lang="en-US" b="1" dirty="0"/>
              <a:t> Platform </a:t>
            </a:r>
            <a:r>
              <a:rPr lang="en-US" dirty="0"/>
              <a:t>Phase Two Service Specification (</a:t>
            </a:r>
            <a:r>
              <a:rPr lang="en-US" dirty="0" smtClean="0"/>
              <a:t>M15, July 2017)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Milestones</a:t>
            </a:r>
            <a:endParaRPr lang="en-US" b="1" dirty="0"/>
          </a:p>
          <a:p>
            <a:r>
              <a:rPr lang="en-US" dirty="0" smtClean="0"/>
              <a:t>M9.1 </a:t>
            </a:r>
            <a:r>
              <a:rPr lang="en-US" b="1" dirty="0" smtClean="0"/>
              <a:t>e</a:t>
            </a:r>
            <a:r>
              <a:rPr lang="en-US" b="1" dirty="0"/>
              <a:t>-Science support </a:t>
            </a:r>
            <a:r>
              <a:rPr lang="en-US" dirty="0"/>
              <a:t>Business Case/Cost–Benefit Analysis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(M6, October 2016)</a:t>
            </a:r>
            <a:endParaRPr lang="en-US" dirty="0"/>
          </a:p>
          <a:p>
            <a:r>
              <a:rPr lang="en-US" dirty="0" smtClean="0"/>
              <a:t>M9.5 </a:t>
            </a:r>
            <a:r>
              <a:rPr lang="en-US" b="1" dirty="0" err="1" smtClean="0"/>
              <a:t>InAcademia</a:t>
            </a:r>
            <a:r>
              <a:rPr lang="en-US" b="1" dirty="0" smtClean="0"/>
              <a:t> </a:t>
            </a:r>
            <a:r>
              <a:rPr lang="en-US" b="1" dirty="0"/>
              <a:t>Pilot </a:t>
            </a:r>
            <a:r>
              <a:rPr lang="en-US" dirty="0"/>
              <a:t>review (</a:t>
            </a:r>
            <a:r>
              <a:rPr lang="en-US" dirty="0" smtClean="0"/>
              <a:t>M21, January 2018)</a:t>
            </a:r>
            <a:endParaRPr lang="en-US" dirty="0"/>
          </a:p>
          <a:p>
            <a:r>
              <a:rPr lang="en-US" dirty="0" smtClean="0"/>
              <a:t>M9.7 </a:t>
            </a:r>
            <a:r>
              <a:rPr lang="en-US" b="1" dirty="0" smtClean="0"/>
              <a:t>VO Platform</a:t>
            </a:r>
            <a:r>
              <a:rPr lang="en-US" dirty="0" smtClean="0"/>
              <a:t> Advanced Services Pilot (M25, May 2018)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11.07.16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18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Milestones and Deliverables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083" y="1686425"/>
            <a:ext cx="8569234" cy="1407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9096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(Internal) Key Performance Indicators</a:t>
            </a: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Pilot </a:t>
            </a:r>
            <a:r>
              <a:rPr lang="en-US" b="1" dirty="0"/>
              <a:t>participation </a:t>
            </a:r>
            <a:r>
              <a:rPr lang="en-US" b="1" dirty="0" err="1" smtClean="0"/>
              <a:t>InAcademia</a:t>
            </a:r>
            <a:r>
              <a:rPr lang="en-US" b="1" dirty="0" smtClean="0"/>
              <a:t>:</a:t>
            </a:r>
            <a:endParaRPr lang="en-US" b="1" dirty="0"/>
          </a:p>
          <a:p>
            <a:r>
              <a:rPr lang="en-US" dirty="0" smtClean="0"/>
              <a:t>Month 6 (Oct 2016</a:t>
            </a:r>
            <a:r>
              <a:rPr lang="en-US" dirty="0"/>
              <a:t>):  2 </a:t>
            </a:r>
            <a:r>
              <a:rPr lang="en-US" dirty="0" err="1"/>
              <a:t>organisations</a:t>
            </a:r>
            <a:endParaRPr lang="en-US" dirty="0"/>
          </a:p>
          <a:p>
            <a:r>
              <a:rPr lang="en-US" dirty="0" smtClean="0"/>
              <a:t>Month 20 </a:t>
            </a:r>
            <a:r>
              <a:rPr lang="en-US" dirty="0"/>
              <a:t>(Dec 2017) 4 </a:t>
            </a:r>
            <a:r>
              <a:rPr lang="en-US" dirty="0" err="1"/>
              <a:t>organisations</a:t>
            </a:r>
            <a:r>
              <a:rPr lang="en-US" dirty="0"/>
              <a:t>,  6 planned for post transition to service.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Pilot participation VO </a:t>
            </a:r>
            <a:r>
              <a:rPr lang="en-US" b="1" dirty="0" smtClean="0"/>
              <a:t>Platform:</a:t>
            </a:r>
            <a:endParaRPr lang="en-US" dirty="0"/>
          </a:p>
          <a:p>
            <a:r>
              <a:rPr lang="en-US" dirty="0" smtClean="0"/>
              <a:t>Month 8 </a:t>
            </a:r>
            <a:r>
              <a:rPr lang="en-US" dirty="0"/>
              <a:t>(Dec 2016) - 1 Basic Service pilot user communities</a:t>
            </a:r>
          </a:p>
          <a:p>
            <a:r>
              <a:rPr lang="en-US" dirty="0" smtClean="0"/>
              <a:t>Month 20 </a:t>
            </a:r>
            <a:r>
              <a:rPr lang="en-US" dirty="0"/>
              <a:t>(Dec 2017) - 2 Basic pilot user communities, grow to 4 planned post transition to service.</a:t>
            </a:r>
          </a:p>
          <a:p>
            <a:r>
              <a:rPr lang="en-US" dirty="0" smtClean="0"/>
              <a:t>Month 32 </a:t>
            </a:r>
            <a:r>
              <a:rPr lang="en-US" dirty="0"/>
              <a:t>(Dec 2018) - 1 Advanced pilot user community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11.07.16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19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KPIs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11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8650" y="1825625"/>
            <a:ext cx="8294286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Facts and numbers for JRA3 T2:</a:t>
            </a:r>
          </a:p>
          <a:p>
            <a:r>
              <a:rPr lang="en-US" dirty="0" smtClean="0"/>
              <a:t>Full Name: </a:t>
            </a:r>
            <a:br>
              <a:rPr lang="en-US" dirty="0" smtClean="0"/>
            </a:br>
            <a:r>
              <a:rPr lang="en-US" b="1" i="1" dirty="0" smtClean="0"/>
              <a:t>eduGAIN Service Development – e-Research and SPs</a:t>
            </a:r>
          </a:p>
          <a:p>
            <a:r>
              <a:rPr lang="en-US" dirty="0" smtClean="0"/>
              <a:t>21 participants (incl. task leader)</a:t>
            </a:r>
          </a:p>
          <a:p>
            <a:r>
              <a:rPr lang="en-US" dirty="0" smtClean="0"/>
              <a:t>172 person months = 5.40 people working 100%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11.07.16</a:t>
            </a:fld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RASP in Numbers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2831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Teams according to work packages:</a:t>
            </a:r>
          </a:p>
          <a:p>
            <a:r>
              <a:rPr lang="en-US" dirty="0" smtClean="0"/>
              <a:t>Enhanced e-Science Support</a:t>
            </a:r>
            <a:r>
              <a:rPr lang="en-US" dirty="0"/>
              <a:t> Team</a:t>
            </a:r>
            <a:r>
              <a:rPr lang="en-US" dirty="0" smtClean="0"/>
              <a:t> (T2.1)</a:t>
            </a:r>
          </a:p>
          <a:p>
            <a:r>
              <a:rPr lang="en-US" dirty="0" err="1" smtClean="0"/>
              <a:t>InAcademia</a:t>
            </a:r>
            <a:r>
              <a:rPr lang="en-US" dirty="0"/>
              <a:t> Team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smtClean="0"/>
              <a:t>T2.2)</a:t>
            </a:r>
          </a:p>
          <a:p>
            <a:r>
              <a:rPr lang="en-US" dirty="0" smtClean="0"/>
              <a:t>SSPRP</a:t>
            </a:r>
            <a:r>
              <a:rPr lang="en-US" dirty="0"/>
              <a:t> Team</a:t>
            </a:r>
            <a:r>
              <a:rPr lang="en-US" dirty="0" smtClean="0"/>
              <a:t> (T2.3)</a:t>
            </a:r>
          </a:p>
          <a:p>
            <a:r>
              <a:rPr lang="en-US" dirty="0" smtClean="0"/>
              <a:t>Assurance Service</a:t>
            </a:r>
            <a:r>
              <a:rPr lang="en-US" dirty="0"/>
              <a:t> Team</a:t>
            </a:r>
            <a:r>
              <a:rPr lang="en-US" dirty="0" smtClean="0"/>
              <a:t> (T2.4)</a:t>
            </a:r>
          </a:p>
          <a:p>
            <a:r>
              <a:rPr lang="en-US" dirty="0" err="1" smtClean="0"/>
              <a:t>VOPaaS</a:t>
            </a:r>
            <a:r>
              <a:rPr lang="en-US" dirty="0" smtClean="0"/>
              <a:t> Team (T2.5) – 4 sub teams</a:t>
            </a:r>
          </a:p>
          <a:p>
            <a:pPr lvl="1"/>
            <a:r>
              <a:rPr lang="en-US" dirty="0" err="1"/>
              <a:t>Architectur</a:t>
            </a:r>
            <a:r>
              <a:rPr lang="en-US" dirty="0"/>
              <a:t>/Design </a:t>
            </a:r>
            <a:r>
              <a:rPr lang="en-US" dirty="0" smtClean="0"/>
              <a:t>Team</a:t>
            </a:r>
          </a:p>
          <a:p>
            <a:pPr lvl="1"/>
            <a:r>
              <a:rPr lang="en-US" dirty="0" smtClean="0"/>
              <a:t>Development Team</a:t>
            </a:r>
          </a:p>
          <a:p>
            <a:pPr lvl="1"/>
            <a:r>
              <a:rPr lang="en-US" dirty="0" smtClean="0"/>
              <a:t>Marketing </a:t>
            </a:r>
            <a:r>
              <a:rPr lang="en-US" dirty="0"/>
              <a:t>and Support (for Pilot Participants) </a:t>
            </a:r>
            <a:r>
              <a:rPr lang="en-US" dirty="0" smtClean="0"/>
              <a:t>Team</a:t>
            </a:r>
          </a:p>
          <a:p>
            <a:pPr lvl="1"/>
            <a:r>
              <a:rPr lang="en-US" dirty="0"/>
              <a:t>Transition (Towards to Production) Team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11.07.16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20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0525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11.07.16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21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Allocation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118614"/>
              </p:ext>
            </p:extLst>
          </p:nvPr>
        </p:nvGraphicFramePr>
        <p:xfrm>
          <a:off x="320990" y="1511050"/>
          <a:ext cx="8618023" cy="4806426"/>
        </p:xfrm>
        <a:graphic>
          <a:graphicData uri="http://schemas.openxmlformats.org/drawingml/2006/table">
            <a:tbl>
              <a:tblPr/>
              <a:tblGrid>
                <a:gridCol w="1358638"/>
                <a:gridCol w="1398598"/>
                <a:gridCol w="1531797"/>
                <a:gridCol w="865798"/>
                <a:gridCol w="865798"/>
                <a:gridCol w="865798"/>
                <a:gridCol w="865798"/>
                <a:gridCol w="865798"/>
              </a:tblGrid>
              <a:tr h="577788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Participant</a:t>
                      </a:r>
                    </a:p>
                  </a:txBody>
                  <a:tcPr marL="8320" marR="8320" marT="832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Surname</a:t>
                      </a:r>
                    </a:p>
                  </a:txBody>
                  <a:tcPr marL="8320" marR="8320" marT="832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Organisation</a:t>
                      </a:r>
                    </a:p>
                  </a:txBody>
                  <a:tcPr marL="8320" marR="8320" marT="832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T2.1 e-Science Support</a:t>
                      </a:r>
                    </a:p>
                  </a:txBody>
                  <a:tcPr marL="8320" marR="8320" marT="832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T2.2 InAcademia</a:t>
                      </a:r>
                    </a:p>
                  </a:txBody>
                  <a:tcPr marL="8320" marR="8320" marT="832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T2.3 SSPRP</a:t>
                      </a:r>
                    </a:p>
                  </a:txBody>
                  <a:tcPr marL="8320" marR="8320" marT="832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T2.4 Assurance Service</a:t>
                      </a:r>
                    </a:p>
                  </a:txBody>
                  <a:tcPr marL="8320" marR="8320" marT="832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T2.5 VOPaaS</a:t>
                      </a:r>
                    </a:p>
                  </a:txBody>
                  <a:tcPr marL="8320" marR="8320" marT="832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B7B7"/>
                    </a:solidFill>
                  </a:tcPr>
                </a:tc>
              </a:tr>
              <a:tr h="18209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Lukas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Hämmerle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SWITCH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</a:tr>
              <a:tr h="18209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Slávek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Licehammer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CESNET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</a:tr>
              <a:tr h="18209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Tangui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Coulouarn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DEIC/NDN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</a:tr>
              <a:tr h="18209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Daniela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Pöhn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DFN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09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Wolfgang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Pempe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DFN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09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Andres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Ehrenpreis</a:t>
                      </a:r>
                    </a:p>
                  </a:txBody>
                  <a:tcPr marL="8320" marR="8320" marT="8320" marB="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EENET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209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Sven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Hysson</a:t>
                      </a:r>
                    </a:p>
                  </a:txBody>
                  <a:tcPr marL="8320" marR="8320" marT="8320" marB="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EENET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209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Simone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Visconti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GARR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</a:tr>
              <a:tr h="18209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Mandeep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Saini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GÉANT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</a:tr>
              <a:tr h="29333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Ioannis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Kakavas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GRNET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x, EARCS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09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Andrej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Sliamin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LITNET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09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Mihály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Héder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NIIF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</a:tr>
              <a:tr h="18209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Kristóf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Bajnok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NIIF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</a:tr>
              <a:tr h="18209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Henri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Mikkonen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NORDUNET/CSC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</a:tr>
              <a:tr h="18209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Janne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Lauros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NORDUNET/CSC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</a:tr>
              <a:tr h="18209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Jean-Marie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Thia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RENATER/CNRS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</a:tr>
              <a:tr h="18209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Sébastien</a:t>
                      </a:r>
                    </a:p>
                  </a:txBody>
                  <a:tcPr marL="8320" marR="8320" marT="8320" marB="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Médard</a:t>
                      </a:r>
                    </a:p>
                  </a:txBody>
                  <a:tcPr marL="8320" marR="8320" marT="8320" marB="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RENATER</a:t>
                      </a:r>
                    </a:p>
                  </a:txBody>
                  <a:tcPr marL="8320" marR="8320" marT="8320" marB="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209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Hans-Peter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Ligthart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SURFmarket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09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Niels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van Dijk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SURFnet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</a:tr>
              <a:tr h="18209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Thomas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Bärecke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SWITCH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09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Rebecka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Gulliksson</a:t>
                      </a:r>
                    </a:p>
                  </a:txBody>
                  <a:tcPr marL="8320" marR="8320" marT="8320" marB="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Umea University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8320" marB="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</a:p>
                  </a:txBody>
                  <a:tcPr marL="8320" marR="8320" marT="8320" marB="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</a:tr>
              <a:tr h="29333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 people</a:t>
                      </a:r>
                    </a:p>
                  </a:txBody>
                  <a:tcPr marL="8320" marR="8320" marT="8320" marB="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20" marR="8320" marT="16640" marB="1664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 people</a:t>
                      </a:r>
                    </a:p>
                  </a:txBody>
                  <a:tcPr marL="8320" marR="8320" marT="8320" marB="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 people</a:t>
                      </a:r>
                    </a:p>
                  </a:txBody>
                  <a:tcPr marL="8320" marR="8320" marT="8320" marB="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 people</a:t>
                      </a:r>
                    </a:p>
                  </a:txBody>
                  <a:tcPr marL="8320" marR="8320" marT="8320" marB="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 people</a:t>
                      </a:r>
                    </a:p>
                  </a:txBody>
                  <a:tcPr marL="8320" marR="8320" marT="8320" marB="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 people</a:t>
                      </a:r>
                    </a:p>
                  </a:txBody>
                  <a:tcPr marL="8320" marR="8320" marT="8320" marB="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91820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11.07.16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22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Work Items</a:t>
            </a:r>
            <a:endParaRPr lang="en-US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9157670"/>
              </p:ext>
            </p:extLst>
          </p:nvPr>
        </p:nvGraphicFramePr>
        <p:xfrm>
          <a:off x="775049" y="1504125"/>
          <a:ext cx="7593901" cy="4741810"/>
        </p:xfrm>
        <a:graphic>
          <a:graphicData uri="http://schemas.openxmlformats.org/drawingml/2006/table">
            <a:tbl>
              <a:tblPr/>
              <a:tblGrid>
                <a:gridCol w="2380672"/>
                <a:gridCol w="2116152"/>
                <a:gridCol w="3097077"/>
              </a:tblGrid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022" marR="11022" marT="22043" marB="22043" anchor="b">
                    <a:lnL>
                      <a:noFill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Interested Team Members</a:t>
                      </a:r>
                    </a:p>
                  </a:txBody>
                  <a:tcPr marL="11022" marR="11022" marT="11022" marB="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Allocated Team Members</a:t>
                      </a:r>
                    </a:p>
                  </a:txBody>
                  <a:tcPr marL="11022" marR="11022" marT="22043" marB="22043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961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eduGAIN Attribute Release Check Service (EARCS)</a:t>
                      </a:r>
                    </a:p>
                  </a:txBody>
                  <a:tcPr marL="11022" marR="11022" marT="22043" marB="22043">
                    <a:lnL>
                      <a:noFill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Ioannis, Andres, Sven, Kristof?</a:t>
                      </a:r>
                    </a:p>
                  </a:txBody>
                  <a:tcPr marL="11022" marR="11022" marT="22043" marB="22043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022" marR="11022" marT="22043" marB="22043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714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eduGAIN Access Check Service (EACS)</a:t>
                      </a:r>
                    </a:p>
                  </a:txBody>
                  <a:tcPr marL="11022" marR="11022" marT="11022" marB="0">
                    <a:lnL>
                      <a:noFill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Sebastien, Jean-Marie</a:t>
                      </a:r>
                    </a:p>
                  </a:txBody>
                  <a:tcPr marL="11022" marR="11022" marT="22043" marB="22043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Sebastien</a:t>
                      </a:r>
                    </a:p>
                  </a:txBody>
                  <a:tcPr marL="11022" marR="11022" marT="1102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</a:tr>
              <a:tr h="540060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eduGAIN Connectivity Check Service (ECCS)</a:t>
                      </a:r>
                    </a:p>
                  </a:txBody>
                  <a:tcPr marL="11022" marR="11022" marT="22043" marB="22043">
                    <a:lnL>
                      <a:noFill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022" marR="11022" marT="22043" marB="22043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eduGAIN OT/Marco takes care of operation and small changes, only relevant for JRA3 T2 if ECCS needs major development</a:t>
                      </a:r>
                    </a:p>
                  </a:txBody>
                  <a:tcPr marL="11022" marR="11022" marT="1102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961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eduGAIN isFederated Check Service (EIFCS)</a:t>
                      </a:r>
                    </a:p>
                  </a:txBody>
                  <a:tcPr marL="11022" marR="11022" marT="22043" marB="22043">
                    <a:lnL>
                      <a:noFill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022" marR="11022" marT="22043" marB="22043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(Lukas)</a:t>
                      </a:r>
                    </a:p>
                  </a:txBody>
                  <a:tcPr marL="11022" marR="11022" marT="1102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eduGAIN Historical Statistics</a:t>
                      </a:r>
                    </a:p>
                  </a:txBody>
                  <a:tcPr marL="11022" marR="11022" marT="22043" marB="22043">
                    <a:lnL>
                      <a:noFill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Andrej, Jean-Marie</a:t>
                      </a:r>
                    </a:p>
                  </a:txBody>
                  <a:tcPr marL="11022" marR="11022" marT="22043" marB="22043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022" marR="11022" marT="22043" marB="22043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714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eduGAIN Usage Statistics (F-Ticks)</a:t>
                      </a:r>
                    </a:p>
                  </a:txBody>
                  <a:tcPr marL="11022" marR="11022" marT="11022" marB="0">
                    <a:lnL>
                      <a:noFill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Ioannis</a:t>
                      </a:r>
                    </a:p>
                  </a:txBody>
                  <a:tcPr marL="11022" marR="11022" marT="22043" marB="22043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Daniela's task JRA3 T1 takes care of this, potentially with help from Joannis</a:t>
                      </a:r>
                    </a:p>
                  </a:txBody>
                  <a:tcPr marL="11022" marR="11022" marT="1102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</a:tr>
              <a:tr h="540060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eduGAIN Wiki Restructuring</a:t>
                      </a:r>
                    </a:p>
                  </a:txBody>
                  <a:tcPr marL="11022" marR="11022" marT="22043" marB="22043">
                    <a:lnL>
                      <a:noFill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022" marR="11022" marT="22043" marB="22043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(According to Tomasz AARC would like to move existing wiki to new wiki system, restructuring at the same time would be reasonable)</a:t>
                      </a:r>
                    </a:p>
                  </a:txBody>
                  <a:tcPr marL="11022" marR="11022" marT="1102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1836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 Guide for SP admins on how to best use SAML attributes (displayName or givenName+surname)</a:t>
                      </a:r>
                    </a:p>
                  </a:txBody>
                  <a:tcPr marL="11022" marR="11022" marT="22043" marB="22043">
                    <a:lnL>
                      <a:noFill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022" marR="11022" marT="22043" marB="22043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022" marR="11022" marT="22043" marB="22043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IdP Name Collision Detector</a:t>
                      </a:r>
                    </a:p>
                  </a:txBody>
                  <a:tcPr marL="11022" marR="11022" marT="22043" marB="22043">
                    <a:lnL>
                      <a:noFill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022" marR="11022" marT="22043" marB="22043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Andrej</a:t>
                      </a:r>
                    </a:p>
                  </a:txBody>
                  <a:tcPr marL="11022" marR="11022" marT="1102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</a:tr>
              <a:tr h="387961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EntityCategory-based Release for SSP</a:t>
                      </a:r>
                    </a:p>
                  </a:txBody>
                  <a:tcPr marL="11022" marR="11022" marT="22043" marB="22043">
                    <a:lnL>
                      <a:noFill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1022" marR="11022" marT="22043" marB="22043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Andres, Sven</a:t>
                      </a:r>
                    </a:p>
                  </a:txBody>
                  <a:tcPr marL="11022" marR="11022" marT="11022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47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80401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11.07.16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23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Mailing Lists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4452985"/>
              </p:ext>
            </p:extLst>
          </p:nvPr>
        </p:nvGraphicFramePr>
        <p:xfrm>
          <a:off x="675248" y="2234425"/>
          <a:ext cx="8022606" cy="3962400"/>
        </p:xfrm>
        <a:graphic>
          <a:graphicData uri="http://schemas.openxmlformats.org/drawingml/2006/table">
            <a:tbl>
              <a:tblPr/>
              <a:tblGrid>
                <a:gridCol w="2250832"/>
                <a:gridCol w="3097572"/>
                <a:gridCol w="2674202"/>
              </a:tblGrid>
              <a:tr h="296571">
                <a:tc>
                  <a:txBody>
                    <a:bodyPr/>
                    <a:lstStyle/>
                    <a:p>
                      <a:pPr algn="l" rtl="0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Internal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External/Moderated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83007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T1. E-Science</a:t>
                      </a:r>
                      <a:r>
                        <a:rPr lang="en-US" sz="2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20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Suppport</a:t>
                      </a:r>
                      <a:endParaRPr lang="en-US" sz="2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l" rtl="0" fontAlgn="b"/>
                      <a:endParaRPr lang="en-US" sz="20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2"/>
                        </a:rPr>
                        <a:t>escience-support@lists.geant.org</a:t>
                      </a:r>
                      <a:endParaRPr lang="en-US" sz="20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edugain-integration@geant.net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338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T2. </a:t>
                      </a:r>
                      <a:r>
                        <a:rPr lang="en-US" sz="2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InAcademia</a:t>
                      </a:r>
                      <a:endParaRPr lang="en-US" sz="2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l" rtl="0" fontAlgn="b"/>
                      <a:endParaRPr lang="en-US" sz="20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3"/>
                        </a:rPr>
                        <a:t>inacademia-discussion@lists.geant.org</a:t>
                      </a:r>
                      <a:endParaRPr lang="en-US" sz="20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4"/>
                        </a:rPr>
                        <a:t>inacademia-users@lists.geant.org</a:t>
                      </a:r>
                      <a:endParaRPr lang="en-US" sz="20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338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T1. SSPRP</a:t>
                      </a:r>
                    </a:p>
                    <a:p>
                      <a:pPr algn="l" rtl="0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None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3007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T1. Assurance Service</a:t>
                      </a:r>
                    </a:p>
                    <a:p>
                      <a:pPr algn="l" rtl="0" fontAlgn="b"/>
                      <a:endParaRPr lang="en-US" sz="20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5"/>
                        </a:rPr>
                        <a:t>assurance-service@lists.geant.org</a:t>
                      </a:r>
                      <a:endParaRPr lang="en-US" sz="20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338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T1. </a:t>
                      </a:r>
                      <a:r>
                        <a:rPr lang="en-US" sz="2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VOPaaS</a:t>
                      </a:r>
                      <a:endParaRPr lang="en-US" sz="2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algn="l" rtl="0" fontAlgn="b"/>
                      <a:endParaRPr lang="en-US" sz="20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sng" strike="noStrike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6"/>
                        </a:rPr>
                        <a:t>vopaas</a:t>
                      </a:r>
                      <a:r>
                        <a:rPr lang="en-US" sz="20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/>
                          <a:hlinkClick r:id="rId6"/>
                        </a:rPr>
                        <a:t>@lists.geant.org</a:t>
                      </a:r>
                      <a:endParaRPr lang="en-US" sz="2000" b="0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611846" y="1492159"/>
            <a:ext cx="58833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>
              <a:defRPr/>
            </a:pPr>
            <a:r>
              <a:rPr lang="en-US" sz="2400" b="1" dirty="0" smtClean="0">
                <a:solidFill>
                  <a:srgbClr val="000000"/>
                </a:solidFill>
                <a:latin typeface="Arial"/>
              </a:rPr>
              <a:t>Task Mailing List: </a:t>
            </a:r>
            <a:r>
              <a:rPr lang="en-US" sz="2400" b="1" dirty="0" err="1" smtClean="0">
                <a:solidFill>
                  <a:srgbClr val="000000"/>
                </a:solidFill>
                <a:latin typeface="Arial"/>
                <a:hlinkClick r:id="rId7" action="ppaction://hlinkfile"/>
              </a:rPr>
              <a:t>rasp@lists.geant.org</a:t>
            </a:r>
            <a:endParaRPr lang="en-US" sz="2400" b="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63960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/>
              <a:t>Research Communities</a:t>
            </a:r>
          </a:p>
          <a:p>
            <a:r>
              <a:rPr lang="en-US" b="1" dirty="0" smtClean="0"/>
              <a:t>Publishers</a:t>
            </a:r>
          </a:p>
          <a:p>
            <a:r>
              <a:rPr lang="en-US" b="1" dirty="0" smtClean="0"/>
              <a:t>Cloud Providers</a:t>
            </a:r>
          </a:p>
          <a:p>
            <a:r>
              <a:rPr lang="en-US" dirty="0"/>
              <a:t>Service Providers </a:t>
            </a:r>
            <a:r>
              <a:rPr lang="en-US" dirty="0" smtClean="0"/>
              <a:t>in general</a:t>
            </a:r>
            <a:endParaRPr lang="en-US" dirty="0"/>
          </a:p>
          <a:p>
            <a:r>
              <a:rPr lang="en-US" dirty="0" smtClean="0"/>
              <a:t>Other JRA3 tasks</a:t>
            </a:r>
          </a:p>
          <a:p>
            <a:pPr lvl="1"/>
            <a:r>
              <a:rPr lang="en-US" dirty="0" smtClean="0"/>
              <a:t>T1:eduGAIN </a:t>
            </a:r>
            <a:r>
              <a:rPr lang="en-US" dirty="0"/>
              <a:t>Development – Federation and </a:t>
            </a:r>
            <a:r>
              <a:rPr lang="en-US" dirty="0" smtClean="0"/>
              <a:t>Campus (Daniela </a:t>
            </a:r>
            <a:r>
              <a:rPr lang="en-US" dirty="0" err="1" smtClean="0"/>
              <a:t>Pöhn</a:t>
            </a:r>
            <a:r>
              <a:rPr lang="en-US" dirty="0" smtClean="0"/>
              <a:t>) </a:t>
            </a:r>
          </a:p>
          <a:p>
            <a:pPr lvl="1"/>
            <a:r>
              <a:rPr lang="en-US" dirty="0" smtClean="0"/>
              <a:t>T3: Trust </a:t>
            </a:r>
            <a:r>
              <a:rPr lang="en-US" dirty="0"/>
              <a:t>&amp; Identity Technology </a:t>
            </a:r>
            <a:r>
              <a:rPr lang="en-US" dirty="0" smtClean="0"/>
              <a:t>Development (Maarten </a:t>
            </a:r>
            <a:r>
              <a:rPr lang="en-US" dirty="0" err="1" smtClean="0"/>
              <a:t>Kremers</a:t>
            </a:r>
            <a:r>
              <a:rPr lang="en-US" dirty="0" smtClean="0"/>
              <a:t>)</a:t>
            </a:r>
          </a:p>
          <a:p>
            <a:r>
              <a:rPr lang="en-US" dirty="0" smtClean="0"/>
              <a:t>Other </a:t>
            </a:r>
            <a:r>
              <a:rPr lang="en-US" dirty="0"/>
              <a:t>GÉANT </a:t>
            </a:r>
            <a:r>
              <a:rPr lang="en-US" dirty="0" smtClean="0"/>
              <a:t>activities</a:t>
            </a:r>
          </a:p>
          <a:p>
            <a:pPr lvl="1"/>
            <a:r>
              <a:rPr lang="en-US" b="1" dirty="0"/>
              <a:t>SA2: Trust &amp; Identity and Multi-Domain </a:t>
            </a:r>
            <a:r>
              <a:rPr lang="en-US" b="1" dirty="0" smtClean="0"/>
              <a:t>Services (Marina </a:t>
            </a:r>
            <a:r>
              <a:rPr lang="en-US" b="1" dirty="0" err="1" smtClean="0"/>
              <a:t>Adomeit</a:t>
            </a:r>
            <a:r>
              <a:rPr lang="en-US" b="1" dirty="0" smtClean="0"/>
              <a:t>)</a:t>
            </a:r>
            <a:endParaRPr lang="en-US" b="1" dirty="0"/>
          </a:p>
          <a:p>
            <a:pPr lvl="1"/>
            <a:r>
              <a:rPr lang="en-US" dirty="0" smtClean="0"/>
              <a:t>NA3 </a:t>
            </a:r>
            <a:r>
              <a:rPr lang="en-US" dirty="0"/>
              <a:t>Partner, Users and Stakeholder </a:t>
            </a:r>
            <a:r>
              <a:rPr lang="en-US" dirty="0" smtClean="0"/>
              <a:t>Relations (John </a:t>
            </a:r>
            <a:r>
              <a:rPr lang="en-US" dirty="0" err="1" smtClean="0"/>
              <a:t>Cheevers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Federation Operators</a:t>
            </a:r>
          </a:p>
          <a:p>
            <a:r>
              <a:rPr lang="en-US" dirty="0"/>
              <a:t>e-Infrastructures (EGI, EUDAT, ...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NRENs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11.07.16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24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Stakeholders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915826" y="1299260"/>
            <a:ext cx="435679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200" dirty="0" smtClean="0">
                <a:latin typeface="+mj-lt"/>
                <a:cs typeface="Arial Narrow"/>
              </a:rPr>
              <a:t>} SPs</a:t>
            </a:r>
            <a:endParaRPr lang="en-US" sz="13200" dirty="0">
              <a:latin typeface="+mj-lt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9400202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2057400" cy="365125"/>
          </a:xfrm>
        </p:spPr>
        <p:txBody>
          <a:bodyPr/>
          <a:lstStyle/>
          <a:p>
            <a:fld id="{08DBB587-8C4A-4124-B435-E67B31CA7B9B}" type="datetime1">
              <a:rPr lang="en-GB" smtClean="0"/>
              <a:t>11.07.16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86600" y="6356350"/>
            <a:ext cx="2057400" cy="365125"/>
          </a:xfrm>
        </p:spPr>
        <p:txBody>
          <a:bodyPr/>
          <a:lstStyle/>
          <a:p>
            <a:fld id="{726956BB-44CB-48D9-B368-9C62D89CA2E0}" type="slidenum">
              <a:rPr lang="en-GB" smtClean="0"/>
              <a:t>25</a:t>
            </a:fld>
            <a:endParaRPr lang="en-GB"/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600434" y="476020"/>
            <a:ext cx="78867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>
                <a:solidFill>
                  <a:srgbClr val="FFFF00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en-US" dirty="0" smtClean="0"/>
          </a:p>
          <a:p>
            <a:r>
              <a:rPr lang="en-US" dirty="0" smtClean="0"/>
              <a:t>Questions </a:t>
            </a:r>
            <a:r>
              <a:rPr lang="en-US" dirty="0" smtClean="0"/>
              <a:t>and Comments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663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11.07.16</a:t>
            </a:fld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3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RASP in </a:t>
            </a:r>
            <a:r>
              <a:rPr lang="en-US" dirty="0" smtClean="0"/>
              <a:t>Countries</a:t>
            </a:r>
            <a:endParaRPr lang="en-US" dirty="0"/>
          </a:p>
        </p:txBody>
      </p:sp>
      <p:pic>
        <p:nvPicPr>
          <p:cNvPr id="6" name="Picture 5" descr="countri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205" y="1350302"/>
            <a:ext cx="6543795" cy="553984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347295" y="1334226"/>
            <a:ext cx="2668842" cy="20897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8650" y="1825625"/>
            <a:ext cx="8294286" cy="4351338"/>
          </a:xfrm>
        </p:spPr>
        <p:txBody>
          <a:bodyPr/>
          <a:lstStyle/>
          <a:p>
            <a:r>
              <a:rPr lang="en-US" dirty="0" smtClean="0"/>
              <a:t>Task participants </a:t>
            </a:r>
            <a:br>
              <a:rPr lang="en-US" dirty="0" smtClean="0"/>
            </a:br>
            <a:r>
              <a:rPr lang="en-US" dirty="0" smtClean="0"/>
              <a:t>from </a:t>
            </a:r>
            <a:r>
              <a:rPr lang="en-US" dirty="0" err="1" smtClean="0"/>
              <a:t>organisations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in </a:t>
            </a:r>
            <a:r>
              <a:rPr lang="en-US" dirty="0"/>
              <a:t>13 countries </a:t>
            </a:r>
            <a:br>
              <a:rPr lang="en-US" dirty="0"/>
            </a:br>
            <a:r>
              <a:rPr lang="en-US" dirty="0" smtClean="0"/>
              <a:t>LT</a:t>
            </a:r>
            <a:r>
              <a:rPr lang="en-US" dirty="0"/>
              <a:t>, DE, NL, FI, </a:t>
            </a:r>
            <a:r>
              <a:rPr lang="en-US" dirty="0" smtClean="0"/>
              <a:t>EE, GR</a:t>
            </a:r>
            <a:r>
              <a:rPr lang="en-US" dirty="0"/>
              <a:t>, HU,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UK</a:t>
            </a:r>
            <a:r>
              <a:rPr lang="en-US" dirty="0"/>
              <a:t>, FR, SE,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IT</a:t>
            </a:r>
            <a:r>
              <a:rPr lang="en-US" dirty="0"/>
              <a:t>, CZ, DK, </a:t>
            </a:r>
            <a:r>
              <a:rPr lang="en-US" dirty="0" smtClean="0"/>
              <a:t>CH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764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Overall Objectives:</a:t>
            </a:r>
          </a:p>
          <a:p>
            <a:pPr marL="0" indent="0">
              <a:buNone/>
            </a:pPr>
            <a:r>
              <a:rPr lang="en-US" i="1" dirty="0" smtClean="0"/>
              <a:t>"This Task </a:t>
            </a:r>
            <a:r>
              <a:rPr lang="en-US" i="1" dirty="0" smtClean="0">
                <a:solidFill>
                  <a:srgbClr val="ED7D31"/>
                </a:solidFill>
              </a:rPr>
              <a:t>delivers developments focused on serving e-Research and service providers</a:t>
            </a:r>
            <a:r>
              <a:rPr lang="en-US" i="1" dirty="0" smtClean="0"/>
              <a:t>. </a:t>
            </a:r>
            <a:r>
              <a:rPr lang="en-US" i="1" dirty="0"/>
              <a:t>These developments typically enhance eduGAIN or provide an additional layer of functionality above eduGAIN. </a:t>
            </a:r>
          </a:p>
          <a:p>
            <a:pPr marL="0" indent="0">
              <a:buNone/>
            </a:pPr>
            <a:r>
              <a:rPr lang="en-US" i="1" dirty="0"/>
              <a:t>It aims to </a:t>
            </a:r>
            <a:r>
              <a:rPr lang="en-US" i="1" dirty="0">
                <a:solidFill>
                  <a:srgbClr val="ED7D31"/>
                </a:solidFill>
              </a:rPr>
              <a:t>develop services that integrate with and enhance eduGAIN</a:t>
            </a:r>
            <a:r>
              <a:rPr lang="en-US" i="1" dirty="0"/>
              <a:t> specifically for the more complex requirements of </a:t>
            </a:r>
            <a:r>
              <a:rPr lang="en-US" i="1" dirty="0">
                <a:solidFill>
                  <a:srgbClr val="ED7D31"/>
                </a:solidFill>
              </a:rPr>
              <a:t>research communities and </a:t>
            </a:r>
            <a:r>
              <a:rPr lang="en-US" i="1" dirty="0"/>
              <a:t>the differing trust models of </a:t>
            </a:r>
            <a:r>
              <a:rPr lang="en-US" i="1" dirty="0">
                <a:solidFill>
                  <a:srgbClr val="ED7D31"/>
                </a:solidFill>
              </a:rPr>
              <a:t>industry providers</a:t>
            </a:r>
            <a:r>
              <a:rPr lang="en-US" i="1" dirty="0"/>
              <a:t>, enabling a more sophisticated use of federated identity. "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11.07.16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4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RASP in </a:t>
            </a:r>
            <a:r>
              <a:rPr lang="en-US" dirty="0" smtClean="0"/>
              <a:t>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992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GÉANT 4-2 JRA3 T2</a:t>
            </a:r>
          </a:p>
          <a:p>
            <a:pPr marL="0" indent="0">
              <a:buNone/>
            </a:pPr>
            <a:r>
              <a:rPr lang="en-US" dirty="0" smtClean="0"/>
              <a:t>eduGAIN Service Development – </a:t>
            </a:r>
            <a:r>
              <a:rPr lang="en-US" b="1" u="sng" dirty="0" err="1" smtClean="0">
                <a:solidFill>
                  <a:srgbClr val="ED7D31"/>
                </a:solidFill>
              </a:rPr>
              <a:t>R</a:t>
            </a:r>
            <a:r>
              <a:rPr lang="en-US" dirty="0" err="1" smtClean="0"/>
              <a:t>eserach</a:t>
            </a:r>
            <a:r>
              <a:rPr lang="en-US" dirty="0" smtClean="0"/>
              <a:t> </a:t>
            </a:r>
            <a:r>
              <a:rPr lang="en-US" b="1" u="sng" dirty="0" smtClean="0">
                <a:solidFill>
                  <a:srgbClr val="ED7D31"/>
                </a:solidFill>
              </a:rPr>
              <a:t>A</a:t>
            </a:r>
            <a:r>
              <a:rPr lang="en-US" dirty="0" smtClean="0"/>
              <a:t>nd </a:t>
            </a:r>
            <a:r>
              <a:rPr lang="en-US" b="1" u="sng" dirty="0" smtClean="0">
                <a:solidFill>
                  <a:srgbClr val="ED7D31"/>
                </a:solidFill>
              </a:rPr>
              <a:t>SP</a:t>
            </a:r>
            <a:r>
              <a:rPr lang="en-US" dirty="0" smtClean="0"/>
              <a:t>s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11.07.16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5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the hell is RASP?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021" y="2918176"/>
            <a:ext cx="7821729" cy="352790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63859" y="5446610"/>
            <a:ext cx="32918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What can a RASP do?</a:t>
            </a:r>
          </a:p>
        </p:txBody>
      </p:sp>
    </p:spTree>
    <p:extLst>
      <p:ext uri="{BB962C8B-B14F-4D97-AF65-F5344CB8AC3E}">
        <p14:creationId xmlns:p14="http://schemas.microsoft.com/office/powerpoint/2010/main" val="2741583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creen Shot 2016-05-02 at 10.13.54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107" b="-5107"/>
          <a:stretch>
            <a:fillRect/>
          </a:stretch>
        </p:blipFill>
        <p:spPr/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11.07.16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6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eduGAIN today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356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Screen Shot 2016-05-02 at 10.14.18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4" r="4364"/>
          <a:stretch>
            <a:fillRect/>
          </a:stretch>
        </p:blipFill>
        <p:spPr/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11.07.16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7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we start </a:t>
            </a:r>
            <a:r>
              <a:rPr lang="en-US" dirty="0" err="1" smtClean="0"/>
              <a:t>RASPing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011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Screen Shot 2016-05-02 at 10.15.11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173" b="-5173"/>
          <a:stretch>
            <a:fillRect/>
          </a:stretch>
        </p:blipFill>
        <p:spPr/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11.07.16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8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... and continue rasping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93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Screen Shot 2016-05-02 at 10.15.40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" r="5230"/>
          <a:stretch>
            <a:fillRect/>
          </a:stretch>
        </p:blipFill>
        <p:spPr/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B587-8C4A-4124-B435-E67B31CA7B9B}" type="datetime1">
              <a:rPr lang="en-GB" smtClean="0"/>
              <a:t>11.07.16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9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... and some more rasping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904450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 slide GN3plus Symposium Athe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ymposium Athens" id="{B91D9852-3707-4790-8716-2B7A403DDA0B}" vid="{76680A4C-941D-4E5E-89FB-1F789441706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GN Document" ma:contentTypeID="0x0101006D7E6B8B6D92464EB525E67A2DEF9E3A00AB494F0CC1CD7F4F86D9B1B6BB8341EE" ma:contentTypeVersion="46" ma:contentTypeDescription="" ma:contentTypeScope="" ma:versionID="27658793c324f53329545d94e49f7429">
  <xsd:schema xmlns:xsd="http://www.w3.org/2001/XMLSchema" xmlns:xs="http://www.w3.org/2001/XMLSchema" xmlns:p="http://schemas.microsoft.com/office/2006/metadata/properties" xmlns:ns2="cce05e40-4bba-48f3-9290-882e2b438b17" targetNamespace="http://schemas.microsoft.com/office/2006/metadata/properties" ma:root="true" ma:fieldsID="407b599c31e5e83a5f6c4a64b0965714" ns2:_="">
    <xsd:import namespace="cce05e40-4bba-48f3-9290-882e2b438b17"/>
    <xsd:element name="properties">
      <xsd:complexType>
        <xsd:sequence>
          <xsd:element name="documentManagement">
            <xsd:complexType>
              <xsd:all>
                <xsd:element ref="ns2:Activity" minOccurs="0"/>
                <xsd:element ref="ns2:Tasks" minOccurs="0"/>
                <xsd:element ref="ns2:Code" minOccurs="0"/>
                <xsd:element ref="ns2:Item_x0020_Status" minOccurs="0"/>
                <xsd:element ref="ns2:Item_x0020_Description" minOccurs="0"/>
                <xsd:element ref="ns2:Publish_x0020_to_x0020_EC_x0020_review_x003f_" minOccurs="0"/>
                <xsd:element ref="ns2:Share_x0020_with_x0020_GN_x0020_Community_x003f_" minOccurs="0"/>
                <xsd:element ref="ns2:_dlc_DocId" minOccurs="0"/>
                <xsd:element ref="ns2:_dlc_DocIdUrl" minOccurs="0"/>
                <xsd:element ref="ns2:_dlc_DocIdPersistId" minOccurs="0"/>
                <xsd:element ref="ns2:Partner" minOccurs="0"/>
                <xsd:element ref="ns2:Content1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e05e40-4bba-48f3-9290-882e2b438b17" elementFormDefault="qualified">
    <xsd:import namespace="http://schemas.microsoft.com/office/2006/documentManagement/types"/>
    <xsd:import namespace="http://schemas.microsoft.com/office/infopath/2007/PartnerControls"/>
    <xsd:element name="Activity" ma:index="8" nillable="true" ma:displayName="Activity" ma:format="Dropdown" ma:internalName="Activity">
      <xsd:simpleType>
        <xsd:restriction base="dms:Choice">
          <xsd:enumeration value="None"/>
          <xsd:enumeration value="NA1"/>
          <xsd:enumeration value="NA2"/>
          <xsd:enumeration value="NA3"/>
          <xsd:enumeration value="NA4"/>
          <xsd:enumeration value="SA1"/>
          <xsd:enumeration value="SA2"/>
          <xsd:enumeration value="SA3"/>
          <xsd:enumeration value="SA4"/>
          <xsd:enumeration value="SA5"/>
          <xsd:enumeration value="SA6"/>
          <xsd:enumeration value="SA7"/>
          <xsd:enumeration value="JRA1"/>
          <xsd:enumeration value="JRA2"/>
          <xsd:enumeration value="JRA3"/>
        </xsd:restriction>
      </xsd:simpleType>
    </xsd:element>
    <xsd:element name="Tasks" ma:index="9" nillable="true" ma:displayName="Task" ma:format="Dropdown" ma:internalName="Tasks">
      <xsd:simpleType>
        <xsd:restriction base="dms:Choice">
          <xsd:enumeration value="None"/>
          <xsd:enumeration value="T1"/>
          <xsd:enumeration value="T2"/>
          <xsd:enumeration value="T3"/>
          <xsd:enumeration value="T4"/>
          <xsd:enumeration value="T5"/>
          <xsd:enumeration value="T6"/>
          <xsd:enumeration value="T7"/>
          <xsd:enumeration value="T8"/>
          <xsd:enumeration value="T9"/>
          <xsd:enumeration value="T10"/>
        </xsd:restriction>
      </xsd:simpleType>
    </xsd:element>
    <xsd:element name="Code" ma:index="10" nillable="true" ma:displayName="Project Code" ma:internalName="Code">
      <xsd:simpleType>
        <xsd:restriction base="dms:Text">
          <xsd:maxLength value="255"/>
        </xsd:restriction>
      </xsd:simpleType>
    </xsd:element>
    <xsd:element name="Item_x0020_Status" ma:index="11" nillable="true" ma:displayName="Item Status" ma:default="Not started" ma:format="Dropdown" ma:internalName="Item_x0020_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tem_x0020_Description" ma:index="12" nillable="true" ma:displayName="Item Description" ma:internalName="Item_x0020_Description">
      <xsd:simpleType>
        <xsd:restriction base="dms:Note">
          <xsd:maxLength value="255"/>
        </xsd:restriction>
      </xsd:simpleType>
    </xsd:element>
    <xsd:element name="Publish_x0020_to_x0020_EC_x0020_review_x003f_" ma:index="13" nillable="true" ma:displayName="Publish to EC review?" ma:default="No" ma:description="This column will be updated automatically when the Item Status is shown as Completed.  Do not update this column manually." ma:format="Dropdown" ma:internalName="Publish_x0020_to_x0020_EC_x0020_review_x003F_">
      <xsd:simpleType>
        <xsd:restriction base="dms:Choice">
          <xsd:enumeration value="No"/>
          <xsd:enumeration value="Description of Work"/>
          <xsd:enumeration value="Presentation"/>
          <xsd:enumeration value="Deliverable"/>
          <xsd:enumeration value="Periodic Report"/>
          <xsd:enumeration value="Demo"/>
          <xsd:enumeration value="Background Documentation"/>
        </xsd:restriction>
      </xsd:simpleType>
    </xsd:element>
    <xsd:element name="Share_x0020_with_x0020_GN_x0020_Community_x003f_" ma:index="14" nillable="true" ma:displayName="Share with GN Community?" ma:default="No" ma:description="This column will be updated automatically when the Item Status is shown as Completed.  Do not update this column manually." ma:format="Dropdown" ma:internalName="Share_x0020_with_x0020_GN_x0020_Community_x003F_">
      <xsd:simpleType>
        <xsd:restriction base="dms:Choice">
          <xsd:enumeration value="No"/>
          <xsd:enumeration value="Deliverables"/>
          <xsd:enumeration value="Reports"/>
          <xsd:enumeration value="Processes"/>
          <xsd:enumeration value="Policies"/>
          <xsd:enumeration value="Admin and User Guides"/>
          <xsd:enumeration value="Templates"/>
          <xsd:enumeration value="Guidelines"/>
          <xsd:enumeration value="Business Cases"/>
        </xsd:restriction>
      </xsd:simpleType>
    </xsd:element>
    <xsd:element name="_dlc_DocId" ma:index="15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6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7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Partner" ma:index="18" nillable="true" ma:displayName="Organisation" ma:format="Dropdown" ma:internalName="Partner">
      <xsd:simpleType>
        <xsd:restriction base="dms:Choice">
          <xsd:enumeration value="None"/>
          <xsd:enumeration value="ACOnet"/>
          <xsd:enumeration value="AMRES"/>
          <xsd:enumeration value="CARNet"/>
          <xsd:enumeration value="CESNET"/>
          <xsd:enumeration value="CSC/NORDUnet"/>
          <xsd:enumeration value="DANTE"/>
          <xsd:enumeration value="DFN"/>
          <xsd:enumeration value="DFN/FAU"/>
          <xsd:enumeration value="DFN/LRZ"/>
          <xsd:enumeration value="FCCN"/>
          <xsd:enumeration value="GARR"/>
          <xsd:enumeration value="GRNET"/>
          <xsd:enumeration value="GRNET/ICCS"/>
          <xsd:enumeration value="HEAnet"/>
          <xsd:enumeration value="IUCC"/>
          <xsd:enumeration value="Janet"/>
          <xsd:enumeration value="LITNET"/>
          <xsd:enumeration value="MARnet"/>
          <xsd:enumeration value="NIIFI"/>
          <xsd:enumeration value="NORDUnet"/>
          <xsd:enumeration value="NORDUnet/DEiC"/>
          <xsd:enumeration value="NORDUnet/DeIC/UNI-C"/>
          <xsd:enumeration value="PSNC"/>
          <xsd:enumeration value="RedIRIS"/>
          <xsd:enumeration value="RedIRIS/EHU"/>
          <xsd:enumeration value="RedIRIS/i2cat"/>
          <xsd:enumeration value="RedIRIS/UM"/>
          <xsd:enumeration value="RedIRIS/University of Murcia"/>
          <xsd:enumeration value="RENATER"/>
          <xsd:enumeration value="RESTENA"/>
          <xsd:enumeration value="SigmaNet"/>
          <xsd:enumeration value="SRCE/CARNET"/>
          <xsd:enumeration value="SUNET/NORDUnet"/>
          <xsd:enumeration value="SURFnet"/>
          <xsd:enumeration value="Surfnet/SARA"/>
          <xsd:enumeration value="Surfnet/UvA"/>
          <xsd:enumeration value="SWITCH"/>
          <xsd:enumeration value="TERENA"/>
          <xsd:enumeration value="ULAKBİM"/>
          <xsd:enumeration value="umu.se/NORDUnet"/>
          <xsd:enumeration value="UoM"/>
          <xsd:enumeration value="WAYF/NORDUnet"/>
        </xsd:restriction>
      </xsd:simpleType>
    </xsd:element>
    <xsd:element name="Content1" ma:index="19" nillable="true" ma:displayName="Content" ma:internalName="Content1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ctivity xmlns="cce05e40-4bba-48f3-9290-882e2b438b17" xsi:nil="true"/>
    <Item_x0020_Description xmlns="cce05e40-4bba-48f3-9290-882e2b438b17" xsi:nil="true"/>
    <Item_x0020_Status xmlns="cce05e40-4bba-48f3-9290-882e2b438b17">Not started</Item_x0020_Status>
    <Code xmlns="cce05e40-4bba-48f3-9290-882e2b438b17" xsi:nil="true"/>
    <Share_x0020_with_x0020_GN_x0020_Community_x003f_ xmlns="cce05e40-4bba-48f3-9290-882e2b438b17">No</Share_x0020_with_x0020_GN_x0020_Community_x003f_>
    <Partner xmlns="cce05e40-4bba-48f3-9290-882e2b438b17" xsi:nil="true"/>
    <Content1 xmlns="cce05e40-4bba-48f3-9290-882e2b438b17" xsi:nil="true"/>
    <Tasks xmlns="cce05e40-4bba-48f3-9290-882e2b438b17" xsi:nil="true"/>
    <Publish_x0020_to_x0020_EC_x0020_review_x003f_ xmlns="cce05e40-4bba-48f3-9290-882e2b438b17">No</Publish_x0020_to_x0020_EC_x0020_review_x003f_>
    <_dlc_DocId xmlns="cce05e40-4bba-48f3-9290-882e2b438b17">GN3PLUS14-557-121</_dlc_DocId>
    <_dlc_DocIdUrl xmlns="cce05e40-4bba-48f3-9290-882e2b438b17">
      <Url>https://intranet.geant.net/SA5/_layouts/15/DocIdRedir.aspx?ID=GN3PLUS14-557-121</Url>
      <Description>GN3PLUS14-557-121</Description>
    </_dlc_DocIdUrl>
  </documentManagement>
</p:properties>
</file>

<file path=customXml/itemProps1.xml><?xml version="1.0" encoding="utf-8"?>
<ds:datastoreItem xmlns:ds="http://schemas.openxmlformats.org/officeDocument/2006/customXml" ds:itemID="{57754E49-12C4-457E-803C-61DD5C4F47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E8D5E1B-585F-42FA-8CE9-307C235D0002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606C4D42-2D2D-4E8E-B2AA-97F4783AD1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e05e40-4bba-48f3-9290-882e2b438b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105C23CF-38D4-4AFE-B96A-76B93C4653D6}">
  <ds:schemaRefs>
    <ds:schemaRef ds:uri="http://schemas.microsoft.com/office/2006/metadata/properties"/>
    <ds:schemaRef ds:uri="http://schemas.microsoft.com/office/infopath/2007/PartnerControls"/>
    <ds:schemaRef ds:uri="cce05e40-4bba-48f3-9290-882e2b438b1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 slide GN3plus Symposium Athens</Template>
  <TotalTime>25893</TotalTime>
  <Words>971</Words>
  <Application>Microsoft Macintosh PowerPoint</Application>
  <PresentationFormat>On-screen Show (4:3)</PresentationFormat>
  <Paragraphs>387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template slide GN3plus Symposium Athens</vt:lpstr>
      <vt:lpstr>PowerPoint Presentation</vt:lpstr>
      <vt:lpstr>RASP in Numbers</vt:lpstr>
      <vt:lpstr>RASP in Countries</vt:lpstr>
      <vt:lpstr>RASP in Objectives</vt:lpstr>
      <vt:lpstr>What the hell is RASP?</vt:lpstr>
      <vt:lpstr>eduGAIN today</vt:lpstr>
      <vt:lpstr>So we start RASPing</vt:lpstr>
      <vt:lpstr>... and continue rasping</vt:lpstr>
      <vt:lpstr>... and some more rasping</vt:lpstr>
      <vt:lpstr>... and some more</vt:lpstr>
      <vt:lpstr>... till it resembles </vt:lpstr>
      <vt:lpstr>eduGAIN at end of GÉANT 4-2</vt:lpstr>
      <vt:lpstr>T2.1 Enhanced e-Science Support</vt:lpstr>
      <vt:lpstr>T2.2 InAcademia</vt:lpstr>
      <vt:lpstr>T2.3 SSPRP</vt:lpstr>
      <vt:lpstr>T2.4 Assurance Services</vt:lpstr>
      <vt:lpstr>T2.5 VOPaaS</vt:lpstr>
      <vt:lpstr>Milestones and Deliverables</vt:lpstr>
      <vt:lpstr>KPIs</vt:lpstr>
      <vt:lpstr>Teams</vt:lpstr>
      <vt:lpstr>Work Allocation</vt:lpstr>
      <vt:lpstr>Additional Work Items</vt:lpstr>
      <vt:lpstr>Mailing Lists</vt:lpstr>
      <vt:lpstr>Our Stakeholders</vt:lpstr>
      <vt:lpstr>PowerPoint Presentation</vt:lpstr>
    </vt:vector>
  </TitlesOfParts>
  <Company>TERENA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Lukas Hämmerle</cp:lastModifiedBy>
  <cp:revision>517</cp:revision>
  <dcterms:created xsi:type="dcterms:W3CDTF">2015-02-12T12:24:51Z</dcterms:created>
  <dcterms:modified xsi:type="dcterms:W3CDTF">2016-07-11T13:27:36Z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0x0101006D7E6B8B6D92464EB525E67A2DEF9E3A00AB494F0CC1CD7F4F86D9B1B6BB8341EE</vt:lpwstr>
  </property>
  <property fmtid="{D5CDD505-2E9C-101B-9397-08002B2CF9AE}" pid="3" name="_dlc_DocIdItemGuid">
    <vt:lpwstr>11b3a0b9-9743-487b-a6c9-392135886144</vt:lpwstr>
  </property>
</Properties>
</file>