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5"/>
  </p:notesMasterIdLst>
  <p:sldIdLst>
    <p:sldId id="279" r:id="rId6"/>
    <p:sldId id="288" r:id="rId7"/>
    <p:sldId id="290" r:id="rId8"/>
    <p:sldId id="291" r:id="rId9"/>
    <p:sldId id="294" r:id="rId10"/>
    <p:sldId id="295" r:id="rId11"/>
    <p:sldId id="296" r:id="rId12"/>
    <p:sldId id="292" r:id="rId13"/>
    <p:sldId id="301" r:id="rId14"/>
    <p:sldId id="302" r:id="rId15"/>
    <p:sldId id="303" r:id="rId16"/>
    <p:sldId id="289" r:id="rId17"/>
    <p:sldId id="297" r:id="rId18"/>
    <p:sldId id="298" r:id="rId19"/>
    <p:sldId id="293" r:id="rId20"/>
    <p:sldId id="299" r:id="rId21"/>
    <p:sldId id="300" r:id="rId22"/>
    <p:sldId id="304" r:id="rId23"/>
    <p:sldId id="281" r:id="rId2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60"/>
    <a:srgbClr val="EC0E51"/>
    <a:srgbClr val="1C4161"/>
    <a:srgbClr val="004361"/>
    <a:srgbClr val="ED1556"/>
    <a:srgbClr val="003F5E"/>
    <a:srgbClr val="01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216" d="100"/>
          <a:sy n="216" d="100"/>
        </p:scale>
        <p:origin x="180" y="1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07/07/2016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240816" cy="294664"/>
            <a:chOff x="1162308" y="4642549"/>
            <a:chExt cx="6240816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8144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Daniela </a:t>
            </a:r>
            <a:r>
              <a:rPr lang="en-GB" dirty="0" err="1" smtClean="0"/>
              <a:t>Pöhn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sz="1600" dirty="0" smtClean="0"/>
              <a:t>JRA3 </a:t>
            </a:r>
            <a:r>
              <a:rPr lang="en-GB" sz="1600" dirty="0" err="1" smtClean="0"/>
              <a:t>Kickoff</a:t>
            </a:r>
            <a:r>
              <a:rPr lang="en-GB" sz="1600" dirty="0" smtClean="0"/>
              <a:t> Meeting, Zurich</a:t>
            </a:r>
            <a:endParaRPr lang="en-GB" sz="1600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97644" y="1373001"/>
            <a:ext cx="4324930" cy="377594"/>
          </a:xfrm>
        </p:spPr>
        <p:txBody>
          <a:bodyPr>
            <a:normAutofit/>
          </a:bodyPr>
          <a:lstStyle/>
          <a:p>
            <a:r>
              <a:rPr lang="en-US" dirty="0" smtClean="0"/>
              <a:t>Something with Federations and Campus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3977098" cy="354932"/>
          </a:xfrm>
        </p:spPr>
        <p:txBody>
          <a:bodyPr/>
          <a:lstStyle/>
          <a:p>
            <a:r>
              <a:rPr lang="en-US" dirty="0" smtClean="0"/>
              <a:t>GÉANT 4-2 JRA3 T1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GB" sz="1200" dirty="0" smtClean="0"/>
              <a:t>2016-07-12</a:t>
            </a:r>
            <a:endParaRPr lang="en-GB" sz="1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JRA3 T1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LRZ/DFN-AAI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087079"/>
              </p:ext>
            </p:extLst>
          </p:nvPr>
        </p:nvGraphicFramePr>
        <p:xfrm>
          <a:off x="341735" y="1210365"/>
          <a:ext cx="8542288" cy="2131562"/>
        </p:xfrm>
        <a:graphic>
          <a:graphicData uri="http://schemas.openxmlformats.org/drawingml/2006/table">
            <a:tbl>
              <a:tblPr/>
              <a:tblGrid>
                <a:gridCol w="238169">
                  <a:extLst>
                    <a:ext uri="{9D8B030D-6E8A-4147-A177-3AD203B41FA5}">
                      <a16:colId xmlns:a16="http://schemas.microsoft.com/office/drawing/2014/main" val="2871291292"/>
                    </a:ext>
                  </a:extLst>
                </a:gridCol>
                <a:gridCol w="2720066">
                  <a:extLst>
                    <a:ext uri="{9D8B030D-6E8A-4147-A177-3AD203B41FA5}">
                      <a16:colId xmlns:a16="http://schemas.microsoft.com/office/drawing/2014/main" val="328787021"/>
                    </a:ext>
                  </a:extLst>
                </a:gridCol>
                <a:gridCol w="67236">
                  <a:extLst>
                    <a:ext uri="{9D8B030D-6E8A-4147-A177-3AD203B41FA5}">
                      <a16:colId xmlns:a16="http://schemas.microsoft.com/office/drawing/2014/main" val="3145549814"/>
                    </a:ext>
                  </a:extLst>
                </a:gridCol>
                <a:gridCol w="1311178">
                  <a:extLst>
                    <a:ext uri="{9D8B030D-6E8A-4147-A177-3AD203B41FA5}">
                      <a16:colId xmlns:a16="http://schemas.microsoft.com/office/drawing/2014/main" val="731390388"/>
                    </a:ext>
                  </a:extLst>
                </a:gridCol>
                <a:gridCol w="446759">
                  <a:extLst>
                    <a:ext uri="{9D8B030D-6E8A-4147-A177-3AD203B41FA5}">
                      <a16:colId xmlns:a16="http://schemas.microsoft.com/office/drawing/2014/main" val="3989948419"/>
                    </a:ext>
                  </a:extLst>
                </a:gridCol>
                <a:gridCol w="3758880">
                  <a:extLst>
                    <a:ext uri="{9D8B030D-6E8A-4147-A177-3AD203B41FA5}">
                      <a16:colId xmlns:a16="http://schemas.microsoft.com/office/drawing/2014/main" val="2228381287"/>
                    </a:ext>
                  </a:extLst>
                </a:gridCol>
              </a:tblGrid>
              <a:tr h="164617">
                <a:tc>
                  <a:txBody>
                    <a:bodyPr/>
                    <a:lstStyle/>
                    <a:p>
                      <a:pPr algn="r"/>
                      <a:r>
                        <a:rPr lang="de-DE" sz="1100" dirty="0">
                          <a:effectLst/>
                        </a:rPr>
                        <a:t>1.2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eduGAIN Metadata and Attribute Release Management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Devs not available til Sept/Oct, prob not full speed until Jan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747904"/>
                  </a:ext>
                </a:extLst>
              </a:tr>
              <a:tr h="171255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err="1"/>
                        <a:t>Federation</a:t>
                      </a:r>
                      <a:r>
                        <a:rPr lang="de-DE" sz="1100" dirty="0"/>
                        <a:t> Operational Practice Statement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dirty="0">
                          <a:effectLst/>
                        </a:rPr>
                        <a:t>29/07/2016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Brook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284026"/>
                  </a:ext>
                </a:extLst>
              </a:tr>
              <a:tr h="132723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Check dev implications with Tomasz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dirty="0"/>
                        <a:t>Sept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365202"/>
                  </a:ext>
                </a:extLst>
              </a:tr>
              <a:tr h="171255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Outreach for Attribute Release </a:t>
                      </a:r>
                      <a:r>
                        <a:rPr lang="en-US" sz="1100" dirty="0" err="1"/>
                        <a:t>Takeup</a:t>
                      </a:r>
                      <a:r>
                        <a:rPr lang="en-US" sz="1100" dirty="0"/>
                        <a:t> (</a:t>
                      </a:r>
                      <a:r>
                        <a:rPr lang="en-US" sz="1100" dirty="0" err="1"/>
                        <a:t>CoCo</a:t>
                      </a:r>
                      <a:r>
                        <a:rPr lang="en-US" sz="1100" dirty="0"/>
                        <a:t>, R&amp;S)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/>
                        <a:t>Ongoing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Review after one year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455919"/>
                  </a:ext>
                </a:extLst>
              </a:tr>
              <a:tr h="171255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KPI monitoring &amp; effectiveness monitoring for attribute release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M1 - set up KPI graphs from </a:t>
                      </a:r>
                      <a:r>
                        <a:rPr lang="en-US" sz="1100" dirty="0" err="1"/>
                        <a:t>eduGAIN</a:t>
                      </a:r>
                      <a:r>
                        <a:rPr lang="en-US" sz="1100" dirty="0"/>
                        <a:t> DB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7657603"/>
                  </a:ext>
                </a:extLst>
              </a:tr>
              <a:tr h="132723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M6, M18, M30 effectiveness check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See if this can be automated with Lukas's tools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709565"/>
                  </a:ext>
                </a:extLst>
              </a:tr>
              <a:tr h="209788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Improved audit test/tools (e.g.Fedlab test adoption in eduGAIN)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dirty="0"/>
                        <a:t>Y2/Y3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OT will finish </a:t>
                      </a:r>
                      <a:r>
                        <a:rPr lang="en-US" sz="1100" dirty="0" err="1"/>
                        <a:t>integraton</a:t>
                      </a:r>
                      <a:r>
                        <a:rPr lang="en-US" sz="1100" dirty="0"/>
                        <a:t> of Lukas's tools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51135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342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82570"/>
              </p:ext>
            </p:extLst>
          </p:nvPr>
        </p:nvGraphicFramePr>
        <p:xfrm>
          <a:off x="341735" y="1210365"/>
          <a:ext cx="8542288" cy="3188780"/>
        </p:xfrm>
        <a:graphic>
          <a:graphicData uri="http://schemas.openxmlformats.org/drawingml/2006/table">
            <a:tbl>
              <a:tblPr/>
              <a:tblGrid>
                <a:gridCol w="238169">
                  <a:extLst>
                    <a:ext uri="{9D8B030D-6E8A-4147-A177-3AD203B41FA5}">
                      <a16:colId xmlns:a16="http://schemas.microsoft.com/office/drawing/2014/main" val="2871291292"/>
                    </a:ext>
                  </a:extLst>
                </a:gridCol>
                <a:gridCol w="2720066">
                  <a:extLst>
                    <a:ext uri="{9D8B030D-6E8A-4147-A177-3AD203B41FA5}">
                      <a16:colId xmlns:a16="http://schemas.microsoft.com/office/drawing/2014/main" val="328787021"/>
                    </a:ext>
                  </a:extLst>
                </a:gridCol>
                <a:gridCol w="67236">
                  <a:extLst>
                    <a:ext uri="{9D8B030D-6E8A-4147-A177-3AD203B41FA5}">
                      <a16:colId xmlns:a16="http://schemas.microsoft.com/office/drawing/2014/main" val="3145549814"/>
                    </a:ext>
                  </a:extLst>
                </a:gridCol>
                <a:gridCol w="1311178">
                  <a:extLst>
                    <a:ext uri="{9D8B030D-6E8A-4147-A177-3AD203B41FA5}">
                      <a16:colId xmlns:a16="http://schemas.microsoft.com/office/drawing/2014/main" val="731390388"/>
                    </a:ext>
                  </a:extLst>
                </a:gridCol>
                <a:gridCol w="446759">
                  <a:extLst>
                    <a:ext uri="{9D8B030D-6E8A-4147-A177-3AD203B41FA5}">
                      <a16:colId xmlns:a16="http://schemas.microsoft.com/office/drawing/2014/main" val="3989948419"/>
                    </a:ext>
                  </a:extLst>
                </a:gridCol>
                <a:gridCol w="3758880">
                  <a:extLst>
                    <a:ext uri="{9D8B030D-6E8A-4147-A177-3AD203B41FA5}">
                      <a16:colId xmlns:a16="http://schemas.microsoft.com/office/drawing/2014/main" val="2228381287"/>
                    </a:ext>
                  </a:extLst>
                </a:gridCol>
              </a:tblGrid>
              <a:tr h="325385"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Best practice metadata management - MDS Aggregation Practice Statement [MAPS]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dirty="0">
                          <a:effectLst/>
                        </a:rPr>
                        <a:t>29/07/2016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Brook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04995"/>
                  </a:ext>
                </a:extLst>
              </a:tr>
              <a:tr h="132723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err="1"/>
                        <a:t>Scalable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metadata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release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tools</a:t>
                      </a:r>
                      <a:endParaRPr lang="de-DE" sz="1100" dirty="0"/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dirty="0"/>
                        <a:t>Y2, Y3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3069067"/>
                  </a:ext>
                </a:extLst>
              </a:tr>
              <a:tr h="248320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Market analysis of developments improving metadata exchange peformance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/>
                        <a:t>Y2, Y3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217206"/>
                  </a:ext>
                </a:extLst>
              </a:tr>
              <a:tr h="248320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Monitoring &amp; statistics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/>
                        <a:t>M5-M22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</a:t>
                      </a:r>
                      <a:r>
                        <a:rPr lang="en-US" sz="1100" dirty="0" err="1"/>
                        <a:t>expllicitly</a:t>
                      </a:r>
                      <a:r>
                        <a:rPr lang="en-US" sz="1100" dirty="0"/>
                        <a:t> mentioned but needed and can fit in the rubric 'metadata performance'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473050"/>
                  </a:ext>
                </a:extLst>
              </a:tr>
              <a:tr h="325385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Prepare monitoring spec - data required, reports required, import spec, engineering specs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/>
                        <a:t>M5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863598"/>
                  </a:ext>
                </a:extLst>
              </a:tr>
              <a:tr h="171255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Prototype with H&amp;S - max 2 federations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/>
                        <a:t>M8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Also acts as learning/induction tool for the developers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801668"/>
                  </a:ext>
                </a:extLst>
              </a:tr>
              <a:tr h="171255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Pre-pilot version - </a:t>
                      </a:r>
                      <a:r>
                        <a:rPr lang="en-US" sz="1100" dirty="0" err="1"/>
                        <a:t>inc.</a:t>
                      </a:r>
                      <a:r>
                        <a:rPr lang="en-US" sz="1100" dirty="0"/>
                        <a:t> partial data from mesh </a:t>
                      </a:r>
                      <a:r>
                        <a:rPr lang="en-US" sz="1100" dirty="0" err="1"/>
                        <a:t>fedederation</a:t>
                      </a:r>
                      <a:endParaRPr lang="en-US" sz="1100" dirty="0"/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/>
                        <a:t>M14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88639"/>
                  </a:ext>
                </a:extLst>
              </a:tr>
              <a:tr h="132723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Pilot (</a:t>
                      </a:r>
                      <a:r>
                        <a:rPr lang="de-DE" sz="1100" dirty="0" err="1"/>
                        <a:t>provisional</a:t>
                      </a:r>
                      <a:r>
                        <a:rPr lang="de-DE" sz="1100" dirty="0"/>
                        <a:t>) M16-M22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dirty="0"/>
                        <a:t>M18-M22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431326"/>
                  </a:ext>
                </a:extLst>
              </a:tr>
              <a:tr h="209788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Attribute translation tools at Federation level - enhance </a:t>
                      </a:r>
                      <a:r>
                        <a:rPr lang="en-US" sz="1100" dirty="0" err="1"/>
                        <a:t>FaaS</a:t>
                      </a:r>
                      <a:endParaRPr lang="en-US" sz="1100" dirty="0"/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dirty="0"/>
                        <a:t>Y3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638125"/>
                  </a:ext>
                </a:extLst>
              </a:tr>
              <a:tr h="325385"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Update </a:t>
                      </a:r>
                      <a:r>
                        <a:rPr lang="de-DE" sz="1100" dirty="0" err="1"/>
                        <a:t>eduGAIN</a:t>
                      </a:r>
                      <a:r>
                        <a:rPr lang="de-DE" sz="1100" dirty="0"/>
                        <a:t> CBA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dirty="0"/>
                        <a:t>M8, M20, M32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T0 Brook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Suggest to do this 1x per year rather than for each increment in this subtask unless the investments needed are big</a:t>
                      </a:r>
                    </a:p>
                  </a:txBody>
                  <a:tcPr marL="17126" marR="17126" marT="8563" marB="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3621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9572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T1.3 </a:t>
            </a:r>
            <a:r>
              <a:rPr lang="en-US" sz="1800" b="1" dirty="0"/>
              <a:t>Development of supporting services for campus identity providers</a:t>
            </a:r>
            <a:endParaRPr lang="en-US" sz="1800" dirty="0"/>
          </a:p>
          <a:p>
            <a:r>
              <a:rPr lang="en-US" sz="1800" dirty="0"/>
              <a:t>Based on findings from AARC, TIER (Internet2) and NREN developments, develop a campus </a:t>
            </a:r>
            <a:r>
              <a:rPr lang="en-US" sz="1800" dirty="0" err="1"/>
              <a:t>IdP</a:t>
            </a:r>
            <a:r>
              <a:rPr lang="en-US" sz="1800" dirty="0"/>
              <a:t> extension to the </a:t>
            </a:r>
            <a:r>
              <a:rPr lang="en-US" sz="1800" dirty="0" err="1"/>
              <a:t>FaaS</a:t>
            </a:r>
            <a:r>
              <a:rPr lang="en-US" sz="1800" dirty="0"/>
              <a:t> service for sites and regions who currently do not have the ability to support or offer a cloud </a:t>
            </a:r>
            <a:r>
              <a:rPr lang="en-US" sz="1800" dirty="0" err="1"/>
              <a:t>IdP</a:t>
            </a:r>
            <a:r>
              <a:rPr lang="en-US" sz="1800" dirty="0"/>
              <a:t>-type of service to campuses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2090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T1.3 </a:t>
            </a:r>
            <a:r>
              <a:rPr lang="en-US" sz="1800" b="1" dirty="0"/>
              <a:t>Development of supporting services for campus identity providers</a:t>
            </a:r>
            <a:endParaRPr lang="en-US" sz="1800" dirty="0"/>
          </a:p>
          <a:p>
            <a:r>
              <a:rPr lang="en-US" sz="1800" dirty="0" smtClean="0"/>
              <a:t>Look at GARR IDEM, UK Federation,… TIER</a:t>
            </a:r>
          </a:p>
          <a:p>
            <a:r>
              <a:rPr lang="en-US" sz="1800" dirty="0" smtClean="0"/>
              <a:t>Design </a:t>
            </a:r>
            <a:r>
              <a:rPr lang="en-US" sz="1800" dirty="0" err="1" smtClean="0"/>
              <a:t>IdP</a:t>
            </a:r>
            <a:r>
              <a:rPr lang="en-US" sz="1800" dirty="0" smtClean="0"/>
              <a:t> as a Service</a:t>
            </a:r>
          </a:p>
          <a:p>
            <a:r>
              <a:rPr lang="en-US" sz="1800" dirty="0" smtClean="0"/>
              <a:t>Pilot it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0307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528153"/>
              </p:ext>
            </p:extLst>
          </p:nvPr>
        </p:nvGraphicFramePr>
        <p:xfrm>
          <a:off x="454993" y="1142743"/>
          <a:ext cx="7593494" cy="3525251"/>
        </p:xfrm>
        <a:graphic>
          <a:graphicData uri="http://schemas.openxmlformats.org/drawingml/2006/table">
            <a:tbl>
              <a:tblPr/>
              <a:tblGrid>
                <a:gridCol w="525123">
                  <a:extLst>
                    <a:ext uri="{9D8B030D-6E8A-4147-A177-3AD203B41FA5}">
                      <a16:colId xmlns:a16="http://schemas.microsoft.com/office/drawing/2014/main" val="2755751696"/>
                    </a:ext>
                  </a:extLst>
                </a:gridCol>
                <a:gridCol w="4786198">
                  <a:extLst>
                    <a:ext uri="{9D8B030D-6E8A-4147-A177-3AD203B41FA5}">
                      <a16:colId xmlns:a16="http://schemas.microsoft.com/office/drawing/2014/main" val="2158275843"/>
                    </a:ext>
                  </a:extLst>
                </a:gridCol>
                <a:gridCol w="517842">
                  <a:extLst>
                    <a:ext uri="{9D8B030D-6E8A-4147-A177-3AD203B41FA5}">
                      <a16:colId xmlns:a16="http://schemas.microsoft.com/office/drawing/2014/main" val="3262798787"/>
                    </a:ext>
                  </a:extLst>
                </a:gridCol>
                <a:gridCol w="649160">
                  <a:extLst>
                    <a:ext uri="{9D8B030D-6E8A-4147-A177-3AD203B41FA5}">
                      <a16:colId xmlns:a16="http://schemas.microsoft.com/office/drawing/2014/main" val="1929462909"/>
                    </a:ext>
                  </a:extLst>
                </a:gridCol>
                <a:gridCol w="152809">
                  <a:extLst>
                    <a:ext uri="{9D8B030D-6E8A-4147-A177-3AD203B41FA5}">
                      <a16:colId xmlns:a16="http://schemas.microsoft.com/office/drawing/2014/main" val="2194355761"/>
                    </a:ext>
                  </a:extLst>
                </a:gridCol>
                <a:gridCol w="962362">
                  <a:extLst>
                    <a:ext uri="{9D8B030D-6E8A-4147-A177-3AD203B41FA5}">
                      <a16:colId xmlns:a16="http://schemas.microsoft.com/office/drawing/2014/main" val="330153711"/>
                    </a:ext>
                  </a:extLst>
                </a:gridCol>
              </a:tblGrid>
              <a:tr h="496109">
                <a:tc>
                  <a:txBody>
                    <a:bodyPr/>
                    <a:lstStyle/>
                    <a:p>
                      <a:pPr algn="l"/>
                      <a:r>
                        <a:rPr lang="de-DE" sz="1100" dirty="0">
                          <a:effectLst/>
                        </a:rPr>
                        <a:t>1.3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Supporting Services for Campus Identity Providers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0582173"/>
                  </a:ext>
                </a:extLst>
              </a:tr>
              <a:tr h="198084">
                <a:tc>
                  <a:txBody>
                    <a:bodyPr/>
                    <a:lstStyle/>
                    <a:p>
                      <a:r>
                        <a:rPr lang="de-DE" sz="1100"/>
                        <a:t>1.3.1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Design Phase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M1-M6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Mario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9325269"/>
                  </a:ext>
                </a:extLst>
              </a:tr>
              <a:tr h="377625"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D9.1 Market Analysis for Supporting Services for Campus Identity Providers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EC Del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M8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Mario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9713316"/>
                  </a:ext>
                </a:extLst>
              </a:tr>
              <a:tr h="335219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Include info on TIER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0398813"/>
                  </a:ext>
                </a:extLst>
              </a:tr>
              <a:tr h="335219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Create CBA or update FaaS CBA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M6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4253651"/>
                  </a:ext>
                </a:extLst>
              </a:tr>
              <a:tr h="198084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CBA Approval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M8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2522454"/>
                  </a:ext>
                </a:extLst>
              </a:tr>
              <a:tr h="198084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Technical Design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M6-M12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Mario &amp; Janusz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714708"/>
                  </a:ext>
                </a:extLst>
              </a:tr>
              <a:tr h="198084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Prototype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M18-M20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Mario Janusz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615450"/>
                  </a:ext>
                </a:extLst>
              </a:tr>
              <a:tr h="259975">
                <a:tc>
                  <a:txBody>
                    <a:bodyPr/>
                    <a:lstStyle/>
                    <a:p>
                      <a:r>
                        <a:rPr lang="de-DE" sz="1100"/>
                        <a:t>1.3.2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Pilot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M20-M28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Mario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674834"/>
                  </a:ext>
                </a:extLst>
              </a:tr>
              <a:tr h="335219">
                <a:tc>
                  <a:txBody>
                    <a:bodyPr/>
                    <a:lstStyle/>
                    <a:p>
                      <a:r>
                        <a:rPr lang="de-DE" sz="1100"/>
                        <a:t>1.3.3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Transition to Production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M30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Mario</a:t>
                      </a:r>
                    </a:p>
                  </a:txBody>
                  <a:tcPr marL="60949" marR="60949" marT="30474" marB="304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3727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518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T1.4 </a:t>
            </a:r>
            <a:r>
              <a:rPr lang="en-US" sz="1800" b="1" dirty="0" err="1"/>
              <a:t>eduGAIN</a:t>
            </a:r>
            <a:r>
              <a:rPr lang="en-US" sz="1800" b="1" dirty="0"/>
              <a:t> incident management development</a:t>
            </a:r>
            <a:endParaRPr lang="en-US" sz="1800" dirty="0"/>
          </a:p>
          <a:p>
            <a:r>
              <a:rPr lang="en-US" sz="1800" dirty="0"/>
              <a:t>Based on findings from AARC and REFEDS, pilot and implement the recommendations on the Security Incident Response Trust Framework for Federated Identity (SIRTFI) in the </a:t>
            </a:r>
            <a:r>
              <a:rPr lang="en-US" sz="1800" dirty="0" err="1"/>
              <a:t>eduGAIN</a:t>
            </a:r>
            <a:r>
              <a:rPr lang="en-US" sz="1800" dirty="0"/>
              <a:t> operational context.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1995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T1.4 </a:t>
            </a:r>
            <a:r>
              <a:rPr lang="en-US" sz="1800" b="1" dirty="0" err="1"/>
              <a:t>eduGAIN</a:t>
            </a:r>
            <a:r>
              <a:rPr lang="en-US" sz="1800" b="1" dirty="0"/>
              <a:t> incident management development</a:t>
            </a:r>
            <a:endParaRPr lang="en-US" sz="1800" dirty="0"/>
          </a:p>
          <a:p>
            <a:r>
              <a:rPr lang="en-US" sz="1800" dirty="0" smtClean="0"/>
              <a:t>Look at requirements from AARC/REFEDS</a:t>
            </a:r>
          </a:p>
          <a:p>
            <a:r>
              <a:rPr lang="en-US" sz="1800" dirty="0" smtClean="0"/>
              <a:t>Design SIRTFI</a:t>
            </a:r>
          </a:p>
          <a:p>
            <a:pPr lvl="1"/>
            <a:r>
              <a:rPr lang="en-US" sz="1650" dirty="0" smtClean="0"/>
              <a:t>In Jagger?</a:t>
            </a:r>
          </a:p>
          <a:p>
            <a:r>
              <a:rPr lang="en-US" sz="1800" dirty="0" smtClean="0"/>
              <a:t>Pilot it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558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444894"/>
              </p:ext>
            </p:extLst>
          </p:nvPr>
        </p:nvGraphicFramePr>
        <p:xfrm>
          <a:off x="485912" y="1143001"/>
          <a:ext cx="8150087" cy="3655715"/>
        </p:xfrm>
        <a:graphic>
          <a:graphicData uri="http://schemas.openxmlformats.org/drawingml/2006/table">
            <a:tbl>
              <a:tblPr/>
              <a:tblGrid>
                <a:gridCol w="360858">
                  <a:extLst>
                    <a:ext uri="{9D8B030D-6E8A-4147-A177-3AD203B41FA5}">
                      <a16:colId xmlns:a16="http://schemas.microsoft.com/office/drawing/2014/main" val="361003632"/>
                    </a:ext>
                  </a:extLst>
                </a:gridCol>
                <a:gridCol w="3364000">
                  <a:extLst>
                    <a:ext uri="{9D8B030D-6E8A-4147-A177-3AD203B41FA5}">
                      <a16:colId xmlns:a16="http://schemas.microsoft.com/office/drawing/2014/main" val="1444594888"/>
                    </a:ext>
                  </a:extLst>
                </a:gridCol>
                <a:gridCol w="624555">
                  <a:extLst>
                    <a:ext uri="{9D8B030D-6E8A-4147-A177-3AD203B41FA5}">
                      <a16:colId xmlns:a16="http://schemas.microsoft.com/office/drawing/2014/main" val="2287569406"/>
                    </a:ext>
                  </a:extLst>
                </a:gridCol>
                <a:gridCol w="576340">
                  <a:extLst>
                    <a:ext uri="{9D8B030D-6E8A-4147-A177-3AD203B41FA5}">
                      <a16:colId xmlns:a16="http://schemas.microsoft.com/office/drawing/2014/main" val="344931859"/>
                    </a:ext>
                  </a:extLst>
                </a:gridCol>
                <a:gridCol w="463136">
                  <a:extLst>
                    <a:ext uri="{9D8B030D-6E8A-4147-A177-3AD203B41FA5}">
                      <a16:colId xmlns:a16="http://schemas.microsoft.com/office/drawing/2014/main" val="840246111"/>
                    </a:ext>
                  </a:extLst>
                </a:gridCol>
                <a:gridCol w="2761198">
                  <a:extLst>
                    <a:ext uri="{9D8B030D-6E8A-4147-A177-3AD203B41FA5}">
                      <a16:colId xmlns:a16="http://schemas.microsoft.com/office/drawing/2014/main" val="1975278467"/>
                    </a:ext>
                  </a:extLst>
                </a:gridCol>
              </a:tblGrid>
              <a:tr h="482985">
                <a:tc>
                  <a:txBody>
                    <a:bodyPr/>
                    <a:lstStyle/>
                    <a:p>
                      <a:pPr algn="l"/>
                      <a:r>
                        <a:rPr lang="de-DE" sz="1100" dirty="0">
                          <a:effectLst/>
                        </a:rPr>
                        <a:t>1.4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eduGAIN Incident Management platform integration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23396"/>
                  </a:ext>
                </a:extLst>
              </a:tr>
              <a:tr h="128139">
                <a:tc>
                  <a:txBody>
                    <a:bodyPr/>
                    <a:lstStyle/>
                    <a:p>
                      <a:r>
                        <a:rPr lang="de-DE" sz="1100"/>
                        <a:t>1.4.1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Design Phase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0017984"/>
                  </a:ext>
                </a:extLst>
              </a:tr>
              <a:tr h="424462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Identify impact on eduGAIN central infrastructure e.g. EC monitoring reqs, audit reqs.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M1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T0 Brook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4073508"/>
                  </a:ext>
                </a:extLst>
              </a:tr>
              <a:tr h="243955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Prepare BCP for adoption of Sirtfi by Good eduGAIN Citizens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M12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Provide provisional suggestions first then use surfnet &amp; switch pilots to provide final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7947147"/>
                  </a:ext>
                </a:extLst>
              </a:tr>
              <a:tr h="216850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Update eduGAIN CBA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T0 Brook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6210465"/>
                  </a:ext>
                </a:extLst>
              </a:tr>
              <a:tr h="305562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Design Tooling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M18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Check federation experience first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5621997"/>
                  </a:ext>
                </a:extLst>
              </a:tr>
              <a:tr h="194814">
                <a:tc>
                  <a:txBody>
                    <a:bodyPr/>
                    <a:lstStyle/>
                    <a:p>
                      <a:r>
                        <a:rPr lang="de-DE" sz="1100"/>
                        <a:t>1.4.2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Pilot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M1-M18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We may want to split piloting central support and NREN takeup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05308"/>
                  </a:ext>
                </a:extLst>
              </a:tr>
              <a:tr h="216850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Support takeup by NRENs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Ongoing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7439034"/>
                  </a:ext>
                </a:extLst>
              </a:tr>
              <a:tr h="216850"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M9.4 SIRTFI Pilot Report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EC Milestone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M20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761507"/>
                  </a:ext>
                </a:extLst>
              </a:tr>
              <a:tr h="260827">
                <a:tc>
                  <a:txBody>
                    <a:bodyPr/>
                    <a:lstStyle/>
                    <a:p>
                      <a:r>
                        <a:rPr lang="de-DE" sz="1100"/>
                        <a:t>1.4.3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Transition to production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M18-M20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100"/>
                        <a:t> 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Need to define what production means for this since implementation is not our scope</a:t>
                      </a:r>
                    </a:p>
                  </a:txBody>
                  <a:tcPr marL="35696" marR="35696" marT="17848" marB="178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835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159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REFEDS</a:t>
            </a:r>
          </a:p>
          <a:p>
            <a:r>
              <a:rPr lang="en-US" sz="1800" dirty="0" smtClean="0"/>
              <a:t>AARC: SIRTFI</a:t>
            </a:r>
          </a:p>
          <a:p>
            <a:r>
              <a:rPr lang="en-US" sz="1800" dirty="0" smtClean="0"/>
              <a:t>T2: Attribute management</a:t>
            </a:r>
          </a:p>
          <a:p>
            <a:r>
              <a:rPr lang="en-US" sz="1800" dirty="0" smtClean="0"/>
              <a:t>SA2</a:t>
            </a:r>
            <a:r>
              <a:rPr lang="en-US" sz="1800" smtClean="0"/>
              <a:t>: Production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Interfaces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6115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aniela.poehn@lrz.de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 smtClean="0"/>
              <a:t>Do you have any 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T1.1 </a:t>
            </a:r>
            <a:r>
              <a:rPr lang="en-US" sz="1800" dirty="0" err="1"/>
              <a:t>eduGAIN</a:t>
            </a:r>
            <a:r>
              <a:rPr lang="en-US" sz="1800" dirty="0"/>
              <a:t> policy review</a:t>
            </a:r>
          </a:p>
          <a:p>
            <a:r>
              <a:rPr lang="en-US" sz="1800" dirty="0" smtClean="0"/>
              <a:t>T1.2 </a:t>
            </a:r>
            <a:r>
              <a:rPr lang="en-US" sz="1800" dirty="0" err="1"/>
              <a:t>eduGAIN</a:t>
            </a:r>
            <a:r>
              <a:rPr lang="en-US" sz="1800" dirty="0"/>
              <a:t> metadata management and attribute release </a:t>
            </a:r>
            <a:r>
              <a:rPr lang="en-US" sz="1800" dirty="0" smtClean="0"/>
              <a:t>management</a:t>
            </a:r>
          </a:p>
          <a:p>
            <a:r>
              <a:rPr lang="en-US" sz="1800" dirty="0"/>
              <a:t>T1.3 Development of supporting services for campus identity providers</a:t>
            </a:r>
          </a:p>
          <a:p>
            <a:r>
              <a:rPr lang="en-US" sz="1800" dirty="0"/>
              <a:t>T1.4 </a:t>
            </a:r>
            <a:r>
              <a:rPr lang="en-US" sz="1800" dirty="0" err="1"/>
              <a:t>eduGAIN</a:t>
            </a:r>
            <a:r>
              <a:rPr lang="en-US" sz="1800" dirty="0"/>
              <a:t> incident management </a:t>
            </a:r>
            <a:r>
              <a:rPr lang="en-US" sz="1800" dirty="0" smtClean="0"/>
              <a:t>development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8930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Deliverable </a:t>
            </a:r>
            <a:r>
              <a:rPr lang="en-US" sz="1800" dirty="0"/>
              <a:t>D9.1: Market Analysis for Supporting Services for Campus Identity Providers, M8</a:t>
            </a:r>
          </a:p>
          <a:p>
            <a:r>
              <a:rPr lang="en-US" sz="1800" dirty="0" smtClean="0"/>
              <a:t>Milestone </a:t>
            </a:r>
            <a:r>
              <a:rPr lang="en-US" sz="1800" dirty="0"/>
              <a:t>M9.2: Assessment of DP Legislation Implications, M8, White Paper</a:t>
            </a:r>
          </a:p>
          <a:p>
            <a:r>
              <a:rPr lang="en-US" sz="1800" dirty="0" smtClean="0"/>
              <a:t>Milestone </a:t>
            </a:r>
            <a:r>
              <a:rPr lang="en-US" sz="1800" dirty="0"/>
              <a:t>M9.4: SIRTFI Pilot Report, M20, Report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 and Milestones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2621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1800" b="1" dirty="0" smtClean="0"/>
              <a:t>3</a:t>
            </a:r>
            <a:r>
              <a:rPr lang="en-US" sz="1800" b="1" dirty="0"/>
              <a:t>	Jan </a:t>
            </a:r>
            <a:r>
              <a:rPr lang="en-US" sz="1800" b="1" dirty="0" err="1"/>
              <a:t>Oppolzer</a:t>
            </a:r>
            <a:r>
              <a:rPr lang="en-US" sz="1800" b="1" dirty="0"/>
              <a:t>	</a:t>
            </a:r>
            <a:r>
              <a:rPr lang="en-US" sz="1800" b="1" dirty="0" smtClean="0"/>
              <a:t>	CESNET</a:t>
            </a:r>
            <a:r>
              <a:rPr lang="en-US" sz="1800" b="1" dirty="0"/>
              <a:t>	 </a:t>
            </a:r>
          </a:p>
          <a:p>
            <a:pPr marL="0" indent="0">
              <a:buNone/>
            </a:pPr>
            <a:r>
              <a:rPr lang="en-US" sz="1800" b="1" dirty="0"/>
              <a:t>4	Daniel </a:t>
            </a:r>
            <a:r>
              <a:rPr lang="en-US" sz="1800" b="1" dirty="0" err="1"/>
              <a:t>Kouril</a:t>
            </a:r>
            <a:r>
              <a:rPr lang="en-US" sz="1800" b="1" dirty="0"/>
              <a:t>	</a:t>
            </a:r>
            <a:r>
              <a:rPr lang="en-US" sz="1800" b="1" dirty="0" smtClean="0"/>
              <a:t>	CESNET </a:t>
            </a:r>
            <a:r>
              <a:rPr lang="en-US" sz="1800" b="1" dirty="0"/>
              <a:t>	 </a:t>
            </a:r>
          </a:p>
          <a:p>
            <a:pPr marL="0" indent="0">
              <a:buNone/>
            </a:pPr>
            <a:r>
              <a:rPr lang="en-US" sz="1800" b="1" dirty="0"/>
              <a:t>3	</a:t>
            </a:r>
            <a:r>
              <a:rPr lang="en-US" sz="1800" b="1" dirty="0" err="1" smtClean="0"/>
              <a:t>Sébastien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Médard</a:t>
            </a:r>
            <a:r>
              <a:rPr lang="en-US" sz="1800" b="1" dirty="0"/>
              <a:t>	</a:t>
            </a:r>
            <a:r>
              <a:rPr lang="en-US" sz="1800" b="1" dirty="0" smtClean="0"/>
              <a:t>	RENATER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/>
              <a:t>3	Anass </a:t>
            </a:r>
            <a:r>
              <a:rPr lang="en-US" sz="1800" b="1" dirty="0"/>
              <a:t>Chabli	</a:t>
            </a:r>
            <a:r>
              <a:rPr lang="en-US" sz="1800" b="1" dirty="0" smtClean="0"/>
              <a:t>	RENATER	</a:t>
            </a:r>
          </a:p>
          <a:p>
            <a:pPr marL="0" indent="0">
              <a:buNone/>
            </a:pPr>
            <a:r>
              <a:rPr lang="en-US" sz="1800" b="1" dirty="0" smtClean="0"/>
              <a:t>1	Peter </a:t>
            </a:r>
            <a:r>
              <a:rPr lang="en-US" sz="1800" b="1" dirty="0" err="1" smtClean="0"/>
              <a:t>Schober</a:t>
            </a:r>
            <a:r>
              <a:rPr lang="en-US" sz="1800" b="1" dirty="0" smtClean="0"/>
              <a:t>		</a:t>
            </a:r>
            <a:r>
              <a:rPr lang="en-US" sz="1800" b="1" dirty="0" err="1" smtClean="0"/>
              <a:t>ACOnet</a:t>
            </a:r>
            <a:r>
              <a:rPr lang="en-US" sz="1800" b="1" dirty="0" smtClean="0"/>
              <a:t>	</a:t>
            </a:r>
          </a:p>
          <a:p>
            <a:pPr marL="0" indent="0">
              <a:buNone/>
            </a:pPr>
            <a:r>
              <a:rPr lang="en-US" sz="1800" b="1" dirty="0" smtClean="0"/>
              <a:t>3	Marko </a:t>
            </a:r>
            <a:r>
              <a:rPr lang="en-US" sz="1800" b="1" dirty="0" err="1" smtClean="0"/>
              <a:t>Eremija</a:t>
            </a:r>
            <a:r>
              <a:rPr lang="en-US" sz="1800" b="1" dirty="0" smtClean="0"/>
              <a:t>		</a:t>
            </a:r>
            <a:r>
              <a:rPr lang="en-US" sz="1800" b="1" dirty="0" err="1" smtClean="0"/>
              <a:t>UoB</a:t>
            </a:r>
            <a:r>
              <a:rPr lang="en-US" sz="1800" b="1" dirty="0" smtClean="0"/>
              <a:t>/AMRES		 </a:t>
            </a:r>
          </a:p>
          <a:p>
            <a:pPr marL="0" indent="0">
              <a:buNone/>
            </a:pPr>
            <a:r>
              <a:rPr lang="en-US" sz="1800" b="1" dirty="0" smtClean="0"/>
              <a:t>2</a:t>
            </a:r>
            <a:r>
              <a:rPr lang="en-US" sz="1800" b="1" dirty="0"/>
              <a:t>	Miro </a:t>
            </a:r>
            <a:r>
              <a:rPr lang="en-US" sz="1800" b="1" dirty="0" err="1"/>
              <a:t>Milinovic</a:t>
            </a:r>
            <a:r>
              <a:rPr lang="en-US" sz="1800" b="1" dirty="0"/>
              <a:t> 	</a:t>
            </a:r>
            <a:r>
              <a:rPr lang="en-US" sz="1800" b="1" dirty="0" smtClean="0"/>
              <a:t>	</a:t>
            </a:r>
            <a:r>
              <a:rPr lang="en-US" sz="1800" b="1" dirty="0" err="1" smtClean="0"/>
              <a:t>CARNet</a:t>
            </a:r>
            <a:r>
              <a:rPr lang="en-US" sz="1800" b="1" dirty="0" smtClean="0"/>
              <a:t> </a:t>
            </a:r>
            <a:r>
              <a:rPr lang="en-US" sz="1800" b="1" dirty="0"/>
              <a:t>(SRCE)		 	 </a:t>
            </a:r>
          </a:p>
          <a:p>
            <a:pPr marL="0" indent="0">
              <a:buNone/>
            </a:pPr>
            <a:r>
              <a:rPr lang="en-US" sz="1800" b="1" dirty="0" smtClean="0"/>
              <a:t>2/1</a:t>
            </a:r>
            <a:r>
              <a:rPr lang="en-US" sz="1800" b="1" dirty="0"/>
              <a:t>	</a:t>
            </a:r>
            <a:r>
              <a:rPr lang="en-US" sz="1800" b="1" dirty="0" smtClean="0"/>
              <a:t>Mikael </a:t>
            </a:r>
            <a:r>
              <a:rPr lang="en-US" sz="1800" b="1" dirty="0"/>
              <a:t>Linden	</a:t>
            </a:r>
            <a:r>
              <a:rPr lang="en-US" sz="1800" b="1" dirty="0" smtClean="0"/>
              <a:t>	</a:t>
            </a:r>
            <a:r>
              <a:rPr lang="en-US" sz="1800" b="1" dirty="0" err="1" smtClean="0"/>
              <a:t>NORDUnet</a:t>
            </a:r>
            <a:r>
              <a:rPr lang="en-US" sz="1800" b="1" dirty="0" smtClean="0"/>
              <a:t> </a:t>
            </a:r>
            <a:r>
              <a:rPr lang="en-US" sz="1800" b="1" dirty="0"/>
              <a:t>(CSC)		 </a:t>
            </a:r>
          </a:p>
          <a:p>
            <a:pPr marL="0" indent="0">
              <a:buNone/>
            </a:pPr>
            <a:r>
              <a:rPr lang="en-US" sz="1800" b="1" dirty="0"/>
              <a:t>2	</a:t>
            </a:r>
            <a:r>
              <a:rPr lang="en-US" sz="1800" b="1" dirty="0" err="1"/>
              <a:t>Tangui</a:t>
            </a:r>
            <a:r>
              <a:rPr lang="en-US" sz="1800" b="1" dirty="0"/>
              <a:t> </a:t>
            </a:r>
            <a:r>
              <a:rPr lang="en-US" sz="1800" b="1" dirty="0" err="1"/>
              <a:t>Coulouarn</a:t>
            </a:r>
            <a:r>
              <a:rPr lang="en-US" sz="1800" b="1" dirty="0"/>
              <a:t> </a:t>
            </a:r>
            <a:r>
              <a:rPr lang="en-US" sz="1800" b="1" dirty="0" smtClean="0"/>
              <a:t>		</a:t>
            </a:r>
            <a:r>
              <a:rPr lang="en-US" sz="1800" b="1" dirty="0" err="1" smtClean="0"/>
              <a:t>NORDUnet</a:t>
            </a:r>
            <a:r>
              <a:rPr lang="en-US" sz="1800" b="1" dirty="0" smtClean="0"/>
              <a:t> </a:t>
            </a:r>
            <a:r>
              <a:rPr lang="en-US" sz="1800" b="1" dirty="0"/>
              <a:t>(</a:t>
            </a:r>
            <a:r>
              <a:rPr lang="en-US" sz="1800" b="1" dirty="0" err="1"/>
              <a:t>DeIC</a:t>
            </a:r>
            <a:r>
              <a:rPr lang="en-US" sz="1800" b="1" dirty="0"/>
              <a:t>)		 	 </a:t>
            </a:r>
          </a:p>
          <a:p>
            <a:pPr marL="0" indent="0">
              <a:buNone/>
            </a:pPr>
            <a:r>
              <a:rPr lang="en-US" sz="1800" b="1" dirty="0"/>
              <a:t>4	</a:t>
            </a:r>
            <a:r>
              <a:rPr lang="en-US" sz="1800" b="1" dirty="0" err="1" smtClean="0"/>
              <a:t>Jule</a:t>
            </a:r>
            <a:r>
              <a:rPr lang="en-US" sz="1800" b="1" dirty="0" smtClean="0"/>
              <a:t> Ziegler</a:t>
            </a:r>
            <a:r>
              <a:rPr lang="en-US" sz="1800" b="1" dirty="0" smtClean="0"/>
              <a:t>	</a:t>
            </a:r>
            <a:r>
              <a:rPr lang="en-US" sz="1800" b="1" dirty="0" smtClean="0"/>
              <a:t>	DFN </a:t>
            </a:r>
            <a:r>
              <a:rPr lang="en-US" sz="1800" b="1" dirty="0"/>
              <a:t>(</a:t>
            </a:r>
            <a:r>
              <a:rPr lang="en-US" sz="1800" b="1" dirty="0" smtClean="0"/>
              <a:t>BADW-LRZ)</a:t>
            </a:r>
            <a:r>
              <a:rPr lang="en-US" sz="1800" b="1" dirty="0"/>
              <a:t>	 	 	 </a:t>
            </a:r>
          </a:p>
          <a:p>
            <a:pPr marL="0" indent="0">
              <a:buNone/>
            </a:pPr>
            <a:r>
              <a:rPr lang="en-US" sz="1800" b="1" dirty="0"/>
              <a:t>2	</a:t>
            </a:r>
            <a:r>
              <a:rPr lang="en-US" sz="1800" b="1" dirty="0" smtClean="0"/>
              <a:t>LRZ </a:t>
            </a:r>
            <a:r>
              <a:rPr lang="en-US" sz="1800" b="1" dirty="0"/>
              <a:t>person	</a:t>
            </a:r>
            <a:r>
              <a:rPr lang="en-US" sz="1800" b="1" dirty="0" smtClean="0"/>
              <a:t>	DFN </a:t>
            </a:r>
            <a:r>
              <a:rPr lang="en-US" sz="1800" b="1" dirty="0"/>
              <a:t>(BADW-LRZ</a:t>
            </a:r>
            <a:r>
              <a:rPr lang="en-US" sz="1800" b="1" dirty="0" smtClean="0"/>
              <a:t>) </a:t>
            </a:r>
            <a:r>
              <a:rPr lang="en-US" sz="1800" b="1" dirty="0"/>
              <a:t>	 	 	 </a:t>
            </a:r>
          </a:p>
          <a:p>
            <a:pPr marL="0" indent="0">
              <a:buNone/>
            </a:pPr>
            <a:r>
              <a:rPr lang="en-US" sz="1800" b="1" dirty="0"/>
              <a:t>3	Marco </a:t>
            </a:r>
            <a:r>
              <a:rPr lang="en-US" sz="1800" b="1" dirty="0" err="1"/>
              <a:t>Malavolti</a:t>
            </a:r>
            <a:r>
              <a:rPr lang="en-US" sz="1800" b="1" dirty="0"/>
              <a:t>	</a:t>
            </a:r>
            <a:r>
              <a:rPr lang="en-US" sz="1800" b="1" dirty="0" smtClean="0"/>
              <a:t>	GARR</a:t>
            </a:r>
            <a:r>
              <a:rPr lang="en-US" sz="1800" b="1" dirty="0"/>
              <a:t>		 	 </a:t>
            </a:r>
          </a:p>
          <a:p>
            <a:pPr marL="0" indent="0">
              <a:buNone/>
            </a:pPr>
            <a:r>
              <a:rPr lang="en-US" sz="1800" b="1" dirty="0"/>
              <a:t>4	Valerie </a:t>
            </a:r>
            <a:r>
              <a:rPr lang="en-US" sz="1800" b="1" dirty="0" err="1"/>
              <a:t>Ardizzone</a:t>
            </a:r>
            <a:r>
              <a:rPr lang="en-US" sz="1800" b="1" dirty="0"/>
              <a:t>	</a:t>
            </a:r>
            <a:r>
              <a:rPr lang="en-US" sz="1800" b="1" dirty="0" smtClean="0"/>
              <a:t>	GARR</a:t>
            </a:r>
            <a:r>
              <a:rPr lang="en-US" sz="1800" b="1" dirty="0"/>
              <a:t>		 	 </a:t>
            </a:r>
          </a:p>
          <a:p>
            <a:pPr marL="0" indent="0">
              <a:buNone/>
            </a:pPr>
            <a:r>
              <a:rPr lang="en-US" sz="1800" b="1" dirty="0"/>
              <a:t>1	Policy lead - Nicole Harris	GÉANT Association		 	 </a:t>
            </a:r>
          </a:p>
          <a:p>
            <a:pPr marL="0" indent="0">
              <a:buNone/>
            </a:pPr>
            <a:r>
              <a:rPr lang="en-US" sz="1800" b="1" dirty="0"/>
              <a:t>2	</a:t>
            </a:r>
            <a:r>
              <a:rPr lang="en-US" sz="1800" b="1" dirty="0" smtClean="0"/>
              <a:t>Dick </a:t>
            </a:r>
            <a:r>
              <a:rPr lang="en-US" sz="1800" b="1" dirty="0" err="1"/>
              <a:t>Visser</a:t>
            </a:r>
            <a:r>
              <a:rPr lang="en-US" sz="1800" b="1" dirty="0"/>
              <a:t>	</a:t>
            </a:r>
            <a:r>
              <a:rPr lang="en-US" sz="1800" b="1" dirty="0" smtClean="0"/>
              <a:t>	GÉANT </a:t>
            </a:r>
            <a:r>
              <a:rPr lang="en-US" sz="1800" b="1" dirty="0"/>
              <a:t>Association		 	 </a:t>
            </a:r>
          </a:p>
          <a:p>
            <a:pPr marL="0" indent="0">
              <a:buNone/>
            </a:pPr>
            <a:r>
              <a:rPr lang="en-US" sz="1800" b="1" dirty="0"/>
              <a:t>3	</a:t>
            </a:r>
            <a:r>
              <a:rPr lang="en-US" sz="1800" b="1" dirty="0" smtClean="0"/>
              <a:t>Janusz </a:t>
            </a:r>
            <a:r>
              <a:rPr lang="en-US" sz="1800" b="1" dirty="0"/>
              <a:t>- </a:t>
            </a:r>
            <a:r>
              <a:rPr lang="en-US" sz="1800" b="1" dirty="0" err="1"/>
              <a:t>FaaS</a:t>
            </a:r>
            <a:r>
              <a:rPr lang="en-US" sz="1800" b="1" dirty="0"/>
              <a:t> </a:t>
            </a:r>
            <a:r>
              <a:rPr lang="en-US" sz="1800" b="1" dirty="0" err="1"/>
              <a:t>IdP</a:t>
            </a:r>
            <a:r>
              <a:rPr lang="en-US" sz="1800" b="1" dirty="0"/>
              <a:t>/Jagger	</a:t>
            </a:r>
            <a:r>
              <a:rPr lang="en-US" sz="1800" b="1" dirty="0" err="1"/>
              <a:t>HEAnet</a:t>
            </a:r>
            <a:r>
              <a:rPr lang="en-US" sz="1800" b="1" dirty="0"/>
              <a:t>		 </a:t>
            </a:r>
          </a:p>
          <a:p>
            <a:pPr marL="0" indent="0">
              <a:buNone/>
            </a:pPr>
            <a:r>
              <a:rPr lang="en-US" sz="1800" b="1" dirty="0"/>
              <a:t>3	Boro Jakimovski	</a:t>
            </a:r>
            <a:r>
              <a:rPr lang="en-US" sz="1800" b="1" dirty="0" smtClean="0"/>
              <a:t>	</a:t>
            </a:r>
            <a:r>
              <a:rPr lang="en-US" sz="1800" b="1" dirty="0" err="1" smtClean="0"/>
              <a:t>MARnet</a:t>
            </a:r>
            <a:r>
              <a:rPr lang="en-US" sz="1800" b="1" dirty="0"/>
              <a:t>		 	 </a:t>
            </a:r>
          </a:p>
          <a:p>
            <a:pPr marL="0" indent="0">
              <a:buNone/>
            </a:pPr>
            <a:r>
              <a:rPr lang="en-US" sz="1800" b="1" dirty="0"/>
              <a:t>3	Valentin </a:t>
            </a:r>
            <a:r>
              <a:rPr lang="en-US" sz="1800" b="1" dirty="0" err="1"/>
              <a:t>Pocotilenco</a:t>
            </a:r>
            <a:r>
              <a:rPr lang="en-US" sz="1800" b="1" dirty="0"/>
              <a:t>	</a:t>
            </a:r>
            <a:r>
              <a:rPr lang="en-US" sz="1800" b="1" dirty="0" smtClean="0"/>
              <a:t>RENAM </a:t>
            </a:r>
            <a:r>
              <a:rPr lang="en-US" sz="1800" b="1" dirty="0"/>
              <a:t>	 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Teams according to work </a:t>
            </a:r>
            <a:r>
              <a:rPr lang="en-US" dirty="0" smtClean="0"/>
              <a:t>packages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084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T1.1 </a:t>
            </a:r>
            <a:r>
              <a:rPr lang="en-US" sz="1800" b="1" dirty="0" err="1"/>
              <a:t>eduGAIN</a:t>
            </a:r>
            <a:r>
              <a:rPr lang="en-US" sz="1800" b="1" dirty="0"/>
              <a:t> policy review</a:t>
            </a:r>
            <a:endParaRPr lang="en-US" sz="1800" dirty="0"/>
          </a:p>
          <a:p>
            <a:r>
              <a:rPr lang="en-US" sz="1800" dirty="0"/>
              <a:t>In December 2015, the European Parliament and Council reached agreement on data protection </a:t>
            </a:r>
            <a:r>
              <a:rPr lang="en-US" sz="1800" dirty="0" smtClean="0"/>
              <a:t>reform. This </a:t>
            </a:r>
            <a:r>
              <a:rPr lang="en-US" sz="1800" dirty="0"/>
              <a:t>will require legal and federation consultation and analysis of </a:t>
            </a:r>
            <a:r>
              <a:rPr lang="en-US" sz="1800" dirty="0" err="1"/>
              <a:t>eduGAIN’s</a:t>
            </a:r>
            <a:r>
              <a:rPr lang="en-US" sz="1800" dirty="0"/>
              <a:t> policies focused on attribute release (Code of Conduct, EU and international variants, Research and Scholarship Entity Categories, recommendations on User consent), in particular focusing on service implications for </a:t>
            </a:r>
            <a:r>
              <a:rPr lang="en-US" sz="1800" dirty="0" err="1"/>
              <a:t>eduGAIN</a:t>
            </a:r>
            <a:r>
              <a:rPr lang="en-US" sz="1800" dirty="0"/>
              <a:t> members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253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T1.1 </a:t>
            </a:r>
            <a:r>
              <a:rPr lang="en-US" sz="1800" b="1" dirty="0" err="1"/>
              <a:t>eduGAIN</a:t>
            </a:r>
            <a:r>
              <a:rPr lang="en-US" sz="1800" b="1" dirty="0"/>
              <a:t> policy review</a:t>
            </a:r>
            <a:endParaRPr lang="en-US" sz="1800" dirty="0"/>
          </a:p>
          <a:p>
            <a:r>
              <a:rPr lang="en-US" sz="1800" dirty="0" smtClean="0"/>
              <a:t>Code of Conduct V2</a:t>
            </a:r>
          </a:p>
          <a:p>
            <a:pPr lvl="1"/>
            <a:r>
              <a:rPr lang="en-US" sz="1650" dirty="0" smtClean="0"/>
              <a:t>Help SPs</a:t>
            </a:r>
          </a:p>
          <a:p>
            <a:pPr lvl="1"/>
            <a:r>
              <a:rPr lang="en-US" sz="1650" dirty="0" smtClean="0"/>
              <a:t>Self-regulation</a:t>
            </a:r>
          </a:p>
          <a:p>
            <a:pPr lvl="1"/>
            <a:r>
              <a:rPr lang="en-US" sz="1650" dirty="0" smtClean="0"/>
              <a:t>Autumn 2016?</a:t>
            </a:r>
          </a:p>
          <a:p>
            <a:r>
              <a:rPr lang="en-US" sz="1800" dirty="0" smtClean="0"/>
              <a:t>Implications of GDPR</a:t>
            </a:r>
          </a:p>
          <a:p>
            <a:pPr lvl="1"/>
            <a:r>
              <a:rPr lang="en-US" sz="1650" dirty="0" err="1" smtClean="0"/>
              <a:t>eduGAIN</a:t>
            </a:r>
            <a:endParaRPr lang="en-US" sz="1650" dirty="0" smtClean="0"/>
          </a:p>
          <a:p>
            <a:pPr lvl="1"/>
            <a:r>
              <a:rPr lang="en-US" sz="1650" dirty="0" smtClean="0"/>
              <a:t>Entity Categories</a:t>
            </a:r>
          </a:p>
          <a:p>
            <a:pPr lvl="1"/>
            <a:r>
              <a:rPr lang="en-US" sz="1650" dirty="0" smtClean="0"/>
              <a:t>User consent</a:t>
            </a:r>
          </a:p>
          <a:p>
            <a:pPr lvl="1"/>
            <a:r>
              <a:rPr lang="en-US" sz="1650" dirty="0" smtClean="0"/>
              <a:t>Incident reporting </a:t>
            </a:r>
            <a:r>
              <a:rPr lang="en-US" sz="1650" dirty="0" smtClean="0">
                <a:sym typeface="Wingdings" panose="05000000000000000000" pitchFamily="2" charset="2"/>
              </a:rPr>
              <a:t> SIRTFI</a:t>
            </a:r>
            <a:endParaRPr lang="en-US" sz="1650" dirty="0" smtClean="0"/>
          </a:p>
          <a:p>
            <a:r>
              <a:rPr lang="en-US" sz="1800" dirty="0" smtClean="0"/>
              <a:t>Outreach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0439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992781"/>
              </p:ext>
            </p:extLst>
          </p:nvPr>
        </p:nvGraphicFramePr>
        <p:xfrm>
          <a:off x="581852" y="1134165"/>
          <a:ext cx="7714506" cy="2992122"/>
        </p:xfrm>
        <a:graphic>
          <a:graphicData uri="http://schemas.openxmlformats.org/drawingml/2006/table">
            <a:tbl>
              <a:tblPr/>
              <a:tblGrid>
                <a:gridCol w="469233">
                  <a:extLst>
                    <a:ext uri="{9D8B030D-6E8A-4147-A177-3AD203B41FA5}">
                      <a16:colId xmlns:a16="http://schemas.microsoft.com/office/drawing/2014/main" val="1845751154"/>
                    </a:ext>
                  </a:extLst>
                </a:gridCol>
                <a:gridCol w="3663106">
                  <a:extLst>
                    <a:ext uri="{9D8B030D-6E8A-4147-A177-3AD203B41FA5}">
                      <a16:colId xmlns:a16="http://schemas.microsoft.com/office/drawing/2014/main" val="429301615"/>
                    </a:ext>
                  </a:extLst>
                </a:gridCol>
                <a:gridCol w="936954">
                  <a:extLst>
                    <a:ext uri="{9D8B030D-6E8A-4147-A177-3AD203B41FA5}">
                      <a16:colId xmlns:a16="http://schemas.microsoft.com/office/drawing/2014/main" val="2589394045"/>
                    </a:ext>
                  </a:extLst>
                </a:gridCol>
                <a:gridCol w="667489">
                  <a:extLst>
                    <a:ext uri="{9D8B030D-6E8A-4147-A177-3AD203B41FA5}">
                      <a16:colId xmlns:a16="http://schemas.microsoft.com/office/drawing/2014/main" val="1040713001"/>
                    </a:ext>
                  </a:extLst>
                </a:gridCol>
                <a:gridCol w="221873">
                  <a:extLst>
                    <a:ext uri="{9D8B030D-6E8A-4147-A177-3AD203B41FA5}">
                      <a16:colId xmlns:a16="http://schemas.microsoft.com/office/drawing/2014/main" val="2404272186"/>
                    </a:ext>
                  </a:extLst>
                </a:gridCol>
                <a:gridCol w="1755851">
                  <a:extLst>
                    <a:ext uri="{9D8B030D-6E8A-4147-A177-3AD203B41FA5}">
                      <a16:colId xmlns:a16="http://schemas.microsoft.com/office/drawing/2014/main" val="682768800"/>
                    </a:ext>
                  </a:extLst>
                </a:gridCol>
              </a:tblGrid>
              <a:tr h="274161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effectLst/>
                        </a:rPr>
                        <a:t>1.1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eduGAIN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policy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review</a:t>
                      </a:r>
                      <a:endParaRPr lang="de-DE" sz="1200" dirty="0"/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386120"/>
                  </a:ext>
                </a:extLst>
              </a:tr>
              <a:tr h="274161">
                <a:tc>
                  <a:txBody>
                    <a:bodyPr/>
                    <a:lstStyle/>
                    <a:p>
                      <a:r>
                        <a:rPr lang="de-DE" sz="1200"/>
                        <a:t>1.1.1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Review </a:t>
                      </a:r>
                      <a:r>
                        <a:rPr lang="de-DE" sz="1200" dirty="0" err="1"/>
                        <a:t>text</a:t>
                      </a:r>
                      <a:r>
                        <a:rPr lang="de-DE" sz="1200" dirty="0"/>
                        <a:t> of GDRP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M4-M6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Get input from Andrew C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795955"/>
                  </a:ext>
                </a:extLst>
              </a:tr>
              <a:tr h="278835"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Review Federation interpretations of impact on their local and </a:t>
                      </a:r>
                      <a:r>
                        <a:rPr lang="en-US" sz="1200" dirty="0" err="1"/>
                        <a:t>eduGAIN</a:t>
                      </a:r>
                      <a:r>
                        <a:rPr lang="en-US" sz="1200" dirty="0"/>
                        <a:t> systems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M6-M8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1206692"/>
                  </a:ext>
                </a:extLst>
              </a:tr>
              <a:tr h="242956"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Develop statements and recommendations for stakeholders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M8-12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9198419"/>
                  </a:ext>
                </a:extLst>
              </a:tr>
              <a:tr h="287131"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M9.2 Assessment of DP Legislation Implications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EC Milestone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M8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Does not need full TA review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4329553"/>
                  </a:ext>
                </a:extLst>
              </a:tr>
              <a:tr h="295965">
                <a:tc>
                  <a:txBody>
                    <a:bodyPr/>
                    <a:lstStyle/>
                    <a:p>
                      <a:r>
                        <a:rPr lang="de-DE" sz="1200"/>
                        <a:t>1.1.2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CoCo</a:t>
                      </a:r>
                      <a:r>
                        <a:rPr lang="de-DE" sz="1200" dirty="0"/>
                        <a:t> V2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Ongoing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Dependencies - GDRP, Privacy Shield. Cross-ref with REFEDs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40872"/>
                  </a:ext>
                </a:extLst>
              </a:tr>
              <a:tr h="265043"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International CoCo Development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Ongoing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 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Dependencies - GDRP, Privacy Shield. Cross-ref with REFEDs</a:t>
                      </a:r>
                    </a:p>
                  </a:txBody>
                  <a:tcPr marL="49847" marR="49847" marT="24924" marB="24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01267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038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T1.2 </a:t>
            </a:r>
            <a:r>
              <a:rPr lang="en-US" sz="1800" b="1" dirty="0" err="1"/>
              <a:t>eduGAIN</a:t>
            </a:r>
            <a:r>
              <a:rPr lang="en-US" sz="1800" b="1" dirty="0"/>
              <a:t> metadata management and attribute release management</a:t>
            </a:r>
            <a:endParaRPr lang="en-US" sz="1800" dirty="0"/>
          </a:p>
          <a:p>
            <a:r>
              <a:rPr lang="en-US" sz="1800" dirty="0"/>
              <a:t>Develop, pilot and enhance methods for facilitating attribute release and encouraging take-up by federations, including GÉANT Code of Conduct development and support for R&amp;S within </a:t>
            </a:r>
            <a:r>
              <a:rPr lang="en-US" sz="1800" dirty="0" err="1"/>
              <a:t>eduGAIN</a:t>
            </a:r>
            <a:r>
              <a:rPr lang="en-US" sz="1800" dirty="0"/>
              <a:t>.</a:t>
            </a:r>
          </a:p>
          <a:p>
            <a:r>
              <a:rPr lang="en-US" sz="1800" dirty="0"/>
              <a:t>Develop and enhance methods for improving metadata management and interoperability, e.g. adoption and </a:t>
            </a:r>
            <a:r>
              <a:rPr lang="en-US" sz="1800" dirty="0" err="1"/>
              <a:t>customisation</a:t>
            </a:r>
            <a:r>
              <a:rPr lang="en-US" sz="1800" dirty="0"/>
              <a:t> of </a:t>
            </a:r>
            <a:r>
              <a:rPr lang="en-US" sz="1800" dirty="0" err="1"/>
              <a:t>FedLab</a:t>
            </a:r>
            <a:r>
              <a:rPr lang="en-US" sz="1800" dirty="0"/>
              <a:t> results.</a:t>
            </a:r>
          </a:p>
          <a:p>
            <a:r>
              <a:rPr lang="en-US" sz="1800" dirty="0"/>
              <a:t>Develop and enhance methods to ensure quality metadata exchange, e.g. implementation of best practice on metadata streams for </a:t>
            </a:r>
            <a:r>
              <a:rPr lang="en-US" sz="1800" dirty="0" err="1"/>
              <a:t>eduGAIN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3966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T1.2 </a:t>
            </a:r>
            <a:r>
              <a:rPr lang="en-US" sz="1800" b="1" dirty="0" err="1"/>
              <a:t>eduGAIN</a:t>
            </a:r>
            <a:r>
              <a:rPr lang="en-US" sz="1800" b="1" dirty="0"/>
              <a:t> metadata management and attribute release management</a:t>
            </a:r>
            <a:endParaRPr lang="en-US" sz="1800" dirty="0"/>
          </a:p>
          <a:p>
            <a:r>
              <a:rPr lang="en-US" sz="1800" dirty="0" smtClean="0"/>
              <a:t>Attribute </a:t>
            </a:r>
            <a:r>
              <a:rPr lang="en-US" sz="1800" dirty="0"/>
              <a:t>release </a:t>
            </a:r>
            <a:endParaRPr lang="en-US" sz="1800" dirty="0" smtClean="0"/>
          </a:p>
          <a:p>
            <a:r>
              <a:rPr lang="en-US" sz="1800" dirty="0" smtClean="0"/>
              <a:t>Metadata </a:t>
            </a:r>
            <a:r>
              <a:rPr lang="en-US" sz="1800" dirty="0"/>
              <a:t>management </a:t>
            </a:r>
            <a:endParaRPr lang="en-US" sz="1800" dirty="0" smtClean="0"/>
          </a:p>
          <a:p>
            <a:r>
              <a:rPr lang="en-US" sz="1800" dirty="0" smtClean="0"/>
              <a:t>Interoperability</a:t>
            </a:r>
            <a:r>
              <a:rPr lang="en-US" sz="1800" dirty="0"/>
              <a:t>, e.g. </a:t>
            </a:r>
            <a:r>
              <a:rPr lang="en-US" sz="1800" dirty="0" err="1" smtClean="0"/>
              <a:t>customisation</a:t>
            </a:r>
            <a:r>
              <a:rPr lang="en-US" sz="1800" dirty="0" smtClean="0"/>
              <a:t> </a:t>
            </a:r>
            <a:r>
              <a:rPr lang="en-US" sz="1800" dirty="0"/>
              <a:t>of </a:t>
            </a:r>
            <a:r>
              <a:rPr lang="en-US" sz="1800" dirty="0" err="1"/>
              <a:t>FedLab</a:t>
            </a:r>
            <a:r>
              <a:rPr lang="en-US" sz="1800" dirty="0"/>
              <a:t> results.</a:t>
            </a:r>
          </a:p>
          <a:p>
            <a:r>
              <a:rPr lang="en-US" sz="1800" dirty="0" smtClean="0"/>
              <a:t>Monitoring and Statistics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8434046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dcmitype/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e7019c98-23ef-46f8-8434-cfd3a3bc7393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895493C-249E-4E2F-9A6A-1B24FAEA41A7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F6BB8E41-655E-4B39-BE42-3C6A1613EC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0</TotalTime>
  <Words>984</Words>
  <Application>Microsoft Office PowerPoint</Application>
  <PresentationFormat>Bildschirmpräsentation (16:9)</PresentationFormat>
  <Paragraphs>372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4" baseType="lpstr">
      <vt:lpstr>Arial</vt:lpstr>
      <vt:lpstr>Calibri</vt:lpstr>
      <vt:lpstr>Verdana</vt:lpstr>
      <vt:lpstr>Wingdings</vt:lpstr>
      <vt:lpstr>GEANT Association</vt:lpstr>
      <vt:lpstr>PowerPoint-Präsentation</vt:lpstr>
      <vt:lpstr>GN4-2 JRA3 T1</vt:lpstr>
      <vt:lpstr>Deliverables and Milestones</vt:lpstr>
      <vt:lpstr>Teams according to work packages</vt:lpstr>
      <vt:lpstr>GN4-2 JRA3 T1</vt:lpstr>
      <vt:lpstr>GN4-2 JRA3 T1</vt:lpstr>
      <vt:lpstr>GN4-2 JRA3 T1</vt:lpstr>
      <vt:lpstr>GN4-2 JRA3 T1</vt:lpstr>
      <vt:lpstr>GN4-2 JRA3 T1</vt:lpstr>
      <vt:lpstr>GN4-2 JRA3 T1</vt:lpstr>
      <vt:lpstr>GN4-2 JRA3 T1</vt:lpstr>
      <vt:lpstr>GN4-2 JRA3 T1</vt:lpstr>
      <vt:lpstr>GN4-2 JRA3 T1</vt:lpstr>
      <vt:lpstr>GN4-2 JRA3 T1</vt:lpstr>
      <vt:lpstr>GN4-2 JRA3 T1</vt:lpstr>
      <vt:lpstr>GN4-2 JRA3 T1</vt:lpstr>
      <vt:lpstr>GN4-2 JRA3 T1</vt:lpstr>
      <vt:lpstr>Interfaces</vt:lpstr>
      <vt:lpstr>PowerPoint-Präsentation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Pöhn, Daniela</cp:lastModifiedBy>
  <cp:revision>129</cp:revision>
  <dcterms:created xsi:type="dcterms:W3CDTF">2015-04-29T14:13:57Z</dcterms:created>
  <dcterms:modified xsi:type="dcterms:W3CDTF">2016-07-07T13:58:53Z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