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5"/>
  </p:sldMasterIdLst>
  <p:notesMasterIdLst>
    <p:notesMasterId r:id="rId14"/>
  </p:notesMasterIdLst>
  <p:sldIdLst>
    <p:sldId id="278" r:id="rId6"/>
    <p:sldId id="281" r:id="rId7"/>
    <p:sldId id="283" r:id="rId8"/>
    <p:sldId id="284" r:id="rId9"/>
    <p:sldId id="285" r:id="rId10"/>
    <p:sldId id="286" r:id="rId11"/>
    <p:sldId id="287" r:id="rId12"/>
    <p:sldId id="282" r:id="rId13"/>
  </p:sldIdLst>
  <p:sldSz cx="9144000" cy="6858000" type="screen4x3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1556"/>
    <a:srgbClr val="003F5D"/>
    <a:srgbClr val="1C4161"/>
    <a:srgbClr val="004361"/>
    <a:srgbClr val="003F5E"/>
    <a:srgbClr val="013F5E"/>
    <a:srgbClr val="FFFFFF"/>
    <a:srgbClr val="0043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25" d="100"/>
          <a:sy n="125" d="100"/>
        </p:scale>
        <p:origin x="-408" y="-8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customXml" Target="../customXml/item4.xml"/><Relationship Id="rId5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D8A83-A817-41E3-A602-3B517E18334E}" type="datetimeFigureOut">
              <a:rPr lang="en-GB" smtClean="0"/>
              <a:t>12.07.16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1233488"/>
            <a:ext cx="44370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C110B-1C27-4A5B-8007-E6BF4BB6C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726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094772"/>
            <a:ext cx="9186861" cy="3779897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930191" y="2448121"/>
            <a:ext cx="5096933" cy="375289"/>
          </a:xfrm>
        </p:spPr>
        <p:txBody>
          <a:bodyPr/>
          <a:lstStyle>
            <a:lvl1pPr marL="0" indent="0">
              <a:buNone/>
              <a:defRPr b="1" baseline="0"/>
            </a:lvl1pPr>
          </a:lstStyle>
          <a:p>
            <a:pPr lvl="0"/>
            <a:r>
              <a:rPr lang="en-US" dirty="0" smtClean="0"/>
              <a:t>Presenter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930191" y="4552754"/>
            <a:ext cx="5003270" cy="43634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Event, Location</a:t>
            </a:r>
            <a:endParaRPr lang="en-GB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64168" y="272717"/>
            <a:ext cx="9023685" cy="11951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772258" y="770731"/>
            <a:ext cx="1834330" cy="977860"/>
          </a:xfrm>
          <a:prstGeom prst="rect">
            <a:avLst/>
          </a:prstGeom>
        </p:spPr>
      </p:pic>
      <p:sp>
        <p:nvSpPr>
          <p:cNvPr id="12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930191" y="1830667"/>
            <a:ext cx="5012795" cy="503459"/>
          </a:xfrm>
        </p:spPr>
        <p:txBody>
          <a:bodyPr>
            <a:normAutofit/>
          </a:bodyPr>
          <a:lstStyle>
            <a:lvl1pPr marL="0" indent="0">
              <a:buNone/>
              <a:defRPr sz="2600"/>
            </a:lvl1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930191" y="1331495"/>
            <a:ext cx="5012795" cy="473242"/>
          </a:xfrm>
        </p:spPr>
        <p:txBody>
          <a:bodyPr>
            <a:noAutofit/>
          </a:bodyPr>
          <a:lstStyle>
            <a:lvl1pPr marL="0" indent="0">
              <a:buNone/>
              <a:defRPr sz="3200" b="1"/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930191" y="4921723"/>
            <a:ext cx="5003270" cy="42831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Date</a:t>
            </a:r>
            <a:endParaRPr lang="en-GB" dirty="0"/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930191" y="2821101"/>
            <a:ext cx="5096933" cy="347215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Project, GÉANT Project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930191" y="3166006"/>
            <a:ext cx="6613609" cy="347215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Organisation, Organisation Name (if Applicable)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1115094" y="3682167"/>
            <a:ext cx="914400" cy="190399"/>
          </a:xfrm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pPr lvl="0"/>
            <a:r>
              <a:rPr lang="en-US" dirty="0" smtClean="0"/>
              <a:t>Logo (optional)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442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1716834"/>
            <a:ext cx="4629150" cy="414421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Drag picture to placeholder or click icon to add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716834"/>
            <a:ext cx="3236119" cy="415215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188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extBox 1"/>
          <p:cNvSpPr txBox="1"/>
          <p:nvPr userDrawn="1"/>
        </p:nvSpPr>
        <p:spPr>
          <a:xfrm>
            <a:off x="489285" y="304799"/>
            <a:ext cx="55533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003F5D"/>
                </a:solidFill>
              </a:rPr>
              <a:t>Style</a:t>
            </a:r>
            <a:r>
              <a:rPr lang="en-GB" sz="2400" b="1" baseline="0" dirty="0" smtClean="0">
                <a:solidFill>
                  <a:srgbClr val="003F5D"/>
                </a:solidFill>
              </a:rPr>
              <a:t> Guide</a:t>
            </a:r>
          </a:p>
          <a:p>
            <a:r>
              <a:rPr lang="en-GB" sz="2400" baseline="0" dirty="0" smtClean="0">
                <a:solidFill>
                  <a:srgbClr val="ED1556"/>
                </a:solidFill>
              </a:rPr>
              <a:t>A Guide to Using the New GÉANT Template</a:t>
            </a:r>
            <a:endParaRPr lang="en-GB" sz="2400" dirty="0">
              <a:solidFill>
                <a:srgbClr val="ED1556"/>
              </a:solidFill>
            </a:endParaRPr>
          </a:p>
        </p:txBody>
      </p:sp>
      <p:sp>
        <p:nvSpPr>
          <p:cNvPr id="4" name="TextBox 3"/>
          <p:cNvSpPr txBox="1"/>
          <p:nvPr userDrawn="1"/>
        </p:nvSpPr>
        <p:spPr>
          <a:xfrm>
            <a:off x="585273" y="1331499"/>
            <a:ext cx="7612243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3F5D"/>
                </a:solidFill>
              </a:rPr>
              <a:t>This template is for use both to</a:t>
            </a:r>
            <a:r>
              <a:rPr lang="en-GB" baseline="0" dirty="0" smtClean="0">
                <a:solidFill>
                  <a:srgbClr val="003F5D"/>
                </a:solidFill>
              </a:rPr>
              <a:t> present information on behalf of the GÉANT Project (GN4-1) and for the organisation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 smtClean="0">
              <a:solidFill>
                <a:srgbClr val="003F5D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Font is Calibri and will auto-size. Avoid using a font size less than 18pt.  Main font colour is Teal, </a:t>
            </a:r>
            <a:r>
              <a:rPr lang="en-GB" baseline="0" dirty="0" smtClean="0">
                <a:solidFill>
                  <a:srgbClr val="ED1556"/>
                </a:solidFill>
              </a:rPr>
              <a:t>Subtitle colour is Crimson and should be used sparingly. </a:t>
            </a:r>
            <a:r>
              <a:rPr lang="en-GB" baseline="0" dirty="0" smtClean="0">
                <a:solidFill>
                  <a:srgbClr val="003F5D"/>
                </a:solidFill>
              </a:rPr>
              <a:t>If the colours are not shown in PowerPoint use the colour picker to select the correct colour from the logo or these samples</a:t>
            </a:r>
            <a:endParaRPr lang="en-GB" baseline="0" dirty="0" smtClean="0">
              <a:solidFill>
                <a:srgbClr val="ED155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 smtClean="0">
              <a:solidFill>
                <a:srgbClr val="ED155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The title slide has space for the speaker’s own organisation logo which should be no larger than the main GÉANT logo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 smtClean="0">
              <a:solidFill>
                <a:srgbClr val="003F5D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There are two end slide versions: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One for Project (GN4-1) presentations which includes EU logo, copyright, and funding statement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One for when presenting on behalf of the organisation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GB" baseline="0" dirty="0" smtClean="0">
                <a:solidFill>
                  <a:srgbClr val="003F5D"/>
                </a:solidFill>
              </a:rPr>
              <a:t> </a:t>
            </a:r>
          </a:p>
          <a:p>
            <a:pPr marL="0" lvl="0" indent="0">
              <a:buFont typeface="Arial" panose="020B0604020202020204" pitchFamily="34" charset="0"/>
              <a:buNone/>
            </a:pPr>
            <a:r>
              <a:rPr lang="en-GB" baseline="0" dirty="0" smtClean="0">
                <a:solidFill>
                  <a:srgbClr val="003F5D"/>
                </a:solidFill>
              </a:rPr>
              <a:t>If in doubt contact your line manager for clarification on which version to use</a:t>
            </a:r>
            <a:endParaRPr lang="en-GB" dirty="0">
              <a:solidFill>
                <a:srgbClr val="003F5D"/>
              </a:solidFill>
            </a:endParaRPr>
          </a:p>
        </p:txBody>
      </p:sp>
      <p:sp>
        <p:nvSpPr>
          <p:cNvPr id="5" name="Oval 4"/>
          <p:cNvSpPr/>
          <p:nvPr userDrawn="1"/>
        </p:nvSpPr>
        <p:spPr>
          <a:xfrm>
            <a:off x="6448923" y="3046373"/>
            <a:ext cx="545432" cy="529390"/>
          </a:xfrm>
          <a:prstGeom prst="ellipse">
            <a:avLst/>
          </a:prstGeom>
          <a:solidFill>
            <a:srgbClr val="003F5D"/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 userDrawn="1"/>
        </p:nvSpPr>
        <p:spPr>
          <a:xfrm>
            <a:off x="5694943" y="3046373"/>
            <a:ext cx="545432" cy="529390"/>
          </a:xfrm>
          <a:prstGeom prst="ellipse">
            <a:avLst/>
          </a:prstGeom>
          <a:solidFill>
            <a:srgbClr val="ED1556"/>
          </a:solidFill>
          <a:ln>
            <a:solidFill>
              <a:srgbClr val="ED15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80453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GN4 related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-8021"/>
            <a:ext cx="9144000" cy="68580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857250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3" name="Rectangle 12"/>
          <p:cNvSpPr/>
          <p:nvPr userDrawn="1"/>
        </p:nvSpPr>
        <p:spPr>
          <a:xfrm>
            <a:off x="1941584" y="1024187"/>
            <a:ext cx="5602848" cy="3984690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970258"/>
            <a:ext cx="9144000" cy="589228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2100" b="0" dirty="0">
                <a:solidFill>
                  <a:schemeClr val="bg1"/>
                </a:solidFill>
              </a:rPr>
              <a:t>Thank </a:t>
            </a:r>
            <a:r>
              <a:rPr lang="en-GB" sz="2100" b="0" dirty="0" smtClean="0">
                <a:solidFill>
                  <a:schemeClr val="bg1"/>
                </a:solidFill>
              </a:rPr>
              <a:t>you</a:t>
            </a:r>
            <a:endParaRPr lang="en-GB" sz="2100" b="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3002547" y="5294836"/>
            <a:ext cx="3115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solidFill>
                  <a:schemeClr val="bg1"/>
                </a:solidFill>
              </a:rPr>
              <a:t>Networks </a:t>
            </a:r>
            <a:r>
              <a:rPr lang="en-GB" sz="1200" baseline="0" dirty="0" smtClean="0">
                <a:solidFill>
                  <a:schemeClr val="bg1"/>
                </a:solidFill>
              </a:rPr>
              <a:t>∙ Services ∙ People         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dirty="0" smtClean="0">
                <a:solidFill>
                  <a:schemeClr val="bg1"/>
                </a:solidFill>
              </a:rPr>
              <a:t>www.geant.org</a:t>
            </a:r>
          </a:p>
          <a:p>
            <a:pPr algn="ctr"/>
            <a:r>
              <a:rPr lang="en-GB" sz="1200" i="0" baseline="0" dirty="0" smtClean="0">
                <a:solidFill>
                  <a:schemeClr val="bg1"/>
                </a:solidFill>
              </a:rPr>
              <a:t> </a:t>
            </a:r>
            <a:endParaRPr lang="en-GB" sz="1200" i="0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 userDrawn="1"/>
        </p:nvSpPr>
        <p:spPr>
          <a:xfrm>
            <a:off x="678947" y="6254092"/>
            <a:ext cx="77861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8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GEANT Limited on behalf of the GN4 Phase 1 project (GN4-1).</a:t>
            </a:r>
          </a:p>
          <a:p>
            <a:pPr algn="l"/>
            <a:r>
              <a:rPr lang="en-GB" sz="8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research leading to these results has received funding from the European Union’s Horizon 2020 research and innovation programme under Grant Agreement No. 691567 (GN4-1).</a:t>
            </a:r>
            <a:endParaRPr lang="en-GB" sz="800" dirty="0">
              <a:solidFill>
                <a:schemeClr val="bg1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799" y="4773547"/>
            <a:ext cx="1219200" cy="52976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054" y="6304265"/>
            <a:ext cx="350587" cy="238209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041358" y="305910"/>
            <a:ext cx="5061285" cy="350836"/>
          </a:xfrm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15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070100" y="3559174"/>
            <a:ext cx="5003800" cy="428625"/>
          </a:xfrm>
        </p:spPr>
        <p:txBody>
          <a:bodyPr>
            <a:noAutofit/>
          </a:bodyPr>
          <a:lstStyle>
            <a:lvl1pPr marL="0" indent="0" algn="ctr">
              <a:buNone/>
              <a:defRPr sz="21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</p:spTree>
    <p:extLst>
      <p:ext uri="{BB962C8B-B14F-4D97-AF65-F5344CB8AC3E}">
        <p14:creationId xmlns:p14="http://schemas.microsoft.com/office/powerpoint/2010/main" val="21185160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non project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857250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3" name="Rectangle 12"/>
          <p:cNvSpPr/>
          <p:nvPr userDrawn="1"/>
        </p:nvSpPr>
        <p:spPr>
          <a:xfrm>
            <a:off x="1941584" y="1024187"/>
            <a:ext cx="5602848" cy="3984690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970258"/>
            <a:ext cx="9144000" cy="589228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2100" b="0" dirty="0">
                <a:solidFill>
                  <a:schemeClr val="bg1"/>
                </a:solidFill>
              </a:rPr>
              <a:t>Thank </a:t>
            </a:r>
            <a:r>
              <a:rPr lang="en-GB" sz="2100" b="0" dirty="0" smtClean="0">
                <a:solidFill>
                  <a:schemeClr val="bg1"/>
                </a:solidFill>
              </a:rPr>
              <a:t>you</a:t>
            </a:r>
            <a:endParaRPr lang="en-GB" sz="2100" b="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3002547" y="5623697"/>
            <a:ext cx="3115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solidFill>
                  <a:schemeClr val="bg1"/>
                </a:solidFill>
              </a:rPr>
              <a:t>Networks </a:t>
            </a:r>
            <a:r>
              <a:rPr lang="en-GB" sz="1200" baseline="0" dirty="0" smtClean="0">
                <a:solidFill>
                  <a:schemeClr val="bg1"/>
                </a:solidFill>
              </a:rPr>
              <a:t>∙ Services ∙ People         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dirty="0" smtClean="0">
                <a:solidFill>
                  <a:schemeClr val="bg1"/>
                </a:solidFill>
              </a:rPr>
              <a:t>www.geant.org</a:t>
            </a:r>
          </a:p>
          <a:p>
            <a:pPr algn="ctr"/>
            <a:r>
              <a:rPr lang="en-GB" sz="1200" i="0" baseline="0" dirty="0" smtClean="0">
                <a:solidFill>
                  <a:schemeClr val="bg1"/>
                </a:solidFill>
              </a:rPr>
              <a:t> </a:t>
            </a:r>
            <a:endParaRPr lang="en-GB" sz="1200" i="0" dirty="0">
              <a:solidFill>
                <a:schemeClr val="bg1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799" y="5102408"/>
            <a:ext cx="1219200" cy="529760"/>
          </a:xfrm>
          <a:prstGeom prst="rect">
            <a:avLst/>
          </a:prstGeom>
        </p:spPr>
      </p:pic>
      <p:sp>
        <p:nvSpPr>
          <p:cNvPr id="10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041358" y="305910"/>
            <a:ext cx="5061285" cy="350836"/>
          </a:xfrm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11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070100" y="3559174"/>
            <a:ext cx="5003800" cy="428625"/>
          </a:xfrm>
        </p:spPr>
        <p:txBody>
          <a:bodyPr>
            <a:noAutofit/>
          </a:bodyPr>
          <a:lstStyle>
            <a:lvl1pPr marL="0" indent="0" algn="ctr">
              <a:buNone/>
              <a:defRPr sz="21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</p:spTree>
    <p:extLst>
      <p:ext uri="{BB962C8B-B14F-4D97-AF65-F5344CB8AC3E}">
        <p14:creationId xmlns:p14="http://schemas.microsoft.com/office/powerpoint/2010/main" val="3512339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399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825625"/>
            <a:ext cx="4171950" cy="4351338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877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951" y="1681163"/>
            <a:ext cx="413623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1951" y="2489201"/>
            <a:ext cx="4164806" cy="3700463"/>
          </a:xfrm>
        </p:spPr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9482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:33 Text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6" y="1524000"/>
            <a:ext cx="5898092" cy="4652963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Click to edit Master title style</a:t>
            </a:r>
            <a:endParaRPr lang="en-GB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6239933" y="1532467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6451593" y="1532467"/>
            <a:ext cx="2" cy="468206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651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5077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Click to edit Master title style</a:t>
            </a:r>
            <a:endParaRPr lang="en-GB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1676400"/>
            <a:ext cx="9144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352928" y="4083050"/>
            <a:ext cx="8406062" cy="2181392"/>
          </a:xfrm>
        </p:spPr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2505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3858126"/>
            <a:ext cx="9144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36215" y="1524586"/>
            <a:ext cx="8486943" cy="2100930"/>
          </a:xfrm>
        </p:spPr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252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651518"/>
            <a:ext cx="4629150" cy="4209532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642188"/>
            <a:ext cx="3236119" cy="42268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4033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jpg"/><Relationship Id="rId16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0201" y="203200"/>
            <a:ext cx="6780516" cy="9277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</a:t>
            </a:r>
            <a:br>
              <a:rPr lang="en-US" dirty="0" smtClean="0"/>
            </a:br>
            <a:r>
              <a:rPr lang="en-US" dirty="0" smtClean="0"/>
              <a:t>subtitle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3375" y="1524000"/>
            <a:ext cx="8181975" cy="4652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96359" y="6406016"/>
            <a:ext cx="555766" cy="2748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426875" y="6413247"/>
            <a:ext cx="8362562" cy="0"/>
          </a:xfrm>
          <a:prstGeom prst="line">
            <a:avLst/>
          </a:prstGeom>
          <a:ln w="12700" cap="rnd">
            <a:solidFill>
              <a:srgbClr val="ED15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55599" y="6457890"/>
            <a:ext cx="31157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dirty="0" smtClean="0">
                <a:solidFill>
                  <a:srgbClr val="003F5E"/>
                </a:solidFill>
              </a:rPr>
              <a:t>Networks </a:t>
            </a:r>
            <a:r>
              <a:rPr lang="en-GB" sz="1000" baseline="0" dirty="0" smtClean="0">
                <a:solidFill>
                  <a:srgbClr val="003F5E"/>
                </a:solidFill>
              </a:rPr>
              <a:t>∙ Services ∙ People           </a:t>
            </a:r>
            <a:r>
              <a:rPr lang="en-GB" sz="1000" b="0" i="1" dirty="0" smtClean="0">
                <a:solidFill>
                  <a:srgbClr val="004361"/>
                </a:solidFill>
              </a:rPr>
              <a:t>www.geant.org</a:t>
            </a:r>
          </a:p>
          <a:p>
            <a:r>
              <a:rPr lang="en-GB" sz="1000" baseline="0" dirty="0" smtClean="0">
                <a:solidFill>
                  <a:srgbClr val="003F5E"/>
                </a:solidFill>
              </a:rPr>
              <a:t> </a:t>
            </a:r>
            <a:endParaRPr lang="en-GB" sz="1000" dirty="0">
              <a:solidFill>
                <a:srgbClr val="003F5E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4987" y="219648"/>
            <a:ext cx="1691439" cy="75992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90" y="1015675"/>
            <a:ext cx="8678778" cy="314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3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0" r:id="rId2"/>
    <p:sldLayoutId id="2147483652" r:id="rId3"/>
    <p:sldLayoutId id="2147483653" r:id="rId4"/>
    <p:sldLayoutId id="2147483660" r:id="rId5"/>
    <p:sldLayoutId id="2147483654" r:id="rId6"/>
    <p:sldLayoutId id="2147483655" r:id="rId7"/>
    <p:sldLayoutId id="2147483659" r:id="rId8"/>
    <p:sldLayoutId id="2147483656" r:id="rId9"/>
    <p:sldLayoutId id="2147483657" r:id="rId10"/>
    <p:sldLayoutId id="2147483663" r:id="rId11"/>
    <p:sldLayoutId id="2147483661" r:id="rId12"/>
    <p:sldLayoutId id="2147483662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3F5E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Stefan Winter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smtClean="0"/>
              <a:t>JRA3 Kick-Off Meeting, Zürich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GB" dirty="0"/>
              <a:t>e</a:t>
            </a:r>
            <a:r>
              <a:rPr lang="en-GB" dirty="0" smtClean="0"/>
              <a:t>duroam development - plan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JRA3-T4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dirty="0" smtClean="0"/>
              <a:t>12 July 2016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Task Leader JRA3-T4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R&amp;D Engineer, RESTENA Foundation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05269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e</a:t>
            </a:r>
            <a:r>
              <a:rPr lang="en-GB" dirty="0" smtClean="0"/>
              <a:t>duroam-as-a-service, comprising</a:t>
            </a:r>
          </a:p>
          <a:p>
            <a:pPr lvl="1"/>
            <a:r>
              <a:rPr lang="en-GB" dirty="0" smtClean="0"/>
              <a:t>IdP-as-a-service (“Silver Bullet IdP”)</a:t>
            </a:r>
          </a:p>
          <a:p>
            <a:pPr lvl="1"/>
            <a:r>
              <a:rPr lang="en-GB" dirty="0" smtClean="0"/>
              <a:t>SP-as-a-service (“No fancy name”)</a:t>
            </a:r>
          </a:p>
          <a:p>
            <a:endParaRPr lang="en-GB" dirty="0"/>
          </a:p>
          <a:p>
            <a:r>
              <a:rPr lang="en-GB" dirty="0" smtClean="0"/>
              <a:t>Self-Service Support</a:t>
            </a:r>
          </a:p>
          <a:p>
            <a:pPr lvl="1"/>
            <a:r>
              <a:rPr lang="en-GB" dirty="0" smtClean="0"/>
              <a:t>fo</a:t>
            </a:r>
            <a:r>
              <a:rPr lang="en-GB" dirty="0" smtClean="0"/>
              <a:t>r end users (“Why am I not online?”)</a:t>
            </a:r>
          </a:p>
          <a:p>
            <a:pPr lvl="1"/>
            <a:r>
              <a:rPr lang="en-GB" dirty="0" smtClean="0"/>
              <a:t>For admins (“I need to talk to IdP/SP X because</a:t>
            </a:r>
            <a:r>
              <a:rPr lang="is-IS" dirty="0" smtClean="0"/>
              <a:t>…”)</a:t>
            </a:r>
          </a:p>
          <a:p>
            <a:pPr lvl="1"/>
            <a:endParaRPr lang="is-IS" dirty="0"/>
          </a:p>
          <a:p>
            <a:r>
              <a:rPr lang="is-IS" dirty="0" smtClean="0"/>
              <a:t>CAT “business as usual” development</a:t>
            </a:r>
          </a:p>
          <a:p>
            <a:pPr lvl="1"/>
            <a:r>
              <a:rPr lang="en-US" dirty="0"/>
              <a:t>n</a:t>
            </a:r>
            <a:r>
              <a:rPr lang="is-IS" dirty="0" smtClean="0"/>
              <a:t>ew devices like Kindle</a:t>
            </a:r>
          </a:p>
          <a:p>
            <a:pPr lvl="1"/>
            <a:r>
              <a:rPr lang="en-US" dirty="0"/>
              <a:t>b</a:t>
            </a:r>
            <a:r>
              <a:rPr lang="is-IS" dirty="0" smtClean="0"/>
              <a:t>eefing-up of current installers (more Passpoint support...)</a:t>
            </a:r>
          </a:p>
          <a:p>
            <a:pPr lvl="1"/>
            <a:endParaRPr lang="is-IS" dirty="0"/>
          </a:p>
          <a:p>
            <a:r>
              <a:rPr lang="is-IS" dirty="0" smtClean="0"/>
              <a:t>Let’s RadSec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Work Areas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95070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“Silver Bullet” IdP</a:t>
            </a:r>
          </a:p>
          <a:p>
            <a:pPr lvl="1"/>
            <a:r>
              <a:rPr lang="en-GB" dirty="0" smtClean="0"/>
              <a:t>EAP-TLS based</a:t>
            </a:r>
          </a:p>
          <a:p>
            <a:pPr lvl="1"/>
            <a:r>
              <a:rPr lang="en-GB" dirty="0" smtClean="0"/>
              <a:t>“IdP” admin gets simple web interface to manage own users</a:t>
            </a:r>
          </a:p>
          <a:p>
            <a:r>
              <a:rPr lang="en-GB" dirty="0" smtClean="0"/>
              <a:t>Requires</a:t>
            </a:r>
          </a:p>
          <a:p>
            <a:pPr lvl="1"/>
            <a:r>
              <a:rPr lang="en-GB" dirty="0" smtClean="0"/>
              <a:t>CA which issues/revokes user certificates in real-time</a:t>
            </a:r>
          </a:p>
          <a:p>
            <a:pPr lvl="1"/>
            <a:r>
              <a:rPr lang="en-GB" dirty="0" smtClean="0"/>
              <a:t>RADIUS server(s) which terminate EAP-TLS and do actual authentication</a:t>
            </a:r>
          </a:p>
          <a:p>
            <a:pPr lvl="2"/>
            <a:r>
              <a:rPr lang="en-GB" dirty="0" smtClean="0"/>
              <a:t>More than one? Decentralisation difficult due to EAP server verification!</a:t>
            </a:r>
          </a:p>
          <a:p>
            <a:pPr lvl="1"/>
            <a:r>
              <a:rPr lang="en-GB" dirty="0" smtClean="0"/>
              <a:t>Management UI for the admins</a:t>
            </a:r>
          </a:p>
          <a:p>
            <a:r>
              <a:rPr lang="en-GB" dirty="0" smtClean="0"/>
              <a:t>Exploits</a:t>
            </a:r>
          </a:p>
          <a:p>
            <a:pPr lvl="1"/>
            <a:r>
              <a:rPr lang="en-GB" dirty="0" smtClean="0"/>
              <a:t>Availability of installer generation engine in eduroam CAT (“just yet another EAP type”)</a:t>
            </a:r>
          </a:p>
          <a:p>
            <a:pPr lvl="1"/>
            <a:r>
              <a:rPr lang="en-GB" dirty="0" smtClean="0"/>
              <a:t>Existing admin UI in CAT for the </a:t>
            </a:r>
            <a:r>
              <a:rPr lang="en-GB" dirty="0" err="1" smtClean="0"/>
              <a:t>config</a:t>
            </a:r>
            <a:r>
              <a:rPr lang="en-GB" dirty="0" smtClean="0"/>
              <a:t> parts unrelated to Silver Bullet</a:t>
            </a:r>
          </a:p>
          <a:p>
            <a:pPr lvl="2"/>
            <a:r>
              <a:rPr lang="en-GB" dirty="0" smtClean="0"/>
              <a:t>Additional SSIDs</a:t>
            </a:r>
          </a:p>
          <a:p>
            <a:pPr lvl="2"/>
            <a:r>
              <a:rPr lang="en-GB" dirty="0" smtClean="0"/>
              <a:t>Institution Logo</a:t>
            </a:r>
          </a:p>
          <a:p>
            <a:pPr lvl="2"/>
            <a:r>
              <a:rPr lang="en-GB" dirty="0" smtClean="0"/>
              <a:t>Helpdesk contact details</a:t>
            </a:r>
          </a:p>
          <a:p>
            <a:pPr lvl="2"/>
            <a:r>
              <a:rPr lang="is-IS" dirty="0" smtClean="0"/>
              <a:t>… </a:t>
            </a:r>
            <a:r>
              <a:rPr lang="en-GB" dirty="0" smtClean="0"/>
              <a:t>you name it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IdP</a:t>
            </a:r>
            <a:r>
              <a:rPr lang="en-GB" dirty="0" smtClean="0"/>
              <a:t>-as-a-service</a:t>
            </a:r>
            <a:endParaRPr lang="en-GB" dirty="0"/>
          </a:p>
        </p:txBody>
      </p:sp>
      <p:sp>
        <p:nvSpPr>
          <p:cNvPr id="5" name="Lightning Bolt 4"/>
          <p:cNvSpPr/>
          <p:nvPr/>
        </p:nvSpPr>
        <p:spPr>
          <a:xfrm>
            <a:off x="4663440" y="5313680"/>
            <a:ext cx="477520" cy="711200"/>
          </a:xfrm>
          <a:prstGeom prst="lightningBol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Lightning Bolt 5"/>
          <p:cNvSpPr/>
          <p:nvPr/>
        </p:nvSpPr>
        <p:spPr>
          <a:xfrm>
            <a:off x="7569200" y="3434080"/>
            <a:ext cx="193040" cy="345440"/>
          </a:xfrm>
          <a:prstGeom prst="lightningBol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7743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Just an ordinary proxy-only RADIUS server</a:t>
            </a:r>
          </a:p>
          <a:p>
            <a:endParaRPr lang="en-GB" dirty="0" smtClean="0"/>
          </a:p>
          <a:p>
            <a:r>
              <a:rPr lang="en-GB" dirty="0" smtClean="0"/>
              <a:t>Best-of-class: implement all optional/recommended features we </a:t>
            </a:r>
            <a:r>
              <a:rPr lang="en-GB" i="1" dirty="0" smtClean="0"/>
              <a:t>like to</a:t>
            </a:r>
            <a:r>
              <a:rPr lang="en-GB" dirty="0" smtClean="0"/>
              <a:t> but </a:t>
            </a:r>
            <a:r>
              <a:rPr lang="en-GB" dirty="0" err="1" smtClean="0"/>
              <a:t>seldomly</a:t>
            </a:r>
            <a:r>
              <a:rPr lang="en-GB" dirty="0" smtClean="0"/>
              <a:t> </a:t>
            </a:r>
            <a:r>
              <a:rPr lang="en-GB" i="1" dirty="0" smtClean="0"/>
              <a:t>do</a:t>
            </a:r>
            <a:r>
              <a:rPr lang="en-GB" dirty="0" smtClean="0"/>
              <a:t> see in real life</a:t>
            </a:r>
          </a:p>
          <a:p>
            <a:endParaRPr lang="en-GB" dirty="0" smtClean="0"/>
          </a:p>
          <a:p>
            <a:r>
              <a:rPr lang="en-GB" dirty="0" smtClean="0"/>
              <a:t>Easy to distribute: central, NRO level, at the spot</a:t>
            </a:r>
          </a:p>
          <a:p>
            <a:endParaRPr lang="en-GB" dirty="0" smtClean="0"/>
          </a:p>
          <a:p>
            <a:r>
              <a:rPr lang="en-GB" dirty="0" smtClean="0"/>
              <a:t>With Let’s </a:t>
            </a:r>
            <a:r>
              <a:rPr lang="en-GB" dirty="0" err="1" smtClean="0"/>
              <a:t>RadSec</a:t>
            </a:r>
            <a:r>
              <a:rPr lang="en-GB" dirty="0" smtClean="0"/>
              <a:t>: uplink with eduroam SP certificate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SP-as-a-service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18292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For users:</a:t>
            </a:r>
          </a:p>
          <a:p>
            <a:pPr lvl="1"/>
            <a:r>
              <a:rPr lang="en-GB" dirty="0"/>
              <a:t>i</a:t>
            </a:r>
            <a:r>
              <a:rPr lang="en-GB" dirty="0" smtClean="0"/>
              <a:t>ntegrate monitoring subsystems and real-time diagnostics into a cohesive and simple user experience</a:t>
            </a:r>
          </a:p>
          <a:p>
            <a:pPr lvl="1"/>
            <a:r>
              <a:rPr lang="en-GB" dirty="0"/>
              <a:t>g</a:t>
            </a:r>
            <a:r>
              <a:rPr lang="en-GB" dirty="0" smtClean="0"/>
              <a:t>ive simple explanations / instructions / steps forward</a:t>
            </a:r>
          </a:p>
          <a:p>
            <a:pPr lvl="1"/>
            <a:r>
              <a:rPr lang="en-GB" dirty="0"/>
              <a:t>a</a:t>
            </a:r>
            <a:r>
              <a:rPr lang="en-GB" dirty="0" smtClean="0"/>
              <a:t>utomate wherever possible</a:t>
            </a:r>
          </a:p>
          <a:p>
            <a:pPr lvl="2"/>
            <a:r>
              <a:rPr lang="en-GB" dirty="0" smtClean="0"/>
              <a:t>e.g. instead of generic “contact your IdP”: show web form which will be sent to relevant contact at IdP – users do not need to know contact details themselves</a:t>
            </a:r>
          </a:p>
          <a:p>
            <a:pPr lvl="2"/>
            <a:r>
              <a:rPr lang="en-GB" dirty="0" err="1"/>
              <a:t>f</a:t>
            </a:r>
            <a:r>
              <a:rPr lang="en-GB" dirty="0" err="1" smtClean="0"/>
              <a:t>allbacks</a:t>
            </a:r>
            <a:r>
              <a:rPr lang="en-GB" dirty="0" smtClean="0"/>
              <a:t> in place (no IdP email known? Display phone, or send to NRO instead)</a:t>
            </a:r>
          </a:p>
          <a:p>
            <a:pPr lvl="1"/>
            <a:r>
              <a:rPr lang="en-GB" dirty="0" smtClean="0"/>
              <a:t>Needs improvements in eduroam monitoring -&gt; operations</a:t>
            </a:r>
          </a:p>
          <a:p>
            <a:r>
              <a:rPr lang="en-GB" dirty="0" smtClean="0"/>
              <a:t>For admins:</a:t>
            </a:r>
          </a:p>
          <a:p>
            <a:pPr lvl="1"/>
            <a:r>
              <a:rPr lang="en-GB" dirty="0"/>
              <a:t>a</a:t>
            </a:r>
            <a:r>
              <a:rPr lang="en-GB" dirty="0" smtClean="0"/>
              <a:t>utomate workflows for common issues where flow was previously “contact your NRO and wait for guidance”</a:t>
            </a:r>
          </a:p>
          <a:p>
            <a:pPr lvl="1"/>
            <a:r>
              <a:rPr lang="en-GB" dirty="0"/>
              <a:t>t</a:t>
            </a:r>
            <a:r>
              <a:rPr lang="en-GB" dirty="0" smtClean="0"/>
              <a:t>ypical use cases: abuse complaints, reject due to missing MAC address in request, informing SP of lack of IP addresses in DHCP pool, malformed Operator-Name</a:t>
            </a:r>
          </a:p>
          <a:p>
            <a:pPr lvl="1"/>
            <a:r>
              <a:rPr lang="en-GB" dirty="0"/>
              <a:t>w</a:t>
            </a:r>
            <a:r>
              <a:rPr lang="en-GB" dirty="0" smtClean="0"/>
              <a:t>eb forms all around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Self-Service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9809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e</a:t>
            </a:r>
            <a:r>
              <a:rPr lang="en-GB" dirty="0" smtClean="0"/>
              <a:t>duroam CAT</a:t>
            </a:r>
          </a:p>
          <a:p>
            <a:pPr lvl="1"/>
            <a:r>
              <a:rPr lang="en-GB" dirty="0" smtClean="0"/>
              <a:t>Devices</a:t>
            </a:r>
            <a:endParaRPr lang="en-GB" dirty="0" smtClean="0"/>
          </a:p>
          <a:p>
            <a:pPr lvl="2"/>
            <a:r>
              <a:rPr lang="en-GB" dirty="0" smtClean="0"/>
              <a:t>Not many “actually new” devices on the radar.</a:t>
            </a:r>
          </a:p>
          <a:p>
            <a:pPr lvl="2"/>
            <a:r>
              <a:rPr lang="en-GB" dirty="0" smtClean="0"/>
              <a:t>Contrary, Windows Phone is dead!</a:t>
            </a:r>
          </a:p>
          <a:p>
            <a:pPr lvl="2"/>
            <a:r>
              <a:rPr lang="en-GB" dirty="0" smtClean="0"/>
              <a:t>Kindle (</a:t>
            </a:r>
            <a:r>
              <a:rPr lang="en-GB" dirty="0" err="1" smtClean="0"/>
              <a:t>FireOS</a:t>
            </a:r>
            <a:r>
              <a:rPr lang="en-GB" dirty="0" smtClean="0"/>
              <a:t>) is mostly Android, but different enough to potentially be(come) difficult</a:t>
            </a:r>
          </a:p>
          <a:p>
            <a:pPr lvl="1"/>
            <a:r>
              <a:rPr lang="en-GB" dirty="0" smtClean="0"/>
              <a:t>Features</a:t>
            </a:r>
          </a:p>
          <a:p>
            <a:pPr lvl="2"/>
            <a:r>
              <a:rPr lang="en-GB" dirty="0" smtClean="0"/>
              <a:t>Passpoint now configurable on all our supported platforms (currently implemented only on iOS / OS X </a:t>
            </a:r>
            <a:r>
              <a:rPr lang="en-GB" dirty="0" smtClean="0">
                <a:sym typeface="Wingdings"/>
              </a:rPr>
              <a:t></a:t>
            </a:r>
            <a:r>
              <a:rPr lang="en-GB" dirty="0" smtClean="0"/>
              <a:t> room for improvement)</a:t>
            </a:r>
          </a:p>
          <a:p>
            <a:pPr lvl="2"/>
            <a:r>
              <a:rPr lang="en-GB" dirty="0" smtClean="0"/>
              <a:t>Shift from install-once to a permanent assistance application on all platforms</a:t>
            </a:r>
          </a:p>
          <a:p>
            <a:pPr lvl="3"/>
            <a:r>
              <a:rPr lang="en-GB" dirty="0" smtClean="0"/>
              <a:t>Initial installation</a:t>
            </a:r>
          </a:p>
          <a:p>
            <a:pPr lvl="3"/>
            <a:r>
              <a:rPr lang="en-GB" dirty="0" err="1" smtClean="0"/>
              <a:t>Ongoing</a:t>
            </a:r>
            <a:r>
              <a:rPr lang="en-GB" dirty="0" smtClean="0"/>
              <a:t> account management (check expiry and consequences, renew cert)</a:t>
            </a:r>
            <a:endParaRPr lang="en-GB" dirty="0" smtClean="0"/>
          </a:p>
          <a:p>
            <a:pPr lvl="3"/>
            <a:r>
              <a:rPr lang="en-GB" dirty="0" smtClean="0"/>
              <a:t>Running diagnosis where needed</a:t>
            </a:r>
          </a:p>
          <a:p>
            <a:pPr lvl="3"/>
            <a:r>
              <a:rPr lang="en-GB" dirty="0" smtClean="0"/>
              <a:t>Maps of coverage</a:t>
            </a:r>
          </a:p>
          <a:p>
            <a:pPr lvl="3"/>
            <a:r>
              <a:rPr lang="en-GB" dirty="0" smtClean="0"/>
              <a:t>I would call it the “Companion” if that name weren’t already taken ;-)</a:t>
            </a:r>
          </a:p>
          <a:p>
            <a:pPr lvl="3"/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</a:t>
            </a:r>
            <a:r>
              <a:rPr lang="en-GB" dirty="0" smtClean="0"/>
              <a:t>duroam CAT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4408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RADIUS/TLS for server infrastructure is all nice</a:t>
            </a:r>
          </a:p>
          <a:p>
            <a:pPr lvl="1"/>
            <a:r>
              <a:rPr lang="en-GB" dirty="0" smtClean="0"/>
              <a:t>But getting certificates too cumbersome in practice</a:t>
            </a:r>
          </a:p>
          <a:p>
            <a:pPr lvl="1"/>
            <a:r>
              <a:rPr lang="en-GB" dirty="0" smtClean="0"/>
              <a:t>Need a more automated solution</a:t>
            </a:r>
          </a:p>
          <a:p>
            <a:r>
              <a:rPr lang="en-GB" dirty="0" smtClean="0"/>
              <a:t>Prototype can provision RADIUS/TLS server certificates to EAP servers fully automated</a:t>
            </a:r>
          </a:p>
          <a:p>
            <a:pPr lvl="1"/>
            <a:r>
              <a:rPr lang="en-GB" dirty="0" smtClean="0"/>
              <a:t>EAP server == eduroam IdP</a:t>
            </a:r>
          </a:p>
          <a:p>
            <a:pPr lvl="1"/>
            <a:r>
              <a:rPr lang="en-GB" dirty="0"/>
              <a:t>s</a:t>
            </a:r>
            <a:r>
              <a:rPr lang="en-GB" dirty="0" smtClean="0"/>
              <a:t>ecurity profile still under discussion</a:t>
            </a:r>
            <a:endParaRPr lang="en-GB" dirty="0" smtClean="0"/>
          </a:p>
          <a:p>
            <a:pPr lvl="1"/>
            <a:r>
              <a:rPr lang="en-GB" dirty="0" smtClean="0"/>
              <a:t>Unfortunately, eduroam IdPs unlikely first adopters</a:t>
            </a:r>
          </a:p>
          <a:p>
            <a:pPr lvl="1"/>
            <a:r>
              <a:rPr lang="en-GB" dirty="0" smtClean="0"/>
              <a:t>Rather expect trickle-down from NRO level</a:t>
            </a:r>
          </a:p>
          <a:p>
            <a:r>
              <a:rPr lang="en-GB" dirty="0" smtClean="0"/>
              <a:t>So, need a provisioning method for the other slice of servers</a:t>
            </a:r>
          </a:p>
          <a:p>
            <a:pPr lvl="1"/>
            <a:r>
              <a:rPr lang="en-GB" dirty="0" smtClean="0"/>
              <a:t>NRO RADIUS proxies in top priority</a:t>
            </a:r>
          </a:p>
          <a:p>
            <a:pPr lvl="1"/>
            <a:r>
              <a:rPr lang="en-GB" dirty="0" smtClean="0"/>
              <a:t>(then eduroam IdPs, mostly solved)</a:t>
            </a:r>
          </a:p>
          <a:p>
            <a:pPr lvl="1"/>
            <a:r>
              <a:rPr lang="en-GB" dirty="0"/>
              <a:t>e</a:t>
            </a:r>
            <a:r>
              <a:rPr lang="en-GB" dirty="0" smtClean="0"/>
              <a:t>duroa</a:t>
            </a:r>
            <a:r>
              <a:rPr lang="en-GB" dirty="0" smtClean="0"/>
              <a:t>m SPs</a:t>
            </a:r>
          </a:p>
          <a:p>
            <a:r>
              <a:rPr lang="en-GB" dirty="0" smtClean="0"/>
              <a:t>CSR </a:t>
            </a:r>
            <a:r>
              <a:rPr lang="en-GB" dirty="0" err="1" smtClean="0"/>
              <a:t>copy&amp;paste</a:t>
            </a:r>
            <a:r>
              <a:rPr lang="en-GB" dirty="0" smtClean="0"/>
              <a:t> to web form the likely best candidate for SPs and NRO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Let’s </a:t>
            </a:r>
            <a:r>
              <a:rPr lang="en-GB" dirty="0" err="1" smtClean="0"/>
              <a:t>RadSec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97927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8736052"/>
      </p:ext>
    </p:extLst>
  </p:cSld>
  <p:clrMapOvr>
    <a:masterClrMapping/>
  </p:clrMapOvr>
</p:sld>
</file>

<file path=ppt/theme/theme1.xml><?xml version="1.0" encoding="utf-8"?>
<a:theme xmlns:a="http://schemas.openxmlformats.org/drawingml/2006/main" name="GÉANT Template 2015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Presentation1" id="{10D0992E-CCCF-45DB-AB26-A4F50B75E4D6}" vid="{C2252C9B-28CB-4431-8278-C26B15A769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haredContentType xmlns="Microsoft.SharePoint.Taxonomy.ContentTypeSync" SourceId="b96d03dc-d709-4adf-bf60-02c6ee47edb6" ContentTypeId="0x010100873E50617AB5304787EEF35FAAD20EAF0D" PreviousValue="false"/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Template Document" ma:contentTypeID="0x010100873E50617AB5304787EEF35FAAD20EAF0D00B1F15D76D771B74EBEDC775C0A29F1DD" ma:contentTypeVersion="6" ma:contentTypeDescription="" ma:contentTypeScope="" ma:versionID="d26c851021babc9c0d4ebd469ef8bfb2">
  <xsd:schema xmlns:xsd="http://www.w3.org/2001/XMLSchema" xmlns:xs="http://www.w3.org/2001/XMLSchema" xmlns:p="http://schemas.microsoft.com/office/2006/metadata/properties" xmlns:ns2="33c70a20-266a-45ad-bf4a-dd457e1766dc" targetNamespace="http://schemas.microsoft.com/office/2006/metadata/properties" ma:root="true" ma:fieldsID="15ddeb351212234a2e4d63e47974cb7c" ns2:_="">
    <xsd:import namespace="33c70a20-266a-45ad-bf4a-dd457e1766dc"/>
    <xsd:element name="properties">
      <xsd:complexType>
        <xsd:sequence>
          <xsd:element name="documentManagement">
            <xsd:complexType>
              <xsd:all>
                <xsd:element ref="ns2:Activity" minOccurs="0"/>
                <xsd:element ref="ns2:Content1" minOccurs="0"/>
                <xsd:element ref="ns2:Item_x0020_Description" minOccurs="0"/>
                <xsd:element ref="ns2:Item_x0020_Status" minOccurs="0"/>
                <xsd:element ref="ns2:Organisation" minOccurs="0"/>
                <xsd:element ref="ns2:Project_x0020_Code" minOccurs="0"/>
                <xsd:element ref="ns2:Publish_x0020_to_x0020_EC_x0020_review" minOccurs="0"/>
                <xsd:element ref="ns2:Share_x0020_with_x0020_GN_x0020_Community_x003f_" minOccurs="0"/>
                <xsd:element ref="ns2:Template_x0020_Type" minOccurs="0"/>
                <xsd:element ref="ns2:Task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c70a20-266a-45ad-bf4a-dd457e1766dc" elementFormDefault="qualified">
    <xsd:import namespace="http://schemas.microsoft.com/office/2006/documentManagement/types"/>
    <xsd:import namespace="http://schemas.microsoft.com/office/infopath/2007/PartnerControls"/>
    <xsd:element name="Activity" ma:index="8" nillable="true" ma:displayName="Activity" ma:default="None" ma:format="Dropdown" ma:internalName="Activity">
      <xsd:simpleType>
        <xsd:restriction base="dms:Choice">
          <xsd:enumeration value="None"/>
          <xsd:enumeration value="NA1"/>
          <xsd:enumeration value="NA2"/>
          <xsd:enumeration value="NA3"/>
          <xsd:enumeration value="NA4"/>
          <xsd:enumeration value="SA1"/>
          <xsd:enumeration value="SA2"/>
          <xsd:enumeration value="SA3"/>
          <xsd:enumeration value="SA4"/>
          <xsd:enumeration value="SA5"/>
          <xsd:enumeration value="SA6"/>
          <xsd:enumeration value="SA7"/>
          <xsd:enumeration value="SA8"/>
          <xsd:enumeration value="JRA1"/>
          <xsd:enumeration value="JRA2"/>
          <xsd:enumeration value="JRA3"/>
        </xsd:restriction>
      </xsd:simpleType>
    </xsd:element>
    <xsd:element name="Content1" ma:index="9" nillable="true" ma:displayName="Content" ma:internalName="Content1">
      <xsd:simpleType>
        <xsd:restriction base="dms:Text">
          <xsd:maxLength value="255"/>
        </xsd:restriction>
      </xsd:simpleType>
    </xsd:element>
    <xsd:element name="Item_x0020_Description" ma:index="10" nillable="true" ma:displayName="Item Description" ma:internalName="Item_x0020_Description">
      <xsd:simpleType>
        <xsd:restriction base="dms:Note">
          <xsd:maxLength value="255"/>
        </xsd:restriction>
      </xsd:simpleType>
    </xsd:element>
    <xsd:element name="Item_x0020_Status" ma:index="11" nillable="true" ma:displayName="Item Status" ma:default="Not started" ma:format="RadioButtons" ma:internalName="Item_x0020_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Organisation" ma:index="12" nillable="true" ma:displayName="Organisation" ma:default="None" ma:format="Dropdown" ma:internalName="Organisation">
      <xsd:simpleType>
        <xsd:restriction base="dms:Choice">
          <xsd:enumeration value="None"/>
          <xsd:enumeration value="ACOnet"/>
          <xsd:enumeration value="AMRES"/>
          <xsd:enumeration value="CARNet"/>
          <xsd:enumeration value="CESNET"/>
          <xsd:enumeration value="CSC/NORDUnet"/>
          <xsd:enumeration value="GÉANT Ltd"/>
          <xsd:enumeration value="DFN"/>
          <xsd:enumeration value="DFN/FAU"/>
          <xsd:enumeration value="DFN/LRZ"/>
          <xsd:enumeration value="FCCN"/>
          <xsd:enumeration value="GARR"/>
          <xsd:enumeration value="GRNET"/>
          <xsd:enumeration value="GRNET/ICCS"/>
          <xsd:enumeration value="HEAnet"/>
          <xsd:enumeration value="IUCC"/>
          <xsd:enumeration value="Janet"/>
          <xsd:enumeration value="LITNET"/>
          <xsd:enumeration value="MARnet"/>
          <xsd:enumeration value="NIIFI"/>
          <xsd:enumeration value="NORDUnet"/>
          <xsd:enumeration value="NORDUnet/DEiC"/>
          <xsd:enumeration value="NORDUnet/DeIC/UNI-C"/>
          <xsd:enumeration value="PSNC"/>
          <xsd:enumeration value="RedIRIS"/>
          <xsd:enumeration value="RedIRIS/EHU"/>
          <xsd:enumeration value="RedIRIS/i2cat"/>
          <xsd:enumeration value="RedIRIS/UM"/>
          <xsd:enumeration value="RedIRIS/University of Murcia"/>
          <xsd:enumeration value="RENATER"/>
          <xsd:enumeration value="RESTENA"/>
          <xsd:enumeration value="SigmaNet"/>
          <xsd:enumeration value="SRCE/CARNET"/>
          <xsd:enumeration value="SUNET/NORDUnet"/>
          <xsd:enumeration value="SURFnet"/>
          <xsd:enumeration value="Surfnet/SARA"/>
          <xsd:enumeration value="Surfnet/UvA"/>
          <xsd:enumeration value="SWITCH"/>
          <xsd:enumeration value="GÉANT Assoc"/>
          <xsd:enumeration value="ULAKBİM"/>
          <xsd:enumeration value="umu.se/NORDUnet"/>
          <xsd:enumeration value="UoM"/>
          <xsd:enumeration value="WAYF/NORDUnet"/>
        </xsd:restriction>
      </xsd:simpleType>
    </xsd:element>
    <xsd:element name="Project_x0020_Code" ma:index="13" nillable="true" ma:displayName="Project Code" ma:internalName="Project_x0020_Code">
      <xsd:simpleType>
        <xsd:restriction base="dms:Text">
          <xsd:maxLength value="255"/>
        </xsd:restriction>
      </xsd:simpleType>
    </xsd:element>
    <xsd:element name="Publish_x0020_to_x0020_EC_x0020_review" ma:index="14" nillable="true" ma:displayName="Publish to EC review?" ma:default="No" ma:description="This column will be updated automatically when the Item Status is shown as Completed.  Do not update this column manually." ma:format="RadioButtons" ma:internalName="Publish_x0020_to_x0020_EC_x0020_review">
      <xsd:simpleType>
        <xsd:restriction base="dms:Choice">
          <xsd:enumeration value="No"/>
          <xsd:enumeration value="Description of Work"/>
          <xsd:enumeration value="Presentation"/>
          <xsd:enumeration value="Deliverable"/>
          <xsd:enumeration value="Periodic Report"/>
          <xsd:enumeration value="Demo"/>
          <xsd:enumeration value="Background Documentation"/>
        </xsd:restriction>
      </xsd:simpleType>
    </xsd:element>
    <xsd:element name="Share_x0020_with_x0020_GN_x0020_Community_x003f_" ma:index="15" nillable="true" ma:displayName="Share with GN Community?" ma:default="No" ma:description="This column will be updated automatically when the Item Status is shown as Completed.  Do not update this column manually." ma:format="Dropdown" ma:internalName="Share_x0020_with_x0020_GN_x0020_Community_x003F_">
      <xsd:simpleType>
        <xsd:restriction base="dms:Choice">
          <xsd:enumeration value="No"/>
          <xsd:enumeration value="Deliverables"/>
          <xsd:enumeration value="Reports"/>
          <xsd:enumeration value="Processes"/>
          <xsd:enumeration value="Policies"/>
          <xsd:enumeration value="Admin and User Guides"/>
          <xsd:enumeration value="Templates"/>
          <xsd:enumeration value="Guidelines"/>
          <xsd:enumeration value="Business Cases"/>
        </xsd:restriction>
      </xsd:simpleType>
    </xsd:element>
    <xsd:element name="Template_x0020_Type" ma:index="16" nillable="true" ma:displayName="Template Type" ma:format="Dropdown" ma:internalName="Template_x0020_Type">
      <xsd:simpleType>
        <xsd:restriction base="dms:Choice">
          <xsd:enumeration value="Meeting"/>
          <xsd:enumeration value="Project/PMF"/>
          <xsd:enumeration value="Product/PLM"/>
          <xsd:enumeration value="Report"/>
          <xsd:enumeration value="Guides"/>
          <xsd:enumeration value="Technical doc"/>
          <xsd:enumeration value="Budget"/>
          <xsd:enumeration value="Consortium"/>
          <xsd:enumeration value="EC"/>
        </xsd:restriction>
      </xsd:simpleType>
    </xsd:element>
    <xsd:element name="Task" ma:index="17" nillable="true" ma:displayName="Task" ma:format="Dropdown" ma:internalName="Task">
      <xsd:simpleType>
        <xsd:restriction base="dms:Choice">
          <xsd:enumeration value="None"/>
          <xsd:enumeration value="T1"/>
          <xsd:enumeration value="T2"/>
          <xsd:enumeration value="T3"/>
          <xsd:enumeration value="T4"/>
          <xsd:enumeration value="T5"/>
          <xsd:enumeration value="T6"/>
          <xsd:enumeration value="T7"/>
          <xsd:enumeration value="T8"/>
          <xsd:enumeration value="T9"/>
          <xsd:enumeration value="T10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tem_x0020_Description xmlns="33c70a20-266a-45ad-bf4a-dd457e1766dc">GN4-1 PowerPoint template</Item_x0020_Description>
    <Activity xmlns="33c70a20-266a-45ad-bf4a-dd457e1766dc" xsi:nil="true"/>
    <Project_x0020_Code xmlns="33c70a20-266a-45ad-bf4a-dd457e1766dc" xsi:nil="true"/>
    <Organisation xmlns="33c70a20-266a-45ad-bf4a-dd457e1766dc">GÉANT Ltd</Organisation>
    <Template_x0020_Type xmlns="33c70a20-266a-45ad-bf4a-dd457e1766dc" xsi:nil="true"/>
    <Item_x0020_Status xmlns="33c70a20-266a-45ad-bf4a-dd457e1766dc" xsi:nil="true"/>
    <Task xmlns="33c70a20-266a-45ad-bf4a-dd457e1766dc" xsi:nil="true"/>
    <Share_x0020_with_x0020_GN_x0020_Community_x003f_ xmlns="33c70a20-266a-45ad-bf4a-dd457e1766dc">Templates</Share_x0020_with_x0020_GN_x0020_Community_x003f_>
    <Publish_x0020_to_x0020_EC_x0020_review xmlns="33c70a20-266a-45ad-bf4a-dd457e1766dc">No</Publish_x0020_to_x0020_EC_x0020_review>
    <Content1 xmlns="33c70a20-266a-45ad-bf4a-dd457e1766dc" xsi:nil="true"/>
  </documentManagement>
</p:properties>
</file>

<file path=customXml/itemProps1.xml><?xml version="1.0" encoding="utf-8"?>
<ds:datastoreItem xmlns:ds="http://schemas.openxmlformats.org/officeDocument/2006/customXml" ds:itemID="{3793C635-F041-4C85-81C9-D0B375AA1BDD}">
  <ds:schemaRefs>
    <ds:schemaRef ds:uri="Microsoft.SharePoint.Taxonomy.ContentTypeSync"/>
  </ds:schemaRefs>
</ds:datastoreItem>
</file>

<file path=customXml/itemProps2.xml><?xml version="1.0" encoding="utf-8"?>
<ds:datastoreItem xmlns:ds="http://schemas.openxmlformats.org/officeDocument/2006/customXml" ds:itemID="{581A934A-FF92-438A-8912-5B54E364BD2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3c70a20-266a-45ad-bf4a-dd457e1766d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2C07721-32FF-48B6-9D36-E09F4CC3A69A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59AA3960-760A-4B61-8C8B-DBF90F37C8C8}">
  <ds:schemaRefs>
    <ds:schemaRef ds:uri="http://schemas.microsoft.com/office/2006/metadata/properties"/>
    <ds:schemaRef ds:uri="http://schemas.microsoft.com/office/infopath/2007/PartnerControls"/>
    <ds:schemaRef ds:uri="33c70a20-266a-45ad-bf4a-dd457e1766d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GÉANT Template 2015.potx</Template>
  <TotalTime>1492</TotalTime>
  <Words>676</Words>
  <Application>Microsoft Macintosh PowerPoint</Application>
  <PresentationFormat>On-screen Show (4:3)</PresentationFormat>
  <Paragraphs>92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GÉANT Template 2015</vt:lpstr>
      <vt:lpstr>PowerPoint Presentation</vt:lpstr>
      <vt:lpstr>Work Areas</vt:lpstr>
      <vt:lpstr>IdP-as-a-service</vt:lpstr>
      <vt:lpstr>SP-as-a-service</vt:lpstr>
      <vt:lpstr>Self-Service</vt:lpstr>
      <vt:lpstr>eduroam CAT</vt:lpstr>
      <vt:lpstr>Let’s RadSec</vt:lpstr>
      <vt:lpstr>PowerPoint Presentation</vt:lpstr>
    </vt:vector>
  </TitlesOfParts>
  <Company>DANTE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Meyer</dc:creator>
  <cp:lastModifiedBy>Stefan Winter</cp:lastModifiedBy>
  <cp:revision>54</cp:revision>
  <cp:lastPrinted>2015-05-01T10:30:08Z</cp:lastPrinted>
  <dcterms:created xsi:type="dcterms:W3CDTF">2015-04-29T14:13:57Z</dcterms:created>
  <dcterms:modified xsi:type="dcterms:W3CDTF">2016-07-12T06:44:38Z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0x010100873E50617AB5304787EEF35FAAD20EAF0D00B1F15D76D771B74EBEDC775C0A29F1DD</vt:lpwstr>
  </property>
  <property fmtid="{D5CDD505-2E9C-101B-9397-08002B2CF9AE}" pid="3" name="_dlc_DocIdItemGuid">
    <vt:lpwstr>7e09d582-bf7d-40ad-9df2-d446db967437</vt:lpwstr>
  </property>
  <property fmtid="{D5CDD505-2E9C-101B-9397-08002B2CF9AE}" pid="4" name="_dlc_DocId">
    <vt:lpwstr>N7PTXPAKPZVS-57-3698</vt:lpwstr>
  </property>
  <property fmtid="{D5CDD505-2E9C-101B-9397-08002B2CF9AE}" pid="5" name="_dlc_DocIdUrl">
    <vt:lpwstr>https://intranet.geant.org/gn4/1/Activities/NA1/_layouts/15/DocIdRedir.aspx?ID=N7PTXPAKPZVS-57-3698, N7PTXPAKPZVS-57-3698</vt:lpwstr>
  </property>
</Properties>
</file>