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79" r:id="rId6"/>
    <p:sldId id="283" r:id="rId7"/>
    <p:sldId id="287" r:id="rId8"/>
    <p:sldId id="284" r:id="rId9"/>
    <p:sldId id="288" r:id="rId10"/>
    <p:sldId id="285" r:id="rId11"/>
    <p:sldId id="281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20" y="-16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11.07.16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hyperlink" Target="https://wiki.geant.org/display/gn42jra3/Kickoff+12-13+July+201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hyperlink" Target="https://wiki.geant.org/display/gn42jra3/Kickoff+12-13+July+201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Ann Harding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Zürich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 smtClean="0"/>
              <a:t>Kickoff</a:t>
            </a:r>
            <a:r>
              <a:rPr lang="en-GB" dirty="0" smtClean="0"/>
              <a:t> JRA3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3" y="998621"/>
            <a:ext cx="5725409" cy="354932"/>
          </a:xfrm>
        </p:spPr>
        <p:txBody>
          <a:bodyPr/>
          <a:lstStyle/>
          <a:p>
            <a:r>
              <a:rPr lang="en-GB" dirty="0" smtClean="0"/>
              <a:t>Trust &amp; Identity Development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July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SWITCH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244796017_4f0d412154_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95"/>
            <a:ext cx="9144000" cy="608917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22614" y="1226638"/>
            <a:ext cx="8181974" cy="3627367"/>
            <a:chOff x="322614" y="1226638"/>
            <a:chExt cx="8181974" cy="3627367"/>
          </a:xfrm>
        </p:grpSpPr>
        <p:sp>
          <p:nvSpPr>
            <p:cNvPr id="8" name="Freeform 7"/>
            <p:cNvSpPr/>
            <p:nvPr/>
          </p:nvSpPr>
          <p:spPr>
            <a:xfrm>
              <a:off x="322614" y="1226638"/>
              <a:ext cx="3895227" cy="1356548"/>
            </a:xfrm>
            <a:custGeom>
              <a:avLst/>
              <a:gdLst>
                <a:gd name="connsiteX0" fmla="*/ 0 w 3895227"/>
                <a:gd name="connsiteY0" fmla="*/ 0 h 1264741"/>
                <a:gd name="connsiteX1" fmla="*/ 3895227 w 3895227"/>
                <a:gd name="connsiteY1" fmla="*/ 0 h 1264741"/>
                <a:gd name="connsiteX2" fmla="*/ 3895227 w 3895227"/>
                <a:gd name="connsiteY2" fmla="*/ 1264741 h 1264741"/>
                <a:gd name="connsiteX3" fmla="*/ 0 w 3895227"/>
                <a:gd name="connsiteY3" fmla="*/ 1264741 h 1264741"/>
                <a:gd name="connsiteX4" fmla="*/ 0 w 3895227"/>
                <a:gd name="connsiteY4" fmla="*/ 0 h 126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264741">
                  <a:moveTo>
                    <a:pt x="0" y="0"/>
                  </a:moveTo>
                  <a:lnTo>
                    <a:pt x="3895227" y="0"/>
                  </a:lnTo>
                  <a:lnTo>
                    <a:pt x="3895227" y="1264741"/>
                  </a:lnTo>
                  <a:lnTo>
                    <a:pt x="0" y="12647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>
                  <a:solidFill>
                    <a:srgbClr val="1C4161"/>
                  </a:solidFill>
                </a:rPr>
                <a:t>First session – everyone’s current planning (Mod Ann)</a:t>
              </a:r>
              <a:endParaRPr lang="en-GB" sz="18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Listen, take notes, ask some questions where needed</a:t>
              </a:r>
              <a:endParaRPr lang="en-GB" sz="14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Keep to time!</a:t>
              </a:r>
              <a:endParaRPr lang="en-GB" sz="1400" kern="1200" dirty="0">
                <a:solidFill>
                  <a:srgbClr val="1C4161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609361" y="1840520"/>
              <a:ext cx="3895227" cy="1364608"/>
            </a:xfrm>
            <a:custGeom>
              <a:avLst/>
              <a:gdLst>
                <a:gd name="connsiteX0" fmla="*/ 0 w 3895227"/>
                <a:gd name="connsiteY0" fmla="*/ 0 h 1087422"/>
                <a:gd name="connsiteX1" fmla="*/ 3895227 w 3895227"/>
                <a:gd name="connsiteY1" fmla="*/ 0 h 1087422"/>
                <a:gd name="connsiteX2" fmla="*/ 3895227 w 3895227"/>
                <a:gd name="connsiteY2" fmla="*/ 1087422 h 1087422"/>
                <a:gd name="connsiteX3" fmla="*/ 0 w 3895227"/>
                <a:gd name="connsiteY3" fmla="*/ 1087422 h 1087422"/>
                <a:gd name="connsiteX4" fmla="*/ 0 w 3895227"/>
                <a:gd name="connsiteY4" fmla="*/ 0 h 108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087422">
                  <a:moveTo>
                    <a:pt x="0" y="0"/>
                  </a:moveTo>
                  <a:lnTo>
                    <a:pt x="3895227" y="0"/>
                  </a:lnTo>
                  <a:lnTo>
                    <a:pt x="3895227" y="1087422"/>
                  </a:lnTo>
                  <a:lnTo>
                    <a:pt x="0" y="1087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>
                  <a:solidFill>
                    <a:srgbClr val="1C4161"/>
                  </a:solidFill>
                </a:rPr>
                <a:t>Second Session - Shared general discussion on plans (Mod Ann + Justin)</a:t>
              </a:r>
              <a:endParaRPr lang="en-GB" sz="18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Overlaps, Concerns, Priorities</a:t>
              </a:r>
              <a:endParaRPr lang="en-GB" sz="14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Planning process &amp; support</a:t>
              </a:r>
              <a:endParaRPr lang="en-GB" sz="14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Use whiteboards and </a:t>
              </a:r>
              <a:r>
                <a:rPr lang="en-GB" sz="1400" kern="1200" dirty="0" err="1" smtClean="0">
                  <a:solidFill>
                    <a:srgbClr val="1C4161"/>
                  </a:solidFill>
                </a:rPr>
                <a:t>postits</a:t>
              </a:r>
              <a:r>
                <a:rPr lang="en-GB" sz="1400" kern="1200" dirty="0" smtClean="0">
                  <a:solidFill>
                    <a:srgbClr val="1C4161"/>
                  </a:solidFill>
                </a:rPr>
                <a:t> </a:t>
              </a:r>
              <a:endParaRPr lang="en-GB" sz="1400" kern="1200" dirty="0">
                <a:solidFill>
                  <a:srgbClr val="1C416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323612" y="3243602"/>
              <a:ext cx="3895227" cy="1326278"/>
            </a:xfrm>
            <a:custGeom>
              <a:avLst/>
              <a:gdLst>
                <a:gd name="connsiteX0" fmla="*/ 0 w 3895227"/>
                <a:gd name="connsiteY0" fmla="*/ 0 h 1326278"/>
                <a:gd name="connsiteX1" fmla="*/ 3895227 w 3895227"/>
                <a:gd name="connsiteY1" fmla="*/ 0 h 1326278"/>
                <a:gd name="connsiteX2" fmla="*/ 3895227 w 3895227"/>
                <a:gd name="connsiteY2" fmla="*/ 1326278 h 1326278"/>
                <a:gd name="connsiteX3" fmla="*/ 0 w 3895227"/>
                <a:gd name="connsiteY3" fmla="*/ 1326278 h 1326278"/>
                <a:gd name="connsiteX4" fmla="*/ 0 w 3895227"/>
                <a:gd name="connsiteY4" fmla="*/ 0 h 132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326278">
                  <a:moveTo>
                    <a:pt x="0" y="0"/>
                  </a:moveTo>
                  <a:lnTo>
                    <a:pt x="3895227" y="0"/>
                  </a:lnTo>
                  <a:lnTo>
                    <a:pt x="3895227" y="1326278"/>
                  </a:lnTo>
                  <a:lnTo>
                    <a:pt x="0" y="1326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>
                  <a:solidFill>
                    <a:srgbClr val="1C4161"/>
                  </a:solidFill>
                </a:rPr>
                <a:t>Third session – Business development (Mod Brook)</a:t>
              </a:r>
              <a:endParaRPr lang="en-GB" sz="18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What do you need from Bus </a:t>
              </a:r>
              <a:r>
                <a:rPr lang="en-GB" sz="1400" kern="1200" dirty="0" err="1" smtClean="0">
                  <a:solidFill>
                    <a:srgbClr val="1C4161"/>
                  </a:solidFill>
                </a:rPr>
                <a:t>Dev</a:t>
              </a:r>
              <a:r>
                <a:rPr lang="en-GB" sz="1400" kern="1200" dirty="0" smtClean="0">
                  <a:solidFill>
                    <a:srgbClr val="1C4161"/>
                  </a:solidFill>
                </a:rPr>
                <a:t> and what does it need from you?</a:t>
              </a:r>
              <a:endParaRPr lang="en-GB" sz="1400" kern="1200" dirty="0">
                <a:solidFill>
                  <a:srgbClr val="1C4161"/>
                </a:solidFill>
              </a:endParaRPr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rgbClr val="1C4161"/>
                  </a:solidFill>
                </a:rPr>
                <a:t>Wider project context</a:t>
              </a:r>
              <a:endParaRPr lang="en-GB" sz="1400" kern="1200" dirty="0">
                <a:solidFill>
                  <a:srgbClr val="1C4161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08362" y="3791263"/>
              <a:ext cx="3895227" cy="1062742"/>
            </a:xfrm>
            <a:custGeom>
              <a:avLst/>
              <a:gdLst>
                <a:gd name="connsiteX0" fmla="*/ 0 w 3895227"/>
                <a:gd name="connsiteY0" fmla="*/ 0 h 1062742"/>
                <a:gd name="connsiteX1" fmla="*/ 3895227 w 3895227"/>
                <a:gd name="connsiteY1" fmla="*/ 0 h 1062742"/>
                <a:gd name="connsiteX2" fmla="*/ 3895227 w 3895227"/>
                <a:gd name="connsiteY2" fmla="*/ 1062742 h 1062742"/>
                <a:gd name="connsiteX3" fmla="*/ 0 w 3895227"/>
                <a:gd name="connsiteY3" fmla="*/ 1062742 h 1062742"/>
                <a:gd name="connsiteX4" fmla="*/ 0 w 3895227"/>
                <a:gd name="connsiteY4" fmla="*/ 0 h 106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062742">
                  <a:moveTo>
                    <a:pt x="0" y="0"/>
                  </a:moveTo>
                  <a:lnTo>
                    <a:pt x="3895227" y="0"/>
                  </a:lnTo>
                  <a:lnTo>
                    <a:pt x="3895227" y="1062742"/>
                  </a:lnTo>
                  <a:lnTo>
                    <a:pt x="0" y="10627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>
                  <a:solidFill>
                    <a:srgbClr val="1C4161"/>
                  </a:solidFill>
                </a:rPr>
                <a:t>Fourth session – Monitoring (Mod </a:t>
              </a:r>
              <a:r>
                <a:rPr lang="en-GB" sz="1800" kern="1200" dirty="0" err="1" smtClean="0">
                  <a:solidFill>
                    <a:srgbClr val="1C4161"/>
                  </a:solidFill>
                </a:rPr>
                <a:t>Miro</a:t>
              </a:r>
              <a:r>
                <a:rPr lang="en-GB" sz="1800" kern="1200" dirty="0" smtClean="0">
                  <a:solidFill>
                    <a:srgbClr val="1C4161"/>
                  </a:solidFill>
                </a:rPr>
                <a:t>)</a:t>
              </a:r>
              <a:endParaRPr lang="en-GB" sz="1800" kern="1200" dirty="0">
                <a:solidFill>
                  <a:srgbClr val="1C416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</a:t>
            </a:r>
            <a:r>
              <a:rPr lang="en-GB" dirty="0" smtClean="0"/>
              <a:t>Bashing - Day 1</a:t>
            </a:r>
            <a:br>
              <a:rPr lang="en-GB" dirty="0" smtClean="0"/>
            </a:br>
            <a:r>
              <a:rPr lang="en-GB" sz="1400" b="0" dirty="0" smtClean="0">
                <a:hlinkClick r:id="rId3"/>
              </a:rPr>
              <a:t>https</a:t>
            </a:r>
            <a:r>
              <a:rPr lang="en-GB" sz="1400" b="0" dirty="0">
                <a:hlinkClick r:id="rId3"/>
              </a:rPr>
              <a:t>://wiki.geant.org/display/gn42jra3/Kickoff+12-13+July+</a:t>
            </a:r>
            <a:r>
              <a:rPr lang="en-GB" sz="1400" b="0" dirty="0" smtClean="0">
                <a:hlinkClick r:id="rId3"/>
              </a:rPr>
              <a:t>2016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47173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244796017_4f0d412154_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8917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22614" y="1226638"/>
            <a:ext cx="8418747" cy="3713688"/>
            <a:chOff x="322614" y="1226638"/>
            <a:chExt cx="8418747" cy="3713688"/>
          </a:xfrm>
        </p:grpSpPr>
        <p:sp>
          <p:nvSpPr>
            <p:cNvPr id="8" name="Freeform 7"/>
            <p:cNvSpPr/>
            <p:nvPr/>
          </p:nvSpPr>
          <p:spPr>
            <a:xfrm>
              <a:off x="322614" y="1226638"/>
              <a:ext cx="3895227" cy="1356548"/>
            </a:xfrm>
            <a:custGeom>
              <a:avLst/>
              <a:gdLst>
                <a:gd name="connsiteX0" fmla="*/ 0 w 3895227"/>
                <a:gd name="connsiteY0" fmla="*/ 0 h 1264741"/>
                <a:gd name="connsiteX1" fmla="*/ 3895227 w 3895227"/>
                <a:gd name="connsiteY1" fmla="*/ 0 h 1264741"/>
                <a:gd name="connsiteX2" fmla="*/ 3895227 w 3895227"/>
                <a:gd name="connsiteY2" fmla="*/ 1264741 h 1264741"/>
                <a:gd name="connsiteX3" fmla="*/ 0 w 3895227"/>
                <a:gd name="connsiteY3" fmla="*/ 1264741 h 1264741"/>
                <a:gd name="connsiteX4" fmla="*/ 0 w 3895227"/>
                <a:gd name="connsiteY4" fmla="*/ 0 h 126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264741">
                  <a:moveTo>
                    <a:pt x="0" y="0"/>
                  </a:moveTo>
                  <a:lnTo>
                    <a:pt x="3895227" y="0"/>
                  </a:lnTo>
                  <a:lnTo>
                    <a:pt x="3895227" y="1264741"/>
                  </a:lnTo>
                  <a:lnTo>
                    <a:pt x="0" y="12647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r>
                <a:rPr lang="en-GB" dirty="0">
                  <a:solidFill>
                    <a:srgbClr val="1C4161"/>
                  </a:solidFill>
                </a:rPr>
                <a:t>First Session – Transition to Service (Mods Marina &amp; Alessandra)</a:t>
              </a:r>
            </a:p>
            <a:p>
              <a:pPr lvl="1"/>
              <a:r>
                <a:rPr lang="en-GB" dirty="0">
                  <a:solidFill>
                    <a:srgbClr val="1C4161"/>
                  </a:solidFill>
                </a:rPr>
                <a:t>Listen, take notes.</a:t>
              </a:r>
            </a:p>
            <a:p>
              <a:pPr lvl="1"/>
              <a:r>
                <a:rPr lang="en-GB" dirty="0">
                  <a:solidFill>
                    <a:srgbClr val="1C4161"/>
                  </a:solidFill>
                </a:rPr>
                <a:t>Determine transition schedule for your Y1 &amp; Y2 services</a:t>
              </a:r>
            </a:p>
            <a:p>
              <a:pPr lvl="1"/>
              <a:r>
                <a:rPr lang="en-GB" dirty="0">
                  <a:solidFill>
                    <a:srgbClr val="1C4161"/>
                  </a:solidFill>
                </a:rPr>
                <a:t>Provide requirements for key ops tools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846134" y="2163419"/>
              <a:ext cx="3895227" cy="1364608"/>
            </a:xfrm>
            <a:custGeom>
              <a:avLst/>
              <a:gdLst>
                <a:gd name="connsiteX0" fmla="*/ 0 w 3895227"/>
                <a:gd name="connsiteY0" fmla="*/ 0 h 1087422"/>
                <a:gd name="connsiteX1" fmla="*/ 3895227 w 3895227"/>
                <a:gd name="connsiteY1" fmla="*/ 0 h 1087422"/>
                <a:gd name="connsiteX2" fmla="*/ 3895227 w 3895227"/>
                <a:gd name="connsiteY2" fmla="*/ 1087422 h 1087422"/>
                <a:gd name="connsiteX3" fmla="*/ 0 w 3895227"/>
                <a:gd name="connsiteY3" fmla="*/ 1087422 h 1087422"/>
                <a:gd name="connsiteX4" fmla="*/ 0 w 3895227"/>
                <a:gd name="connsiteY4" fmla="*/ 0 h 108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087422">
                  <a:moveTo>
                    <a:pt x="0" y="0"/>
                  </a:moveTo>
                  <a:lnTo>
                    <a:pt x="3895227" y="0"/>
                  </a:lnTo>
                  <a:lnTo>
                    <a:pt x="3895227" y="1087422"/>
                  </a:lnTo>
                  <a:lnTo>
                    <a:pt x="0" y="1087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r>
                <a:rPr lang="en-GB" b="1" dirty="0">
                  <a:solidFill>
                    <a:srgbClr val="EC0E51"/>
                  </a:solidFill>
                </a:rPr>
                <a:t>Second Session – Parallels (TBD)</a:t>
              </a:r>
            </a:p>
            <a:p>
              <a:pPr lvl="1"/>
              <a:r>
                <a:rPr lang="en-GB" b="1" dirty="0">
                  <a:solidFill>
                    <a:srgbClr val="EC0E51"/>
                  </a:solidFill>
                </a:rPr>
                <a:t>Attributes &amp; Tools x-task work (Propose Mod Lukas)</a:t>
              </a:r>
            </a:p>
            <a:p>
              <a:pPr lvl="1"/>
              <a:r>
                <a:rPr lang="en-GB" b="1" dirty="0">
                  <a:solidFill>
                    <a:srgbClr val="EC0E51"/>
                  </a:solidFill>
                </a:rPr>
                <a:t>Security &amp; Assurance x-task work (Propose Mod Daniela)</a:t>
              </a:r>
            </a:p>
            <a:p>
              <a:pPr lvl="1"/>
              <a:r>
                <a:rPr lang="en-GB" b="1" dirty="0">
                  <a:solidFill>
                    <a:srgbClr val="EC0E51"/>
                  </a:solidFill>
                </a:rPr>
                <a:t>eduroam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388165" y="3964724"/>
              <a:ext cx="3895227" cy="975602"/>
            </a:xfrm>
            <a:custGeom>
              <a:avLst/>
              <a:gdLst>
                <a:gd name="connsiteX0" fmla="*/ 0 w 3895227"/>
                <a:gd name="connsiteY0" fmla="*/ 0 h 1326278"/>
                <a:gd name="connsiteX1" fmla="*/ 3895227 w 3895227"/>
                <a:gd name="connsiteY1" fmla="*/ 0 h 1326278"/>
                <a:gd name="connsiteX2" fmla="*/ 3895227 w 3895227"/>
                <a:gd name="connsiteY2" fmla="*/ 1326278 h 1326278"/>
                <a:gd name="connsiteX3" fmla="*/ 0 w 3895227"/>
                <a:gd name="connsiteY3" fmla="*/ 1326278 h 1326278"/>
                <a:gd name="connsiteX4" fmla="*/ 0 w 3895227"/>
                <a:gd name="connsiteY4" fmla="*/ 0 h 132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5227" h="1326278">
                  <a:moveTo>
                    <a:pt x="0" y="0"/>
                  </a:moveTo>
                  <a:lnTo>
                    <a:pt x="3895227" y="0"/>
                  </a:lnTo>
                  <a:lnTo>
                    <a:pt x="3895227" y="1326278"/>
                  </a:lnTo>
                  <a:lnTo>
                    <a:pt x="0" y="1326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ABAB">
                <a:alpha val="70000"/>
              </a:srgb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r>
                <a:rPr lang="en-GB" sz="1800" kern="1200" dirty="0" smtClean="0">
                  <a:solidFill>
                    <a:srgbClr val="1C4161"/>
                  </a:solidFill>
                </a:rPr>
                <a:t>Third session </a:t>
              </a:r>
            </a:p>
            <a:p>
              <a:pPr lvl="1"/>
              <a:r>
                <a:rPr lang="en-GB" sz="1400" dirty="0" smtClean="0">
                  <a:solidFill>
                    <a:srgbClr val="1C4161"/>
                  </a:solidFill>
                </a:rPr>
                <a:t>Wrap</a:t>
              </a:r>
              <a:r>
                <a:rPr lang="en-GB" sz="1400" dirty="0">
                  <a:solidFill>
                    <a:srgbClr val="1C4161"/>
                  </a:solidFill>
                </a:rPr>
                <a:t>-up on actions, changes etc.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</a:t>
            </a:r>
            <a:r>
              <a:rPr lang="en-GB" dirty="0" smtClean="0"/>
              <a:t>Bashing – Day 2</a:t>
            </a:r>
            <a:r>
              <a:rPr lang="en-GB" sz="1400" b="0" dirty="0" smtClean="0">
                <a:hlinkClick r:id="rId3"/>
              </a:rPr>
              <a:t>https</a:t>
            </a:r>
            <a:r>
              <a:rPr lang="en-GB" sz="1400" b="0" dirty="0">
                <a:hlinkClick r:id="rId3"/>
              </a:rPr>
              <a:t>://wiki.geant.org/display/gn42jra3/Kickoff+12-13+July+</a:t>
            </a:r>
            <a:r>
              <a:rPr lang="en-GB" sz="1400" b="0" dirty="0" smtClean="0">
                <a:hlinkClick r:id="rId3"/>
              </a:rPr>
              <a:t>2016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9530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800px-Meerkat_At_the_zoo_Novosibirsk_Siber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62" y="914878"/>
            <a:ext cx="5207630" cy="390572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C4161"/>
                </a:solidFill>
              </a:rPr>
              <a:t>Organisational &amp; Project  Updates</a:t>
            </a:r>
            <a:endParaRPr lang="en-GB" dirty="0">
              <a:solidFill>
                <a:srgbClr val="1C416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3377" y="1143003"/>
            <a:ext cx="4778761" cy="1590869"/>
          </a:xfrm>
          <a:solidFill>
            <a:srgbClr val="1C4161"/>
          </a:solidFill>
        </p:spPr>
        <p:txBody>
          <a:bodyPr>
            <a:norm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EC still not finally signed GN4-2 </a:t>
            </a:r>
            <a:r>
              <a:rPr lang="en-GB" dirty="0" smtClean="0">
                <a:solidFill>
                  <a:schemeClr val="bg1"/>
                </a:solidFill>
              </a:rPr>
              <a:t>contract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technical issues entering info in </a:t>
            </a:r>
            <a:r>
              <a:rPr lang="en-GB" dirty="0" smtClean="0">
                <a:solidFill>
                  <a:schemeClr val="bg1"/>
                </a:solidFill>
              </a:rPr>
              <a:t>portal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>
                <a:solidFill>
                  <a:schemeClr val="bg1"/>
                </a:solidFill>
              </a:rPr>
              <a:t>4 month quarter likely but not finally approved -&gt; start putting stuff in Quarterly Report now in case it is M3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Theoretically can make changes to contract – please don’t unless critical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345866" y="3082108"/>
            <a:ext cx="4766272" cy="1266256"/>
          </a:xfrm>
          <a:prstGeom prst="rect">
            <a:avLst/>
          </a:prstGeom>
          <a:solidFill>
            <a:srgbClr val="1C4161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JRA3 Admin updates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Updated team members from LRZ, RENATER, HITSA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Change requests needed for device budget in eduroam (DONE) and standards engagement (NOT DONE)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Slow start for M1 – OK but share any worries!</a:t>
            </a:r>
          </a:p>
        </p:txBody>
      </p:sp>
    </p:spTree>
    <p:extLst>
      <p:ext uri="{BB962C8B-B14F-4D97-AF65-F5344CB8AC3E}">
        <p14:creationId xmlns:p14="http://schemas.microsoft.com/office/powerpoint/2010/main" val="227024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800px-Meerkat_At_the_zoo_Novosibirsk_Siber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310" y="914878"/>
            <a:ext cx="5207630" cy="390572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90670" y="968397"/>
            <a:ext cx="5254734" cy="3885840"/>
            <a:chOff x="190670" y="968397"/>
            <a:chExt cx="5254734" cy="3885840"/>
          </a:xfrm>
          <a:solidFill>
            <a:srgbClr val="ED7D31"/>
          </a:solidFill>
        </p:grpSpPr>
        <p:sp>
          <p:nvSpPr>
            <p:cNvPr id="10" name="Freeform 9"/>
            <p:cNvSpPr/>
            <p:nvPr/>
          </p:nvSpPr>
          <p:spPr>
            <a:xfrm>
              <a:off x="226002" y="968397"/>
              <a:ext cx="5219402" cy="538462"/>
            </a:xfrm>
            <a:custGeom>
              <a:avLst/>
              <a:gdLst>
                <a:gd name="connsiteX0" fmla="*/ 0 w 4207806"/>
                <a:gd name="connsiteY0" fmla="*/ 0 h 613805"/>
                <a:gd name="connsiteX1" fmla="*/ 4207806 w 4207806"/>
                <a:gd name="connsiteY1" fmla="*/ 0 h 613805"/>
                <a:gd name="connsiteX2" fmla="*/ 4207806 w 4207806"/>
                <a:gd name="connsiteY2" fmla="*/ 613805 h 613805"/>
                <a:gd name="connsiteX3" fmla="*/ 0 w 4207806"/>
                <a:gd name="connsiteY3" fmla="*/ 613805 h 613805"/>
                <a:gd name="connsiteX4" fmla="*/ 0 w 4207806"/>
                <a:gd name="connsiteY4" fmla="*/ 0 h 6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7806" h="613805">
                  <a:moveTo>
                    <a:pt x="0" y="0"/>
                  </a:moveTo>
                  <a:lnTo>
                    <a:pt x="4207806" y="0"/>
                  </a:lnTo>
                  <a:lnTo>
                    <a:pt x="4207806" y="613805"/>
                  </a:lnTo>
                  <a:lnTo>
                    <a:pt x="0" y="6138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16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00" kern="1200" dirty="0" smtClean="0"/>
                <a:t>One CPO, GEANT Project Manager – Matthew Scott</a:t>
              </a:r>
              <a:endParaRPr lang="en-GB" sz="13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5247" y="1597176"/>
              <a:ext cx="5219763" cy="1115170"/>
            </a:xfrm>
            <a:custGeom>
              <a:avLst/>
              <a:gdLst>
                <a:gd name="connsiteX0" fmla="*/ 0 w 2909499"/>
                <a:gd name="connsiteY0" fmla="*/ 0 h 1745699"/>
                <a:gd name="connsiteX1" fmla="*/ 2909499 w 2909499"/>
                <a:gd name="connsiteY1" fmla="*/ 0 h 1745699"/>
                <a:gd name="connsiteX2" fmla="*/ 2909499 w 2909499"/>
                <a:gd name="connsiteY2" fmla="*/ 1745699 h 1745699"/>
                <a:gd name="connsiteX3" fmla="*/ 0 w 2909499"/>
                <a:gd name="connsiteY3" fmla="*/ 1745699 h 1745699"/>
                <a:gd name="connsiteX4" fmla="*/ 0 w 2909499"/>
                <a:gd name="connsiteY4" fmla="*/ 0 h 174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9499" h="1745699">
                  <a:moveTo>
                    <a:pt x="0" y="0"/>
                  </a:moveTo>
                  <a:lnTo>
                    <a:pt x="2909499" y="0"/>
                  </a:lnTo>
                  <a:lnTo>
                    <a:pt x="2909499" y="1745699"/>
                  </a:lnTo>
                  <a:lnTo>
                    <a:pt x="0" y="1745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16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00" kern="1200" dirty="0" smtClean="0"/>
                <a:t>NA1 </a:t>
              </a:r>
              <a:endParaRPr lang="en-GB" sz="130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IT, IPR –Now  </a:t>
              </a:r>
              <a:r>
                <a:rPr lang="en-GB" sz="1050" kern="1200" dirty="0" err="1" smtClean="0"/>
                <a:t>Dimitri</a:t>
              </a:r>
              <a:r>
                <a:rPr lang="en-GB" sz="1050" kern="1200" dirty="0" smtClean="0"/>
                <a:t> van </a:t>
              </a:r>
              <a:r>
                <a:rPr lang="en-GB" sz="1050" kern="1200" dirty="0" err="1" smtClean="0"/>
                <a:t>Zantvliet</a:t>
              </a:r>
              <a:r>
                <a:rPr lang="en-GB" sz="1050" kern="1200" dirty="0" smtClean="0"/>
                <a:t> </a:t>
              </a:r>
              <a:r>
                <a:rPr lang="en-GB" sz="1050" kern="1200" dirty="0" err="1" smtClean="0"/>
                <a:t>Rozemeijer</a:t>
              </a:r>
              <a:r>
                <a:rPr lang="en-GB" sz="1050" kern="1200" dirty="0" smtClean="0"/>
                <a:t>. </a:t>
              </a:r>
              <a:r>
                <a:rPr lang="en-GB" sz="1050" kern="1200" dirty="0" err="1" smtClean="0"/>
                <a:t>Anand</a:t>
              </a:r>
              <a:r>
                <a:rPr lang="en-GB" sz="1050" kern="1200" dirty="0" smtClean="0"/>
                <a:t> </a:t>
              </a:r>
              <a:r>
                <a:rPr lang="en-GB" sz="1050" kern="1200" dirty="0" err="1" smtClean="0"/>
                <a:t>Patil</a:t>
              </a:r>
              <a:r>
                <a:rPr lang="en-GB" sz="1050" kern="1200" dirty="0" smtClean="0"/>
                <a:t> no longer with GEANT</a:t>
              </a:r>
              <a:endParaRPr lang="en-GB" sz="105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Tech </a:t>
              </a:r>
              <a:r>
                <a:rPr lang="en-GB" sz="1050" kern="1200" dirty="0" err="1" smtClean="0"/>
                <a:t>coord</a:t>
              </a:r>
              <a:r>
                <a:rPr lang="en-GB" sz="1050" kern="1200" dirty="0" smtClean="0"/>
                <a:t> – ad interim GÉANT Org Exec team, looking to co-opt extra specialists</a:t>
              </a:r>
              <a:endParaRPr lang="en-GB" sz="105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Product Management – Tor Bloch ad interim. Richard </a:t>
              </a:r>
              <a:r>
                <a:rPr lang="en-GB" sz="1050" kern="1200" dirty="0" err="1" smtClean="0"/>
                <a:t>Lui</a:t>
              </a:r>
              <a:r>
                <a:rPr lang="en-GB" sz="1050" kern="1200" dirty="0" smtClean="0"/>
                <a:t> no longer with GÉANT, </a:t>
              </a:r>
              <a:r>
                <a:rPr lang="en-GB" sz="1050" kern="1200" dirty="0" err="1" smtClean="0"/>
                <a:t>Domenico</a:t>
              </a:r>
              <a:r>
                <a:rPr lang="en-GB" sz="1050" kern="1200" dirty="0" smtClean="0"/>
                <a:t> moved to training team. A permanent recruitment taking place.</a:t>
              </a:r>
              <a:endParaRPr lang="en-GB" sz="105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18937" y="2837346"/>
              <a:ext cx="5215185" cy="671487"/>
            </a:xfrm>
            <a:custGeom>
              <a:avLst/>
              <a:gdLst>
                <a:gd name="connsiteX0" fmla="*/ 0 w 2909499"/>
                <a:gd name="connsiteY0" fmla="*/ 0 h 1745699"/>
                <a:gd name="connsiteX1" fmla="*/ 2909499 w 2909499"/>
                <a:gd name="connsiteY1" fmla="*/ 0 h 1745699"/>
                <a:gd name="connsiteX2" fmla="*/ 2909499 w 2909499"/>
                <a:gd name="connsiteY2" fmla="*/ 1745699 h 1745699"/>
                <a:gd name="connsiteX3" fmla="*/ 0 w 2909499"/>
                <a:gd name="connsiteY3" fmla="*/ 1745699 h 1745699"/>
                <a:gd name="connsiteX4" fmla="*/ 0 w 2909499"/>
                <a:gd name="connsiteY4" fmla="*/ 0 h 174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9499" h="1745699">
                  <a:moveTo>
                    <a:pt x="0" y="0"/>
                  </a:moveTo>
                  <a:lnTo>
                    <a:pt x="2909499" y="0"/>
                  </a:lnTo>
                  <a:lnTo>
                    <a:pt x="2909499" y="1745699"/>
                  </a:lnTo>
                  <a:lnTo>
                    <a:pt x="0" y="1745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16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00" kern="1200" dirty="0" smtClean="0"/>
                <a:t>NA2 – Now </a:t>
              </a:r>
              <a:r>
                <a:rPr lang="en-GB" sz="1300" kern="1200" dirty="0" err="1" smtClean="0"/>
                <a:t>Cathrin</a:t>
              </a:r>
              <a:r>
                <a:rPr lang="en-GB" sz="1300" kern="1200" dirty="0" smtClean="0"/>
                <a:t> </a:t>
              </a:r>
              <a:r>
                <a:rPr lang="en-GB" sz="1300" kern="1200" dirty="0" err="1" smtClean="0"/>
                <a:t>Stöver</a:t>
              </a:r>
              <a:r>
                <a:rPr lang="en-GB" sz="1300" kern="1200" dirty="0" smtClean="0"/>
                <a:t>; Melanie Pankhurst no longer with GEANT. Karl delegated as our initial </a:t>
              </a:r>
              <a:r>
                <a:rPr lang="en-GB" sz="1300" kern="1200" dirty="0" err="1" smtClean="0"/>
                <a:t>PoC</a:t>
              </a:r>
              <a:r>
                <a:rPr lang="en-GB" sz="1300" kern="1200" dirty="0" smtClean="0"/>
                <a:t> for </a:t>
              </a:r>
              <a:r>
                <a:rPr lang="en-GB" sz="1300" kern="1200" dirty="0" err="1" smtClean="0"/>
                <a:t>workplans</a:t>
              </a:r>
              <a:endParaRPr lang="en-GB" sz="13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90670" y="3633824"/>
              <a:ext cx="5223548" cy="1220413"/>
            </a:xfrm>
            <a:custGeom>
              <a:avLst/>
              <a:gdLst>
                <a:gd name="connsiteX0" fmla="*/ 0 w 2909499"/>
                <a:gd name="connsiteY0" fmla="*/ 0 h 1745699"/>
                <a:gd name="connsiteX1" fmla="*/ 2909499 w 2909499"/>
                <a:gd name="connsiteY1" fmla="*/ 0 h 1745699"/>
                <a:gd name="connsiteX2" fmla="*/ 2909499 w 2909499"/>
                <a:gd name="connsiteY2" fmla="*/ 1745699 h 1745699"/>
                <a:gd name="connsiteX3" fmla="*/ 0 w 2909499"/>
                <a:gd name="connsiteY3" fmla="*/ 1745699 h 1745699"/>
                <a:gd name="connsiteX4" fmla="*/ 0 w 2909499"/>
                <a:gd name="connsiteY4" fmla="*/ 0 h 174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9499" h="1745699">
                  <a:moveTo>
                    <a:pt x="0" y="0"/>
                  </a:moveTo>
                  <a:lnTo>
                    <a:pt x="2909499" y="0"/>
                  </a:lnTo>
                  <a:lnTo>
                    <a:pt x="2909499" y="1745699"/>
                  </a:lnTo>
                  <a:lnTo>
                    <a:pt x="0" y="1745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16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00" kern="1200" dirty="0" smtClean="0"/>
                <a:t>NA3 – Now </a:t>
              </a:r>
              <a:r>
                <a:rPr lang="en-GB" sz="1300" kern="1200" dirty="0" err="1" smtClean="0"/>
                <a:t>Cathrin</a:t>
              </a:r>
              <a:r>
                <a:rPr lang="en-GB" sz="1300" kern="1200" dirty="0" smtClean="0"/>
                <a:t> </a:t>
              </a:r>
              <a:r>
                <a:rPr lang="en-GB" sz="1300" kern="1200" dirty="0" err="1" smtClean="0"/>
                <a:t>Stöver</a:t>
              </a:r>
              <a:r>
                <a:rPr lang="en-GB" sz="1300" kern="1200" dirty="0" smtClean="0"/>
                <a:t>; John </a:t>
              </a:r>
              <a:r>
                <a:rPr lang="en-GB" sz="1300" kern="1200" dirty="0" err="1" smtClean="0"/>
                <a:t>Chevers</a:t>
              </a:r>
              <a:r>
                <a:rPr lang="en-GB" sz="1300" kern="1200" dirty="0" smtClean="0"/>
                <a:t> no longer with GEANT, Annabel delegated as our initial </a:t>
              </a:r>
              <a:r>
                <a:rPr lang="en-GB" sz="1300" kern="1200" dirty="0" err="1" smtClean="0"/>
                <a:t>PoC</a:t>
              </a:r>
              <a:r>
                <a:rPr lang="en-GB" sz="1300" kern="1200" dirty="0" smtClean="0"/>
                <a:t> for </a:t>
              </a:r>
              <a:r>
                <a:rPr lang="en-GB" sz="1300" kern="1200" dirty="0" err="1" smtClean="0"/>
                <a:t>workplans</a:t>
              </a:r>
              <a:endParaRPr lang="en-GB" sz="130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User </a:t>
              </a:r>
              <a:r>
                <a:rPr lang="en-GB" sz="1050" kern="1200" dirty="0" err="1" smtClean="0"/>
                <a:t>Liason</a:t>
              </a:r>
              <a:r>
                <a:rPr lang="en-GB" sz="1050" kern="1200" dirty="0" smtClean="0"/>
                <a:t> – Now (</a:t>
              </a:r>
              <a:r>
                <a:rPr lang="en-GB" sz="1050" kern="1200" dirty="0" err="1" smtClean="0"/>
                <a:t>Vinc</a:t>
              </a:r>
              <a:r>
                <a:rPr lang="en-GB" sz="1050" kern="1200" dirty="0" smtClean="0"/>
                <a:t>)</a:t>
              </a:r>
              <a:r>
                <a:rPr lang="en-GB" sz="1050" kern="1200" dirty="0" err="1" smtClean="0"/>
                <a:t>Enzo</a:t>
              </a:r>
              <a:r>
                <a:rPr lang="en-GB" sz="1050" kern="1200" dirty="0" smtClean="0"/>
                <a:t> Capone; Roberto </a:t>
              </a:r>
              <a:r>
                <a:rPr lang="en-GB" sz="1050" kern="1200" dirty="0" err="1" smtClean="0"/>
                <a:t>Sabatino</a:t>
              </a:r>
              <a:r>
                <a:rPr lang="en-GB" sz="1050" kern="1200" dirty="0" smtClean="0"/>
                <a:t> no longer with GÉANT</a:t>
              </a:r>
              <a:endParaRPr lang="en-GB" sz="105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Intelligence Gathering – Ad interim Nadia </a:t>
              </a:r>
              <a:r>
                <a:rPr lang="en-GB" sz="1050" kern="1200" dirty="0" err="1" smtClean="0"/>
                <a:t>Sluer</a:t>
              </a:r>
              <a:r>
                <a:rPr lang="en-GB" sz="1050" kern="1200" dirty="0" smtClean="0"/>
                <a:t>, then Nathalie McKenzie</a:t>
              </a:r>
              <a:endParaRPr lang="en-GB" sz="105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Account management – Beatrix Weber + Annabel Grant</a:t>
              </a:r>
              <a:endParaRPr lang="en-GB" sz="105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050" kern="1200" dirty="0" smtClean="0"/>
                <a:t>e-</a:t>
              </a:r>
              <a:r>
                <a:rPr lang="en-GB" sz="1050" kern="1200" dirty="0" err="1" smtClean="0"/>
                <a:t>Infras</a:t>
              </a:r>
              <a:r>
                <a:rPr lang="en-GB" sz="1050" kern="1200" dirty="0" smtClean="0"/>
                <a:t> </a:t>
              </a:r>
              <a:r>
                <a:rPr lang="en-GB" sz="1050" kern="1200" dirty="0" err="1" smtClean="0"/>
                <a:t>coord</a:t>
              </a:r>
              <a:r>
                <a:rPr lang="en-GB" sz="1050" kern="1200" dirty="0" smtClean="0"/>
                <a:t> – Annabel Grant</a:t>
              </a:r>
              <a:endParaRPr lang="en-GB" sz="105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&amp; Project Updates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283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ticle-0-11AA3F21000005DC-685_964x6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17058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52466" y="1089898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smtClean="0"/>
              <a:t>Listen</a:t>
            </a:r>
            <a:endParaRPr lang="en-GB" sz="1500" kern="1200"/>
          </a:p>
        </p:txBody>
      </p:sp>
      <p:sp>
        <p:nvSpPr>
          <p:cNvPr id="9" name="Freeform 8"/>
          <p:cNvSpPr/>
          <p:nvPr/>
        </p:nvSpPr>
        <p:spPr>
          <a:xfrm>
            <a:off x="615277" y="3823769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dirty="0" smtClean="0"/>
              <a:t>Remember</a:t>
            </a:r>
            <a:endParaRPr lang="en-GB" sz="1500" kern="1200" dirty="0"/>
          </a:p>
        </p:txBody>
      </p:sp>
      <p:sp>
        <p:nvSpPr>
          <p:cNvPr id="10" name="Freeform 9"/>
          <p:cNvSpPr/>
          <p:nvPr/>
        </p:nvSpPr>
        <p:spPr>
          <a:xfrm>
            <a:off x="2819807" y="3834531"/>
            <a:ext cx="3960504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dirty="0" smtClean="0"/>
              <a:t>Contribute</a:t>
            </a:r>
            <a:endParaRPr lang="en-GB" sz="15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584753" y="2434074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smtClean="0"/>
              <a:t>Ask questions</a:t>
            </a:r>
            <a:endParaRPr lang="en-GB" sz="1500" kern="1200"/>
          </a:p>
        </p:txBody>
      </p:sp>
      <p:sp>
        <p:nvSpPr>
          <p:cNvPr id="12" name="Freeform 11"/>
          <p:cNvSpPr/>
          <p:nvPr/>
        </p:nvSpPr>
        <p:spPr>
          <a:xfrm>
            <a:off x="7029664" y="2423307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dirty="0" smtClean="0"/>
              <a:t>Ask for help (now or later)</a:t>
            </a:r>
            <a:endParaRPr lang="en-GB" sz="1500" kern="1200" dirty="0"/>
          </a:p>
        </p:txBody>
      </p:sp>
      <p:sp>
        <p:nvSpPr>
          <p:cNvPr id="13" name="Freeform 12"/>
          <p:cNvSpPr/>
          <p:nvPr/>
        </p:nvSpPr>
        <p:spPr>
          <a:xfrm>
            <a:off x="7006378" y="1013318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t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dirty="0" smtClean="0"/>
              <a:t>Identify problems</a:t>
            </a:r>
            <a:endParaRPr lang="en-GB" sz="1500" kern="1200" dirty="0"/>
          </a:p>
          <a:p>
            <a:pPr marL="114300" lvl="1" indent="-114300" algn="l" defTabSz="5334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kern="1200" dirty="0" smtClean="0"/>
              <a:t>And help find solutions</a:t>
            </a:r>
            <a:endParaRPr lang="en-GB" sz="12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7008140" y="3832064"/>
            <a:ext cx="1935628" cy="1161377"/>
          </a:xfrm>
          <a:custGeom>
            <a:avLst/>
            <a:gdLst>
              <a:gd name="connsiteX0" fmla="*/ 0 w 1935628"/>
              <a:gd name="connsiteY0" fmla="*/ 0 h 1161377"/>
              <a:gd name="connsiteX1" fmla="*/ 1935628 w 1935628"/>
              <a:gd name="connsiteY1" fmla="*/ 0 h 1161377"/>
              <a:gd name="connsiteX2" fmla="*/ 1935628 w 1935628"/>
              <a:gd name="connsiteY2" fmla="*/ 1161377 h 1161377"/>
              <a:gd name="connsiteX3" fmla="*/ 0 w 1935628"/>
              <a:gd name="connsiteY3" fmla="*/ 1161377 h 1161377"/>
              <a:gd name="connsiteX4" fmla="*/ 0 w 1935628"/>
              <a:gd name="connsiteY4" fmla="*/ 0 h 11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628" h="1161377">
                <a:moveTo>
                  <a:pt x="0" y="0"/>
                </a:moveTo>
                <a:lnTo>
                  <a:pt x="1935628" y="0"/>
                </a:lnTo>
                <a:lnTo>
                  <a:pt x="1935628" y="1161377"/>
                </a:lnTo>
                <a:lnTo>
                  <a:pt x="0" y="11613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t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500" kern="1200" dirty="0" smtClean="0"/>
              <a:t>Focus on your work in context, not in silos</a:t>
            </a:r>
            <a:endParaRPr lang="en-GB" sz="1500" kern="1200" dirty="0"/>
          </a:p>
          <a:p>
            <a:pPr marL="114300" lvl="1" indent="-114300" algn="l" defTabSz="5334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kern="1200" dirty="0" smtClean="0"/>
              <a:t>We all depend on each other</a:t>
            </a:r>
          </a:p>
          <a:p>
            <a:pPr marL="114300" lvl="1" indent="-114300" algn="l" defTabSz="5334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dirty="0" smtClean="0"/>
              <a:t>And on users</a:t>
            </a:r>
            <a:endParaRPr lang="en-GB" sz="1200" kern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Over the next two days</a:t>
            </a:r>
            <a:r>
              <a:rPr lang="en-GB" dirty="0" smtClean="0">
                <a:solidFill>
                  <a:srgbClr val="FFFFFF"/>
                </a:solidFill>
              </a:rPr>
              <a:t>…</a:t>
            </a:r>
            <a:br>
              <a:rPr lang="en-GB" dirty="0" smtClean="0">
                <a:solidFill>
                  <a:srgbClr val="FFFFFF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>…and years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0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1727</TotalTime>
  <Words>502</Words>
  <Application>Microsoft Macintosh PowerPoint</Application>
  <PresentationFormat>On-screen Show (16:9)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G%C3%89ANT PPT template 169 (widescreen) format_GEANT template 16 9 format</vt:lpstr>
      <vt:lpstr>PowerPoint Presentation</vt:lpstr>
      <vt:lpstr>Agenda Bashing - Day 1 https://wiki.geant.org/display/gn42jra3/Kickoff+12-13+July+2016</vt:lpstr>
      <vt:lpstr>Agenda Bashing – Day 2https://wiki.geant.org/display/gn42jra3/Kickoff+12-13+July+2016</vt:lpstr>
      <vt:lpstr>Organisational &amp; Project  Updates</vt:lpstr>
      <vt:lpstr>Organisation &amp; Project Updates</vt:lpstr>
      <vt:lpstr>Over the next two days… …and years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s3</cp:lastModifiedBy>
  <cp:revision>81</cp:revision>
  <dcterms:created xsi:type="dcterms:W3CDTF">2015-04-29T14:13:57Z</dcterms:created>
  <dcterms:modified xsi:type="dcterms:W3CDTF">2016-07-11T11:40:42Z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